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3"/>
  </p:notesMasterIdLst>
  <p:sldIdLst>
    <p:sldId id="256" r:id="rId2"/>
    <p:sldId id="309" r:id="rId3"/>
    <p:sldId id="268" r:id="rId4"/>
    <p:sldId id="278" r:id="rId5"/>
    <p:sldId id="563" r:id="rId6"/>
    <p:sldId id="644" r:id="rId7"/>
    <p:sldId id="739" r:id="rId8"/>
    <p:sldId id="757" r:id="rId9"/>
    <p:sldId id="756" r:id="rId10"/>
    <p:sldId id="808" r:id="rId11"/>
    <p:sldId id="819" r:id="rId12"/>
    <p:sldId id="648" r:id="rId13"/>
    <p:sldId id="650" r:id="rId14"/>
    <p:sldId id="682" r:id="rId15"/>
    <p:sldId id="810" r:id="rId16"/>
    <p:sldId id="809" r:id="rId17"/>
    <p:sldId id="690" r:id="rId18"/>
    <p:sldId id="811" r:id="rId19"/>
    <p:sldId id="686" r:id="rId20"/>
    <p:sldId id="642" r:id="rId21"/>
    <p:sldId id="806" r:id="rId22"/>
    <p:sldId id="643" r:id="rId23"/>
    <p:sldId id="807" r:id="rId24"/>
    <p:sldId id="763" r:id="rId25"/>
    <p:sldId id="812" r:id="rId26"/>
    <p:sldId id="813" r:id="rId27"/>
    <p:sldId id="814" r:id="rId28"/>
    <p:sldId id="815" r:id="rId29"/>
    <p:sldId id="816" r:id="rId30"/>
    <p:sldId id="817" r:id="rId31"/>
    <p:sldId id="818" r:id="rId32"/>
  </p:sldIdLst>
  <p:sldSz cx="10239375" cy="50038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44"/>
            <p14:sldId id="739"/>
            <p14:sldId id="757"/>
            <p14:sldId id="756"/>
            <p14:sldId id="808"/>
            <p14:sldId id="819"/>
            <p14:sldId id="648"/>
            <p14:sldId id="650"/>
            <p14:sldId id="682"/>
            <p14:sldId id="810"/>
            <p14:sldId id="809"/>
            <p14:sldId id="690"/>
            <p14:sldId id="811"/>
            <p14:sldId id="686"/>
          </p14:sldIdLst>
        </p14:section>
        <p14:section name="Appendix" id="{61A5EB1E-5BAC-224D-8F20-5D1D8E086C2B}">
          <p14:sldIdLst>
            <p14:sldId id="642"/>
            <p14:sldId id="806"/>
            <p14:sldId id="643"/>
            <p14:sldId id="807"/>
            <p14:sldId id="763"/>
            <p14:sldId id="812"/>
            <p14:sldId id="813"/>
            <p14:sldId id="814"/>
            <p14:sldId id="815"/>
            <p14:sldId id="816"/>
            <p14:sldId id="817"/>
            <p14:sldId id="8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5BE"/>
    <a:srgbClr val="D26764"/>
    <a:srgbClr val="589F64"/>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65772" autoAdjust="0"/>
  </p:normalViewPr>
  <p:slideViewPr>
    <p:cSldViewPr snapToGrid="0" snapToObjects="1">
      <p:cViewPr varScale="1">
        <p:scale>
          <a:sx n="89" d="100"/>
          <a:sy n="89"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28/11/2018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Img05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based on Img06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82283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21781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redraw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77236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10.807</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e>
                          <m:sup>
                            <m:r>
                              <a:rPr lang="en-US" b="0" i="1" smtClean="0">
                                <a:latin typeface="Cambria Math" panose="02040503050406030204" pitchFamily="18" charset="0"/>
                              </a:rPr>
                              <m:t>2</m:t>
                            </m:r>
                          </m:sup>
                        </m:sSup>
                      </m:e>
                    </m:rad>
                  </m:oMath>
                </a14:m>
                <a:r>
                  <a:rPr lang="en-US" i="0" dirty="0"/>
                  <a:t>. But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𝑓𝐿</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×50×23×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r>
                      <a:rPr lang="en-US" b="0" i="0" smtClean="0">
                        <a:latin typeface="Cambria Math" panose="02040503050406030204" pitchFamily="18" charset="0"/>
                        <a:ea typeface="Cambria Math" panose="02040503050406030204" pitchFamily="18" charset="0"/>
                      </a:rPr>
                      <m:t>=7.226</m:t>
                    </m:r>
                    <m:r>
                      <m:rPr>
                        <m:sty m:val="p"/>
                      </m:rPr>
                      <a:rPr lang="el-GR" b="0" i="1" smtClean="0">
                        <a:latin typeface="Cambria Math" panose="02040503050406030204" pitchFamily="18" charset="0"/>
                        <a:ea typeface="Cambria Math" panose="02040503050406030204" pitchFamily="18" charset="0"/>
                      </a:rPr>
                      <m:t>Ω</m:t>
                    </m:r>
                  </m:oMath>
                </a14:m>
                <a:r>
                  <a:rPr lang="en-US" i="0" dirty="0"/>
                  <a:t>. So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7.266</m:t>
                            </m:r>
                          </m:e>
                          <m:sup>
                            <m:r>
                              <a:rPr lang="en-US" b="0" i="1" smtClean="0">
                                <a:latin typeface="Cambria Math" panose="02040503050406030204" pitchFamily="18" charset="0"/>
                              </a:rPr>
                              <m:t>2</m:t>
                            </m:r>
                          </m:sup>
                        </m:sSup>
                      </m:e>
                    </m:rad>
                    <m:r>
                      <a:rPr lang="en-US" b="0" i="1" smtClean="0">
                        <a:latin typeface="Cambria Math" panose="02040503050406030204" pitchFamily="18" charset="0"/>
                      </a:rPr>
                      <m:t>=10.807</m:t>
                    </m:r>
                    <m:r>
                      <m:rPr>
                        <m:sty m:val="p"/>
                      </m:rPr>
                      <a:rPr lang="el-GR" b="0" i="1"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3799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V</a:t>
                </a:r>
                <a:r>
                  <a:rPr lang="en-US" i="0" baseline="-25000" dirty="0"/>
                  <a:t>R</a:t>
                </a:r>
                <a:r>
                  <a:rPr lang="en-US" i="0" dirty="0"/>
                  <a:t> = 81.429V, V</a:t>
                </a:r>
                <a:r>
                  <a:rPr lang="en-US" i="0" baseline="-25000" dirty="0"/>
                  <a:t>L</a:t>
                </a:r>
                <a:r>
                  <a:rPr lang="en-US" i="0" dirty="0"/>
                  <a:t> = 73.553V</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First we need to calculate the total current in the circuit.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𝑍</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110</m:t>
                        </m:r>
                        <m:r>
                          <a:rPr lang="en-US" b="0" i="1" smtClean="0">
                            <a:latin typeface="Cambria Math" panose="02040503050406030204" pitchFamily="18" charset="0"/>
                          </a:rPr>
                          <m:t>𝑉</m:t>
                        </m:r>
                      </m:num>
                      <m:den>
                        <m:r>
                          <a:rPr lang="en-US" b="0" i="1" smtClean="0">
                            <a:latin typeface="Cambria Math" panose="02040503050406030204" pitchFamily="18" charset="0"/>
                          </a:rPr>
                          <m:t>10.807</m:t>
                        </m:r>
                        <m:r>
                          <m:rPr>
                            <m:sty m:val="p"/>
                          </m:rPr>
                          <a:rPr lang="el-GR" b="0" i="1" smtClean="0">
                            <a:latin typeface="Cambria Math" panose="02040503050406030204" pitchFamily="18" charset="0"/>
                            <a:ea typeface="Cambria Math" panose="02040503050406030204" pitchFamily="18" charset="0"/>
                          </a:rPr>
                          <m:t>Ω</m:t>
                        </m:r>
                      </m:den>
                    </m:f>
                    <m:r>
                      <a:rPr lang="en-US" b="0" i="1" smtClean="0">
                        <a:latin typeface="Cambria Math" panose="02040503050406030204" pitchFamily="18" charset="0"/>
                      </a:rPr>
                      <m:t>=10.179</m:t>
                    </m:r>
                    <m:r>
                      <a:rPr lang="en-US" b="0" i="1" smtClean="0">
                        <a:latin typeface="Cambria Math" panose="02040503050406030204" pitchFamily="18" charset="0"/>
                      </a:rPr>
                      <m:t>𝐴</m:t>
                    </m:r>
                  </m:oMath>
                </a14:m>
                <a:r>
                  <a:rPr lang="en-US" i="0" dirty="0"/>
                  <a:t>. We</a:t>
                </a:r>
                <a:r>
                  <a:rPr lang="en-US" i="0" baseline="0" dirty="0"/>
                  <a:t> know that I</a:t>
                </a:r>
                <a:r>
                  <a:rPr lang="en-US" i="0" baseline="-25000" dirty="0"/>
                  <a:t>T</a:t>
                </a:r>
                <a:r>
                  <a:rPr lang="en-US" i="0" baseline="0" dirty="0"/>
                  <a:t> = I</a:t>
                </a:r>
                <a:r>
                  <a:rPr lang="en-US" i="0" baseline="-25000" dirty="0"/>
                  <a:t>R</a:t>
                </a:r>
                <a:r>
                  <a:rPr lang="en-US" i="0" baseline="0" dirty="0"/>
                  <a:t> = I</a:t>
                </a:r>
                <a:r>
                  <a:rPr lang="en-US" i="0" baseline="-25000" dirty="0"/>
                  <a:t>L</a:t>
                </a:r>
                <a:r>
                  <a:rPr lang="en-US" i="0" baseline="0" dirty="0"/>
                  <a:t>. So V</a:t>
                </a:r>
                <a:r>
                  <a:rPr lang="en-US" i="0" baseline="-25000" dirty="0"/>
                  <a:t>R</a:t>
                </a:r>
                <a:r>
                  <a:rPr lang="en-US" i="0" baseline="0" dirty="0"/>
                  <a:t> = I</a:t>
                </a:r>
                <a:r>
                  <a:rPr lang="en-US" i="0" baseline="-25000" dirty="0"/>
                  <a:t>T</a:t>
                </a:r>
                <a:r>
                  <a:rPr lang="en-US" i="0" baseline="0" dirty="0"/>
                  <a:t> x R = 10.179 x 8 = 81.429V. V</a:t>
                </a:r>
                <a:r>
                  <a:rPr lang="en-US" i="0" baseline="-25000" dirty="0"/>
                  <a:t>L</a:t>
                </a:r>
                <a:r>
                  <a:rPr lang="en-US" i="0" baseline="0" dirty="0"/>
                  <a:t> = I</a:t>
                </a:r>
                <a:r>
                  <a:rPr lang="en-US" i="0" baseline="-25000" dirty="0"/>
                  <a:t>T</a:t>
                </a:r>
                <a:r>
                  <a:rPr lang="en-US" i="0" baseline="0" dirty="0"/>
                  <a:t> x X</a:t>
                </a:r>
                <a:r>
                  <a:rPr lang="en-US" i="0" baseline="-25000" dirty="0"/>
                  <a:t>L</a:t>
                </a:r>
                <a:r>
                  <a:rPr lang="en-US" i="0" baseline="0" dirty="0"/>
                  <a:t> = 10.179 x 7.226 = 73.553V</a:t>
                </a: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32818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r>
                  <a:rPr lang="en-US" i="0" dirty="0" err="1"/>
                  <a:t>θ</a:t>
                </a:r>
                <a:r>
                  <a:rPr lang="en-US" i="0" dirty="0"/>
                  <a:t> = 42.246°</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r>
                  <a:rPr lang="en-US" i="0" dirty="0" err="1"/>
                  <a:t>Cosθ</a:t>
                </a:r>
                <a:r>
                  <a:rPr lang="en-US" i="0" dirty="0"/>
                  <a:t> = R/Z= 8/10.807. Therefore </a:t>
                </a:r>
                <a:r>
                  <a:rPr lang="en-US" i="0" dirty="0" err="1"/>
                  <a:t>θ</a:t>
                </a:r>
                <a:r>
                  <a:rPr lang="en-US" i="0" dirty="0"/>
                  <a:t> = 42.246°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15069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Img11 = https://</a:t>
                </a:r>
                <a:r>
                  <a:rPr lang="en-GB" sz="1200" dirty="0" err="1"/>
                  <a:t>cdn.pixabay.com</a:t>
                </a:r>
                <a:r>
                  <a:rPr lang="en-GB" sz="1200" dirty="0"/>
                  <a:t>/photo/2016/01/03/00/43/upload-1118929_960_720.png – marked for reuse</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80997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Full worked solution = on click, open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the circuit simulation = on click, open http://</a:t>
                </a:r>
                <a:r>
                  <a:rPr lang="en-US" i="0" dirty="0" err="1"/>
                  <a:t>everycircuit.com</a:t>
                </a:r>
                <a:r>
                  <a:rPr lang="en-US" i="0" dirty="0"/>
                  <a:t>/circuit/5239263284428800 in a new window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7631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redraw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worked solution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Circuit simulation = on click, open http://</a:t>
                </a:r>
                <a:r>
                  <a:rPr lang="en-US" dirty="0" err="1"/>
                  <a:t>everycircuit.com</a:t>
                </a:r>
                <a:r>
                  <a:rPr lang="en-US" dirty="0"/>
                  <a:t>/circuit/5232925909188608 in a </a:t>
                </a:r>
                <a:r>
                  <a:rPr lang="en-US"/>
                  <a:t>new window</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99359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58662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52431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75333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89336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612092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12038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16958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40995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146641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891974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24266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8168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128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Img01 +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redraw graphs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35101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4129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Img05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based on Img06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024250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11/28/18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tiff"/><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2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2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phase angle in series RL circuits</a:t>
            </a:r>
          </a:p>
        </p:txBody>
      </p:sp>
      <p:sp>
        <p:nvSpPr>
          <p:cNvPr id="3" name="Content Placeholder 2"/>
          <p:cNvSpPr>
            <a:spLocks noGrp="1"/>
          </p:cNvSpPr>
          <p:nvPr>
            <p:ph idx="1"/>
          </p:nvPr>
        </p:nvSpPr>
        <p:spPr>
          <a:xfrm>
            <a:off x="1122533" y="1091868"/>
            <a:ext cx="7672758" cy="794088"/>
          </a:xfrm>
        </p:spPr>
        <p:txBody>
          <a:bodyPr>
            <a:noAutofit/>
          </a:bodyPr>
          <a:lstStyle/>
          <a:p>
            <a:pPr marL="0" indent="0" algn="just">
              <a:buNone/>
            </a:pPr>
            <a:r>
              <a:rPr lang="en-US" sz="2400" dirty="0"/>
              <a:t>There are many ways to calculate the phase angle (</a:t>
            </a:r>
            <a:r>
              <a:rPr lang="en-US" sz="2400" dirty="0" err="1"/>
              <a:t>θ</a:t>
            </a:r>
            <a:r>
              <a:rPr lang="en-US" sz="2400" dirty="0"/>
              <a:t>) in a series RC circuit.</a:t>
            </a:r>
          </a:p>
        </p:txBody>
      </p:sp>
      <p:grpSp>
        <p:nvGrpSpPr>
          <p:cNvPr id="4" name="Group 3">
            <a:extLst>
              <a:ext uri="{FF2B5EF4-FFF2-40B4-BE49-F238E27FC236}">
                <a16:creationId xmlns:a16="http://schemas.microsoft.com/office/drawing/2014/main" id="{85ECC793-B593-9241-9F70-4C262EB81750}"/>
              </a:ext>
            </a:extLst>
          </p:cNvPr>
          <p:cNvGrpSpPr/>
          <p:nvPr/>
        </p:nvGrpSpPr>
        <p:grpSpPr>
          <a:xfrm>
            <a:off x="737732" y="1809805"/>
            <a:ext cx="3550982" cy="2361975"/>
            <a:chOff x="19252" y="2386777"/>
            <a:chExt cx="3550982" cy="2361975"/>
          </a:xfrm>
        </p:grpSpPr>
        <p:cxnSp>
          <p:nvCxnSpPr>
            <p:cNvPr id="32" name="Straight Arrow Connector 31">
              <a:extLst>
                <a:ext uri="{FF2B5EF4-FFF2-40B4-BE49-F238E27FC236}">
                  <a16:creationId xmlns:a16="http://schemas.microsoft.com/office/drawing/2014/main" id="{4222BE0A-86C0-7C4C-A4FF-196D7F69D778}"/>
                </a:ext>
              </a:extLst>
            </p:cNvPr>
            <p:cNvCxnSpPr/>
            <p:nvPr/>
          </p:nvCxnSpPr>
          <p:spPr>
            <a:xfrm flipV="1">
              <a:off x="727695" y="2691002"/>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3B331D-6F76-C245-A639-7016CDB096DA}"/>
                </a:ext>
              </a:extLst>
            </p:cNvPr>
            <p:cNvCxnSpPr>
              <a:cxnSpLocks/>
            </p:cNvCxnSpPr>
            <p:nvPr/>
          </p:nvCxnSpPr>
          <p:spPr>
            <a:xfrm>
              <a:off x="736292" y="4330796"/>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6355AFD-D10A-F44A-B831-F5D4C4D1E935}"/>
                </a:ext>
              </a:extLst>
            </p:cNvPr>
            <p:cNvCxnSpPr>
              <a:cxnSpLocks/>
            </p:cNvCxnSpPr>
            <p:nvPr/>
          </p:nvCxnSpPr>
          <p:spPr>
            <a:xfrm>
              <a:off x="727695" y="2681065"/>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189C29A-1F10-AE43-83FA-5E64D906838B}"/>
                </a:ext>
              </a:extLst>
            </p:cNvPr>
            <p:cNvCxnSpPr>
              <a:cxnSpLocks/>
            </p:cNvCxnSpPr>
            <p:nvPr/>
          </p:nvCxnSpPr>
          <p:spPr>
            <a:xfrm flipH="1" flipV="1">
              <a:off x="3038796" y="2691003"/>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50E5F6-A444-584B-9279-B85BD56B25F8}"/>
                </a:ext>
              </a:extLst>
            </p:cNvPr>
            <p:cNvCxnSpPr>
              <a:cxnSpLocks/>
            </p:cNvCxnSpPr>
            <p:nvPr/>
          </p:nvCxnSpPr>
          <p:spPr>
            <a:xfrm flipV="1">
              <a:off x="727694" y="2691002"/>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2D56BA5-3D92-8146-83E6-C78D7E8F9B3F}"/>
                </a:ext>
              </a:extLst>
            </p:cNvPr>
            <p:cNvSpPr txBox="1"/>
            <p:nvPr/>
          </p:nvSpPr>
          <p:spPr>
            <a:xfrm>
              <a:off x="2753089" y="4379420"/>
              <a:ext cx="638316" cy="369332"/>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 </a:t>
              </a:r>
              <a:r>
                <a:rPr lang="en-US" b="1" dirty="0">
                  <a:solidFill>
                    <a:schemeClr val="accent3"/>
                  </a:solidFill>
                </a:rPr>
                <a:t>0°</a:t>
              </a:r>
              <a:endParaRPr lang="en-US" b="1" baseline="-25000" dirty="0">
                <a:solidFill>
                  <a:schemeClr val="accent3"/>
                </a:solidFill>
              </a:endParaRPr>
            </a:p>
          </p:txBody>
        </p:sp>
        <p:sp>
          <p:nvSpPr>
            <p:cNvPr id="38" name="TextBox 37">
              <a:extLst>
                <a:ext uri="{FF2B5EF4-FFF2-40B4-BE49-F238E27FC236}">
                  <a16:creationId xmlns:a16="http://schemas.microsoft.com/office/drawing/2014/main" id="{1174F97B-4827-FE46-99EB-795B61BC5BA6}"/>
                </a:ext>
              </a:extLst>
            </p:cNvPr>
            <p:cNvSpPr txBox="1"/>
            <p:nvPr/>
          </p:nvSpPr>
          <p:spPr>
            <a:xfrm>
              <a:off x="19252" y="2657639"/>
              <a:ext cx="734496" cy="369332"/>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 </a:t>
              </a:r>
              <a:r>
                <a:rPr lang="en-US" b="1" dirty="0">
                  <a:solidFill>
                    <a:schemeClr val="accent4"/>
                  </a:solidFill>
                </a:rPr>
                <a:t>90°</a:t>
              </a:r>
            </a:p>
          </p:txBody>
        </p:sp>
        <p:sp>
          <p:nvSpPr>
            <p:cNvPr id="39" name="TextBox 38">
              <a:extLst>
                <a:ext uri="{FF2B5EF4-FFF2-40B4-BE49-F238E27FC236}">
                  <a16:creationId xmlns:a16="http://schemas.microsoft.com/office/drawing/2014/main" id="{BF1D4B1C-524B-334E-BD05-DD67E0309CE1}"/>
                </a:ext>
              </a:extLst>
            </p:cNvPr>
            <p:cNvSpPr txBox="1"/>
            <p:nvPr/>
          </p:nvSpPr>
          <p:spPr>
            <a:xfrm>
              <a:off x="3012068" y="2386777"/>
              <a:ext cx="558166" cy="369332"/>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 </a:t>
              </a:r>
              <a:r>
                <a:rPr lang="en-US" b="1" dirty="0" err="1">
                  <a:solidFill>
                    <a:schemeClr val="accent2"/>
                  </a:solidFill>
                </a:rPr>
                <a:t>θ</a:t>
              </a:r>
              <a:endParaRPr lang="en-US" b="1" baseline="-25000" dirty="0">
                <a:solidFill>
                  <a:schemeClr val="accent2"/>
                </a:solidFill>
              </a:endParaRPr>
            </a:p>
          </p:txBody>
        </p:sp>
        <p:sp>
          <p:nvSpPr>
            <p:cNvPr id="40" name="TextBox 39">
              <a:extLst>
                <a:ext uri="{FF2B5EF4-FFF2-40B4-BE49-F238E27FC236}">
                  <a16:creationId xmlns:a16="http://schemas.microsoft.com/office/drawing/2014/main" id="{B480394B-EF81-734E-A256-70AC65ACD623}"/>
                </a:ext>
              </a:extLst>
            </p:cNvPr>
            <p:cNvSpPr txBox="1"/>
            <p:nvPr/>
          </p:nvSpPr>
          <p:spPr>
            <a:xfrm>
              <a:off x="1086276" y="3979108"/>
              <a:ext cx="308098" cy="369332"/>
            </a:xfrm>
            <a:prstGeom prst="rect">
              <a:avLst/>
            </a:prstGeom>
            <a:noFill/>
          </p:spPr>
          <p:txBody>
            <a:bodyPr wrap="none" rtlCol="0">
              <a:spAutoFit/>
            </a:bodyPr>
            <a:lstStyle/>
            <a:p>
              <a:r>
                <a:rPr lang="en-US" b="1" dirty="0" err="1"/>
                <a:t>θ</a:t>
              </a:r>
              <a:endParaRPr lang="en-US" b="1" dirty="0"/>
            </a:p>
          </p:txBody>
        </p:sp>
        <p:cxnSp>
          <p:nvCxnSpPr>
            <p:cNvPr id="41" name="Straight Connector 40">
              <a:extLst>
                <a:ext uri="{FF2B5EF4-FFF2-40B4-BE49-F238E27FC236}">
                  <a16:creationId xmlns:a16="http://schemas.microsoft.com/office/drawing/2014/main" id="{881C7B2D-DF57-EA4F-B6F4-811A182F758A}"/>
                </a:ext>
              </a:extLst>
            </p:cNvPr>
            <p:cNvCxnSpPr/>
            <p:nvPr/>
          </p:nvCxnSpPr>
          <p:spPr>
            <a:xfrm>
              <a:off x="326653" y="2735127"/>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89CA5-B79E-8843-A91D-A3CEAA76914A}"/>
                </a:ext>
              </a:extLst>
            </p:cNvPr>
            <p:cNvCxnSpPr>
              <a:cxnSpLocks/>
            </p:cNvCxnSpPr>
            <p:nvPr/>
          </p:nvCxnSpPr>
          <p:spPr>
            <a:xfrm rot="16200000">
              <a:off x="438928" y="2847401"/>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717EE2-D969-0F48-9560-8BF5E8592098}"/>
                </a:ext>
              </a:extLst>
            </p:cNvPr>
            <p:cNvCxnSpPr/>
            <p:nvPr/>
          </p:nvCxnSpPr>
          <p:spPr>
            <a:xfrm>
              <a:off x="3083821" y="4455534"/>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A481F1-7226-2E49-9A87-26F577F69DCD}"/>
                </a:ext>
              </a:extLst>
            </p:cNvPr>
            <p:cNvCxnSpPr>
              <a:cxnSpLocks/>
            </p:cNvCxnSpPr>
            <p:nvPr/>
          </p:nvCxnSpPr>
          <p:spPr>
            <a:xfrm rot="16200000">
              <a:off x="3196096" y="4567808"/>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C80227-8F7A-3445-A140-1F373482E32D}"/>
                </a:ext>
              </a:extLst>
            </p:cNvPr>
            <p:cNvCxnSpPr/>
            <p:nvPr/>
          </p:nvCxnSpPr>
          <p:spPr>
            <a:xfrm>
              <a:off x="3325732" y="2462928"/>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29CCD6-05C8-A54A-94F8-DB0F7CC897A9}"/>
                </a:ext>
              </a:extLst>
            </p:cNvPr>
            <p:cNvCxnSpPr>
              <a:cxnSpLocks/>
            </p:cNvCxnSpPr>
            <p:nvPr/>
          </p:nvCxnSpPr>
          <p:spPr>
            <a:xfrm rot="16200000">
              <a:off x="3438007" y="2575202"/>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73620FB6-F024-E74B-A439-80A5E6E8AD7A}"/>
                </a:ext>
              </a:extLst>
            </p:cNvPr>
            <p:cNvSpPr/>
            <p:nvPr/>
          </p:nvSpPr>
          <p:spPr>
            <a:xfrm>
              <a:off x="1319366" y="3944493"/>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E7216F-7E6A-2446-809A-96095406F1CB}"/>
                  </a:ext>
                </a:extLst>
              </p:cNvPr>
              <p:cNvSpPr txBox="1"/>
              <p:nvPr/>
            </p:nvSpPr>
            <p:spPr>
              <a:xfrm>
                <a:off x="5668953" y="4286152"/>
                <a:ext cx="98167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i="0" smtClean="0">
                              <a:solidFill>
                                <a:schemeClr val="accent3"/>
                              </a:solidFill>
                              <a:latin typeface="Cambria Math" panose="02040503050406030204" pitchFamily="18" charset="0"/>
                              <a:ea typeface="Cambria Math" panose="02040503050406030204" pitchFamily="18" charset="0"/>
                            </a:rPr>
                            <m:t>R</m:t>
                          </m:r>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7" name="TextBox 6">
                <a:extLst>
                  <a:ext uri="{FF2B5EF4-FFF2-40B4-BE49-F238E27FC236}">
                    <a16:creationId xmlns:a16="http://schemas.microsoft.com/office/drawing/2014/main" id="{DFE7216F-7E6A-2446-809A-96095406F1CB}"/>
                  </a:ext>
                </a:extLst>
              </p:cNvPr>
              <p:cNvSpPr txBox="1">
                <a:spLocks noRot="1" noChangeAspect="1" noMove="1" noResize="1" noEditPoints="1" noAdjustHandles="1" noChangeArrowheads="1" noChangeShapeType="1" noTextEdit="1"/>
              </p:cNvSpPr>
              <p:nvPr/>
            </p:nvSpPr>
            <p:spPr>
              <a:xfrm>
                <a:off x="5668953" y="4286152"/>
                <a:ext cx="981679" cy="516745"/>
              </a:xfrm>
              <a:prstGeom prst="rect">
                <a:avLst/>
              </a:prstGeom>
              <a:blipFill>
                <a:blip r:embed="rId4"/>
                <a:stretch>
                  <a:fillRect r="-2532" b="-14286"/>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6329D41A-C282-8A48-B1CE-5FA7BC727109}"/>
              </a:ext>
            </a:extLst>
          </p:cNvPr>
          <p:cNvGrpSpPr/>
          <p:nvPr/>
        </p:nvGrpSpPr>
        <p:grpSpPr>
          <a:xfrm>
            <a:off x="5609247" y="2009844"/>
            <a:ext cx="3337601" cy="2269371"/>
            <a:chOff x="6619673" y="2495192"/>
            <a:chExt cx="3337601" cy="2269371"/>
          </a:xfrm>
        </p:grpSpPr>
        <p:cxnSp>
          <p:nvCxnSpPr>
            <p:cNvPr id="50" name="Straight Arrow Connector 49">
              <a:extLst>
                <a:ext uri="{FF2B5EF4-FFF2-40B4-BE49-F238E27FC236}">
                  <a16:creationId xmlns:a16="http://schemas.microsoft.com/office/drawing/2014/main" id="{D40EB4C7-D1A2-E74A-80CC-60B004F83981}"/>
                </a:ext>
              </a:extLst>
            </p:cNvPr>
            <p:cNvCxnSpPr/>
            <p:nvPr/>
          </p:nvCxnSpPr>
          <p:spPr>
            <a:xfrm flipV="1">
              <a:off x="7153835" y="2630028"/>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462304-4555-2F49-8FB5-730940C30551}"/>
                </a:ext>
              </a:extLst>
            </p:cNvPr>
            <p:cNvCxnSpPr>
              <a:cxnSpLocks/>
            </p:cNvCxnSpPr>
            <p:nvPr/>
          </p:nvCxnSpPr>
          <p:spPr>
            <a:xfrm>
              <a:off x="7162432" y="4269822"/>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6AB6B1B-C606-0142-BEF3-068B41D5BFBD}"/>
                </a:ext>
              </a:extLst>
            </p:cNvPr>
            <p:cNvCxnSpPr>
              <a:cxnSpLocks/>
            </p:cNvCxnSpPr>
            <p:nvPr/>
          </p:nvCxnSpPr>
          <p:spPr>
            <a:xfrm>
              <a:off x="7153835" y="262009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9083C38-9718-E44A-8293-125EA86B3A36}"/>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DED717-B6BD-F042-B084-11E145A330D6}"/>
                </a:ext>
              </a:extLst>
            </p:cNvPr>
            <p:cNvCxnSpPr>
              <a:cxnSpLocks/>
            </p:cNvCxnSpPr>
            <p:nvPr/>
          </p:nvCxnSpPr>
          <p:spPr>
            <a:xfrm flipV="1">
              <a:off x="7153834" y="2630028"/>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7306847-4DD2-6647-9CEF-252FF1AD0450}"/>
                </a:ext>
              </a:extLst>
            </p:cNvPr>
            <p:cNvSpPr txBox="1"/>
            <p:nvPr/>
          </p:nvSpPr>
          <p:spPr>
            <a:xfrm>
              <a:off x="9493684" y="4118232"/>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p>
            <a:p>
              <a:r>
                <a:rPr lang="en-US" b="1" dirty="0">
                  <a:solidFill>
                    <a:schemeClr val="accent3"/>
                  </a:solidFill>
                </a:rPr>
                <a:t>(R)</a:t>
              </a:r>
              <a:endParaRPr lang="en-US" b="1" baseline="-25000" dirty="0">
                <a:solidFill>
                  <a:schemeClr val="accent3"/>
                </a:solidFill>
              </a:endParaRPr>
            </a:p>
          </p:txBody>
        </p:sp>
        <p:sp>
          <p:nvSpPr>
            <p:cNvPr id="56" name="TextBox 55">
              <a:extLst>
                <a:ext uri="{FF2B5EF4-FFF2-40B4-BE49-F238E27FC236}">
                  <a16:creationId xmlns:a16="http://schemas.microsoft.com/office/drawing/2014/main" id="{943B1CAF-EB57-274A-8B04-2A3400004503}"/>
                </a:ext>
              </a:extLst>
            </p:cNvPr>
            <p:cNvSpPr txBox="1"/>
            <p:nvPr/>
          </p:nvSpPr>
          <p:spPr>
            <a:xfrm>
              <a:off x="6619673" y="2562486"/>
              <a:ext cx="521297"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a:t>
              </a:r>
            </a:p>
            <a:p>
              <a:r>
                <a:rPr lang="en-US" b="1" dirty="0">
                  <a:solidFill>
                    <a:schemeClr val="accent4"/>
                  </a:solidFill>
                </a:rPr>
                <a:t>(X</a:t>
              </a:r>
              <a:r>
                <a:rPr lang="en-US" b="1" baseline="-25000" dirty="0">
                  <a:solidFill>
                    <a:schemeClr val="accent4"/>
                  </a:solidFill>
                </a:rPr>
                <a:t>L</a:t>
              </a:r>
              <a:r>
                <a:rPr lang="en-US" b="1" dirty="0">
                  <a:solidFill>
                    <a:schemeClr val="accent4"/>
                  </a:solidFill>
                </a:rPr>
                <a:t>)</a:t>
              </a:r>
            </a:p>
          </p:txBody>
        </p:sp>
        <p:sp>
          <p:nvSpPr>
            <p:cNvPr id="57" name="TextBox 56">
              <a:extLst>
                <a:ext uri="{FF2B5EF4-FFF2-40B4-BE49-F238E27FC236}">
                  <a16:creationId xmlns:a16="http://schemas.microsoft.com/office/drawing/2014/main" id="{B444F5F9-3295-C44B-9DBE-E9742834B44B}"/>
                </a:ext>
              </a:extLst>
            </p:cNvPr>
            <p:cNvSpPr txBox="1"/>
            <p:nvPr/>
          </p:nvSpPr>
          <p:spPr>
            <a:xfrm>
              <a:off x="9517730" y="2495192"/>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endParaRPr lang="en-US" b="1" baseline="-25000" dirty="0">
                <a:solidFill>
                  <a:schemeClr val="accent2"/>
                </a:solidFill>
              </a:endParaRPr>
            </a:p>
          </p:txBody>
        </p:sp>
        <p:sp>
          <p:nvSpPr>
            <p:cNvPr id="58" name="TextBox 57">
              <a:extLst>
                <a:ext uri="{FF2B5EF4-FFF2-40B4-BE49-F238E27FC236}">
                  <a16:creationId xmlns:a16="http://schemas.microsoft.com/office/drawing/2014/main" id="{698CC256-B9C0-6C4B-A841-F31E2D8828BA}"/>
                </a:ext>
              </a:extLst>
            </p:cNvPr>
            <p:cNvSpPr txBox="1"/>
            <p:nvPr/>
          </p:nvSpPr>
          <p:spPr>
            <a:xfrm>
              <a:off x="7512416" y="3918134"/>
              <a:ext cx="308098" cy="369332"/>
            </a:xfrm>
            <a:prstGeom prst="rect">
              <a:avLst/>
            </a:prstGeom>
            <a:noFill/>
          </p:spPr>
          <p:txBody>
            <a:bodyPr wrap="none" rtlCol="0">
              <a:spAutoFit/>
            </a:bodyPr>
            <a:lstStyle/>
            <a:p>
              <a:r>
                <a:rPr lang="en-US" b="1" dirty="0" err="1"/>
                <a:t>θ</a:t>
              </a:r>
              <a:endParaRPr lang="en-US" b="1" dirty="0"/>
            </a:p>
          </p:txBody>
        </p:sp>
        <p:sp>
          <p:nvSpPr>
            <p:cNvPr id="59" name="Freeform 58">
              <a:extLst>
                <a:ext uri="{FF2B5EF4-FFF2-40B4-BE49-F238E27FC236}">
                  <a16:creationId xmlns:a16="http://schemas.microsoft.com/office/drawing/2014/main" id="{A2AD30A1-5A70-5B47-957B-DF1FF8C54864}"/>
                </a:ext>
              </a:extLst>
            </p:cNvPr>
            <p:cNvSpPr/>
            <p:nvPr/>
          </p:nvSpPr>
          <p:spPr>
            <a:xfrm>
              <a:off x="7745506" y="3883519"/>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056EC9E-A9A1-2E48-BB57-2A1D2F7127C3}"/>
                  </a:ext>
                </a:extLst>
              </p:cNvPr>
              <p:cNvSpPr/>
              <p:nvPr/>
            </p:nvSpPr>
            <p:spPr>
              <a:xfrm>
                <a:off x="6748822" y="4239986"/>
                <a:ext cx="121084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8" name="Rectangle 7">
                <a:extLst>
                  <a:ext uri="{FF2B5EF4-FFF2-40B4-BE49-F238E27FC236}">
                    <a16:creationId xmlns:a16="http://schemas.microsoft.com/office/drawing/2014/main" id="{0056EC9E-A9A1-2E48-BB57-2A1D2F7127C3}"/>
                  </a:ext>
                </a:extLst>
              </p:cNvPr>
              <p:cNvSpPr>
                <a:spLocks noRot="1" noChangeAspect="1" noMove="1" noResize="1" noEditPoints="1" noAdjustHandles="1" noChangeArrowheads="1" noChangeShapeType="1" noTextEdit="1"/>
              </p:cNvSpPr>
              <p:nvPr/>
            </p:nvSpPr>
            <p:spPr>
              <a:xfrm>
                <a:off x="6748822" y="4239986"/>
                <a:ext cx="1210844" cy="609077"/>
              </a:xfrm>
              <a:prstGeom prst="rect">
                <a:avLst/>
              </a:prstGeom>
              <a:blipFill>
                <a:blip r:embed="rId5"/>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024DAFD-9F79-2C4C-88E7-36D864ABA223}"/>
                  </a:ext>
                </a:extLst>
              </p:cNvPr>
              <p:cNvSpPr/>
              <p:nvPr/>
            </p:nvSpPr>
            <p:spPr>
              <a:xfrm>
                <a:off x="8081069" y="4239986"/>
                <a:ext cx="123809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r>
                            <m:rPr>
                              <m:sty m:val="p"/>
                            </m:rPr>
                            <a:rPr lang="en-US" b="0" i="0" smtClean="0">
                              <a:solidFill>
                                <a:schemeClr val="accent3"/>
                              </a:solidFill>
                              <a:latin typeface="Cambria Math" panose="02040503050406030204" pitchFamily="18" charset="0"/>
                              <a:ea typeface="Cambria Math" panose="02040503050406030204" pitchFamily="18" charset="0"/>
                            </a:rPr>
                            <m:t>R</m:t>
                          </m:r>
                        </m:den>
                      </m:f>
                    </m:oMath>
                  </m:oMathPara>
                </a14:m>
                <a:endParaRPr lang="en-US" dirty="0"/>
              </a:p>
            </p:txBody>
          </p:sp>
        </mc:Choice>
        <mc:Fallback xmlns="">
          <p:sp>
            <p:nvSpPr>
              <p:cNvPr id="9" name="Rectangle 8">
                <a:extLst>
                  <a:ext uri="{FF2B5EF4-FFF2-40B4-BE49-F238E27FC236}">
                    <a16:creationId xmlns:a16="http://schemas.microsoft.com/office/drawing/2014/main" id="{F024DAFD-9F79-2C4C-88E7-36D864ABA223}"/>
                  </a:ext>
                </a:extLst>
              </p:cNvPr>
              <p:cNvSpPr>
                <a:spLocks noRot="1" noChangeAspect="1" noMove="1" noResize="1" noEditPoints="1" noAdjustHandles="1" noChangeArrowheads="1" noChangeShapeType="1" noTextEdit="1"/>
              </p:cNvSpPr>
              <p:nvPr/>
            </p:nvSpPr>
            <p:spPr>
              <a:xfrm>
                <a:off x="8081069" y="4239986"/>
                <a:ext cx="1238096" cy="609077"/>
              </a:xfrm>
              <a:prstGeom prst="rect">
                <a:avLst/>
              </a:prstGeom>
              <a:blipFill>
                <a:blip r:embed="rId6"/>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FEC5AB4-72E6-AC43-8F25-D730CDDCFE8A}"/>
                  </a:ext>
                </a:extLst>
              </p:cNvPr>
              <p:cNvSpPr txBox="1"/>
              <p:nvPr/>
            </p:nvSpPr>
            <p:spPr>
              <a:xfrm>
                <a:off x="795879" y="4262588"/>
                <a:ext cx="1081771"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1" name="TextBox 60">
                <a:extLst>
                  <a:ext uri="{FF2B5EF4-FFF2-40B4-BE49-F238E27FC236}">
                    <a16:creationId xmlns:a16="http://schemas.microsoft.com/office/drawing/2014/main" id="{4FEC5AB4-72E6-AC43-8F25-D730CDDCFE8A}"/>
                  </a:ext>
                </a:extLst>
              </p:cNvPr>
              <p:cNvSpPr txBox="1">
                <a:spLocks noRot="1" noChangeAspect="1" noMove="1" noResize="1" noEditPoints="1" noAdjustHandles="1" noChangeArrowheads="1" noChangeShapeType="1" noTextEdit="1"/>
              </p:cNvSpPr>
              <p:nvPr/>
            </p:nvSpPr>
            <p:spPr>
              <a:xfrm>
                <a:off x="795879" y="4262588"/>
                <a:ext cx="1081771" cy="563872"/>
              </a:xfrm>
              <a:prstGeom prst="rect">
                <a:avLst/>
              </a:prstGeom>
              <a:blipFill>
                <a:blip r:embed="rId7"/>
                <a:stretch>
                  <a:fillRect l="-1163" t="-454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50CF52BC-8FC5-5F4B-BBBE-4C4B9E222EA2}"/>
                  </a:ext>
                </a:extLst>
              </p:cNvPr>
              <p:cNvSpPr/>
              <p:nvPr/>
            </p:nvSpPr>
            <p:spPr>
              <a:xfrm>
                <a:off x="1887286" y="4216422"/>
                <a:ext cx="123597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2" name="Rectangle 61">
                <a:extLst>
                  <a:ext uri="{FF2B5EF4-FFF2-40B4-BE49-F238E27FC236}">
                    <a16:creationId xmlns:a16="http://schemas.microsoft.com/office/drawing/2014/main" id="{50CF52BC-8FC5-5F4B-BBBE-4C4B9E222EA2}"/>
                  </a:ext>
                </a:extLst>
              </p:cNvPr>
              <p:cNvSpPr>
                <a:spLocks noRot="1" noChangeAspect="1" noMove="1" noResize="1" noEditPoints="1" noAdjustHandles="1" noChangeArrowheads="1" noChangeShapeType="1" noTextEdit="1"/>
              </p:cNvSpPr>
              <p:nvPr/>
            </p:nvSpPr>
            <p:spPr>
              <a:xfrm>
                <a:off x="1887286" y="4216422"/>
                <a:ext cx="1235979"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25374A-CAEC-994E-9434-07A5C3199768}"/>
                  </a:ext>
                </a:extLst>
              </p:cNvPr>
              <p:cNvSpPr/>
              <p:nvPr/>
            </p:nvSpPr>
            <p:spPr>
              <a:xfrm>
                <a:off x="3132901" y="4216422"/>
                <a:ext cx="122873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den>
                      </m:f>
                    </m:oMath>
                  </m:oMathPara>
                </a14:m>
                <a:endParaRPr lang="en-US" dirty="0"/>
              </a:p>
            </p:txBody>
          </p:sp>
        </mc:Choice>
        <mc:Fallback xmlns="">
          <p:sp>
            <p:nvSpPr>
              <p:cNvPr id="63" name="Rectangle 62">
                <a:extLst>
                  <a:ext uri="{FF2B5EF4-FFF2-40B4-BE49-F238E27FC236}">
                    <a16:creationId xmlns:a16="http://schemas.microsoft.com/office/drawing/2014/main" id="{4D25374A-CAEC-994E-9434-07A5C3199768}"/>
                  </a:ext>
                </a:extLst>
              </p:cNvPr>
              <p:cNvSpPr>
                <a:spLocks noRot="1" noChangeAspect="1" noMove="1" noResize="1" noEditPoints="1" noAdjustHandles="1" noChangeArrowheads="1" noChangeShapeType="1" noTextEdit="1"/>
              </p:cNvSpPr>
              <p:nvPr/>
            </p:nvSpPr>
            <p:spPr>
              <a:xfrm>
                <a:off x="3132901" y="4216422"/>
                <a:ext cx="1228734" cy="656205"/>
              </a:xfrm>
              <a:prstGeom prst="rect">
                <a:avLst/>
              </a:prstGeom>
              <a:blipFill>
                <a:blip r:embed="rId9"/>
                <a:stretch>
                  <a:fillRect/>
                </a:stretch>
              </a:blipFill>
            </p:spPr>
            <p:txBody>
              <a:bodyPr/>
              <a:lstStyle/>
              <a:p>
                <a:r>
                  <a:rPr lang="en-US">
                    <a:noFill/>
                  </a:rPr>
                  <a:t> </a:t>
                </a:r>
              </a:p>
            </p:txBody>
          </p:sp>
        </mc:Fallback>
      </mc:AlternateContent>
      <p:sp>
        <p:nvSpPr>
          <p:cNvPr id="65" name="Rounded Rectangle 64">
            <a:extLst>
              <a:ext uri="{FF2B5EF4-FFF2-40B4-BE49-F238E27FC236}">
                <a16:creationId xmlns:a16="http://schemas.microsoft.com/office/drawing/2014/main" id="{A3F39CB0-A653-7D46-A227-8A4BFA13EEE8}"/>
              </a:ext>
            </a:extLst>
          </p:cNvPr>
          <p:cNvSpPr/>
          <p:nvPr/>
        </p:nvSpPr>
        <p:spPr>
          <a:xfrm>
            <a:off x="722547" y="1806923"/>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0290931-3A69-0444-8A8E-35425DCB537B}"/>
              </a:ext>
            </a:extLst>
          </p:cNvPr>
          <p:cNvSpPr/>
          <p:nvPr/>
        </p:nvSpPr>
        <p:spPr>
          <a:xfrm>
            <a:off x="5568568" y="1814456"/>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320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series RL circuits</a:t>
            </a:r>
          </a:p>
        </p:txBody>
      </p:sp>
      <p:sp>
        <p:nvSpPr>
          <p:cNvPr id="3" name="Content Placeholder 2"/>
          <p:cNvSpPr>
            <a:spLocks noGrp="1"/>
          </p:cNvSpPr>
          <p:nvPr>
            <p:ph idx="1"/>
          </p:nvPr>
        </p:nvSpPr>
        <p:spPr>
          <a:xfrm>
            <a:off x="1122533" y="1091867"/>
            <a:ext cx="7672758" cy="1179845"/>
          </a:xfrm>
        </p:spPr>
        <p:txBody>
          <a:bodyPr>
            <a:noAutofit/>
          </a:bodyPr>
          <a:lstStyle/>
          <a:p>
            <a:pPr marL="0" indent="0" algn="just">
              <a:buNone/>
            </a:pPr>
            <a:r>
              <a:rPr lang="en-US" sz="2400" dirty="0"/>
              <a:t>The </a:t>
            </a:r>
            <a:r>
              <a:rPr lang="en-US" sz="2400" b="1" dirty="0"/>
              <a:t>current</a:t>
            </a:r>
            <a:r>
              <a:rPr lang="en-US" sz="2400" dirty="0"/>
              <a:t> in this circuit </a:t>
            </a:r>
            <a:r>
              <a:rPr lang="en-US" sz="2400" b="1" dirty="0"/>
              <a:t>lags</a:t>
            </a:r>
            <a:r>
              <a:rPr lang="en-US" sz="2400" dirty="0"/>
              <a:t> the voltage by the phase angle, </a:t>
            </a:r>
            <a:r>
              <a:rPr lang="en-US" sz="2400" dirty="0" err="1"/>
              <a:t>θ</a:t>
            </a:r>
            <a:r>
              <a:rPr lang="en-US" sz="2400" dirty="0"/>
              <a:t>, because of the inductor. Therefore the circuit has a </a:t>
            </a:r>
            <a:r>
              <a:rPr lang="en-US" sz="2400" b="1" dirty="0"/>
              <a:t>lagging power factor</a:t>
            </a:r>
            <a:r>
              <a:rPr lang="en-US" sz="2400"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7B017C-94D9-724A-BA31-24C412014766}"/>
                  </a:ext>
                </a:extLst>
              </p:cNvPr>
              <p:cNvSpPr txBox="1"/>
              <p:nvPr/>
            </p:nvSpPr>
            <p:spPr>
              <a:xfrm>
                <a:off x="1234161" y="2271712"/>
                <a:ext cx="4061561" cy="721672"/>
              </a:xfrm>
              <a:prstGeom prst="rect">
                <a:avLst/>
              </a:prstGeom>
              <a:noFill/>
            </p:spPr>
            <p:txBody>
              <a:bodyPr wrap="none" lIns="0" tIns="0" rIns="0" bIns="0" rtlCol="0">
                <a:spAutoFit/>
              </a:bodyPr>
              <a:lstStyle/>
              <a:p>
                <a14:m>
                  <m:oMath xmlns:m="http://schemas.openxmlformats.org/officeDocument/2006/math">
                    <m:r>
                      <m:rPr>
                        <m:sty m:val="p"/>
                      </m:rPr>
                      <a:rPr lang="en-US" sz="4800" b="0" i="0" smtClean="0">
                        <a:latin typeface="Cambria Math" panose="02040503050406030204" pitchFamily="18" charset="0"/>
                      </a:rPr>
                      <m:t>pf</m:t>
                    </m:r>
                    <m:r>
                      <a:rPr lang="en-US" sz="4800" b="0" i="0" smtClean="0">
                        <a:latin typeface="Cambria Math" panose="02040503050406030204" pitchFamily="18" charset="0"/>
                      </a:rPr>
                      <m:t>=</m:t>
                    </m:r>
                    <m:r>
                      <m:rPr>
                        <m:sty m:val="p"/>
                      </m:rPr>
                      <a:rPr lang="en-US" sz="4800" b="0" i="0" smtClean="0">
                        <a:solidFill>
                          <a:schemeClr val="accent6"/>
                        </a:solidFill>
                        <a:latin typeface="Cambria Math" panose="02040503050406030204" pitchFamily="18" charset="0"/>
                      </a:rPr>
                      <m:t>cos</m:t>
                    </m:r>
                    <m:r>
                      <m:rPr>
                        <m:sty m:val="p"/>
                      </m:rPr>
                      <a:rPr lang="en-US" sz="4800" b="0" i="0" smtClean="0">
                        <a:solidFill>
                          <a:schemeClr val="accent6"/>
                        </a:solidFill>
                        <a:latin typeface="Cambria Math" panose="02040503050406030204" pitchFamily="18" charset="0"/>
                        <a:ea typeface="Cambria Math" panose="02040503050406030204" pitchFamily="18" charset="0"/>
                      </a:rPr>
                      <m:t>θ</m:t>
                    </m:r>
                  </m:oMath>
                </a14:m>
                <a:r>
                  <a:rPr lang="en-US" sz="3200" dirty="0"/>
                  <a:t> (lagging)</a:t>
                </a:r>
                <a:endParaRPr lang="en-US" sz="4800" dirty="0"/>
              </a:p>
            </p:txBody>
          </p:sp>
        </mc:Choice>
        <mc:Fallback xmlns="">
          <p:sp>
            <p:nvSpPr>
              <p:cNvPr id="5" name="TextBox 4">
                <a:extLst>
                  <a:ext uri="{FF2B5EF4-FFF2-40B4-BE49-F238E27FC236}">
                    <a16:creationId xmlns:a16="http://schemas.microsoft.com/office/drawing/2014/main" id="{697B017C-94D9-724A-BA31-24C412014766}"/>
                  </a:ext>
                </a:extLst>
              </p:cNvPr>
              <p:cNvSpPr txBox="1">
                <a:spLocks noRot="1" noChangeAspect="1" noMove="1" noResize="1" noEditPoints="1" noAdjustHandles="1" noChangeArrowheads="1" noChangeShapeType="1" noTextEdit="1"/>
              </p:cNvSpPr>
              <p:nvPr/>
            </p:nvSpPr>
            <p:spPr>
              <a:xfrm>
                <a:off x="1234161" y="2271712"/>
                <a:ext cx="4061561" cy="721672"/>
              </a:xfrm>
              <a:prstGeom prst="rect">
                <a:avLst/>
              </a:prstGeom>
              <a:blipFill>
                <a:blip r:embed="rId4"/>
                <a:stretch>
                  <a:fillRect l="-6854" r="-4673"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841F311-A8B7-7843-9327-F467CDF9B090}"/>
                  </a:ext>
                </a:extLst>
              </p:cNvPr>
              <p:cNvSpPr txBox="1"/>
              <p:nvPr/>
            </p:nvSpPr>
            <p:spPr>
              <a:xfrm>
                <a:off x="1134995" y="3714072"/>
                <a:ext cx="364272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800" i="0" smtClean="0">
                          <a:solidFill>
                            <a:schemeClr val="accent2"/>
                          </a:solidFill>
                          <a:latin typeface="Cambria Math" panose="02040503050406030204" pitchFamily="18" charset="0"/>
                        </a:rPr>
                        <m:t>P</m:t>
                      </m:r>
                      <m:r>
                        <a:rPr lang="en-US" sz="4800" b="0" i="0" smtClean="0">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m:rPr>
                              <m:sty m:val="p"/>
                            </m:rPr>
                            <a:rPr lang="en-US" sz="4800" b="0" i="0" smtClean="0">
                              <a:solidFill>
                                <a:schemeClr val="accent3"/>
                              </a:solidFill>
                              <a:latin typeface="Cambria Math" panose="02040503050406030204" pitchFamily="18" charset="0"/>
                            </a:rPr>
                            <m:t>V</m:t>
                          </m:r>
                        </m:e>
                        <m:sub>
                          <m:r>
                            <m:rPr>
                              <m:sty m:val="p"/>
                            </m:rPr>
                            <a:rPr lang="en-US" sz="4800" b="0" i="0" smtClean="0">
                              <a:solidFill>
                                <a:schemeClr val="accent3"/>
                              </a:solidFill>
                              <a:latin typeface="Cambria Math" panose="02040503050406030204" pitchFamily="18" charset="0"/>
                            </a:rPr>
                            <m:t>T</m:t>
                          </m:r>
                        </m:sub>
                      </m:sSub>
                      <m:sSub>
                        <m:sSubPr>
                          <m:ctrlPr>
                            <a:rPr lang="en-US" sz="4800" b="0" i="1" smtClean="0">
                              <a:solidFill>
                                <a:schemeClr val="accent4"/>
                              </a:solidFill>
                              <a:latin typeface="Cambria Math" panose="02040503050406030204" pitchFamily="18" charset="0"/>
                            </a:rPr>
                          </m:ctrlPr>
                        </m:sSubPr>
                        <m:e>
                          <m:r>
                            <m:rPr>
                              <m:sty m:val="p"/>
                            </m:rPr>
                            <a:rPr lang="en-US" sz="4800" b="0" i="0" smtClean="0">
                              <a:solidFill>
                                <a:schemeClr val="accent4"/>
                              </a:solidFill>
                              <a:latin typeface="Cambria Math" panose="02040503050406030204" pitchFamily="18" charset="0"/>
                            </a:rPr>
                            <m:t>I</m:t>
                          </m:r>
                        </m:e>
                        <m:sub>
                          <m:r>
                            <m:rPr>
                              <m:sty m:val="p"/>
                            </m:rPr>
                            <a:rPr lang="en-US" sz="4800" b="0" i="0" smtClean="0">
                              <a:solidFill>
                                <a:schemeClr val="accent4"/>
                              </a:solidFill>
                              <a:latin typeface="Cambria Math" panose="02040503050406030204" pitchFamily="18" charset="0"/>
                            </a:rPr>
                            <m:t>T</m:t>
                          </m:r>
                        </m:sub>
                      </m:sSub>
                      <m:r>
                        <m:rPr>
                          <m:sty m:val="p"/>
                        </m:rPr>
                        <a:rPr lang="en-US" sz="4800" b="0" i="0" smtClean="0">
                          <a:solidFill>
                            <a:schemeClr val="accent6"/>
                          </a:solidFill>
                          <a:latin typeface="Cambria Math" panose="02040503050406030204" pitchFamily="18" charset="0"/>
                        </a:rPr>
                        <m:t>cos</m:t>
                      </m:r>
                      <m:r>
                        <m:rPr>
                          <m:sty m:val="p"/>
                        </m:rPr>
                        <a:rPr lang="en-US" sz="4800" b="0" i="0" smtClean="0">
                          <a:solidFill>
                            <a:schemeClr val="accent6"/>
                          </a:solidFill>
                          <a:latin typeface="Cambria Math" panose="02040503050406030204" pitchFamily="18" charset="0"/>
                          <a:ea typeface="Cambria Math" panose="02040503050406030204" pitchFamily="18" charset="0"/>
                        </a:rPr>
                        <m:t>θ</m:t>
                      </m:r>
                    </m:oMath>
                  </m:oMathPara>
                </a14:m>
                <a:endParaRPr lang="en-US" sz="4800" dirty="0"/>
              </a:p>
            </p:txBody>
          </p:sp>
        </mc:Choice>
        <mc:Fallback xmlns="">
          <p:sp>
            <p:nvSpPr>
              <p:cNvPr id="48" name="TextBox 47">
                <a:extLst>
                  <a:ext uri="{FF2B5EF4-FFF2-40B4-BE49-F238E27FC236}">
                    <a16:creationId xmlns:a16="http://schemas.microsoft.com/office/drawing/2014/main" id="{2841F311-A8B7-7843-9327-F467CDF9B090}"/>
                  </a:ext>
                </a:extLst>
              </p:cNvPr>
              <p:cNvSpPr txBox="1">
                <a:spLocks noRot="1" noChangeAspect="1" noMove="1" noResize="1" noEditPoints="1" noAdjustHandles="1" noChangeArrowheads="1" noChangeShapeType="1" noTextEdit="1"/>
              </p:cNvSpPr>
              <p:nvPr/>
            </p:nvSpPr>
            <p:spPr>
              <a:xfrm>
                <a:off x="1134995" y="3714072"/>
                <a:ext cx="3642728" cy="738664"/>
              </a:xfrm>
              <a:prstGeom prst="rect">
                <a:avLst/>
              </a:prstGeom>
              <a:blipFill>
                <a:blip r:embed="rId5"/>
                <a:stretch>
                  <a:fillRect l="-3125" r="-3125" b="-133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4CEDF0B-4283-5648-971C-BF5BA7F56D57}"/>
              </a:ext>
            </a:extLst>
          </p:cNvPr>
          <p:cNvSpPr txBox="1"/>
          <p:nvPr/>
        </p:nvSpPr>
        <p:spPr>
          <a:xfrm>
            <a:off x="5988362" y="2370938"/>
            <a:ext cx="3418693" cy="584775"/>
          </a:xfrm>
          <a:prstGeom prst="rect">
            <a:avLst/>
          </a:prstGeom>
          <a:noFill/>
        </p:spPr>
        <p:txBody>
          <a:bodyPr wrap="none" rtlCol="0">
            <a:spAutoFit/>
          </a:bodyPr>
          <a:lstStyle/>
          <a:p>
            <a:r>
              <a:rPr lang="en-US" sz="3200" b="1" dirty="0">
                <a:solidFill>
                  <a:schemeClr val="accent2"/>
                </a:solidFill>
              </a:rPr>
              <a:t>P = true power (W)</a:t>
            </a:r>
          </a:p>
        </p:txBody>
      </p:sp>
      <p:sp>
        <p:nvSpPr>
          <p:cNvPr id="60" name="TextBox 59">
            <a:extLst>
              <a:ext uri="{FF2B5EF4-FFF2-40B4-BE49-F238E27FC236}">
                <a16:creationId xmlns:a16="http://schemas.microsoft.com/office/drawing/2014/main" id="{2E4F849D-9343-5F4D-B62D-C73DBCDA8A6C}"/>
              </a:ext>
            </a:extLst>
          </p:cNvPr>
          <p:cNvSpPr txBox="1"/>
          <p:nvPr/>
        </p:nvSpPr>
        <p:spPr>
          <a:xfrm>
            <a:off x="5988362" y="2941760"/>
            <a:ext cx="3689343" cy="584775"/>
          </a:xfrm>
          <a:prstGeom prst="rect">
            <a:avLst/>
          </a:prstGeom>
          <a:noFill/>
        </p:spPr>
        <p:txBody>
          <a:bodyPr wrap="none" rtlCol="0">
            <a:spAutoFit/>
          </a:bodyPr>
          <a:lstStyle/>
          <a:p>
            <a:r>
              <a:rPr lang="en-US" sz="3200" b="1" dirty="0">
                <a:solidFill>
                  <a:schemeClr val="accent3"/>
                </a:solidFill>
              </a:rPr>
              <a:t>V</a:t>
            </a:r>
            <a:r>
              <a:rPr lang="en-US" sz="3200" b="1" baseline="-25000" dirty="0">
                <a:solidFill>
                  <a:schemeClr val="accent3"/>
                </a:solidFill>
              </a:rPr>
              <a:t>T</a:t>
            </a:r>
            <a:r>
              <a:rPr lang="en-US" sz="3200" b="1" dirty="0">
                <a:solidFill>
                  <a:schemeClr val="accent3"/>
                </a:solidFill>
              </a:rPr>
              <a:t> = total voltage (V)</a:t>
            </a:r>
          </a:p>
        </p:txBody>
      </p:sp>
      <p:sp>
        <p:nvSpPr>
          <p:cNvPr id="64" name="TextBox 63">
            <a:extLst>
              <a:ext uri="{FF2B5EF4-FFF2-40B4-BE49-F238E27FC236}">
                <a16:creationId xmlns:a16="http://schemas.microsoft.com/office/drawing/2014/main" id="{86746A7E-CF23-CE44-800A-5B03FFDE7217}"/>
              </a:ext>
            </a:extLst>
          </p:cNvPr>
          <p:cNvSpPr txBox="1"/>
          <p:nvPr/>
        </p:nvSpPr>
        <p:spPr>
          <a:xfrm>
            <a:off x="5988362" y="3512582"/>
            <a:ext cx="3556936" cy="584775"/>
          </a:xfrm>
          <a:prstGeom prst="rect">
            <a:avLst/>
          </a:prstGeom>
          <a:noFill/>
        </p:spPr>
        <p:txBody>
          <a:bodyPr wrap="none" rtlCol="0">
            <a:spAutoFit/>
          </a:bodyPr>
          <a:lstStyle/>
          <a:p>
            <a:r>
              <a:rPr lang="en-US" sz="3200" b="1" dirty="0">
                <a:solidFill>
                  <a:schemeClr val="accent4"/>
                </a:solidFill>
              </a:rPr>
              <a:t>I</a:t>
            </a:r>
            <a:r>
              <a:rPr lang="en-US" sz="3200" b="1" baseline="-25000" dirty="0">
                <a:solidFill>
                  <a:schemeClr val="accent4"/>
                </a:solidFill>
              </a:rPr>
              <a:t>T</a:t>
            </a:r>
            <a:r>
              <a:rPr lang="en-US" sz="3200" b="1" dirty="0">
                <a:solidFill>
                  <a:schemeClr val="accent4"/>
                </a:solidFill>
              </a:rPr>
              <a:t> = total current (A)</a:t>
            </a:r>
          </a:p>
        </p:txBody>
      </p:sp>
      <p:sp>
        <p:nvSpPr>
          <p:cNvPr id="67" name="TextBox 66">
            <a:extLst>
              <a:ext uri="{FF2B5EF4-FFF2-40B4-BE49-F238E27FC236}">
                <a16:creationId xmlns:a16="http://schemas.microsoft.com/office/drawing/2014/main" id="{6D95D39A-87D1-2149-ACF5-328EAB5A99EE}"/>
              </a:ext>
            </a:extLst>
          </p:cNvPr>
          <p:cNvSpPr txBox="1"/>
          <p:nvPr/>
        </p:nvSpPr>
        <p:spPr>
          <a:xfrm>
            <a:off x="5988362" y="4083404"/>
            <a:ext cx="3318537" cy="584775"/>
          </a:xfrm>
          <a:prstGeom prst="rect">
            <a:avLst/>
          </a:prstGeom>
          <a:noFill/>
        </p:spPr>
        <p:txBody>
          <a:bodyPr wrap="none" rtlCol="0">
            <a:spAutoFit/>
          </a:bodyPr>
          <a:lstStyle/>
          <a:p>
            <a:r>
              <a:rPr lang="en-US" sz="3200" b="1" dirty="0" err="1">
                <a:solidFill>
                  <a:schemeClr val="accent6"/>
                </a:solidFill>
              </a:rPr>
              <a:t>θ</a:t>
            </a:r>
            <a:r>
              <a:rPr lang="en-US" sz="3200" b="1" dirty="0">
                <a:solidFill>
                  <a:schemeClr val="accent6"/>
                </a:solidFill>
              </a:rPr>
              <a:t> = phase angle (°)</a:t>
            </a:r>
          </a:p>
        </p:txBody>
      </p:sp>
    </p:spTree>
    <p:custDataLst>
      <p:tags r:id="rId1"/>
    </p:custDataLst>
    <p:extLst>
      <p:ext uri="{BB962C8B-B14F-4D97-AF65-F5344CB8AC3E}">
        <p14:creationId xmlns:p14="http://schemas.microsoft.com/office/powerpoint/2010/main" val="140190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example 1</a:t>
            </a:r>
          </a:p>
        </p:txBody>
      </p:sp>
      <p:sp>
        <p:nvSpPr>
          <p:cNvPr id="3" name="Content Placeholder 2"/>
          <p:cNvSpPr>
            <a:spLocks noGrp="1"/>
          </p:cNvSpPr>
          <p:nvPr>
            <p:ph idx="1"/>
          </p:nvPr>
        </p:nvSpPr>
        <p:spPr>
          <a:xfrm>
            <a:off x="1122532" y="1091867"/>
            <a:ext cx="4178623" cy="435991"/>
          </a:xfrm>
        </p:spPr>
        <p:txBody>
          <a:bodyPr>
            <a:noAutofit/>
          </a:bodyPr>
          <a:lstStyle/>
          <a:p>
            <a:pPr marL="0" indent="0" algn="just">
              <a:buNone/>
            </a:pPr>
            <a:r>
              <a:rPr lang="en-US" sz="2400" dirty="0"/>
              <a:t>Let’s start with this example.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4002377"/>
            <a:ext cx="4410363"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the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681272" y="1379095"/>
            <a:ext cx="4178623" cy="34308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In this circuit, calculate the:</a:t>
            </a:r>
          </a:p>
          <a:p>
            <a:pPr marL="514350" indent="-514350">
              <a:buFont typeface="+mj-lt"/>
              <a:buAutoNum type="arabicPeriod"/>
            </a:pPr>
            <a:r>
              <a:rPr lang="en-US" sz="2800" dirty="0"/>
              <a:t>Impedance;</a:t>
            </a:r>
          </a:p>
          <a:p>
            <a:pPr marL="514350" indent="-514350">
              <a:buFont typeface="+mj-lt"/>
              <a:buAutoNum type="arabicPeriod"/>
            </a:pPr>
            <a:r>
              <a:rPr lang="en-US" sz="2800" dirty="0"/>
              <a:t>Voltage drop across each component;</a:t>
            </a:r>
          </a:p>
          <a:p>
            <a:pPr marL="514350" indent="-514350">
              <a:buFont typeface="+mj-lt"/>
              <a:buAutoNum type="arabicPeriod"/>
            </a:pPr>
            <a:r>
              <a:rPr lang="en-US" sz="2800" dirty="0"/>
              <a:t>Phase angle; and</a:t>
            </a:r>
          </a:p>
          <a:p>
            <a:pPr marL="514350" indent="-514350">
              <a:buFont typeface="+mj-lt"/>
              <a:buAutoNum type="arabicPeriod"/>
            </a:pPr>
            <a:r>
              <a:rPr lang="en-US" sz="2800" dirty="0"/>
              <a:t>Draw the phasor diagram.</a:t>
            </a:r>
          </a:p>
        </p:txBody>
      </p:sp>
      <p:pic>
        <p:nvPicPr>
          <p:cNvPr id="8" name="Picture 7" descr="A close up of text on a white background&#13;&#10;&#13;&#10;Description automatically generated">
            <a:extLst>
              <a:ext uri="{FF2B5EF4-FFF2-40B4-BE49-F238E27FC236}">
                <a16:creationId xmlns:a16="http://schemas.microsoft.com/office/drawing/2014/main" id="{39E7147E-B9B1-AC4E-87B9-039F073BC2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20009" y="1507571"/>
            <a:ext cx="2999220" cy="2170839"/>
          </a:xfrm>
          <a:prstGeom prst="rect">
            <a:avLst/>
          </a:prstGeom>
        </p:spPr>
      </p:pic>
      <p:sp>
        <p:nvSpPr>
          <p:cNvPr id="18" name="TextBox 17">
            <a:extLst>
              <a:ext uri="{FF2B5EF4-FFF2-40B4-BE49-F238E27FC236}">
                <a16:creationId xmlns:a16="http://schemas.microsoft.com/office/drawing/2014/main" id="{224341B2-B3CD-D247-BD5E-C7BD0FADA483}"/>
              </a:ext>
            </a:extLst>
          </p:cNvPr>
          <p:cNvSpPr txBox="1"/>
          <p:nvPr/>
        </p:nvSpPr>
        <p:spPr>
          <a:xfrm>
            <a:off x="2596792" y="3556060"/>
            <a:ext cx="667170" cy="369332"/>
          </a:xfrm>
          <a:prstGeom prst="rect">
            <a:avLst/>
          </a:prstGeom>
          <a:noFill/>
        </p:spPr>
        <p:txBody>
          <a:bodyPr wrap="none" rtlCol="0">
            <a:spAutoFit/>
          </a:bodyPr>
          <a:lstStyle/>
          <a:p>
            <a:r>
              <a:rPr lang="en-US" dirty="0"/>
              <a:t>110V</a:t>
            </a:r>
          </a:p>
        </p:txBody>
      </p:sp>
    </p:spTree>
    <p:custDataLst>
      <p:tags r:id="rId1"/>
    </p:custDataLst>
    <p:extLst>
      <p:ext uri="{BB962C8B-B14F-4D97-AF65-F5344CB8AC3E}">
        <p14:creationId xmlns:p14="http://schemas.microsoft.com/office/powerpoint/2010/main" val="299658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step 1</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3499535"/>
            <a:ext cx="4167098" cy="743471"/>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solidFill>
                  <a:schemeClr val="bg1"/>
                </a:solidFill>
              </a:rPr>
              <a:t>Remember that this is still a series circuit so I</a:t>
            </a:r>
            <a:r>
              <a:rPr lang="en-US" sz="2400" i="1" baseline="-25000" dirty="0">
                <a:solidFill>
                  <a:schemeClr val="bg1"/>
                </a:solidFill>
              </a:rPr>
              <a:t>T</a:t>
            </a:r>
            <a:r>
              <a:rPr lang="en-US" sz="2400" i="1" dirty="0">
                <a:solidFill>
                  <a:schemeClr val="bg1"/>
                </a:solidFill>
              </a:rPr>
              <a:t> = I</a:t>
            </a:r>
            <a:r>
              <a:rPr lang="en-US" sz="2400" i="1" baseline="-25000" dirty="0">
                <a:solidFill>
                  <a:schemeClr val="bg1"/>
                </a:solidFill>
              </a:rPr>
              <a:t>R</a:t>
            </a:r>
            <a:r>
              <a:rPr lang="en-US" sz="2400" i="1" dirty="0">
                <a:solidFill>
                  <a:schemeClr val="bg1"/>
                </a:solidFill>
              </a:rPr>
              <a:t> = I</a:t>
            </a:r>
            <a:r>
              <a:rPr lang="en-US" sz="2400" i="1" baseline="-25000" dirty="0">
                <a:solidFill>
                  <a:schemeClr val="bg1"/>
                </a:solidFill>
              </a:rPr>
              <a:t>L</a:t>
            </a:r>
            <a:r>
              <a:rPr lang="en-US" sz="2400" i="1" dirty="0">
                <a:solidFill>
                  <a:schemeClr val="bg1"/>
                </a:solidFill>
              </a:rPr>
              <a:t>.</a:t>
            </a:r>
          </a:p>
        </p:txBody>
      </p:sp>
      <p:sp>
        <p:nvSpPr>
          <p:cNvPr id="3" name="Content Placeholder 2"/>
          <p:cNvSpPr>
            <a:spLocks noGrp="1"/>
          </p:cNvSpPr>
          <p:nvPr>
            <p:ph idx="1"/>
          </p:nvPr>
        </p:nvSpPr>
        <p:spPr>
          <a:xfrm>
            <a:off x="1122532" y="1091867"/>
            <a:ext cx="4081629" cy="2944462"/>
          </a:xfrm>
        </p:spPr>
        <p:txBody>
          <a:bodyPr>
            <a:noAutofit/>
          </a:bodyPr>
          <a:lstStyle/>
          <a:p>
            <a:pPr marL="0" indent="0" algn="just">
              <a:buNone/>
            </a:pPr>
            <a:r>
              <a:rPr lang="en-US" sz="2400" dirty="0"/>
              <a:t>Once you have drawn the basic circuit, you need to label it. When dealing with series RL circuits, it is important that you label it correctly. This will help later on.</a:t>
            </a:r>
          </a:p>
        </p:txBody>
      </p:sp>
      <p:pic>
        <p:nvPicPr>
          <p:cNvPr id="6" name="Graphic 5" descr="Warning">
            <a:extLst>
              <a:ext uri="{FF2B5EF4-FFF2-40B4-BE49-F238E27FC236}">
                <a16:creationId xmlns:a16="http://schemas.microsoft.com/office/drawing/2014/main" id="{24A597AD-128B-E046-A596-B75E7C5C2F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31" y="3524287"/>
            <a:ext cx="743470" cy="743470"/>
          </a:xfrm>
          <a:prstGeom prst="rect">
            <a:avLst/>
          </a:prstGeom>
        </p:spPr>
      </p:pic>
      <p:grpSp>
        <p:nvGrpSpPr>
          <p:cNvPr id="20" name="Group 19">
            <a:extLst>
              <a:ext uri="{FF2B5EF4-FFF2-40B4-BE49-F238E27FC236}">
                <a16:creationId xmlns:a16="http://schemas.microsoft.com/office/drawing/2014/main" id="{10B2985C-E4AB-5549-BCE0-A2F89399EB1E}"/>
              </a:ext>
            </a:extLst>
          </p:cNvPr>
          <p:cNvGrpSpPr/>
          <p:nvPr/>
        </p:nvGrpSpPr>
        <p:grpSpPr>
          <a:xfrm>
            <a:off x="5928743" y="1355361"/>
            <a:ext cx="3188099" cy="2488502"/>
            <a:chOff x="5928743" y="1355361"/>
            <a:chExt cx="3188099" cy="2488502"/>
          </a:xfrm>
        </p:grpSpPr>
        <p:pic>
          <p:nvPicPr>
            <p:cNvPr id="7" name="Picture 6" descr="A close up of text on a white background&#13;&#10;&#13;&#10;Description automatically generated">
              <a:extLst>
                <a:ext uri="{FF2B5EF4-FFF2-40B4-BE49-F238E27FC236}">
                  <a16:creationId xmlns:a16="http://schemas.microsoft.com/office/drawing/2014/main" id="{DFB383EA-F82E-F340-B537-6F4B209432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7622" y="1426042"/>
              <a:ext cx="2999220" cy="2170839"/>
            </a:xfrm>
            <a:prstGeom prst="rect">
              <a:avLst/>
            </a:prstGeom>
          </p:spPr>
        </p:pic>
        <p:sp>
          <p:nvSpPr>
            <p:cNvPr id="8" name="TextBox 7">
              <a:extLst>
                <a:ext uri="{FF2B5EF4-FFF2-40B4-BE49-F238E27FC236}">
                  <a16:creationId xmlns:a16="http://schemas.microsoft.com/office/drawing/2014/main" id="{408A62CA-97AD-0748-A949-9C6C7F8374A2}"/>
                </a:ext>
              </a:extLst>
            </p:cNvPr>
            <p:cNvSpPr txBox="1"/>
            <p:nvPr/>
          </p:nvSpPr>
          <p:spPr>
            <a:xfrm>
              <a:off x="7294405" y="3474531"/>
              <a:ext cx="1132041" cy="369332"/>
            </a:xfrm>
            <a:prstGeom prst="rect">
              <a:avLst/>
            </a:prstGeom>
            <a:noFill/>
          </p:spPr>
          <p:txBody>
            <a:bodyPr wrap="none" rtlCol="0">
              <a:spAutoFit/>
            </a:bodyPr>
            <a:lstStyle/>
            <a:p>
              <a:r>
                <a:rPr lang="en-US" dirty="0"/>
                <a:t>V</a:t>
              </a:r>
              <a:r>
                <a:rPr lang="en-US" baseline="-25000" dirty="0"/>
                <a:t>T</a:t>
              </a:r>
              <a:r>
                <a:rPr lang="en-US" dirty="0"/>
                <a:t> = 110V</a:t>
              </a:r>
            </a:p>
          </p:txBody>
        </p:sp>
        <p:sp>
          <p:nvSpPr>
            <p:cNvPr id="9" name="TextBox 8">
              <a:extLst>
                <a:ext uri="{FF2B5EF4-FFF2-40B4-BE49-F238E27FC236}">
                  <a16:creationId xmlns:a16="http://schemas.microsoft.com/office/drawing/2014/main" id="{173F3F1B-8FC6-5444-A090-52DBD71FF730}"/>
                </a:ext>
              </a:extLst>
            </p:cNvPr>
            <p:cNvSpPr txBox="1"/>
            <p:nvPr/>
          </p:nvSpPr>
          <p:spPr>
            <a:xfrm>
              <a:off x="6386564" y="1404526"/>
              <a:ext cx="478016" cy="369332"/>
            </a:xfrm>
            <a:prstGeom prst="rect">
              <a:avLst/>
            </a:prstGeom>
            <a:noFill/>
          </p:spPr>
          <p:txBody>
            <a:bodyPr wrap="none" rtlCol="0">
              <a:spAutoFit/>
            </a:bodyPr>
            <a:lstStyle/>
            <a:p>
              <a:r>
                <a:rPr lang="en-US" dirty="0"/>
                <a:t>R =</a:t>
              </a:r>
            </a:p>
          </p:txBody>
        </p:sp>
        <p:sp>
          <p:nvSpPr>
            <p:cNvPr id="11" name="TextBox 10">
              <a:extLst>
                <a:ext uri="{FF2B5EF4-FFF2-40B4-BE49-F238E27FC236}">
                  <a16:creationId xmlns:a16="http://schemas.microsoft.com/office/drawing/2014/main" id="{4A25FFE7-3A78-3C4B-8CEA-044F4878566B}"/>
                </a:ext>
              </a:extLst>
            </p:cNvPr>
            <p:cNvSpPr txBox="1"/>
            <p:nvPr/>
          </p:nvSpPr>
          <p:spPr>
            <a:xfrm>
              <a:off x="7606474" y="1355361"/>
              <a:ext cx="450764" cy="369332"/>
            </a:xfrm>
            <a:prstGeom prst="rect">
              <a:avLst/>
            </a:prstGeom>
            <a:noFill/>
          </p:spPr>
          <p:txBody>
            <a:bodyPr wrap="none" rtlCol="0">
              <a:spAutoFit/>
            </a:bodyPr>
            <a:lstStyle/>
            <a:p>
              <a:r>
                <a:rPr lang="en-US" dirty="0"/>
                <a:t>L =</a:t>
              </a:r>
            </a:p>
          </p:txBody>
        </p:sp>
        <p:cxnSp>
          <p:nvCxnSpPr>
            <p:cNvPr id="13" name="Straight Arrow Connector 12">
              <a:extLst>
                <a:ext uri="{FF2B5EF4-FFF2-40B4-BE49-F238E27FC236}">
                  <a16:creationId xmlns:a16="http://schemas.microsoft.com/office/drawing/2014/main" id="{CAAAE94F-41FD-7043-BFC7-CC267C39C998}"/>
                </a:ext>
              </a:extLst>
            </p:cNvPr>
            <p:cNvCxnSpPr>
              <a:cxnSpLocks/>
            </p:cNvCxnSpPr>
            <p:nvPr/>
          </p:nvCxnSpPr>
          <p:spPr>
            <a:xfrm flipV="1">
              <a:off x="6279926" y="2158250"/>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B6FD6C-129A-CF4F-96FF-C6C58C089C19}"/>
                </a:ext>
              </a:extLst>
            </p:cNvPr>
            <p:cNvSpPr txBox="1"/>
            <p:nvPr/>
          </p:nvSpPr>
          <p:spPr>
            <a:xfrm>
              <a:off x="6330828" y="1893832"/>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15" name="TextBox 14">
              <a:extLst>
                <a:ext uri="{FF2B5EF4-FFF2-40B4-BE49-F238E27FC236}">
                  <a16:creationId xmlns:a16="http://schemas.microsoft.com/office/drawing/2014/main" id="{3EC89F6A-15CF-2648-8636-A1835D66C92F}"/>
                </a:ext>
              </a:extLst>
            </p:cNvPr>
            <p:cNvSpPr txBox="1"/>
            <p:nvPr/>
          </p:nvSpPr>
          <p:spPr>
            <a:xfrm>
              <a:off x="5928743" y="2194766"/>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sp>
          <p:nvSpPr>
            <p:cNvPr id="17" name="TextBox 16">
              <a:extLst>
                <a:ext uri="{FF2B5EF4-FFF2-40B4-BE49-F238E27FC236}">
                  <a16:creationId xmlns:a16="http://schemas.microsoft.com/office/drawing/2014/main" id="{7770678D-EF54-A445-BFBC-EAC457AADCD2}"/>
                </a:ext>
              </a:extLst>
            </p:cNvPr>
            <p:cNvSpPr txBox="1"/>
            <p:nvPr/>
          </p:nvSpPr>
          <p:spPr>
            <a:xfrm>
              <a:off x="7624500" y="1917158"/>
              <a:ext cx="361935"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18" name="Straight Arrow Connector 17">
              <a:extLst>
                <a:ext uri="{FF2B5EF4-FFF2-40B4-BE49-F238E27FC236}">
                  <a16:creationId xmlns:a16="http://schemas.microsoft.com/office/drawing/2014/main" id="{019201E7-40B3-594E-B777-FC76BACB03F6}"/>
                </a:ext>
              </a:extLst>
            </p:cNvPr>
            <p:cNvCxnSpPr>
              <a:cxnSpLocks/>
            </p:cNvCxnSpPr>
            <p:nvPr/>
          </p:nvCxnSpPr>
          <p:spPr>
            <a:xfrm>
              <a:off x="63865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D53007-EA46-834A-960C-BBAAB7F6FEB4}"/>
                </a:ext>
              </a:extLst>
            </p:cNvPr>
            <p:cNvCxnSpPr>
              <a:cxnSpLocks/>
            </p:cNvCxnSpPr>
            <p:nvPr/>
          </p:nvCxnSpPr>
          <p:spPr>
            <a:xfrm>
              <a:off x="76859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EFA22A-E591-C34F-8F0E-B5542656CE6F}"/>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44D3242-288F-FA4A-A2CC-E6ABBD7111B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24" name="Straight Arrow Connector 23">
              <a:extLst>
                <a:ext uri="{FF2B5EF4-FFF2-40B4-BE49-F238E27FC236}">
                  <a16:creationId xmlns:a16="http://schemas.microsoft.com/office/drawing/2014/main" id="{D9CEC977-5390-AC43-BE62-13650279F38A}"/>
                </a:ext>
              </a:extLst>
            </p:cNvPr>
            <p:cNvCxnSpPr>
              <a:cxnSpLocks/>
            </p:cNvCxnSpPr>
            <p:nvPr/>
          </p:nvCxnSpPr>
          <p:spPr>
            <a:xfrm flipH="1">
              <a:off x="7924972" y="231140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B3D4ECC-83B2-6A48-B77E-8E28DAD874DC}"/>
                </a:ext>
              </a:extLst>
            </p:cNvPr>
            <p:cNvSpPr txBox="1"/>
            <p:nvPr/>
          </p:nvSpPr>
          <p:spPr>
            <a:xfrm>
              <a:off x="8132702" y="2306680"/>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grpSp>
    </p:spTree>
    <p:custDataLst>
      <p:tags r:id="rId1"/>
    </p:custDataLst>
    <p:extLst>
      <p:ext uri="{BB962C8B-B14F-4D97-AF65-F5344CB8AC3E}">
        <p14:creationId xmlns:p14="http://schemas.microsoft.com/office/powerpoint/2010/main" val="407417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step 2</a:t>
            </a:r>
          </a:p>
        </p:txBody>
      </p:sp>
      <p:sp>
        <p:nvSpPr>
          <p:cNvPr id="3" name="Content Placeholder 2"/>
          <p:cNvSpPr>
            <a:spLocks noGrp="1"/>
          </p:cNvSpPr>
          <p:nvPr>
            <p:ph idx="1"/>
          </p:nvPr>
        </p:nvSpPr>
        <p:spPr>
          <a:xfrm>
            <a:off x="1122533" y="1091867"/>
            <a:ext cx="4167098" cy="2131018"/>
          </a:xfrm>
        </p:spPr>
        <p:txBody>
          <a:bodyPr>
            <a:noAutofit/>
          </a:bodyPr>
          <a:lstStyle/>
          <a:p>
            <a:pPr marL="0" indent="0" algn="just">
              <a:buNone/>
            </a:pPr>
            <a:r>
              <a:rPr lang="en-US" sz="2400" dirty="0"/>
              <a:t>Now we can start answering the questions.</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928559"/>
            <a:ext cx="4167098" cy="107181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total impedance  in the circuit.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9285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22533" y="4100151"/>
            <a:ext cx="416709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296511" y="4136160"/>
            <a:ext cx="423514" cy="523220"/>
          </a:xfrm>
          <a:prstGeom prst="rect">
            <a:avLst/>
          </a:prstGeom>
        </p:spPr>
        <p:txBody>
          <a:bodyPr wrap="none">
            <a:spAutoFit/>
          </a:bodyPr>
          <a:lstStyle/>
          <a:p>
            <a:r>
              <a:rPr lang="en-US" sz="2800" dirty="0"/>
              <a:t>Ω</a:t>
            </a:r>
          </a:p>
        </p:txBody>
      </p:sp>
      <p:grpSp>
        <p:nvGrpSpPr>
          <p:cNvPr id="28" name="Group 27">
            <a:extLst>
              <a:ext uri="{FF2B5EF4-FFF2-40B4-BE49-F238E27FC236}">
                <a16:creationId xmlns:a16="http://schemas.microsoft.com/office/drawing/2014/main" id="{4F84E27C-0801-9348-8F06-8016F0A31421}"/>
              </a:ext>
            </a:extLst>
          </p:cNvPr>
          <p:cNvGrpSpPr/>
          <p:nvPr/>
        </p:nvGrpSpPr>
        <p:grpSpPr>
          <a:xfrm>
            <a:off x="5928743" y="1355361"/>
            <a:ext cx="3188099" cy="2488502"/>
            <a:chOff x="5928743" y="1355361"/>
            <a:chExt cx="3188099" cy="2488502"/>
          </a:xfrm>
        </p:grpSpPr>
        <p:pic>
          <p:nvPicPr>
            <p:cNvPr id="31" name="Picture 30" descr="A close up of text on a white background&#13;&#10;&#13;&#10;Description automatically generated">
              <a:extLst>
                <a:ext uri="{FF2B5EF4-FFF2-40B4-BE49-F238E27FC236}">
                  <a16:creationId xmlns:a16="http://schemas.microsoft.com/office/drawing/2014/main" id="{4EBA7A52-8708-734D-871E-B1DD491B1A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7622" y="1426042"/>
              <a:ext cx="2999220" cy="2170839"/>
            </a:xfrm>
            <a:prstGeom prst="rect">
              <a:avLst/>
            </a:prstGeom>
          </p:spPr>
        </p:pic>
        <p:sp>
          <p:nvSpPr>
            <p:cNvPr id="32" name="TextBox 31">
              <a:extLst>
                <a:ext uri="{FF2B5EF4-FFF2-40B4-BE49-F238E27FC236}">
                  <a16:creationId xmlns:a16="http://schemas.microsoft.com/office/drawing/2014/main" id="{984B963E-CAAA-914F-8D62-EC601D530385}"/>
                </a:ext>
              </a:extLst>
            </p:cNvPr>
            <p:cNvSpPr txBox="1"/>
            <p:nvPr/>
          </p:nvSpPr>
          <p:spPr>
            <a:xfrm>
              <a:off x="7294405" y="3474531"/>
              <a:ext cx="1132041" cy="369332"/>
            </a:xfrm>
            <a:prstGeom prst="rect">
              <a:avLst/>
            </a:prstGeom>
            <a:noFill/>
          </p:spPr>
          <p:txBody>
            <a:bodyPr wrap="none" rtlCol="0">
              <a:spAutoFit/>
            </a:bodyPr>
            <a:lstStyle/>
            <a:p>
              <a:r>
                <a:rPr lang="en-US" dirty="0"/>
                <a:t>V</a:t>
              </a:r>
              <a:r>
                <a:rPr lang="en-US" baseline="-25000" dirty="0"/>
                <a:t>T</a:t>
              </a:r>
              <a:r>
                <a:rPr lang="en-US" dirty="0"/>
                <a:t> = 110V</a:t>
              </a:r>
            </a:p>
          </p:txBody>
        </p:sp>
        <p:sp>
          <p:nvSpPr>
            <p:cNvPr id="33" name="TextBox 32">
              <a:extLst>
                <a:ext uri="{FF2B5EF4-FFF2-40B4-BE49-F238E27FC236}">
                  <a16:creationId xmlns:a16="http://schemas.microsoft.com/office/drawing/2014/main" id="{E59AB7E0-5D62-1540-8C39-AC70C606CDE8}"/>
                </a:ext>
              </a:extLst>
            </p:cNvPr>
            <p:cNvSpPr txBox="1"/>
            <p:nvPr/>
          </p:nvSpPr>
          <p:spPr>
            <a:xfrm>
              <a:off x="6386564" y="1404526"/>
              <a:ext cx="478016" cy="369332"/>
            </a:xfrm>
            <a:prstGeom prst="rect">
              <a:avLst/>
            </a:prstGeom>
            <a:noFill/>
          </p:spPr>
          <p:txBody>
            <a:bodyPr wrap="none" rtlCol="0">
              <a:spAutoFit/>
            </a:bodyPr>
            <a:lstStyle/>
            <a:p>
              <a:r>
                <a:rPr lang="en-US" dirty="0"/>
                <a:t>R =</a:t>
              </a:r>
            </a:p>
          </p:txBody>
        </p:sp>
        <p:sp>
          <p:nvSpPr>
            <p:cNvPr id="34" name="TextBox 33">
              <a:extLst>
                <a:ext uri="{FF2B5EF4-FFF2-40B4-BE49-F238E27FC236}">
                  <a16:creationId xmlns:a16="http://schemas.microsoft.com/office/drawing/2014/main" id="{6FB0DF48-A16B-9944-8EF7-F1B0E58A0EFF}"/>
                </a:ext>
              </a:extLst>
            </p:cNvPr>
            <p:cNvSpPr txBox="1"/>
            <p:nvPr/>
          </p:nvSpPr>
          <p:spPr>
            <a:xfrm>
              <a:off x="7606474" y="1355361"/>
              <a:ext cx="450764" cy="369332"/>
            </a:xfrm>
            <a:prstGeom prst="rect">
              <a:avLst/>
            </a:prstGeom>
            <a:noFill/>
          </p:spPr>
          <p:txBody>
            <a:bodyPr wrap="none" rtlCol="0">
              <a:spAutoFit/>
            </a:bodyPr>
            <a:lstStyle/>
            <a:p>
              <a:r>
                <a:rPr lang="en-US" dirty="0"/>
                <a:t>L =</a:t>
              </a:r>
            </a:p>
          </p:txBody>
        </p:sp>
        <p:cxnSp>
          <p:nvCxnSpPr>
            <p:cNvPr id="35" name="Straight Arrow Connector 34">
              <a:extLst>
                <a:ext uri="{FF2B5EF4-FFF2-40B4-BE49-F238E27FC236}">
                  <a16:creationId xmlns:a16="http://schemas.microsoft.com/office/drawing/2014/main" id="{0CA37589-5283-9549-ACC2-547AA63DD7E6}"/>
                </a:ext>
              </a:extLst>
            </p:cNvPr>
            <p:cNvCxnSpPr>
              <a:cxnSpLocks/>
            </p:cNvCxnSpPr>
            <p:nvPr/>
          </p:nvCxnSpPr>
          <p:spPr>
            <a:xfrm flipV="1">
              <a:off x="6279926" y="2158250"/>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249DEA-167D-BD44-A23C-F49A600A6249}"/>
                </a:ext>
              </a:extLst>
            </p:cNvPr>
            <p:cNvSpPr txBox="1"/>
            <p:nvPr/>
          </p:nvSpPr>
          <p:spPr>
            <a:xfrm>
              <a:off x="6330828" y="1893832"/>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37" name="TextBox 36">
              <a:extLst>
                <a:ext uri="{FF2B5EF4-FFF2-40B4-BE49-F238E27FC236}">
                  <a16:creationId xmlns:a16="http://schemas.microsoft.com/office/drawing/2014/main" id="{D141436D-EDA3-8C4C-B071-09D87FC21061}"/>
                </a:ext>
              </a:extLst>
            </p:cNvPr>
            <p:cNvSpPr txBox="1"/>
            <p:nvPr/>
          </p:nvSpPr>
          <p:spPr>
            <a:xfrm>
              <a:off x="5928743" y="2194766"/>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sp>
          <p:nvSpPr>
            <p:cNvPr id="38" name="TextBox 37">
              <a:extLst>
                <a:ext uri="{FF2B5EF4-FFF2-40B4-BE49-F238E27FC236}">
                  <a16:creationId xmlns:a16="http://schemas.microsoft.com/office/drawing/2014/main" id="{801AA67C-6458-C541-ACFD-F45B3E1BA617}"/>
                </a:ext>
              </a:extLst>
            </p:cNvPr>
            <p:cNvSpPr txBox="1"/>
            <p:nvPr/>
          </p:nvSpPr>
          <p:spPr>
            <a:xfrm>
              <a:off x="7624500" y="1917158"/>
              <a:ext cx="361935"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39" name="Straight Arrow Connector 38">
              <a:extLst>
                <a:ext uri="{FF2B5EF4-FFF2-40B4-BE49-F238E27FC236}">
                  <a16:creationId xmlns:a16="http://schemas.microsoft.com/office/drawing/2014/main" id="{60D9A006-1E39-E945-ACC2-EF988D97874C}"/>
                </a:ext>
              </a:extLst>
            </p:cNvPr>
            <p:cNvCxnSpPr>
              <a:cxnSpLocks/>
            </p:cNvCxnSpPr>
            <p:nvPr/>
          </p:nvCxnSpPr>
          <p:spPr>
            <a:xfrm>
              <a:off x="63865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F14273-4996-5F40-B6CF-B64AE04BD601}"/>
                </a:ext>
              </a:extLst>
            </p:cNvPr>
            <p:cNvCxnSpPr>
              <a:cxnSpLocks/>
            </p:cNvCxnSpPr>
            <p:nvPr/>
          </p:nvCxnSpPr>
          <p:spPr>
            <a:xfrm>
              <a:off x="76859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A7B0AE-7D33-4B41-A06D-E8751BB18CA6}"/>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1BC28AB-1053-6C4B-9BAD-8917631C601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43" name="Straight Arrow Connector 42">
              <a:extLst>
                <a:ext uri="{FF2B5EF4-FFF2-40B4-BE49-F238E27FC236}">
                  <a16:creationId xmlns:a16="http://schemas.microsoft.com/office/drawing/2014/main" id="{F65FEF50-E607-D542-A4FE-1EBD8B2F76F6}"/>
                </a:ext>
              </a:extLst>
            </p:cNvPr>
            <p:cNvCxnSpPr>
              <a:cxnSpLocks/>
            </p:cNvCxnSpPr>
            <p:nvPr/>
          </p:nvCxnSpPr>
          <p:spPr>
            <a:xfrm flipH="1">
              <a:off x="7924972" y="231140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C7D56E5-F7CF-E141-BFC3-CC5994BC45A9}"/>
                </a:ext>
              </a:extLst>
            </p:cNvPr>
            <p:cNvSpPr txBox="1"/>
            <p:nvPr/>
          </p:nvSpPr>
          <p:spPr>
            <a:xfrm>
              <a:off x="8132702" y="2306680"/>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grpSp>
    </p:spTree>
    <p:custDataLst>
      <p:tags r:id="rId1"/>
    </p:custDataLst>
    <p:extLst>
      <p:ext uri="{BB962C8B-B14F-4D97-AF65-F5344CB8AC3E}">
        <p14:creationId xmlns:p14="http://schemas.microsoft.com/office/powerpoint/2010/main" val="29095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285607"/>
            <a:ext cx="4167098" cy="137281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voltage drop across each component. Enter your answers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427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812928" y="3326676"/>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320914" y="3362685"/>
            <a:ext cx="388248" cy="523220"/>
          </a:xfrm>
          <a:prstGeom prst="rect">
            <a:avLst/>
          </a:prstGeom>
        </p:spPr>
        <p:txBody>
          <a:bodyPr wrap="none">
            <a:spAutoFit/>
          </a:bodyPr>
          <a:lstStyle/>
          <a:p>
            <a:r>
              <a:rPr lang="en-US" sz="2800" dirty="0"/>
              <a:t>V</a:t>
            </a:r>
          </a:p>
        </p:txBody>
      </p:sp>
      <p:grpSp>
        <p:nvGrpSpPr>
          <p:cNvPr id="28" name="Group 27">
            <a:extLst>
              <a:ext uri="{FF2B5EF4-FFF2-40B4-BE49-F238E27FC236}">
                <a16:creationId xmlns:a16="http://schemas.microsoft.com/office/drawing/2014/main" id="{4F84E27C-0801-9348-8F06-8016F0A31421}"/>
              </a:ext>
            </a:extLst>
          </p:cNvPr>
          <p:cNvGrpSpPr/>
          <p:nvPr/>
        </p:nvGrpSpPr>
        <p:grpSpPr>
          <a:xfrm>
            <a:off x="5928743" y="1355361"/>
            <a:ext cx="3188099" cy="2488502"/>
            <a:chOff x="5928743" y="1355361"/>
            <a:chExt cx="3188099" cy="2488502"/>
          </a:xfrm>
        </p:grpSpPr>
        <p:pic>
          <p:nvPicPr>
            <p:cNvPr id="31" name="Picture 30" descr="A close up of text on a white background&#13;&#10;&#13;&#10;Description automatically generated">
              <a:extLst>
                <a:ext uri="{FF2B5EF4-FFF2-40B4-BE49-F238E27FC236}">
                  <a16:creationId xmlns:a16="http://schemas.microsoft.com/office/drawing/2014/main" id="{4EBA7A52-8708-734D-871E-B1DD491B1A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7622" y="1426042"/>
              <a:ext cx="2999220" cy="2170839"/>
            </a:xfrm>
            <a:prstGeom prst="rect">
              <a:avLst/>
            </a:prstGeom>
          </p:spPr>
        </p:pic>
        <p:sp>
          <p:nvSpPr>
            <p:cNvPr id="32" name="TextBox 31">
              <a:extLst>
                <a:ext uri="{FF2B5EF4-FFF2-40B4-BE49-F238E27FC236}">
                  <a16:creationId xmlns:a16="http://schemas.microsoft.com/office/drawing/2014/main" id="{984B963E-CAAA-914F-8D62-EC601D530385}"/>
                </a:ext>
              </a:extLst>
            </p:cNvPr>
            <p:cNvSpPr txBox="1"/>
            <p:nvPr/>
          </p:nvSpPr>
          <p:spPr>
            <a:xfrm>
              <a:off x="7294405" y="3474531"/>
              <a:ext cx="1132041" cy="369332"/>
            </a:xfrm>
            <a:prstGeom prst="rect">
              <a:avLst/>
            </a:prstGeom>
            <a:noFill/>
          </p:spPr>
          <p:txBody>
            <a:bodyPr wrap="none" rtlCol="0">
              <a:spAutoFit/>
            </a:bodyPr>
            <a:lstStyle/>
            <a:p>
              <a:r>
                <a:rPr lang="en-US" dirty="0"/>
                <a:t>V</a:t>
              </a:r>
              <a:r>
                <a:rPr lang="en-US" baseline="-25000" dirty="0"/>
                <a:t>T</a:t>
              </a:r>
              <a:r>
                <a:rPr lang="en-US" dirty="0"/>
                <a:t> = 110V</a:t>
              </a:r>
            </a:p>
          </p:txBody>
        </p:sp>
        <p:sp>
          <p:nvSpPr>
            <p:cNvPr id="33" name="TextBox 32">
              <a:extLst>
                <a:ext uri="{FF2B5EF4-FFF2-40B4-BE49-F238E27FC236}">
                  <a16:creationId xmlns:a16="http://schemas.microsoft.com/office/drawing/2014/main" id="{E59AB7E0-5D62-1540-8C39-AC70C606CDE8}"/>
                </a:ext>
              </a:extLst>
            </p:cNvPr>
            <p:cNvSpPr txBox="1"/>
            <p:nvPr/>
          </p:nvSpPr>
          <p:spPr>
            <a:xfrm>
              <a:off x="6386564" y="1404526"/>
              <a:ext cx="478016" cy="369332"/>
            </a:xfrm>
            <a:prstGeom prst="rect">
              <a:avLst/>
            </a:prstGeom>
            <a:noFill/>
          </p:spPr>
          <p:txBody>
            <a:bodyPr wrap="none" rtlCol="0">
              <a:spAutoFit/>
            </a:bodyPr>
            <a:lstStyle/>
            <a:p>
              <a:r>
                <a:rPr lang="en-US" dirty="0"/>
                <a:t>R =</a:t>
              </a:r>
            </a:p>
          </p:txBody>
        </p:sp>
        <p:sp>
          <p:nvSpPr>
            <p:cNvPr id="34" name="TextBox 33">
              <a:extLst>
                <a:ext uri="{FF2B5EF4-FFF2-40B4-BE49-F238E27FC236}">
                  <a16:creationId xmlns:a16="http://schemas.microsoft.com/office/drawing/2014/main" id="{6FB0DF48-A16B-9944-8EF7-F1B0E58A0EFF}"/>
                </a:ext>
              </a:extLst>
            </p:cNvPr>
            <p:cNvSpPr txBox="1"/>
            <p:nvPr/>
          </p:nvSpPr>
          <p:spPr>
            <a:xfrm>
              <a:off x="7606474" y="1355361"/>
              <a:ext cx="450764" cy="369332"/>
            </a:xfrm>
            <a:prstGeom prst="rect">
              <a:avLst/>
            </a:prstGeom>
            <a:noFill/>
          </p:spPr>
          <p:txBody>
            <a:bodyPr wrap="none" rtlCol="0">
              <a:spAutoFit/>
            </a:bodyPr>
            <a:lstStyle/>
            <a:p>
              <a:r>
                <a:rPr lang="en-US" dirty="0"/>
                <a:t>L =</a:t>
              </a:r>
            </a:p>
          </p:txBody>
        </p:sp>
        <p:cxnSp>
          <p:nvCxnSpPr>
            <p:cNvPr id="35" name="Straight Arrow Connector 34">
              <a:extLst>
                <a:ext uri="{FF2B5EF4-FFF2-40B4-BE49-F238E27FC236}">
                  <a16:creationId xmlns:a16="http://schemas.microsoft.com/office/drawing/2014/main" id="{0CA37589-5283-9549-ACC2-547AA63DD7E6}"/>
                </a:ext>
              </a:extLst>
            </p:cNvPr>
            <p:cNvCxnSpPr>
              <a:cxnSpLocks/>
            </p:cNvCxnSpPr>
            <p:nvPr/>
          </p:nvCxnSpPr>
          <p:spPr>
            <a:xfrm flipV="1">
              <a:off x="6279926" y="2158250"/>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249DEA-167D-BD44-A23C-F49A600A6249}"/>
                </a:ext>
              </a:extLst>
            </p:cNvPr>
            <p:cNvSpPr txBox="1"/>
            <p:nvPr/>
          </p:nvSpPr>
          <p:spPr>
            <a:xfrm>
              <a:off x="6330828" y="1893832"/>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37" name="TextBox 36">
              <a:extLst>
                <a:ext uri="{FF2B5EF4-FFF2-40B4-BE49-F238E27FC236}">
                  <a16:creationId xmlns:a16="http://schemas.microsoft.com/office/drawing/2014/main" id="{D141436D-EDA3-8C4C-B071-09D87FC21061}"/>
                </a:ext>
              </a:extLst>
            </p:cNvPr>
            <p:cNvSpPr txBox="1"/>
            <p:nvPr/>
          </p:nvSpPr>
          <p:spPr>
            <a:xfrm>
              <a:off x="5928743" y="2194766"/>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sp>
          <p:nvSpPr>
            <p:cNvPr id="38" name="TextBox 37">
              <a:extLst>
                <a:ext uri="{FF2B5EF4-FFF2-40B4-BE49-F238E27FC236}">
                  <a16:creationId xmlns:a16="http://schemas.microsoft.com/office/drawing/2014/main" id="{801AA67C-6458-C541-ACFD-F45B3E1BA617}"/>
                </a:ext>
              </a:extLst>
            </p:cNvPr>
            <p:cNvSpPr txBox="1"/>
            <p:nvPr/>
          </p:nvSpPr>
          <p:spPr>
            <a:xfrm>
              <a:off x="7624500" y="1917158"/>
              <a:ext cx="361935"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39" name="Straight Arrow Connector 38">
              <a:extLst>
                <a:ext uri="{FF2B5EF4-FFF2-40B4-BE49-F238E27FC236}">
                  <a16:creationId xmlns:a16="http://schemas.microsoft.com/office/drawing/2014/main" id="{60D9A006-1E39-E945-ACC2-EF988D97874C}"/>
                </a:ext>
              </a:extLst>
            </p:cNvPr>
            <p:cNvCxnSpPr>
              <a:cxnSpLocks/>
            </p:cNvCxnSpPr>
            <p:nvPr/>
          </p:nvCxnSpPr>
          <p:spPr>
            <a:xfrm>
              <a:off x="63865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F14273-4996-5F40-B6CF-B64AE04BD601}"/>
                </a:ext>
              </a:extLst>
            </p:cNvPr>
            <p:cNvCxnSpPr>
              <a:cxnSpLocks/>
            </p:cNvCxnSpPr>
            <p:nvPr/>
          </p:nvCxnSpPr>
          <p:spPr>
            <a:xfrm>
              <a:off x="76859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A7B0AE-7D33-4B41-A06D-E8751BB18CA6}"/>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1BC28AB-1053-6C4B-9BAD-8917631C601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43" name="Straight Arrow Connector 42">
              <a:extLst>
                <a:ext uri="{FF2B5EF4-FFF2-40B4-BE49-F238E27FC236}">
                  <a16:creationId xmlns:a16="http://schemas.microsoft.com/office/drawing/2014/main" id="{F65FEF50-E607-D542-A4FE-1EBD8B2F76F6}"/>
                </a:ext>
              </a:extLst>
            </p:cNvPr>
            <p:cNvCxnSpPr>
              <a:cxnSpLocks/>
            </p:cNvCxnSpPr>
            <p:nvPr/>
          </p:nvCxnSpPr>
          <p:spPr>
            <a:xfrm flipH="1">
              <a:off x="7924972" y="231140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C7D56E5-F7CF-E141-BFC3-CC5994BC45A9}"/>
                </a:ext>
              </a:extLst>
            </p:cNvPr>
            <p:cNvSpPr txBox="1"/>
            <p:nvPr/>
          </p:nvSpPr>
          <p:spPr>
            <a:xfrm>
              <a:off x="8132702" y="2306680"/>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grpSp>
      <p:sp>
        <p:nvSpPr>
          <p:cNvPr id="24" name="Rectangle 23">
            <a:extLst>
              <a:ext uri="{FF2B5EF4-FFF2-40B4-BE49-F238E27FC236}">
                <a16:creationId xmlns:a16="http://schemas.microsoft.com/office/drawing/2014/main" id="{BE807625-3EA8-404E-B061-BB32B686EE9A}"/>
              </a:ext>
            </a:extLst>
          </p:cNvPr>
          <p:cNvSpPr/>
          <p:nvPr/>
        </p:nvSpPr>
        <p:spPr>
          <a:xfrm>
            <a:off x="1181090" y="3358529"/>
            <a:ext cx="518091" cy="523220"/>
          </a:xfrm>
          <a:prstGeom prst="rect">
            <a:avLst/>
          </a:prstGeom>
        </p:spPr>
        <p:txBody>
          <a:bodyPr wrap="none">
            <a:spAutoFit/>
          </a:bodyPr>
          <a:lstStyle/>
          <a:p>
            <a:r>
              <a:rPr lang="en-US" sz="2800" dirty="0"/>
              <a:t>V</a:t>
            </a:r>
            <a:r>
              <a:rPr lang="en-US" sz="2800" baseline="-25000" dirty="0"/>
              <a:t>R</a:t>
            </a:r>
          </a:p>
        </p:txBody>
      </p:sp>
      <p:sp>
        <p:nvSpPr>
          <p:cNvPr id="45" name="Rectangle 44">
            <a:extLst>
              <a:ext uri="{FF2B5EF4-FFF2-40B4-BE49-F238E27FC236}">
                <a16:creationId xmlns:a16="http://schemas.microsoft.com/office/drawing/2014/main" id="{39EE938E-03AB-D54D-A12E-034F96181809}"/>
              </a:ext>
            </a:extLst>
          </p:cNvPr>
          <p:cNvSpPr/>
          <p:nvPr/>
        </p:nvSpPr>
        <p:spPr>
          <a:xfrm>
            <a:off x="1788526" y="4058707"/>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6" name="Rectangle 45">
            <a:extLst>
              <a:ext uri="{FF2B5EF4-FFF2-40B4-BE49-F238E27FC236}">
                <a16:creationId xmlns:a16="http://schemas.microsoft.com/office/drawing/2014/main" id="{BECBC7F9-422D-0343-A2A0-BA4EDB32EFC1}"/>
              </a:ext>
            </a:extLst>
          </p:cNvPr>
          <p:cNvSpPr/>
          <p:nvPr/>
        </p:nvSpPr>
        <p:spPr>
          <a:xfrm>
            <a:off x="5296512" y="4094716"/>
            <a:ext cx="388248" cy="523220"/>
          </a:xfrm>
          <a:prstGeom prst="rect">
            <a:avLst/>
          </a:prstGeom>
        </p:spPr>
        <p:txBody>
          <a:bodyPr wrap="none">
            <a:spAutoFit/>
          </a:bodyPr>
          <a:lstStyle/>
          <a:p>
            <a:r>
              <a:rPr lang="en-US" sz="2800" dirty="0"/>
              <a:t>V</a:t>
            </a:r>
          </a:p>
        </p:txBody>
      </p:sp>
      <p:sp>
        <p:nvSpPr>
          <p:cNvPr id="47" name="Rectangle 46">
            <a:extLst>
              <a:ext uri="{FF2B5EF4-FFF2-40B4-BE49-F238E27FC236}">
                <a16:creationId xmlns:a16="http://schemas.microsoft.com/office/drawing/2014/main" id="{B124B2E8-FD57-5D41-937D-DDF0561ADE41}"/>
              </a:ext>
            </a:extLst>
          </p:cNvPr>
          <p:cNvSpPr/>
          <p:nvPr/>
        </p:nvSpPr>
        <p:spPr>
          <a:xfrm>
            <a:off x="1156688" y="4090560"/>
            <a:ext cx="489236" cy="523220"/>
          </a:xfrm>
          <a:prstGeom prst="rect">
            <a:avLst/>
          </a:prstGeom>
        </p:spPr>
        <p:txBody>
          <a:bodyPr wrap="none">
            <a:spAutoFit/>
          </a:bodyPr>
          <a:lstStyle/>
          <a:p>
            <a:r>
              <a:rPr lang="en-US" sz="2800" dirty="0"/>
              <a:t>V</a:t>
            </a:r>
            <a:r>
              <a:rPr lang="en-US" sz="2800" baseline="-25000" dirty="0"/>
              <a:t>L</a:t>
            </a:r>
          </a:p>
        </p:txBody>
      </p:sp>
    </p:spTree>
    <p:custDataLst>
      <p:tags r:id="rId1"/>
    </p:custDataLst>
    <p:extLst>
      <p:ext uri="{BB962C8B-B14F-4D97-AF65-F5344CB8AC3E}">
        <p14:creationId xmlns:p14="http://schemas.microsoft.com/office/powerpoint/2010/main" val="56016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phase angle.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196096" y="406332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56514" y="4038399"/>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grpSp>
        <p:nvGrpSpPr>
          <p:cNvPr id="28" name="Group 27">
            <a:extLst>
              <a:ext uri="{FF2B5EF4-FFF2-40B4-BE49-F238E27FC236}">
                <a16:creationId xmlns:a16="http://schemas.microsoft.com/office/drawing/2014/main" id="{4F84E27C-0801-9348-8F06-8016F0A31421}"/>
              </a:ext>
            </a:extLst>
          </p:cNvPr>
          <p:cNvGrpSpPr/>
          <p:nvPr/>
        </p:nvGrpSpPr>
        <p:grpSpPr>
          <a:xfrm>
            <a:off x="5928743" y="1355361"/>
            <a:ext cx="3188099" cy="2488502"/>
            <a:chOff x="5928743" y="1355361"/>
            <a:chExt cx="3188099" cy="2488502"/>
          </a:xfrm>
        </p:grpSpPr>
        <p:pic>
          <p:nvPicPr>
            <p:cNvPr id="31" name="Picture 30" descr="A close up of text on a white background&#13;&#10;&#13;&#10;Description automatically generated">
              <a:extLst>
                <a:ext uri="{FF2B5EF4-FFF2-40B4-BE49-F238E27FC236}">
                  <a16:creationId xmlns:a16="http://schemas.microsoft.com/office/drawing/2014/main" id="{4EBA7A52-8708-734D-871E-B1DD491B1A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7622" y="1426042"/>
              <a:ext cx="2999220" cy="2170839"/>
            </a:xfrm>
            <a:prstGeom prst="rect">
              <a:avLst/>
            </a:prstGeom>
          </p:spPr>
        </p:pic>
        <p:sp>
          <p:nvSpPr>
            <p:cNvPr id="32" name="TextBox 31">
              <a:extLst>
                <a:ext uri="{FF2B5EF4-FFF2-40B4-BE49-F238E27FC236}">
                  <a16:creationId xmlns:a16="http://schemas.microsoft.com/office/drawing/2014/main" id="{984B963E-CAAA-914F-8D62-EC601D530385}"/>
                </a:ext>
              </a:extLst>
            </p:cNvPr>
            <p:cNvSpPr txBox="1"/>
            <p:nvPr/>
          </p:nvSpPr>
          <p:spPr>
            <a:xfrm>
              <a:off x="7294405" y="3474531"/>
              <a:ext cx="1132041" cy="369332"/>
            </a:xfrm>
            <a:prstGeom prst="rect">
              <a:avLst/>
            </a:prstGeom>
            <a:noFill/>
          </p:spPr>
          <p:txBody>
            <a:bodyPr wrap="none" rtlCol="0">
              <a:spAutoFit/>
            </a:bodyPr>
            <a:lstStyle/>
            <a:p>
              <a:r>
                <a:rPr lang="en-US" dirty="0"/>
                <a:t>V</a:t>
              </a:r>
              <a:r>
                <a:rPr lang="en-US" baseline="-25000" dirty="0"/>
                <a:t>T</a:t>
              </a:r>
              <a:r>
                <a:rPr lang="en-US" dirty="0"/>
                <a:t> = 110V</a:t>
              </a:r>
            </a:p>
          </p:txBody>
        </p:sp>
        <p:sp>
          <p:nvSpPr>
            <p:cNvPr id="33" name="TextBox 32">
              <a:extLst>
                <a:ext uri="{FF2B5EF4-FFF2-40B4-BE49-F238E27FC236}">
                  <a16:creationId xmlns:a16="http://schemas.microsoft.com/office/drawing/2014/main" id="{E59AB7E0-5D62-1540-8C39-AC70C606CDE8}"/>
                </a:ext>
              </a:extLst>
            </p:cNvPr>
            <p:cNvSpPr txBox="1"/>
            <p:nvPr/>
          </p:nvSpPr>
          <p:spPr>
            <a:xfrm>
              <a:off x="6386564" y="1404526"/>
              <a:ext cx="478016" cy="369332"/>
            </a:xfrm>
            <a:prstGeom prst="rect">
              <a:avLst/>
            </a:prstGeom>
            <a:noFill/>
          </p:spPr>
          <p:txBody>
            <a:bodyPr wrap="none" rtlCol="0">
              <a:spAutoFit/>
            </a:bodyPr>
            <a:lstStyle/>
            <a:p>
              <a:r>
                <a:rPr lang="en-US" dirty="0"/>
                <a:t>R =</a:t>
              </a:r>
            </a:p>
          </p:txBody>
        </p:sp>
        <p:sp>
          <p:nvSpPr>
            <p:cNvPr id="34" name="TextBox 33">
              <a:extLst>
                <a:ext uri="{FF2B5EF4-FFF2-40B4-BE49-F238E27FC236}">
                  <a16:creationId xmlns:a16="http://schemas.microsoft.com/office/drawing/2014/main" id="{6FB0DF48-A16B-9944-8EF7-F1B0E58A0EFF}"/>
                </a:ext>
              </a:extLst>
            </p:cNvPr>
            <p:cNvSpPr txBox="1"/>
            <p:nvPr/>
          </p:nvSpPr>
          <p:spPr>
            <a:xfrm>
              <a:off x="7606474" y="1355361"/>
              <a:ext cx="450764" cy="369332"/>
            </a:xfrm>
            <a:prstGeom prst="rect">
              <a:avLst/>
            </a:prstGeom>
            <a:noFill/>
          </p:spPr>
          <p:txBody>
            <a:bodyPr wrap="none" rtlCol="0">
              <a:spAutoFit/>
            </a:bodyPr>
            <a:lstStyle/>
            <a:p>
              <a:r>
                <a:rPr lang="en-US" dirty="0"/>
                <a:t>L =</a:t>
              </a:r>
            </a:p>
          </p:txBody>
        </p:sp>
        <p:cxnSp>
          <p:nvCxnSpPr>
            <p:cNvPr id="35" name="Straight Arrow Connector 34">
              <a:extLst>
                <a:ext uri="{FF2B5EF4-FFF2-40B4-BE49-F238E27FC236}">
                  <a16:creationId xmlns:a16="http://schemas.microsoft.com/office/drawing/2014/main" id="{0CA37589-5283-9549-ACC2-547AA63DD7E6}"/>
                </a:ext>
              </a:extLst>
            </p:cNvPr>
            <p:cNvCxnSpPr>
              <a:cxnSpLocks/>
            </p:cNvCxnSpPr>
            <p:nvPr/>
          </p:nvCxnSpPr>
          <p:spPr>
            <a:xfrm flipV="1">
              <a:off x="6279926" y="2158250"/>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249DEA-167D-BD44-A23C-F49A600A6249}"/>
                </a:ext>
              </a:extLst>
            </p:cNvPr>
            <p:cNvSpPr txBox="1"/>
            <p:nvPr/>
          </p:nvSpPr>
          <p:spPr>
            <a:xfrm>
              <a:off x="6330828" y="1893832"/>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37" name="TextBox 36">
              <a:extLst>
                <a:ext uri="{FF2B5EF4-FFF2-40B4-BE49-F238E27FC236}">
                  <a16:creationId xmlns:a16="http://schemas.microsoft.com/office/drawing/2014/main" id="{D141436D-EDA3-8C4C-B071-09D87FC21061}"/>
                </a:ext>
              </a:extLst>
            </p:cNvPr>
            <p:cNvSpPr txBox="1"/>
            <p:nvPr/>
          </p:nvSpPr>
          <p:spPr>
            <a:xfrm>
              <a:off x="5928743" y="2194766"/>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sp>
          <p:nvSpPr>
            <p:cNvPr id="38" name="TextBox 37">
              <a:extLst>
                <a:ext uri="{FF2B5EF4-FFF2-40B4-BE49-F238E27FC236}">
                  <a16:creationId xmlns:a16="http://schemas.microsoft.com/office/drawing/2014/main" id="{801AA67C-6458-C541-ACFD-F45B3E1BA617}"/>
                </a:ext>
              </a:extLst>
            </p:cNvPr>
            <p:cNvSpPr txBox="1"/>
            <p:nvPr/>
          </p:nvSpPr>
          <p:spPr>
            <a:xfrm>
              <a:off x="7624500" y="1917158"/>
              <a:ext cx="361935"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39" name="Straight Arrow Connector 38">
              <a:extLst>
                <a:ext uri="{FF2B5EF4-FFF2-40B4-BE49-F238E27FC236}">
                  <a16:creationId xmlns:a16="http://schemas.microsoft.com/office/drawing/2014/main" id="{60D9A006-1E39-E945-ACC2-EF988D97874C}"/>
                </a:ext>
              </a:extLst>
            </p:cNvPr>
            <p:cNvCxnSpPr>
              <a:cxnSpLocks/>
            </p:cNvCxnSpPr>
            <p:nvPr/>
          </p:nvCxnSpPr>
          <p:spPr>
            <a:xfrm>
              <a:off x="63865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F14273-4996-5F40-B6CF-B64AE04BD601}"/>
                </a:ext>
              </a:extLst>
            </p:cNvPr>
            <p:cNvCxnSpPr>
              <a:cxnSpLocks/>
            </p:cNvCxnSpPr>
            <p:nvPr/>
          </p:nvCxnSpPr>
          <p:spPr>
            <a:xfrm>
              <a:off x="76859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A7B0AE-7D33-4B41-A06D-E8751BB18CA6}"/>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1BC28AB-1053-6C4B-9BAD-8917631C601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43" name="Straight Arrow Connector 42">
              <a:extLst>
                <a:ext uri="{FF2B5EF4-FFF2-40B4-BE49-F238E27FC236}">
                  <a16:creationId xmlns:a16="http://schemas.microsoft.com/office/drawing/2014/main" id="{F65FEF50-E607-D542-A4FE-1EBD8B2F76F6}"/>
                </a:ext>
              </a:extLst>
            </p:cNvPr>
            <p:cNvCxnSpPr>
              <a:cxnSpLocks/>
            </p:cNvCxnSpPr>
            <p:nvPr/>
          </p:nvCxnSpPr>
          <p:spPr>
            <a:xfrm flipH="1">
              <a:off x="7924972" y="231140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C7D56E5-F7CF-E141-BFC3-CC5994BC45A9}"/>
                </a:ext>
              </a:extLst>
            </p:cNvPr>
            <p:cNvSpPr txBox="1"/>
            <p:nvPr/>
          </p:nvSpPr>
          <p:spPr>
            <a:xfrm>
              <a:off x="8132702" y="2306680"/>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grpSp>
      <p:sp>
        <p:nvSpPr>
          <p:cNvPr id="24" name="Rectangle 23">
            <a:extLst>
              <a:ext uri="{FF2B5EF4-FFF2-40B4-BE49-F238E27FC236}">
                <a16:creationId xmlns:a16="http://schemas.microsoft.com/office/drawing/2014/main" id="{BE807625-3EA8-404E-B061-BB32B686EE9A}"/>
              </a:ext>
            </a:extLst>
          </p:cNvPr>
          <p:cNvSpPr/>
          <p:nvPr/>
        </p:nvSpPr>
        <p:spPr>
          <a:xfrm>
            <a:off x="1181090" y="4098916"/>
            <a:ext cx="375424" cy="523220"/>
          </a:xfrm>
          <a:prstGeom prst="rect">
            <a:avLst/>
          </a:prstGeom>
        </p:spPr>
        <p:txBody>
          <a:bodyPr wrap="none">
            <a:spAutoFit/>
          </a:bodyPr>
          <a:lstStyle/>
          <a:p>
            <a:r>
              <a:rPr lang="en-US" sz="2800" dirty="0" err="1"/>
              <a:t>θ</a:t>
            </a:r>
            <a:endParaRPr lang="en-US" sz="2800" dirty="0"/>
          </a:p>
        </p:txBody>
      </p:sp>
    </p:spTree>
    <p:custDataLst>
      <p:tags r:id="rId1"/>
    </p:custDataLst>
    <p:extLst>
      <p:ext uri="{BB962C8B-B14F-4D97-AF65-F5344CB8AC3E}">
        <p14:creationId xmlns:p14="http://schemas.microsoft.com/office/powerpoint/2010/main" val="86880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step 2</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122530" y="1109062"/>
            <a:ext cx="5708253" cy="111978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Draw the phasor diagram for this circuit on a piece of paper then take a photo of it and upload it to your online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109061"/>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2" name="Picture 11">
            <a:extLst>
              <a:ext uri="{FF2B5EF4-FFF2-40B4-BE49-F238E27FC236}">
                <a16:creationId xmlns:a16="http://schemas.microsoft.com/office/drawing/2014/main" id="{A565ECD6-B73B-CD40-828A-0A455FA07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Tree>
    <p:custDataLst>
      <p:tags r:id="rId1"/>
    </p:custDataLst>
    <p:extLst>
      <p:ext uri="{BB962C8B-B14F-4D97-AF65-F5344CB8AC3E}">
        <p14:creationId xmlns:p14="http://schemas.microsoft.com/office/powerpoint/2010/main" val="339625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solution</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77191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Watch the video to see the full worked solution for this question.</a:t>
            </a:r>
          </a:p>
          <a:p>
            <a:pPr marL="0" indent="0" algn="just">
              <a:buNone/>
            </a:pPr>
            <a:r>
              <a:rPr lang="en-US" sz="2400" i="1" dirty="0"/>
              <a:t>You can also have a look at a simulation of the circuit.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grpSp>
        <p:nvGrpSpPr>
          <p:cNvPr id="28" name="Group 27">
            <a:extLst>
              <a:ext uri="{FF2B5EF4-FFF2-40B4-BE49-F238E27FC236}">
                <a16:creationId xmlns:a16="http://schemas.microsoft.com/office/drawing/2014/main" id="{4F84E27C-0801-9348-8F06-8016F0A31421}"/>
              </a:ext>
            </a:extLst>
          </p:cNvPr>
          <p:cNvGrpSpPr/>
          <p:nvPr/>
        </p:nvGrpSpPr>
        <p:grpSpPr>
          <a:xfrm>
            <a:off x="5928743" y="1355361"/>
            <a:ext cx="3188099" cy="2488502"/>
            <a:chOff x="5928743" y="1355361"/>
            <a:chExt cx="3188099" cy="2488502"/>
          </a:xfrm>
        </p:grpSpPr>
        <p:pic>
          <p:nvPicPr>
            <p:cNvPr id="31" name="Picture 30" descr="A close up of text on a white background&#13;&#10;&#13;&#10;Description automatically generated">
              <a:extLst>
                <a:ext uri="{FF2B5EF4-FFF2-40B4-BE49-F238E27FC236}">
                  <a16:creationId xmlns:a16="http://schemas.microsoft.com/office/drawing/2014/main" id="{4EBA7A52-8708-734D-871E-B1DD491B1A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7622" y="1426042"/>
              <a:ext cx="2999220" cy="2170839"/>
            </a:xfrm>
            <a:prstGeom prst="rect">
              <a:avLst/>
            </a:prstGeom>
          </p:spPr>
        </p:pic>
        <p:sp>
          <p:nvSpPr>
            <p:cNvPr id="32" name="TextBox 31">
              <a:extLst>
                <a:ext uri="{FF2B5EF4-FFF2-40B4-BE49-F238E27FC236}">
                  <a16:creationId xmlns:a16="http://schemas.microsoft.com/office/drawing/2014/main" id="{984B963E-CAAA-914F-8D62-EC601D530385}"/>
                </a:ext>
              </a:extLst>
            </p:cNvPr>
            <p:cNvSpPr txBox="1"/>
            <p:nvPr/>
          </p:nvSpPr>
          <p:spPr>
            <a:xfrm>
              <a:off x="7294405" y="3474531"/>
              <a:ext cx="1132041" cy="369332"/>
            </a:xfrm>
            <a:prstGeom prst="rect">
              <a:avLst/>
            </a:prstGeom>
            <a:noFill/>
          </p:spPr>
          <p:txBody>
            <a:bodyPr wrap="none" rtlCol="0">
              <a:spAutoFit/>
            </a:bodyPr>
            <a:lstStyle/>
            <a:p>
              <a:r>
                <a:rPr lang="en-US" dirty="0"/>
                <a:t>V</a:t>
              </a:r>
              <a:r>
                <a:rPr lang="en-US" baseline="-25000" dirty="0"/>
                <a:t>T</a:t>
              </a:r>
              <a:r>
                <a:rPr lang="en-US" dirty="0"/>
                <a:t> = 110V</a:t>
              </a:r>
            </a:p>
          </p:txBody>
        </p:sp>
        <p:sp>
          <p:nvSpPr>
            <p:cNvPr id="33" name="TextBox 32">
              <a:extLst>
                <a:ext uri="{FF2B5EF4-FFF2-40B4-BE49-F238E27FC236}">
                  <a16:creationId xmlns:a16="http://schemas.microsoft.com/office/drawing/2014/main" id="{E59AB7E0-5D62-1540-8C39-AC70C606CDE8}"/>
                </a:ext>
              </a:extLst>
            </p:cNvPr>
            <p:cNvSpPr txBox="1"/>
            <p:nvPr/>
          </p:nvSpPr>
          <p:spPr>
            <a:xfrm>
              <a:off x="6386564" y="1404526"/>
              <a:ext cx="478016" cy="369332"/>
            </a:xfrm>
            <a:prstGeom prst="rect">
              <a:avLst/>
            </a:prstGeom>
            <a:noFill/>
          </p:spPr>
          <p:txBody>
            <a:bodyPr wrap="none" rtlCol="0">
              <a:spAutoFit/>
            </a:bodyPr>
            <a:lstStyle/>
            <a:p>
              <a:r>
                <a:rPr lang="en-US" dirty="0"/>
                <a:t>R =</a:t>
              </a:r>
            </a:p>
          </p:txBody>
        </p:sp>
        <p:sp>
          <p:nvSpPr>
            <p:cNvPr id="34" name="TextBox 33">
              <a:extLst>
                <a:ext uri="{FF2B5EF4-FFF2-40B4-BE49-F238E27FC236}">
                  <a16:creationId xmlns:a16="http://schemas.microsoft.com/office/drawing/2014/main" id="{6FB0DF48-A16B-9944-8EF7-F1B0E58A0EFF}"/>
                </a:ext>
              </a:extLst>
            </p:cNvPr>
            <p:cNvSpPr txBox="1"/>
            <p:nvPr/>
          </p:nvSpPr>
          <p:spPr>
            <a:xfrm>
              <a:off x="7606474" y="1355361"/>
              <a:ext cx="450764" cy="369332"/>
            </a:xfrm>
            <a:prstGeom prst="rect">
              <a:avLst/>
            </a:prstGeom>
            <a:noFill/>
          </p:spPr>
          <p:txBody>
            <a:bodyPr wrap="none" rtlCol="0">
              <a:spAutoFit/>
            </a:bodyPr>
            <a:lstStyle/>
            <a:p>
              <a:r>
                <a:rPr lang="en-US" dirty="0"/>
                <a:t>L =</a:t>
              </a:r>
            </a:p>
          </p:txBody>
        </p:sp>
        <p:cxnSp>
          <p:nvCxnSpPr>
            <p:cNvPr id="35" name="Straight Arrow Connector 34">
              <a:extLst>
                <a:ext uri="{FF2B5EF4-FFF2-40B4-BE49-F238E27FC236}">
                  <a16:creationId xmlns:a16="http://schemas.microsoft.com/office/drawing/2014/main" id="{0CA37589-5283-9549-ACC2-547AA63DD7E6}"/>
                </a:ext>
              </a:extLst>
            </p:cNvPr>
            <p:cNvCxnSpPr>
              <a:cxnSpLocks/>
            </p:cNvCxnSpPr>
            <p:nvPr/>
          </p:nvCxnSpPr>
          <p:spPr>
            <a:xfrm flipV="1">
              <a:off x="6279926" y="2158250"/>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249DEA-167D-BD44-A23C-F49A600A6249}"/>
                </a:ext>
              </a:extLst>
            </p:cNvPr>
            <p:cNvSpPr txBox="1"/>
            <p:nvPr/>
          </p:nvSpPr>
          <p:spPr>
            <a:xfrm>
              <a:off x="6330828" y="1893832"/>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37" name="TextBox 36">
              <a:extLst>
                <a:ext uri="{FF2B5EF4-FFF2-40B4-BE49-F238E27FC236}">
                  <a16:creationId xmlns:a16="http://schemas.microsoft.com/office/drawing/2014/main" id="{D141436D-EDA3-8C4C-B071-09D87FC21061}"/>
                </a:ext>
              </a:extLst>
            </p:cNvPr>
            <p:cNvSpPr txBox="1"/>
            <p:nvPr/>
          </p:nvSpPr>
          <p:spPr>
            <a:xfrm>
              <a:off x="5928743" y="2194766"/>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sp>
          <p:nvSpPr>
            <p:cNvPr id="38" name="TextBox 37">
              <a:extLst>
                <a:ext uri="{FF2B5EF4-FFF2-40B4-BE49-F238E27FC236}">
                  <a16:creationId xmlns:a16="http://schemas.microsoft.com/office/drawing/2014/main" id="{801AA67C-6458-C541-ACFD-F45B3E1BA617}"/>
                </a:ext>
              </a:extLst>
            </p:cNvPr>
            <p:cNvSpPr txBox="1"/>
            <p:nvPr/>
          </p:nvSpPr>
          <p:spPr>
            <a:xfrm>
              <a:off x="7624500" y="1917158"/>
              <a:ext cx="361935"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39" name="Straight Arrow Connector 38">
              <a:extLst>
                <a:ext uri="{FF2B5EF4-FFF2-40B4-BE49-F238E27FC236}">
                  <a16:creationId xmlns:a16="http://schemas.microsoft.com/office/drawing/2014/main" id="{60D9A006-1E39-E945-ACC2-EF988D97874C}"/>
                </a:ext>
              </a:extLst>
            </p:cNvPr>
            <p:cNvCxnSpPr>
              <a:cxnSpLocks/>
            </p:cNvCxnSpPr>
            <p:nvPr/>
          </p:nvCxnSpPr>
          <p:spPr>
            <a:xfrm>
              <a:off x="63865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F14273-4996-5F40-B6CF-B64AE04BD601}"/>
                </a:ext>
              </a:extLst>
            </p:cNvPr>
            <p:cNvCxnSpPr>
              <a:cxnSpLocks/>
            </p:cNvCxnSpPr>
            <p:nvPr/>
          </p:nvCxnSpPr>
          <p:spPr>
            <a:xfrm>
              <a:off x="7685964" y="1928557"/>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A7B0AE-7D33-4B41-A06D-E8751BB18CA6}"/>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1BC28AB-1053-6C4B-9BAD-8917631C601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43" name="Straight Arrow Connector 42">
              <a:extLst>
                <a:ext uri="{FF2B5EF4-FFF2-40B4-BE49-F238E27FC236}">
                  <a16:creationId xmlns:a16="http://schemas.microsoft.com/office/drawing/2014/main" id="{F65FEF50-E607-D542-A4FE-1EBD8B2F76F6}"/>
                </a:ext>
              </a:extLst>
            </p:cNvPr>
            <p:cNvCxnSpPr>
              <a:cxnSpLocks/>
            </p:cNvCxnSpPr>
            <p:nvPr/>
          </p:nvCxnSpPr>
          <p:spPr>
            <a:xfrm flipH="1">
              <a:off x="7924972" y="231140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C7D56E5-F7CF-E141-BFC3-CC5994BC45A9}"/>
                </a:ext>
              </a:extLst>
            </p:cNvPr>
            <p:cNvSpPr txBox="1"/>
            <p:nvPr/>
          </p:nvSpPr>
          <p:spPr>
            <a:xfrm>
              <a:off x="8132702" y="2306680"/>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grpSp>
      <p:sp>
        <p:nvSpPr>
          <p:cNvPr id="23" name="Rounded Rectangle 22">
            <a:extLst>
              <a:ext uri="{FF2B5EF4-FFF2-40B4-BE49-F238E27FC236}">
                <a16:creationId xmlns:a16="http://schemas.microsoft.com/office/drawing/2014/main" id="{FC5CE6E4-C9EA-5F40-A99F-6CB7C11A3FF4}"/>
              </a:ext>
            </a:extLst>
          </p:cNvPr>
          <p:cNvSpPr/>
          <p:nvPr/>
        </p:nvSpPr>
        <p:spPr>
          <a:xfrm>
            <a:off x="1812929" y="329801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7" name="Rounded Rectangle 26">
            <a:extLst>
              <a:ext uri="{FF2B5EF4-FFF2-40B4-BE49-F238E27FC236}">
                <a16:creationId xmlns:a16="http://schemas.microsoft.com/office/drawing/2014/main" id="{1DC1A57D-2CA3-E54E-8702-455816551BEB}"/>
              </a:ext>
            </a:extLst>
          </p:cNvPr>
          <p:cNvSpPr/>
          <p:nvPr/>
        </p:nvSpPr>
        <p:spPr>
          <a:xfrm>
            <a:off x="1522317" y="4027200"/>
            <a:ext cx="373062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See the circuit simulation</a:t>
            </a:r>
          </a:p>
        </p:txBody>
      </p:sp>
    </p:spTree>
    <p:custDataLst>
      <p:tags r:id="rId1"/>
    </p:custDataLst>
    <p:extLst>
      <p:ext uri="{BB962C8B-B14F-4D97-AF65-F5344CB8AC3E}">
        <p14:creationId xmlns:p14="http://schemas.microsoft.com/office/powerpoint/2010/main" val="9005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example 2</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6586471" y="439644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675487" y="1075250"/>
            <a:ext cx="4797143" cy="3072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this circuit, calculate the:</a:t>
            </a:r>
          </a:p>
          <a:p>
            <a:pPr marL="514350" indent="-514350">
              <a:buFont typeface="+mj-lt"/>
              <a:buAutoNum type="arabicPeriod"/>
            </a:pPr>
            <a:r>
              <a:rPr lang="en-US" sz="2400" dirty="0"/>
              <a:t>Impedance</a:t>
            </a:r>
          </a:p>
          <a:p>
            <a:pPr marL="514350" indent="-514350">
              <a:buFont typeface="+mj-lt"/>
              <a:buAutoNum type="arabicPeriod"/>
            </a:pPr>
            <a:r>
              <a:rPr lang="en-US" sz="2400" dirty="0"/>
              <a:t>Total current;</a:t>
            </a:r>
          </a:p>
          <a:p>
            <a:pPr marL="514350" indent="-514350">
              <a:buFont typeface="+mj-lt"/>
              <a:buAutoNum type="arabicPeriod"/>
            </a:pPr>
            <a:r>
              <a:rPr lang="en-US" sz="2400" dirty="0"/>
              <a:t>The voltage drop across the inductor;</a:t>
            </a:r>
          </a:p>
          <a:p>
            <a:pPr marL="514350" indent="-514350">
              <a:buFont typeface="+mj-lt"/>
              <a:buAutoNum type="arabicPeriod"/>
            </a:pPr>
            <a:r>
              <a:rPr lang="en-US" sz="2400" dirty="0"/>
              <a:t>True power;</a:t>
            </a:r>
          </a:p>
          <a:p>
            <a:pPr marL="514350" indent="-514350">
              <a:buFont typeface="+mj-lt"/>
              <a:buAutoNum type="arabicPeriod"/>
            </a:pPr>
            <a:r>
              <a:rPr lang="en-US" sz="2400" dirty="0"/>
              <a:t>Power factor; and</a:t>
            </a:r>
          </a:p>
          <a:p>
            <a:pPr marL="514350" indent="-514350">
              <a:buFont typeface="+mj-lt"/>
              <a:buAutoNum type="arabicPeriod"/>
            </a:pPr>
            <a:r>
              <a:rPr lang="en-US" sz="2400" dirty="0"/>
              <a:t>Draw the phasor diagram</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196560"/>
            <a:ext cx="4797143"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Try the question on your own and then watch the full worked solution.</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324" y="4196558"/>
            <a:ext cx="854046" cy="854046"/>
          </a:xfrm>
          <a:prstGeom prst="rect">
            <a:avLst/>
          </a:prstGeom>
        </p:spPr>
      </p:pic>
      <p:sp>
        <p:nvSpPr>
          <p:cNvPr id="28" name="Rounded Rectangle 27">
            <a:extLst>
              <a:ext uri="{FF2B5EF4-FFF2-40B4-BE49-F238E27FC236}">
                <a16:creationId xmlns:a16="http://schemas.microsoft.com/office/drawing/2014/main" id="{35A505F9-938A-3746-B98E-567A022345CB}"/>
              </a:ext>
            </a:extLst>
          </p:cNvPr>
          <p:cNvSpPr/>
          <p:nvPr/>
        </p:nvSpPr>
        <p:spPr>
          <a:xfrm>
            <a:off x="6586471" y="3792695"/>
            <a:ext cx="3199173" cy="54585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Circuit simulation</a:t>
            </a:r>
          </a:p>
        </p:txBody>
      </p:sp>
      <p:pic>
        <p:nvPicPr>
          <p:cNvPr id="5" name="Picture 4" descr="A close up of text on a white background&#13;&#10;&#13;&#10;Description automatically generated">
            <a:extLst>
              <a:ext uri="{FF2B5EF4-FFF2-40B4-BE49-F238E27FC236}">
                <a16:creationId xmlns:a16="http://schemas.microsoft.com/office/drawing/2014/main" id="{8DF87A92-8CA7-E84B-81BE-3C511E2977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66185" y="1075250"/>
            <a:ext cx="3819459" cy="2540822"/>
          </a:xfrm>
          <a:prstGeom prst="rect">
            <a:avLst/>
          </a:prstGeom>
        </p:spPr>
      </p:pic>
      <p:sp>
        <p:nvSpPr>
          <p:cNvPr id="6" name="TextBox 5">
            <a:extLst>
              <a:ext uri="{FF2B5EF4-FFF2-40B4-BE49-F238E27FC236}">
                <a16:creationId xmlns:a16="http://schemas.microsoft.com/office/drawing/2014/main" id="{05203B31-7C29-EB4D-B7B5-663562B6AC0D}"/>
              </a:ext>
            </a:extLst>
          </p:cNvPr>
          <p:cNvSpPr txBox="1"/>
          <p:nvPr/>
        </p:nvSpPr>
        <p:spPr>
          <a:xfrm>
            <a:off x="5472630" y="2345736"/>
            <a:ext cx="607859" cy="369332"/>
          </a:xfrm>
          <a:prstGeom prst="rect">
            <a:avLst/>
          </a:prstGeom>
          <a:noFill/>
        </p:spPr>
        <p:txBody>
          <a:bodyPr wrap="none" rtlCol="0">
            <a:spAutoFit/>
          </a:bodyPr>
          <a:lstStyle/>
          <a:p>
            <a:r>
              <a:rPr lang="en-US" dirty="0"/>
              <a:t>9.5V</a:t>
            </a:r>
          </a:p>
        </p:txBody>
      </p:sp>
    </p:spTree>
    <p:custDataLst>
      <p:tags r:id="rId1"/>
    </p:custDataLst>
    <p:extLst>
      <p:ext uri="{BB962C8B-B14F-4D97-AF65-F5344CB8AC3E}">
        <p14:creationId xmlns:p14="http://schemas.microsoft.com/office/powerpoint/2010/main" val="94077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NOC_Series</a:t>
            </a:r>
            <a:r>
              <a:rPr lang="en-GB" dirty="0"/>
              <a:t> RL Circuit”</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1kHz (or 1 000 cycles per second) and a peak voltage of 9V. It also has a 470Ω and a 12mH inductor.</a:t>
            </a:r>
          </a:p>
          <a:p>
            <a:pPr marL="285750" indent="-285750">
              <a:buFont typeface="Arial" panose="020B0604020202020204" pitchFamily="34" charset="0"/>
              <a:buChar char="•"/>
            </a:pPr>
            <a:r>
              <a:rPr lang="en-GB" dirty="0"/>
              <a:t>Click on the ammeter to find out what its reading is. Is this the same current through the resistor and the inductor? Why or why not?</a:t>
            </a:r>
          </a:p>
          <a:p>
            <a:pPr marL="285750" indent="-285750">
              <a:buFont typeface="Arial" panose="020B0604020202020204" pitchFamily="34" charset="0"/>
              <a:buChar char="•"/>
            </a:pPr>
            <a:r>
              <a:rPr lang="en-GB" dirty="0"/>
              <a:t>We know that the inductance (X</a:t>
            </a:r>
            <a:r>
              <a:rPr lang="en-GB" baseline="-25000" dirty="0"/>
              <a:t>L</a:t>
            </a:r>
            <a:r>
              <a:rPr lang="en-GB" dirty="0"/>
              <a:t>) of an inductor is given by 2π</a:t>
            </a:r>
            <a:r>
              <a:rPr lang="en-GB" i="1" dirty="0" err="1"/>
              <a:t>f</a:t>
            </a:r>
            <a:r>
              <a:rPr lang="en-GB" dirty="0" err="1"/>
              <a:t>L.</a:t>
            </a:r>
            <a:r>
              <a:rPr lang="en-GB" dirty="0"/>
              <a:t> Calculate X</a:t>
            </a:r>
            <a:r>
              <a:rPr lang="en-GB" baseline="-25000" dirty="0"/>
              <a:t>L</a:t>
            </a:r>
            <a:r>
              <a:rPr lang="en-GB" dirty="0"/>
              <a:t>.</a:t>
            </a:r>
          </a:p>
          <a:p>
            <a:pPr marL="285750" indent="-285750">
              <a:buFont typeface="Arial" panose="020B0604020202020204" pitchFamily="34" charset="0"/>
              <a:buChar char="•"/>
            </a:pPr>
            <a:r>
              <a:rPr lang="en-GB" dirty="0"/>
              <a:t>Now calculate the voltage across the inductor, V</a:t>
            </a:r>
            <a:r>
              <a:rPr lang="en-GB" baseline="-25000" dirty="0"/>
              <a:t>L</a:t>
            </a:r>
            <a:r>
              <a:rPr lang="en-GB" dirty="0"/>
              <a:t>.</a:t>
            </a:r>
          </a:p>
          <a:p>
            <a:pPr marL="285750" indent="-285750">
              <a:buFont typeface="Arial" panose="020B0604020202020204" pitchFamily="34" charset="0"/>
              <a:buChar char="•"/>
            </a:pPr>
            <a:r>
              <a:rPr lang="en-GB" dirty="0"/>
              <a:t>Calculate the voltage across the resistor V</a:t>
            </a:r>
            <a:r>
              <a:rPr lang="en-GB" baseline="-25000" dirty="0"/>
              <a:t>R</a:t>
            </a:r>
            <a:r>
              <a:rPr lang="en-GB" dirty="0"/>
              <a:t>.</a:t>
            </a:r>
          </a:p>
        </p:txBody>
      </p:sp>
    </p:spTree>
    <p:custDataLst>
      <p:tags r:id="rId1"/>
    </p:custDataLst>
    <p:extLst>
      <p:ext uri="{BB962C8B-B14F-4D97-AF65-F5344CB8AC3E}">
        <p14:creationId xmlns:p14="http://schemas.microsoft.com/office/powerpoint/2010/main" val="292824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pPr marL="285750" indent="-285750">
              <a:buFont typeface="Arial" panose="020B0604020202020204" pitchFamily="34" charset="0"/>
              <a:buChar char="•"/>
            </a:pPr>
            <a:r>
              <a:rPr lang="en-GB" dirty="0"/>
              <a:t>Click on the voltmeters across the indictor and resistor to check your answers.</a:t>
            </a:r>
          </a:p>
          <a:p>
            <a:pPr marL="285750" indent="-285750">
              <a:buFont typeface="Arial" panose="020B0604020202020204" pitchFamily="34" charset="0"/>
              <a:buChar char="•"/>
            </a:pPr>
            <a:r>
              <a:rPr lang="en-GB" dirty="0"/>
              <a:t>What is the total voltage supplied by the power source (V</a:t>
            </a:r>
            <a:r>
              <a:rPr lang="en-GB" baseline="-25000" dirty="0"/>
              <a:t>T</a:t>
            </a:r>
            <a:r>
              <a:rPr lang="en-GB" dirty="0"/>
              <a:t>)? Does </a:t>
            </a:r>
            <a:r>
              <a:rPr lang="en-GB" dirty="0" err="1"/>
              <a:t>Kirchoff’s</a:t>
            </a:r>
            <a:r>
              <a:rPr lang="en-GB" dirty="0"/>
              <a:t> voltage Law hold? In other words, does V</a:t>
            </a:r>
            <a:r>
              <a:rPr lang="en-GB" baseline="-25000" dirty="0"/>
              <a:t>T</a:t>
            </a:r>
            <a:r>
              <a:rPr lang="en-GB" dirty="0"/>
              <a:t> = V</a:t>
            </a:r>
            <a:r>
              <a:rPr lang="en-GB" baseline="-25000" dirty="0"/>
              <a:t>R</a:t>
            </a:r>
            <a:r>
              <a:rPr lang="en-GB" dirty="0"/>
              <a:t> + V</a:t>
            </a:r>
            <a:r>
              <a:rPr lang="en-GB" baseline="-25000" dirty="0"/>
              <a:t>L</a:t>
            </a:r>
            <a:r>
              <a:rPr lang="en-GB" dirty="0"/>
              <a:t>?</a:t>
            </a:r>
          </a:p>
          <a:p>
            <a:pPr marL="285750" indent="-285750">
              <a:buFont typeface="Arial" panose="020B0604020202020204" pitchFamily="34" charset="0"/>
              <a:buChar char="•"/>
            </a:pPr>
            <a:r>
              <a:rPr lang="en-GB" dirty="0"/>
              <a:t>We have discovered that </a:t>
            </a:r>
            <a:r>
              <a:rPr lang="en-GB" dirty="0" err="1"/>
              <a:t>Kirchoff’s</a:t>
            </a:r>
            <a:r>
              <a:rPr lang="en-GB" dirty="0"/>
              <a:t> Voltage Law does not work in this circuit because we cannot just add the voltage drops across the components to find the total voltage drop across the whole circuit.</a:t>
            </a:r>
          </a:p>
          <a:p>
            <a:pPr marL="285750" indent="-285750">
              <a:buFont typeface="Arial" panose="020B0604020202020204" pitchFamily="34" charset="0"/>
              <a:buChar char="•"/>
            </a:pPr>
            <a:r>
              <a:rPr lang="en-GB" dirty="0"/>
              <a:t>We know that the total voltage drop across the whole circuit is 9V. Use this and the circuit current to calculate the total resistance in the circuit, R</a:t>
            </a:r>
            <a:r>
              <a:rPr lang="en-GB" baseline="-25000" dirty="0"/>
              <a:t>T</a:t>
            </a:r>
            <a:r>
              <a:rPr lang="en-GB" dirty="0"/>
              <a:t>.</a:t>
            </a:r>
          </a:p>
          <a:p>
            <a:pPr marL="285750" indent="-285750">
              <a:buFont typeface="Arial" panose="020B0604020202020204" pitchFamily="34" charset="0"/>
              <a:buChar char="•"/>
            </a:pPr>
            <a:r>
              <a:rPr lang="en-GB" dirty="0"/>
              <a:t>Does R</a:t>
            </a:r>
            <a:r>
              <a:rPr lang="en-GB" baseline="-25000" dirty="0"/>
              <a:t>T</a:t>
            </a:r>
            <a:r>
              <a:rPr lang="en-GB" dirty="0"/>
              <a:t> = R + X</a:t>
            </a:r>
            <a:r>
              <a:rPr lang="en-GB" baseline="-25000" dirty="0"/>
              <a:t>L</a:t>
            </a:r>
            <a:r>
              <a:rPr lang="en-GB" dirty="0"/>
              <a:t>?</a:t>
            </a:r>
          </a:p>
          <a:p>
            <a:pPr marL="285750" indent="-285750">
              <a:buFont typeface="Arial" panose="020B0604020202020204" pitchFamily="34" charset="0"/>
              <a:buChar char="•"/>
            </a:pPr>
            <a:r>
              <a:rPr lang="en-GB" dirty="0"/>
              <a:t>We have discovered that we cannot just sum the resistance of the resistor and reactance of the inductor to find the total opposition to current in the circuit.</a:t>
            </a:r>
          </a:p>
        </p:txBody>
      </p:sp>
    </p:spTree>
    <p:custDataLst>
      <p:tags r:id="rId1"/>
    </p:custDataLst>
    <p:extLst>
      <p:ext uri="{BB962C8B-B14F-4D97-AF65-F5344CB8AC3E}">
        <p14:creationId xmlns:p14="http://schemas.microsoft.com/office/powerpoint/2010/main" val="387690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Calculate X</a:t>
            </a:r>
            <a:r>
              <a:rPr lang="en-GB" baseline="-25000" dirty="0"/>
              <a:t>L</a:t>
            </a:r>
            <a:r>
              <a:rPr lang="en-GB" dirty="0"/>
              <a:t>, V</a:t>
            </a:r>
            <a:r>
              <a:rPr lang="en-GB" baseline="-25000" dirty="0"/>
              <a:t>L</a:t>
            </a:r>
            <a:r>
              <a:rPr lang="en-GB" dirty="0"/>
              <a:t> and V</a:t>
            </a:r>
            <a:r>
              <a:rPr lang="en-GB" baseline="-25000" dirty="0"/>
              <a:t>R</a:t>
            </a:r>
            <a:r>
              <a:rPr lang="en-GB" dirty="0"/>
              <a:t>.</a:t>
            </a:r>
          </a:p>
          <a:p>
            <a:pPr marL="285750" indent="-285750">
              <a:buFont typeface="Arial" panose="020B0604020202020204" pitchFamily="34" charset="0"/>
              <a:buChar char="•"/>
            </a:pPr>
            <a:r>
              <a:rPr lang="en-GB" dirty="0"/>
              <a:t>Check that V</a:t>
            </a:r>
            <a:r>
              <a:rPr lang="en-GB" baseline="-25000" dirty="0"/>
              <a:t>L</a:t>
            </a:r>
            <a:r>
              <a:rPr lang="en-GB" dirty="0"/>
              <a:t> and V</a:t>
            </a:r>
            <a:r>
              <a:rPr lang="en-GB" baseline="-25000" dirty="0"/>
              <a:t>R</a:t>
            </a:r>
            <a:r>
              <a:rPr lang="en-GB" dirty="0"/>
              <a:t> are the same as the voltmeter readings in the simulation.</a:t>
            </a:r>
          </a:p>
          <a:p>
            <a:pPr marL="285750" indent="-285750">
              <a:buFont typeface="Arial" panose="020B0604020202020204" pitchFamily="34" charset="0"/>
              <a:buChar char="•"/>
            </a:pPr>
            <a:r>
              <a:rPr lang="en-GB" dirty="0"/>
              <a:t>Show that KVL does not hold.</a:t>
            </a:r>
          </a:p>
          <a:p>
            <a:pPr marL="285750" indent="-285750">
              <a:buFont typeface="Arial" panose="020B0604020202020204" pitchFamily="34" charset="0"/>
              <a:buChar char="•"/>
            </a:pPr>
            <a:r>
              <a:rPr lang="en-GB" dirty="0"/>
              <a:t>From I</a:t>
            </a:r>
            <a:r>
              <a:rPr lang="en-GB" baseline="-25000" dirty="0"/>
              <a:t>T</a:t>
            </a:r>
            <a:r>
              <a:rPr lang="en-GB" dirty="0"/>
              <a:t> and V</a:t>
            </a:r>
            <a:r>
              <a:rPr lang="en-GB" baseline="-25000" dirty="0"/>
              <a:t>T</a:t>
            </a:r>
            <a:r>
              <a:rPr lang="en-GB" dirty="0"/>
              <a:t>, calculate R</a:t>
            </a:r>
            <a:r>
              <a:rPr lang="en-GB" baseline="-25000" dirty="0"/>
              <a:t>T</a:t>
            </a:r>
            <a:r>
              <a:rPr lang="en-GB" dirty="0"/>
              <a:t> (for now just a placeholder for Z)</a:t>
            </a:r>
          </a:p>
          <a:p>
            <a:pPr marL="285750" indent="-285750">
              <a:buFont typeface="Arial" panose="020B0604020202020204" pitchFamily="34" charset="0"/>
              <a:buChar char="•"/>
            </a:pPr>
            <a:r>
              <a:rPr lang="en-GB" dirty="0"/>
              <a:t>Show that R</a:t>
            </a:r>
            <a:r>
              <a:rPr lang="en-GB" baseline="-25000" dirty="0"/>
              <a:t>T</a:t>
            </a:r>
            <a:r>
              <a:rPr lang="en-GB" dirty="0"/>
              <a:t> does not equal R + X</a:t>
            </a:r>
            <a:r>
              <a:rPr lang="en-GB" baseline="-25000" dirty="0"/>
              <a:t>L</a:t>
            </a:r>
            <a:r>
              <a:rPr lang="en-GB" dirty="0"/>
              <a:t>.</a:t>
            </a:r>
          </a:p>
          <a:p>
            <a:pPr marL="285750" indent="-285750">
              <a:buFont typeface="Arial" panose="020B0604020202020204" pitchFamily="34" charset="0"/>
              <a:buChar char="•"/>
            </a:pPr>
            <a:r>
              <a:rPr lang="en-GB" dirty="0"/>
              <a:t>Remind learners that the voltage across the indictor leads the current by 90° but that the voltage across the resistor is in phase with the current (show this in the simulation).</a:t>
            </a:r>
          </a:p>
          <a:p>
            <a:pPr marL="285750" indent="-285750">
              <a:buFont typeface="Arial" panose="020B0604020202020204" pitchFamily="34" charset="0"/>
              <a:buChar char="•"/>
            </a:pPr>
            <a:r>
              <a:rPr lang="en-GB" dirty="0"/>
              <a:t>Draw the phasors for V</a:t>
            </a:r>
            <a:r>
              <a:rPr lang="en-GB" baseline="-25000" dirty="0"/>
              <a:t>R</a:t>
            </a:r>
            <a:r>
              <a:rPr lang="en-GB" dirty="0"/>
              <a:t> and V</a:t>
            </a:r>
            <a:r>
              <a:rPr lang="en-GB" baseline="-25000" dirty="0"/>
              <a:t>L</a:t>
            </a:r>
            <a:r>
              <a:rPr lang="en-GB" dirty="0"/>
              <a:t> with respect to the current or V</a:t>
            </a:r>
            <a:r>
              <a:rPr lang="en-GB" baseline="-25000" dirty="0"/>
              <a:t>T</a:t>
            </a:r>
            <a:r>
              <a:rPr lang="en-GB" dirty="0"/>
              <a:t>.</a:t>
            </a:r>
          </a:p>
          <a:p>
            <a:pPr marL="285750" indent="-285750">
              <a:buFont typeface="Arial" panose="020B0604020202020204" pitchFamily="34" charset="0"/>
              <a:buChar char="•"/>
            </a:pPr>
            <a:r>
              <a:rPr lang="en-GB" dirty="0"/>
              <a:t>Use                         (in phase) and                          (out of phase) nomenclature. </a:t>
            </a:r>
          </a:p>
        </p:txBody>
      </p:sp>
      <p:pic>
        <p:nvPicPr>
          <p:cNvPr id="4" name="Picture 3">
            <a:extLst>
              <a:ext uri="{FF2B5EF4-FFF2-40B4-BE49-F238E27FC236}">
                <a16:creationId xmlns:a16="http://schemas.microsoft.com/office/drawing/2014/main" id="{9F7CB0F1-E705-0745-B96C-3BEE7D060E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5654" y="3770222"/>
            <a:ext cx="2960156" cy="1993228"/>
          </a:xfrm>
          <a:prstGeom prst="rect">
            <a:avLst/>
          </a:prstGeom>
        </p:spPr>
      </p:pic>
      <p:pic>
        <p:nvPicPr>
          <p:cNvPr id="5" name="Picture 4">
            <a:extLst>
              <a:ext uri="{FF2B5EF4-FFF2-40B4-BE49-F238E27FC236}">
                <a16:creationId xmlns:a16="http://schemas.microsoft.com/office/drawing/2014/main" id="{F2B0574F-F04B-2F49-965A-3E7BBEE022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79133" y="4306916"/>
            <a:ext cx="1173610" cy="406400"/>
          </a:xfrm>
          <a:prstGeom prst="rect">
            <a:avLst/>
          </a:prstGeom>
        </p:spPr>
      </p:pic>
      <p:pic>
        <p:nvPicPr>
          <p:cNvPr id="6" name="Picture 5">
            <a:extLst>
              <a:ext uri="{FF2B5EF4-FFF2-40B4-BE49-F238E27FC236}">
                <a16:creationId xmlns:a16="http://schemas.microsoft.com/office/drawing/2014/main" id="{E8737D36-105F-6B45-A8BC-F8900DB26486}"/>
              </a:ext>
            </a:extLst>
          </p:cNvPr>
          <p:cNvPicPr>
            <a:picLocks noChangeAspect="1"/>
          </p:cNvPicPr>
          <p:nvPr/>
        </p:nvPicPr>
        <p:blipFill>
          <a:blip r:embed="rId6"/>
          <a:stretch>
            <a:fillRect/>
          </a:stretch>
        </p:blipFill>
        <p:spPr>
          <a:xfrm>
            <a:off x="3862387" y="4275166"/>
            <a:ext cx="1257300" cy="469900"/>
          </a:xfrm>
          <a:prstGeom prst="rect">
            <a:avLst/>
          </a:prstGeom>
        </p:spPr>
      </p:pic>
    </p:spTree>
    <p:custDataLst>
      <p:tags r:id="rId1"/>
    </p:custDataLst>
    <p:extLst>
      <p:ext uri="{BB962C8B-B14F-4D97-AF65-F5344CB8AC3E}">
        <p14:creationId xmlns:p14="http://schemas.microsoft.com/office/powerpoint/2010/main" val="86927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829253"/>
              </a:xfrm>
              <a:prstGeom prst="rect">
                <a:avLst/>
              </a:prstGeom>
            </p:spPr>
            <p:txBody>
              <a:bodyPr wrap="square">
                <a:spAutoFit/>
              </a:bodyPr>
              <a:lstStyle/>
              <a:p>
                <a:pPr marL="285750" indent="-285750">
                  <a:buFont typeface="Arial" panose="020B0604020202020204" pitchFamily="34" charset="0"/>
                  <a:buChar char="•"/>
                </a:pPr>
                <a:r>
                  <a:rPr lang="en-GB" dirty="0"/>
                  <a:t>Show how to add phasors graphically using a scale of 1cm = 1V</a:t>
                </a:r>
              </a:p>
              <a:p>
                <a:pPr marL="285750" indent="-285750">
                  <a:buFont typeface="Arial" panose="020B0604020202020204" pitchFamily="34" charset="0"/>
                  <a:buChar char="•"/>
                </a:pPr>
                <a:r>
                  <a:rPr lang="en-GB" dirty="0"/>
                  <a:t>Show how to add the phasors algebraically with Pythagoras</a:t>
                </a:r>
              </a:p>
              <a:p>
                <a:pPr marL="742950" lvl="1" indent="-285750">
                  <a:buFont typeface="Arial" panose="020B0604020202020204" pitchFamily="34" charset="0"/>
                  <a:buChar char="•"/>
                </a:pPr>
                <a14:m>
                  <m:oMath xmlns:m="http://schemas.openxmlformats.org/officeDocument/2006/math">
                    <m:sSub>
                      <m:sSubPr>
                        <m:ctrlPr>
                          <a:rPr lang="en-GB"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R</m:t>
                                </m:r>
                              </m:sub>
                            </m:sSub>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L</m:t>
                                </m:r>
                              </m:sub>
                            </m:sSub>
                          </m:e>
                          <m:sup>
                            <m:r>
                              <a:rPr lang="en-US" b="0" i="0" smtClean="0">
                                <a:latin typeface="Cambria Math" panose="02040503050406030204" pitchFamily="18" charset="0"/>
                              </a:rPr>
                              <m:t>2</m:t>
                            </m:r>
                          </m:sup>
                        </m:sSup>
                      </m:e>
                    </m:rad>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0" smtClean="0">
                                <a:latin typeface="Cambria Math" panose="02040503050406030204" pitchFamily="18" charset="0"/>
                              </a:rPr>
                              <m:t>8.88</m:t>
                            </m:r>
                            <m:r>
                              <m:rPr>
                                <m:sty m:val="p"/>
                              </m:rPr>
                              <a:rPr lang="en-US" b="0" i="0" smtClean="0">
                                <a:latin typeface="Cambria Math" panose="02040503050406030204" pitchFamily="18" charset="0"/>
                              </a:rPr>
                              <m:t>V</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1.43</m:t>
                            </m:r>
                            <m:r>
                              <m:rPr>
                                <m:sty m:val="p"/>
                              </m:rPr>
                              <a:rPr lang="en-US" b="0" i="0" smtClean="0">
                                <a:latin typeface="Cambria Math" panose="02040503050406030204" pitchFamily="18" charset="0"/>
                              </a:rPr>
                              <m:t>V</m:t>
                            </m:r>
                          </m:e>
                          <m:sup>
                            <m:r>
                              <a:rPr lang="en-US" b="0" i="0" smtClean="0">
                                <a:latin typeface="Cambria Math" panose="02040503050406030204" pitchFamily="18" charset="0"/>
                              </a:rPr>
                              <m:t>2</m:t>
                            </m:r>
                          </m:sup>
                        </m:sSup>
                      </m:e>
                    </m:rad>
                    <m:r>
                      <a:rPr lang="en-US" b="0" i="0" smtClean="0">
                        <a:latin typeface="Cambria Math" panose="02040503050406030204" pitchFamily="18" charset="0"/>
                      </a:rPr>
                      <m:t>=8.99</m:t>
                    </m:r>
                    <m:r>
                      <m:rPr>
                        <m:sty m:val="p"/>
                      </m:rPr>
                      <a:rPr lang="en-US" b="0" i="0" smtClean="0">
                        <a:latin typeface="Cambria Math" panose="02040503050406030204" pitchFamily="18" charset="0"/>
                      </a:rPr>
                      <m:t>V</m:t>
                    </m:r>
                  </m:oMath>
                </a14:m>
                <a:endParaRPr lang="en-GB" dirty="0"/>
              </a:p>
              <a:p>
                <a:pPr marL="285750" indent="-285750">
                  <a:buFont typeface="Arial" panose="020B0604020202020204" pitchFamily="34" charset="0"/>
                  <a:buChar char="•"/>
                </a:pPr>
                <a:r>
                  <a:rPr lang="en-GB" dirty="0"/>
                  <a:t>Note that because, the resistance and inductive reactance of each component is proportional to the voltage drop across each component, we can add R and X</a:t>
                </a:r>
                <a:r>
                  <a:rPr lang="en-GB" baseline="-25000" dirty="0"/>
                  <a:t>L</a:t>
                </a:r>
                <a:r>
                  <a:rPr lang="en-GB" dirty="0"/>
                  <a:t> to find the total or combined opposition to current which we call IMPEDENCE (Z).</a:t>
                </a:r>
              </a:p>
              <a:p>
                <a:pPr marL="285750" indent="-285750">
                  <a:buFont typeface="Arial" panose="020B0604020202020204" pitchFamily="34" charset="0"/>
                  <a:buChar char="•"/>
                </a:pPr>
                <a:r>
                  <a:rPr lang="en-GB" dirty="0"/>
                  <a:t>Calculate Z</a:t>
                </a:r>
              </a:p>
              <a:p>
                <a:pPr marL="742950" lvl="1" indent="-285750">
                  <a:buFont typeface="Arial" panose="020B0604020202020204" pitchFamily="34" charset="0"/>
                  <a:buChar char="•"/>
                </a:pP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L</m:t>
                                </m:r>
                              </m:sub>
                            </m:sSub>
                          </m:e>
                          <m:sup>
                            <m:r>
                              <a:rPr lang="en-US" b="0" i="0" smtClean="0">
                                <a:latin typeface="Cambria Math" panose="02040503050406030204" pitchFamily="18" charset="0"/>
                              </a:rPr>
                              <m:t>2</m:t>
                            </m:r>
                          </m:sup>
                        </m:sSup>
                      </m:e>
                    </m:rad>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0" smtClean="0">
                                <a:latin typeface="Cambria Math" panose="02040503050406030204" pitchFamily="18" charset="0"/>
                              </a:rPr>
                              <m:t>470</m:t>
                            </m:r>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2</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75.398</m:t>
                            </m:r>
                            <m:r>
                              <m:rPr>
                                <m:sty m:val="p"/>
                              </m:rPr>
                              <a:rPr lang="el-GR" i="0">
                                <a:latin typeface="Cambria Math" panose="02040503050406030204" pitchFamily="18" charset="0"/>
                                <a:ea typeface="Cambria Math" panose="02040503050406030204" pitchFamily="18" charset="0"/>
                              </a:rPr>
                              <m:t>Ω</m:t>
                            </m:r>
                          </m:e>
                          <m:sup>
                            <m:r>
                              <a:rPr lang="en-US" b="0" i="0" smtClean="0">
                                <a:latin typeface="Cambria Math" panose="02040503050406030204" pitchFamily="18" charset="0"/>
                              </a:rPr>
                              <m:t>2</m:t>
                            </m:r>
                          </m:sup>
                        </m:sSup>
                      </m:e>
                    </m:rad>
                    <m:r>
                      <a:rPr lang="en-US" b="0" i="0" smtClean="0">
                        <a:latin typeface="Cambria Math" panose="02040503050406030204" pitchFamily="18" charset="0"/>
                      </a:rPr>
                      <m:t>=476</m:t>
                    </m:r>
                    <m:r>
                      <m:rPr>
                        <m:sty m:val="p"/>
                      </m:rPr>
                      <a:rPr lang="el-GR" i="0">
                        <a:latin typeface="Cambria Math" panose="02040503050406030204" pitchFamily="18" charset="0"/>
                        <a:ea typeface="Cambria Math" panose="02040503050406030204" pitchFamily="18" charset="0"/>
                      </a:rPr>
                      <m:t>Ω</m:t>
                    </m:r>
                  </m:oMath>
                </a14:m>
                <a:endParaRPr lang="en-GB" dirty="0"/>
              </a:p>
              <a:p>
                <a:pPr marL="285750" indent="-285750">
                  <a:buFont typeface="Arial" panose="020B0604020202020204" pitchFamily="34" charset="0"/>
                  <a:buChar char="•"/>
                </a:pPr>
                <a:r>
                  <a:rPr lang="en-GB" dirty="0"/>
                  <a:t>Note that these vectors can also be added graphically and show this calculation.</a:t>
                </a:r>
              </a:p>
              <a:p>
                <a:pPr marL="285750" indent="-285750">
                  <a:buFont typeface="Arial" panose="020B0604020202020204" pitchFamily="34" charset="0"/>
                  <a:buChar char="•"/>
                </a:pPr>
                <a:r>
                  <a:rPr lang="en-GB" dirty="0"/>
                  <a:t>Lastly, calculate the phase angle (show all workings on the calculator)</a:t>
                </a:r>
              </a:p>
              <a:p>
                <a:pPr marL="742950" lvl="1"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𝑠𝑖𝑛</m:t>
                    </m:r>
                    <m:r>
                      <a:rPr lang="en-US" b="0" i="1" smtClean="0">
                        <a:latin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1.43</m:t>
                        </m:r>
                      </m:num>
                      <m:den>
                        <m:r>
                          <a:rPr lang="en-US" b="0" i="1" smtClean="0">
                            <a:latin typeface="Cambria Math" panose="02040503050406030204" pitchFamily="18" charset="0"/>
                            <a:ea typeface="Cambria Math" panose="02040503050406030204" pitchFamily="18" charset="0"/>
                          </a:rPr>
                          <m:t>8.99</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oMath>
                </a14:m>
                <a:r>
                  <a:rPr lang="en-GB" dirty="0"/>
                  <a:t>=9.14° and using cos</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8.88</m:t>
                        </m:r>
                      </m:num>
                      <m:den>
                        <m:r>
                          <a:rPr lang="en-US" b="0" i="1" smtClean="0">
                            <a:latin typeface="Cambria Math" panose="02040503050406030204" pitchFamily="18" charset="0"/>
                            <a:ea typeface="Cambria Math" panose="02040503050406030204" pitchFamily="18" charset="0"/>
                          </a:rPr>
                          <m:t>8.99</m:t>
                        </m:r>
                      </m:den>
                    </m:f>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=9.14°</m:t>
                    </m:r>
                  </m:oMath>
                </a14:m>
                <a:endParaRPr lang="en-GB" dirty="0"/>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829253"/>
              </a:xfrm>
              <a:prstGeom prst="rect">
                <a:avLst/>
              </a:prstGeom>
              <a:blipFill>
                <a:blip r:embed="rId4"/>
                <a:stretch>
                  <a:fillRect l="-395" t="-33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6185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question in example 1.</a:t>
            </a:r>
          </a:p>
        </p:txBody>
      </p:sp>
      <p:pic>
        <p:nvPicPr>
          <p:cNvPr id="4" name="Picture 3" descr="A close up of text on a white background&#13;&#10;&#13;&#10;Description automatically generated">
            <a:extLst>
              <a:ext uri="{FF2B5EF4-FFF2-40B4-BE49-F238E27FC236}">
                <a16:creationId xmlns:a16="http://schemas.microsoft.com/office/drawing/2014/main" id="{82777AB2-E918-F145-8265-92F63DDDAE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6347" y="2038472"/>
            <a:ext cx="2999220" cy="2170839"/>
          </a:xfrm>
          <a:prstGeom prst="rect">
            <a:avLst/>
          </a:prstGeom>
        </p:spPr>
      </p:pic>
      <p:sp>
        <p:nvSpPr>
          <p:cNvPr id="5" name="TextBox 4">
            <a:extLst>
              <a:ext uri="{FF2B5EF4-FFF2-40B4-BE49-F238E27FC236}">
                <a16:creationId xmlns:a16="http://schemas.microsoft.com/office/drawing/2014/main" id="{98969873-E8D0-8149-8CF2-62AE00D99DA8}"/>
              </a:ext>
            </a:extLst>
          </p:cNvPr>
          <p:cNvSpPr txBox="1"/>
          <p:nvPr/>
        </p:nvSpPr>
        <p:spPr>
          <a:xfrm>
            <a:off x="7583130" y="4086961"/>
            <a:ext cx="667170" cy="369332"/>
          </a:xfrm>
          <a:prstGeom prst="rect">
            <a:avLst/>
          </a:prstGeom>
          <a:noFill/>
        </p:spPr>
        <p:txBody>
          <a:bodyPr wrap="none" rtlCol="0">
            <a:spAutoFit/>
          </a:bodyPr>
          <a:lstStyle/>
          <a:p>
            <a:r>
              <a:rPr lang="en-US" dirty="0"/>
              <a:t>110V</a:t>
            </a:r>
          </a:p>
        </p:txBody>
      </p:sp>
      <p:sp>
        <p:nvSpPr>
          <p:cNvPr id="6" name="Rectangle 5">
            <a:extLst>
              <a:ext uri="{FF2B5EF4-FFF2-40B4-BE49-F238E27FC236}">
                <a16:creationId xmlns:a16="http://schemas.microsoft.com/office/drawing/2014/main" id="{BD60CF02-2B84-D34E-8D4C-65DF0C5E1D16}"/>
              </a:ext>
            </a:extLst>
          </p:cNvPr>
          <p:cNvSpPr/>
          <p:nvPr/>
        </p:nvSpPr>
        <p:spPr>
          <a:xfrm>
            <a:off x="703958" y="2038472"/>
            <a:ext cx="5118100" cy="1477328"/>
          </a:xfrm>
          <a:prstGeom prst="rect">
            <a:avLst/>
          </a:prstGeom>
        </p:spPr>
        <p:txBody>
          <a:bodyPr>
            <a:spAutoFit/>
          </a:bodyPr>
          <a:lstStyle/>
          <a:p>
            <a:r>
              <a:rPr lang="en-US" dirty="0"/>
              <a:t>In this circuit, calculate the:</a:t>
            </a:r>
          </a:p>
          <a:p>
            <a:pPr marL="514350" indent="-514350">
              <a:buFont typeface="+mj-lt"/>
              <a:buAutoNum type="arabicPeriod"/>
            </a:pPr>
            <a:r>
              <a:rPr lang="en-US" dirty="0"/>
              <a:t>Impedance</a:t>
            </a:r>
          </a:p>
          <a:p>
            <a:pPr marL="514350" indent="-514350">
              <a:buFont typeface="+mj-lt"/>
              <a:buAutoNum type="arabicPeriod"/>
            </a:pPr>
            <a:r>
              <a:rPr lang="en-US" dirty="0"/>
              <a:t>Voltage drop across each component</a:t>
            </a:r>
          </a:p>
          <a:p>
            <a:pPr marL="514350" indent="-514350">
              <a:buFont typeface="+mj-lt"/>
              <a:buAutoNum type="arabicPeriod"/>
            </a:pPr>
            <a:r>
              <a:rPr lang="en-US" dirty="0"/>
              <a:t>Phase angle</a:t>
            </a:r>
          </a:p>
          <a:p>
            <a:pPr marL="514350" indent="-514350">
              <a:buFont typeface="+mj-lt"/>
              <a:buAutoNum type="arabicPeriod"/>
            </a:pPr>
            <a:r>
              <a:rPr lang="en-US" dirty="0"/>
              <a:t>Draw the phasor diagram</a:t>
            </a:r>
          </a:p>
        </p:txBody>
      </p:sp>
    </p:spTree>
    <p:custDataLst>
      <p:tags r:id="rId1"/>
    </p:custDataLst>
    <p:extLst>
      <p:ext uri="{BB962C8B-B14F-4D97-AF65-F5344CB8AC3E}">
        <p14:creationId xmlns:p14="http://schemas.microsoft.com/office/powerpoint/2010/main" val="367553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3)</a:t>
            </a:r>
          </a:p>
        </p:txBody>
      </p:sp>
      <p:pic>
        <p:nvPicPr>
          <p:cNvPr id="7" name="Picture 6">
            <a:extLst>
              <a:ext uri="{FF2B5EF4-FFF2-40B4-BE49-F238E27FC236}">
                <a16:creationId xmlns:a16="http://schemas.microsoft.com/office/drawing/2014/main" id="{27B2BDDA-6CE1-E14C-93D9-FD4FD46BDE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33578"/>
            <a:ext cx="5673165" cy="2212982"/>
          </a:xfrm>
          <a:prstGeom prst="rect">
            <a:avLst/>
          </a:prstGeom>
        </p:spPr>
      </p:pic>
      <p:pic>
        <p:nvPicPr>
          <p:cNvPr id="8" name="Picture 7">
            <a:extLst>
              <a:ext uri="{FF2B5EF4-FFF2-40B4-BE49-F238E27FC236}">
                <a16:creationId xmlns:a16="http://schemas.microsoft.com/office/drawing/2014/main" id="{5088F1E1-0941-9347-8888-A761FB0F9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587" y="2501900"/>
            <a:ext cx="4698999" cy="2405051"/>
          </a:xfrm>
          <a:prstGeom prst="rect">
            <a:avLst/>
          </a:prstGeom>
        </p:spPr>
      </p:pic>
    </p:spTree>
    <p:custDataLst>
      <p:tags r:id="rId1"/>
    </p:custDataLst>
    <p:extLst>
      <p:ext uri="{BB962C8B-B14F-4D97-AF65-F5344CB8AC3E}">
        <p14:creationId xmlns:p14="http://schemas.microsoft.com/office/powerpoint/2010/main" val="69885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(3 of 3)</a:t>
            </a:r>
          </a:p>
        </p:txBody>
      </p:sp>
      <p:pic>
        <p:nvPicPr>
          <p:cNvPr id="3" name="Picture 2">
            <a:extLst>
              <a:ext uri="{FF2B5EF4-FFF2-40B4-BE49-F238E27FC236}">
                <a16:creationId xmlns:a16="http://schemas.microsoft.com/office/drawing/2014/main" id="{B2E88A75-9D96-8A49-90A0-0E38668D3D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0171" y="1176599"/>
            <a:ext cx="6739031" cy="3827201"/>
          </a:xfrm>
          <a:prstGeom prst="rect">
            <a:avLst/>
          </a:prstGeom>
        </p:spPr>
      </p:pic>
    </p:spTree>
    <p:custDataLst>
      <p:tags r:id="rId1"/>
    </p:custDataLst>
    <p:extLst>
      <p:ext uri="{BB962C8B-B14F-4D97-AF65-F5344CB8AC3E}">
        <p14:creationId xmlns:p14="http://schemas.microsoft.com/office/powerpoint/2010/main" val="173539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question in example 2.</a:t>
            </a:r>
          </a:p>
        </p:txBody>
      </p:sp>
      <p:sp>
        <p:nvSpPr>
          <p:cNvPr id="6" name="Rectangle 5">
            <a:extLst>
              <a:ext uri="{FF2B5EF4-FFF2-40B4-BE49-F238E27FC236}">
                <a16:creationId xmlns:a16="http://schemas.microsoft.com/office/drawing/2014/main" id="{BD60CF02-2B84-D34E-8D4C-65DF0C5E1D16}"/>
              </a:ext>
            </a:extLst>
          </p:cNvPr>
          <p:cNvSpPr/>
          <p:nvPr/>
        </p:nvSpPr>
        <p:spPr>
          <a:xfrm>
            <a:off x="703958" y="2038472"/>
            <a:ext cx="5118100" cy="1477328"/>
          </a:xfrm>
          <a:prstGeom prst="rect">
            <a:avLst/>
          </a:prstGeom>
        </p:spPr>
        <p:txBody>
          <a:bodyPr>
            <a:spAutoFit/>
          </a:bodyPr>
          <a:lstStyle/>
          <a:p>
            <a:r>
              <a:rPr lang="en-US" dirty="0"/>
              <a:t>In this circuit, calculate the:</a:t>
            </a:r>
          </a:p>
          <a:p>
            <a:pPr marL="514350" indent="-514350">
              <a:buFont typeface="+mj-lt"/>
              <a:buAutoNum type="arabicPeriod"/>
            </a:pPr>
            <a:r>
              <a:rPr lang="en-US" dirty="0"/>
              <a:t>Impedance</a:t>
            </a:r>
          </a:p>
          <a:p>
            <a:pPr marL="514350" indent="-514350">
              <a:buFont typeface="+mj-lt"/>
              <a:buAutoNum type="arabicPeriod"/>
            </a:pPr>
            <a:r>
              <a:rPr lang="en-US" dirty="0"/>
              <a:t>Total current;</a:t>
            </a:r>
          </a:p>
          <a:p>
            <a:pPr marL="514350" indent="-514350">
              <a:buFont typeface="+mj-lt"/>
              <a:buAutoNum type="arabicPeriod"/>
            </a:pPr>
            <a:r>
              <a:rPr lang="en-US" dirty="0"/>
              <a:t>The voltage drop across the inductor; and</a:t>
            </a:r>
          </a:p>
          <a:p>
            <a:pPr marL="514350" indent="-514350">
              <a:buFont typeface="+mj-lt"/>
              <a:buAutoNum type="arabicPeriod"/>
            </a:pPr>
            <a:r>
              <a:rPr lang="en-US" dirty="0"/>
              <a:t>True power in the circuit.</a:t>
            </a:r>
          </a:p>
        </p:txBody>
      </p:sp>
      <p:pic>
        <p:nvPicPr>
          <p:cNvPr id="7" name="Picture 6" descr="A close up of text on a white background&#13;&#10;&#13;&#10;Description automatically generated">
            <a:extLst>
              <a:ext uri="{FF2B5EF4-FFF2-40B4-BE49-F238E27FC236}">
                <a16:creationId xmlns:a16="http://schemas.microsoft.com/office/drawing/2014/main" id="{19B35E15-2E14-0B48-93A5-608E188263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4772" y="1879909"/>
            <a:ext cx="3819459" cy="2540822"/>
          </a:xfrm>
          <a:prstGeom prst="rect">
            <a:avLst/>
          </a:prstGeom>
        </p:spPr>
      </p:pic>
      <p:sp>
        <p:nvSpPr>
          <p:cNvPr id="8" name="TextBox 7">
            <a:extLst>
              <a:ext uri="{FF2B5EF4-FFF2-40B4-BE49-F238E27FC236}">
                <a16:creationId xmlns:a16="http://schemas.microsoft.com/office/drawing/2014/main" id="{22AF8595-0996-744B-8381-F212AF35FC32}"/>
              </a:ext>
            </a:extLst>
          </p:cNvPr>
          <p:cNvSpPr txBox="1"/>
          <p:nvPr/>
        </p:nvSpPr>
        <p:spPr>
          <a:xfrm>
            <a:off x="5601217" y="3150395"/>
            <a:ext cx="607859" cy="369332"/>
          </a:xfrm>
          <a:prstGeom prst="rect">
            <a:avLst/>
          </a:prstGeom>
          <a:noFill/>
        </p:spPr>
        <p:txBody>
          <a:bodyPr wrap="none" rtlCol="0">
            <a:spAutoFit/>
          </a:bodyPr>
          <a:lstStyle/>
          <a:p>
            <a:r>
              <a:rPr lang="en-US" dirty="0"/>
              <a:t>9.5V</a:t>
            </a:r>
          </a:p>
        </p:txBody>
      </p:sp>
    </p:spTree>
    <p:custDataLst>
      <p:tags r:id="rId1"/>
    </p:custDataLst>
    <p:extLst>
      <p:ext uri="{BB962C8B-B14F-4D97-AF65-F5344CB8AC3E}">
        <p14:creationId xmlns:p14="http://schemas.microsoft.com/office/powerpoint/2010/main" val="388510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Redraw and label the circuit as follows. Note that I</a:t>
            </a:r>
            <a:r>
              <a:rPr lang="en-GB" baseline="-25000" dirty="0"/>
              <a:t>T</a:t>
            </a:r>
            <a:r>
              <a:rPr lang="en-GB" dirty="0"/>
              <a:t> = I</a:t>
            </a:r>
            <a:r>
              <a:rPr lang="en-GB" baseline="-25000" dirty="0"/>
              <a:t>R1</a:t>
            </a:r>
            <a:r>
              <a:rPr lang="en-GB" dirty="0"/>
              <a:t> = I</a:t>
            </a:r>
            <a:r>
              <a:rPr lang="en-GB" baseline="-25000" dirty="0"/>
              <a:t>R2</a:t>
            </a:r>
            <a:r>
              <a:rPr lang="en-GB" dirty="0"/>
              <a:t> = I</a:t>
            </a:r>
            <a:r>
              <a:rPr lang="en-GB" baseline="-25000" dirty="0"/>
              <a:t>L</a:t>
            </a:r>
          </a:p>
        </p:txBody>
      </p:sp>
      <p:pic>
        <p:nvPicPr>
          <p:cNvPr id="4" name="Picture 3" descr="A close up of text on a white background&#13;&#10;&#13;&#10;Description automatically generated">
            <a:extLst>
              <a:ext uri="{FF2B5EF4-FFF2-40B4-BE49-F238E27FC236}">
                <a16:creationId xmlns:a16="http://schemas.microsoft.com/office/drawing/2014/main" id="{0F384131-44D9-FF46-A7F3-014174272A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9957" y="1965634"/>
            <a:ext cx="3819459" cy="2540822"/>
          </a:xfrm>
          <a:prstGeom prst="rect">
            <a:avLst/>
          </a:prstGeom>
        </p:spPr>
      </p:pic>
      <p:sp>
        <p:nvSpPr>
          <p:cNvPr id="5" name="TextBox 4">
            <a:extLst>
              <a:ext uri="{FF2B5EF4-FFF2-40B4-BE49-F238E27FC236}">
                <a16:creationId xmlns:a16="http://schemas.microsoft.com/office/drawing/2014/main" id="{24AFA510-06CD-B047-B6D7-99EF1A5BB81C}"/>
              </a:ext>
            </a:extLst>
          </p:cNvPr>
          <p:cNvSpPr txBox="1"/>
          <p:nvPr/>
        </p:nvSpPr>
        <p:spPr>
          <a:xfrm>
            <a:off x="2293060" y="3221150"/>
            <a:ext cx="1072730" cy="369332"/>
          </a:xfrm>
          <a:prstGeom prst="rect">
            <a:avLst/>
          </a:prstGeom>
          <a:noFill/>
        </p:spPr>
        <p:txBody>
          <a:bodyPr wrap="none" rtlCol="0">
            <a:spAutoFit/>
          </a:bodyPr>
          <a:lstStyle/>
          <a:p>
            <a:r>
              <a:rPr lang="en-US" dirty="0"/>
              <a:t>V</a:t>
            </a:r>
            <a:r>
              <a:rPr lang="en-US" baseline="-25000" dirty="0"/>
              <a:t>T</a:t>
            </a:r>
            <a:r>
              <a:rPr lang="en-US" dirty="0"/>
              <a:t> = 9.5V</a:t>
            </a:r>
          </a:p>
        </p:txBody>
      </p:sp>
      <p:sp>
        <p:nvSpPr>
          <p:cNvPr id="6" name="TextBox 5">
            <a:extLst>
              <a:ext uri="{FF2B5EF4-FFF2-40B4-BE49-F238E27FC236}">
                <a16:creationId xmlns:a16="http://schemas.microsoft.com/office/drawing/2014/main" id="{04722DAF-7ADF-E640-95B6-5B3FC8702D7F}"/>
              </a:ext>
            </a:extLst>
          </p:cNvPr>
          <p:cNvSpPr txBox="1"/>
          <p:nvPr/>
        </p:nvSpPr>
        <p:spPr>
          <a:xfrm>
            <a:off x="4157663" y="2159474"/>
            <a:ext cx="647934" cy="369332"/>
          </a:xfrm>
          <a:prstGeom prst="rect">
            <a:avLst/>
          </a:prstGeom>
          <a:noFill/>
        </p:spPr>
        <p:txBody>
          <a:bodyPr wrap="none" rtlCol="0">
            <a:spAutoFit/>
          </a:bodyPr>
          <a:lstStyle/>
          <a:p>
            <a:r>
              <a:rPr lang="en-US" dirty="0"/>
              <a:t>R1 = </a:t>
            </a:r>
          </a:p>
        </p:txBody>
      </p:sp>
      <p:sp>
        <p:nvSpPr>
          <p:cNvPr id="7" name="TextBox 6">
            <a:extLst>
              <a:ext uri="{FF2B5EF4-FFF2-40B4-BE49-F238E27FC236}">
                <a16:creationId xmlns:a16="http://schemas.microsoft.com/office/drawing/2014/main" id="{2DF6A3D9-9374-544E-A619-30525F141CD7}"/>
              </a:ext>
            </a:extLst>
          </p:cNvPr>
          <p:cNvSpPr txBox="1"/>
          <p:nvPr/>
        </p:nvSpPr>
        <p:spPr>
          <a:xfrm>
            <a:off x="4171951" y="3556980"/>
            <a:ext cx="647934" cy="369332"/>
          </a:xfrm>
          <a:prstGeom prst="rect">
            <a:avLst/>
          </a:prstGeom>
          <a:noFill/>
        </p:spPr>
        <p:txBody>
          <a:bodyPr wrap="none" rtlCol="0">
            <a:spAutoFit/>
          </a:bodyPr>
          <a:lstStyle/>
          <a:p>
            <a:r>
              <a:rPr lang="en-US" dirty="0"/>
              <a:t>R2 = </a:t>
            </a:r>
          </a:p>
        </p:txBody>
      </p:sp>
      <p:sp>
        <p:nvSpPr>
          <p:cNvPr id="8" name="TextBox 7">
            <a:extLst>
              <a:ext uri="{FF2B5EF4-FFF2-40B4-BE49-F238E27FC236}">
                <a16:creationId xmlns:a16="http://schemas.microsoft.com/office/drawing/2014/main" id="{A07400BB-B8FD-4D4C-ADBA-EBF2E51FD2AB}"/>
              </a:ext>
            </a:extLst>
          </p:cNvPr>
          <p:cNvSpPr txBox="1"/>
          <p:nvPr/>
        </p:nvSpPr>
        <p:spPr>
          <a:xfrm>
            <a:off x="6567751" y="3696034"/>
            <a:ext cx="461665" cy="411331"/>
          </a:xfrm>
          <a:prstGeom prst="rect">
            <a:avLst/>
          </a:prstGeom>
          <a:noFill/>
        </p:spPr>
        <p:txBody>
          <a:bodyPr vert="vert270" wrap="none" rtlCol="0">
            <a:spAutoFit/>
          </a:bodyPr>
          <a:lstStyle/>
          <a:p>
            <a:r>
              <a:rPr lang="en-US" dirty="0"/>
              <a:t>L = </a:t>
            </a:r>
          </a:p>
        </p:txBody>
      </p:sp>
      <p:cxnSp>
        <p:nvCxnSpPr>
          <p:cNvPr id="9" name="Straight Arrow Connector 8">
            <a:extLst>
              <a:ext uri="{FF2B5EF4-FFF2-40B4-BE49-F238E27FC236}">
                <a16:creationId xmlns:a16="http://schemas.microsoft.com/office/drawing/2014/main" id="{DC1BD0F1-EEF3-4541-AF49-B4AA5C5A7A2A}"/>
              </a:ext>
            </a:extLst>
          </p:cNvPr>
          <p:cNvCxnSpPr>
            <a:cxnSpLocks/>
          </p:cNvCxnSpPr>
          <p:nvPr/>
        </p:nvCxnSpPr>
        <p:spPr>
          <a:xfrm flipV="1">
            <a:off x="3583403" y="265886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41BBC-05DA-3246-93DE-BBFBD2271AD8}"/>
              </a:ext>
            </a:extLst>
          </p:cNvPr>
          <p:cNvSpPr txBox="1"/>
          <p:nvPr/>
        </p:nvSpPr>
        <p:spPr>
          <a:xfrm>
            <a:off x="3237822" y="2570553"/>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cxnSp>
        <p:nvCxnSpPr>
          <p:cNvPr id="11" name="Straight Arrow Connector 10">
            <a:extLst>
              <a:ext uri="{FF2B5EF4-FFF2-40B4-BE49-F238E27FC236}">
                <a16:creationId xmlns:a16="http://schemas.microsoft.com/office/drawing/2014/main" id="{C6B7DB6F-D4F1-6F48-A56C-328DE8ACF7AA}"/>
              </a:ext>
            </a:extLst>
          </p:cNvPr>
          <p:cNvCxnSpPr>
            <a:cxnSpLocks/>
          </p:cNvCxnSpPr>
          <p:nvPr/>
        </p:nvCxnSpPr>
        <p:spPr>
          <a:xfrm flipH="1">
            <a:off x="4612155" y="2871516"/>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7FFEED-FA7F-4141-AE82-916F74490A2E}"/>
              </a:ext>
            </a:extLst>
          </p:cNvPr>
          <p:cNvSpPr txBox="1"/>
          <p:nvPr/>
        </p:nvSpPr>
        <p:spPr>
          <a:xfrm>
            <a:off x="4819885" y="2866788"/>
            <a:ext cx="478016" cy="369332"/>
          </a:xfrm>
          <a:prstGeom prst="rect">
            <a:avLst/>
          </a:prstGeom>
          <a:noFill/>
        </p:spPr>
        <p:txBody>
          <a:bodyPr wrap="square" rtlCol="0">
            <a:spAutoFit/>
          </a:bodyPr>
          <a:lstStyle/>
          <a:p>
            <a:r>
              <a:rPr lang="en-US" dirty="0"/>
              <a:t>V</a:t>
            </a:r>
            <a:r>
              <a:rPr lang="en-US" baseline="-25000" dirty="0"/>
              <a:t>R1</a:t>
            </a:r>
            <a:endParaRPr lang="en-US" sz="2800" baseline="-25000" dirty="0"/>
          </a:p>
        </p:txBody>
      </p:sp>
      <p:cxnSp>
        <p:nvCxnSpPr>
          <p:cNvPr id="14" name="Straight Arrow Connector 13">
            <a:extLst>
              <a:ext uri="{FF2B5EF4-FFF2-40B4-BE49-F238E27FC236}">
                <a16:creationId xmlns:a16="http://schemas.microsoft.com/office/drawing/2014/main" id="{7890392F-6A3F-EF4B-9A36-780DABAF8269}"/>
              </a:ext>
            </a:extLst>
          </p:cNvPr>
          <p:cNvCxnSpPr>
            <a:cxnSpLocks/>
          </p:cNvCxnSpPr>
          <p:nvPr/>
        </p:nvCxnSpPr>
        <p:spPr>
          <a:xfrm flipH="1">
            <a:off x="4612155" y="429892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0CC7A9-0176-C747-A84B-7217FF0BE90D}"/>
              </a:ext>
            </a:extLst>
          </p:cNvPr>
          <p:cNvSpPr txBox="1"/>
          <p:nvPr/>
        </p:nvSpPr>
        <p:spPr>
          <a:xfrm>
            <a:off x="4819885" y="4294200"/>
            <a:ext cx="478016" cy="369332"/>
          </a:xfrm>
          <a:prstGeom prst="rect">
            <a:avLst/>
          </a:prstGeom>
          <a:noFill/>
        </p:spPr>
        <p:txBody>
          <a:bodyPr wrap="square" rtlCol="0">
            <a:spAutoFit/>
          </a:bodyPr>
          <a:lstStyle/>
          <a:p>
            <a:r>
              <a:rPr lang="en-US" dirty="0"/>
              <a:t>V</a:t>
            </a:r>
            <a:r>
              <a:rPr lang="en-US" baseline="-25000" dirty="0"/>
              <a:t>R2</a:t>
            </a:r>
            <a:endParaRPr lang="en-US" sz="2800" baseline="-25000" dirty="0"/>
          </a:p>
        </p:txBody>
      </p:sp>
      <p:cxnSp>
        <p:nvCxnSpPr>
          <p:cNvPr id="16" name="Straight Arrow Connector 15">
            <a:extLst>
              <a:ext uri="{FF2B5EF4-FFF2-40B4-BE49-F238E27FC236}">
                <a16:creationId xmlns:a16="http://schemas.microsoft.com/office/drawing/2014/main" id="{0D86CDD4-7F63-A544-9353-98ABBFC1EA6B}"/>
              </a:ext>
            </a:extLst>
          </p:cNvPr>
          <p:cNvCxnSpPr>
            <a:cxnSpLocks/>
          </p:cNvCxnSpPr>
          <p:nvPr/>
        </p:nvCxnSpPr>
        <p:spPr>
          <a:xfrm rot="16200000" flipH="1">
            <a:off x="5871256" y="341647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149702-C6E1-9949-8EA8-99373E914F38}"/>
              </a:ext>
            </a:extLst>
          </p:cNvPr>
          <p:cNvSpPr txBox="1"/>
          <p:nvPr/>
        </p:nvSpPr>
        <p:spPr>
          <a:xfrm>
            <a:off x="5837493" y="3221150"/>
            <a:ext cx="478016" cy="369332"/>
          </a:xfrm>
          <a:prstGeom prst="rect">
            <a:avLst/>
          </a:prstGeom>
          <a:noFill/>
        </p:spPr>
        <p:txBody>
          <a:bodyPr wrap="square" rtlCol="0">
            <a:spAutoFit/>
          </a:bodyPr>
          <a:lstStyle/>
          <a:p>
            <a:r>
              <a:rPr lang="en-US" dirty="0"/>
              <a:t>V</a:t>
            </a:r>
            <a:r>
              <a:rPr lang="en-US" baseline="-25000" dirty="0"/>
              <a:t>L</a:t>
            </a:r>
            <a:endParaRPr lang="en-US" sz="2800" baseline="-25000" dirty="0"/>
          </a:p>
        </p:txBody>
      </p:sp>
    </p:spTree>
    <p:custDataLst>
      <p:tags r:id="rId1"/>
    </p:custDataLst>
    <p:extLst>
      <p:ext uri="{BB962C8B-B14F-4D97-AF65-F5344CB8AC3E}">
        <p14:creationId xmlns:p14="http://schemas.microsoft.com/office/powerpoint/2010/main" val="91888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26002"/>
              </a:xfrm>
              <a:prstGeom prst="rect">
                <a:avLst/>
              </a:prstGeom>
            </p:spPr>
            <p:txBody>
              <a:bodyPr wrap="square">
                <a:spAutoFit/>
              </a:bodyPr>
              <a:lstStyle/>
              <a:p>
                <a:r>
                  <a:rPr lang="en-GB" dirty="0"/>
                  <a:t>Question 1:</a:t>
                </a:r>
              </a:p>
              <a:p>
                <a:r>
                  <a:rPr lang="en-GB" dirty="0"/>
                  <a:t>X</a:t>
                </a:r>
                <a:r>
                  <a:rPr lang="en-GB" baseline="-25000" dirty="0"/>
                  <a:t>L</a:t>
                </a:r>
                <a:r>
                  <a:rPr lang="en-GB" dirty="0"/>
                  <a:t> = 2π</a:t>
                </a:r>
                <a:r>
                  <a:rPr lang="en-GB" i="1" dirty="0" err="1"/>
                  <a:t>f</a:t>
                </a:r>
                <a:r>
                  <a:rPr lang="en-GB" dirty="0" err="1"/>
                  <a:t>l</a:t>
                </a:r>
                <a:r>
                  <a:rPr lang="en-GB" dirty="0"/>
                  <a:t> = 2π x 1200 x 0.032 = 241.274Ω</a:t>
                </a:r>
              </a:p>
              <a:p>
                <a:r>
                  <a:rPr lang="en-GB" dirty="0"/>
                  <a:t>There are 2 resistors in series so their combined resistance, R</a:t>
                </a:r>
                <a:r>
                  <a:rPr lang="en-GB" baseline="-25000" dirty="0"/>
                  <a:t>T</a:t>
                </a:r>
                <a:r>
                  <a:rPr lang="en-GB" dirty="0"/>
                  <a:t> is R1 + R2 = 1 845Ω </a:t>
                </a:r>
              </a:p>
              <a:p>
                <a:endParaRPr lang="en-GB" dirty="0"/>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L</m:t>
                                  </m:r>
                                </m:sub>
                              </m:sSub>
                            </m:e>
                            <m:sup>
                              <m:r>
                                <a:rPr lang="en-US" b="0" i="0" smtClean="0">
                                  <a:latin typeface="Cambria Math" panose="02040503050406030204" pitchFamily="18" charset="0"/>
                                </a:rPr>
                                <m:t>2</m:t>
                              </m:r>
                            </m:sup>
                          </m:sSup>
                        </m:e>
                      </m:rad>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0" smtClean="0">
                                  <a:latin typeface="Cambria Math" panose="02040503050406030204" pitchFamily="18" charset="0"/>
                                </a:rPr>
                                <m:t>1845</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241.274</m:t>
                              </m:r>
                            </m:e>
                            <m:sup>
                              <m:r>
                                <a:rPr lang="en-US" b="0" i="0" smtClean="0">
                                  <a:latin typeface="Cambria Math" panose="02040503050406030204" pitchFamily="18" charset="0"/>
                                </a:rPr>
                                <m:t>2</m:t>
                              </m:r>
                            </m:sup>
                          </m:sSup>
                        </m:e>
                      </m:rad>
                      <m:r>
                        <a:rPr lang="en-US" b="0" i="0" smtClean="0">
                          <a:latin typeface="Cambria Math" panose="02040503050406030204" pitchFamily="18" charset="0"/>
                        </a:rPr>
                        <m:t>=1860.710</m:t>
                      </m:r>
                      <m:r>
                        <m:rPr>
                          <m:sty m:val="p"/>
                        </m:rPr>
                        <a:rPr lang="el-GR" b="0" i="0" smtClean="0">
                          <a:latin typeface="Cambria Math" panose="02040503050406030204" pitchFamily="18" charset="0"/>
                          <a:ea typeface="Cambria Math" panose="02040503050406030204" pitchFamily="18" charset="0"/>
                        </a:rPr>
                        <m:t>Ω</m:t>
                      </m:r>
                    </m:oMath>
                  </m:oMathPara>
                </a14:m>
                <a:endParaRPr lang="en-GB" dirty="0"/>
              </a:p>
              <a:p>
                <a:endParaRPr lang="en-GB" dirty="0"/>
              </a:p>
              <a:p>
                <a:r>
                  <a:rPr lang="en-GB" dirty="0"/>
                  <a:t>Question 2:</a:t>
                </a:r>
              </a:p>
              <a:p>
                <a:r>
                  <a:rPr lang="en-GB" dirty="0"/>
                  <a:t>I</a:t>
                </a:r>
                <a:r>
                  <a:rPr lang="en-GB" baseline="-25000" dirty="0"/>
                  <a:t>T</a:t>
                </a:r>
                <a:r>
                  <a:rPr lang="en-GB" dirty="0"/>
                  <a:t> = V</a:t>
                </a:r>
                <a:r>
                  <a:rPr lang="en-GB" baseline="-25000" dirty="0"/>
                  <a:t>T</a:t>
                </a:r>
                <a:r>
                  <a:rPr lang="en-GB" dirty="0"/>
                  <a:t> / Z = 9.5V / 1860.710Ω = 0.005106A = 5.106mA</a:t>
                </a:r>
              </a:p>
              <a:p>
                <a:endParaRPr lang="en-GB" dirty="0"/>
              </a:p>
              <a:p>
                <a:r>
                  <a:rPr lang="en-GB" dirty="0"/>
                  <a:t>Question 3: </a:t>
                </a:r>
              </a:p>
              <a:p>
                <a:r>
                  <a:rPr lang="en-GB" dirty="0"/>
                  <a:t>V</a:t>
                </a:r>
                <a:r>
                  <a:rPr lang="en-GB" baseline="-25000" dirty="0"/>
                  <a:t>L</a:t>
                </a:r>
                <a:r>
                  <a:rPr lang="en-GB" dirty="0"/>
                  <a:t> = I</a:t>
                </a:r>
                <a:r>
                  <a:rPr lang="en-GB" baseline="-25000" dirty="0"/>
                  <a:t>T</a:t>
                </a:r>
                <a:r>
                  <a:rPr lang="en-GB" dirty="0"/>
                  <a:t> x X</a:t>
                </a:r>
                <a:r>
                  <a:rPr lang="en-GB" baseline="-25000" dirty="0"/>
                  <a:t>L</a:t>
                </a:r>
                <a:r>
                  <a:rPr lang="en-GB" dirty="0"/>
                  <a:t> = 0.005106A = 241.274Ω = 1.232V</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426002"/>
              </a:xfrm>
              <a:prstGeom prst="rect">
                <a:avLst/>
              </a:prstGeom>
              <a:blipFill>
                <a:blip r:embed="rId4"/>
                <a:stretch>
                  <a:fillRect l="-526" t="-369" b="-184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2265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ZA" sz="2400" dirty="0"/>
              <a:t>Calculate resistance, inductive reactance, impedance, voltage, current, power, power factor and frequency in a series RL circuit.</a:t>
            </a:r>
          </a:p>
          <a:p>
            <a:pPr marL="457200" indent="-457200">
              <a:buFont typeface="+mj-lt"/>
              <a:buAutoNum type="arabicPeriod"/>
            </a:pPr>
            <a:r>
              <a:rPr lang="en-ZA" sz="2400" dirty="0"/>
              <a:t>Construct a phasor diagram to represent the relationship between the voltage and current in a series RL circuit.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(4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US" dirty="0"/>
              <a:t>Question 4:</a:t>
            </a:r>
          </a:p>
          <a:p>
            <a:r>
              <a:rPr lang="en-US" dirty="0"/>
              <a:t>True power P = </a:t>
            </a:r>
            <a:r>
              <a:rPr lang="en-US" dirty="0" err="1"/>
              <a:t>VIcosθ</a:t>
            </a:r>
            <a:r>
              <a:rPr lang="en-US" dirty="0"/>
              <a:t>. But </a:t>
            </a:r>
            <a:r>
              <a:rPr lang="en-US" dirty="0" err="1"/>
              <a:t>sinθ</a:t>
            </a:r>
            <a:r>
              <a:rPr lang="en-US" dirty="0"/>
              <a:t> = V</a:t>
            </a:r>
            <a:r>
              <a:rPr lang="en-US" baseline="-25000" dirty="0"/>
              <a:t>L</a:t>
            </a:r>
            <a:r>
              <a:rPr lang="en-US" dirty="0"/>
              <a:t> / V</a:t>
            </a:r>
            <a:r>
              <a:rPr lang="en-US" baseline="-25000" dirty="0"/>
              <a:t>T</a:t>
            </a:r>
            <a:r>
              <a:rPr lang="en-US" dirty="0"/>
              <a:t> = 1.232V / 9.5V. Therefore </a:t>
            </a:r>
            <a:r>
              <a:rPr lang="en-US" dirty="0" err="1"/>
              <a:t>θ</a:t>
            </a:r>
            <a:r>
              <a:rPr lang="en-US" dirty="0"/>
              <a:t> = 7.451°</a:t>
            </a:r>
          </a:p>
          <a:p>
            <a:r>
              <a:rPr lang="en-US" dirty="0"/>
              <a:t>So P = 9.5V x 0.0051056 x cos(7.451) = 0.04809W = 48.093mW</a:t>
            </a:r>
          </a:p>
          <a:p>
            <a:endParaRPr lang="en-US" dirty="0"/>
          </a:p>
          <a:p>
            <a:r>
              <a:rPr lang="en-US" dirty="0"/>
              <a:t>Question 5:</a:t>
            </a:r>
          </a:p>
          <a:p>
            <a:r>
              <a:rPr lang="en-US" dirty="0"/>
              <a:t>Power factor = </a:t>
            </a:r>
            <a:r>
              <a:rPr lang="en-US" dirty="0" err="1"/>
              <a:t>cosθ</a:t>
            </a:r>
            <a:r>
              <a:rPr lang="en-US" dirty="0"/>
              <a:t> = cos7.451° = 0.992</a:t>
            </a:r>
            <a:endParaRPr lang="en-GB" dirty="0"/>
          </a:p>
        </p:txBody>
      </p:sp>
    </p:spTree>
    <p:custDataLst>
      <p:tags r:id="rId1"/>
    </p:custDataLst>
    <p:extLst>
      <p:ext uri="{BB962C8B-B14F-4D97-AF65-F5344CB8AC3E}">
        <p14:creationId xmlns:p14="http://schemas.microsoft.com/office/powerpoint/2010/main" val="204060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(5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US" dirty="0"/>
              <a:t>Question 6:</a:t>
            </a:r>
            <a:endParaRPr lang="en-GB" dirty="0"/>
          </a:p>
        </p:txBody>
      </p:sp>
      <p:grpSp>
        <p:nvGrpSpPr>
          <p:cNvPr id="4" name="Group 3">
            <a:extLst>
              <a:ext uri="{FF2B5EF4-FFF2-40B4-BE49-F238E27FC236}">
                <a16:creationId xmlns:a16="http://schemas.microsoft.com/office/drawing/2014/main" id="{43EE5030-5BC6-7E4B-9F7C-7C2CB3F741E6}"/>
              </a:ext>
            </a:extLst>
          </p:cNvPr>
          <p:cNvGrpSpPr/>
          <p:nvPr/>
        </p:nvGrpSpPr>
        <p:grpSpPr>
          <a:xfrm>
            <a:off x="1249551" y="2501900"/>
            <a:ext cx="5418053" cy="2153899"/>
            <a:chOff x="5650101" y="2495192"/>
            <a:chExt cx="5418053" cy="2153899"/>
          </a:xfrm>
        </p:grpSpPr>
        <p:cxnSp>
          <p:nvCxnSpPr>
            <p:cNvPr id="5" name="Straight Arrow Connector 4">
              <a:extLst>
                <a:ext uri="{FF2B5EF4-FFF2-40B4-BE49-F238E27FC236}">
                  <a16:creationId xmlns:a16="http://schemas.microsoft.com/office/drawing/2014/main" id="{0D54CAE0-F92F-E844-A572-C3B0D595CA80}"/>
                </a:ext>
              </a:extLst>
            </p:cNvPr>
            <p:cNvCxnSpPr/>
            <p:nvPr/>
          </p:nvCxnSpPr>
          <p:spPr>
            <a:xfrm flipV="1">
              <a:off x="7153835" y="2630028"/>
              <a:ext cx="0" cy="1639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4DDE427-D327-0E4E-A6DA-71A2EB6176A4}"/>
                </a:ext>
              </a:extLst>
            </p:cNvPr>
            <p:cNvCxnSpPr>
              <a:cxnSpLocks/>
            </p:cNvCxnSpPr>
            <p:nvPr/>
          </p:nvCxnSpPr>
          <p:spPr>
            <a:xfrm>
              <a:off x="7162432" y="4269822"/>
              <a:ext cx="23111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36A7597-ED1F-0845-BD20-06F303AEBD01}"/>
                </a:ext>
              </a:extLst>
            </p:cNvPr>
            <p:cNvCxnSpPr>
              <a:cxnSpLocks/>
            </p:cNvCxnSpPr>
            <p:nvPr/>
          </p:nvCxnSpPr>
          <p:spPr>
            <a:xfrm>
              <a:off x="7153835" y="262009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863BB4-7718-8E43-9FEA-F84F5BBD8E4D}"/>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F1498F-66C3-DD44-A5EF-40DBAB7E8483}"/>
                </a:ext>
              </a:extLst>
            </p:cNvPr>
            <p:cNvCxnSpPr>
              <a:cxnSpLocks/>
            </p:cNvCxnSpPr>
            <p:nvPr/>
          </p:nvCxnSpPr>
          <p:spPr>
            <a:xfrm flipV="1">
              <a:off x="7153834" y="2630028"/>
              <a:ext cx="2311102" cy="16298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097ADB-1C59-3844-B928-9ECFF3065C5E}"/>
                </a:ext>
              </a:extLst>
            </p:cNvPr>
            <p:cNvSpPr txBox="1"/>
            <p:nvPr/>
          </p:nvSpPr>
          <p:spPr>
            <a:xfrm>
              <a:off x="9464936" y="4279759"/>
              <a:ext cx="1262846" cy="369332"/>
            </a:xfrm>
            <a:prstGeom prst="rect">
              <a:avLst/>
            </a:prstGeom>
            <a:noFill/>
            <a:ln>
              <a:noFill/>
            </a:ln>
          </p:spPr>
          <p:txBody>
            <a:bodyPr wrap="none" rtlCol="0">
              <a:spAutoFit/>
            </a:bodyPr>
            <a:lstStyle/>
            <a:p>
              <a:r>
                <a:rPr lang="en-US" dirty="0"/>
                <a:t>R</a:t>
              </a:r>
              <a:r>
                <a:rPr lang="en-US" baseline="-25000" dirty="0"/>
                <a:t>T</a:t>
              </a:r>
              <a:r>
                <a:rPr lang="en-US" dirty="0"/>
                <a:t> = 1845Ω</a:t>
              </a:r>
            </a:p>
          </p:txBody>
        </p:sp>
        <p:sp>
          <p:nvSpPr>
            <p:cNvPr id="11" name="TextBox 10">
              <a:extLst>
                <a:ext uri="{FF2B5EF4-FFF2-40B4-BE49-F238E27FC236}">
                  <a16:creationId xmlns:a16="http://schemas.microsoft.com/office/drawing/2014/main" id="{5AFBCE9A-450B-B945-9B63-E4AE25D224C8}"/>
                </a:ext>
              </a:extLst>
            </p:cNvPr>
            <p:cNvSpPr txBox="1"/>
            <p:nvPr/>
          </p:nvSpPr>
          <p:spPr>
            <a:xfrm>
              <a:off x="5650101" y="2652336"/>
              <a:ext cx="1486304" cy="369332"/>
            </a:xfrm>
            <a:prstGeom prst="rect">
              <a:avLst/>
            </a:prstGeom>
            <a:noFill/>
            <a:ln>
              <a:noFill/>
            </a:ln>
          </p:spPr>
          <p:txBody>
            <a:bodyPr wrap="none" rtlCol="0">
              <a:spAutoFit/>
            </a:bodyPr>
            <a:lstStyle/>
            <a:p>
              <a:r>
                <a:rPr lang="en-US" dirty="0"/>
                <a:t>X</a:t>
              </a:r>
              <a:r>
                <a:rPr lang="en-US" baseline="-25000" dirty="0"/>
                <a:t>L </a:t>
              </a:r>
              <a:r>
                <a:rPr lang="en-US" dirty="0"/>
                <a:t>= 241.274Ω</a:t>
              </a:r>
            </a:p>
          </p:txBody>
        </p:sp>
        <p:sp>
          <p:nvSpPr>
            <p:cNvPr id="12" name="TextBox 11">
              <a:extLst>
                <a:ext uri="{FF2B5EF4-FFF2-40B4-BE49-F238E27FC236}">
                  <a16:creationId xmlns:a16="http://schemas.microsoft.com/office/drawing/2014/main" id="{6AA2CCC3-9125-C741-849E-B04FE6791348}"/>
                </a:ext>
              </a:extLst>
            </p:cNvPr>
            <p:cNvSpPr txBox="1"/>
            <p:nvPr/>
          </p:nvSpPr>
          <p:spPr>
            <a:xfrm>
              <a:off x="9517730" y="2495192"/>
              <a:ext cx="1550424" cy="369332"/>
            </a:xfrm>
            <a:prstGeom prst="rect">
              <a:avLst/>
            </a:prstGeom>
            <a:noFill/>
            <a:ln>
              <a:noFill/>
            </a:ln>
          </p:spPr>
          <p:txBody>
            <a:bodyPr wrap="none" rtlCol="0">
              <a:spAutoFit/>
            </a:bodyPr>
            <a:lstStyle/>
            <a:p>
              <a:r>
                <a:rPr lang="en-US" dirty="0"/>
                <a:t>Z = 1860.710Ω</a:t>
              </a:r>
              <a:endParaRPr lang="en-US" baseline="-25000" dirty="0"/>
            </a:p>
          </p:txBody>
        </p:sp>
        <p:sp>
          <p:nvSpPr>
            <p:cNvPr id="13" name="TextBox 12">
              <a:extLst>
                <a:ext uri="{FF2B5EF4-FFF2-40B4-BE49-F238E27FC236}">
                  <a16:creationId xmlns:a16="http://schemas.microsoft.com/office/drawing/2014/main" id="{9CA25630-B9F2-4045-B3E6-F16DD94C3C05}"/>
                </a:ext>
              </a:extLst>
            </p:cNvPr>
            <p:cNvSpPr txBox="1"/>
            <p:nvPr/>
          </p:nvSpPr>
          <p:spPr>
            <a:xfrm>
              <a:off x="7502807" y="3933566"/>
              <a:ext cx="792205" cy="369332"/>
            </a:xfrm>
            <a:prstGeom prst="rect">
              <a:avLst/>
            </a:prstGeom>
            <a:noFill/>
          </p:spPr>
          <p:txBody>
            <a:bodyPr wrap="none" rtlCol="0">
              <a:spAutoFit/>
            </a:bodyPr>
            <a:lstStyle/>
            <a:p>
              <a:r>
                <a:rPr lang="en-US" b="1" dirty="0"/>
                <a:t>7.451</a:t>
              </a:r>
              <a:r>
                <a:rPr lang="en-US" dirty="0"/>
                <a:t>°</a:t>
              </a:r>
              <a:endParaRPr lang="en-US" b="1" dirty="0"/>
            </a:p>
          </p:txBody>
        </p:sp>
      </p:grpSp>
      <p:sp>
        <p:nvSpPr>
          <p:cNvPr id="16" name="TextBox 15">
            <a:extLst>
              <a:ext uri="{FF2B5EF4-FFF2-40B4-BE49-F238E27FC236}">
                <a16:creationId xmlns:a16="http://schemas.microsoft.com/office/drawing/2014/main" id="{E5E51074-532B-5742-99F9-D02F22772CED}"/>
              </a:ext>
            </a:extLst>
          </p:cNvPr>
          <p:cNvSpPr txBox="1"/>
          <p:nvPr/>
        </p:nvSpPr>
        <p:spPr>
          <a:xfrm>
            <a:off x="6787809" y="2851499"/>
            <a:ext cx="3319359" cy="1200329"/>
          </a:xfrm>
          <a:prstGeom prst="rect">
            <a:avLst/>
          </a:prstGeom>
          <a:noFill/>
        </p:spPr>
        <p:txBody>
          <a:bodyPr wrap="square" rtlCol="0">
            <a:spAutoFit/>
          </a:bodyPr>
          <a:lstStyle/>
          <a:p>
            <a:r>
              <a:rPr lang="en-US" dirty="0"/>
              <a:t>Draw the phasor with impedance as X</a:t>
            </a:r>
            <a:r>
              <a:rPr lang="en-US" baseline="-25000" dirty="0"/>
              <a:t>L</a:t>
            </a:r>
            <a:r>
              <a:rPr lang="en-US" dirty="0"/>
              <a:t> and R</a:t>
            </a:r>
            <a:r>
              <a:rPr lang="en-US" baseline="-25000" dirty="0"/>
              <a:t>T</a:t>
            </a:r>
            <a:r>
              <a:rPr lang="en-US" dirty="0"/>
              <a:t> were known. Had not worked out voltage drop across both resistors.</a:t>
            </a:r>
          </a:p>
        </p:txBody>
      </p:sp>
    </p:spTree>
    <p:custDataLst>
      <p:tags r:id="rId1"/>
    </p:custDataLst>
    <p:extLst>
      <p:ext uri="{BB962C8B-B14F-4D97-AF65-F5344CB8AC3E}">
        <p14:creationId xmlns:p14="http://schemas.microsoft.com/office/powerpoint/2010/main" val="313987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4.4: Series RL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In the previous unit we learnt about how inductors and capacitors oppose the flow of current in AC circuits. This opposition is called </a:t>
            </a:r>
            <a:r>
              <a:rPr lang="en-US" sz="2400" b="1" dirty="0"/>
              <a:t>reactance</a:t>
            </a:r>
            <a:r>
              <a:rPr lang="en-US" sz="2400" dirty="0"/>
              <a:t>.</a:t>
            </a:r>
          </a:p>
          <a:p>
            <a:pPr marL="0" indent="0" algn="just">
              <a:buNone/>
            </a:pPr>
            <a:r>
              <a:rPr lang="en-US" sz="2400" dirty="0"/>
              <a:t>In this unit, we are going to look at how circuits with resistors </a:t>
            </a:r>
            <a:r>
              <a:rPr lang="en-US" sz="2400" b="1" dirty="0"/>
              <a:t>and</a:t>
            </a:r>
            <a:r>
              <a:rPr lang="en-US" sz="2400" dirty="0"/>
              <a:t> inductors in them behave.</a:t>
            </a:r>
          </a:p>
        </p:txBody>
      </p:sp>
      <p:pic>
        <p:nvPicPr>
          <p:cNvPr id="9" name="Picture 8" descr="A close up of text on a white background&#13;&#10;&#13;&#10;Description automatically generated">
            <a:extLst>
              <a:ext uri="{FF2B5EF4-FFF2-40B4-BE49-F238E27FC236}">
                <a16:creationId xmlns:a16="http://schemas.microsoft.com/office/drawing/2014/main" id="{6C4F0192-F10E-9241-A946-420910ABEF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0380" y="1233577"/>
            <a:ext cx="3777563" cy="2625933"/>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 circuits</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We know that series circuits have all the components connected end to end so that there is only one path for the current. Let’s investigate what happens when we have a resistor and an inductor together in a series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842933"/>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84293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40518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440666"/>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92394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868D4-E725-F74D-A009-5826CB5BA9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6625" y="2887530"/>
            <a:ext cx="3218790" cy="2040964"/>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Series RL Circuits</a:t>
            </a:r>
          </a:p>
        </p:txBody>
      </p:sp>
      <p:sp>
        <p:nvSpPr>
          <p:cNvPr id="3" name="Content Placeholder 2"/>
          <p:cNvSpPr>
            <a:spLocks noGrp="1"/>
          </p:cNvSpPr>
          <p:nvPr>
            <p:ph idx="1"/>
          </p:nvPr>
        </p:nvSpPr>
        <p:spPr>
          <a:xfrm>
            <a:off x="1122533" y="1091867"/>
            <a:ext cx="4337448" cy="3208671"/>
          </a:xfrm>
        </p:spPr>
        <p:txBody>
          <a:bodyPr>
            <a:noAutofit/>
          </a:bodyPr>
          <a:lstStyle/>
          <a:p>
            <a:pPr marL="0" indent="0" algn="just">
              <a:buNone/>
            </a:pPr>
            <a:r>
              <a:rPr lang="en-US" sz="2400" dirty="0"/>
              <a:t>In series AC circuits where there are resistors and inductors, we need to take account of the fact that the voltage across the inductor </a:t>
            </a:r>
            <a:r>
              <a:rPr lang="en-US" sz="2400" b="1" dirty="0"/>
              <a:t>leads</a:t>
            </a:r>
            <a:r>
              <a:rPr lang="en-US" sz="2400" dirty="0"/>
              <a:t> the current through the inductor by 90° when doing calculations. </a:t>
            </a:r>
          </a:p>
          <a:p>
            <a:pPr marL="0" indent="0" algn="just">
              <a:buNone/>
            </a:pPr>
            <a:r>
              <a:rPr lang="en-US" sz="2400" dirty="0"/>
              <a:t>The voltage across and current through the resistor are in phase.</a:t>
            </a:r>
          </a:p>
        </p:txBody>
      </p:sp>
      <p:sp>
        <p:nvSpPr>
          <p:cNvPr id="7" name="TextBox 6">
            <a:extLst>
              <a:ext uri="{FF2B5EF4-FFF2-40B4-BE49-F238E27FC236}">
                <a16:creationId xmlns:a16="http://schemas.microsoft.com/office/drawing/2014/main" id="{A8D662FA-7EC7-CD45-B479-EEFD87B19D88}"/>
              </a:ext>
            </a:extLst>
          </p:cNvPr>
          <p:cNvSpPr txBox="1"/>
          <p:nvPr/>
        </p:nvSpPr>
        <p:spPr>
          <a:xfrm>
            <a:off x="6669858" y="2519610"/>
            <a:ext cx="1848519" cy="369332"/>
          </a:xfrm>
          <a:prstGeom prst="rect">
            <a:avLst/>
          </a:prstGeom>
          <a:noFill/>
        </p:spPr>
        <p:txBody>
          <a:bodyPr wrap="none" rtlCol="0">
            <a:spAutoFit/>
          </a:bodyPr>
          <a:lstStyle/>
          <a:p>
            <a:r>
              <a:rPr lang="en-US" b="1" dirty="0"/>
              <a:t>A series RL circuit</a:t>
            </a:r>
          </a:p>
        </p:txBody>
      </p:sp>
      <p:sp>
        <p:nvSpPr>
          <p:cNvPr id="14" name="TextBox 13">
            <a:extLst>
              <a:ext uri="{FF2B5EF4-FFF2-40B4-BE49-F238E27FC236}">
                <a16:creationId xmlns:a16="http://schemas.microsoft.com/office/drawing/2014/main" id="{AF71B2A7-5851-D140-8669-A7FFEEE01E2F}"/>
              </a:ext>
            </a:extLst>
          </p:cNvPr>
          <p:cNvSpPr txBox="1"/>
          <p:nvPr/>
        </p:nvSpPr>
        <p:spPr>
          <a:xfrm>
            <a:off x="8834961" y="4173563"/>
            <a:ext cx="1239250" cy="646331"/>
          </a:xfrm>
          <a:prstGeom prst="rect">
            <a:avLst/>
          </a:prstGeom>
          <a:noFill/>
        </p:spPr>
        <p:txBody>
          <a:bodyPr wrap="none" rtlCol="0">
            <a:spAutoFit/>
          </a:bodyPr>
          <a:lstStyle/>
          <a:p>
            <a:pPr algn="ctr"/>
            <a:r>
              <a:rPr lang="en-US" b="1" dirty="0"/>
              <a:t>V and I</a:t>
            </a:r>
          </a:p>
          <a:p>
            <a:pPr algn="ctr"/>
            <a:r>
              <a:rPr lang="en-US" b="1" dirty="0"/>
              <a:t>waveforms</a:t>
            </a:r>
          </a:p>
        </p:txBody>
      </p:sp>
      <p:sp>
        <p:nvSpPr>
          <p:cNvPr id="8" name="TextBox 7">
            <a:extLst>
              <a:ext uri="{FF2B5EF4-FFF2-40B4-BE49-F238E27FC236}">
                <a16:creationId xmlns:a16="http://schemas.microsoft.com/office/drawing/2014/main" id="{B0173B2F-5061-A84C-A85B-A760C1CB05C1}"/>
              </a:ext>
            </a:extLst>
          </p:cNvPr>
          <p:cNvSpPr txBox="1"/>
          <p:nvPr/>
        </p:nvSpPr>
        <p:spPr>
          <a:xfrm>
            <a:off x="7306345" y="3019154"/>
            <a:ext cx="407484"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a:t>
            </a:r>
          </a:p>
        </p:txBody>
      </p:sp>
      <p:sp>
        <p:nvSpPr>
          <p:cNvPr id="18" name="TextBox 17">
            <a:extLst>
              <a:ext uri="{FF2B5EF4-FFF2-40B4-BE49-F238E27FC236}">
                <a16:creationId xmlns:a16="http://schemas.microsoft.com/office/drawing/2014/main" id="{DD115AE1-F9B2-1A41-B827-B27A5F940E77}"/>
              </a:ext>
            </a:extLst>
          </p:cNvPr>
          <p:cNvSpPr txBox="1"/>
          <p:nvPr/>
        </p:nvSpPr>
        <p:spPr>
          <a:xfrm>
            <a:off x="7392728" y="3285511"/>
            <a:ext cx="32252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a:t>
            </a:r>
          </a:p>
        </p:txBody>
      </p:sp>
      <p:cxnSp>
        <p:nvCxnSpPr>
          <p:cNvPr id="13" name="Straight Arrow Connector 12">
            <a:extLst>
              <a:ext uri="{FF2B5EF4-FFF2-40B4-BE49-F238E27FC236}">
                <a16:creationId xmlns:a16="http://schemas.microsoft.com/office/drawing/2014/main" id="{6006378C-9C28-E149-89E0-8D6C77BCFCD2}"/>
              </a:ext>
            </a:extLst>
          </p:cNvPr>
          <p:cNvCxnSpPr>
            <a:stCxn id="8" idx="1"/>
          </p:cNvCxnSpPr>
          <p:nvPr/>
        </p:nvCxnSpPr>
        <p:spPr>
          <a:xfrm flipH="1">
            <a:off x="7017867" y="3203820"/>
            <a:ext cx="288478"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8FCFB03-74AB-F74B-BDD6-5814A2E35448}"/>
              </a:ext>
            </a:extLst>
          </p:cNvPr>
          <p:cNvCxnSpPr>
            <a:cxnSpLocks/>
          </p:cNvCxnSpPr>
          <p:nvPr/>
        </p:nvCxnSpPr>
        <p:spPr>
          <a:xfrm flipH="1">
            <a:off x="7219960" y="3470177"/>
            <a:ext cx="172769" cy="26016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close up of text on a white background&#13;&#10;&#13;&#10;Description automatically generated">
            <a:extLst>
              <a:ext uri="{FF2B5EF4-FFF2-40B4-BE49-F238E27FC236}">
                <a16:creationId xmlns:a16="http://schemas.microsoft.com/office/drawing/2014/main" id="{5AA3CA00-E663-6C47-9CDB-3B8377B264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2591" y="520144"/>
            <a:ext cx="2922798" cy="2031752"/>
          </a:xfrm>
          <a:prstGeom prst="rect">
            <a:avLst/>
          </a:prstGeom>
        </p:spPr>
      </p:pic>
      <p:sp>
        <p:nvSpPr>
          <p:cNvPr id="20" name="TextBox 19">
            <a:extLst>
              <a:ext uri="{FF2B5EF4-FFF2-40B4-BE49-F238E27FC236}">
                <a16:creationId xmlns:a16="http://schemas.microsoft.com/office/drawing/2014/main" id="{B93AAEC0-A3CD-C040-BC33-CECEE37E358B}"/>
              </a:ext>
            </a:extLst>
          </p:cNvPr>
          <p:cNvSpPr txBox="1"/>
          <p:nvPr/>
        </p:nvSpPr>
        <p:spPr>
          <a:xfrm>
            <a:off x="8657932" y="3468597"/>
            <a:ext cx="386644"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L</a:t>
            </a:r>
          </a:p>
        </p:txBody>
      </p:sp>
      <p:cxnSp>
        <p:nvCxnSpPr>
          <p:cNvPr id="22" name="Straight Arrow Connector 21">
            <a:extLst>
              <a:ext uri="{FF2B5EF4-FFF2-40B4-BE49-F238E27FC236}">
                <a16:creationId xmlns:a16="http://schemas.microsoft.com/office/drawing/2014/main" id="{7121DBCA-7EA2-584D-820D-2858122E6B94}"/>
              </a:ext>
            </a:extLst>
          </p:cNvPr>
          <p:cNvCxnSpPr>
            <a:stCxn id="20" idx="1"/>
          </p:cNvCxnSpPr>
          <p:nvPr/>
        </p:nvCxnSpPr>
        <p:spPr>
          <a:xfrm flipH="1">
            <a:off x="8369454" y="3653263"/>
            <a:ext cx="288478" cy="0"/>
          </a:xfrm>
          <a:prstGeom prst="straightConnector1">
            <a:avLst/>
          </a:prstGeom>
          <a:ln w="28575">
            <a:solidFill>
              <a:srgbClr val="4D85BE"/>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67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Total voltage in a series RL circuit</a:t>
            </a:r>
          </a:p>
        </p:txBody>
      </p:sp>
      <p:sp>
        <p:nvSpPr>
          <p:cNvPr id="3" name="Content Placeholder 2"/>
          <p:cNvSpPr>
            <a:spLocks noGrp="1"/>
          </p:cNvSpPr>
          <p:nvPr>
            <p:ph idx="1"/>
          </p:nvPr>
        </p:nvSpPr>
        <p:spPr>
          <a:xfrm>
            <a:off x="1122533" y="1091867"/>
            <a:ext cx="7672758" cy="1062651"/>
          </a:xfrm>
        </p:spPr>
        <p:txBody>
          <a:bodyPr>
            <a:noAutofit/>
          </a:bodyPr>
          <a:lstStyle/>
          <a:p>
            <a:pPr marL="0" indent="0" algn="just">
              <a:buNone/>
            </a:pPr>
            <a:r>
              <a:rPr lang="en-US" sz="2400" dirty="0"/>
              <a:t>The total voltage drop in a series RL circuit is the vector sum of the voltage drops across the resistor and the inductor. Remember that </a:t>
            </a:r>
            <a:r>
              <a:rPr lang="en-US" sz="2400" dirty="0" err="1"/>
              <a:t>Kirchoff’s</a:t>
            </a:r>
            <a:r>
              <a:rPr lang="en-US" sz="2400" dirty="0"/>
              <a:t> Voltage Law does not work.</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290125" y="2358088"/>
                <a:ext cx="5716757" cy="187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solidFill>
                                <a:schemeClr val="accent2"/>
                              </a:solidFill>
                              <a:latin typeface="Cambria Math" panose="02040503050406030204" pitchFamily="18" charset="0"/>
                            </a:rPr>
                          </m:ctrlPr>
                        </m:sSubPr>
                        <m:e>
                          <m:r>
                            <m:rPr>
                              <m:sty m:val="p"/>
                            </m:rPr>
                            <a:rPr lang="en-US" sz="6000" b="0" i="0" smtClean="0">
                              <a:solidFill>
                                <a:schemeClr val="accent2"/>
                              </a:solidFill>
                              <a:latin typeface="Cambria Math" panose="02040503050406030204" pitchFamily="18" charset="0"/>
                            </a:rPr>
                            <m:t>V</m:t>
                          </m:r>
                        </m:e>
                        <m:sub>
                          <m:r>
                            <m:rPr>
                              <m:sty m:val="p"/>
                            </m:rPr>
                            <a:rPr lang="en-US" sz="6000" b="0" i="0" smtClean="0">
                              <a:solidFill>
                                <a:schemeClr val="accent2"/>
                              </a:solidFill>
                              <a:latin typeface="Cambria Math" panose="02040503050406030204" pitchFamily="18" charset="0"/>
                            </a:rPr>
                            <m:t>T</m:t>
                          </m:r>
                        </m:sub>
                      </m:sSub>
                      <m:r>
                        <a:rPr lang="en-US" sz="6000" b="0" i="0" smtClean="0">
                          <a:latin typeface="Cambria Math" panose="02040503050406030204" pitchFamily="18" charset="0"/>
                        </a:rPr>
                        <m:t>=</m:t>
                      </m:r>
                      <m:rad>
                        <m:radPr>
                          <m:degHide m:val="on"/>
                          <m:ctrlPr>
                            <a:rPr lang="en-US" sz="6000" b="0" i="1" smtClean="0">
                              <a:latin typeface="Cambria Math" panose="02040503050406030204" pitchFamily="18" charset="0"/>
                            </a:rPr>
                          </m:ctrlPr>
                        </m:radPr>
                        <m:deg/>
                        <m:e>
                          <m:sSup>
                            <m:sSupPr>
                              <m:ctrlPr>
                                <a:rPr lang="en-US" sz="6000" b="0" i="1" smtClean="0">
                                  <a:latin typeface="Cambria Math" panose="02040503050406030204" pitchFamily="18" charset="0"/>
                                </a:rPr>
                              </m:ctrlPr>
                            </m:sSupPr>
                            <m:e>
                              <m:sSub>
                                <m:sSubPr>
                                  <m:ctrlPr>
                                    <a:rPr lang="en-US" sz="6000" b="0" i="1" smtClean="0">
                                      <a:solidFill>
                                        <a:schemeClr val="accent3"/>
                                      </a:solidFill>
                                      <a:latin typeface="Cambria Math" panose="02040503050406030204" pitchFamily="18" charset="0"/>
                                    </a:rPr>
                                  </m:ctrlPr>
                                </m:sSubPr>
                                <m:e>
                                  <m:r>
                                    <m:rPr>
                                      <m:sty m:val="p"/>
                                    </m:rPr>
                                    <a:rPr lang="en-US" sz="6000" b="0" i="0" smtClean="0">
                                      <a:solidFill>
                                        <a:schemeClr val="accent3"/>
                                      </a:solidFill>
                                      <a:latin typeface="Cambria Math" panose="02040503050406030204" pitchFamily="18" charset="0"/>
                                    </a:rPr>
                                    <m:t>V</m:t>
                                  </m:r>
                                </m:e>
                                <m:sub>
                                  <m:r>
                                    <m:rPr>
                                      <m:sty m:val="p"/>
                                    </m:rPr>
                                    <a:rPr lang="en-US" sz="6000" b="0" i="0" smtClean="0">
                                      <a:solidFill>
                                        <a:schemeClr val="accent3"/>
                                      </a:solidFill>
                                      <a:latin typeface="Cambria Math" panose="02040503050406030204" pitchFamily="18" charset="0"/>
                                    </a:rPr>
                                    <m:t>R</m:t>
                                  </m:r>
                                </m:sub>
                              </m:sSub>
                            </m:e>
                            <m:sup>
                              <m:r>
                                <a:rPr lang="en-US" sz="6000" b="0" i="0" smtClean="0">
                                  <a:latin typeface="Cambria Math" panose="02040503050406030204" pitchFamily="18" charset="0"/>
                                </a:rPr>
                                <m:t>2</m:t>
                              </m:r>
                            </m:sup>
                          </m:sSup>
                          <m:r>
                            <a:rPr lang="en-US" sz="6000" b="0" i="0" smtClean="0">
                              <a:latin typeface="Cambria Math" panose="02040503050406030204" pitchFamily="18" charset="0"/>
                            </a:rPr>
                            <m:t>+</m:t>
                          </m:r>
                          <m:sSup>
                            <m:sSupPr>
                              <m:ctrlPr>
                                <a:rPr lang="en-US" sz="6000" b="0" i="1" smtClean="0">
                                  <a:latin typeface="Cambria Math" panose="02040503050406030204" pitchFamily="18" charset="0"/>
                                </a:rPr>
                              </m:ctrlPr>
                            </m:sSupPr>
                            <m:e>
                              <m:sSub>
                                <m:sSubPr>
                                  <m:ctrlPr>
                                    <a:rPr lang="en-US" sz="6000" b="0" i="1" smtClean="0">
                                      <a:solidFill>
                                        <a:schemeClr val="accent4"/>
                                      </a:solidFill>
                                      <a:latin typeface="Cambria Math" panose="02040503050406030204" pitchFamily="18" charset="0"/>
                                    </a:rPr>
                                  </m:ctrlPr>
                                </m:sSubPr>
                                <m:e>
                                  <m:r>
                                    <m:rPr>
                                      <m:sty m:val="p"/>
                                    </m:rPr>
                                    <a:rPr lang="en-US" sz="6000" b="0" i="0" smtClean="0">
                                      <a:solidFill>
                                        <a:schemeClr val="accent4"/>
                                      </a:solidFill>
                                      <a:latin typeface="Cambria Math" panose="02040503050406030204" pitchFamily="18" charset="0"/>
                                    </a:rPr>
                                    <m:t>V</m:t>
                                  </m:r>
                                </m:e>
                                <m:sub>
                                  <m:r>
                                    <m:rPr>
                                      <m:sty m:val="p"/>
                                    </m:rPr>
                                    <a:rPr lang="en-US" sz="6000" b="0" i="0" smtClean="0">
                                      <a:solidFill>
                                        <a:schemeClr val="accent4"/>
                                      </a:solidFill>
                                      <a:latin typeface="Cambria Math" panose="02040503050406030204" pitchFamily="18" charset="0"/>
                                    </a:rPr>
                                    <m:t>L</m:t>
                                  </m:r>
                                </m:sub>
                              </m:sSub>
                            </m:e>
                            <m:sup>
                              <m:r>
                                <a:rPr lang="en-US" sz="6000" b="0" i="0" smtClean="0">
                                  <a:latin typeface="Cambria Math" panose="02040503050406030204" pitchFamily="18" charset="0"/>
                                </a:rPr>
                                <m:t>2</m:t>
                              </m:r>
                            </m:sup>
                          </m:sSup>
                        </m:e>
                      </m:rad>
                    </m:oMath>
                  </m:oMathPara>
                </a14:m>
                <a:endParaRPr lang="en-US" sz="48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290125" y="2358088"/>
                <a:ext cx="5716757" cy="1878912"/>
              </a:xfrm>
              <a:prstGeom prst="rect">
                <a:avLst/>
              </a:prstGeom>
              <a:blipFill>
                <a:blip r:embed="rId4"/>
                <a:stretch>
                  <a:fillRect l="-2661" r="-887"/>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9352A7F2-1EBE-874A-B7CC-DFF1AD98262C}"/>
              </a:ext>
            </a:extLst>
          </p:cNvPr>
          <p:cNvCxnSpPr/>
          <p:nvPr/>
        </p:nvCxnSpPr>
        <p:spPr>
          <a:xfrm flipV="1">
            <a:off x="7153835" y="2382594"/>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FE3E6FD-5667-6047-9D4B-872152E90547}"/>
              </a:ext>
            </a:extLst>
          </p:cNvPr>
          <p:cNvCxnSpPr>
            <a:cxnSpLocks/>
          </p:cNvCxnSpPr>
          <p:nvPr/>
        </p:nvCxnSpPr>
        <p:spPr>
          <a:xfrm>
            <a:off x="7162432" y="4022388"/>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B425E1-C417-B94E-AE89-ACD71CC5444C}"/>
              </a:ext>
            </a:extLst>
          </p:cNvPr>
          <p:cNvCxnSpPr>
            <a:cxnSpLocks/>
          </p:cNvCxnSpPr>
          <p:nvPr/>
        </p:nvCxnSpPr>
        <p:spPr>
          <a:xfrm>
            <a:off x="7153835" y="2372657"/>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804A2B-7B3B-9E4C-B9CB-B7DB08E0E49E}"/>
              </a:ext>
            </a:extLst>
          </p:cNvPr>
          <p:cNvCxnSpPr>
            <a:cxnSpLocks/>
          </p:cNvCxnSpPr>
          <p:nvPr/>
        </p:nvCxnSpPr>
        <p:spPr>
          <a:xfrm flipH="1" flipV="1">
            <a:off x="9464936" y="2382595"/>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C10C8E-03E5-0D4E-904B-ED7B4E03A3BA}"/>
              </a:ext>
            </a:extLst>
          </p:cNvPr>
          <p:cNvCxnSpPr>
            <a:cxnSpLocks/>
          </p:cNvCxnSpPr>
          <p:nvPr/>
        </p:nvCxnSpPr>
        <p:spPr>
          <a:xfrm flipV="1">
            <a:off x="7153834" y="2382594"/>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261D04-E12C-8B4C-B281-5FB15F297CD2}"/>
              </a:ext>
            </a:extLst>
          </p:cNvPr>
          <p:cNvSpPr txBox="1"/>
          <p:nvPr/>
        </p:nvSpPr>
        <p:spPr>
          <a:xfrm>
            <a:off x="9179229" y="4071012"/>
            <a:ext cx="638316" cy="369332"/>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 </a:t>
            </a:r>
            <a:r>
              <a:rPr lang="en-US" b="1" dirty="0">
                <a:solidFill>
                  <a:schemeClr val="accent3"/>
                </a:solidFill>
              </a:rPr>
              <a:t>0°</a:t>
            </a:r>
            <a:endParaRPr lang="en-US" b="1" baseline="-25000" dirty="0">
              <a:solidFill>
                <a:schemeClr val="accent3"/>
              </a:solidFill>
            </a:endParaRPr>
          </a:p>
        </p:txBody>
      </p:sp>
      <p:sp>
        <p:nvSpPr>
          <p:cNvPr id="21" name="TextBox 20">
            <a:extLst>
              <a:ext uri="{FF2B5EF4-FFF2-40B4-BE49-F238E27FC236}">
                <a16:creationId xmlns:a16="http://schemas.microsoft.com/office/drawing/2014/main" id="{C82F8A0E-72FC-D84F-AF47-024672B50510}"/>
              </a:ext>
            </a:extLst>
          </p:cNvPr>
          <p:cNvSpPr txBox="1"/>
          <p:nvPr/>
        </p:nvSpPr>
        <p:spPr>
          <a:xfrm>
            <a:off x="6445392" y="2349231"/>
            <a:ext cx="734496" cy="369332"/>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 </a:t>
            </a:r>
            <a:r>
              <a:rPr lang="en-US" b="1" dirty="0">
                <a:solidFill>
                  <a:schemeClr val="accent4"/>
                </a:solidFill>
              </a:rPr>
              <a:t>90°</a:t>
            </a:r>
          </a:p>
        </p:txBody>
      </p:sp>
      <p:sp>
        <p:nvSpPr>
          <p:cNvPr id="22" name="TextBox 21">
            <a:extLst>
              <a:ext uri="{FF2B5EF4-FFF2-40B4-BE49-F238E27FC236}">
                <a16:creationId xmlns:a16="http://schemas.microsoft.com/office/drawing/2014/main" id="{ECB361A8-2AA2-6541-9C20-19808C9FE548}"/>
              </a:ext>
            </a:extLst>
          </p:cNvPr>
          <p:cNvSpPr txBox="1"/>
          <p:nvPr/>
        </p:nvSpPr>
        <p:spPr>
          <a:xfrm>
            <a:off x="9438208" y="2078369"/>
            <a:ext cx="558166" cy="369332"/>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 </a:t>
            </a:r>
            <a:r>
              <a:rPr lang="en-US" b="1" dirty="0" err="1">
                <a:solidFill>
                  <a:schemeClr val="accent2"/>
                </a:solidFill>
              </a:rPr>
              <a:t>θ</a:t>
            </a:r>
            <a:endParaRPr lang="en-US" b="1" baseline="-25000" dirty="0">
              <a:solidFill>
                <a:schemeClr val="accent2"/>
              </a:solidFill>
            </a:endParaRPr>
          </a:p>
        </p:txBody>
      </p:sp>
      <p:sp>
        <p:nvSpPr>
          <p:cNvPr id="23" name="TextBox 22">
            <a:extLst>
              <a:ext uri="{FF2B5EF4-FFF2-40B4-BE49-F238E27FC236}">
                <a16:creationId xmlns:a16="http://schemas.microsoft.com/office/drawing/2014/main" id="{4D11F119-ACF5-0B45-8633-D3FC612DF957}"/>
              </a:ext>
            </a:extLst>
          </p:cNvPr>
          <p:cNvSpPr txBox="1"/>
          <p:nvPr/>
        </p:nvSpPr>
        <p:spPr>
          <a:xfrm>
            <a:off x="7512416" y="3670700"/>
            <a:ext cx="308098" cy="369332"/>
          </a:xfrm>
          <a:prstGeom prst="rect">
            <a:avLst/>
          </a:prstGeom>
          <a:noFill/>
        </p:spPr>
        <p:txBody>
          <a:bodyPr wrap="none" rtlCol="0">
            <a:spAutoFit/>
          </a:bodyPr>
          <a:lstStyle/>
          <a:p>
            <a:r>
              <a:rPr lang="en-US" b="1" dirty="0" err="1"/>
              <a:t>θ</a:t>
            </a:r>
            <a:endParaRPr lang="en-US" b="1" dirty="0"/>
          </a:p>
        </p:txBody>
      </p:sp>
      <p:cxnSp>
        <p:nvCxnSpPr>
          <p:cNvPr id="25" name="Straight Connector 24">
            <a:extLst>
              <a:ext uri="{FF2B5EF4-FFF2-40B4-BE49-F238E27FC236}">
                <a16:creationId xmlns:a16="http://schemas.microsoft.com/office/drawing/2014/main" id="{225FDA71-753B-4A48-92ED-426C222B6D8A}"/>
              </a:ext>
            </a:extLst>
          </p:cNvPr>
          <p:cNvCxnSpPr/>
          <p:nvPr/>
        </p:nvCxnSpPr>
        <p:spPr>
          <a:xfrm>
            <a:off x="6752793" y="2426719"/>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9B9F1F-B51E-E141-8A10-FB3F4D7D8B2B}"/>
              </a:ext>
            </a:extLst>
          </p:cNvPr>
          <p:cNvCxnSpPr>
            <a:cxnSpLocks/>
          </p:cNvCxnSpPr>
          <p:nvPr/>
        </p:nvCxnSpPr>
        <p:spPr>
          <a:xfrm rot="16200000">
            <a:off x="6865068" y="2538993"/>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94154E9-7F7D-2747-A3F0-65937FAD60F3}"/>
              </a:ext>
            </a:extLst>
          </p:cNvPr>
          <p:cNvCxnSpPr/>
          <p:nvPr/>
        </p:nvCxnSpPr>
        <p:spPr>
          <a:xfrm>
            <a:off x="9509961" y="4147126"/>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CB1895-42AA-1548-8368-8A8178F993B5}"/>
              </a:ext>
            </a:extLst>
          </p:cNvPr>
          <p:cNvCxnSpPr>
            <a:cxnSpLocks/>
          </p:cNvCxnSpPr>
          <p:nvPr/>
        </p:nvCxnSpPr>
        <p:spPr>
          <a:xfrm rot="16200000">
            <a:off x="9622236" y="4259400"/>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DF2FE-C536-5843-8DA4-81FB784F0A6A}"/>
              </a:ext>
            </a:extLst>
          </p:cNvPr>
          <p:cNvCxnSpPr/>
          <p:nvPr/>
        </p:nvCxnSpPr>
        <p:spPr>
          <a:xfrm>
            <a:off x="9751872" y="2154520"/>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DAF8D4-073F-A54B-A2DA-F86FA4218260}"/>
              </a:ext>
            </a:extLst>
          </p:cNvPr>
          <p:cNvCxnSpPr>
            <a:cxnSpLocks/>
          </p:cNvCxnSpPr>
          <p:nvPr/>
        </p:nvCxnSpPr>
        <p:spPr>
          <a:xfrm rot="16200000">
            <a:off x="9864147" y="2266794"/>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28A58503-F303-CA44-9F40-CB02D9213BE4}"/>
              </a:ext>
            </a:extLst>
          </p:cNvPr>
          <p:cNvSpPr/>
          <p:nvPr/>
        </p:nvSpPr>
        <p:spPr>
          <a:xfrm>
            <a:off x="7745506" y="3636085"/>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DD9A25DE-A1C3-0B48-BCBF-3E353AB088AF}"/>
              </a:ext>
            </a:extLst>
          </p:cNvPr>
          <p:cNvSpPr txBox="1"/>
          <p:nvPr/>
        </p:nvSpPr>
        <p:spPr>
          <a:xfrm>
            <a:off x="7424871" y="4307543"/>
            <a:ext cx="1697644" cy="369332"/>
          </a:xfrm>
          <a:prstGeom prst="rect">
            <a:avLst/>
          </a:prstGeom>
          <a:noFill/>
        </p:spPr>
        <p:txBody>
          <a:bodyPr wrap="none" rtlCol="0">
            <a:spAutoFit/>
          </a:bodyPr>
          <a:lstStyle/>
          <a:p>
            <a:r>
              <a:rPr lang="en-US" b="1" dirty="0"/>
              <a:t>Phasor Diagram</a:t>
            </a:r>
          </a:p>
        </p:txBody>
      </p:sp>
      <p:cxnSp>
        <p:nvCxnSpPr>
          <p:cNvPr id="24" name="Straight Arrow Connector 23">
            <a:extLst>
              <a:ext uri="{FF2B5EF4-FFF2-40B4-BE49-F238E27FC236}">
                <a16:creationId xmlns:a16="http://schemas.microsoft.com/office/drawing/2014/main" id="{24ED91D2-541B-1243-ADF2-223440905430}"/>
              </a:ext>
            </a:extLst>
          </p:cNvPr>
          <p:cNvCxnSpPr>
            <a:cxnSpLocks/>
          </p:cNvCxnSpPr>
          <p:nvPr/>
        </p:nvCxnSpPr>
        <p:spPr>
          <a:xfrm>
            <a:off x="7162432" y="4026771"/>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DEB6D95-5EA3-8943-A0B8-72ECC09DF2BF}"/>
              </a:ext>
            </a:extLst>
          </p:cNvPr>
          <p:cNvSpPr txBox="1"/>
          <p:nvPr/>
        </p:nvSpPr>
        <p:spPr>
          <a:xfrm>
            <a:off x="8128985" y="3999948"/>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spTree>
    <p:custDataLst>
      <p:tags r:id="rId1"/>
    </p:custDataLst>
    <p:extLst>
      <p:ext uri="{BB962C8B-B14F-4D97-AF65-F5344CB8AC3E}">
        <p14:creationId xmlns:p14="http://schemas.microsoft.com/office/powerpoint/2010/main" val="91479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Total impedance in series RL circuits</a:t>
            </a:r>
          </a:p>
        </p:txBody>
      </p:sp>
      <p:sp>
        <p:nvSpPr>
          <p:cNvPr id="3" name="Content Placeholder 2"/>
          <p:cNvSpPr>
            <a:spLocks noGrp="1"/>
          </p:cNvSpPr>
          <p:nvPr>
            <p:ph idx="1"/>
          </p:nvPr>
        </p:nvSpPr>
        <p:spPr>
          <a:xfrm>
            <a:off x="1122533" y="1091868"/>
            <a:ext cx="7672758" cy="1403324"/>
          </a:xfrm>
        </p:spPr>
        <p:txBody>
          <a:bodyPr>
            <a:noAutofit/>
          </a:bodyPr>
          <a:lstStyle/>
          <a:p>
            <a:pPr marL="0" indent="0" algn="just">
              <a:buNone/>
            </a:pPr>
            <a:r>
              <a:rPr lang="en-US" sz="2400" dirty="0"/>
              <a:t>The combined resistance to the flow of current from resistance and reactance is called </a:t>
            </a:r>
            <a:r>
              <a:rPr lang="en-US" sz="2400" b="1" dirty="0"/>
              <a:t>impedance</a:t>
            </a:r>
            <a:r>
              <a:rPr lang="en-US" sz="2400" dirty="0"/>
              <a:t> (Z). It is measured in Ω. The total impedance in a series RL circuit is the vector sum of the resistance and inductive reactance.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89DF953-F080-864A-9449-7DE70A508CBC}"/>
                  </a:ext>
                </a:extLst>
              </p:cNvPr>
              <p:cNvSpPr txBox="1"/>
              <p:nvPr/>
            </p:nvSpPr>
            <p:spPr>
              <a:xfrm>
                <a:off x="537552" y="2562486"/>
                <a:ext cx="5192319" cy="187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6000" b="0" i="0" smtClean="0">
                          <a:solidFill>
                            <a:schemeClr val="accent2"/>
                          </a:solidFill>
                          <a:latin typeface="Cambria Math" panose="02040503050406030204" pitchFamily="18" charset="0"/>
                        </a:rPr>
                        <m:t>Z</m:t>
                      </m:r>
                      <m:r>
                        <a:rPr lang="en-US" sz="6000" b="0" i="0" smtClean="0">
                          <a:latin typeface="Cambria Math" panose="02040503050406030204" pitchFamily="18" charset="0"/>
                        </a:rPr>
                        <m:t>=</m:t>
                      </m:r>
                      <m:rad>
                        <m:radPr>
                          <m:degHide m:val="on"/>
                          <m:ctrlPr>
                            <a:rPr lang="en-US" sz="6000" b="0" i="1" smtClean="0">
                              <a:latin typeface="Cambria Math" panose="02040503050406030204" pitchFamily="18" charset="0"/>
                            </a:rPr>
                          </m:ctrlPr>
                        </m:radPr>
                        <m:deg/>
                        <m:e>
                          <m:sSup>
                            <m:sSupPr>
                              <m:ctrlPr>
                                <a:rPr lang="en-US" sz="6000" b="0" i="1" smtClean="0">
                                  <a:latin typeface="Cambria Math" panose="02040503050406030204" pitchFamily="18" charset="0"/>
                                </a:rPr>
                              </m:ctrlPr>
                            </m:sSupPr>
                            <m:e>
                              <m:r>
                                <m:rPr>
                                  <m:sty m:val="p"/>
                                </m:rPr>
                                <a:rPr lang="en-US" sz="6000" b="0" i="0" smtClean="0">
                                  <a:solidFill>
                                    <a:schemeClr val="accent3"/>
                                  </a:solidFill>
                                  <a:latin typeface="Cambria Math" panose="02040503050406030204" pitchFamily="18" charset="0"/>
                                </a:rPr>
                                <m:t>R</m:t>
                              </m:r>
                            </m:e>
                            <m:sup>
                              <m:r>
                                <a:rPr lang="en-US" sz="6000" b="0" i="0" smtClean="0">
                                  <a:latin typeface="Cambria Math" panose="02040503050406030204" pitchFamily="18" charset="0"/>
                                </a:rPr>
                                <m:t>2</m:t>
                              </m:r>
                            </m:sup>
                          </m:sSup>
                          <m:r>
                            <a:rPr lang="en-US" sz="6000" b="0" i="0" smtClean="0">
                              <a:latin typeface="Cambria Math" panose="02040503050406030204" pitchFamily="18" charset="0"/>
                            </a:rPr>
                            <m:t>+</m:t>
                          </m:r>
                          <m:sSup>
                            <m:sSupPr>
                              <m:ctrlPr>
                                <a:rPr lang="en-US" sz="6000" b="0" i="1" smtClean="0">
                                  <a:latin typeface="Cambria Math" panose="02040503050406030204" pitchFamily="18" charset="0"/>
                                </a:rPr>
                              </m:ctrlPr>
                            </m:sSupPr>
                            <m:e>
                              <m:sSub>
                                <m:sSubPr>
                                  <m:ctrlPr>
                                    <a:rPr lang="en-US" sz="6000" b="0" i="1" smtClean="0">
                                      <a:solidFill>
                                        <a:schemeClr val="accent4"/>
                                      </a:solidFill>
                                      <a:latin typeface="Cambria Math" panose="02040503050406030204" pitchFamily="18" charset="0"/>
                                    </a:rPr>
                                  </m:ctrlPr>
                                </m:sSubPr>
                                <m:e>
                                  <m:r>
                                    <m:rPr>
                                      <m:sty m:val="p"/>
                                    </m:rPr>
                                    <a:rPr lang="en-US" sz="6000" b="0" i="0" smtClean="0">
                                      <a:solidFill>
                                        <a:schemeClr val="accent4"/>
                                      </a:solidFill>
                                      <a:latin typeface="Cambria Math" panose="02040503050406030204" pitchFamily="18" charset="0"/>
                                    </a:rPr>
                                    <m:t>X</m:t>
                                  </m:r>
                                </m:e>
                                <m:sub>
                                  <m:r>
                                    <m:rPr>
                                      <m:sty m:val="p"/>
                                    </m:rPr>
                                    <a:rPr lang="en-US" sz="6000" b="0" i="0" smtClean="0">
                                      <a:solidFill>
                                        <a:schemeClr val="accent4"/>
                                      </a:solidFill>
                                      <a:latin typeface="Cambria Math" panose="02040503050406030204" pitchFamily="18" charset="0"/>
                                    </a:rPr>
                                    <m:t>L</m:t>
                                  </m:r>
                                </m:sub>
                              </m:sSub>
                            </m:e>
                            <m:sup>
                              <m:r>
                                <a:rPr lang="en-US" sz="6000" b="0" i="0" smtClean="0">
                                  <a:latin typeface="Cambria Math" panose="02040503050406030204" pitchFamily="18" charset="0"/>
                                </a:rPr>
                                <m:t>2</m:t>
                              </m:r>
                            </m:sup>
                          </m:sSup>
                        </m:e>
                      </m:rad>
                    </m:oMath>
                  </m:oMathPara>
                </a14:m>
                <a:endParaRPr lang="en-US" sz="4800" dirty="0"/>
              </a:p>
            </p:txBody>
          </p:sp>
        </mc:Choice>
        <mc:Fallback xmlns="">
          <p:sp>
            <p:nvSpPr>
              <p:cNvPr id="10" name="TextBox 9">
                <a:extLst>
                  <a:ext uri="{FF2B5EF4-FFF2-40B4-BE49-F238E27FC236}">
                    <a16:creationId xmlns:a16="http://schemas.microsoft.com/office/drawing/2014/main" id="{489DF953-F080-864A-9449-7DE70A508CBC}"/>
                  </a:ext>
                </a:extLst>
              </p:cNvPr>
              <p:cNvSpPr txBox="1">
                <a:spLocks noRot="1" noChangeAspect="1" noMove="1" noResize="1" noEditPoints="1" noAdjustHandles="1" noChangeArrowheads="1" noChangeShapeType="1" noTextEdit="1"/>
              </p:cNvSpPr>
              <p:nvPr/>
            </p:nvSpPr>
            <p:spPr>
              <a:xfrm>
                <a:off x="537552" y="2562486"/>
                <a:ext cx="5192319" cy="1878912"/>
              </a:xfrm>
              <a:prstGeom prst="rect">
                <a:avLst/>
              </a:prstGeom>
              <a:blipFill>
                <a:blip r:embed="rId4"/>
                <a:stretch>
                  <a:fillRect l="-170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842A821-13F8-1141-B3EB-DF00925A21F4}"/>
              </a:ext>
            </a:extLst>
          </p:cNvPr>
          <p:cNvGrpSpPr/>
          <p:nvPr/>
        </p:nvGrpSpPr>
        <p:grpSpPr>
          <a:xfrm>
            <a:off x="6619673" y="2495192"/>
            <a:ext cx="3337601" cy="2315537"/>
            <a:chOff x="6619673" y="2495192"/>
            <a:chExt cx="3337601" cy="2315537"/>
          </a:xfrm>
        </p:grpSpPr>
        <p:cxnSp>
          <p:nvCxnSpPr>
            <p:cNvPr id="11" name="Straight Arrow Connector 10">
              <a:extLst>
                <a:ext uri="{FF2B5EF4-FFF2-40B4-BE49-F238E27FC236}">
                  <a16:creationId xmlns:a16="http://schemas.microsoft.com/office/drawing/2014/main" id="{54E7AADE-9561-9B44-9E52-526AEE370AAF}"/>
                </a:ext>
              </a:extLst>
            </p:cNvPr>
            <p:cNvCxnSpPr/>
            <p:nvPr/>
          </p:nvCxnSpPr>
          <p:spPr>
            <a:xfrm flipV="1">
              <a:off x="7153835" y="2630028"/>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C934D3-9D24-C443-9828-5FFD3019BB06}"/>
                </a:ext>
              </a:extLst>
            </p:cNvPr>
            <p:cNvCxnSpPr>
              <a:cxnSpLocks/>
            </p:cNvCxnSpPr>
            <p:nvPr/>
          </p:nvCxnSpPr>
          <p:spPr>
            <a:xfrm>
              <a:off x="7162432" y="4269822"/>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26F603-7863-AE40-B320-3E1E767DC530}"/>
                </a:ext>
              </a:extLst>
            </p:cNvPr>
            <p:cNvCxnSpPr>
              <a:cxnSpLocks/>
            </p:cNvCxnSpPr>
            <p:nvPr/>
          </p:nvCxnSpPr>
          <p:spPr>
            <a:xfrm>
              <a:off x="7153835" y="262009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61006C-2339-2243-A3BB-628438E7D41B}"/>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C09098-E037-FC4C-84E2-37A7E3FD5A1F}"/>
                </a:ext>
              </a:extLst>
            </p:cNvPr>
            <p:cNvCxnSpPr>
              <a:cxnSpLocks/>
            </p:cNvCxnSpPr>
            <p:nvPr/>
          </p:nvCxnSpPr>
          <p:spPr>
            <a:xfrm flipV="1">
              <a:off x="7153834" y="2630028"/>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4DFF9B-361D-DB44-A91C-EA2928719131}"/>
                </a:ext>
              </a:extLst>
            </p:cNvPr>
            <p:cNvSpPr txBox="1"/>
            <p:nvPr/>
          </p:nvSpPr>
          <p:spPr>
            <a:xfrm>
              <a:off x="9493684" y="4118232"/>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p>
            <a:p>
              <a:r>
                <a:rPr lang="en-US" b="1" dirty="0">
                  <a:solidFill>
                    <a:schemeClr val="accent3"/>
                  </a:solidFill>
                </a:rPr>
                <a:t>(R)</a:t>
              </a:r>
              <a:endParaRPr lang="en-US" b="1" baseline="-25000" dirty="0">
                <a:solidFill>
                  <a:schemeClr val="accent3"/>
                </a:solidFill>
              </a:endParaRPr>
            </a:p>
          </p:txBody>
        </p:sp>
        <p:sp>
          <p:nvSpPr>
            <p:cNvPr id="21" name="TextBox 20">
              <a:extLst>
                <a:ext uri="{FF2B5EF4-FFF2-40B4-BE49-F238E27FC236}">
                  <a16:creationId xmlns:a16="http://schemas.microsoft.com/office/drawing/2014/main" id="{674A507F-9A84-6A43-A92A-A3DF41B0ED21}"/>
                </a:ext>
              </a:extLst>
            </p:cNvPr>
            <p:cNvSpPr txBox="1"/>
            <p:nvPr/>
          </p:nvSpPr>
          <p:spPr>
            <a:xfrm>
              <a:off x="6619673" y="2562486"/>
              <a:ext cx="521297"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a:t>
              </a:r>
            </a:p>
            <a:p>
              <a:r>
                <a:rPr lang="en-US" b="1" dirty="0">
                  <a:solidFill>
                    <a:schemeClr val="accent4"/>
                  </a:solidFill>
                </a:rPr>
                <a:t>(X</a:t>
              </a:r>
              <a:r>
                <a:rPr lang="en-US" b="1" baseline="-25000" dirty="0">
                  <a:solidFill>
                    <a:schemeClr val="accent4"/>
                  </a:solidFill>
                </a:rPr>
                <a:t>L</a:t>
              </a:r>
              <a:r>
                <a:rPr lang="en-US" b="1" dirty="0">
                  <a:solidFill>
                    <a:schemeClr val="accent4"/>
                  </a:solidFill>
                </a:rPr>
                <a:t>)</a:t>
              </a:r>
            </a:p>
          </p:txBody>
        </p:sp>
        <p:sp>
          <p:nvSpPr>
            <p:cNvPr id="22" name="TextBox 21">
              <a:extLst>
                <a:ext uri="{FF2B5EF4-FFF2-40B4-BE49-F238E27FC236}">
                  <a16:creationId xmlns:a16="http://schemas.microsoft.com/office/drawing/2014/main" id="{133B1D71-2757-9C49-950F-E6476AA37963}"/>
                </a:ext>
              </a:extLst>
            </p:cNvPr>
            <p:cNvSpPr txBox="1"/>
            <p:nvPr/>
          </p:nvSpPr>
          <p:spPr>
            <a:xfrm>
              <a:off x="9517730" y="2495192"/>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endParaRPr lang="en-US" b="1" baseline="-25000" dirty="0">
                <a:solidFill>
                  <a:schemeClr val="accent2"/>
                </a:solidFill>
              </a:endParaRPr>
            </a:p>
          </p:txBody>
        </p:sp>
        <p:sp>
          <p:nvSpPr>
            <p:cNvPr id="23" name="TextBox 22">
              <a:extLst>
                <a:ext uri="{FF2B5EF4-FFF2-40B4-BE49-F238E27FC236}">
                  <a16:creationId xmlns:a16="http://schemas.microsoft.com/office/drawing/2014/main" id="{7B10BF88-EE7C-0D45-91BB-5E8002C8225E}"/>
                </a:ext>
              </a:extLst>
            </p:cNvPr>
            <p:cNvSpPr txBox="1"/>
            <p:nvPr/>
          </p:nvSpPr>
          <p:spPr>
            <a:xfrm>
              <a:off x="7512416" y="3918134"/>
              <a:ext cx="308098" cy="369332"/>
            </a:xfrm>
            <a:prstGeom prst="rect">
              <a:avLst/>
            </a:prstGeom>
            <a:noFill/>
          </p:spPr>
          <p:txBody>
            <a:bodyPr wrap="none" rtlCol="0">
              <a:spAutoFit/>
            </a:bodyPr>
            <a:lstStyle/>
            <a:p>
              <a:r>
                <a:rPr lang="en-US" b="1" dirty="0" err="1"/>
                <a:t>θ</a:t>
              </a:r>
              <a:endParaRPr lang="en-US" b="1" dirty="0"/>
            </a:p>
          </p:txBody>
        </p:sp>
        <p:sp>
          <p:nvSpPr>
            <p:cNvPr id="30" name="Freeform 29">
              <a:extLst>
                <a:ext uri="{FF2B5EF4-FFF2-40B4-BE49-F238E27FC236}">
                  <a16:creationId xmlns:a16="http://schemas.microsoft.com/office/drawing/2014/main" id="{56C46FE4-3536-6643-A7DE-97B49424E5C8}"/>
                </a:ext>
              </a:extLst>
            </p:cNvPr>
            <p:cNvSpPr/>
            <p:nvPr/>
          </p:nvSpPr>
          <p:spPr>
            <a:xfrm>
              <a:off x="7745506" y="3883519"/>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4D64FEF2-D4AD-9F47-BD4A-EFA9281BE160}"/>
                </a:ext>
              </a:extLst>
            </p:cNvPr>
            <p:cNvSpPr txBox="1"/>
            <p:nvPr/>
          </p:nvSpPr>
          <p:spPr>
            <a:xfrm>
              <a:off x="7512416" y="4441397"/>
              <a:ext cx="1697644" cy="369332"/>
            </a:xfrm>
            <a:prstGeom prst="rect">
              <a:avLst/>
            </a:prstGeom>
            <a:noFill/>
          </p:spPr>
          <p:txBody>
            <a:bodyPr wrap="none" rtlCol="0">
              <a:spAutoFit/>
            </a:bodyPr>
            <a:lstStyle/>
            <a:p>
              <a:r>
                <a:rPr lang="en-US" b="1" dirty="0"/>
                <a:t>Phasor Diagram</a:t>
              </a:r>
            </a:p>
          </p:txBody>
        </p:sp>
      </p:grpSp>
    </p:spTree>
    <p:custDataLst>
      <p:tags r:id="rId1"/>
    </p:custDataLst>
    <p:extLst>
      <p:ext uri="{BB962C8B-B14F-4D97-AF65-F5344CB8AC3E}">
        <p14:creationId xmlns:p14="http://schemas.microsoft.com/office/powerpoint/2010/main" val="2614890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53708</TotalTime>
  <Words>2361</Words>
  <Application>Microsoft Macintosh PowerPoint</Application>
  <PresentationFormat>Custom</PresentationFormat>
  <Paragraphs>347</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Open Sans</vt:lpstr>
      <vt:lpstr>Office Theme</vt:lpstr>
      <vt:lpstr>Electrical Principles</vt:lpstr>
      <vt:lpstr>Assumed prior learning</vt:lpstr>
      <vt:lpstr>Outcomes</vt:lpstr>
      <vt:lpstr>Unit 4.4: Series RL Circuits</vt:lpstr>
      <vt:lpstr>Introduction</vt:lpstr>
      <vt:lpstr>Series RL circuits</vt:lpstr>
      <vt:lpstr>Series RL Circuits</vt:lpstr>
      <vt:lpstr>Total voltage in a series RL circuit</vt:lpstr>
      <vt:lpstr>Total impedance in series RL circuits</vt:lpstr>
      <vt:lpstr>The phase angle in series RL circuits</vt:lpstr>
      <vt:lpstr>Power in series RL circuits</vt:lpstr>
      <vt:lpstr>Solving series RL circuits – example 1</vt:lpstr>
      <vt:lpstr>Solving series RL circuits – step 1</vt:lpstr>
      <vt:lpstr>Solving series RL circuits – step 2</vt:lpstr>
      <vt:lpstr>Solving series RL circuits – step 2</vt:lpstr>
      <vt:lpstr>Solving series RL circuits – step 2</vt:lpstr>
      <vt:lpstr>Solving series RL circuits – step 2</vt:lpstr>
      <vt:lpstr>Solving series RL circuits - solution</vt:lpstr>
      <vt:lpstr>Solving series RL circuits – example 2</vt:lpstr>
      <vt:lpstr>Document Briefing – Doc01 (1 of 2)</vt:lpstr>
      <vt:lpstr>Document Briefing – Doc01 (2 of 2)</vt:lpstr>
      <vt:lpstr>Video Briefing – Vid01 (1 of 2)</vt:lpstr>
      <vt:lpstr>Video Briefing – Vid01 (2 of 2)</vt:lpstr>
      <vt:lpstr>Video Briefing – Vid02 (1 of 3)</vt:lpstr>
      <vt:lpstr>Video Briefing – Vid02 (2 of 3)</vt:lpstr>
      <vt:lpstr>Video Briefing – Vid02 (3 of 3)</vt:lpstr>
      <vt:lpstr>Video Briefing – Vid03 (1 of 5)</vt:lpstr>
      <vt:lpstr>Video Briefing – Vid03 (2 of 5)</vt:lpstr>
      <vt:lpstr>Video Briefing – Vid03 (3 of 5)</vt:lpstr>
      <vt:lpstr>Video Briefing – Vid03 (4 of 5)</vt:lpstr>
      <vt:lpstr>Video Briefing – Vid03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1205</cp:revision>
  <dcterms:created xsi:type="dcterms:W3CDTF">2018-02-02T12:07:09Z</dcterms:created>
  <dcterms:modified xsi:type="dcterms:W3CDTF">2018-11-29T09:26:35Z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