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4"/>
  </p:notesMasterIdLst>
  <p:sldIdLst>
    <p:sldId id="256" r:id="rId2"/>
    <p:sldId id="309" r:id="rId3"/>
    <p:sldId id="268" r:id="rId4"/>
    <p:sldId id="278" r:id="rId5"/>
    <p:sldId id="563" r:id="rId6"/>
    <p:sldId id="644" r:id="rId7"/>
    <p:sldId id="739" r:id="rId8"/>
    <p:sldId id="757" r:id="rId9"/>
    <p:sldId id="756" r:id="rId10"/>
    <p:sldId id="759" r:id="rId11"/>
    <p:sldId id="568" r:id="rId12"/>
    <p:sldId id="761" r:id="rId13"/>
    <p:sldId id="765" r:id="rId14"/>
    <p:sldId id="766" r:id="rId15"/>
    <p:sldId id="767" r:id="rId16"/>
    <p:sldId id="760" r:id="rId17"/>
    <p:sldId id="565" r:id="rId18"/>
    <p:sldId id="566" r:id="rId19"/>
    <p:sldId id="567" r:id="rId20"/>
    <p:sldId id="768" r:id="rId21"/>
    <p:sldId id="771" r:id="rId22"/>
    <p:sldId id="770" r:id="rId23"/>
    <p:sldId id="772" r:id="rId24"/>
    <p:sldId id="777" r:id="rId25"/>
    <p:sldId id="778" r:id="rId26"/>
    <p:sldId id="806" r:id="rId27"/>
    <p:sldId id="779" r:id="rId28"/>
    <p:sldId id="780" r:id="rId29"/>
    <p:sldId id="781" r:id="rId30"/>
    <p:sldId id="782" r:id="rId31"/>
    <p:sldId id="787" r:id="rId32"/>
    <p:sldId id="788" r:id="rId33"/>
    <p:sldId id="789" r:id="rId34"/>
    <p:sldId id="790" r:id="rId35"/>
    <p:sldId id="791" r:id="rId36"/>
    <p:sldId id="792" r:id="rId37"/>
    <p:sldId id="793" r:id="rId38"/>
    <p:sldId id="794" r:id="rId39"/>
    <p:sldId id="795" r:id="rId40"/>
    <p:sldId id="796" r:id="rId41"/>
    <p:sldId id="797" r:id="rId42"/>
    <p:sldId id="798" r:id="rId43"/>
    <p:sldId id="807" r:id="rId44"/>
    <p:sldId id="799" r:id="rId45"/>
    <p:sldId id="800" r:id="rId46"/>
    <p:sldId id="805" r:id="rId47"/>
    <p:sldId id="642" r:id="rId48"/>
    <p:sldId id="643" r:id="rId49"/>
    <p:sldId id="762" r:id="rId50"/>
    <p:sldId id="764" r:id="rId51"/>
    <p:sldId id="763" r:id="rId52"/>
    <p:sldId id="773" r:id="rId53"/>
    <p:sldId id="774" r:id="rId54"/>
    <p:sldId id="775" r:id="rId55"/>
    <p:sldId id="776" r:id="rId56"/>
    <p:sldId id="785" r:id="rId57"/>
    <p:sldId id="786" r:id="rId58"/>
    <p:sldId id="784" r:id="rId59"/>
    <p:sldId id="801" r:id="rId60"/>
    <p:sldId id="802" r:id="rId61"/>
    <p:sldId id="803" r:id="rId62"/>
    <p:sldId id="804" r:id="rId63"/>
  </p:sldIdLst>
  <p:sldSz cx="10239375" cy="5003800"/>
  <p:notesSz cx="6858000" cy="9144000"/>
  <p:custDataLst>
    <p:tags r:id="rId6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644"/>
            <p14:sldId id="739"/>
            <p14:sldId id="757"/>
            <p14:sldId id="756"/>
            <p14:sldId id="759"/>
            <p14:sldId id="568"/>
            <p14:sldId id="761"/>
            <p14:sldId id="765"/>
            <p14:sldId id="766"/>
            <p14:sldId id="767"/>
            <p14:sldId id="760"/>
            <p14:sldId id="565"/>
            <p14:sldId id="566"/>
            <p14:sldId id="567"/>
            <p14:sldId id="768"/>
            <p14:sldId id="771"/>
            <p14:sldId id="770"/>
            <p14:sldId id="772"/>
            <p14:sldId id="777"/>
            <p14:sldId id="778"/>
            <p14:sldId id="806"/>
            <p14:sldId id="779"/>
            <p14:sldId id="780"/>
            <p14:sldId id="781"/>
            <p14:sldId id="782"/>
            <p14:sldId id="787"/>
            <p14:sldId id="788"/>
            <p14:sldId id="789"/>
            <p14:sldId id="790"/>
            <p14:sldId id="791"/>
            <p14:sldId id="792"/>
            <p14:sldId id="793"/>
            <p14:sldId id="794"/>
            <p14:sldId id="795"/>
            <p14:sldId id="796"/>
            <p14:sldId id="797"/>
            <p14:sldId id="798"/>
            <p14:sldId id="807"/>
            <p14:sldId id="799"/>
            <p14:sldId id="800"/>
            <p14:sldId id="805"/>
          </p14:sldIdLst>
        </p14:section>
        <p14:section name="Appendix" id="{61A5EB1E-5BAC-224D-8F20-5D1D8E086C2B}">
          <p14:sldIdLst>
            <p14:sldId id="642"/>
            <p14:sldId id="643"/>
            <p14:sldId id="762"/>
            <p14:sldId id="764"/>
            <p14:sldId id="763"/>
            <p14:sldId id="773"/>
            <p14:sldId id="774"/>
            <p14:sldId id="775"/>
            <p14:sldId id="776"/>
            <p14:sldId id="785"/>
            <p14:sldId id="786"/>
            <p14:sldId id="784"/>
            <p14:sldId id="801"/>
            <p14:sldId id="802"/>
            <p14:sldId id="803"/>
            <p14:sldId id="80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6764"/>
    <a:srgbClr val="589F64"/>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3"/>
    <p:restoredTop sz="85738" autoAdjust="0"/>
  </p:normalViewPr>
  <p:slideViewPr>
    <p:cSldViewPr snapToGrid="0" snapToObjects="1">
      <p:cViewPr varScale="1">
        <p:scale>
          <a:sx n="119" d="100"/>
          <a:sy n="119" d="100"/>
        </p:scale>
        <p:origin x="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29/11/2018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6895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Doc02.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Vid02 = on click, play Vid02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93756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80471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425117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93560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standard sine waveform with the three indicated hotspots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hotspot = on click, open slide 15 in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Middle hotspot = on click, open slide 16 in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hotspot = on click, open slide 17 in popup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04364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Img08 from 10_05_01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02125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Img09 from 10_05_01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355901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Img10 from 10_05_01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14780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create image as pictured on slide (circuit + waveform + phasor)</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4997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167701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13998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Doc03.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Vid03 = on click, play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415925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436401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https://</a:t>
                </a:r>
                <a:r>
                  <a:rPr lang="en-US" dirty="0" err="1"/>
                  <a:t>www.electronics-tutorials.ws</a:t>
                </a:r>
                <a:r>
                  <a:rPr lang="en-US" dirty="0"/>
                  <a:t>/inductor/ind65.gif - redraw</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553399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238737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241511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Img04 from 10_04_01.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678972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YT01 = on click, play YT01 full screen. YT01 = https://v637g.app.goo.gl/ga3iKK5k96wkfK2w6</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489337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Doc04.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Vid04 = on click, play Vid04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30028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766184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388694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473581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standard sine waveform with the three indicated hotspots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hotspot = on click, open slide 15 in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Middle hotspot = on click, open slide 16 in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hotspot = on click, open slide 17 in popup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819546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Img08 from 10_05_01 but change supply current to supply voltage and inductor current (I</a:t>
                </a:r>
                <a:r>
                  <a:rPr lang="en-US" baseline="-25000" dirty="0"/>
                  <a:t>L</a:t>
                </a:r>
                <a:r>
                  <a:rPr lang="en-US" dirty="0"/>
                  <a:t>) to capacitor voltage (C</a:t>
                </a:r>
                <a:r>
                  <a:rPr lang="en-US" baseline="-25000" dirty="0"/>
                  <a:t>V</a:t>
                </a:r>
                <a:r>
                  <a:rPr lang="en-US"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283909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Img09 from 10_05_01 but change supply current to supply voltage and inductor current (I</a:t>
                </a:r>
                <a:r>
                  <a:rPr lang="en-US" baseline="-25000" dirty="0"/>
                  <a:t>L</a:t>
                </a:r>
                <a:r>
                  <a:rPr lang="en-US" dirty="0"/>
                  <a:t>) to capacitor voltage (C</a:t>
                </a:r>
                <a:r>
                  <a:rPr lang="en-US" baseline="-25000" dirty="0"/>
                  <a:t>V</a:t>
                </a:r>
                <a:r>
                  <a:rPr lang="en-US"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891582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Img10 from 10_05_01 but change supply current to supply voltage and inductor current (I</a:t>
                </a:r>
                <a:r>
                  <a:rPr lang="en-US" baseline="-25000" dirty="0"/>
                  <a:t>L</a:t>
                </a:r>
                <a:r>
                  <a:rPr lang="en-US" dirty="0"/>
                  <a:t>) to capacitor voltage (C</a:t>
                </a:r>
                <a:r>
                  <a:rPr lang="en-US" baseline="-25000" dirty="0"/>
                  <a:t>V</a:t>
                </a:r>
                <a:r>
                  <a:rPr lang="en-US"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769087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create image as pictured on slide (circuit + waveform + phasor)</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833554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968118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22200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based on Img03 and Img05 from 01_04_02</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Doc05.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Vid05 = on click, play Vid05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3555111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Img07 from 10_05_01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01_02_xx</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3598017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Img17 = https://</a:t>
                </a:r>
                <a:r>
                  <a:rPr lang="en-US" dirty="0" err="1"/>
                  <a:t>www.electronics-tutorials.ws</a:t>
                </a:r>
                <a:r>
                  <a:rPr lang="en-US" dirty="0"/>
                  <a:t>/filter/fil4.gif - redraw</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1767647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3204153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828897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313437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1586628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2753332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25899088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40181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012845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3612092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2181890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1552762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3695626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370080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2648512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288395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1772717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15101472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411128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create image as pictured on slide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046835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18993595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236609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35101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14129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Img06 from 10_05_01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66718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11/29/18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0.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7.tif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2.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2.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2.tif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28.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5.tif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49.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51.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7.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7.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7.xml"/><Relationship Id="rId1" Type="http://schemas.openxmlformats.org/officeDocument/2006/relationships/tags" Target="../tags/tag57.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7.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7.xml"/><Relationship Id="rId1" Type="http://schemas.openxmlformats.org/officeDocument/2006/relationships/tags" Target="../tags/tag59.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7.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7.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7.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7.xml"/><Relationship Id="rId1" Type="http://schemas.openxmlformats.org/officeDocument/2006/relationships/tags" Target="../tags/tag6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7.xml"/><Relationship Id="rId1" Type="http://schemas.openxmlformats.org/officeDocument/2006/relationships/tags" Target="../tags/tag64.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4: Solving AC Electrical Circuits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a:t>
            </a:r>
          </a:p>
        </p:txBody>
      </p:sp>
      <p:sp>
        <p:nvSpPr>
          <p:cNvPr id="3" name="Content Placeholder 2"/>
          <p:cNvSpPr>
            <a:spLocks noGrp="1"/>
          </p:cNvSpPr>
          <p:nvPr>
            <p:ph idx="1"/>
          </p:nvPr>
        </p:nvSpPr>
        <p:spPr>
          <a:xfrm>
            <a:off x="1122532" y="1091868"/>
            <a:ext cx="4586029" cy="3480132"/>
          </a:xfrm>
        </p:spPr>
        <p:txBody>
          <a:bodyPr>
            <a:noAutofit/>
          </a:bodyPr>
          <a:lstStyle/>
          <a:p>
            <a:pPr marL="0" indent="0" algn="just">
              <a:buNone/>
            </a:pPr>
            <a:r>
              <a:rPr lang="en-US" sz="2400" dirty="0"/>
              <a:t>Inductors are extremely simple devices. They are literally just a coil of wire (usually wrapped around an iron core). When current passes through the coil, they become simple electromagnets. This </a:t>
            </a:r>
            <a:r>
              <a:rPr lang="en-US" sz="2400" b="1" dirty="0"/>
              <a:t>magnetic field stores energy</a:t>
            </a:r>
            <a:r>
              <a:rPr lang="en-US" sz="2400" dirty="0"/>
              <a:t>.</a:t>
            </a:r>
          </a:p>
        </p:txBody>
      </p:sp>
      <p:pic>
        <p:nvPicPr>
          <p:cNvPr id="6" name="Picture 5">
            <a:extLst>
              <a:ext uri="{FF2B5EF4-FFF2-40B4-BE49-F238E27FC236}">
                <a16:creationId xmlns:a16="http://schemas.microsoft.com/office/drawing/2014/main" id="{87305212-C400-5B4D-9E17-71AF38B241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64210" y="266407"/>
            <a:ext cx="3909180" cy="4343400"/>
          </a:xfrm>
          <a:prstGeom prst="rect">
            <a:avLst/>
          </a:prstGeom>
        </p:spPr>
      </p:pic>
    </p:spTree>
    <p:custDataLst>
      <p:tags r:id="rId1"/>
    </p:custDataLst>
    <p:extLst>
      <p:ext uri="{BB962C8B-B14F-4D97-AF65-F5344CB8AC3E}">
        <p14:creationId xmlns:p14="http://schemas.microsoft.com/office/powerpoint/2010/main" val="406364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Remember electromagnetism?</a:t>
            </a:r>
          </a:p>
        </p:txBody>
      </p:sp>
      <p:sp>
        <p:nvSpPr>
          <p:cNvPr id="3" name="Content Placeholder 2"/>
          <p:cNvSpPr>
            <a:spLocks noGrp="1"/>
          </p:cNvSpPr>
          <p:nvPr>
            <p:ph idx="1"/>
          </p:nvPr>
        </p:nvSpPr>
        <p:spPr>
          <a:xfrm>
            <a:off x="1005630" y="1091868"/>
            <a:ext cx="5754934" cy="3234188"/>
          </a:xfrm>
        </p:spPr>
        <p:txBody>
          <a:bodyPr>
            <a:noAutofit/>
          </a:bodyPr>
          <a:lstStyle/>
          <a:p>
            <a:pPr marL="0" indent="0" algn="just">
              <a:buNone/>
            </a:pPr>
            <a:r>
              <a:rPr lang="en-US" sz="2400" dirty="0"/>
              <a:t>There are 2 important things we need to remember about electromagnetism when it comes to inductors in AC circuits:</a:t>
            </a:r>
          </a:p>
          <a:p>
            <a:pPr marL="457200" indent="-457200" algn="just">
              <a:buFont typeface="+mj-lt"/>
              <a:buAutoNum type="arabicPeriod"/>
            </a:pPr>
            <a:r>
              <a:rPr lang="en-US" sz="2400" dirty="0"/>
              <a:t>A current flowing through a wire will induce a magnetic field around the wire.</a:t>
            </a:r>
          </a:p>
          <a:p>
            <a:pPr marL="457200" indent="-457200" algn="just">
              <a:buFont typeface="+mj-lt"/>
              <a:buAutoNum type="arabicPeriod"/>
            </a:pPr>
            <a:r>
              <a:rPr lang="en-US" sz="2400" dirty="0"/>
              <a:t>A </a:t>
            </a:r>
            <a:r>
              <a:rPr lang="en-US" sz="2400" b="1" dirty="0"/>
              <a:t>changing</a:t>
            </a:r>
            <a:r>
              <a:rPr lang="en-US" sz="2400" dirty="0"/>
              <a:t> magnetic field induces a voltage in opposition to the current that first created the magnetic field (Lenz’s Law.</a:t>
            </a:r>
          </a:p>
        </p:txBody>
      </p:sp>
      <p:pic>
        <p:nvPicPr>
          <p:cNvPr id="5" name="Picture 4">
            <a:extLst>
              <a:ext uri="{FF2B5EF4-FFF2-40B4-BE49-F238E27FC236}">
                <a16:creationId xmlns:a16="http://schemas.microsoft.com/office/drawing/2014/main" id="{D7BB2FC5-C966-8F4D-8163-70A8EFEE76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1603" y="378443"/>
            <a:ext cx="2965431" cy="3234187"/>
          </a:xfrm>
          <a:prstGeom prst="rect">
            <a:avLst/>
          </a:prstGeom>
        </p:spPr>
      </p:pic>
      <p:sp>
        <p:nvSpPr>
          <p:cNvPr id="6" name="Rounded Rectangle 5">
            <a:extLst>
              <a:ext uri="{FF2B5EF4-FFF2-40B4-BE49-F238E27FC236}">
                <a16:creationId xmlns:a16="http://schemas.microsoft.com/office/drawing/2014/main" id="{8D11D8D3-61DC-CA40-9221-412A3B3904FD}"/>
              </a:ext>
            </a:extLst>
          </p:cNvPr>
          <p:cNvSpPr/>
          <p:nvPr/>
        </p:nvSpPr>
        <p:spPr>
          <a:xfrm>
            <a:off x="6760564" y="3958104"/>
            <a:ext cx="3220858" cy="90069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Revise electromagnetism</a:t>
            </a:r>
          </a:p>
        </p:txBody>
      </p:sp>
      <p:sp>
        <p:nvSpPr>
          <p:cNvPr id="7" name="TextBox 6">
            <a:extLst>
              <a:ext uri="{FF2B5EF4-FFF2-40B4-BE49-F238E27FC236}">
                <a16:creationId xmlns:a16="http://schemas.microsoft.com/office/drawing/2014/main" id="{0E97D866-B4DD-1049-B081-714A0A075A87}"/>
              </a:ext>
            </a:extLst>
          </p:cNvPr>
          <p:cNvSpPr txBox="1"/>
          <p:nvPr/>
        </p:nvSpPr>
        <p:spPr>
          <a:xfrm>
            <a:off x="906708" y="4282632"/>
            <a:ext cx="5008789" cy="830997"/>
          </a:xfrm>
          <a:prstGeom prst="rect">
            <a:avLst/>
          </a:prstGeom>
          <a:solidFill>
            <a:schemeClr val="tx2">
              <a:lumMod val="40000"/>
              <a:lumOff val="60000"/>
            </a:schemeClr>
          </a:solidFill>
        </p:spPr>
        <p:txBody>
          <a:bodyPr wrap="square" rtlCol="0">
            <a:spAutoFit/>
          </a:bodyPr>
          <a:lstStyle/>
          <a:p>
            <a:pPr algn="just"/>
            <a:r>
              <a:rPr lang="en-GB" sz="2400" i="1" dirty="0"/>
              <a:t>Click the button if you need to revise electromagnetism in more detail.</a:t>
            </a:r>
          </a:p>
        </p:txBody>
      </p:sp>
      <p:pic>
        <p:nvPicPr>
          <p:cNvPr id="8" name="Graphic 7" descr="User">
            <a:extLst>
              <a:ext uri="{FF2B5EF4-FFF2-40B4-BE49-F238E27FC236}">
                <a16:creationId xmlns:a16="http://schemas.microsoft.com/office/drawing/2014/main" id="{50117CF9-7608-8B4C-A623-750DA30022A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654" y="4304678"/>
            <a:ext cx="854046" cy="854046"/>
          </a:xfrm>
          <a:prstGeom prst="rect">
            <a:avLst/>
          </a:prstGeom>
        </p:spPr>
      </p:pic>
    </p:spTree>
    <p:custDataLst>
      <p:tags r:id="rId1"/>
    </p:custDataLst>
    <p:extLst>
      <p:ext uri="{BB962C8B-B14F-4D97-AF65-F5344CB8AC3E}">
        <p14:creationId xmlns:p14="http://schemas.microsoft.com/office/powerpoint/2010/main" val="51526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AC circuits</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So we know that inductors become electromagnets when current flows though them. But how does this affect AC circuits?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188882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AC circuits</a:t>
            </a:r>
          </a:p>
        </p:txBody>
      </p:sp>
      <p:sp>
        <p:nvSpPr>
          <p:cNvPr id="3" name="Content Placeholder 2"/>
          <p:cNvSpPr>
            <a:spLocks noGrp="1"/>
          </p:cNvSpPr>
          <p:nvPr>
            <p:ph idx="1"/>
          </p:nvPr>
        </p:nvSpPr>
        <p:spPr>
          <a:xfrm>
            <a:off x="1005630" y="1091868"/>
            <a:ext cx="7724458" cy="658319"/>
          </a:xfrm>
        </p:spPr>
        <p:txBody>
          <a:bodyPr>
            <a:noAutofit/>
          </a:bodyPr>
          <a:lstStyle/>
          <a:p>
            <a:pPr marL="0" indent="0" algn="just">
              <a:buNone/>
            </a:pPr>
            <a:r>
              <a:rPr lang="en-US" sz="2400" dirty="0"/>
              <a:t>We learnt quite a bit from that simulation.  We learn that, in AC circuits, inductors…</a:t>
            </a:r>
          </a:p>
        </p:txBody>
      </p:sp>
      <p:sp>
        <p:nvSpPr>
          <p:cNvPr id="9" name="TextBox 8">
            <a:extLst>
              <a:ext uri="{FF2B5EF4-FFF2-40B4-BE49-F238E27FC236}">
                <a16:creationId xmlns:a16="http://schemas.microsoft.com/office/drawing/2014/main" id="{B9589843-0A55-BB43-8B8B-25F60CC58730}"/>
              </a:ext>
            </a:extLst>
          </p:cNvPr>
          <p:cNvSpPr txBox="1"/>
          <p:nvPr/>
        </p:nvSpPr>
        <p:spPr>
          <a:xfrm>
            <a:off x="1165564" y="2144484"/>
            <a:ext cx="4200913" cy="830997"/>
          </a:xfrm>
          <a:prstGeom prst="rect">
            <a:avLst/>
          </a:prstGeom>
          <a:solidFill>
            <a:schemeClr val="accent2"/>
          </a:solidFill>
        </p:spPr>
        <p:txBody>
          <a:bodyPr wrap="square" lIns="576000" rtlCol="0" anchor="ctr">
            <a:spAutoFit/>
          </a:bodyPr>
          <a:lstStyle/>
          <a:p>
            <a:r>
              <a:rPr lang="en-GB" sz="2400" dirty="0">
                <a:solidFill>
                  <a:schemeClr val="bg1"/>
                </a:solidFill>
              </a:rPr>
              <a:t>Provide a kind of resistance to the flow of current.</a:t>
            </a:r>
          </a:p>
        </p:txBody>
      </p:sp>
      <p:sp>
        <p:nvSpPr>
          <p:cNvPr id="10" name="TextBox 9">
            <a:extLst>
              <a:ext uri="{FF2B5EF4-FFF2-40B4-BE49-F238E27FC236}">
                <a16:creationId xmlns:a16="http://schemas.microsoft.com/office/drawing/2014/main" id="{9799C70E-EA6B-BC4A-975A-7AB97AD0326A}"/>
              </a:ext>
            </a:extLst>
          </p:cNvPr>
          <p:cNvSpPr txBox="1"/>
          <p:nvPr/>
        </p:nvSpPr>
        <p:spPr>
          <a:xfrm>
            <a:off x="1165566" y="3017852"/>
            <a:ext cx="4200913" cy="830997"/>
          </a:xfrm>
          <a:prstGeom prst="rect">
            <a:avLst/>
          </a:prstGeom>
          <a:solidFill>
            <a:schemeClr val="accent3"/>
          </a:solidFill>
        </p:spPr>
        <p:txBody>
          <a:bodyPr wrap="square" lIns="576000" rtlCol="0" anchor="ctr">
            <a:spAutoFit/>
          </a:bodyPr>
          <a:lstStyle/>
          <a:p>
            <a:r>
              <a:rPr lang="en-GB" sz="2400" dirty="0">
                <a:solidFill>
                  <a:schemeClr val="bg1"/>
                </a:solidFill>
              </a:rPr>
              <a:t>Cause the voltage to lead the current</a:t>
            </a:r>
          </a:p>
        </p:txBody>
      </p:sp>
      <p:sp>
        <p:nvSpPr>
          <p:cNvPr id="11" name="Oval 10">
            <a:extLst>
              <a:ext uri="{FF2B5EF4-FFF2-40B4-BE49-F238E27FC236}">
                <a16:creationId xmlns:a16="http://schemas.microsoft.com/office/drawing/2014/main" id="{B04DD57D-8801-0C49-BB97-202D01B20200}"/>
              </a:ext>
            </a:extLst>
          </p:cNvPr>
          <p:cNvSpPr>
            <a:spLocks noChangeAspect="1"/>
          </p:cNvSpPr>
          <p:nvPr/>
        </p:nvSpPr>
        <p:spPr>
          <a:xfrm>
            <a:off x="1210357" y="2355157"/>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2" name="Oval 11">
            <a:extLst>
              <a:ext uri="{FF2B5EF4-FFF2-40B4-BE49-F238E27FC236}">
                <a16:creationId xmlns:a16="http://schemas.microsoft.com/office/drawing/2014/main" id="{6A8022F2-05C4-FA4E-8F68-9656CA507D5C}"/>
              </a:ext>
            </a:extLst>
          </p:cNvPr>
          <p:cNvSpPr>
            <a:spLocks noChangeAspect="1"/>
          </p:cNvSpPr>
          <p:nvPr/>
        </p:nvSpPr>
        <p:spPr>
          <a:xfrm>
            <a:off x="1210357" y="3237461"/>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3" name="Content Placeholder 2">
            <a:extLst>
              <a:ext uri="{FF2B5EF4-FFF2-40B4-BE49-F238E27FC236}">
                <a16:creationId xmlns:a16="http://schemas.microsoft.com/office/drawing/2014/main" id="{A6279FFD-C252-774F-92C8-FEC62B07ECAD}"/>
              </a:ext>
            </a:extLst>
          </p:cNvPr>
          <p:cNvSpPr txBox="1">
            <a:spLocks/>
          </p:cNvSpPr>
          <p:nvPr/>
        </p:nvSpPr>
        <p:spPr>
          <a:xfrm>
            <a:off x="6115987" y="2363113"/>
            <a:ext cx="3258678" cy="95766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button to learn more.</a:t>
            </a:r>
          </a:p>
        </p:txBody>
      </p:sp>
      <p:pic>
        <p:nvPicPr>
          <p:cNvPr id="14" name="Graphic 13" descr="User">
            <a:extLst>
              <a:ext uri="{FF2B5EF4-FFF2-40B4-BE49-F238E27FC236}">
                <a16:creationId xmlns:a16="http://schemas.microsoft.com/office/drawing/2014/main" id="{A50063A6-30F1-2B46-959E-41405CF1854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74665" y="2268735"/>
            <a:ext cx="854046" cy="854046"/>
          </a:xfrm>
          <a:prstGeom prst="rect">
            <a:avLst/>
          </a:prstGeom>
        </p:spPr>
      </p:pic>
    </p:spTree>
    <p:custDataLst>
      <p:tags r:id="rId1"/>
    </p:custDataLst>
    <p:extLst>
      <p:ext uri="{BB962C8B-B14F-4D97-AF65-F5344CB8AC3E}">
        <p14:creationId xmlns:p14="http://schemas.microsoft.com/office/powerpoint/2010/main" val="292118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7D33F9A-141D-E64E-BE06-D4810D9BF034}"/>
              </a:ext>
            </a:extLst>
          </p:cNvPr>
          <p:cNvSpPr/>
          <p:nvPr/>
        </p:nvSpPr>
        <p:spPr>
          <a:xfrm>
            <a:off x="1057330" y="359764"/>
            <a:ext cx="8131640" cy="45840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t>Inductive Reactance</a:t>
            </a:r>
            <a:endParaRPr lang="en-US" sz="2600" b="1" dirty="0"/>
          </a:p>
          <a:p>
            <a:pPr algn="just"/>
            <a:r>
              <a:rPr lang="en-US" sz="2600" dirty="0"/>
              <a:t>In AC circuits, an inductor opposes the flow of current. Really it opposes </a:t>
            </a:r>
            <a:r>
              <a:rPr lang="en-US" sz="2600" b="1" dirty="0"/>
              <a:t>changes in current</a:t>
            </a:r>
            <a:r>
              <a:rPr lang="en-US" sz="2600" dirty="0"/>
              <a:t>.</a:t>
            </a:r>
          </a:p>
          <a:p>
            <a:pPr algn="just"/>
            <a:r>
              <a:rPr lang="en-US" sz="2600" dirty="0"/>
              <a:t>Because this opposition to the flow of current is different to that provided by resistors, we give it a different name. We call is </a:t>
            </a:r>
            <a:r>
              <a:rPr lang="en-US" sz="2600" b="1" dirty="0"/>
              <a:t>reactance</a:t>
            </a:r>
            <a:r>
              <a:rPr lang="en-US" sz="2600" dirty="0"/>
              <a:t> (symbol </a:t>
            </a:r>
            <a:r>
              <a:rPr lang="en-US" sz="2600" b="1" dirty="0"/>
              <a:t>X</a:t>
            </a:r>
            <a:r>
              <a:rPr lang="en-US" sz="2600" dirty="0"/>
              <a:t>) but we still measure it in Ω.</a:t>
            </a:r>
          </a:p>
          <a:p>
            <a:pPr algn="just"/>
            <a:r>
              <a:rPr lang="en-US" sz="2600" dirty="0"/>
              <a:t>The reactance provided by an inductor is </a:t>
            </a:r>
            <a:r>
              <a:rPr lang="en-US" sz="2600" b="1" dirty="0"/>
              <a:t>Indictive Reactance </a:t>
            </a:r>
            <a:r>
              <a:rPr lang="en-US" sz="2600" dirty="0"/>
              <a:t>(symbol </a:t>
            </a:r>
            <a:r>
              <a:rPr lang="en-US" sz="2600" b="1" dirty="0"/>
              <a:t>X</a:t>
            </a:r>
            <a:r>
              <a:rPr lang="en-US" sz="2600" b="1" baseline="-25000" dirty="0"/>
              <a:t>L</a:t>
            </a:r>
            <a:r>
              <a:rPr lang="en-US" sz="2600" dirty="0"/>
              <a:t>).</a:t>
            </a:r>
          </a:p>
        </p:txBody>
      </p:sp>
    </p:spTree>
    <p:custDataLst>
      <p:tags r:id="rId1"/>
    </p:custDataLst>
    <p:extLst>
      <p:ext uri="{BB962C8B-B14F-4D97-AF65-F5344CB8AC3E}">
        <p14:creationId xmlns:p14="http://schemas.microsoft.com/office/powerpoint/2010/main" val="1468542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7D33F9A-141D-E64E-BE06-D4810D9BF034}"/>
              </a:ext>
            </a:extLst>
          </p:cNvPr>
          <p:cNvSpPr/>
          <p:nvPr/>
        </p:nvSpPr>
        <p:spPr>
          <a:xfrm>
            <a:off x="1053867" y="965408"/>
            <a:ext cx="8131640" cy="3072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t>Out of phase</a:t>
            </a:r>
            <a:endParaRPr lang="en-US" sz="2600" b="1" dirty="0"/>
          </a:p>
          <a:p>
            <a:pPr algn="just"/>
            <a:r>
              <a:rPr lang="en-US" sz="2600" dirty="0"/>
              <a:t>Because an inductor opposes changes in the current, this means that the changes in current are delayed and fall behind the voltage.</a:t>
            </a:r>
          </a:p>
          <a:p>
            <a:pPr algn="just"/>
            <a:r>
              <a:rPr lang="en-US" sz="2600" dirty="0"/>
              <a:t>Therefore, in an </a:t>
            </a:r>
            <a:r>
              <a:rPr lang="en-US" sz="2600" b="1" dirty="0"/>
              <a:t>inductive circuit </a:t>
            </a:r>
            <a:r>
              <a:rPr lang="en-US" sz="2600" dirty="0"/>
              <a:t>(AC circuit with an inductor), </a:t>
            </a:r>
            <a:r>
              <a:rPr lang="en-US" sz="2600" b="1" dirty="0"/>
              <a:t>voltage leads current</a:t>
            </a:r>
            <a:r>
              <a:rPr lang="en-US" sz="2600" dirty="0"/>
              <a:t>.</a:t>
            </a:r>
          </a:p>
        </p:txBody>
      </p:sp>
    </p:spTree>
    <p:custDataLst>
      <p:tags r:id="rId1"/>
    </p:custDataLst>
    <p:extLst>
      <p:ext uri="{BB962C8B-B14F-4D97-AF65-F5344CB8AC3E}">
        <p14:creationId xmlns:p14="http://schemas.microsoft.com/office/powerpoint/2010/main" val="239214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Why do inductors oppose changes in current</a:t>
            </a:r>
          </a:p>
        </p:txBody>
      </p:sp>
      <p:sp>
        <p:nvSpPr>
          <p:cNvPr id="3" name="Content Placeholder 2"/>
          <p:cNvSpPr>
            <a:spLocks noGrp="1"/>
          </p:cNvSpPr>
          <p:nvPr>
            <p:ph idx="1"/>
          </p:nvPr>
        </p:nvSpPr>
        <p:spPr>
          <a:xfrm>
            <a:off x="1005630" y="1091867"/>
            <a:ext cx="7672758" cy="3645525"/>
          </a:xfrm>
        </p:spPr>
        <p:txBody>
          <a:bodyPr>
            <a:noAutofit/>
          </a:bodyPr>
          <a:lstStyle/>
          <a:p>
            <a:pPr marL="0" indent="0" algn="just">
              <a:buNone/>
            </a:pPr>
            <a:r>
              <a:rPr lang="en-US" sz="2400" dirty="0"/>
              <a:t>Remember that in AC, the magnitude and direction of the current is always changing.</a:t>
            </a:r>
          </a:p>
        </p:txBody>
      </p:sp>
      <p:sp>
        <p:nvSpPr>
          <p:cNvPr id="7" name="TextBox 6">
            <a:extLst>
              <a:ext uri="{FF2B5EF4-FFF2-40B4-BE49-F238E27FC236}">
                <a16:creationId xmlns:a16="http://schemas.microsoft.com/office/drawing/2014/main" id="{0E97D866-B4DD-1049-B081-714A0A075A87}"/>
              </a:ext>
            </a:extLst>
          </p:cNvPr>
          <p:cNvSpPr txBox="1"/>
          <p:nvPr/>
        </p:nvSpPr>
        <p:spPr>
          <a:xfrm>
            <a:off x="906708" y="1824248"/>
            <a:ext cx="7672758" cy="830997"/>
          </a:xfrm>
          <a:prstGeom prst="rect">
            <a:avLst/>
          </a:prstGeom>
          <a:solidFill>
            <a:schemeClr val="tx2">
              <a:lumMod val="40000"/>
              <a:lumOff val="60000"/>
            </a:schemeClr>
          </a:solidFill>
        </p:spPr>
        <p:txBody>
          <a:bodyPr wrap="square" rtlCol="0">
            <a:spAutoFit/>
          </a:bodyPr>
          <a:lstStyle/>
          <a:p>
            <a:pPr algn="just"/>
            <a:r>
              <a:rPr lang="en-GB" sz="2400" i="1" dirty="0"/>
              <a:t>Click the highlighted parts of the image to see the effect the changing current has on the inductor.</a:t>
            </a:r>
          </a:p>
        </p:txBody>
      </p:sp>
      <p:pic>
        <p:nvPicPr>
          <p:cNvPr id="8" name="Graphic 7" descr="User">
            <a:extLst>
              <a:ext uri="{FF2B5EF4-FFF2-40B4-BE49-F238E27FC236}">
                <a16:creationId xmlns:a16="http://schemas.microsoft.com/office/drawing/2014/main" id="{50117CF9-7608-8B4C-A623-750DA30022A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654" y="1846294"/>
            <a:ext cx="854046" cy="854046"/>
          </a:xfrm>
          <a:prstGeom prst="rect">
            <a:avLst/>
          </a:prstGeom>
        </p:spPr>
      </p:pic>
      <p:pic>
        <p:nvPicPr>
          <p:cNvPr id="4" name="Picture 3">
            <a:extLst>
              <a:ext uri="{FF2B5EF4-FFF2-40B4-BE49-F238E27FC236}">
                <a16:creationId xmlns:a16="http://schemas.microsoft.com/office/drawing/2014/main" id="{11B33C3D-6795-1E47-9544-2BADDF6D88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20715" y="2698807"/>
            <a:ext cx="4797944" cy="1995022"/>
          </a:xfrm>
          <a:prstGeom prst="rect">
            <a:avLst/>
          </a:prstGeom>
        </p:spPr>
      </p:pic>
      <p:sp>
        <p:nvSpPr>
          <p:cNvPr id="9" name="Oval 8">
            <a:extLst>
              <a:ext uri="{FF2B5EF4-FFF2-40B4-BE49-F238E27FC236}">
                <a16:creationId xmlns:a16="http://schemas.microsoft.com/office/drawing/2014/main" id="{1A5E56A5-0D6E-994D-AB12-4D69FF015F01}"/>
              </a:ext>
            </a:extLst>
          </p:cNvPr>
          <p:cNvSpPr/>
          <p:nvPr/>
        </p:nvSpPr>
        <p:spPr>
          <a:xfrm rot="2977026">
            <a:off x="2977637" y="2966463"/>
            <a:ext cx="374754" cy="847800"/>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50F26B4-E9F5-EA4E-A883-B9C5A7FD15A3}"/>
              </a:ext>
            </a:extLst>
          </p:cNvPr>
          <p:cNvSpPr/>
          <p:nvPr/>
        </p:nvSpPr>
        <p:spPr>
          <a:xfrm rot="8100000">
            <a:off x="4587082" y="2951597"/>
            <a:ext cx="374754" cy="847800"/>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592DEF0-9B78-8440-9F88-05A055034962}"/>
              </a:ext>
            </a:extLst>
          </p:cNvPr>
          <p:cNvSpPr/>
          <p:nvPr/>
        </p:nvSpPr>
        <p:spPr>
          <a:xfrm rot="5400000">
            <a:off x="3788390" y="2549090"/>
            <a:ext cx="374754" cy="847800"/>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9D71086-E8ED-E24C-99EA-1D49CDF166A2}"/>
              </a:ext>
            </a:extLst>
          </p:cNvPr>
          <p:cNvSpPr txBox="1"/>
          <p:nvPr/>
        </p:nvSpPr>
        <p:spPr>
          <a:xfrm>
            <a:off x="5908802" y="3245916"/>
            <a:ext cx="907749" cy="369332"/>
          </a:xfrm>
          <a:prstGeom prst="rect">
            <a:avLst/>
          </a:prstGeom>
          <a:noFill/>
        </p:spPr>
        <p:txBody>
          <a:bodyPr wrap="none" rtlCol="0">
            <a:spAutoFit/>
          </a:bodyPr>
          <a:lstStyle/>
          <a:p>
            <a:r>
              <a:rPr lang="en-US" b="1" dirty="0">
                <a:solidFill>
                  <a:srgbClr val="589F64"/>
                </a:solidFill>
              </a:rPr>
              <a:t>Current</a:t>
            </a:r>
          </a:p>
        </p:txBody>
      </p:sp>
      <p:cxnSp>
        <p:nvCxnSpPr>
          <p:cNvPr id="13" name="Straight Arrow Connector 12">
            <a:extLst>
              <a:ext uri="{FF2B5EF4-FFF2-40B4-BE49-F238E27FC236}">
                <a16:creationId xmlns:a16="http://schemas.microsoft.com/office/drawing/2014/main" id="{714D013A-D0B0-D640-A515-8D1A2FB181A8}"/>
              </a:ext>
            </a:extLst>
          </p:cNvPr>
          <p:cNvCxnSpPr>
            <a:cxnSpLocks/>
          </p:cNvCxnSpPr>
          <p:nvPr/>
        </p:nvCxnSpPr>
        <p:spPr>
          <a:xfrm flipH="1">
            <a:off x="5324398" y="3430582"/>
            <a:ext cx="584406" cy="481351"/>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9828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Current increases</a:t>
            </a:r>
          </a:p>
        </p:txBody>
      </p:sp>
      <p:sp>
        <p:nvSpPr>
          <p:cNvPr id="3" name="Content Placeholder 2"/>
          <p:cNvSpPr>
            <a:spLocks noGrp="1"/>
          </p:cNvSpPr>
          <p:nvPr>
            <p:ph idx="1"/>
          </p:nvPr>
        </p:nvSpPr>
        <p:spPr>
          <a:xfrm>
            <a:off x="1122532" y="1091868"/>
            <a:ext cx="4586029" cy="3435162"/>
          </a:xfrm>
        </p:spPr>
        <p:txBody>
          <a:bodyPr>
            <a:noAutofit/>
          </a:bodyPr>
          <a:lstStyle/>
          <a:p>
            <a:pPr marL="0" indent="0" algn="just">
              <a:buNone/>
            </a:pPr>
            <a:r>
              <a:rPr lang="en-US" sz="2400" dirty="0"/>
              <a:t>So, as soon as current starts to flow through the inductor, a magnetic field begins to form. But this field is constantly getting stronger as the current increases. Therefore, the field is constantly changing. This induces a voltage that </a:t>
            </a:r>
            <a:r>
              <a:rPr lang="en-US" sz="2400" b="1" dirty="0"/>
              <a:t>opposes</a:t>
            </a:r>
            <a:r>
              <a:rPr lang="en-US" sz="2400" dirty="0"/>
              <a:t> the flow of current. The electrical energy of the opposed current gets stored in the magnetic field.</a:t>
            </a:r>
          </a:p>
        </p:txBody>
      </p:sp>
      <p:pic>
        <p:nvPicPr>
          <p:cNvPr id="5" name="Picture 4">
            <a:extLst>
              <a:ext uri="{FF2B5EF4-FFF2-40B4-BE49-F238E27FC236}">
                <a16:creationId xmlns:a16="http://schemas.microsoft.com/office/drawing/2014/main" id="{EDC95699-5AFE-0D4E-809C-35629CF89C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35CB8C03-3299-5A4A-BAF2-46D2A22401EA}"/>
              </a:ext>
            </a:extLst>
          </p:cNvPr>
          <p:cNvSpPr/>
          <p:nvPr/>
        </p:nvSpPr>
        <p:spPr>
          <a:xfrm>
            <a:off x="7015397" y="1798820"/>
            <a:ext cx="779488"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905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Peak current</a:t>
            </a:r>
          </a:p>
        </p:txBody>
      </p:sp>
      <p:sp>
        <p:nvSpPr>
          <p:cNvPr id="3" name="Content Placeholder 2"/>
          <p:cNvSpPr>
            <a:spLocks noGrp="1"/>
          </p:cNvSpPr>
          <p:nvPr>
            <p:ph idx="1"/>
          </p:nvPr>
        </p:nvSpPr>
        <p:spPr>
          <a:xfrm>
            <a:off x="1122532" y="1091868"/>
            <a:ext cx="4586029" cy="2776368"/>
          </a:xfrm>
        </p:spPr>
        <p:txBody>
          <a:bodyPr>
            <a:noAutofit/>
          </a:bodyPr>
          <a:lstStyle/>
          <a:p>
            <a:pPr marL="0" indent="0" algn="just">
              <a:buNone/>
            </a:pPr>
            <a:r>
              <a:rPr lang="en-US" sz="2400" dirty="0"/>
              <a:t>For a moment, at peak current, the magnetic field is at its strongest. It stops changing and is stable. In this state, no opposing voltage is induced and nothing opposes the flow of current through the inductor. The inductor behaves like an ordinary piece of wire.</a:t>
            </a:r>
          </a:p>
        </p:txBody>
      </p:sp>
      <p:pic>
        <p:nvPicPr>
          <p:cNvPr id="5" name="Picture 4">
            <a:extLst>
              <a:ext uri="{FF2B5EF4-FFF2-40B4-BE49-F238E27FC236}">
                <a16:creationId xmlns:a16="http://schemas.microsoft.com/office/drawing/2014/main" id="{919842B6-C7C6-0940-8808-72FC54DC8A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38F055B5-4212-5240-BA68-42AFBC7663D9}"/>
              </a:ext>
            </a:extLst>
          </p:cNvPr>
          <p:cNvSpPr/>
          <p:nvPr/>
        </p:nvSpPr>
        <p:spPr>
          <a:xfrm>
            <a:off x="7809876" y="1783830"/>
            <a:ext cx="920212"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916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Current decreases</a:t>
            </a:r>
          </a:p>
        </p:txBody>
      </p:sp>
      <p:sp>
        <p:nvSpPr>
          <p:cNvPr id="3" name="Content Placeholder 2"/>
          <p:cNvSpPr>
            <a:spLocks noGrp="1"/>
          </p:cNvSpPr>
          <p:nvPr>
            <p:ph idx="1"/>
          </p:nvPr>
        </p:nvSpPr>
        <p:spPr>
          <a:xfrm>
            <a:off x="1122532" y="1091867"/>
            <a:ext cx="4586029" cy="3645525"/>
          </a:xfrm>
        </p:spPr>
        <p:txBody>
          <a:bodyPr>
            <a:noAutofit/>
          </a:bodyPr>
          <a:lstStyle/>
          <a:p>
            <a:pPr marL="0" indent="0" algn="just">
              <a:buNone/>
            </a:pPr>
            <a:r>
              <a:rPr lang="en-US" sz="2400" dirty="0"/>
              <a:t>As the current starts to decrease, the magnetic field starts to collapse. This time it gets weaker and weaker but it is still changing. This time, the change in the magnetic field induces a voltage that tries to keep the current flowing. The energy stored in the magnetic field gets converted back into electrical energy in the circuit.</a:t>
            </a:r>
          </a:p>
        </p:txBody>
      </p:sp>
      <p:pic>
        <p:nvPicPr>
          <p:cNvPr id="5" name="Picture 4">
            <a:extLst>
              <a:ext uri="{FF2B5EF4-FFF2-40B4-BE49-F238E27FC236}">
                <a16:creationId xmlns:a16="http://schemas.microsoft.com/office/drawing/2014/main" id="{5D46184D-47E6-ED4D-A079-C3E5F0CECD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1C6917F0-920F-D04D-A263-070F1E791E53}"/>
              </a:ext>
            </a:extLst>
          </p:cNvPr>
          <p:cNvSpPr/>
          <p:nvPr/>
        </p:nvSpPr>
        <p:spPr>
          <a:xfrm>
            <a:off x="8727099" y="1801261"/>
            <a:ext cx="779488"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09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F3C1D7A-0881-C249-956C-B54C8E3E75CD}"/>
              </a:ext>
            </a:extLst>
          </p:cNvPr>
          <p:cNvSpPr/>
          <p:nvPr/>
        </p:nvSpPr>
        <p:spPr>
          <a:xfrm>
            <a:off x="9046487" y="3154823"/>
            <a:ext cx="250542" cy="2505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θ</a:t>
            </a:r>
            <a:endParaRPr lang="en-US" dirty="0">
              <a:solidFill>
                <a:schemeClr val="tx1"/>
              </a:solidFill>
            </a:endParaRPr>
          </a:p>
        </p:txBody>
      </p:sp>
      <p:pic>
        <p:nvPicPr>
          <p:cNvPr id="22" name="Picture 21">
            <a:extLst>
              <a:ext uri="{FF2B5EF4-FFF2-40B4-BE49-F238E27FC236}">
                <a16:creationId xmlns:a16="http://schemas.microsoft.com/office/drawing/2014/main" id="{CB9E65E8-6564-754D-9279-F843F97580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5090" y="2978488"/>
            <a:ext cx="2644475" cy="1187565"/>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Inductive Reactance</a:t>
            </a:r>
          </a:p>
        </p:txBody>
      </p:sp>
      <p:sp>
        <p:nvSpPr>
          <p:cNvPr id="3" name="Content Placeholder 2"/>
          <p:cNvSpPr>
            <a:spLocks noGrp="1"/>
          </p:cNvSpPr>
          <p:nvPr>
            <p:ph idx="1"/>
          </p:nvPr>
        </p:nvSpPr>
        <p:spPr>
          <a:xfrm>
            <a:off x="1122533" y="1091867"/>
            <a:ext cx="3639989" cy="3645525"/>
          </a:xfrm>
        </p:spPr>
        <p:txBody>
          <a:bodyPr>
            <a:noAutofit/>
          </a:bodyPr>
          <a:lstStyle/>
          <a:p>
            <a:pPr marL="0" indent="0" algn="just">
              <a:buNone/>
            </a:pPr>
            <a:r>
              <a:rPr lang="en-US" sz="2400" dirty="0"/>
              <a:t>We have seen that when we have an inductor in an AC circuit, the inductor acts to oppose the flow of current. We call this opposition </a:t>
            </a:r>
            <a:r>
              <a:rPr lang="en-US" sz="2400" b="1" dirty="0"/>
              <a:t>reactance</a:t>
            </a:r>
            <a:r>
              <a:rPr lang="en-US" sz="2400" dirty="0"/>
              <a:t>. The voltage and current are out of phase. This is because, inductors </a:t>
            </a:r>
            <a:r>
              <a:rPr lang="en-US" sz="2400" b="1" dirty="0"/>
              <a:t>store energy</a:t>
            </a:r>
            <a:r>
              <a:rPr lang="en-US" sz="2400" dirty="0"/>
              <a:t>. </a:t>
            </a:r>
          </a:p>
        </p:txBody>
      </p:sp>
      <p:cxnSp>
        <p:nvCxnSpPr>
          <p:cNvPr id="11" name="Straight Arrow Connector 10">
            <a:extLst>
              <a:ext uri="{FF2B5EF4-FFF2-40B4-BE49-F238E27FC236}">
                <a16:creationId xmlns:a16="http://schemas.microsoft.com/office/drawing/2014/main" id="{334C0AB7-7839-CE43-9807-0F93F5E8B2A9}"/>
              </a:ext>
            </a:extLst>
          </p:cNvPr>
          <p:cNvCxnSpPr>
            <a:cxnSpLocks/>
          </p:cNvCxnSpPr>
          <p:nvPr/>
        </p:nvCxnSpPr>
        <p:spPr>
          <a:xfrm>
            <a:off x="9046488" y="3147170"/>
            <a:ext cx="968237"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A3E48AC-A5D0-534E-9059-20B54EB6D1AF}"/>
              </a:ext>
            </a:extLst>
          </p:cNvPr>
          <p:cNvCxnSpPr>
            <a:cxnSpLocks/>
          </p:cNvCxnSpPr>
          <p:nvPr/>
        </p:nvCxnSpPr>
        <p:spPr>
          <a:xfrm>
            <a:off x="9046488" y="3144171"/>
            <a:ext cx="0" cy="738284"/>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8D662FA-7EC7-CD45-B479-EEFD87B19D88}"/>
              </a:ext>
            </a:extLst>
          </p:cNvPr>
          <p:cNvSpPr txBox="1"/>
          <p:nvPr/>
        </p:nvSpPr>
        <p:spPr>
          <a:xfrm>
            <a:off x="6669858" y="2519610"/>
            <a:ext cx="1779718" cy="369332"/>
          </a:xfrm>
          <a:prstGeom prst="rect">
            <a:avLst/>
          </a:prstGeom>
          <a:noFill/>
        </p:spPr>
        <p:txBody>
          <a:bodyPr wrap="none" rtlCol="0">
            <a:spAutoFit/>
          </a:bodyPr>
          <a:lstStyle/>
          <a:p>
            <a:r>
              <a:rPr lang="en-US" b="1" dirty="0"/>
              <a:t>A reactive circuit</a:t>
            </a:r>
          </a:p>
        </p:txBody>
      </p:sp>
      <p:sp>
        <p:nvSpPr>
          <p:cNvPr id="14" name="TextBox 13">
            <a:extLst>
              <a:ext uri="{FF2B5EF4-FFF2-40B4-BE49-F238E27FC236}">
                <a16:creationId xmlns:a16="http://schemas.microsoft.com/office/drawing/2014/main" id="{AF71B2A7-5851-D140-8669-A7FFEEE01E2F}"/>
              </a:ext>
            </a:extLst>
          </p:cNvPr>
          <p:cNvSpPr txBox="1"/>
          <p:nvPr/>
        </p:nvSpPr>
        <p:spPr>
          <a:xfrm>
            <a:off x="5700431" y="4066931"/>
            <a:ext cx="1239250" cy="646331"/>
          </a:xfrm>
          <a:prstGeom prst="rect">
            <a:avLst/>
          </a:prstGeom>
          <a:noFill/>
        </p:spPr>
        <p:txBody>
          <a:bodyPr wrap="none" rtlCol="0">
            <a:spAutoFit/>
          </a:bodyPr>
          <a:lstStyle/>
          <a:p>
            <a:pPr algn="ctr"/>
            <a:r>
              <a:rPr lang="en-US" b="1" dirty="0"/>
              <a:t>V and I</a:t>
            </a:r>
          </a:p>
          <a:p>
            <a:pPr algn="ctr"/>
            <a:r>
              <a:rPr lang="en-US" b="1" dirty="0"/>
              <a:t>waveforms</a:t>
            </a:r>
          </a:p>
        </p:txBody>
      </p:sp>
      <p:sp>
        <p:nvSpPr>
          <p:cNvPr id="15" name="TextBox 14">
            <a:extLst>
              <a:ext uri="{FF2B5EF4-FFF2-40B4-BE49-F238E27FC236}">
                <a16:creationId xmlns:a16="http://schemas.microsoft.com/office/drawing/2014/main" id="{1389B9F0-DA72-0D41-A4C4-0AF2189476CC}"/>
              </a:ext>
            </a:extLst>
          </p:cNvPr>
          <p:cNvSpPr txBox="1"/>
          <p:nvPr/>
        </p:nvSpPr>
        <p:spPr>
          <a:xfrm>
            <a:off x="9029664" y="3919050"/>
            <a:ext cx="965072" cy="646331"/>
          </a:xfrm>
          <a:prstGeom prst="rect">
            <a:avLst/>
          </a:prstGeom>
          <a:noFill/>
        </p:spPr>
        <p:txBody>
          <a:bodyPr wrap="none" rtlCol="0">
            <a:spAutoFit/>
          </a:bodyPr>
          <a:lstStyle/>
          <a:p>
            <a:pPr algn="ctr"/>
            <a:r>
              <a:rPr lang="en-US" b="1" dirty="0"/>
              <a:t>Phasor</a:t>
            </a:r>
          </a:p>
          <a:p>
            <a:pPr algn="ctr"/>
            <a:r>
              <a:rPr lang="en-US" b="1" dirty="0"/>
              <a:t>diagram</a:t>
            </a:r>
          </a:p>
        </p:txBody>
      </p:sp>
      <p:pic>
        <p:nvPicPr>
          <p:cNvPr id="8" name="Picture 7" descr="A close up of a whiteboard&#13;&#10;&#13;&#10;Description automatically generated">
            <a:extLst>
              <a:ext uri="{FF2B5EF4-FFF2-40B4-BE49-F238E27FC236}">
                <a16:creationId xmlns:a16="http://schemas.microsoft.com/office/drawing/2014/main" id="{85F856F2-C29B-7144-A3EB-AADDCB1331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4277" y="632235"/>
            <a:ext cx="4317168" cy="1884377"/>
          </a:xfrm>
          <a:prstGeom prst="rect">
            <a:avLst/>
          </a:prstGeom>
        </p:spPr>
      </p:pic>
      <p:sp>
        <p:nvSpPr>
          <p:cNvPr id="16" name="TextBox 15">
            <a:extLst>
              <a:ext uri="{FF2B5EF4-FFF2-40B4-BE49-F238E27FC236}">
                <a16:creationId xmlns:a16="http://schemas.microsoft.com/office/drawing/2014/main" id="{8B491B79-7E5D-2B45-8B0E-7B53238D2D0C}"/>
              </a:ext>
            </a:extLst>
          </p:cNvPr>
          <p:cNvSpPr txBox="1"/>
          <p:nvPr/>
        </p:nvSpPr>
        <p:spPr>
          <a:xfrm>
            <a:off x="6277084" y="3567214"/>
            <a:ext cx="320922" cy="369332"/>
          </a:xfrm>
          <a:prstGeom prst="rect">
            <a:avLst/>
          </a:prstGeom>
          <a:noFill/>
        </p:spPr>
        <p:txBody>
          <a:bodyPr wrap="none" rtlCol="0">
            <a:spAutoFit/>
          </a:bodyPr>
          <a:lstStyle/>
          <a:p>
            <a:r>
              <a:rPr lang="en-US" b="1" dirty="0">
                <a:solidFill>
                  <a:srgbClr val="D26764"/>
                </a:solidFill>
              </a:rPr>
              <a:t>V</a:t>
            </a:r>
          </a:p>
        </p:txBody>
      </p:sp>
      <p:sp>
        <p:nvSpPr>
          <p:cNvPr id="17" name="TextBox 16">
            <a:extLst>
              <a:ext uri="{FF2B5EF4-FFF2-40B4-BE49-F238E27FC236}">
                <a16:creationId xmlns:a16="http://schemas.microsoft.com/office/drawing/2014/main" id="{E9F73183-929C-9F40-BFF1-C78A6A30DE6F}"/>
              </a:ext>
            </a:extLst>
          </p:cNvPr>
          <p:cNvSpPr txBox="1"/>
          <p:nvPr/>
        </p:nvSpPr>
        <p:spPr>
          <a:xfrm>
            <a:off x="6439094" y="2910762"/>
            <a:ext cx="245580" cy="369332"/>
          </a:xfrm>
          <a:prstGeom prst="rect">
            <a:avLst/>
          </a:prstGeom>
          <a:noFill/>
        </p:spPr>
        <p:txBody>
          <a:bodyPr wrap="none" rtlCol="0">
            <a:spAutoFit/>
          </a:bodyPr>
          <a:lstStyle/>
          <a:p>
            <a:r>
              <a:rPr lang="en-US" b="1" dirty="0">
                <a:solidFill>
                  <a:srgbClr val="589F64"/>
                </a:solidFill>
              </a:rPr>
              <a:t>I</a:t>
            </a:r>
          </a:p>
        </p:txBody>
      </p:sp>
      <p:cxnSp>
        <p:nvCxnSpPr>
          <p:cNvPr id="18" name="Straight Arrow Connector 17">
            <a:extLst>
              <a:ext uri="{FF2B5EF4-FFF2-40B4-BE49-F238E27FC236}">
                <a16:creationId xmlns:a16="http://schemas.microsoft.com/office/drawing/2014/main" id="{B4DE16B0-EE49-A54C-9148-271A01342EBD}"/>
              </a:ext>
            </a:extLst>
          </p:cNvPr>
          <p:cNvCxnSpPr>
            <a:stCxn id="16" idx="1"/>
          </p:cNvCxnSpPr>
          <p:nvPr/>
        </p:nvCxnSpPr>
        <p:spPr>
          <a:xfrm flipH="1">
            <a:off x="5988605" y="3751880"/>
            <a:ext cx="288479"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95842A-1851-844B-B24B-1A5EA18ACE28}"/>
              </a:ext>
            </a:extLst>
          </p:cNvPr>
          <p:cNvCxnSpPr>
            <a:cxnSpLocks/>
          </p:cNvCxnSpPr>
          <p:nvPr/>
        </p:nvCxnSpPr>
        <p:spPr>
          <a:xfrm flipH="1">
            <a:off x="6266326" y="3095428"/>
            <a:ext cx="172769" cy="260160"/>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B9BA0F-D961-A146-B395-DBAF8D820BC6}"/>
              </a:ext>
            </a:extLst>
          </p:cNvPr>
          <p:cNvSpPr txBox="1"/>
          <p:nvPr/>
        </p:nvSpPr>
        <p:spPr>
          <a:xfrm>
            <a:off x="9834275" y="2770308"/>
            <a:ext cx="320922" cy="369332"/>
          </a:xfrm>
          <a:prstGeom prst="rect">
            <a:avLst/>
          </a:prstGeom>
          <a:noFill/>
        </p:spPr>
        <p:txBody>
          <a:bodyPr wrap="none" rtlCol="0">
            <a:spAutoFit/>
          </a:bodyPr>
          <a:lstStyle/>
          <a:p>
            <a:r>
              <a:rPr lang="en-US" b="1" dirty="0">
                <a:solidFill>
                  <a:srgbClr val="D26764"/>
                </a:solidFill>
              </a:rPr>
              <a:t>V</a:t>
            </a:r>
          </a:p>
        </p:txBody>
      </p:sp>
      <p:sp>
        <p:nvSpPr>
          <p:cNvPr id="21" name="TextBox 20">
            <a:extLst>
              <a:ext uri="{FF2B5EF4-FFF2-40B4-BE49-F238E27FC236}">
                <a16:creationId xmlns:a16="http://schemas.microsoft.com/office/drawing/2014/main" id="{22D9940A-FF1E-064E-ADEA-53494B1BB363}"/>
              </a:ext>
            </a:extLst>
          </p:cNvPr>
          <p:cNvSpPr txBox="1"/>
          <p:nvPr/>
        </p:nvSpPr>
        <p:spPr>
          <a:xfrm>
            <a:off x="8745890" y="3588523"/>
            <a:ext cx="311304"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L</a:t>
            </a:r>
          </a:p>
        </p:txBody>
      </p:sp>
    </p:spTree>
    <p:custDataLst>
      <p:tags r:id="rId1"/>
    </p:custDataLst>
    <p:extLst>
      <p:ext uri="{BB962C8B-B14F-4D97-AF65-F5344CB8AC3E}">
        <p14:creationId xmlns:p14="http://schemas.microsoft.com/office/powerpoint/2010/main" val="1382352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Ohm’s Law in an inductive reactance circuit</a:t>
            </a:r>
          </a:p>
        </p:txBody>
      </p:sp>
      <p:sp>
        <p:nvSpPr>
          <p:cNvPr id="3" name="Content Placeholder 2"/>
          <p:cNvSpPr>
            <a:spLocks noGrp="1"/>
          </p:cNvSpPr>
          <p:nvPr>
            <p:ph idx="1"/>
          </p:nvPr>
        </p:nvSpPr>
        <p:spPr>
          <a:xfrm>
            <a:off x="1122533" y="1091867"/>
            <a:ext cx="7672758" cy="1705121"/>
          </a:xfrm>
        </p:spPr>
        <p:txBody>
          <a:bodyPr>
            <a:noAutofit/>
          </a:bodyPr>
          <a:lstStyle/>
          <a:p>
            <a:pPr marL="0" indent="0" algn="just">
              <a:buNone/>
            </a:pPr>
            <a:r>
              <a:rPr lang="en-US" sz="2400" dirty="0"/>
              <a:t>In a purely a purely </a:t>
            </a:r>
            <a:r>
              <a:rPr lang="en-US" sz="2400" b="1" dirty="0"/>
              <a:t>inductive reactance circuit </a:t>
            </a:r>
            <a:r>
              <a:rPr lang="en-US" sz="2400" dirty="0"/>
              <a:t>(an AC circuit with only inductors in it), Ohm’s Law looks a little different to normal.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AB5FE5-FAC0-7645-858A-C48F32B92520}"/>
                  </a:ext>
                </a:extLst>
              </p:cNvPr>
              <p:cNvSpPr txBox="1"/>
              <p:nvPr/>
            </p:nvSpPr>
            <p:spPr>
              <a:xfrm>
                <a:off x="1288806" y="1856320"/>
                <a:ext cx="3588803" cy="30074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9600" smtClean="0">
                          <a:solidFill>
                            <a:schemeClr val="accent3"/>
                          </a:solidFill>
                          <a:latin typeface="Cambria Math" panose="02040503050406030204" pitchFamily="18" charset="0"/>
                        </a:rPr>
                        <m:t>I</m:t>
                      </m:r>
                      <m:r>
                        <a:rPr lang="en-US" sz="9600" b="0" i="0" smtClean="0">
                          <a:latin typeface="Cambria Math" panose="02040503050406030204" pitchFamily="18" charset="0"/>
                        </a:rPr>
                        <m:t>=</m:t>
                      </m:r>
                      <m:f>
                        <m:fPr>
                          <m:ctrlPr>
                            <a:rPr lang="en-US" sz="9600" b="0" i="1" smtClean="0">
                              <a:solidFill>
                                <a:schemeClr val="tx1"/>
                              </a:solidFill>
                              <a:latin typeface="Cambria Math" panose="02040503050406030204" pitchFamily="18" charset="0"/>
                            </a:rPr>
                          </m:ctrlPr>
                        </m:fPr>
                        <m:num>
                          <m:r>
                            <m:rPr>
                              <m:sty m:val="p"/>
                            </m:rPr>
                            <a:rPr lang="en-US" sz="9600" i="0" smtClean="0">
                              <a:solidFill>
                                <a:schemeClr val="accent2"/>
                              </a:solidFill>
                              <a:latin typeface="Cambria Math" panose="02040503050406030204" pitchFamily="18" charset="0"/>
                            </a:rPr>
                            <m:t>V</m:t>
                          </m:r>
                        </m:num>
                        <m:den>
                          <m:sSub>
                            <m:sSubPr>
                              <m:ctrlPr>
                                <a:rPr lang="en-US" sz="9600" b="0" i="1" smtClean="0">
                                  <a:solidFill>
                                    <a:schemeClr val="accent4"/>
                                  </a:solidFill>
                                  <a:latin typeface="Cambria Math" panose="02040503050406030204" pitchFamily="18" charset="0"/>
                                </a:rPr>
                              </m:ctrlPr>
                            </m:sSubPr>
                            <m:e>
                              <m:r>
                                <m:rPr>
                                  <m:sty m:val="p"/>
                                </m:rPr>
                                <a:rPr lang="en-US" sz="9600" b="0" i="0" smtClean="0">
                                  <a:solidFill>
                                    <a:schemeClr val="accent4"/>
                                  </a:solidFill>
                                  <a:latin typeface="Cambria Math" panose="02040503050406030204" pitchFamily="18" charset="0"/>
                                </a:rPr>
                                <m:t>X</m:t>
                              </m:r>
                            </m:e>
                            <m:sub>
                              <m:r>
                                <m:rPr>
                                  <m:sty m:val="p"/>
                                </m:rPr>
                                <a:rPr lang="en-US" sz="9600" b="0" i="0" smtClean="0">
                                  <a:solidFill>
                                    <a:schemeClr val="accent4"/>
                                  </a:solidFill>
                                  <a:latin typeface="Cambria Math" panose="02040503050406030204" pitchFamily="18" charset="0"/>
                                </a:rPr>
                                <m:t>L</m:t>
                              </m:r>
                            </m:sub>
                          </m:sSub>
                        </m:den>
                      </m:f>
                    </m:oMath>
                  </m:oMathPara>
                </a14:m>
                <a:endParaRPr lang="en-US" sz="8000" dirty="0"/>
              </a:p>
            </p:txBody>
          </p:sp>
        </mc:Choice>
        <mc:Fallback xmlns="">
          <p:sp>
            <p:nvSpPr>
              <p:cNvPr id="4" name="TextBox 3">
                <a:extLst>
                  <a:ext uri="{FF2B5EF4-FFF2-40B4-BE49-F238E27FC236}">
                    <a16:creationId xmlns:a16="http://schemas.microsoft.com/office/drawing/2014/main" id="{23AB5FE5-FAC0-7645-858A-C48F32B92520}"/>
                  </a:ext>
                </a:extLst>
              </p:cNvPr>
              <p:cNvSpPr txBox="1">
                <a:spLocks noRot="1" noChangeAspect="1" noMove="1" noResize="1" noEditPoints="1" noAdjustHandles="1" noChangeArrowheads="1" noChangeShapeType="1" noTextEdit="1"/>
              </p:cNvSpPr>
              <p:nvPr/>
            </p:nvSpPr>
            <p:spPr>
              <a:xfrm>
                <a:off x="1288806" y="1856320"/>
                <a:ext cx="3588803" cy="3007490"/>
              </a:xfrm>
              <a:prstGeom prst="rect">
                <a:avLst/>
              </a:prstGeom>
              <a:blipFill>
                <a:blip r:embed="rId4"/>
                <a:stretch>
                  <a:fillRect l="-7042" t="-420" r="-2817" b="-88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F0F2713-889C-9143-843C-C31E63F72630}"/>
              </a:ext>
            </a:extLst>
          </p:cNvPr>
          <p:cNvSpPr txBox="1"/>
          <p:nvPr/>
        </p:nvSpPr>
        <p:spPr>
          <a:xfrm>
            <a:off x="5119687" y="2388034"/>
            <a:ext cx="3274423" cy="707886"/>
          </a:xfrm>
          <a:prstGeom prst="rect">
            <a:avLst/>
          </a:prstGeom>
          <a:noFill/>
        </p:spPr>
        <p:txBody>
          <a:bodyPr wrap="none" rtlCol="0">
            <a:spAutoFit/>
          </a:bodyPr>
          <a:lstStyle/>
          <a:p>
            <a:r>
              <a:rPr lang="en-US" sz="4000" b="1" dirty="0">
                <a:solidFill>
                  <a:schemeClr val="accent2"/>
                </a:solidFill>
              </a:rPr>
              <a:t>V = voltage (V)</a:t>
            </a:r>
          </a:p>
        </p:txBody>
      </p:sp>
      <p:sp>
        <p:nvSpPr>
          <p:cNvPr id="13" name="TextBox 12">
            <a:extLst>
              <a:ext uri="{FF2B5EF4-FFF2-40B4-BE49-F238E27FC236}">
                <a16:creationId xmlns:a16="http://schemas.microsoft.com/office/drawing/2014/main" id="{D79DBECF-2C7A-7749-BD1E-CD781CCDB053}"/>
              </a:ext>
            </a:extLst>
          </p:cNvPr>
          <p:cNvSpPr txBox="1"/>
          <p:nvPr/>
        </p:nvSpPr>
        <p:spPr>
          <a:xfrm>
            <a:off x="5119687" y="2973012"/>
            <a:ext cx="3110852" cy="707886"/>
          </a:xfrm>
          <a:prstGeom prst="rect">
            <a:avLst/>
          </a:prstGeom>
          <a:noFill/>
        </p:spPr>
        <p:txBody>
          <a:bodyPr wrap="none" rtlCol="0">
            <a:spAutoFit/>
          </a:bodyPr>
          <a:lstStyle/>
          <a:p>
            <a:r>
              <a:rPr lang="en-US" sz="4000" b="1" dirty="0">
                <a:solidFill>
                  <a:schemeClr val="accent3"/>
                </a:solidFill>
              </a:rPr>
              <a:t>I = current (A)</a:t>
            </a:r>
          </a:p>
        </p:txBody>
      </p:sp>
      <p:sp>
        <p:nvSpPr>
          <p:cNvPr id="16" name="TextBox 15">
            <a:extLst>
              <a:ext uri="{FF2B5EF4-FFF2-40B4-BE49-F238E27FC236}">
                <a16:creationId xmlns:a16="http://schemas.microsoft.com/office/drawing/2014/main" id="{2C2F1B7E-FCA0-9340-BB6A-45E37C6A4243}"/>
              </a:ext>
            </a:extLst>
          </p:cNvPr>
          <p:cNvSpPr txBox="1"/>
          <p:nvPr/>
        </p:nvSpPr>
        <p:spPr>
          <a:xfrm>
            <a:off x="5119687" y="3557990"/>
            <a:ext cx="3065326" cy="1323439"/>
          </a:xfrm>
          <a:prstGeom prst="rect">
            <a:avLst/>
          </a:prstGeom>
          <a:noFill/>
        </p:spPr>
        <p:txBody>
          <a:bodyPr wrap="none" rtlCol="0">
            <a:spAutoFit/>
          </a:bodyPr>
          <a:lstStyle/>
          <a:p>
            <a:r>
              <a:rPr lang="en-US" sz="4000" b="1" dirty="0">
                <a:solidFill>
                  <a:schemeClr val="accent4"/>
                </a:solidFill>
              </a:rPr>
              <a:t>X</a:t>
            </a:r>
            <a:r>
              <a:rPr lang="en-US" sz="4000" b="1" baseline="-25000" dirty="0">
                <a:solidFill>
                  <a:schemeClr val="accent4"/>
                </a:solidFill>
              </a:rPr>
              <a:t>L</a:t>
            </a:r>
            <a:r>
              <a:rPr lang="en-US" sz="4000" b="1" dirty="0">
                <a:solidFill>
                  <a:schemeClr val="accent4"/>
                </a:solidFill>
              </a:rPr>
              <a:t> = inductive</a:t>
            </a:r>
          </a:p>
          <a:p>
            <a:r>
              <a:rPr lang="en-US" sz="4000" b="1" dirty="0">
                <a:solidFill>
                  <a:schemeClr val="accent4"/>
                </a:solidFill>
              </a:rPr>
              <a:t>reactance (Ω)</a:t>
            </a:r>
          </a:p>
        </p:txBody>
      </p:sp>
    </p:spTree>
    <p:custDataLst>
      <p:tags r:id="rId1"/>
    </p:custDataLst>
    <p:extLst>
      <p:ext uri="{BB962C8B-B14F-4D97-AF65-F5344CB8AC3E}">
        <p14:creationId xmlns:p14="http://schemas.microsoft.com/office/powerpoint/2010/main" val="347111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in an inductive reactance circuit</a:t>
            </a:r>
          </a:p>
        </p:txBody>
      </p:sp>
      <p:sp>
        <p:nvSpPr>
          <p:cNvPr id="3" name="Content Placeholder 2"/>
          <p:cNvSpPr>
            <a:spLocks noGrp="1"/>
          </p:cNvSpPr>
          <p:nvPr>
            <p:ph idx="1"/>
          </p:nvPr>
        </p:nvSpPr>
        <p:spPr>
          <a:xfrm>
            <a:off x="1122533" y="1091867"/>
            <a:ext cx="7688866" cy="2124669"/>
          </a:xfrm>
        </p:spPr>
        <p:txBody>
          <a:bodyPr>
            <a:noAutofit/>
          </a:bodyPr>
          <a:lstStyle/>
          <a:p>
            <a:pPr marL="0" indent="0" algn="just">
              <a:buNone/>
            </a:pPr>
            <a:r>
              <a:rPr lang="en-US" sz="2400" dirty="0"/>
              <a:t>True power in an inductive reactance circuit does not equal apparent power because the voltage leads the current by the phase angle </a:t>
            </a:r>
            <a:r>
              <a:rPr lang="en-US" sz="2400" dirty="0" err="1"/>
              <a:t>θ</a:t>
            </a:r>
            <a:r>
              <a:rPr lang="en-US" sz="2400"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45CDE4-E7D4-D544-A038-2A1AC9F00C11}"/>
                  </a:ext>
                </a:extLst>
              </p:cNvPr>
              <p:cNvSpPr txBox="1"/>
              <p:nvPr/>
            </p:nvSpPr>
            <p:spPr>
              <a:xfrm>
                <a:off x="805871" y="2348686"/>
                <a:ext cx="4591000"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7200" b="0" i="0" smtClean="0">
                          <a:solidFill>
                            <a:schemeClr val="accent2"/>
                          </a:solidFill>
                          <a:latin typeface="Cambria Math" panose="02040503050406030204" pitchFamily="18" charset="0"/>
                        </a:rPr>
                        <m:t>P</m:t>
                      </m:r>
                      <m:r>
                        <a:rPr lang="en-US" sz="7200" b="0" i="0" smtClean="0">
                          <a:latin typeface="Cambria Math" panose="02040503050406030204" pitchFamily="18" charset="0"/>
                        </a:rPr>
                        <m:t>=</m:t>
                      </m:r>
                      <m:r>
                        <m:rPr>
                          <m:sty m:val="p"/>
                        </m:rPr>
                        <a:rPr lang="en-US" sz="7200" b="0" i="0" smtClean="0">
                          <a:solidFill>
                            <a:schemeClr val="accent3"/>
                          </a:solidFill>
                          <a:latin typeface="Cambria Math" panose="02040503050406030204" pitchFamily="18" charset="0"/>
                        </a:rPr>
                        <m:t>V</m:t>
                      </m:r>
                      <m:r>
                        <m:rPr>
                          <m:sty m:val="p"/>
                        </m:rPr>
                        <a:rPr lang="en-US" sz="7200" b="0" i="0" smtClean="0">
                          <a:solidFill>
                            <a:schemeClr val="accent4"/>
                          </a:solidFill>
                          <a:latin typeface="Cambria Math" panose="02040503050406030204" pitchFamily="18" charset="0"/>
                        </a:rPr>
                        <m:t>I</m:t>
                      </m:r>
                      <m:r>
                        <m:rPr>
                          <m:sty m:val="p"/>
                        </m:rPr>
                        <a:rPr lang="en-US" sz="7200" b="0" i="0" smtClean="0">
                          <a:solidFill>
                            <a:schemeClr val="accent6"/>
                          </a:solidFill>
                          <a:latin typeface="Cambria Math" panose="02040503050406030204" pitchFamily="18" charset="0"/>
                        </a:rPr>
                        <m:t>cos</m:t>
                      </m:r>
                      <m:r>
                        <m:rPr>
                          <m:sty m:val="p"/>
                        </m:rPr>
                        <a:rPr lang="en-US" sz="7200" b="0" i="0" smtClean="0">
                          <a:solidFill>
                            <a:schemeClr val="accent6"/>
                          </a:solidFill>
                          <a:latin typeface="Cambria Math" panose="02040503050406030204" pitchFamily="18" charset="0"/>
                          <a:ea typeface="Cambria Math" panose="02040503050406030204" pitchFamily="18" charset="0"/>
                        </a:rPr>
                        <m:t>θ</m:t>
                      </m:r>
                    </m:oMath>
                  </m:oMathPara>
                </a14:m>
                <a:endParaRPr lang="en-US" sz="7200" dirty="0"/>
              </a:p>
            </p:txBody>
          </p:sp>
        </mc:Choice>
        <mc:Fallback xmlns="">
          <p:sp>
            <p:nvSpPr>
              <p:cNvPr id="4" name="TextBox 3">
                <a:extLst>
                  <a:ext uri="{FF2B5EF4-FFF2-40B4-BE49-F238E27FC236}">
                    <a16:creationId xmlns:a16="http://schemas.microsoft.com/office/drawing/2014/main" id="{D145CDE4-E7D4-D544-A038-2A1AC9F00C11}"/>
                  </a:ext>
                </a:extLst>
              </p:cNvPr>
              <p:cNvSpPr txBox="1">
                <a:spLocks noRot="1" noChangeAspect="1" noMove="1" noResize="1" noEditPoints="1" noAdjustHandles="1" noChangeArrowheads="1" noChangeShapeType="1" noTextEdit="1"/>
              </p:cNvSpPr>
              <p:nvPr/>
            </p:nvSpPr>
            <p:spPr>
              <a:xfrm>
                <a:off x="805871" y="2348686"/>
                <a:ext cx="4591000" cy="1107996"/>
              </a:xfrm>
              <a:prstGeom prst="rect">
                <a:avLst/>
              </a:prstGeom>
              <a:blipFill>
                <a:blip r:embed="rId4"/>
                <a:stretch>
                  <a:fillRect l="-3857" r="-4132" b="-795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74D63E3-8FA2-3F48-BA19-53674A7E6A90}"/>
              </a:ext>
            </a:extLst>
          </p:cNvPr>
          <p:cNvSpPr txBox="1"/>
          <p:nvPr/>
        </p:nvSpPr>
        <p:spPr>
          <a:xfrm>
            <a:off x="703246" y="4054211"/>
            <a:ext cx="4796249" cy="523220"/>
          </a:xfrm>
          <a:prstGeom prst="rect">
            <a:avLst/>
          </a:prstGeom>
          <a:noFill/>
        </p:spPr>
        <p:txBody>
          <a:bodyPr wrap="none" rtlCol="0">
            <a:spAutoFit/>
          </a:bodyPr>
          <a:lstStyle/>
          <a:p>
            <a:pPr algn="ctr"/>
            <a:r>
              <a:rPr lang="en-US" sz="2800" dirty="0" err="1">
                <a:solidFill>
                  <a:schemeClr val="accent6"/>
                </a:solidFill>
              </a:rPr>
              <a:t>cosθ</a:t>
            </a:r>
            <a:r>
              <a:rPr lang="en-US" sz="2800" dirty="0">
                <a:solidFill>
                  <a:schemeClr val="accent6"/>
                </a:solidFill>
              </a:rPr>
              <a:t> is the </a:t>
            </a:r>
            <a:r>
              <a:rPr lang="en-US" sz="2800" b="1" dirty="0">
                <a:solidFill>
                  <a:schemeClr val="accent6"/>
                </a:solidFill>
              </a:rPr>
              <a:t>lagging</a:t>
            </a:r>
            <a:r>
              <a:rPr lang="en-US" sz="2800" dirty="0">
                <a:solidFill>
                  <a:schemeClr val="accent6"/>
                </a:solidFill>
              </a:rPr>
              <a:t> power factor</a:t>
            </a:r>
          </a:p>
        </p:txBody>
      </p:sp>
      <p:sp>
        <p:nvSpPr>
          <p:cNvPr id="16" name="TextBox 15">
            <a:extLst>
              <a:ext uri="{FF2B5EF4-FFF2-40B4-BE49-F238E27FC236}">
                <a16:creationId xmlns:a16="http://schemas.microsoft.com/office/drawing/2014/main" id="{921279A5-334D-7048-8D2B-C0A6308F9D61}"/>
              </a:ext>
            </a:extLst>
          </p:cNvPr>
          <p:cNvSpPr txBox="1"/>
          <p:nvPr/>
        </p:nvSpPr>
        <p:spPr>
          <a:xfrm>
            <a:off x="6057674" y="2397688"/>
            <a:ext cx="3212482" cy="707886"/>
          </a:xfrm>
          <a:prstGeom prst="rect">
            <a:avLst/>
          </a:prstGeom>
          <a:noFill/>
        </p:spPr>
        <p:txBody>
          <a:bodyPr wrap="none" rtlCol="0">
            <a:spAutoFit/>
          </a:bodyPr>
          <a:lstStyle/>
          <a:p>
            <a:r>
              <a:rPr lang="en-US" sz="4000" b="1" dirty="0">
                <a:solidFill>
                  <a:schemeClr val="accent2"/>
                </a:solidFill>
              </a:rPr>
              <a:t>P = power (W)</a:t>
            </a:r>
          </a:p>
        </p:txBody>
      </p:sp>
      <p:sp>
        <p:nvSpPr>
          <p:cNvPr id="17" name="TextBox 16">
            <a:extLst>
              <a:ext uri="{FF2B5EF4-FFF2-40B4-BE49-F238E27FC236}">
                <a16:creationId xmlns:a16="http://schemas.microsoft.com/office/drawing/2014/main" id="{B13331FF-966C-994F-8088-FAAD85563FEC}"/>
              </a:ext>
            </a:extLst>
          </p:cNvPr>
          <p:cNvSpPr txBox="1"/>
          <p:nvPr/>
        </p:nvSpPr>
        <p:spPr>
          <a:xfrm>
            <a:off x="6057674" y="2982666"/>
            <a:ext cx="3274423" cy="707886"/>
          </a:xfrm>
          <a:prstGeom prst="rect">
            <a:avLst/>
          </a:prstGeom>
          <a:noFill/>
        </p:spPr>
        <p:txBody>
          <a:bodyPr wrap="none" rtlCol="0">
            <a:spAutoFit/>
          </a:bodyPr>
          <a:lstStyle/>
          <a:p>
            <a:r>
              <a:rPr lang="en-US" sz="4000" b="1" dirty="0">
                <a:solidFill>
                  <a:schemeClr val="accent3"/>
                </a:solidFill>
              </a:rPr>
              <a:t>V = voltage (V)</a:t>
            </a:r>
          </a:p>
        </p:txBody>
      </p:sp>
      <p:sp>
        <p:nvSpPr>
          <p:cNvPr id="18" name="TextBox 17">
            <a:extLst>
              <a:ext uri="{FF2B5EF4-FFF2-40B4-BE49-F238E27FC236}">
                <a16:creationId xmlns:a16="http://schemas.microsoft.com/office/drawing/2014/main" id="{7C5B40A5-5E73-DC46-B166-4449C7F23B82}"/>
              </a:ext>
            </a:extLst>
          </p:cNvPr>
          <p:cNvSpPr txBox="1"/>
          <p:nvPr/>
        </p:nvSpPr>
        <p:spPr>
          <a:xfrm>
            <a:off x="6057674" y="3567644"/>
            <a:ext cx="3110852" cy="707886"/>
          </a:xfrm>
          <a:prstGeom prst="rect">
            <a:avLst/>
          </a:prstGeom>
          <a:noFill/>
        </p:spPr>
        <p:txBody>
          <a:bodyPr wrap="none" rtlCol="0">
            <a:spAutoFit/>
          </a:bodyPr>
          <a:lstStyle/>
          <a:p>
            <a:r>
              <a:rPr lang="en-US" sz="4000" b="1" dirty="0">
                <a:solidFill>
                  <a:schemeClr val="accent4"/>
                </a:solidFill>
              </a:rPr>
              <a:t>I = current (A)</a:t>
            </a:r>
          </a:p>
        </p:txBody>
      </p:sp>
      <p:sp>
        <p:nvSpPr>
          <p:cNvPr id="10" name="TextBox 9">
            <a:extLst>
              <a:ext uri="{FF2B5EF4-FFF2-40B4-BE49-F238E27FC236}">
                <a16:creationId xmlns:a16="http://schemas.microsoft.com/office/drawing/2014/main" id="{F38830D1-8741-2A48-84DE-8B624A6F0EA4}"/>
              </a:ext>
            </a:extLst>
          </p:cNvPr>
          <p:cNvSpPr txBox="1"/>
          <p:nvPr/>
        </p:nvSpPr>
        <p:spPr>
          <a:xfrm>
            <a:off x="805871" y="3573919"/>
            <a:ext cx="3070072" cy="523220"/>
          </a:xfrm>
          <a:prstGeom prst="rect">
            <a:avLst/>
          </a:prstGeom>
          <a:noFill/>
        </p:spPr>
        <p:txBody>
          <a:bodyPr wrap="none" rtlCol="0">
            <a:spAutoFit/>
          </a:bodyPr>
          <a:lstStyle/>
          <a:p>
            <a:pPr algn="ctr"/>
            <a:r>
              <a:rPr lang="en-US" sz="2800" dirty="0" err="1">
                <a:solidFill>
                  <a:schemeClr val="accent6"/>
                </a:solidFill>
              </a:rPr>
              <a:t>θ</a:t>
            </a:r>
            <a:r>
              <a:rPr lang="en-US" sz="2800" dirty="0">
                <a:solidFill>
                  <a:schemeClr val="accent6"/>
                </a:solidFill>
              </a:rPr>
              <a:t> is the phase angle</a:t>
            </a:r>
          </a:p>
        </p:txBody>
      </p:sp>
    </p:spTree>
    <p:custDataLst>
      <p:tags r:id="rId1"/>
    </p:custDataLst>
    <p:extLst>
      <p:ext uri="{BB962C8B-B14F-4D97-AF65-F5344CB8AC3E}">
        <p14:creationId xmlns:p14="http://schemas.microsoft.com/office/powerpoint/2010/main" val="282005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affects inductive reactance?</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The material and design of resistors gives them their specific resistance values. But what affects the amount of inductive reactance provided by an inductor?</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1601147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affects inductive reactance?</a:t>
            </a:r>
          </a:p>
        </p:txBody>
      </p:sp>
      <p:sp>
        <p:nvSpPr>
          <p:cNvPr id="3" name="Content Placeholder 2"/>
          <p:cNvSpPr>
            <a:spLocks noGrp="1"/>
          </p:cNvSpPr>
          <p:nvPr>
            <p:ph idx="1"/>
          </p:nvPr>
        </p:nvSpPr>
        <p:spPr>
          <a:xfrm>
            <a:off x="1005630" y="1091868"/>
            <a:ext cx="7724458" cy="1037145"/>
          </a:xfrm>
        </p:spPr>
        <p:txBody>
          <a:bodyPr>
            <a:noAutofit/>
          </a:bodyPr>
          <a:lstStyle/>
          <a:p>
            <a:pPr marL="0" indent="0" algn="just">
              <a:buNone/>
            </a:pPr>
            <a:r>
              <a:rPr lang="en-US" sz="2400" dirty="0"/>
              <a:t>There are 2 things which affect the inductive reactance in a circuit - the </a:t>
            </a:r>
            <a:r>
              <a:rPr lang="en-US" sz="2400" b="1" dirty="0"/>
              <a:t>frequency</a:t>
            </a:r>
            <a:r>
              <a:rPr lang="en-US" sz="2400" dirty="0"/>
              <a:t> of the supply and the </a:t>
            </a:r>
            <a:r>
              <a:rPr lang="en-US" sz="2400" b="1" dirty="0"/>
              <a:t>inductance</a:t>
            </a:r>
            <a:r>
              <a:rPr lang="en-US" sz="2400" dirty="0"/>
              <a:t> of the inductor.</a:t>
            </a:r>
          </a:p>
        </p:txBody>
      </p:sp>
      <p:sp>
        <p:nvSpPr>
          <p:cNvPr id="9" name="TextBox 8">
            <a:extLst>
              <a:ext uri="{FF2B5EF4-FFF2-40B4-BE49-F238E27FC236}">
                <a16:creationId xmlns:a16="http://schemas.microsoft.com/office/drawing/2014/main" id="{B9589843-0A55-BB43-8B8B-25F60CC58730}"/>
              </a:ext>
            </a:extLst>
          </p:cNvPr>
          <p:cNvSpPr txBox="1"/>
          <p:nvPr/>
        </p:nvSpPr>
        <p:spPr>
          <a:xfrm>
            <a:off x="993441" y="2185738"/>
            <a:ext cx="5665544" cy="1200329"/>
          </a:xfrm>
          <a:prstGeom prst="rect">
            <a:avLst/>
          </a:prstGeom>
          <a:solidFill>
            <a:schemeClr val="accent2"/>
          </a:solidFill>
        </p:spPr>
        <p:txBody>
          <a:bodyPr wrap="square" lIns="576000" rtlCol="0" anchor="ctr">
            <a:spAutoFit/>
          </a:bodyPr>
          <a:lstStyle/>
          <a:p>
            <a:r>
              <a:rPr lang="en-GB" sz="2400" b="1" dirty="0">
                <a:solidFill>
                  <a:schemeClr val="bg1"/>
                </a:solidFill>
              </a:rPr>
              <a:t>X</a:t>
            </a:r>
            <a:r>
              <a:rPr lang="en-GB" sz="2400" b="1" baseline="-25000" dirty="0">
                <a:solidFill>
                  <a:schemeClr val="bg1"/>
                </a:solidFill>
              </a:rPr>
              <a:t>L</a:t>
            </a:r>
            <a:r>
              <a:rPr lang="en-GB" sz="2400" b="1" dirty="0">
                <a:solidFill>
                  <a:schemeClr val="bg1"/>
                </a:solidFill>
              </a:rPr>
              <a:t> is directly proportional to </a:t>
            </a:r>
            <a:r>
              <a:rPr lang="en-GB" sz="2400" b="1" i="1" dirty="0">
                <a:solidFill>
                  <a:schemeClr val="bg1"/>
                </a:solidFill>
              </a:rPr>
              <a:t>f</a:t>
            </a:r>
            <a:r>
              <a:rPr lang="en-GB" sz="2400" b="1" dirty="0">
                <a:solidFill>
                  <a:schemeClr val="bg1"/>
                </a:solidFill>
              </a:rPr>
              <a:t> </a:t>
            </a:r>
            <a:r>
              <a:rPr lang="en-GB" sz="2400" dirty="0">
                <a:solidFill>
                  <a:schemeClr val="bg1"/>
                </a:solidFill>
              </a:rPr>
              <a:t>– as frequency increases inductive reactance increases.</a:t>
            </a:r>
          </a:p>
        </p:txBody>
      </p:sp>
      <p:sp>
        <p:nvSpPr>
          <p:cNvPr id="10" name="TextBox 9">
            <a:extLst>
              <a:ext uri="{FF2B5EF4-FFF2-40B4-BE49-F238E27FC236}">
                <a16:creationId xmlns:a16="http://schemas.microsoft.com/office/drawing/2014/main" id="{9799C70E-EA6B-BC4A-975A-7AB97AD0326A}"/>
              </a:ext>
            </a:extLst>
          </p:cNvPr>
          <p:cNvSpPr txBox="1"/>
          <p:nvPr/>
        </p:nvSpPr>
        <p:spPr>
          <a:xfrm>
            <a:off x="993440" y="3629261"/>
            <a:ext cx="5665543" cy="1200329"/>
          </a:xfrm>
          <a:prstGeom prst="rect">
            <a:avLst/>
          </a:prstGeom>
          <a:solidFill>
            <a:schemeClr val="accent3"/>
          </a:solidFill>
        </p:spPr>
        <p:txBody>
          <a:bodyPr wrap="square" lIns="576000" rtlCol="0" anchor="ctr">
            <a:spAutoFit/>
          </a:bodyPr>
          <a:lstStyle/>
          <a:p>
            <a:r>
              <a:rPr lang="en-GB" sz="2400" dirty="0">
                <a:solidFill>
                  <a:schemeClr val="bg1"/>
                </a:solidFill>
              </a:rPr>
              <a:t>X</a:t>
            </a:r>
            <a:r>
              <a:rPr lang="en-GB" sz="2400" baseline="-25000" dirty="0">
                <a:solidFill>
                  <a:schemeClr val="bg1"/>
                </a:solidFill>
              </a:rPr>
              <a:t>L</a:t>
            </a:r>
            <a:r>
              <a:rPr lang="en-GB" sz="2400" dirty="0">
                <a:solidFill>
                  <a:schemeClr val="bg1"/>
                </a:solidFill>
              </a:rPr>
              <a:t> is </a:t>
            </a:r>
            <a:r>
              <a:rPr lang="en-GB" sz="2400" b="1" dirty="0">
                <a:solidFill>
                  <a:schemeClr val="bg1"/>
                </a:solidFill>
              </a:rPr>
              <a:t>directly proportional </a:t>
            </a:r>
            <a:r>
              <a:rPr lang="en-GB" sz="2400" dirty="0">
                <a:solidFill>
                  <a:schemeClr val="bg1"/>
                </a:solidFill>
              </a:rPr>
              <a:t>to L – as inductance increases, inductive reactance increases.</a:t>
            </a:r>
          </a:p>
        </p:txBody>
      </p:sp>
      <p:sp>
        <p:nvSpPr>
          <p:cNvPr id="11" name="Oval 10">
            <a:extLst>
              <a:ext uri="{FF2B5EF4-FFF2-40B4-BE49-F238E27FC236}">
                <a16:creationId xmlns:a16="http://schemas.microsoft.com/office/drawing/2014/main" id="{B04DD57D-8801-0C49-BB97-202D01B20200}"/>
              </a:ext>
            </a:extLst>
          </p:cNvPr>
          <p:cNvSpPr>
            <a:spLocks noChangeAspect="1"/>
          </p:cNvSpPr>
          <p:nvPr/>
        </p:nvSpPr>
        <p:spPr>
          <a:xfrm>
            <a:off x="1038234" y="2581077"/>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2" name="Oval 11">
            <a:extLst>
              <a:ext uri="{FF2B5EF4-FFF2-40B4-BE49-F238E27FC236}">
                <a16:creationId xmlns:a16="http://schemas.microsoft.com/office/drawing/2014/main" id="{6A8022F2-05C4-FA4E-8F68-9656CA507D5C}"/>
              </a:ext>
            </a:extLst>
          </p:cNvPr>
          <p:cNvSpPr>
            <a:spLocks noChangeAspect="1"/>
          </p:cNvSpPr>
          <p:nvPr/>
        </p:nvSpPr>
        <p:spPr>
          <a:xfrm>
            <a:off x="1038232" y="4033536"/>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mc:AlternateContent xmlns:mc="http://schemas.openxmlformats.org/markup-compatibility/2006">
        <mc:Choice xmlns:a14="http://schemas.microsoft.com/office/drawing/2010/main" Requires="a14">
          <p:sp>
            <p:nvSpPr>
              <p:cNvPr id="17" name="Rounded Rectangle 16">
                <a:extLst>
                  <a:ext uri="{FF2B5EF4-FFF2-40B4-BE49-F238E27FC236}">
                    <a16:creationId xmlns:a16="http://schemas.microsoft.com/office/drawing/2014/main" id="{A9C0C3FC-02EC-FC40-AAFC-C3015F23A268}"/>
                  </a:ext>
                </a:extLst>
              </p:cNvPr>
              <p:cNvSpPr/>
              <p:nvPr/>
            </p:nvSpPr>
            <p:spPr>
              <a:xfrm>
                <a:off x="6949436" y="3613975"/>
                <a:ext cx="2259106" cy="1198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If</m:t>
                      </m:r>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L</m:t>
                      </m:r>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then</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𝐿</m:t>
                          </m:r>
                        </m:sub>
                      </m:sSub>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17" name="Rounded Rectangle 16">
                <a:extLst>
                  <a:ext uri="{FF2B5EF4-FFF2-40B4-BE49-F238E27FC236}">
                    <a16:creationId xmlns:a16="http://schemas.microsoft.com/office/drawing/2014/main" id="{A9C0C3FC-02EC-FC40-AAFC-C3015F23A268}"/>
                  </a:ext>
                </a:extLst>
              </p:cNvPr>
              <p:cNvSpPr>
                <a:spLocks noRot="1" noChangeAspect="1" noMove="1" noResize="1" noEditPoints="1" noAdjustHandles="1" noChangeArrowheads="1" noChangeShapeType="1" noTextEdit="1"/>
              </p:cNvSpPr>
              <p:nvPr/>
            </p:nvSpPr>
            <p:spPr>
              <a:xfrm>
                <a:off x="6949436" y="3613975"/>
                <a:ext cx="2259106" cy="1198800"/>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ADFFD1BF-5954-5D48-96AA-27C274D8FCF9}"/>
                  </a:ext>
                </a:extLst>
              </p:cNvPr>
              <p:cNvSpPr/>
              <p:nvPr/>
            </p:nvSpPr>
            <p:spPr>
              <a:xfrm>
                <a:off x="6969217" y="2187267"/>
                <a:ext cx="2259106" cy="119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If</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𝑓</m:t>
                      </m:r>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then</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𝐿</m:t>
                          </m:r>
                        </m:sub>
                      </m:sSub>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3" name="Rounded Rectangle 22">
                <a:extLst>
                  <a:ext uri="{FF2B5EF4-FFF2-40B4-BE49-F238E27FC236}">
                    <a16:creationId xmlns:a16="http://schemas.microsoft.com/office/drawing/2014/main" id="{ADFFD1BF-5954-5D48-96AA-27C274D8FCF9}"/>
                  </a:ext>
                </a:extLst>
              </p:cNvPr>
              <p:cNvSpPr>
                <a:spLocks noRot="1" noChangeAspect="1" noMove="1" noResize="1" noEditPoints="1" noAdjustHandles="1" noChangeArrowheads="1" noChangeShapeType="1" noTextEdit="1"/>
              </p:cNvSpPr>
              <p:nvPr/>
            </p:nvSpPr>
            <p:spPr>
              <a:xfrm>
                <a:off x="6969217" y="2187267"/>
                <a:ext cx="2259106" cy="1198800"/>
              </a:xfrm>
              <a:prstGeom prst="roundRect">
                <a:avLst/>
              </a:prstGeom>
              <a:blipFill>
                <a:blip r:embed="rId5"/>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3480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Inductive reactance and frequency</a:t>
            </a:r>
          </a:p>
        </p:txBody>
      </p:sp>
      <p:sp>
        <p:nvSpPr>
          <p:cNvPr id="3" name="Content Placeholder 2"/>
          <p:cNvSpPr>
            <a:spLocks noGrp="1"/>
          </p:cNvSpPr>
          <p:nvPr>
            <p:ph idx="1"/>
          </p:nvPr>
        </p:nvSpPr>
        <p:spPr>
          <a:xfrm>
            <a:off x="1005630" y="1091868"/>
            <a:ext cx="4470012" cy="1037145"/>
          </a:xfrm>
        </p:spPr>
        <p:txBody>
          <a:bodyPr>
            <a:noAutofit/>
          </a:bodyPr>
          <a:lstStyle/>
          <a:p>
            <a:pPr marL="0" indent="0" algn="just">
              <a:buNone/>
            </a:pPr>
            <a:r>
              <a:rPr lang="en-US" sz="2400" dirty="0"/>
              <a:t>We have just seen that inductive reactance is </a:t>
            </a:r>
            <a:r>
              <a:rPr lang="en-US" sz="2400" b="1" dirty="0"/>
              <a:t>directly proportional </a:t>
            </a:r>
            <a:r>
              <a:rPr lang="en-US" sz="2400" dirty="0"/>
              <a:t>to frequency. If we draw a graph of this relationship, we get a straight line.</a:t>
            </a:r>
          </a:p>
        </p:txBody>
      </p:sp>
      <p:grpSp>
        <p:nvGrpSpPr>
          <p:cNvPr id="5" name="Group 4">
            <a:extLst>
              <a:ext uri="{FF2B5EF4-FFF2-40B4-BE49-F238E27FC236}">
                <a16:creationId xmlns:a16="http://schemas.microsoft.com/office/drawing/2014/main" id="{77338834-A946-8344-ADFF-DAA8CE1697BE}"/>
              </a:ext>
            </a:extLst>
          </p:cNvPr>
          <p:cNvGrpSpPr/>
          <p:nvPr/>
        </p:nvGrpSpPr>
        <p:grpSpPr>
          <a:xfrm>
            <a:off x="5844937" y="1394942"/>
            <a:ext cx="3517900" cy="2768600"/>
            <a:chOff x="5844937" y="1394942"/>
            <a:chExt cx="3517900" cy="2768600"/>
          </a:xfrm>
        </p:grpSpPr>
        <p:pic>
          <p:nvPicPr>
            <p:cNvPr id="4" name="Picture 3">
              <a:extLst>
                <a:ext uri="{FF2B5EF4-FFF2-40B4-BE49-F238E27FC236}">
                  <a16:creationId xmlns:a16="http://schemas.microsoft.com/office/drawing/2014/main" id="{3E1F941E-A646-4747-83B8-99C4A3415382}"/>
                </a:ext>
              </a:extLst>
            </p:cNvPr>
            <p:cNvPicPr>
              <a:picLocks noChangeAspect="1"/>
            </p:cNvPicPr>
            <p:nvPr/>
          </p:nvPicPr>
          <p:blipFill>
            <a:blip r:embed="rId4"/>
            <a:stretch>
              <a:fillRect/>
            </a:stretch>
          </p:blipFill>
          <p:spPr>
            <a:xfrm>
              <a:off x="5844937" y="1394942"/>
              <a:ext cx="3517900" cy="2768600"/>
            </a:xfrm>
            <a:prstGeom prst="rect">
              <a:avLst/>
            </a:prstGeom>
          </p:spPr>
        </p:pic>
        <p:sp>
          <p:nvSpPr>
            <p:cNvPr id="9" name="Rectangle 8">
              <a:extLst>
                <a:ext uri="{FF2B5EF4-FFF2-40B4-BE49-F238E27FC236}">
                  <a16:creationId xmlns:a16="http://schemas.microsoft.com/office/drawing/2014/main" id="{B82EA51D-5BA2-0E49-A9C5-E9CAEEBBA7EE}"/>
                </a:ext>
              </a:extLst>
            </p:cNvPr>
            <p:cNvSpPr/>
            <p:nvPr/>
          </p:nvSpPr>
          <p:spPr>
            <a:xfrm>
              <a:off x="7688179" y="2779242"/>
              <a:ext cx="917939" cy="294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7639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inductive reactance formula</a:t>
            </a:r>
          </a:p>
        </p:txBody>
      </p:sp>
      <p:sp>
        <p:nvSpPr>
          <p:cNvPr id="3" name="Content Placeholder 2"/>
          <p:cNvSpPr>
            <a:spLocks noGrp="1"/>
          </p:cNvSpPr>
          <p:nvPr>
            <p:ph idx="1"/>
          </p:nvPr>
        </p:nvSpPr>
        <p:spPr>
          <a:xfrm>
            <a:off x="1005630" y="1091868"/>
            <a:ext cx="7724458" cy="1037145"/>
          </a:xfrm>
        </p:spPr>
        <p:txBody>
          <a:bodyPr>
            <a:noAutofit/>
          </a:bodyPr>
          <a:lstStyle/>
          <a:p>
            <a:pPr marL="0" indent="0" algn="just">
              <a:buNone/>
            </a:pPr>
            <a:r>
              <a:rPr lang="en-US" sz="2400" dirty="0"/>
              <a:t>The inductive reactance in a circuit can be calculated using the following formula.</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F939C1-D9C7-4A4E-AB5A-CE9E0DF98E11}"/>
                  </a:ext>
                </a:extLst>
              </p:cNvPr>
              <p:cNvSpPr txBox="1"/>
              <p:nvPr/>
            </p:nvSpPr>
            <p:spPr>
              <a:xfrm>
                <a:off x="1005630" y="1935370"/>
                <a:ext cx="446256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7200" b="0" i="1" smtClean="0">
                              <a:solidFill>
                                <a:schemeClr val="accent2"/>
                              </a:solidFill>
                              <a:latin typeface="Cambria Math" panose="02040503050406030204" pitchFamily="18" charset="0"/>
                            </a:rPr>
                          </m:ctrlPr>
                        </m:sSubPr>
                        <m:e>
                          <m:r>
                            <m:rPr>
                              <m:sty m:val="p"/>
                            </m:rPr>
                            <a:rPr lang="en-US" sz="7200" b="0" i="0" smtClean="0">
                              <a:solidFill>
                                <a:schemeClr val="accent2"/>
                              </a:solidFill>
                              <a:latin typeface="Cambria Math" panose="02040503050406030204" pitchFamily="18" charset="0"/>
                            </a:rPr>
                            <m:t>X</m:t>
                          </m:r>
                        </m:e>
                        <m:sub>
                          <m:r>
                            <m:rPr>
                              <m:sty m:val="p"/>
                            </m:rPr>
                            <a:rPr lang="en-US" sz="7200" b="0" i="0" smtClean="0">
                              <a:solidFill>
                                <a:schemeClr val="accent2"/>
                              </a:solidFill>
                              <a:latin typeface="Cambria Math" panose="02040503050406030204" pitchFamily="18" charset="0"/>
                            </a:rPr>
                            <m:t>L</m:t>
                          </m:r>
                        </m:sub>
                      </m:sSub>
                      <m:r>
                        <a:rPr lang="en-US" sz="7200" b="0" i="0" smtClean="0">
                          <a:latin typeface="Cambria Math" panose="02040503050406030204" pitchFamily="18" charset="0"/>
                        </a:rPr>
                        <m:t>=2</m:t>
                      </m:r>
                      <m:r>
                        <m:rPr>
                          <m:sty m:val="p"/>
                        </m:rPr>
                        <a:rPr lang="el-GR" sz="7200" b="0" i="1" smtClean="0">
                          <a:latin typeface="Cambria Math" panose="02040503050406030204" pitchFamily="18" charset="0"/>
                          <a:ea typeface="Cambria Math" panose="02040503050406030204" pitchFamily="18" charset="0"/>
                        </a:rPr>
                        <m:t>π</m:t>
                      </m:r>
                      <m:r>
                        <a:rPr lang="en-US" sz="7200" b="0" i="1" smtClean="0">
                          <a:solidFill>
                            <a:schemeClr val="accent3"/>
                          </a:solidFill>
                          <a:latin typeface="Cambria Math" panose="02040503050406030204" pitchFamily="18" charset="0"/>
                          <a:ea typeface="Cambria Math" panose="02040503050406030204" pitchFamily="18" charset="0"/>
                        </a:rPr>
                        <m:t>𝑓</m:t>
                      </m:r>
                      <m:r>
                        <m:rPr>
                          <m:sty m:val="p"/>
                        </m:rPr>
                        <a:rPr lang="en-US" sz="7200" b="0" i="0" smtClean="0">
                          <a:solidFill>
                            <a:schemeClr val="accent4"/>
                          </a:solidFill>
                          <a:latin typeface="Cambria Math" panose="02040503050406030204" pitchFamily="18" charset="0"/>
                          <a:ea typeface="Cambria Math" panose="02040503050406030204" pitchFamily="18" charset="0"/>
                        </a:rPr>
                        <m:t>L</m:t>
                      </m:r>
                    </m:oMath>
                  </m:oMathPara>
                </a14:m>
                <a:endParaRPr lang="en-US" sz="7200" dirty="0"/>
              </a:p>
            </p:txBody>
          </p:sp>
        </mc:Choice>
        <mc:Fallback xmlns="">
          <p:sp>
            <p:nvSpPr>
              <p:cNvPr id="8" name="TextBox 7">
                <a:extLst>
                  <a:ext uri="{FF2B5EF4-FFF2-40B4-BE49-F238E27FC236}">
                    <a16:creationId xmlns:a16="http://schemas.microsoft.com/office/drawing/2014/main" id="{D4F939C1-D9C7-4A4E-AB5A-CE9E0DF98E11}"/>
                  </a:ext>
                </a:extLst>
              </p:cNvPr>
              <p:cNvSpPr txBox="1">
                <a:spLocks noRot="1" noChangeAspect="1" noMove="1" noResize="1" noEditPoints="1" noAdjustHandles="1" noChangeArrowheads="1" noChangeShapeType="1" noTextEdit="1"/>
              </p:cNvSpPr>
              <p:nvPr/>
            </p:nvSpPr>
            <p:spPr>
              <a:xfrm>
                <a:off x="1005630" y="1935370"/>
                <a:ext cx="4462567" cy="1107996"/>
              </a:xfrm>
              <a:prstGeom prst="rect">
                <a:avLst/>
              </a:prstGeom>
              <a:blipFill>
                <a:blip r:embed="rId4"/>
                <a:stretch>
                  <a:fillRect l="-3966" r="-3966" b="-32584"/>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1A3D25C4-B4BB-B242-A911-2FEC93BA0810}"/>
              </a:ext>
            </a:extLst>
          </p:cNvPr>
          <p:cNvSpPr txBox="1"/>
          <p:nvPr/>
        </p:nvSpPr>
        <p:spPr>
          <a:xfrm>
            <a:off x="6057674" y="1759783"/>
            <a:ext cx="3074944" cy="1323439"/>
          </a:xfrm>
          <a:prstGeom prst="rect">
            <a:avLst/>
          </a:prstGeom>
          <a:noFill/>
        </p:spPr>
        <p:txBody>
          <a:bodyPr wrap="none" rtlCol="0">
            <a:spAutoFit/>
          </a:bodyPr>
          <a:lstStyle/>
          <a:p>
            <a:r>
              <a:rPr lang="en-US" sz="4000" b="1" dirty="0">
                <a:solidFill>
                  <a:schemeClr val="accent2"/>
                </a:solidFill>
              </a:rPr>
              <a:t>X</a:t>
            </a:r>
            <a:r>
              <a:rPr lang="en-US" sz="4000" b="1" baseline="-25000" dirty="0">
                <a:solidFill>
                  <a:schemeClr val="accent2"/>
                </a:solidFill>
              </a:rPr>
              <a:t>L</a:t>
            </a:r>
            <a:r>
              <a:rPr lang="en-US" sz="4000" b="1" dirty="0">
                <a:solidFill>
                  <a:schemeClr val="accent2"/>
                </a:solidFill>
              </a:rPr>
              <a:t> = inductive</a:t>
            </a:r>
          </a:p>
          <a:p>
            <a:r>
              <a:rPr lang="en-US" sz="4000" b="1" dirty="0">
                <a:solidFill>
                  <a:schemeClr val="accent2"/>
                </a:solidFill>
              </a:rPr>
              <a:t>reactance (</a:t>
            </a:r>
            <a:r>
              <a:rPr lang="en-US" sz="4000" b="1" dirty="0" err="1">
                <a:solidFill>
                  <a:schemeClr val="accent2"/>
                </a:solidFill>
              </a:rPr>
              <a:t>θ</a:t>
            </a:r>
            <a:r>
              <a:rPr lang="en-US" sz="4000" b="1" dirty="0">
                <a:solidFill>
                  <a:schemeClr val="accent2"/>
                </a:solidFill>
              </a:rPr>
              <a:t>)</a:t>
            </a:r>
          </a:p>
        </p:txBody>
      </p:sp>
      <p:sp>
        <p:nvSpPr>
          <p:cNvPr id="14" name="TextBox 13">
            <a:extLst>
              <a:ext uri="{FF2B5EF4-FFF2-40B4-BE49-F238E27FC236}">
                <a16:creationId xmlns:a16="http://schemas.microsoft.com/office/drawing/2014/main" id="{580D63C1-D33C-4A46-B4C2-FE72861532F8}"/>
              </a:ext>
            </a:extLst>
          </p:cNvPr>
          <p:cNvSpPr txBox="1"/>
          <p:nvPr/>
        </p:nvSpPr>
        <p:spPr>
          <a:xfrm>
            <a:off x="6057674" y="2982666"/>
            <a:ext cx="3936334" cy="707886"/>
          </a:xfrm>
          <a:prstGeom prst="rect">
            <a:avLst/>
          </a:prstGeom>
          <a:noFill/>
        </p:spPr>
        <p:txBody>
          <a:bodyPr wrap="none" rtlCol="0">
            <a:spAutoFit/>
          </a:bodyPr>
          <a:lstStyle/>
          <a:p>
            <a:r>
              <a:rPr lang="en-US" sz="4000" b="1" i="1" dirty="0">
                <a:solidFill>
                  <a:schemeClr val="accent3"/>
                </a:solidFill>
              </a:rPr>
              <a:t>f</a:t>
            </a:r>
            <a:r>
              <a:rPr lang="en-US" sz="4000" b="1" dirty="0">
                <a:solidFill>
                  <a:schemeClr val="accent3"/>
                </a:solidFill>
              </a:rPr>
              <a:t> = frequency (Hz)</a:t>
            </a:r>
          </a:p>
        </p:txBody>
      </p:sp>
      <p:sp>
        <p:nvSpPr>
          <p:cNvPr id="15" name="TextBox 14">
            <a:extLst>
              <a:ext uri="{FF2B5EF4-FFF2-40B4-BE49-F238E27FC236}">
                <a16:creationId xmlns:a16="http://schemas.microsoft.com/office/drawing/2014/main" id="{63442933-7203-744E-B7E7-6C8D2BA25B2A}"/>
              </a:ext>
            </a:extLst>
          </p:cNvPr>
          <p:cNvSpPr txBox="1"/>
          <p:nvPr/>
        </p:nvSpPr>
        <p:spPr>
          <a:xfrm>
            <a:off x="6057674" y="3567644"/>
            <a:ext cx="3999621" cy="707886"/>
          </a:xfrm>
          <a:prstGeom prst="rect">
            <a:avLst/>
          </a:prstGeom>
          <a:noFill/>
        </p:spPr>
        <p:txBody>
          <a:bodyPr wrap="none" rtlCol="0">
            <a:spAutoFit/>
          </a:bodyPr>
          <a:lstStyle/>
          <a:p>
            <a:r>
              <a:rPr lang="en-US" sz="4000" b="1" dirty="0">
                <a:solidFill>
                  <a:schemeClr val="accent4"/>
                </a:solidFill>
              </a:rPr>
              <a:t>L = Inductance (H)</a:t>
            </a:r>
          </a:p>
        </p:txBody>
      </p:sp>
    </p:spTree>
    <p:custDataLst>
      <p:tags r:id="rId1"/>
    </p:custDataLst>
    <p:extLst>
      <p:ext uri="{BB962C8B-B14F-4D97-AF65-F5344CB8AC3E}">
        <p14:creationId xmlns:p14="http://schemas.microsoft.com/office/powerpoint/2010/main" val="830775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inductance?</a:t>
            </a:r>
          </a:p>
        </p:txBody>
      </p:sp>
      <p:sp>
        <p:nvSpPr>
          <p:cNvPr id="3" name="Content Placeholder 2"/>
          <p:cNvSpPr>
            <a:spLocks noGrp="1"/>
          </p:cNvSpPr>
          <p:nvPr>
            <p:ph idx="1"/>
          </p:nvPr>
        </p:nvSpPr>
        <p:spPr>
          <a:xfrm>
            <a:off x="1005630" y="1091868"/>
            <a:ext cx="7724458" cy="1410032"/>
          </a:xfrm>
        </p:spPr>
        <p:txBody>
          <a:bodyPr>
            <a:noAutofit/>
          </a:bodyPr>
          <a:lstStyle/>
          <a:p>
            <a:pPr marL="0" indent="0" algn="just">
              <a:buNone/>
            </a:pPr>
            <a:r>
              <a:rPr lang="en-US" sz="2400" dirty="0"/>
              <a:t>We have noted that inductors offer inductive reactance in AC circuits and that the amount of inductive reactance is directly proportional to the inductance of the inductor. But what is inductance?</a:t>
            </a:r>
          </a:p>
          <a:p>
            <a:pPr marL="0" indent="0" algn="just">
              <a:buNone/>
            </a:pPr>
            <a:endParaRPr lang="en-US" sz="2400" dirty="0"/>
          </a:p>
        </p:txBody>
      </p:sp>
      <p:sp>
        <p:nvSpPr>
          <p:cNvPr id="9" name="TextBox 8">
            <a:extLst>
              <a:ext uri="{FF2B5EF4-FFF2-40B4-BE49-F238E27FC236}">
                <a16:creationId xmlns:a16="http://schemas.microsoft.com/office/drawing/2014/main" id="{23A185AC-0CFF-4D43-9DAA-BA0AD2CC3C0E}"/>
              </a:ext>
            </a:extLst>
          </p:cNvPr>
          <p:cNvSpPr txBox="1"/>
          <p:nvPr/>
        </p:nvSpPr>
        <p:spPr>
          <a:xfrm>
            <a:off x="1005628" y="2424474"/>
            <a:ext cx="7736647" cy="1200329"/>
          </a:xfrm>
          <a:prstGeom prst="rect">
            <a:avLst/>
          </a:prstGeom>
          <a:solidFill>
            <a:schemeClr val="accent2"/>
          </a:solidFill>
        </p:spPr>
        <p:txBody>
          <a:bodyPr wrap="square" lIns="576000" rtlCol="0" anchor="ctr">
            <a:spAutoFit/>
          </a:bodyPr>
          <a:lstStyle/>
          <a:p>
            <a:pPr algn="just"/>
            <a:r>
              <a:rPr lang="en-US" sz="2400" dirty="0">
                <a:solidFill>
                  <a:schemeClr val="bg1"/>
                </a:solidFill>
              </a:rPr>
              <a:t>Inductance (symbol L) is a measure of a coil’s ability to produce an induced voltage to oppose the flow of current when current through the inductor changes.</a:t>
            </a:r>
          </a:p>
        </p:txBody>
      </p:sp>
      <p:sp>
        <p:nvSpPr>
          <p:cNvPr id="10" name="TextBox 9">
            <a:extLst>
              <a:ext uri="{FF2B5EF4-FFF2-40B4-BE49-F238E27FC236}">
                <a16:creationId xmlns:a16="http://schemas.microsoft.com/office/drawing/2014/main" id="{031BB712-A7FA-C748-A847-B18FCCA171D4}"/>
              </a:ext>
            </a:extLst>
          </p:cNvPr>
          <p:cNvSpPr txBox="1"/>
          <p:nvPr/>
        </p:nvSpPr>
        <p:spPr>
          <a:xfrm>
            <a:off x="1005630" y="3655765"/>
            <a:ext cx="7736645" cy="461665"/>
          </a:xfrm>
          <a:prstGeom prst="rect">
            <a:avLst/>
          </a:prstGeom>
          <a:solidFill>
            <a:schemeClr val="accent3"/>
          </a:solidFill>
        </p:spPr>
        <p:txBody>
          <a:bodyPr wrap="square" lIns="576000" rtlCol="0" anchor="ctr">
            <a:spAutoFit/>
          </a:bodyPr>
          <a:lstStyle/>
          <a:p>
            <a:pPr algn="just"/>
            <a:r>
              <a:rPr lang="en-US" sz="2400" dirty="0">
                <a:solidFill>
                  <a:schemeClr val="bg1"/>
                </a:solidFill>
              </a:rPr>
              <a:t>Inductance is measured in Henrys (H).</a:t>
            </a:r>
          </a:p>
        </p:txBody>
      </p:sp>
      <p:sp>
        <p:nvSpPr>
          <p:cNvPr id="11" name="Oval 10">
            <a:extLst>
              <a:ext uri="{FF2B5EF4-FFF2-40B4-BE49-F238E27FC236}">
                <a16:creationId xmlns:a16="http://schemas.microsoft.com/office/drawing/2014/main" id="{3BBB568E-E8E0-ED42-B5E0-AF57695D165F}"/>
              </a:ext>
            </a:extLst>
          </p:cNvPr>
          <p:cNvSpPr>
            <a:spLocks noChangeAspect="1"/>
          </p:cNvSpPr>
          <p:nvPr/>
        </p:nvSpPr>
        <p:spPr>
          <a:xfrm>
            <a:off x="1050422" y="2819813"/>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2" name="Oval 11">
            <a:extLst>
              <a:ext uri="{FF2B5EF4-FFF2-40B4-BE49-F238E27FC236}">
                <a16:creationId xmlns:a16="http://schemas.microsoft.com/office/drawing/2014/main" id="{7DAADD49-1285-7340-9A0C-75426524D532}"/>
              </a:ext>
            </a:extLst>
          </p:cNvPr>
          <p:cNvSpPr>
            <a:spLocks noChangeAspect="1"/>
          </p:cNvSpPr>
          <p:nvPr/>
        </p:nvSpPr>
        <p:spPr>
          <a:xfrm>
            <a:off x="1050422" y="369070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6" name="TextBox 15">
            <a:extLst>
              <a:ext uri="{FF2B5EF4-FFF2-40B4-BE49-F238E27FC236}">
                <a16:creationId xmlns:a16="http://schemas.microsoft.com/office/drawing/2014/main" id="{7EB7E01D-DFAC-3F4D-9C6A-3C5DCA8F95ED}"/>
              </a:ext>
            </a:extLst>
          </p:cNvPr>
          <p:cNvSpPr txBox="1"/>
          <p:nvPr/>
        </p:nvSpPr>
        <p:spPr>
          <a:xfrm>
            <a:off x="1005630" y="4147436"/>
            <a:ext cx="7736645" cy="830997"/>
          </a:xfrm>
          <a:prstGeom prst="rect">
            <a:avLst/>
          </a:prstGeom>
          <a:solidFill>
            <a:schemeClr val="accent4"/>
          </a:solidFill>
        </p:spPr>
        <p:txBody>
          <a:bodyPr wrap="square" lIns="576000" rtlCol="0" anchor="ctr">
            <a:spAutoFit/>
          </a:bodyPr>
          <a:lstStyle/>
          <a:p>
            <a:r>
              <a:rPr lang="en-US" sz="2400" dirty="0">
                <a:solidFill>
                  <a:schemeClr val="bg1"/>
                </a:solidFill>
              </a:rPr>
              <a:t>1H is the inductance that induces 1V when the current changes by 1A/second.</a:t>
            </a:r>
          </a:p>
        </p:txBody>
      </p:sp>
      <p:sp>
        <p:nvSpPr>
          <p:cNvPr id="17" name="Oval 16">
            <a:extLst>
              <a:ext uri="{FF2B5EF4-FFF2-40B4-BE49-F238E27FC236}">
                <a16:creationId xmlns:a16="http://schemas.microsoft.com/office/drawing/2014/main" id="{F4ED0393-1B25-CF44-A12F-951E61AFA55E}"/>
              </a:ext>
            </a:extLst>
          </p:cNvPr>
          <p:cNvSpPr>
            <a:spLocks noChangeAspect="1"/>
          </p:cNvSpPr>
          <p:nvPr/>
        </p:nvSpPr>
        <p:spPr>
          <a:xfrm>
            <a:off x="1050422" y="4367045"/>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Tree>
    <p:custDataLst>
      <p:tags r:id="rId1"/>
    </p:custDataLst>
    <p:extLst>
      <p:ext uri="{BB962C8B-B14F-4D97-AF65-F5344CB8AC3E}">
        <p14:creationId xmlns:p14="http://schemas.microsoft.com/office/powerpoint/2010/main" val="2253560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a:t>
            </a:r>
          </a:p>
        </p:txBody>
      </p:sp>
      <p:sp>
        <p:nvSpPr>
          <p:cNvPr id="3" name="Content Placeholder 2"/>
          <p:cNvSpPr>
            <a:spLocks noGrp="1"/>
          </p:cNvSpPr>
          <p:nvPr>
            <p:ph idx="1"/>
          </p:nvPr>
        </p:nvSpPr>
        <p:spPr>
          <a:xfrm>
            <a:off x="1122532" y="1091868"/>
            <a:ext cx="4586029" cy="3480132"/>
          </a:xfrm>
        </p:spPr>
        <p:txBody>
          <a:bodyPr>
            <a:noAutofit/>
          </a:bodyPr>
          <a:lstStyle/>
          <a:p>
            <a:pPr marL="0" indent="0" algn="just">
              <a:buNone/>
            </a:pPr>
            <a:r>
              <a:rPr lang="en-US" sz="2400" dirty="0"/>
              <a:t>Capacitors are 2 metal plates separated by an insulating material, called a dielectric. Capacitors store energy in the form of </a:t>
            </a:r>
            <a:r>
              <a:rPr lang="en-US" sz="2400" b="1" dirty="0"/>
              <a:t>electric charges </a:t>
            </a:r>
            <a:r>
              <a:rPr lang="en-US" sz="2400" dirty="0"/>
              <a:t>on the plates.</a:t>
            </a:r>
          </a:p>
        </p:txBody>
      </p:sp>
      <p:pic>
        <p:nvPicPr>
          <p:cNvPr id="5" name="Picture 4">
            <a:extLst>
              <a:ext uri="{FF2B5EF4-FFF2-40B4-BE49-F238E27FC236}">
                <a16:creationId xmlns:a16="http://schemas.microsoft.com/office/drawing/2014/main" id="{D03C73BB-5834-C243-8586-9E07E2211A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2693" y="1091868"/>
            <a:ext cx="2478772" cy="2708703"/>
          </a:xfrm>
          <a:prstGeom prst="rect">
            <a:avLst/>
          </a:prstGeom>
        </p:spPr>
      </p:pic>
    </p:spTree>
    <p:custDataLst>
      <p:tags r:id="rId1"/>
    </p:custDataLst>
    <p:extLst>
      <p:ext uri="{BB962C8B-B14F-4D97-AF65-F5344CB8AC3E}">
        <p14:creationId xmlns:p14="http://schemas.microsoft.com/office/powerpoint/2010/main" val="110769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Remember electromagnetism?</a:t>
            </a:r>
          </a:p>
        </p:txBody>
      </p:sp>
      <p:sp>
        <p:nvSpPr>
          <p:cNvPr id="3" name="Content Placeholder 2"/>
          <p:cNvSpPr>
            <a:spLocks noGrp="1"/>
          </p:cNvSpPr>
          <p:nvPr>
            <p:ph idx="1"/>
          </p:nvPr>
        </p:nvSpPr>
        <p:spPr>
          <a:xfrm>
            <a:off x="1005630" y="1091868"/>
            <a:ext cx="4631377" cy="3039068"/>
          </a:xfrm>
        </p:spPr>
        <p:txBody>
          <a:bodyPr>
            <a:noAutofit/>
          </a:bodyPr>
          <a:lstStyle/>
          <a:p>
            <a:pPr marL="0" indent="0" algn="just">
              <a:buNone/>
            </a:pPr>
            <a:r>
              <a:rPr lang="en-US" sz="2400" dirty="0"/>
              <a:t>When a capacitor is connected to a DC supply, this voltage charges the plates and the capacitor becomes charged to the supply voltage. If the supply voltage is removed, the charges on the plates are stored, until the capacitor is connected to a circuit. Then the plates quickly discharge. </a:t>
            </a:r>
          </a:p>
        </p:txBody>
      </p:sp>
      <p:sp>
        <p:nvSpPr>
          <p:cNvPr id="7" name="TextBox 6">
            <a:extLst>
              <a:ext uri="{FF2B5EF4-FFF2-40B4-BE49-F238E27FC236}">
                <a16:creationId xmlns:a16="http://schemas.microsoft.com/office/drawing/2014/main" id="{0E97D866-B4DD-1049-B081-714A0A075A87}"/>
              </a:ext>
            </a:extLst>
          </p:cNvPr>
          <p:cNvSpPr txBox="1"/>
          <p:nvPr/>
        </p:nvSpPr>
        <p:spPr>
          <a:xfrm>
            <a:off x="1063338" y="4127708"/>
            <a:ext cx="4573669" cy="830997"/>
          </a:xfrm>
          <a:prstGeom prst="rect">
            <a:avLst/>
          </a:prstGeom>
          <a:solidFill>
            <a:schemeClr val="tx2">
              <a:lumMod val="40000"/>
              <a:lumOff val="60000"/>
            </a:schemeClr>
          </a:solidFill>
        </p:spPr>
        <p:txBody>
          <a:bodyPr wrap="square" rtlCol="0">
            <a:spAutoFit/>
          </a:bodyPr>
          <a:lstStyle/>
          <a:p>
            <a:pPr algn="just"/>
            <a:r>
              <a:rPr lang="en-GB" sz="2400" i="1" dirty="0"/>
              <a:t>Watch the video to learn more about how capacitors work.</a:t>
            </a:r>
          </a:p>
        </p:txBody>
      </p:sp>
      <p:pic>
        <p:nvPicPr>
          <p:cNvPr id="8" name="Graphic 7" descr="User">
            <a:extLst>
              <a:ext uri="{FF2B5EF4-FFF2-40B4-BE49-F238E27FC236}">
                <a16:creationId xmlns:a16="http://schemas.microsoft.com/office/drawing/2014/main" id="{50117CF9-7608-8B4C-A623-750DA30022A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4149754"/>
            <a:ext cx="854046" cy="854046"/>
          </a:xfrm>
          <a:prstGeom prst="rect">
            <a:avLst/>
          </a:prstGeom>
        </p:spPr>
      </p:pic>
      <p:sp>
        <p:nvSpPr>
          <p:cNvPr id="9" name="Rectangle 8">
            <a:extLst>
              <a:ext uri="{FF2B5EF4-FFF2-40B4-BE49-F238E27FC236}">
                <a16:creationId xmlns:a16="http://schemas.microsoft.com/office/drawing/2014/main" id="{031C86B6-30B3-564B-BA56-5BB92F2A4FAA}"/>
              </a:ext>
            </a:extLst>
          </p:cNvPr>
          <p:cNvSpPr/>
          <p:nvPr/>
        </p:nvSpPr>
        <p:spPr>
          <a:xfrm>
            <a:off x="5848862" y="123357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103046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Describe the effect that resistors have in AC circuits</a:t>
            </a:r>
          </a:p>
          <a:p>
            <a:pPr marL="457200" indent="-457200">
              <a:buFont typeface="+mj-lt"/>
              <a:buAutoNum type="arabicPeriod"/>
            </a:pPr>
            <a:r>
              <a:rPr lang="en-GB" sz="2400" dirty="0"/>
              <a:t>Describe and explain inductive and capacitive reactance in AC circuits</a:t>
            </a:r>
          </a:p>
          <a:p>
            <a:pPr marL="457200" indent="-457200">
              <a:buFont typeface="+mj-lt"/>
              <a:buAutoNum type="arabicPeriod"/>
            </a:pPr>
            <a:r>
              <a:rPr lang="en-ZA" sz="2400"/>
              <a:t>Calculate </a:t>
            </a:r>
            <a:r>
              <a:rPr lang="en-ZA" sz="2400" dirty="0"/>
              <a:t>resistance, voltage, current, power and power factor in a resistive circuit.</a:t>
            </a:r>
          </a:p>
          <a:p>
            <a:pPr marL="457200" indent="-457200">
              <a:buFont typeface="+mj-lt"/>
              <a:buAutoNum type="arabicPeriod"/>
            </a:pPr>
            <a:r>
              <a:rPr lang="en-ZA" sz="2400" dirty="0"/>
              <a:t>Calculate inductive reactance, voltage, current, true power, power factor and frequency in an inductive circuit.</a:t>
            </a:r>
          </a:p>
          <a:p>
            <a:pPr marL="457200" indent="-457200">
              <a:buFont typeface="+mj-lt"/>
              <a:buAutoNum type="arabicPeriod"/>
            </a:pPr>
            <a:r>
              <a:rPr lang="en-ZA" sz="2400" dirty="0"/>
              <a:t>Calculate capacitive reactance, voltage, current, true power, power factor and frequency in a capacitive circuit.</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Inductors in AC circuits</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So we know that capacitors can store electrical charge. But how do they behave in AC circuits? Let’s find out.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900187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Capacitors in AC circuits</a:t>
            </a:r>
          </a:p>
        </p:txBody>
      </p:sp>
      <p:sp>
        <p:nvSpPr>
          <p:cNvPr id="3" name="Content Placeholder 2"/>
          <p:cNvSpPr>
            <a:spLocks noGrp="1"/>
          </p:cNvSpPr>
          <p:nvPr>
            <p:ph idx="1"/>
          </p:nvPr>
        </p:nvSpPr>
        <p:spPr>
          <a:xfrm>
            <a:off x="1005630" y="1091868"/>
            <a:ext cx="7724458" cy="658319"/>
          </a:xfrm>
        </p:spPr>
        <p:txBody>
          <a:bodyPr>
            <a:noAutofit/>
          </a:bodyPr>
          <a:lstStyle/>
          <a:p>
            <a:pPr marL="0" indent="0" algn="just">
              <a:buNone/>
            </a:pPr>
            <a:r>
              <a:rPr lang="en-US" sz="2400" dirty="0"/>
              <a:t>We learnt quite a bit from that simulation.  We learn that, in AC circuits, capacitors…</a:t>
            </a:r>
          </a:p>
        </p:txBody>
      </p:sp>
      <p:sp>
        <p:nvSpPr>
          <p:cNvPr id="9" name="TextBox 8">
            <a:extLst>
              <a:ext uri="{FF2B5EF4-FFF2-40B4-BE49-F238E27FC236}">
                <a16:creationId xmlns:a16="http://schemas.microsoft.com/office/drawing/2014/main" id="{B9589843-0A55-BB43-8B8B-25F60CC58730}"/>
              </a:ext>
            </a:extLst>
          </p:cNvPr>
          <p:cNvSpPr txBox="1"/>
          <p:nvPr/>
        </p:nvSpPr>
        <p:spPr>
          <a:xfrm>
            <a:off x="1165564" y="2144484"/>
            <a:ext cx="4200913" cy="830997"/>
          </a:xfrm>
          <a:prstGeom prst="rect">
            <a:avLst/>
          </a:prstGeom>
          <a:solidFill>
            <a:schemeClr val="accent2"/>
          </a:solidFill>
        </p:spPr>
        <p:txBody>
          <a:bodyPr wrap="square" lIns="576000" rtlCol="0" anchor="ctr">
            <a:spAutoFit/>
          </a:bodyPr>
          <a:lstStyle/>
          <a:p>
            <a:r>
              <a:rPr lang="en-GB" sz="2400" dirty="0">
                <a:solidFill>
                  <a:schemeClr val="bg1"/>
                </a:solidFill>
              </a:rPr>
              <a:t>Provide a kind of resistance to the flow of current</a:t>
            </a:r>
          </a:p>
        </p:txBody>
      </p:sp>
      <p:sp>
        <p:nvSpPr>
          <p:cNvPr id="10" name="TextBox 9">
            <a:extLst>
              <a:ext uri="{FF2B5EF4-FFF2-40B4-BE49-F238E27FC236}">
                <a16:creationId xmlns:a16="http://schemas.microsoft.com/office/drawing/2014/main" id="{9799C70E-EA6B-BC4A-975A-7AB97AD0326A}"/>
              </a:ext>
            </a:extLst>
          </p:cNvPr>
          <p:cNvSpPr txBox="1"/>
          <p:nvPr/>
        </p:nvSpPr>
        <p:spPr>
          <a:xfrm>
            <a:off x="1165566" y="3017852"/>
            <a:ext cx="4200913" cy="830997"/>
          </a:xfrm>
          <a:prstGeom prst="rect">
            <a:avLst/>
          </a:prstGeom>
          <a:solidFill>
            <a:schemeClr val="accent3"/>
          </a:solidFill>
        </p:spPr>
        <p:txBody>
          <a:bodyPr wrap="square" lIns="576000" rtlCol="0" anchor="ctr">
            <a:spAutoFit/>
          </a:bodyPr>
          <a:lstStyle/>
          <a:p>
            <a:r>
              <a:rPr lang="en-GB" sz="2400" dirty="0">
                <a:solidFill>
                  <a:schemeClr val="bg1"/>
                </a:solidFill>
              </a:rPr>
              <a:t>Cause the voltage to lag the current</a:t>
            </a:r>
          </a:p>
        </p:txBody>
      </p:sp>
      <p:sp>
        <p:nvSpPr>
          <p:cNvPr id="11" name="Oval 10">
            <a:extLst>
              <a:ext uri="{FF2B5EF4-FFF2-40B4-BE49-F238E27FC236}">
                <a16:creationId xmlns:a16="http://schemas.microsoft.com/office/drawing/2014/main" id="{B04DD57D-8801-0C49-BB97-202D01B20200}"/>
              </a:ext>
            </a:extLst>
          </p:cNvPr>
          <p:cNvSpPr>
            <a:spLocks noChangeAspect="1"/>
          </p:cNvSpPr>
          <p:nvPr/>
        </p:nvSpPr>
        <p:spPr>
          <a:xfrm>
            <a:off x="1210357" y="2355157"/>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2" name="Oval 11">
            <a:extLst>
              <a:ext uri="{FF2B5EF4-FFF2-40B4-BE49-F238E27FC236}">
                <a16:creationId xmlns:a16="http://schemas.microsoft.com/office/drawing/2014/main" id="{6A8022F2-05C4-FA4E-8F68-9656CA507D5C}"/>
              </a:ext>
            </a:extLst>
          </p:cNvPr>
          <p:cNvSpPr>
            <a:spLocks noChangeAspect="1"/>
          </p:cNvSpPr>
          <p:nvPr/>
        </p:nvSpPr>
        <p:spPr>
          <a:xfrm>
            <a:off x="1210357" y="3237461"/>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3" name="Content Placeholder 2">
            <a:extLst>
              <a:ext uri="{FF2B5EF4-FFF2-40B4-BE49-F238E27FC236}">
                <a16:creationId xmlns:a16="http://schemas.microsoft.com/office/drawing/2014/main" id="{A6279FFD-C252-774F-92C8-FEC62B07ECAD}"/>
              </a:ext>
            </a:extLst>
          </p:cNvPr>
          <p:cNvSpPr txBox="1">
            <a:spLocks/>
          </p:cNvSpPr>
          <p:nvPr/>
        </p:nvSpPr>
        <p:spPr>
          <a:xfrm>
            <a:off x="6115987" y="2363113"/>
            <a:ext cx="3258678" cy="95766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button to learn more.</a:t>
            </a:r>
          </a:p>
        </p:txBody>
      </p:sp>
      <p:pic>
        <p:nvPicPr>
          <p:cNvPr id="14" name="Graphic 13" descr="User">
            <a:extLst>
              <a:ext uri="{FF2B5EF4-FFF2-40B4-BE49-F238E27FC236}">
                <a16:creationId xmlns:a16="http://schemas.microsoft.com/office/drawing/2014/main" id="{A50063A6-30F1-2B46-959E-41405CF1854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74665" y="2268735"/>
            <a:ext cx="854046" cy="854046"/>
          </a:xfrm>
          <a:prstGeom prst="rect">
            <a:avLst/>
          </a:prstGeom>
        </p:spPr>
      </p:pic>
    </p:spTree>
    <p:custDataLst>
      <p:tags r:id="rId1"/>
    </p:custDataLst>
    <p:extLst>
      <p:ext uri="{BB962C8B-B14F-4D97-AF65-F5344CB8AC3E}">
        <p14:creationId xmlns:p14="http://schemas.microsoft.com/office/powerpoint/2010/main" val="64286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7D33F9A-141D-E64E-BE06-D4810D9BF034}"/>
              </a:ext>
            </a:extLst>
          </p:cNvPr>
          <p:cNvSpPr/>
          <p:nvPr/>
        </p:nvSpPr>
        <p:spPr>
          <a:xfrm>
            <a:off x="1057330" y="359764"/>
            <a:ext cx="8131640" cy="45840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t>Capacitive Reactance</a:t>
            </a:r>
            <a:endParaRPr lang="en-US" sz="2600" b="1" dirty="0"/>
          </a:p>
          <a:p>
            <a:pPr algn="just"/>
            <a:r>
              <a:rPr lang="en-US" sz="2600" dirty="0"/>
              <a:t>In AC circuits, a capacitor opposes the flow of current. Really it opposes </a:t>
            </a:r>
            <a:r>
              <a:rPr lang="en-US" sz="2600" b="1" dirty="0"/>
              <a:t>changes in voltage</a:t>
            </a:r>
            <a:r>
              <a:rPr lang="en-US" sz="2600" dirty="0"/>
              <a:t>.</a:t>
            </a:r>
          </a:p>
          <a:p>
            <a:pPr algn="just"/>
            <a:r>
              <a:rPr lang="en-US" sz="2600" dirty="0"/>
              <a:t>Because this opposition to the flow of current is different to that provided by resistors, we give it a different name. We call is </a:t>
            </a:r>
            <a:r>
              <a:rPr lang="en-US" sz="2600" b="1" dirty="0"/>
              <a:t>reactance</a:t>
            </a:r>
            <a:r>
              <a:rPr lang="en-US" sz="2600" dirty="0"/>
              <a:t> (symbol </a:t>
            </a:r>
            <a:r>
              <a:rPr lang="en-US" sz="2600" b="1" dirty="0"/>
              <a:t>X</a:t>
            </a:r>
            <a:r>
              <a:rPr lang="en-US" sz="2600" dirty="0"/>
              <a:t>) but we still measure it in Ω.</a:t>
            </a:r>
          </a:p>
          <a:p>
            <a:pPr algn="just"/>
            <a:r>
              <a:rPr lang="en-US" sz="2600" dirty="0"/>
              <a:t>The reactance provided by a capacitor is </a:t>
            </a:r>
            <a:r>
              <a:rPr lang="en-US" sz="2600" b="1" dirty="0"/>
              <a:t>Capacitive Reactance </a:t>
            </a:r>
            <a:r>
              <a:rPr lang="en-US" sz="2600" dirty="0"/>
              <a:t>(symbol </a:t>
            </a:r>
            <a:r>
              <a:rPr lang="en-US" sz="2600" b="1" dirty="0"/>
              <a:t>X</a:t>
            </a:r>
            <a:r>
              <a:rPr lang="en-US" sz="2600" b="1" baseline="-25000" dirty="0"/>
              <a:t>C</a:t>
            </a:r>
            <a:r>
              <a:rPr lang="en-US" sz="2600" dirty="0"/>
              <a:t>).</a:t>
            </a:r>
          </a:p>
        </p:txBody>
      </p:sp>
    </p:spTree>
    <p:custDataLst>
      <p:tags r:id="rId1"/>
    </p:custDataLst>
    <p:extLst>
      <p:ext uri="{BB962C8B-B14F-4D97-AF65-F5344CB8AC3E}">
        <p14:creationId xmlns:p14="http://schemas.microsoft.com/office/powerpoint/2010/main" val="166244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7D33F9A-141D-E64E-BE06-D4810D9BF034}"/>
              </a:ext>
            </a:extLst>
          </p:cNvPr>
          <p:cNvSpPr/>
          <p:nvPr/>
        </p:nvSpPr>
        <p:spPr>
          <a:xfrm>
            <a:off x="1053867" y="965408"/>
            <a:ext cx="8131640" cy="3072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t>Out of phase</a:t>
            </a:r>
            <a:endParaRPr lang="en-US" sz="2600" b="1" dirty="0"/>
          </a:p>
          <a:p>
            <a:pPr algn="just"/>
            <a:r>
              <a:rPr lang="en-US" sz="2600" dirty="0"/>
              <a:t>Because a capacitor opposes changes in the voltage, this means that the changes in voltage are delayed and fall behind the current.</a:t>
            </a:r>
          </a:p>
          <a:p>
            <a:pPr algn="just"/>
            <a:r>
              <a:rPr lang="en-US" sz="2600" dirty="0"/>
              <a:t>Therefore, in an </a:t>
            </a:r>
            <a:r>
              <a:rPr lang="en-US" sz="2600" b="1" dirty="0"/>
              <a:t>capacitive circuit </a:t>
            </a:r>
            <a:r>
              <a:rPr lang="en-US" sz="2600" dirty="0"/>
              <a:t>(AC circuit with a capacitor), </a:t>
            </a:r>
            <a:r>
              <a:rPr lang="en-US" sz="2600" b="1" dirty="0"/>
              <a:t>voltage lags current</a:t>
            </a:r>
            <a:r>
              <a:rPr lang="en-US" sz="2600" dirty="0"/>
              <a:t>.</a:t>
            </a:r>
          </a:p>
        </p:txBody>
      </p:sp>
    </p:spTree>
    <p:custDataLst>
      <p:tags r:id="rId1"/>
    </p:custDataLst>
    <p:extLst>
      <p:ext uri="{BB962C8B-B14F-4D97-AF65-F5344CB8AC3E}">
        <p14:creationId xmlns:p14="http://schemas.microsoft.com/office/powerpoint/2010/main" val="3214584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8D749-7190-D24E-BD0D-7F28B668BB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1464" y="2855143"/>
            <a:ext cx="4548579" cy="1682351"/>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Why do capacitors oppose changes in voltage</a:t>
            </a:r>
          </a:p>
        </p:txBody>
      </p:sp>
      <p:sp>
        <p:nvSpPr>
          <p:cNvPr id="3" name="Content Placeholder 2"/>
          <p:cNvSpPr>
            <a:spLocks noGrp="1"/>
          </p:cNvSpPr>
          <p:nvPr>
            <p:ph idx="1"/>
          </p:nvPr>
        </p:nvSpPr>
        <p:spPr>
          <a:xfrm>
            <a:off x="1005630" y="1091867"/>
            <a:ext cx="7672758" cy="3645525"/>
          </a:xfrm>
        </p:spPr>
        <p:txBody>
          <a:bodyPr>
            <a:noAutofit/>
          </a:bodyPr>
          <a:lstStyle/>
          <a:p>
            <a:pPr marL="0" indent="0" algn="just">
              <a:buNone/>
            </a:pPr>
            <a:r>
              <a:rPr lang="en-US" sz="2400" dirty="0"/>
              <a:t>Remember that in AC, the magnitude and direction of the voltage is always changing.</a:t>
            </a:r>
          </a:p>
        </p:txBody>
      </p:sp>
      <p:sp>
        <p:nvSpPr>
          <p:cNvPr id="7" name="TextBox 6">
            <a:extLst>
              <a:ext uri="{FF2B5EF4-FFF2-40B4-BE49-F238E27FC236}">
                <a16:creationId xmlns:a16="http://schemas.microsoft.com/office/drawing/2014/main" id="{0E97D866-B4DD-1049-B081-714A0A075A87}"/>
              </a:ext>
            </a:extLst>
          </p:cNvPr>
          <p:cNvSpPr txBox="1"/>
          <p:nvPr/>
        </p:nvSpPr>
        <p:spPr>
          <a:xfrm>
            <a:off x="906708" y="1824248"/>
            <a:ext cx="7672758" cy="830997"/>
          </a:xfrm>
          <a:prstGeom prst="rect">
            <a:avLst/>
          </a:prstGeom>
          <a:solidFill>
            <a:schemeClr val="tx2">
              <a:lumMod val="40000"/>
              <a:lumOff val="60000"/>
            </a:schemeClr>
          </a:solidFill>
        </p:spPr>
        <p:txBody>
          <a:bodyPr wrap="square" rtlCol="0">
            <a:spAutoFit/>
          </a:bodyPr>
          <a:lstStyle/>
          <a:p>
            <a:pPr algn="just"/>
            <a:r>
              <a:rPr lang="en-GB" sz="2400" i="1" dirty="0"/>
              <a:t>Click the highlighted parts of the image to see the effect the changing voltage has on the capacitor.</a:t>
            </a:r>
          </a:p>
        </p:txBody>
      </p:sp>
      <p:pic>
        <p:nvPicPr>
          <p:cNvPr id="8" name="Graphic 7" descr="User">
            <a:extLst>
              <a:ext uri="{FF2B5EF4-FFF2-40B4-BE49-F238E27FC236}">
                <a16:creationId xmlns:a16="http://schemas.microsoft.com/office/drawing/2014/main" id="{50117CF9-7608-8B4C-A623-750DA30022A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654" y="1846294"/>
            <a:ext cx="854046" cy="854046"/>
          </a:xfrm>
          <a:prstGeom prst="rect">
            <a:avLst/>
          </a:prstGeom>
        </p:spPr>
      </p:pic>
      <p:sp>
        <p:nvSpPr>
          <p:cNvPr id="9" name="Oval 8">
            <a:extLst>
              <a:ext uri="{FF2B5EF4-FFF2-40B4-BE49-F238E27FC236}">
                <a16:creationId xmlns:a16="http://schemas.microsoft.com/office/drawing/2014/main" id="{1A5E56A5-0D6E-994D-AB12-4D69FF015F01}"/>
              </a:ext>
            </a:extLst>
          </p:cNvPr>
          <p:cNvSpPr/>
          <p:nvPr/>
        </p:nvSpPr>
        <p:spPr>
          <a:xfrm rot="2977026">
            <a:off x="2977637" y="2966463"/>
            <a:ext cx="374754" cy="847800"/>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50F26B4-E9F5-EA4E-A883-B9C5A7FD15A3}"/>
              </a:ext>
            </a:extLst>
          </p:cNvPr>
          <p:cNvSpPr/>
          <p:nvPr/>
        </p:nvSpPr>
        <p:spPr>
          <a:xfrm rot="8100000">
            <a:off x="4587082" y="2951597"/>
            <a:ext cx="374754" cy="847800"/>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592DEF0-9B78-8440-9F88-05A055034962}"/>
              </a:ext>
            </a:extLst>
          </p:cNvPr>
          <p:cNvSpPr/>
          <p:nvPr/>
        </p:nvSpPr>
        <p:spPr>
          <a:xfrm rot="5400000">
            <a:off x="3788390" y="2549090"/>
            <a:ext cx="374754" cy="847800"/>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9D71086-E8ED-E24C-99EA-1D49CDF166A2}"/>
              </a:ext>
            </a:extLst>
          </p:cNvPr>
          <p:cNvSpPr txBox="1"/>
          <p:nvPr/>
        </p:nvSpPr>
        <p:spPr>
          <a:xfrm>
            <a:off x="5908802" y="3245916"/>
            <a:ext cx="903389" cy="369332"/>
          </a:xfrm>
          <a:prstGeom prst="rect">
            <a:avLst/>
          </a:prstGeom>
          <a:noFill/>
          <a:ln>
            <a:noFill/>
          </a:ln>
        </p:spPr>
        <p:txBody>
          <a:bodyPr wrap="none" rtlCol="0">
            <a:spAutoFit/>
          </a:bodyPr>
          <a:lstStyle/>
          <a:p>
            <a:r>
              <a:rPr lang="en-US" b="1" dirty="0">
                <a:solidFill>
                  <a:srgbClr val="D26764"/>
                </a:solidFill>
              </a:rPr>
              <a:t>Voltage</a:t>
            </a:r>
          </a:p>
        </p:txBody>
      </p:sp>
      <p:cxnSp>
        <p:nvCxnSpPr>
          <p:cNvPr id="13" name="Straight Arrow Connector 12">
            <a:extLst>
              <a:ext uri="{FF2B5EF4-FFF2-40B4-BE49-F238E27FC236}">
                <a16:creationId xmlns:a16="http://schemas.microsoft.com/office/drawing/2014/main" id="{714D013A-D0B0-D640-A515-8D1A2FB181A8}"/>
              </a:ext>
            </a:extLst>
          </p:cNvPr>
          <p:cNvCxnSpPr>
            <a:cxnSpLocks/>
          </p:cNvCxnSpPr>
          <p:nvPr/>
        </p:nvCxnSpPr>
        <p:spPr>
          <a:xfrm flipH="1">
            <a:off x="5324398" y="3430582"/>
            <a:ext cx="584406" cy="481351"/>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50364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Voltage increases</a:t>
            </a:r>
          </a:p>
        </p:txBody>
      </p:sp>
      <p:sp>
        <p:nvSpPr>
          <p:cNvPr id="3" name="Content Placeholder 2"/>
          <p:cNvSpPr>
            <a:spLocks noGrp="1"/>
          </p:cNvSpPr>
          <p:nvPr>
            <p:ph idx="1"/>
          </p:nvPr>
        </p:nvSpPr>
        <p:spPr>
          <a:xfrm>
            <a:off x="1122532" y="1091868"/>
            <a:ext cx="4586029" cy="3435162"/>
          </a:xfrm>
        </p:spPr>
        <p:txBody>
          <a:bodyPr>
            <a:noAutofit/>
          </a:bodyPr>
          <a:lstStyle/>
          <a:p>
            <a:pPr marL="0" indent="0" algn="just">
              <a:buNone/>
            </a:pPr>
            <a:r>
              <a:rPr lang="en-US" sz="2400" dirty="0"/>
              <a:t>The moment voltage starts to increase from zero, current flows into the capacitor charging the plates. At this first instant, the rate of change of voltage is at a maximum and so the rate of current flow is also a maximum.</a:t>
            </a:r>
          </a:p>
        </p:txBody>
      </p:sp>
      <p:pic>
        <p:nvPicPr>
          <p:cNvPr id="5" name="Picture 4">
            <a:extLst>
              <a:ext uri="{FF2B5EF4-FFF2-40B4-BE49-F238E27FC236}">
                <a16:creationId xmlns:a16="http://schemas.microsoft.com/office/drawing/2014/main" id="{EDC95699-5AFE-0D4E-809C-35629CF89C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35CB8C03-3299-5A4A-BAF2-46D2A22401EA}"/>
              </a:ext>
            </a:extLst>
          </p:cNvPr>
          <p:cNvSpPr/>
          <p:nvPr/>
        </p:nvSpPr>
        <p:spPr>
          <a:xfrm>
            <a:off x="7015397" y="1798820"/>
            <a:ext cx="779488"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13704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Peak voltage</a:t>
            </a:r>
          </a:p>
        </p:txBody>
      </p:sp>
      <p:sp>
        <p:nvSpPr>
          <p:cNvPr id="3" name="Content Placeholder 2"/>
          <p:cNvSpPr>
            <a:spLocks noGrp="1"/>
          </p:cNvSpPr>
          <p:nvPr>
            <p:ph idx="1"/>
          </p:nvPr>
        </p:nvSpPr>
        <p:spPr>
          <a:xfrm>
            <a:off x="1122532" y="1091868"/>
            <a:ext cx="4586029" cy="2776368"/>
          </a:xfrm>
        </p:spPr>
        <p:txBody>
          <a:bodyPr>
            <a:noAutofit/>
          </a:bodyPr>
          <a:lstStyle/>
          <a:p>
            <a:pPr marL="0" indent="0" algn="just">
              <a:buNone/>
            </a:pPr>
            <a:r>
              <a:rPr lang="en-US" sz="2400" dirty="0"/>
              <a:t>As the voltage reaches its peak, the potential difference across the plates is neither increasing or decreasing therefore there is zero current flow.</a:t>
            </a:r>
          </a:p>
        </p:txBody>
      </p:sp>
      <p:pic>
        <p:nvPicPr>
          <p:cNvPr id="5" name="Picture 4">
            <a:extLst>
              <a:ext uri="{FF2B5EF4-FFF2-40B4-BE49-F238E27FC236}">
                <a16:creationId xmlns:a16="http://schemas.microsoft.com/office/drawing/2014/main" id="{919842B6-C7C6-0940-8808-72FC54DC8A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38F055B5-4212-5240-BA68-42AFBC7663D9}"/>
              </a:ext>
            </a:extLst>
          </p:cNvPr>
          <p:cNvSpPr/>
          <p:nvPr/>
        </p:nvSpPr>
        <p:spPr>
          <a:xfrm>
            <a:off x="7809876" y="1783830"/>
            <a:ext cx="920212"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92139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Voltage decreases</a:t>
            </a:r>
          </a:p>
        </p:txBody>
      </p:sp>
      <p:sp>
        <p:nvSpPr>
          <p:cNvPr id="3" name="Content Placeholder 2"/>
          <p:cNvSpPr>
            <a:spLocks noGrp="1"/>
          </p:cNvSpPr>
          <p:nvPr>
            <p:ph idx="1"/>
          </p:nvPr>
        </p:nvSpPr>
        <p:spPr>
          <a:xfrm>
            <a:off x="1122532" y="1091867"/>
            <a:ext cx="4586029" cy="3645525"/>
          </a:xfrm>
        </p:spPr>
        <p:txBody>
          <a:bodyPr>
            <a:noAutofit/>
          </a:bodyPr>
          <a:lstStyle/>
          <a:p>
            <a:pPr marL="0" indent="0" algn="just">
              <a:buNone/>
            </a:pPr>
            <a:r>
              <a:rPr lang="en-US" sz="2400" dirty="0"/>
              <a:t>As the voltage starts to decrease, back to zero, the capacitor starts to discharge in an effort to maintain constant voltage. However, even through the supply voltage is still positive, the capacitor current now flows in the opposite or negative direction.</a:t>
            </a:r>
          </a:p>
        </p:txBody>
      </p:sp>
      <p:pic>
        <p:nvPicPr>
          <p:cNvPr id="5" name="Picture 4">
            <a:extLst>
              <a:ext uri="{FF2B5EF4-FFF2-40B4-BE49-F238E27FC236}">
                <a16:creationId xmlns:a16="http://schemas.microsoft.com/office/drawing/2014/main" id="{5D46184D-47E6-ED4D-A079-C3E5F0CECD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3763" y="2098622"/>
            <a:ext cx="3810000" cy="1495477"/>
          </a:xfrm>
          <a:prstGeom prst="rect">
            <a:avLst/>
          </a:prstGeom>
        </p:spPr>
      </p:pic>
      <p:sp>
        <p:nvSpPr>
          <p:cNvPr id="6" name="Rectangle 5">
            <a:extLst>
              <a:ext uri="{FF2B5EF4-FFF2-40B4-BE49-F238E27FC236}">
                <a16:creationId xmlns:a16="http://schemas.microsoft.com/office/drawing/2014/main" id="{1C6917F0-920F-D04D-A263-070F1E791E53}"/>
              </a:ext>
            </a:extLst>
          </p:cNvPr>
          <p:cNvSpPr/>
          <p:nvPr/>
        </p:nvSpPr>
        <p:spPr>
          <a:xfrm>
            <a:off x="8727099" y="1801261"/>
            <a:ext cx="779488" cy="23684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7216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0CF318-642C-274A-918B-9D6D522E4C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4330" y="2918781"/>
            <a:ext cx="3011214" cy="1217003"/>
          </a:xfrm>
          <a:prstGeom prst="rect">
            <a:avLst/>
          </a:prstGeom>
        </p:spPr>
      </p:pic>
      <p:sp>
        <p:nvSpPr>
          <p:cNvPr id="23" name="Rectangle 22">
            <a:extLst>
              <a:ext uri="{FF2B5EF4-FFF2-40B4-BE49-F238E27FC236}">
                <a16:creationId xmlns:a16="http://schemas.microsoft.com/office/drawing/2014/main" id="{0F3C1D7A-0881-C249-956C-B54C8E3E75CD}"/>
              </a:ext>
            </a:extLst>
          </p:cNvPr>
          <p:cNvSpPr/>
          <p:nvPr/>
        </p:nvSpPr>
        <p:spPr>
          <a:xfrm>
            <a:off x="9046487" y="3606647"/>
            <a:ext cx="250542" cy="2505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θ</a:t>
            </a:r>
            <a:endParaRPr lang="en-US" dirty="0">
              <a:solidFill>
                <a:schemeClr val="tx1"/>
              </a:solidFill>
            </a:endParaRPr>
          </a:p>
        </p:txBody>
      </p:sp>
      <p:sp>
        <p:nvSpPr>
          <p:cNvPr id="2" name="Title 1"/>
          <p:cNvSpPr>
            <a:spLocks noGrp="1"/>
          </p:cNvSpPr>
          <p:nvPr>
            <p:ph type="title"/>
          </p:nvPr>
        </p:nvSpPr>
        <p:spPr>
          <a:xfrm>
            <a:off x="1057330" y="266407"/>
            <a:ext cx="7672758" cy="967170"/>
          </a:xfrm>
        </p:spPr>
        <p:txBody>
          <a:bodyPr>
            <a:normAutofit/>
          </a:bodyPr>
          <a:lstStyle/>
          <a:p>
            <a:r>
              <a:rPr lang="en-GB" sz="3000" dirty="0"/>
              <a:t>Capacitive Reactance</a:t>
            </a:r>
          </a:p>
        </p:txBody>
      </p:sp>
      <p:sp>
        <p:nvSpPr>
          <p:cNvPr id="3" name="Content Placeholder 2"/>
          <p:cNvSpPr>
            <a:spLocks noGrp="1"/>
          </p:cNvSpPr>
          <p:nvPr>
            <p:ph idx="1"/>
          </p:nvPr>
        </p:nvSpPr>
        <p:spPr>
          <a:xfrm>
            <a:off x="1122533" y="1091867"/>
            <a:ext cx="3639989" cy="3645525"/>
          </a:xfrm>
        </p:spPr>
        <p:txBody>
          <a:bodyPr>
            <a:noAutofit/>
          </a:bodyPr>
          <a:lstStyle/>
          <a:p>
            <a:pPr marL="0" indent="0" algn="just">
              <a:buNone/>
            </a:pPr>
            <a:r>
              <a:rPr lang="en-US" sz="2400" dirty="0"/>
              <a:t>We have seen that when we have a capacitor in an AC circuit, the capacitor acts to oppose the flow of current. We call this opposition </a:t>
            </a:r>
            <a:r>
              <a:rPr lang="en-US" sz="2400" b="1" dirty="0"/>
              <a:t>reactance</a:t>
            </a:r>
            <a:r>
              <a:rPr lang="en-US" sz="2400" dirty="0"/>
              <a:t>. The voltage and current are out of phase. This is because, capacitors </a:t>
            </a:r>
            <a:r>
              <a:rPr lang="en-US" sz="2400" b="1" dirty="0"/>
              <a:t>store energy</a:t>
            </a:r>
            <a:r>
              <a:rPr lang="en-US" sz="2400" dirty="0"/>
              <a:t>. </a:t>
            </a:r>
          </a:p>
        </p:txBody>
      </p:sp>
      <p:cxnSp>
        <p:nvCxnSpPr>
          <p:cNvPr id="11" name="Straight Arrow Connector 10">
            <a:extLst>
              <a:ext uri="{FF2B5EF4-FFF2-40B4-BE49-F238E27FC236}">
                <a16:creationId xmlns:a16="http://schemas.microsoft.com/office/drawing/2014/main" id="{334C0AB7-7839-CE43-9807-0F93F5E8B2A9}"/>
              </a:ext>
            </a:extLst>
          </p:cNvPr>
          <p:cNvCxnSpPr>
            <a:cxnSpLocks/>
          </p:cNvCxnSpPr>
          <p:nvPr/>
        </p:nvCxnSpPr>
        <p:spPr>
          <a:xfrm>
            <a:off x="9048015" y="3866876"/>
            <a:ext cx="968237"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A3E48AC-A5D0-534E-9059-20B54EB6D1AF}"/>
              </a:ext>
            </a:extLst>
          </p:cNvPr>
          <p:cNvCxnSpPr>
            <a:cxnSpLocks/>
          </p:cNvCxnSpPr>
          <p:nvPr/>
        </p:nvCxnSpPr>
        <p:spPr>
          <a:xfrm flipV="1">
            <a:off x="9046488" y="3144171"/>
            <a:ext cx="0" cy="738284"/>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8D662FA-7EC7-CD45-B479-EEFD87B19D88}"/>
              </a:ext>
            </a:extLst>
          </p:cNvPr>
          <p:cNvSpPr txBox="1"/>
          <p:nvPr/>
        </p:nvSpPr>
        <p:spPr>
          <a:xfrm>
            <a:off x="6669858" y="2519610"/>
            <a:ext cx="1779718" cy="369332"/>
          </a:xfrm>
          <a:prstGeom prst="rect">
            <a:avLst/>
          </a:prstGeom>
          <a:noFill/>
        </p:spPr>
        <p:txBody>
          <a:bodyPr wrap="none" rtlCol="0">
            <a:spAutoFit/>
          </a:bodyPr>
          <a:lstStyle/>
          <a:p>
            <a:r>
              <a:rPr lang="en-US" b="1" dirty="0"/>
              <a:t>A reactive circuit</a:t>
            </a:r>
          </a:p>
        </p:txBody>
      </p:sp>
      <p:sp>
        <p:nvSpPr>
          <p:cNvPr id="14" name="TextBox 13">
            <a:extLst>
              <a:ext uri="{FF2B5EF4-FFF2-40B4-BE49-F238E27FC236}">
                <a16:creationId xmlns:a16="http://schemas.microsoft.com/office/drawing/2014/main" id="{AF71B2A7-5851-D140-8669-A7FFEEE01E2F}"/>
              </a:ext>
            </a:extLst>
          </p:cNvPr>
          <p:cNvSpPr txBox="1"/>
          <p:nvPr/>
        </p:nvSpPr>
        <p:spPr>
          <a:xfrm>
            <a:off x="5700431" y="4066931"/>
            <a:ext cx="1239250" cy="646331"/>
          </a:xfrm>
          <a:prstGeom prst="rect">
            <a:avLst/>
          </a:prstGeom>
          <a:noFill/>
        </p:spPr>
        <p:txBody>
          <a:bodyPr wrap="none" rtlCol="0">
            <a:spAutoFit/>
          </a:bodyPr>
          <a:lstStyle/>
          <a:p>
            <a:pPr algn="ctr"/>
            <a:r>
              <a:rPr lang="en-US" b="1" dirty="0"/>
              <a:t>V and I</a:t>
            </a:r>
          </a:p>
          <a:p>
            <a:pPr algn="ctr"/>
            <a:r>
              <a:rPr lang="en-US" b="1" dirty="0"/>
              <a:t>waveforms</a:t>
            </a:r>
          </a:p>
        </p:txBody>
      </p:sp>
      <p:sp>
        <p:nvSpPr>
          <p:cNvPr id="15" name="TextBox 14">
            <a:extLst>
              <a:ext uri="{FF2B5EF4-FFF2-40B4-BE49-F238E27FC236}">
                <a16:creationId xmlns:a16="http://schemas.microsoft.com/office/drawing/2014/main" id="{1389B9F0-DA72-0D41-A4C4-0AF2189476CC}"/>
              </a:ext>
            </a:extLst>
          </p:cNvPr>
          <p:cNvSpPr txBox="1"/>
          <p:nvPr/>
        </p:nvSpPr>
        <p:spPr>
          <a:xfrm>
            <a:off x="9029664" y="3919050"/>
            <a:ext cx="965072" cy="646331"/>
          </a:xfrm>
          <a:prstGeom prst="rect">
            <a:avLst/>
          </a:prstGeom>
          <a:noFill/>
        </p:spPr>
        <p:txBody>
          <a:bodyPr wrap="none" rtlCol="0">
            <a:spAutoFit/>
          </a:bodyPr>
          <a:lstStyle/>
          <a:p>
            <a:pPr algn="ctr"/>
            <a:r>
              <a:rPr lang="en-US" b="1" dirty="0"/>
              <a:t>Phasor</a:t>
            </a:r>
          </a:p>
          <a:p>
            <a:pPr algn="ctr"/>
            <a:r>
              <a:rPr lang="en-US" b="1" dirty="0"/>
              <a:t>diagram</a:t>
            </a:r>
          </a:p>
        </p:txBody>
      </p:sp>
      <p:sp>
        <p:nvSpPr>
          <p:cNvPr id="16" name="TextBox 15">
            <a:extLst>
              <a:ext uri="{FF2B5EF4-FFF2-40B4-BE49-F238E27FC236}">
                <a16:creationId xmlns:a16="http://schemas.microsoft.com/office/drawing/2014/main" id="{8B491B79-7E5D-2B45-8B0E-7B53238D2D0C}"/>
              </a:ext>
            </a:extLst>
          </p:cNvPr>
          <p:cNvSpPr txBox="1"/>
          <p:nvPr/>
        </p:nvSpPr>
        <p:spPr>
          <a:xfrm>
            <a:off x="6669858" y="3115165"/>
            <a:ext cx="320922" cy="369332"/>
          </a:xfrm>
          <a:prstGeom prst="rect">
            <a:avLst/>
          </a:prstGeom>
          <a:noFill/>
        </p:spPr>
        <p:txBody>
          <a:bodyPr wrap="none" rtlCol="0">
            <a:spAutoFit/>
          </a:bodyPr>
          <a:lstStyle/>
          <a:p>
            <a:r>
              <a:rPr lang="en-US" b="1" dirty="0">
                <a:solidFill>
                  <a:srgbClr val="D26764"/>
                </a:solidFill>
              </a:rPr>
              <a:t>V</a:t>
            </a:r>
          </a:p>
        </p:txBody>
      </p:sp>
      <p:sp>
        <p:nvSpPr>
          <p:cNvPr id="17" name="TextBox 16">
            <a:extLst>
              <a:ext uri="{FF2B5EF4-FFF2-40B4-BE49-F238E27FC236}">
                <a16:creationId xmlns:a16="http://schemas.microsoft.com/office/drawing/2014/main" id="{E9F73183-929C-9F40-BFF1-C78A6A30DE6F}"/>
              </a:ext>
            </a:extLst>
          </p:cNvPr>
          <p:cNvSpPr txBox="1"/>
          <p:nvPr/>
        </p:nvSpPr>
        <p:spPr>
          <a:xfrm>
            <a:off x="5914006" y="2992122"/>
            <a:ext cx="245580" cy="369332"/>
          </a:xfrm>
          <a:prstGeom prst="rect">
            <a:avLst/>
          </a:prstGeom>
          <a:noFill/>
        </p:spPr>
        <p:txBody>
          <a:bodyPr wrap="none" rtlCol="0">
            <a:spAutoFit/>
          </a:bodyPr>
          <a:lstStyle/>
          <a:p>
            <a:r>
              <a:rPr lang="en-US" b="1" dirty="0">
                <a:solidFill>
                  <a:srgbClr val="589F64"/>
                </a:solidFill>
              </a:rPr>
              <a:t>I</a:t>
            </a:r>
          </a:p>
        </p:txBody>
      </p:sp>
      <p:cxnSp>
        <p:nvCxnSpPr>
          <p:cNvPr id="18" name="Straight Arrow Connector 17">
            <a:extLst>
              <a:ext uri="{FF2B5EF4-FFF2-40B4-BE49-F238E27FC236}">
                <a16:creationId xmlns:a16="http://schemas.microsoft.com/office/drawing/2014/main" id="{B4DE16B0-EE49-A54C-9148-271A01342EBD}"/>
              </a:ext>
            </a:extLst>
          </p:cNvPr>
          <p:cNvCxnSpPr>
            <a:stCxn id="16" idx="1"/>
          </p:cNvCxnSpPr>
          <p:nvPr/>
        </p:nvCxnSpPr>
        <p:spPr>
          <a:xfrm flipH="1">
            <a:off x="6381379" y="3299831"/>
            <a:ext cx="288479"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95842A-1851-844B-B24B-1A5EA18ACE28}"/>
              </a:ext>
            </a:extLst>
          </p:cNvPr>
          <p:cNvCxnSpPr>
            <a:cxnSpLocks/>
          </p:cNvCxnSpPr>
          <p:nvPr/>
        </p:nvCxnSpPr>
        <p:spPr>
          <a:xfrm flipH="1">
            <a:off x="5741238" y="3176788"/>
            <a:ext cx="172769" cy="260160"/>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B9BA0F-D961-A146-B395-DBAF8D820BC6}"/>
              </a:ext>
            </a:extLst>
          </p:cNvPr>
          <p:cNvSpPr txBox="1"/>
          <p:nvPr/>
        </p:nvSpPr>
        <p:spPr>
          <a:xfrm>
            <a:off x="9881028" y="3827854"/>
            <a:ext cx="320922" cy="369332"/>
          </a:xfrm>
          <a:prstGeom prst="rect">
            <a:avLst/>
          </a:prstGeom>
          <a:noFill/>
        </p:spPr>
        <p:txBody>
          <a:bodyPr wrap="none" rtlCol="0">
            <a:spAutoFit/>
          </a:bodyPr>
          <a:lstStyle/>
          <a:p>
            <a:r>
              <a:rPr lang="en-US" b="1" dirty="0">
                <a:solidFill>
                  <a:srgbClr val="D26764"/>
                </a:solidFill>
              </a:rPr>
              <a:t>V</a:t>
            </a:r>
          </a:p>
        </p:txBody>
      </p:sp>
      <p:sp>
        <p:nvSpPr>
          <p:cNvPr id="21" name="TextBox 20">
            <a:extLst>
              <a:ext uri="{FF2B5EF4-FFF2-40B4-BE49-F238E27FC236}">
                <a16:creationId xmlns:a16="http://schemas.microsoft.com/office/drawing/2014/main" id="{22D9940A-FF1E-064E-ADEA-53494B1BB363}"/>
              </a:ext>
            </a:extLst>
          </p:cNvPr>
          <p:cNvSpPr txBox="1"/>
          <p:nvPr/>
        </p:nvSpPr>
        <p:spPr>
          <a:xfrm>
            <a:off x="8747134" y="2959505"/>
            <a:ext cx="327334"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C</a:t>
            </a:r>
          </a:p>
        </p:txBody>
      </p:sp>
      <p:pic>
        <p:nvPicPr>
          <p:cNvPr id="5" name="Picture 4" descr="A picture containing text, whiteboard&#13;&#10;&#13;&#10;Description automatically generated">
            <a:extLst>
              <a:ext uri="{FF2B5EF4-FFF2-40B4-BE49-F238E27FC236}">
                <a16:creationId xmlns:a16="http://schemas.microsoft.com/office/drawing/2014/main" id="{F2E9EB82-BCD5-5C4C-9739-3DCD5823D6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66588" y="599047"/>
            <a:ext cx="4317168" cy="1906060"/>
          </a:xfrm>
          <a:prstGeom prst="rect">
            <a:avLst/>
          </a:prstGeom>
        </p:spPr>
      </p:pic>
    </p:spTree>
    <p:custDataLst>
      <p:tags r:id="rId1"/>
    </p:custDataLst>
    <p:extLst>
      <p:ext uri="{BB962C8B-B14F-4D97-AF65-F5344CB8AC3E}">
        <p14:creationId xmlns:p14="http://schemas.microsoft.com/office/powerpoint/2010/main" val="2250413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Ohm’s Law in a capacitive reactance circuit</a:t>
            </a:r>
          </a:p>
        </p:txBody>
      </p:sp>
      <p:sp>
        <p:nvSpPr>
          <p:cNvPr id="3" name="Content Placeholder 2"/>
          <p:cNvSpPr>
            <a:spLocks noGrp="1"/>
          </p:cNvSpPr>
          <p:nvPr>
            <p:ph idx="1"/>
          </p:nvPr>
        </p:nvSpPr>
        <p:spPr>
          <a:xfrm>
            <a:off x="1122533" y="1091867"/>
            <a:ext cx="7672758" cy="1705121"/>
          </a:xfrm>
        </p:spPr>
        <p:txBody>
          <a:bodyPr>
            <a:noAutofit/>
          </a:bodyPr>
          <a:lstStyle/>
          <a:p>
            <a:pPr marL="0" indent="0" algn="just">
              <a:buNone/>
            </a:pPr>
            <a:r>
              <a:rPr lang="en-US" sz="2400" dirty="0"/>
              <a:t>In a purely a purely </a:t>
            </a:r>
            <a:r>
              <a:rPr lang="en-US" sz="2400" b="1" dirty="0"/>
              <a:t>capacitive reactance circuit </a:t>
            </a:r>
            <a:r>
              <a:rPr lang="en-US" sz="2400" dirty="0"/>
              <a:t>(an AC circuit with only capacitors in it), Ohm’s Law looks a little different to normal.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AB5FE5-FAC0-7645-858A-C48F32B92520}"/>
                  </a:ext>
                </a:extLst>
              </p:cNvPr>
              <p:cNvSpPr txBox="1"/>
              <p:nvPr/>
            </p:nvSpPr>
            <p:spPr>
              <a:xfrm>
                <a:off x="1288806" y="1856320"/>
                <a:ext cx="3638880" cy="3017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9600" smtClean="0">
                          <a:solidFill>
                            <a:schemeClr val="accent3"/>
                          </a:solidFill>
                          <a:latin typeface="Cambria Math" panose="02040503050406030204" pitchFamily="18" charset="0"/>
                        </a:rPr>
                        <m:t>I</m:t>
                      </m:r>
                      <m:r>
                        <a:rPr lang="en-US" sz="9600" b="0" i="0" smtClean="0">
                          <a:latin typeface="Cambria Math" panose="02040503050406030204" pitchFamily="18" charset="0"/>
                        </a:rPr>
                        <m:t>=</m:t>
                      </m:r>
                      <m:f>
                        <m:fPr>
                          <m:ctrlPr>
                            <a:rPr lang="en-US" sz="9600" b="0" i="1" smtClean="0">
                              <a:solidFill>
                                <a:schemeClr val="tx1"/>
                              </a:solidFill>
                              <a:latin typeface="Cambria Math" panose="02040503050406030204" pitchFamily="18" charset="0"/>
                            </a:rPr>
                          </m:ctrlPr>
                        </m:fPr>
                        <m:num>
                          <m:r>
                            <m:rPr>
                              <m:sty m:val="p"/>
                            </m:rPr>
                            <a:rPr lang="en-US" sz="9600" i="0" smtClean="0">
                              <a:solidFill>
                                <a:schemeClr val="accent2"/>
                              </a:solidFill>
                              <a:latin typeface="Cambria Math" panose="02040503050406030204" pitchFamily="18" charset="0"/>
                            </a:rPr>
                            <m:t>V</m:t>
                          </m:r>
                        </m:num>
                        <m:den>
                          <m:sSub>
                            <m:sSubPr>
                              <m:ctrlPr>
                                <a:rPr lang="en-US" sz="9600" b="0" i="1" smtClean="0">
                                  <a:solidFill>
                                    <a:schemeClr val="accent4"/>
                                  </a:solidFill>
                                  <a:latin typeface="Cambria Math" panose="02040503050406030204" pitchFamily="18" charset="0"/>
                                </a:rPr>
                              </m:ctrlPr>
                            </m:sSubPr>
                            <m:e>
                              <m:r>
                                <m:rPr>
                                  <m:sty m:val="p"/>
                                </m:rPr>
                                <a:rPr lang="en-US" sz="9600" b="0" i="0" smtClean="0">
                                  <a:solidFill>
                                    <a:schemeClr val="accent4"/>
                                  </a:solidFill>
                                  <a:latin typeface="Cambria Math" panose="02040503050406030204" pitchFamily="18" charset="0"/>
                                </a:rPr>
                                <m:t>X</m:t>
                              </m:r>
                            </m:e>
                            <m:sub>
                              <m:r>
                                <m:rPr>
                                  <m:sty m:val="p"/>
                                </m:rPr>
                                <a:rPr lang="en-US" sz="9600" b="0" i="0" smtClean="0">
                                  <a:solidFill>
                                    <a:schemeClr val="accent4"/>
                                  </a:solidFill>
                                  <a:latin typeface="Cambria Math" panose="02040503050406030204" pitchFamily="18" charset="0"/>
                                </a:rPr>
                                <m:t>C</m:t>
                              </m:r>
                            </m:sub>
                          </m:sSub>
                        </m:den>
                      </m:f>
                    </m:oMath>
                  </m:oMathPara>
                </a14:m>
                <a:endParaRPr lang="en-US" sz="8000" dirty="0"/>
              </a:p>
            </p:txBody>
          </p:sp>
        </mc:Choice>
        <mc:Fallback xmlns="">
          <p:sp>
            <p:nvSpPr>
              <p:cNvPr id="4" name="TextBox 3">
                <a:extLst>
                  <a:ext uri="{FF2B5EF4-FFF2-40B4-BE49-F238E27FC236}">
                    <a16:creationId xmlns:a16="http://schemas.microsoft.com/office/drawing/2014/main" id="{23AB5FE5-FAC0-7645-858A-C48F32B92520}"/>
                  </a:ext>
                </a:extLst>
              </p:cNvPr>
              <p:cNvSpPr txBox="1">
                <a:spLocks noRot="1" noChangeAspect="1" noMove="1" noResize="1" noEditPoints="1" noAdjustHandles="1" noChangeArrowheads="1" noChangeShapeType="1" noTextEdit="1"/>
              </p:cNvSpPr>
              <p:nvPr/>
            </p:nvSpPr>
            <p:spPr>
              <a:xfrm>
                <a:off x="1288806" y="1856320"/>
                <a:ext cx="3638880" cy="3017557"/>
              </a:xfrm>
              <a:prstGeom prst="rect">
                <a:avLst/>
              </a:prstGeom>
              <a:blipFill>
                <a:blip r:embed="rId4"/>
                <a:stretch>
                  <a:fillRect l="-6597" t="-418" r="-2778" b="-920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F0F2713-889C-9143-843C-C31E63F72630}"/>
              </a:ext>
            </a:extLst>
          </p:cNvPr>
          <p:cNvSpPr txBox="1"/>
          <p:nvPr/>
        </p:nvSpPr>
        <p:spPr>
          <a:xfrm>
            <a:off x="5119687" y="2388034"/>
            <a:ext cx="3274423" cy="707886"/>
          </a:xfrm>
          <a:prstGeom prst="rect">
            <a:avLst/>
          </a:prstGeom>
          <a:noFill/>
        </p:spPr>
        <p:txBody>
          <a:bodyPr wrap="none" rtlCol="0">
            <a:spAutoFit/>
          </a:bodyPr>
          <a:lstStyle/>
          <a:p>
            <a:r>
              <a:rPr lang="en-US" sz="4000" b="1" dirty="0">
                <a:solidFill>
                  <a:schemeClr val="accent2"/>
                </a:solidFill>
              </a:rPr>
              <a:t>V = voltage (V)</a:t>
            </a:r>
          </a:p>
        </p:txBody>
      </p:sp>
      <p:sp>
        <p:nvSpPr>
          <p:cNvPr id="13" name="TextBox 12">
            <a:extLst>
              <a:ext uri="{FF2B5EF4-FFF2-40B4-BE49-F238E27FC236}">
                <a16:creationId xmlns:a16="http://schemas.microsoft.com/office/drawing/2014/main" id="{D79DBECF-2C7A-7749-BD1E-CD781CCDB053}"/>
              </a:ext>
            </a:extLst>
          </p:cNvPr>
          <p:cNvSpPr txBox="1"/>
          <p:nvPr/>
        </p:nvSpPr>
        <p:spPr>
          <a:xfrm>
            <a:off x="5119687" y="2973012"/>
            <a:ext cx="3110852" cy="707886"/>
          </a:xfrm>
          <a:prstGeom prst="rect">
            <a:avLst/>
          </a:prstGeom>
          <a:noFill/>
        </p:spPr>
        <p:txBody>
          <a:bodyPr wrap="none" rtlCol="0">
            <a:spAutoFit/>
          </a:bodyPr>
          <a:lstStyle/>
          <a:p>
            <a:r>
              <a:rPr lang="en-US" sz="4000" b="1" dirty="0">
                <a:solidFill>
                  <a:schemeClr val="accent3"/>
                </a:solidFill>
              </a:rPr>
              <a:t>I = current (A)</a:t>
            </a:r>
          </a:p>
        </p:txBody>
      </p:sp>
      <p:sp>
        <p:nvSpPr>
          <p:cNvPr id="16" name="TextBox 15">
            <a:extLst>
              <a:ext uri="{FF2B5EF4-FFF2-40B4-BE49-F238E27FC236}">
                <a16:creationId xmlns:a16="http://schemas.microsoft.com/office/drawing/2014/main" id="{2C2F1B7E-FCA0-9340-BB6A-45E37C6A4243}"/>
              </a:ext>
            </a:extLst>
          </p:cNvPr>
          <p:cNvSpPr txBox="1"/>
          <p:nvPr/>
        </p:nvSpPr>
        <p:spPr>
          <a:xfrm>
            <a:off x="5119687" y="3557990"/>
            <a:ext cx="3232231" cy="1323439"/>
          </a:xfrm>
          <a:prstGeom prst="rect">
            <a:avLst/>
          </a:prstGeom>
          <a:noFill/>
        </p:spPr>
        <p:txBody>
          <a:bodyPr wrap="none" rtlCol="0">
            <a:spAutoFit/>
          </a:bodyPr>
          <a:lstStyle/>
          <a:p>
            <a:r>
              <a:rPr lang="en-US" sz="4000" b="1" dirty="0">
                <a:solidFill>
                  <a:schemeClr val="accent4"/>
                </a:solidFill>
              </a:rPr>
              <a:t>X</a:t>
            </a:r>
            <a:r>
              <a:rPr lang="en-US" sz="4000" b="1" baseline="-25000" dirty="0">
                <a:solidFill>
                  <a:schemeClr val="accent4"/>
                </a:solidFill>
              </a:rPr>
              <a:t>L</a:t>
            </a:r>
            <a:r>
              <a:rPr lang="en-US" sz="4000" b="1" dirty="0">
                <a:solidFill>
                  <a:schemeClr val="accent4"/>
                </a:solidFill>
              </a:rPr>
              <a:t> = capacitive</a:t>
            </a:r>
          </a:p>
          <a:p>
            <a:r>
              <a:rPr lang="en-US" sz="4000" b="1" dirty="0">
                <a:solidFill>
                  <a:schemeClr val="accent4"/>
                </a:solidFill>
              </a:rPr>
              <a:t>reactance (Ω)</a:t>
            </a:r>
          </a:p>
        </p:txBody>
      </p:sp>
    </p:spTree>
    <p:custDataLst>
      <p:tags r:id="rId1"/>
    </p:custDataLst>
    <p:extLst>
      <p:ext uri="{BB962C8B-B14F-4D97-AF65-F5344CB8AC3E}">
        <p14:creationId xmlns:p14="http://schemas.microsoft.com/office/powerpoint/2010/main" val="69368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4.3: Reactance in AC Circuits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in an inductive reactance circuit</a:t>
            </a:r>
          </a:p>
        </p:txBody>
      </p:sp>
      <p:sp>
        <p:nvSpPr>
          <p:cNvPr id="3" name="Content Placeholder 2"/>
          <p:cNvSpPr>
            <a:spLocks noGrp="1"/>
          </p:cNvSpPr>
          <p:nvPr>
            <p:ph idx="1"/>
          </p:nvPr>
        </p:nvSpPr>
        <p:spPr>
          <a:xfrm>
            <a:off x="1122533" y="1091867"/>
            <a:ext cx="7688866" cy="2124669"/>
          </a:xfrm>
        </p:spPr>
        <p:txBody>
          <a:bodyPr>
            <a:noAutofit/>
          </a:bodyPr>
          <a:lstStyle/>
          <a:p>
            <a:pPr marL="0" indent="0" algn="just">
              <a:buNone/>
            </a:pPr>
            <a:r>
              <a:rPr lang="en-US" sz="2400" dirty="0"/>
              <a:t>True power in a capacitive reactance circuit does not equal apparent power because the voltage lags the current by the phase angle </a:t>
            </a:r>
            <a:r>
              <a:rPr lang="en-US" sz="2400" dirty="0" err="1"/>
              <a:t>θ</a:t>
            </a:r>
            <a:r>
              <a:rPr lang="en-US" sz="2400"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45CDE4-E7D4-D544-A038-2A1AC9F00C11}"/>
                  </a:ext>
                </a:extLst>
              </p:cNvPr>
              <p:cNvSpPr txBox="1"/>
              <p:nvPr/>
            </p:nvSpPr>
            <p:spPr>
              <a:xfrm>
                <a:off x="805871" y="2348686"/>
                <a:ext cx="4591000"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7200" b="0" i="0" smtClean="0">
                          <a:solidFill>
                            <a:schemeClr val="accent2"/>
                          </a:solidFill>
                          <a:latin typeface="Cambria Math" panose="02040503050406030204" pitchFamily="18" charset="0"/>
                        </a:rPr>
                        <m:t>P</m:t>
                      </m:r>
                      <m:r>
                        <a:rPr lang="en-US" sz="7200" b="0" i="0" smtClean="0">
                          <a:latin typeface="Cambria Math" panose="02040503050406030204" pitchFamily="18" charset="0"/>
                        </a:rPr>
                        <m:t>=</m:t>
                      </m:r>
                      <m:r>
                        <m:rPr>
                          <m:sty m:val="p"/>
                        </m:rPr>
                        <a:rPr lang="en-US" sz="7200" b="0" i="0" smtClean="0">
                          <a:solidFill>
                            <a:schemeClr val="accent3"/>
                          </a:solidFill>
                          <a:latin typeface="Cambria Math" panose="02040503050406030204" pitchFamily="18" charset="0"/>
                        </a:rPr>
                        <m:t>V</m:t>
                      </m:r>
                      <m:r>
                        <m:rPr>
                          <m:sty m:val="p"/>
                        </m:rPr>
                        <a:rPr lang="en-US" sz="7200" b="0" i="0" smtClean="0">
                          <a:solidFill>
                            <a:schemeClr val="accent4"/>
                          </a:solidFill>
                          <a:latin typeface="Cambria Math" panose="02040503050406030204" pitchFamily="18" charset="0"/>
                        </a:rPr>
                        <m:t>I</m:t>
                      </m:r>
                      <m:r>
                        <m:rPr>
                          <m:sty m:val="p"/>
                        </m:rPr>
                        <a:rPr lang="en-US" sz="7200" b="0" i="0" smtClean="0">
                          <a:solidFill>
                            <a:schemeClr val="accent6"/>
                          </a:solidFill>
                          <a:latin typeface="Cambria Math" panose="02040503050406030204" pitchFamily="18" charset="0"/>
                        </a:rPr>
                        <m:t>cos</m:t>
                      </m:r>
                      <m:r>
                        <m:rPr>
                          <m:sty m:val="p"/>
                        </m:rPr>
                        <a:rPr lang="en-US" sz="7200" b="0" i="0" smtClean="0">
                          <a:solidFill>
                            <a:schemeClr val="accent6"/>
                          </a:solidFill>
                          <a:latin typeface="Cambria Math" panose="02040503050406030204" pitchFamily="18" charset="0"/>
                          <a:ea typeface="Cambria Math" panose="02040503050406030204" pitchFamily="18" charset="0"/>
                        </a:rPr>
                        <m:t>θ</m:t>
                      </m:r>
                    </m:oMath>
                  </m:oMathPara>
                </a14:m>
                <a:endParaRPr lang="en-US" sz="7200" dirty="0"/>
              </a:p>
            </p:txBody>
          </p:sp>
        </mc:Choice>
        <mc:Fallback xmlns="">
          <p:sp>
            <p:nvSpPr>
              <p:cNvPr id="4" name="TextBox 3">
                <a:extLst>
                  <a:ext uri="{FF2B5EF4-FFF2-40B4-BE49-F238E27FC236}">
                    <a16:creationId xmlns:a16="http://schemas.microsoft.com/office/drawing/2014/main" id="{D145CDE4-E7D4-D544-A038-2A1AC9F00C11}"/>
                  </a:ext>
                </a:extLst>
              </p:cNvPr>
              <p:cNvSpPr txBox="1">
                <a:spLocks noRot="1" noChangeAspect="1" noMove="1" noResize="1" noEditPoints="1" noAdjustHandles="1" noChangeArrowheads="1" noChangeShapeType="1" noTextEdit="1"/>
              </p:cNvSpPr>
              <p:nvPr/>
            </p:nvSpPr>
            <p:spPr>
              <a:xfrm>
                <a:off x="805871" y="2348686"/>
                <a:ext cx="4591000" cy="1107996"/>
              </a:xfrm>
              <a:prstGeom prst="rect">
                <a:avLst/>
              </a:prstGeom>
              <a:blipFill>
                <a:blip r:embed="rId4"/>
                <a:stretch>
                  <a:fillRect l="-3857" r="-4132" b="-795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74D63E3-8FA2-3F48-BA19-53674A7E6A90}"/>
              </a:ext>
            </a:extLst>
          </p:cNvPr>
          <p:cNvSpPr txBox="1"/>
          <p:nvPr/>
        </p:nvSpPr>
        <p:spPr>
          <a:xfrm>
            <a:off x="689685" y="4054211"/>
            <a:ext cx="4823373" cy="523220"/>
          </a:xfrm>
          <a:prstGeom prst="rect">
            <a:avLst/>
          </a:prstGeom>
          <a:noFill/>
        </p:spPr>
        <p:txBody>
          <a:bodyPr wrap="none" rtlCol="0">
            <a:spAutoFit/>
          </a:bodyPr>
          <a:lstStyle/>
          <a:p>
            <a:pPr algn="ctr"/>
            <a:r>
              <a:rPr lang="en-US" sz="2800" dirty="0" err="1">
                <a:solidFill>
                  <a:schemeClr val="accent6"/>
                </a:solidFill>
              </a:rPr>
              <a:t>cosθ</a:t>
            </a:r>
            <a:r>
              <a:rPr lang="en-US" sz="2800" dirty="0">
                <a:solidFill>
                  <a:schemeClr val="accent6"/>
                </a:solidFill>
              </a:rPr>
              <a:t> is the </a:t>
            </a:r>
            <a:r>
              <a:rPr lang="en-US" sz="2800" b="1" dirty="0">
                <a:solidFill>
                  <a:schemeClr val="accent6"/>
                </a:solidFill>
              </a:rPr>
              <a:t>leading</a:t>
            </a:r>
            <a:r>
              <a:rPr lang="en-US" sz="2800" dirty="0">
                <a:solidFill>
                  <a:schemeClr val="accent6"/>
                </a:solidFill>
              </a:rPr>
              <a:t> power factor</a:t>
            </a:r>
          </a:p>
        </p:txBody>
      </p:sp>
      <p:sp>
        <p:nvSpPr>
          <p:cNvPr id="16" name="TextBox 15">
            <a:extLst>
              <a:ext uri="{FF2B5EF4-FFF2-40B4-BE49-F238E27FC236}">
                <a16:creationId xmlns:a16="http://schemas.microsoft.com/office/drawing/2014/main" id="{921279A5-334D-7048-8D2B-C0A6308F9D61}"/>
              </a:ext>
            </a:extLst>
          </p:cNvPr>
          <p:cNvSpPr txBox="1"/>
          <p:nvPr/>
        </p:nvSpPr>
        <p:spPr>
          <a:xfrm>
            <a:off x="6057674" y="2397688"/>
            <a:ext cx="3212482" cy="707886"/>
          </a:xfrm>
          <a:prstGeom prst="rect">
            <a:avLst/>
          </a:prstGeom>
          <a:noFill/>
        </p:spPr>
        <p:txBody>
          <a:bodyPr wrap="none" rtlCol="0">
            <a:spAutoFit/>
          </a:bodyPr>
          <a:lstStyle/>
          <a:p>
            <a:r>
              <a:rPr lang="en-US" sz="4000" b="1" dirty="0">
                <a:solidFill>
                  <a:schemeClr val="accent2"/>
                </a:solidFill>
              </a:rPr>
              <a:t>P = power (W)</a:t>
            </a:r>
          </a:p>
        </p:txBody>
      </p:sp>
      <p:sp>
        <p:nvSpPr>
          <p:cNvPr id="17" name="TextBox 16">
            <a:extLst>
              <a:ext uri="{FF2B5EF4-FFF2-40B4-BE49-F238E27FC236}">
                <a16:creationId xmlns:a16="http://schemas.microsoft.com/office/drawing/2014/main" id="{B13331FF-966C-994F-8088-FAAD85563FEC}"/>
              </a:ext>
            </a:extLst>
          </p:cNvPr>
          <p:cNvSpPr txBox="1"/>
          <p:nvPr/>
        </p:nvSpPr>
        <p:spPr>
          <a:xfrm>
            <a:off x="6057674" y="2982666"/>
            <a:ext cx="3274423" cy="707886"/>
          </a:xfrm>
          <a:prstGeom prst="rect">
            <a:avLst/>
          </a:prstGeom>
          <a:noFill/>
        </p:spPr>
        <p:txBody>
          <a:bodyPr wrap="none" rtlCol="0">
            <a:spAutoFit/>
          </a:bodyPr>
          <a:lstStyle/>
          <a:p>
            <a:r>
              <a:rPr lang="en-US" sz="4000" b="1" dirty="0">
                <a:solidFill>
                  <a:schemeClr val="accent3"/>
                </a:solidFill>
              </a:rPr>
              <a:t>V = voltage (V)</a:t>
            </a:r>
          </a:p>
        </p:txBody>
      </p:sp>
      <p:sp>
        <p:nvSpPr>
          <p:cNvPr id="18" name="TextBox 17">
            <a:extLst>
              <a:ext uri="{FF2B5EF4-FFF2-40B4-BE49-F238E27FC236}">
                <a16:creationId xmlns:a16="http://schemas.microsoft.com/office/drawing/2014/main" id="{7C5B40A5-5E73-DC46-B166-4449C7F23B82}"/>
              </a:ext>
            </a:extLst>
          </p:cNvPr>
          <p:cNvSpPr txBox="1"/>
          <p:nvPr/>
        </p:nvSpPr>
        <p:spPr>
          <a:xfrm>
            <a:off x="6057674" y="3567644"/>
            <a:ext cx="3110852" cy="707886"/>
          </a:xfrm>
          <a:prstGeom prst="rect">
            <a:avLst/>
          </a:prstGeom>
          <a:noFill/>
        </p:spPr>
        <p:txBody>
          <a:bodyPr wrap="none" rtlCol="0">
            <a:spAutoFit/>
          </a:bodyPr>
          <a:lstStyle/>
          <a:p>
            <a:r>
              <a:rPr lang="en-US" sz="4000" b="1" dirty="0">
                <a:solidFill>
                  <a:schemeClr val="accent4"/>
                </a:solidFill>
              </a:rPr>
              <a:t>I = current (A)</a:t>
            </a:r>
          </a:p>
        </p:txBody>
      </p:sp>
      <p:sp>
        <p:nvSpPr>
          <p:cNvPr id="10" name="TextBox 9">
            <a:extLst>
              <a:ext uri="{FF2B5EF4-FFF2-40B4-BE49-F238E27FC236}">
                <a16:creationId xmlns:a16="http://schemas.microsoft.com/office/drawing/2014/main" id="{F38830D1-8741-2A48-84DE-8B624A6F0EA4}"/>
              </a:ext>
            </a:extLst>
          </p:cNvPr>
          <p:cNvSpPr txBox="1"/>
          <p:nvPr/>
        </p:nvSpPr>
        <p:spPr>
          <a:xfrm>
            <a:off x="805871" y="3573919"/>
            <a:ext cx="3070072" cy="523220"/>
          </a:xfrm>
          <a:prstGeom prst="rect">
            <a:avLst/>
          </a:prstGeom>
          <a:noFill/>
        </p:spPr>
        <p:txBody>
          <a:bodyPr wrap="none" rtlCol="0">
            <a:spAutoFit/>
          </a:bodyPr>
          <a:lstStyle/>
          <a:p>
            <a:pPr algn="ctr"/>
            <a:r>
              <a:rPr lang="en-US" sz="2800" dirty="0" err="1">
                <a:solidFill>
                  <a:schemeClr val="accent6"/>
                </a:solidFill>
              </a:rPr>
              <a:t>θ</a:t>
            </a:r>
            <a:r>
              <a:rPr lang="en-US" sz="2800" dirty="0">
                <a:solidFill>
                  <a:schemeClr val="accent6"/>
                </a:solidFill>
              </a:rPr>
              <a:t> is the phase angle</a:t>
            </a:r>
          </a:p>
        </p:txBody>
      </p:sp>
    </p:spTree>
    <p:custDataLst>
      <p:tags r:id="rId1"/>
    </p:custDataLst>
    <p:extLst>
      <p:ext uri="{BB962C8B-B14F-4D97-AF65-F5344CB8AC3E}">
        <p14:creationId xmlns:p14="http://schemas.microsoft.com/office/powerpoint/2010/main" val="2076063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affects capacitive reactance?</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The material and design of resistors gives them their specific resistance values. But what affects the amount of capacitive reactance provided by a capacitor?</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Vid05</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482648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affects inductive reactance?</a:t>
            </a:r>
          </a:p>
        </p:txBody>
      </p:sp>
      <p:sp>
        <p:nvSpPr>
          <p:cNvPr id="3" name="Content Placeholder 2"/>
          <p:cNvSpPr>
            <a:spLocks noGrp="1"/>
          </p:cNvSpPr>
          <p:nvPr>
            <p:ph idx="1"/>
          </p:nvPr>
        </p:nvSpPr>
        <p:spPr>
          <a:xfrm>
            <a:off x="1005630" y="1091868"/>
            <a:ext cx="7724458" cy="1037145"/>
          </a:xfrm>
        </p:spPr>
        <p:txBody>
          <a:bodyPr>
            <a:noAutofit/>
          </a:bodyPr>
          <a:lstStyle/>
          <a:p>
            <a:pPr marL="0" indent="0" algn="just">
              <a:buNone/>
            </a:pPr>
            <a:r>
              <a:rPr lang="en-US" sz="2400" dirty="0"/>
              <a:t>There are 2 things which affect the capacitive reactance in a circuit - the </a:t>
            </a:r>
            <a:r>
              <a:rPr lang="en-US" sz="2400" b="1" dirty="0"/>
              <a:t>frequency</a:t>
            </a:r>
            <a:r>
              <a:rPr lang="en-US" sz="2400" dirty="0"/>
              <a:t> of the supply and the </a:t>
            </a:r>
            <a:r>
              <a:rPr lang="en-US" sz="2400" b="1" dirty="0"/>
              <a:t>capacitance</a:t>
            </a:r>
            <a:r>
              <a:rPr lang="en-US" sz="2400" dirty="0"/>
              <a:t> of the capacitor.</a:t>
            </a:r>
          </a:p>
        </p:txBody>
      </p:sp>
      <p:sp>
        <p:nvSpPr>
          <p:cNvPr id="9" name="TextBox 8">
            <a:extLst>
              <a:ext uri="{FF2B5EF4-FFF2-40B4-BE49-F238E27FC236}">
                <a16:creationId xmlns:a16="http://schemas.microsoft.com/office/drawing/2014/main" id="{B9589843-0A55-BB43-8B8B-25F60CC58730}"/>
              </a:ext>
            </a:extLst>
          </p:cNvPr>
          <p:cNvSpPr txBox="1"/>
          <p:nvPr/>
        </p:nvSpPr>
        <p:spPr>
          <a:xfrm>
            <a:off x="993440" y="2187267"/>
            <a:ext cx="5670000" cy="1198800"/>
          </a:xfrm>
          <a:prstGeom prst="rect">
            <a:avLst/>
          </a:prstGeom>
          <a:solidFill>
            <a:schemeClr val="accent2"/>
          </a:solidFill>
        </p:spPr>
        <p:txBody>
          <a:bodyPr wrap="square" lIns="576000" rtlCol="0" anchor="ctr">
            <a:spAutoFit/>
          </a:bodyPr>
          <a:lstStyle/>
          <a:p>
            <a:r>
              <a:rPr lang="en-GB" sz="2400" b="1" dirty="0">
                <a:solidFill>
                  <a:schemeClr val="bg1"/>
                </a:solidFill>
              </a:rPr>
              <a:t>X</a:t>
            </a:r>
            <a:r>
              <a:rPr lang="en-GB" sz="2400" b="1" baseline="-25000" dirty="0">
                <a:solidFill>
                  <a:schemeClr val="bg1"/>
                </a:solidFill>
              </a:rPr>
              <a:t>C</a:t>
            </a:r>
            <a:r>
              <a:rPr lang="en-GB" sz="2400" b="1" dirty="0">
                <a:solidFill>
                  <a:schemeClr val="bg1"/>
                </a:solidFill>
              </a:rPr>
              <a:t> is inversely proportional to </a:t>
            </a:r>
            <a:r>
              <a:rPr lang="en-GB" sz="2400" b="1" i="1" dirty="0">
                <a:solidFill>
                  <a:schemeClr val="bg1"/>
                </a:solidFill>
              </a:rPr>
              <a:t>f</a:t>
            </a:r>
            <a:r>
              <a:rPr lang="en-GB" sz="2400" b="1" dirty="0">
                <a:solidFill>
                  <a:schemeClr val="bg1"/>
                </a:solidFill>
              </a:rPr>
              <a:t> </a:t>
            </a:r>
            <a:r>
              <a:rPr lang="en-GB" sz="2400" dirty="0">
                <a:solidFill>
                  <a:schemeClr val="bg1"/>
                </a:solidFill>
              </a:rPr>
              <a:t>– as frequency increases capacitive reactance decreases.</a:t>
            </a:r>
          </a:p>
        </p:txBody>
      </p:sp>
      <p:sp>
        <p:nvSpPr>
          <p:cNvPr id="10" name="TextBox 9">
            <a:extLst>
              <a:ext uri="{FF2B5EF4-FFF2-40B4-BE49-F238E27FC236}">
                <a16:creationId xmlns:a16="http://schemas.microsoft.com/office/drawing/2014/main" id="{9799C70E-EA6B-BC4A-975A-7AB97AD0326A}"/>
              </a:ext>
            </a:extLst>
          </p:cNvPr>
          <p:cNvSpPr txBox="1"/>
          <p:nvPr/>
        </p:nvSpPr>
        <p:spPr>
          <a:xfrm>
            <a:off x="993440" y="3613210"/>
            <a:ext cx="5670000" cy="1200329"/>
          </a:xfrm>
          <a:prstGeom prst="rect">
            <a:avLst/>
          </a:prstGeom>
          <a:solidFill>
            <a:schemeClr val="accent3"/>
          </a:solidFill>
        </p:spPr>
        <p:txBody>
          <a:bodyPr wrap="square" lIns="576000" rtlCol="0" anchor="ctr">
            <a:spAutoFit/>
          </a:bodyPr>
          <a:lstStyle/>
          <a:p>
            <a:r>
              <a:rPr lang="en-GB" sz="2400" dirty="0">
                <a:solidFill>
                  <a:schemeClr val="bg1"/>
                </a:solidFill>
              </a:rPr>
              <a:t>X</a:t>
            </a:r>
            <a:r>
              <a:rPr lang="en-GB" sz="2400" baseline="-25000" dirty="0">
                <a:solidFill>
                  <a:schemeClr val="bg1"/>
                </a:solidFill>
              </a:rPr>
              <a:t>C</a:t>
            </a:r>
            <a:r>
              <a:rPr lang="en-GB" sz="2400" dirty="0">
                <a:solidFill>
                  <a:schemeClr val="bg1"/>
                </a:solidFill>
              </a:rPr>
              <a:t> is indirectly proportional to C – as capacitance increases, capacitive reactance decreases. </a:t>
            </a:r>
          </a:p>
        </p:txBody>
      </p:sp>
      <p:sp>
        <p:nvSpPr>
          <p:cNvPr id="11" name="Oval 10">
            <a:extLst>
              <a:ext uri="{FF2B5EF4-FFF2-40B4-BE49-F238E27FC236}">
                <a16:creationId xmlns:a16="http://schemas.microsoft.com/office/drawing/2014/main" id="{B04DD57D-8801-0C49-BB97-202D01B20200}"/>
              </a:ext>
            </a:extLst>
          </p:cNvPr>
          <p:cNvSpPr>
            <a:spLocks noChangeAspect="1"/>
          </p:cNvSpPr>
          <p:nvPr/>
        </p:nvSpPr>
        <p:spPr>
          <a:xfrm>
            <a:off x="1038234" y="2397941"/>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2" name="Oval 11">
            <a:extLst>
              <a:ext uri="{FF2B5EF4-FFF2-40B4-BE49-F238E27FC236}">
                <a16:creationId xmlns:a16="http://schemas.microsoft.com/office/drawing/2014/main" id="{6A8022F2-05C4-FA4E-8F68-9656CA507D5C}"/>
              </a:ext>
            </a:extLst>
          </p:cNvPr>
          <p:cNvSpPr>
            <a:spLocks noChangeAspect="1"/>
          </p:cNvSpPr>
          <p:nvPr/>
        </p:nvSpPr>
        <p:spPr>
          <a:xfrm>
            <a:off x="1038232" y="3833585"/>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mc:AlternateContent xmlns:mc="http://schemas.openxmlformats.org/markup-compatibility/2006">
        <mc:Choice xmlns:a14="http://schemas.microsoft.com/office/drawing/2010/main" Requires="a14">
          <p:sp>
            <p:nvSpPr>
              <p:cNvPr id="8" name="Rounded Rectangle 7">
                <a:extLst>
                  <a:ext uri="{FF2B5EF4-FFF2-40B4-BE49-F238E27FC236}">
                    <a16:creationId xmlns:a16="http://schemas.microsoft.com/office/drawing/2014/main" id="{4A3FB093-8037-F34D-A785-341A5F5940C0}"/>
                  </a:ext>
                </a:extLst>
              </p:cNvPr>
              <p:cNvSpPr/>
              <p:nvPr/>
            </p:nvSpPr>
            <p:spPr>
              <a:xfrm>
                <a:off x="6949435" y="3613975"/>
                <a:ext cx="2475997" cy="1198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If</m:t>
                      </m:r>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m:t>
                      </m:r>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then</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𝐶</m:t>
                          </m:r>
                        </m:sub>
                      </m:sSub>
                      <m:r>
                        <a:rPr lang="en-US" sz="2400" i="1">
                          <a:latin typeface="Cambria Math" panose="02040503050406030204" pitchFamily="18" charset="0"/>
                          <a:ea typeface="Cambria Math" panose="02040503050406030204" pitchFamily="18" charset="0"/>
                        </a:rPr>
                        <m:t>↓</m:t>
                      </m:r>
                    </m:oMath>
                  </m:oMathPara>
                </a14:m>
                <a:endParaRPr lang="en-US" dirty="0"/>
              </a:p>
            </p:txBody>
          </p:sp>
        </mc:Choice>
        <mc:Fallback>
          <p:sp>
            <p:nvSpPr>
              <p:cNvPr id="8" name="Rounded Rectangle 7">
                <a:extLst>
                  <a:ext uri="{FF2B5EF4-FFF2-40B4-BE49-F238E27FC236}">
                    <a16:creationId xmlns:a16="http://schemas.microsoft.com/office/drawing/2014/main" id="{4A3FB093-8037-F34D-A785-341A5F5940C0}"/>
                  </a:ext>
                </a:extLst>
              </p:cNvPr>
              <p:cNvSpPr>
                <a:spLocks noRot="1" noChangeAspect="1" noMove="1" noResize="1" noEditPoints="1" noAdjustHandles="1" noChangeArrowheads="1" noChangeShapeType="1" noTextEdit="1"/>
              </p:cNvSpPr>
              <p:nvPr/>
            </p:nvSpPr>
            <p:spPr>
              <a:xfrm>
                <a:off x="6949435" y="3613975"/>
                <a:ext cx="2475997" cy="1198800"/>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EBD30936-A3C3-B240-B924-6E090148F619}"/>
                  </a:ext>
                </a:extLst>
              </p:cNvPr>
              <p:cNvSpPr/>
              <p:nvPr/>
            </p:nvSpPr>
            <p:spPr>
              <a:xfrm>
                <a:off x="6969216" y="2187267"/>
                <a:ext cx="2475997" cy="119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If</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𝑓</m:t>
                      </m:r>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then</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𝐶</m:t>
                          </m:r>
                        </m:sub>
                      </m:sSub>
                      <m:r>
                        <a:rPr lang="en-US" sz="2400"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3" name="Rounded Rectangle 12">
                <a:extLst>
                  <a:ext uri="{FF2B5EF4-FFF2-40B4-BE49-F238E27FC236}">
                    <a16:creationId xmlns:a16="http://schemas.microsoft.com/office/drawing/2014/main" id="{EBD30936-A3C3-B240-B924-6E090148F619}"/>
                  </a:ext>
                </a:extLst>
              </p:cNvPr>
              <p:cNvSpPr>
                <a:spLocks noRot="1" noChangeAspect="1" noMove="1" noResize="1" noEditPoints="1" noAdjustHandles="1" noChangeArrowheads="1" noChangeShapeType="1" noTextEdit="1"/>
              </p:cNvSpPr>
              <p:nvPr/>
            </p:nvSpPr>
            <p:spPr>
              <a:xfrm>
                <a:off x="6969216" y="2187267"/>
                <a:ext cx="2475997" cy="1198800"/>
              </a:xfrm>
              <a:prstGeom prst="roundRect">
                <a:avLst/>
              </a:prstGeom>
              <a:blipFill>
                <a:blip r:embed="rId5"/>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99706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Capacitive reactance and frequency</a:t>
            </a:r>
          </a:p>
        </p:txBody>
      </p:sp>
      <p:sp>
        <p:nvSpPr>
          <p:cNvPr id="3" name="Content Placeholder 2"/>
          <p:cNvSpPr>
            <a:spLocks noGrp="1"/>
          </p:cNvSpPr>
          <p:nvPr>
            <p:ph idx="1"/>
          </p:nvPr>
        </p:nvSpPr>
        <p:spPr>
          <a:xfrm>
            <a:off x="1005630" y="1091868"/>
            <a:ext cx="4470012" cy="1037145"/>
          </a:xfrm>
        </p:spPr>
        <p:txBody>
          <a:bodyPr>
            <a:noAutofit/>
          </a:bodyPr>
          <a:lstStyle/>
          <a:p>
            <a:pPr marL="0" indent="0" algn="just">
              <a:buNone/>
            </a:pPr>
            <a:r>
              <a:rPr lang="en-US" sz="2400" dirty="0"/>
              <a:t>We have just seen that capacitive reactance is </a:t>
            </a:r>
            <a:r>
              <a:rPr lang="en-US" sz="2400" b="1" dirty="0"/>
              <a:t>inversely  proportional </a:t>
            </a:r>
            <a:r>
              <a:rPr lang="en-US" sz="2400" dirty="0"/>
              <a:t>to frequency. If we draw a graph of this relationship, we get a straight line.</a:t>
            </a:r>
          </a:p>
        </p:txBody>
      </p:sp>
      <p:grpSp>
        <p:nvGrpSpPr>
          <p:cNvPr id="9" name="Group 8">
            <a:extLst>
              <a:ext uri="{FF2B5EF4-FFF2-40B4-BE49-F238E27FC236}">
                <a16:creationId xmlns:a16="http://schemas.microsoft.com/office/drawing/2014/main" id="{31DC06D9-C032-AF41-A81F-0869AF2C26BF}"/>
              </a:ext>
            </a:extLst>
          </p:cNvPr>
          <p:cNvGrpSpPr/>
          <p:nvPr/>
        </p:nvGrpSpPr>
        <p:grpSpPr>
          <a:xfrm>
            <a:off x="5794833" y="1233577"/>
            <a:ext cx="3438912" cy="2712527"/>
            <a:chOff x="5794833" y="1233577"/>
            <a:chExt cx="3438912" cy="2712527"/>
          </a:xfrm>
        </p:grpSpPr>
        <p:pic>
          <p:nvPicPr>
            <p:cNvPr id="5" name="Picture 4">
              <a:extLst>
                <a:ext uri="{FF2B5EF4-FFF2-40B4-BE49-F238E27FC236}">
                  <a16:creationId xmlns:a16="http://schemas.microsoft.com/office/drawing/2014/main" id="{B5177EB0-4DCC-044F-BDDF-C90AB611FCCC}"/>
                </a:ext>
              </a:extLst>
            </p:cNvPr>
            <p:cNvPicPr>
              <a:picLocks noChangeAspect="1"/>
            </p:cNvPicPr>
            <p:nvPr/>
          </p:nvPicPr>
          <p:blipFill>
            <a:blip r:embed="rId4"/>
            <a:stretch>
              <a:fillRect/>
            </a:stretch>
          </p:blipFill>
          <p:spPr>
            <a:xfrm>
              <a:off x="5995245" y="1279104"/>
              <a:ext cx="3238500" cy="2667000"/>
            </a:xfrm>
            <a:prstGeom prst="rect">
              <a:avLst/>
            </a:prstGeom>
          </p:spPr>
        </p:pic>
        <p:sp>
          <p:nvSpPr>
            <p:cNvPr id="6" name="Rectangle 5">
              <a:extLst>
                <a:ext uri="{FF2B5EF4-FFF2-40B4-BE49-F238E27FC236}">
                  <a16:creationId xmlns:a16="http://schemas.microsoft.com/office/drawing/2014/main" id="{281DBA9F-F0C1-1944-8216-83BD6B09B831}"/>
                </a:ext>
              </a:extLst>
            </p:cNvPr>
            <p:cNvSpPr/>
            <p:nvPr/>
          </p:nvSpPr>
          <p:spPr>
            <a:xfrm>
              <a:off x="6702014" y="1233577"/>
              <a:ext cx="473337" cy="294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1B15DE-1417-974A-AEF5-89AC398503CF}"/>
                </a:ext>
              </a:extLst>
            </p:cNvPr>
            <p:cNvSpPr/>
            <p:nvPr/>
          </p:nvSpPr>
          <p:spPr>
            <a:xfrm>
              <a:off x="8493419" y="3182504"/>
              <a:ext cx="473337" cy="294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17821C-6400-F749-9C0E-232915EF7EDD}"/>
                </a:ext>
              </a:extLst>
            </p:cNvPr>
            <p:cNvSpPr/>
            <p:nvPr/>
          </p:nvSpPr>
          <p:spPr>
            <a:xfrm>
              <a:off x="5794833" y="1311377"/>
              <a:ext cx="473337" cy="294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96477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inductive reactance formula</a:t>
            </a:r>
          </a:p>
        </p:txBody>
      </p:sp>
      <p:sp>
        <p:nvSpPr>
          <p:cNvPr id="3" name="Content Placeholder 2"/>
          <p:cNvSpPr>
            <a:spLocks noGrp="1"/>
          </p:cNvSpPr>
          <p:nvPr>
            <p:ph idx="1"/>
          </p:nvPr>
        </p:nvSpPr>
        <p:spPr>
          <a:xfrm>
            <a:off x="1005630" y="1091868"/>
            <a:ext cx="7724458" cy="1037145"/>
          </a:xfrm>
        </p:spPr>
        <p:txBody>
          <a:bodyPr>
            <a:noAutofit/>
          </a:bodyPr>
          <a:lstStyle/>
          <a:p>
            <a:pPr marL="0" indent="0" algn="just">
              <a:buNone/>
            </a:pPr>
            <a:r>
              <a:rPr lang="en-US" sz="2400" dirty="0"/>
              <a:t>The inductive reactance in a circuit can be calculated using the following formula.</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F939C1-D9C7-4A4E-AB5A-CE9E0DF98E11}"/>
                  </a:ext>
                </a:extLst>
              </p:cNvPr>
              <p:cNvSpPr txBox="1"/>
              <p:nvPr/>
            </p:nvSpPr>
            <p:spPr>
              <a:xfrm>
                <a:off x="1005630" y="1935370"/>
                <a:ext cx="4601260" cy="2275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7200" b="0" i="1" smtClean="0">
                              <a:solidFill>
                                <a:schemeClr val="accent2"/>
                              </a:solidFill>
                              <a:latin typeface="Cambria Math" panose="02040503050406030204" pitchFamily="18" charset="0"/>
                            </a:rPr>
                          </m:ctrlPr>
                        </m:sSubPr>
                        <m:e>
                          <m:r>
                            <m:rPr>
                              <m:sty m:val="p"/>
                            </m:rPr>
                            <a:rPr lang="en-US" sz="7200" b="0" i="0" smtClean="0">
                              <a:solidFill>
                                <a:schemeClr val="accent2"/>
                              </a:solidFill>
                              <a:latin typeface="Cambria Math" panose="02040503050406030204" pitchFamily="18" charset="0"/>
                            </a:rPr>
                            <m:t>X</m:t>
                          </m:r>
                        </m:e>
                        <m:sub>
                          <m:r>
                            <m:rPr>
                              <m:sty m:val="p"/>
                            </m:rPr>
                            <a:rPr lang="en-US" sz="7200" b="0" i="0" smtClean="0">
                              <a:solidFill>
                                <a:schemeClr val="accent2"/>
                              </a:solidFill>
                              <a:latin typeface="Cambria Math" panose="02040503050406030204" pitchFamily="18" charset="0"/>
                            </a:rPr>
                            <m:t>C</m:t>
                          </m:r>
                        </m:sub>
                      </m:sSub>
                      <m:r>
                        <a:rPr lang="en-US" sz="7200" b="0" i="0" smtClean="0">
                          <a:latin typeface="Cambria Math" panose="02040503050406030204" pitchFamily="18" charset="0"/>
                        </a:rPr>
                        <m:t>=</m:t>
                      </m:r>
                      <m:f>
                        <m:fPr>
                          <m:ctrlPr>
                            <a:rPr lang="en-US" sz="7200" b="0" i="1" smtClean="0">
                              <a:latin typeface="Cambria Math" panose="02040503050406030204" pitchFamily="18" charset="0"/>
                            </a:rPr>
                          </m:ctrlPr>
                        </m:fPr>
                        <m:num>
                          <m:r>
                            <a:rPr lang="en-US" sz="7200" b="0" i="1" smtClean="0">
                              <a:latin typeface="Cambria Math" panose="02040503050406030204" pitchFamily="18" charset="0"/>
                            </a:rPr>
                            <m:t>1</m:t>
                          </m:r>
                        </m:num>
                        <m:den>
                          <m:r>
                            <a:rPr lang="en-US" sz="7200" b="0" i="1" smtClean="0">
                              <a:latin typeface="Cambria Math" panose="02040503050406030204" pitchFamily="18" charset="0"/>
                            </a:rPr>
                            <m:t>2</m:t>
                          </m:r>
                          <m:r>
                            <a:rPr lang="en-US" sz="7200" b="0" i="1" smtClean="0">
                              <a:latin typeface="Cambria Math" panose="02040503050406030204" pitchFamily="18" charset="0"/>
                              <a:ea typeface="Cambria Math" panose="02040503050406030204" pitchFamily="18" charset="0"/>
                            </a:rPr>
                            <m:t>𝜋</m:t>
                          </m:r>
                          <m:r>
                            <a:rPr lang="en-US" sz="7200" b="0" i="1" smtClean="0">
                              <a:solidFill>
                                <a:schemeClr val="accent3"/>
                              </a:solidFill>
                              <a:latin typeface="Cambria Math" panose="02040503050406030204" pitchFamily="18" charset="0"/>
                              <a:ea typeface="Cambria Math" panose="02040503050406030204" pitchFamily="18" charset="0"/>
                            </a:rPr>
                            <m:t>𝑓</m:t>
                          </m:r>
                          <m:r>
                            <m:rPr>
                              <m:sty m:val="p"/>
                            </m:rPr>
                            <a:rPr lang="en-US" sz="7200" b="0" i="0" smtClean="0">
                              <a:solidFill>
                                <a:schemeClr val="accent4"/>
                              </a:solidFill>
                              <a:latin typeface="Cambria Math" panose="02040503050406030204" pitchFamily="18" charset="0"/>
                              <a:ea typeface="Cambria Math" panose="02040503050406030204" pitchFamily="18" charset="0"/>
                            </a:rPr>
                            <m:t>C</m:t>
                          </m:r>
                        </m:den>
                      </m:f>
                    </m:oMath>
                  </m:oMathPara>
                </a14:m>
                <a:endParaRPr lang="en-US" sz="7200" dirty="0"/>
              </a:p>
            </p:txBody>
          </p:sp>
        </mc:Choice>
        <mc:Fallback xmlns="">
          <p:sp>
            <p:nvSpPr>
              <p:cNvPr id="8" name="TextBox 7">
                <a:extLst>
                  <a:ext uri="{FF2B5EF4-FFF2-40B4-BE49-F238E27FC236}">
                    <a16:creationId xmlns:a16="http://schemas.microsoft.com/office/drawing/2014/main" id="{D4F939C1-D9C7-4A4E-AB5A-CE9E0DF98E11}"/>
                  </a:ext>
                </a:extLst>
              </p:cNvPr>
              <p:cNvSpPr txBox="1">
                <a:spLocks noRot="1" noChangeAspect="1" noMove="1" noResize="1" noEditPoints="1" noAdjustHandles="1" noChangeArrowheads="1" noChangeShapeType="1" noTextEdit="1"/>
              </p:cNvSpPr>
              <p:nvPr/>
            </p:nvSpPr>
            <p:spPr>
              <a:xfrm>
                <a:off x="1005630" y="1935370"/>
                <a:ext cx="4601260" cy="2275816"/>
              </a:xfrm>
              <a:prstGeom prst="rect">
                <a:avLst/>
              </a:prstGeom>
              <a:blipFill>
                <a:blip r:embed="rId4"/>
                <a:stretch>
                  <a:fillRect l="-2755" r="-3306" b="-1768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1A3D25C4-B4BB-B242-A911-2FEC93BA0810}"/>
              </a:ext>
            </a:extLst>
          </p:cNvPr>
          <p:cNvSpPr txBox="1"/>
          <p:nvPr/>
        </p:nvSpPr>
        <p:spPr>
          <a:xfrm>
            <a:off x="6057674" y="1759783"/>
            <a:ext cx="3251596" cy="1323439"/>
          </a:xfrm>
          <a:prstGeom prst="rect">
            <a:avLst/>
          </a:prstGeom>
          <a:noFill/>
        </p:spPr>
        <p:txBody>
          <a:bodyPr wrap="none" rtlCol="0">
            <a:spAutoFit/>
          </a:bodyPr>
          <a:lstStyle/>
          <a:p>
            <a:r>
              <a:rPr lang="en-US" sz="4000" b="1" dirty="0">
                <a:solidFill>
                  <a:schemeClr val="accent2"/>
                </a:solidFill>
              </a:rPr>
              <a:t>X</a:t>
            </a:r>
            <a:r>
              <a:rPr lang="en-US" sz="4000" b="1" baseline="-25000" dirty="0">
                <a:solidFill>
                  <a:schemeClr val="accent2"/>
                </a:solidFill>
              </a:rPr>
              <a:t>C</a:t>
            </a:r>
            <a:r>
              <a:rPr lang="en-US" sz="4000" b="1" dirty="0">
                <a:solidFill>
                  <a:schemeClr val="accent2"/>
                </a:solidFill>
              </a:rPr>
              <a:t> = capacitive</a:t>
            </a:r>
          </a:p>
          <a:p>
            <a:r>
              <a:rPr lang="en-US" sz="4000" b="1" dirty="0">
                <a:solidFill>
                  <a:schemeClr val="accent2"/>
                </a:solidFill>
              </a:rPr>
              <a:t>reactance (</a:t>
            </a:r>
            <a:r>
              <a:rPr lang="en-US" sz="4000" b="1" dirty="0" err="1">
                <a:solidFill>
                  <a:schemeClr val="accent2"/>
                </a:solidFill>
              </a:rPr>
              <a:t>θ</a:t>
            </a:r>
            <a:r>
              <a:rPr lang="en-US" sz="4000" b="1" dirty="0">
                <a:solidFill>
                  <a:schemeClr val="accent2"/>
                </a:solidFill>
              </a:rPr>
              <a:t>)</a:t>
            </a:r>
          </a:p>
        </p:txBody>
      </p:sp>
      <p:sp>
        <p:nvSpPr>
          <p:cNvPr id="14" name="TextBox 13">
            <a:extLst>
              <a:ext uri="{FF2B5EF4-FFF2-40B4-BE49-F238E27FC236}">
                <a16:creationId xmlns:a16="http://schemas.microsoft.com/office/drawing/2014/main" id="{580D63C1-D33C-4A46-B4C2-FE72861532F8}"/>
              </a:ext>
            </a:extLst>
          </p:cNvPr>
          <p:cNvSpPr txBox="1"/>
          <p:nvPr/>
        </p:nvSpPr>
        <p:spPr>
          <a:xfrm>
            <a:off x="6057674" y="2982666"/>
            <a:ext cx="3936334" cy="707886"/>
          </a:xfrm>
          <a:prstGeom prst="rect">
            <a:avLst/>
          </a:prstGeom>
          <a:noFill/>
        </p:spPr>
        <p:txBody>
          <a:bodyPr wrap="none" rtlCol="0">
            <a:spAutoFit/>
          </a:bodyPr>
          <a:lstStyle/>
          <a:p>
            <a:r>
              <a:rPr lang="en-US" sz="4000" b="1" i="1" dirty="0">
                <a:solidFill>
                  <a:schemeClr val="accent3"/>
                </a:solidFill>
              </a:rPr>
              <a:t>f</a:t>
            </a:r>
            <a:r>
              <a:rPr lang="en-US" sz="4000" b="1" dirty="0">
                <a:solidFill>
                  <a:schemeClr val="accent3"/>
                </a:solidFill>
              </a:rPr>
              <a:t> = frequency (Hz)</a:t>
            </a:r>
          </a:p>
        </p:txBody>
      </p:sp>
      <p:sp>
        <p:nvSpPr>
          <p:cNvPr id="15" name="TextBox 14">
            <a:extLst>
              <a:ext uri="{FF2B5EF4-FFF2-40B4-BE49-F238E27FC236}">
                <a16:creationId xmlns:a16="http://schemas.microsoft.com/office/drawing/2014/main" id="{63442933-7203-744E-B7E7-6C8D2BA25B2A}"/>
              </a:ext>
            </a:extLst>
          </p:cNvPr>
          <p:cNvSpPr txBox="1"/>
          <p:nvPr/>
        </p:nvSpPr>
        <p:spPr>
          <a:xfrm>
            <a:off x="6057674" y="3567644"/>
            <a:ext cx="4182363" cy="707886"/>
          </a:xfrm>
          <a:prstGeom prst="rect">
            <a:avLst/>
          </a:prstGeom>
          <a:noFill/>
        </p:spPr>
        <p:txBody>
          <a:bodyPr wrap="none" rtlCol="0">
            <a:spAutoFit/>
          </a:bodyPr>
          <a:lstStyle/>
          <a:p>
            <a:r>
              <a:rPr lang="en-US" sz="4000" b="1" dirty="0">
                <a:solidFill>
                  <a:schemeClr val="accent4"/>
                </a:solidFill>
              </a:rPr>
              <a:t>C = Capacitance (F)</a:t>
            </a:r>
          </a:p>
        </p:txBody>
      </p:sp>
    </p:spTree>
    <p:custDataLst>
      <p:tags r:id="rId1"/>
    </p:custDataLst>
    <p:extLst>
      <p:ext uri="{BB962C8B-B14F-4D97-AF65-F5344CB8AC3E}">
        <p14:creationId xmlns:p14="http://schemas.microsoft.com/office/powerpoint/2010/main" val="3141835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capacitance?</a:t>
            </a:r>
          </a:p>
        </p:txBody>
      </p:sp>
      <p:sp>
        <p:nvSpPr>
          <p:cNvPr id="3" name="Content Placeholder 2"/>
          <p:cNvSpPr>
            <a:spLocks noGrp="1"/>
          </p:cNvSpPr>
          <p:nvPr>
            <p:ph idx="1"/>
          </p:nvPr>
        </p:nvSpPr>
        <p:spPr>
          <a:xfrm>
            <a:off x="1005630" y="1091868"/>
            <a:ext cx="7724458" cy="1410032"/>
          </a:xfrm>
        </p:spPr>
        <p:txBody>
          <a:bodyPr>
            <a:noAutofit/>
          </a:bodyPr>
          <a:lstStyle/>
          <a:p>
            <a:pPr marL="0" indent="0" algn="just">
              <a:buNone/>
            </a:pPr>
            <a:r>
              <a:rPr lang="en-US" sz="2400" dirty="0"/>
              <a:t>We have noted that capacitors offer capacitive reactance in AC circuits and that the amount of capacitive reactance is indirectly proportional to the capacitance of the capacitor. But what is capacitance?</a:t>
            </a:r>
          </a:p>
        </p:txBody>
      </p:sp>
      <p:sp>
        <p:nvSpPr>
          <p:cNvPr id="9" name="TextBox 8">
            <a:extLst>
              <a:ext uri="{FF2B5EF4-FFF2-40B4-BE49-F238E27FC236}">
                <a16:creationId xmlns:a16="http://schemas.microsoft.com/office/drawing/2014/main" id="{23A185AC-0CFF-4D43-9DAA-BA0AD2CC3C0E}"/>
              </a:ext>
            </a:extLst>
          </p:cNvPr>
          <p:cNvSpPr txBox="1"/>
          <p:nvPr/>
        </p:nvSpPr>
        <p:spPr>
          <a:xfrm>
            <a:off x="1005628" y="2609140"/>
            <a:ext cx="7736647" cy="830997"/>
          </a:xfrm>
          <a:prstGeom prst="rect">
            <a:avLst/>
          </a:prstGeom>
          <a:solidFill>
            <a:schemeClr val="accent2"/>
          </a:solidFill>
        </p:spPr>
        <p:txBody>
          <a:bodyPr wrap="square" lIns="576000" rtlCol="0" anchor="ctr">
            <a:spAutoFit/>
          </a:bodyPr>
          <a:lstStyle/>
          <a:p>
            <a:pPr algn="just"/>
            <a:r>
              <a:rPr lang="en-US" sz="2400" dirty="0">
                <a:solidFill>
                  <a:schemeClr val="bg1"/>
                </a:solidFill>
              </a:rPr>
              <a:t>Capacitance (symbol C) is a measure of a capacitor’s ability to store electric charge.</a:t>
            </a:r>
          </a:p>
        </p:txBody>
      </p:sp>
      <p:sp>
        <p:nvSpPr>
          <p:cNvPr id="10" name="TextBox 9">
            <a:extLst>
              <a:ext uri="{FF2B5EF4-FFF2-40B4-BE49-F238E27FC236}">
                <a16:creationId xmlns:a16="http://schemas.microsoft.com/office/drawing/2014/main" id="{031BB712-A7FA-C748-A847-B18FCCA171D4}"/>
              </a:ext>
            </a:extLst>
          </p:cNvPr>
          <p:cNvSpPr txBox="1"/>
          <p:nvPr/>
        </p:nvSpPr>
        <p:spPr>
          <a:xfrm>
            <a:off x="1005630" y="3505153"/>
            <a:ext cx="7736645" cy="461665"/>
          </a:xfrm>
          <a:prstGeom prst="rect">
            <a:avLst/>
          </a:prstGeom>
          <a:solidFill>
            <a:schemeClr val="accent3"/>
          </a:solidFill>
        </p:spPr>
        <p:txBody>
          <a:bodyPr wrap="square" lIns="576000" rtlCol="0" anchor="ctr">
            <a:spAutoFit/>
          </a:bodyPr>
          <a:lstStyle/>
          <a:p>
            <a:pPr algn="just"/>
            <a:r>
              <a:rPr lang="en-US" sz="2400" dirty="0">
                <a:solidFill>
                  <a:schemeClr val="bg1"/>
                </a:solidFill>
              </a:rPr>
              <a:t>Capacitance is measured in Farads (F).</a:t>
            </a:r>
          </a:p>
        </p:txBody>
      </p:sp>
      <p:sp>
        <p:nvSpPr>
          <p:cNvPr id="11" name="Oval 10">
            <a:extLst>
              <a:ext uri="{FF2B5EF4-FFF2-40B4-BE49-F238E27FC236}">
                <a16:creationId xmlns:a16="http://schemas.microsoft.com/office/drawing/2014/main" id="{3BBB568E-E8E0-ED42-B5E0-AF57695D165F}"/>
              </a:ext>
            </a:extLst>
          </p:cNvPr>
          <p:cNvSpPr>
            <a:spLocks noChangeAspect="1"/>
          </p:cNvSpPr>
          <p:nvPr/>
        </p:nvSpPr>
        <p:spPr>
          <a:xfrm>
            <a:off x="1050422" y="2819813"/>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2" name="Oval 11">
            <a:extLst>
              <a:ext uri="{FF2B5EF4-FFF2-40B4-BE49-F238E27FC236}">
                <a16:creationId xmlns:a16="http://schemas.microsoft.com/office/drawing/2014/main" id="{7DAADD49-1285-7340-9A0C-75426524D532}"/>
              </a:ext>
            </a:extLst>
          </p:cNvPr>
          <p:cNvSpPr>
            <a:spLocks noChangeAspect="1"/>
          </p:cNvSpPr>
          <p:nvPr/>
        </p:nvSpPr>
        <p:spPr>
          <a:xfrm>
            <a:off x="1050422" y="3540096"/>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6" name="TextBox 15">
            <a:extLst>
              <a:ext uri="{FF2B5EF4-FFF2-40B4-BE49-F238E27FC236}">
                <a16:creationId xmlns:a16="http://schemas.microsoft.com/office/drawing/2014/main" id="{7EB7E01D-DFAC-3F4D-9C6A-3C5DCA8F95ED}"/>
              </a:ext>
            </a:extLst>
          </p:cNvPr>
          <p:cNvSpPr txBox="1"/>
          <p:nvPr/>
        </p:nvSpPr>
        <p:spPr>
          <a:xfrm>
            <a:off x="1005630" y="4039856"/>
            <a:ext cx="7736645" cy="830997"/>
          </a:xfrm>
          <a:prstGeom prst="rect">
            <a:avLst/>
          </a:prstGeom>
          <a:solidFill>
            <a:schemeClr val="accent4"/>
          </a:solidFill>
        </p:spPr>
        <p:txBody>
          <a:bodyPr wrap="square" lIns="576000" rtlCol="0" anchor="ctr">
            <a:spAutoFit/>
          </a:bodyPr>
          <a:lstStyle/>
          <a:p>
            <a:r>
              <a:rPr lang="en-US" sz="2400" dirty="0">
                <a:solidFill>
                  <a:schemeClr val="bg1"/>
                </a:solidFill>
              </a:rPr>
              <a:t>1F is the capacity to store 1 coulomb of charge when the voltage applied is 1V</a:t>
            </a:r>
          </a:p>
        </p:txBody>
      </p:sp>
      <p:sp>
        <p:nvSpPr>
          <p:cNvPr id="17" name="Oval 16">
            <a:extLst>
              <a:ext uri="{FF2B5EF4-FFF2-40B4-BE49-F238E27FC236}">
                <a16:creationId xmlns:a16="http://schemas.microsoft.com/office/drawing/2014/main" id="{F4ED0393-1B25-CF44-A12F-951E61AFA55E}"/>
              </a:ext>
            </a:extLst>
          </p:cNvPr>
          <p:cNvSpPr>
            <a:spLocks noChangeAspect="1"/>
          </p:cNvSpPr>
          <p:nvPr/>
        </p:nvSpPr>
        <p:spPr>
          <a:xfrm>
            <a:off x="1050422" y="4259465"/>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Tree>
    <p:custDataLst>
      <p:tags r:id="rId1"/>
    </p:custDataLst>
    <p:extLst>
      <p:ext uri="{BB962C8B-B14F-4D97-AF65-F5344CB8AC3E}">
        <p14:creationId xmlns:p14="http://schemas.microsoft.com/office/powerpoint/2010/main" val="2492760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Quick summary</a:t>
            </a:r>
          </a:p>
        </p:txBody>
      </p:sp>
      <p:sp>
        <p:nvSpPr>
          <p:cNvPr id="3" name="Content Placeholder 2"/>
          <p:cNvSpPr>
            <a:spLocks noGrp="1"/>
          </p:cNvSpPr>
          <p:nvPr>
            <p:ph idx="1"/>
          </p:nvPr>
        </p:nvSpPr>
        <p:spPr>
          <a:xfrm>
            <a:off x="1005630" y="1091868"/>
            <a:ext cx="7724458" cy="446476"/>
          </a:xfrm>
        </p:spPr>
        <p:txBody>
          <a:bodyPr>
            <a:noAutofit/>
          </a:bodyPr>
          <a:lstStyle/>
          <a:p>
            <a:pPr marL="0" indent="0" algn="just">
              <a:buNone/>
            </a:pPr>
            <a:r>
              <a:rPr lang="en-US" sz="2400" dirty="0"/>
              <a:t>Here is a very quick summary of what we have learnt.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00EFC84-BEED-1F47-BC9E-FEEAC7E9BB03}"/>
                  </a:ext>
                </a:extLst>
              </p:cNvPr>
              <p:cNvGraphicFramePr>
                <a:graphicFrameLocks noGrp="1"/>
              </p:cNvGraphicFramePr>
              <p:nvPr>
                <p:extLst>
                  <p:ext uri="{D42A27DB-BD31-4B8C-83A1-F6EECF244321}">
                    <p14:modId xmlns:p14="http://schemas.microsoft.com/office/powerpoint/2010/main" val="234736787"/>
                  </p:ext>
                </p:extLst>
              </p:nvPr>
            </p:nvGraphicFramePr>
            <p:xfrm>
              <a:off x="1454733" y="1538344"/>
              <a:ext cx="6826251" cy="3232023"/>
            </p:xfrm>
            <a:graphic>
              <a:graphicData uri="http://schemas.openxmlformats.org/drawingml/2006/table">
                <a:tbl>
                  <a:tblPr firstRow="1" bandRow="1">
                    <a:tableStyleId>{21E4AEA4-8DFA-4A89-87EB-49C32662AFE0}</a:tableStyleId>
                  </a:tblPr>
                  <a:tblGrid>
                    <a:gridCol w="2275417">
                      <a:extLst>
                        <a:ext uri="{9D8B030D-6E8A-4147-A177-3AD203B41FA5}">
                          <a16:colId xmlns:a16="http://schemas.microsoft.com/office/drawing/2014/main" val="3728452806"/>
                        </a:ext>
                      </a:extLst>
                    </a:gridCol>
                    <a:gridCol w="2275417">
                      <a:extLst>
                        <a:ext uri="{9D8B030D-6E8A-4147-A177-3AD203B41FA5}">
                          <a16:colId xmlns:a16="http://schemas.microsoft.com/office/drawing/2014/main" val="2734169983"/>
                        </a:ext>
                      </a:extLst>
                    </a:gridCol>
                    <a:gridCol w="2275417">
                      <a:extLst>
                        <a:ext uri="{9D8B030D-6E8A-4147-A177-3AD203B41FA5}">
                          <a16:colId xmlns:a16="http://schemas.microsoft.com/office/drawing/2014/main" val="878215019"/>
                        </a:ext>
                      </a:extLst>
                    </a:gridCol>
                  </a:tblGrid>
                  <a:tr h="370840">
                    <a:tc>
                      <a:txBody>
                        <a:bodyPr/>
                        <a:lstStyle/>
                        <a:p>
                          <a:pPr algn="ctr"/>
                          <a:r>
                            <a:rPr lang="en-US" sz="1800" dirty="0"/>
                            <a:t>Resistivity</a:t>
                          </a:r>
                        </a:p>
                      </a:txBody>
                      <a:tcPr/>
                    </a:tc>
                    <a:tc>
                      <a:txBody>
                        <a:bodyPr/>
                        <a:lstStyle/>
                        <a:p>
                          <a:pPr algn="ctr"/>
                          <a:r>
                            <a:rPr lang="en-US" sz="1800" dirty="0"/>
                            <a:t>Inductive Reactance</a:t>
                          </a:r>
                        </a:p>
                      </a:txBody>
                      <a:tcPr/>
                    </a:tc>
                    <a:tc>
                      <a:txBody>
                        <a:bodyPr/>
                        <a:lstStyle/>
                        <a:p>
                          <a:pPr algn="ctr"/>
                          <a:r>
                            <a:rPr lang="en-US" sz="1800" dirty="0"/>
                            <a:t>Capacitive Reactance</a:t>
                          </a:r>
                        </a:p>
                      </a:txBody>
                      <a:tcPr/>
                    </a:tc>
                    <a:extLst>
                      <a:ext uri="{0D108BD9-81ED-4DB2-BD59-A6C34878D82A}">
                        <a16:rowId xmlns:a16="http://schemas.microsoft.com/office/drawing/2014/main" val="2099927937"/>
                      </a:ext>
                    </a:extLst>
                  </a:tr>
                  <a:tr h="370840">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r>
                            <a:rPr lang="en-US" sz="1800" dirty="0"/>
                            <a:t>Resistivity measured in Ω</a:t>
                          </a:r>
                          <a:endParaRPr lang="en-US" sz="1800" i="0" dirty="0"/>
                        </a:p>
                      </a:txBody>
                      <a:tcPr/>
                    </a:tc>
                    <a:tc>
                      <a:txBody>
                        <a:bodyPr/>
                        <a:lstStyle/>
                        <a:p>
                          <a:pPr algn="ctr"/>
                          <a:r>
                            <a:rPr lang="en-US" sz="1800" dirty="0"/>
                            <a:t>Inductive reactance measured in Ω</a:t>
                          </a:r>
                          <a:endParaRPr lang="en-US" sz="1800" i="0" dirty="0"/>
                        </a:p>
                      </a:txBody>
                      <a:tcPr/>
                    </a:tc>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r>
                            <a:rPr lang="en-US" sz="1800" dirty="0"/>
                            <a:t>Capacitive reactance measured in Ω</a:t>
                          </a:r>
                          <a:endParaRPr lang="en-US" sz="1800" i="0" dirty="0"/>
                        </a:p>
                      </a:txBody>
                      <a:tcPr/>
                    </a:tc>
                    <a:extLst>
                      <a:ext uri="{0D108BD9-81ED-4DB2-BD59-A6C34878D82A}">
                        <a16:rowId xmlns:a16="http://schemas.microsoft.com/office/drawing/2014/main" val="618661185"/>
                      </a:ext>
                    </a:extLst>
                  </a:tr>
                  <a:tr h="370840">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800" smtClean="0">
                                    <a:latin typeface="Cambria Math" panose="02040503050406030204" pitchFamily="18" charset="0"/>
                                  </a:rPr>
                                  <m:t>I</m:t>
                                </m:r>
                                <m:r>
                                  <a:rPr lang="en-US" sz="1800" smtClean="0">
                                    <a:latin typeface="Cambria Math" panose="02040503050406030204" pitchFamily="18" charset="0"/>
                                  </a:rPr>
                                  <m:t>=</m:t>
                                </m:r>
                                <m:f>
                                  <m:fPr>
                                    <m:ctrlPr>
                                      <a:rPr lang="en-US" sz="1800" i="1" smtClean="0">
                                        <a:latin typeface="Cambria Math" panose="02040503050406030204" pitchFamily="18" charset="0"/>
                                      </a:rPr>
                                    </m:ctrlPr>
                                  </m:fPr>
                                  <m:num>
                                    <m:r>
                                      <m:rPr>
                                        <m:sty m:val="p"/>
                                      </m:rPr>
                                      <a:rPr lang="en-US" sz="1800" smtClean="0">
                                        <a:latin typeface="Cambria Math" panose="02040503050406030204" pitchFamily="18" charset="0"/>
                                      </a:rPr>
                                      <m:t>V</m:t>
                                    </m:r>
                                  </m:num>
                                  <m:den>
                                    <m:r>
                                      <a:rPr lang="en-US" sz="1800" b="0" i="1" smtClean="0">
                                        <a:latin typeface="Cambria Math" panose="02040503050406030204" pitchFamily="18" charset="0"/>
                                      </a:rPr>
                                      <m:t>𝑅</m:t>
                                    </m:r>
                                  </m:den>
                                </m:f>
                              </m:oMath>
                            </m:oMathPara>
                          </a14:m>
                          <a:endParaRPr lang="en-US" sz="1800" i="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800" smtClean="0">
                                    <a:latin typeface="Cambria Math" panose="02040503050406030204" pitchFamily="18" charset="0"/>
                                  </a:rPr>
                                  <m:t>I</m:t>
                                </m:r>
                                <m:r>
                                  <a:rPr lang="en-US" sz="1800" smtClean="0">
                                    <a:latin typeface="Cambria Math" panose="02040503050406030204" pitchFamily="18" charset="0"/>
                                  </a:rPr>
                                  <m:t>=</m:t>
                                </m:r>
                                <m:f>
                                  <m:fPr>
                                    <m:ctrlPr>
                                      <a:rPr lang="en-US" sz="1800" i="1" smtClean="0">
                                        <a:latin typeface="Cambria Math" panose="02040503050406030204" pitchFamily="18" charset="0"/>
                                      </a:rPr>
                                    </m:ctrlPr>
                                  </m:fPr>
                                  <m:num>
                                    <m:r>
                                      <m:rPr>
                                        <m:sty m:val="p"/>
                                      </m:rPr>
                                      <a:rPr lang="en-US" sz="1800" smtClean="0">
                                        <a:latin typeface="Cambria Math" panose="02040503050406030204" pitchFamily="18" charset="0"/>
                                      </a:rPr>
                                      <m:t>V</m:t>
                                    </m:r>
                                  </m:num>
                                  <m:den>
                                    <m:sSub>
                                      <m:sSubPr>
                                        <m:ctrlPr>
                                          <a:rPr lang="en-US" sz="1800" i="1" smtClean="0">
                                            <a:latin typeface="Cambria Math" panose="02040503050406030204" pitchFamily="18" charset="0"/>
                                          </a:rPr>
                                        </m:ctrlPr>
                                      </m:sSubPr>
                                      <m:e>
                                        <m:r>
                                          <m:rPr>
                                            <m:sty m:val="p"/>
                                          </m:rPr>
                                          <a:rPr lang="en-US" sz="1800" smtClean="0">
                                            <a:latin typeface="Cambria Math" panose="02040503050406030204" pitchFamily="18" charset="0"/>
                                          </a:rPr>
                                          <m:t>X</m:t>
                                        </m:r>
                                      </m:e>
                                      <m:sub>
                                        <m:r>
                                          <m:rPr>
                                            <m:sty m:val="p"/>
                                          </m:rPr>
                                          <a:rPr lang="en-US" sz="1800" smtClean="0">
                                            <a:latin typeface="Cambria Math" panose="02040503050406030204" pitchFamily="18" charset="0"/>
                                          </a:rPr>
                                          <m:t>L</m:t>
                                        </m:r>
                                      </m:sub>
                                    </m:sSub>
                                  </m:den>
                                </m:f>
                              </m:oMath>
                            </m:oMathPara>
                          </a14:m>
                          <a:endParaRPr lang="en-US" sz="1800" i="0" dirty="0"/>
                        </a:p>
                      </a:txBody>
                      <a:tcPr/>
                    </a:tc>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800" smtClean="0">
                                    <a:latin typeface="Cambria Math" panose="02040503050406030204" pitchFamily="18" charset="0"/>
                                  </a:rPr>
                                  <m:t>I</m:t>
                                </m:r>
                                <m:r>
                                  <a:rPr lang="en-US" sz="1800" smtClean="0">
                                    <a:latin typeface="Cambria Math" panose="02040503050406030204" pitchFamily="18" charset="0"/>
                                  </a:rPr>
                                  <m:t>=</m:t>
                                </m:r>
                                <m:f>
                                  <m:fPr>
                                    <m:ctrlPr>
                                      <a:rPr lang="en-US" sz="1800" i="1" smtClean="0">
                                        <a:latin typeface="Cambria Math" panose="02040503050406030204" pitchFamily="18" charset="0"/>
                                      </a:rPr>
                                    </m:ctrlPr>
                                  </m:fPr>
                                  <m:num>
                                    <m:r>
                                      <m:rPr>
                                        <m:sty m:val="p"/>
                                      </m:rPr>
                                      <a:rPr lang="en-US" sz="1800" smtClean="0">
                                        <a:latin typeface="Cambria Math" panose="02040503050406030204" pitchFamily="18" charset="0"/>
                                      </a:rPr>
                                      <m:t>V</m:t>
                                    </m:r>
                                  </m:num>
                                  <m:den>
                                    <m:sSub>
                                      <m:sSubPr>
                                        <m:ctrlPr>
                                          <a:rPr lang="en-US" sz="1800" i="1" smtClean="0">
                                            <a:latin typeface="Cambria Math" panose="02040503050406030204" pitchFamily="18" charset="0"/>
                                          </a:rPr>
                                        </m:ctrlPr>
                                      </m:sSubPr>
                                      <m:e>
                                        <m:r>
                                          <m:rPr>
                                            <m:sty m:val="p"/>
                                          </m:rPr>
                                          <a:rPr lang="en-US" sz="1800" smtClean="0">
                                            <a:latin typeface="Cambria Math" panose="02040503050406030204" pitchFamily="18" charset="0"/>
                                          </a:rPr>
                                          <m:t>X</m:t>
                                        </m:r>
                                      </m:e>
                                      <m:sub>
                                        <m:r>
                                          <m:rPr>
                                            <m:sty m:val="p"/>
                                          </m:rPr>
                                          <a:rPr lang="en-US" sz="1800" smtClean="0">
                                            <a:latin typeface="Cambria Math" panose="02040503050406030204" pitchFamily="18" charset="0"/>
                                          </a:rPr>
                                          <m:t>C</m:t>
                                        </m:r>
                                      </m:sub>
                                    </m:sSub>
                                  </m:den>
                                </m:f>
                              </m:oMath>
                            </m:oMathPara>
                          </a14:m>
                          <a:endParaRPr lang="en-US" sz="1800" i="0" dirty="0"/>
                        </a:p>
                      </a:txBody>
                      <a:tcPr/>
                    </a:tc>
                    <a:extLst>
                      <a:ext uri="{0D108BD9-81ED-4DB2-BD59-A6C34878D82A}">
                        <a16:rowId xmlns:a16="http://schemas.microsoft.com/office/drawing/2014/main" val="2257018818"/>
                      </a:ext>
                    </a:extLst>
                  </a:tr>
                  <a:tr h="370840">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endParaRPr lang="en-US" sz="1800" i="0" dirty="0"/>
                        </a:p>
                      </a:txBody>
                      <a:tcPr/>
                    </a:tc>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m:rPr>
                                        <m:sty m:val="p"/>
                                      </m:rPr>
                                      <a:rPr lang="en-US" sz="1800" smtClean="0">
                                        <a:latin typeface="Cambria Math" panose="02040503050406030204" pitchFamily="18" charset="0"/>
                                      </a:rPr>
                                      <m:t>X</m:t>
                                    </m:r>
                                  </m:e>
                                  <m:sub>
                                    <m:r>
                                      <m:rPr>
                                        <m:sty m:val="p"/>
                                      </m:rPr>
                                      <a:rPr lang="en-US" sz="1800" smtClean="0">
                                        <a:latin typeface="Cambria Math" panose="02040503050406030204" pitchFamily="18" charset="0"/>
                                      </a:rPr>
                                      <m:t>L</m:t>
                                    </m:r>
                                  </m:sub>
                                </m:sSub>
                                <m:r>
                                  <a:rPr lang="en-US" sz="1800" smtClean="0">
                                    <a:latin typeface="Cambria Math" panose="02040503050406030204" pitchFamily="18" charset="0"/>
                                  </a:rPr>
                                  <m:t>=2</m:t>
                                </m:r>
                                <m:r>
                                  <a:rPr lang="en-US" sz="1800" smtClean="0">
                                    <a:latin typeface="Cambria Math" panose="02040503050406030204" pitchFamily="18" charset="0"/>
                                  </a:rPr>
                                  <m:t>𝜋</m:t>
                                </m:r>
                                <m:r>
                                  <a:rPr lang="en-US" sz="1800" smtClean="0">
                                    <a:latin typeface="Cambria Math" panose="02040503050406030204" pitchFamily="18" charset="0"/>
                                  </a:rPr>
                                  <m:t>𝑓</m:t>
                                </m:r>
                                <m:r>
                                  <m:rPr>
                                    <m:sty m:val="p"/>
                                  </m:rPr>
                                  <a:rPr lang="en-US" sz="1800" smtClean="0">
                                    <a:latin typeface="Cambria Math" panose="02040503050406030204" pitchFamily="18" charset="0"/>
                                  </a:rPr>
                                  <m:t>L</m:t>
                                </m:r>
                              </m:oMath>
                            </m:oMathPara>
                          </a14:m>
                          <a:endParaRPr lang="en-US" sz="1800" i="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m:rPr>
                                        <m:sty m:val="p"/>
                                      </m:rPr>
                                      <a:rPr lang="en-US" sz="1800" smtClean="0">
                                        <a:latin typeface="Cambria Math" panose="02040503050406030204" pitchFamily="18" charset="0"/>
                                      </a:rPr>
                                      <m:t>X</m:t>
                                    </m:r>
                                  </m:e>
                                  <m:sub>
                                    <m:r>
                                      <m:rPr>
                                        <m:sty m:val="p"/>
                                      </m:rPr>
                                      <a:rPr lang="en-US" sz="1800" smtClean="0">
                                        <a:latin typeface="Cambria Math" panose="02040503050406030204" pitchFamily="18" charset="0"/>
                                      </a:rPr>
                                      <m:t>C</m:t>
                                    </m:r>
                                  </m:sub>
                                </m:sSub>
                                <m:r>
                                  <a:rPr lang="en-US" sz="1800" smtClean="0">
                                    <a:latin typeface="Cambria Math" panose="02040503050406030204" pitchFamily="18" charset="0"/>
                                  </a:rPr>
                                  <m:t>=</m:t>
                                </m:r>
                                <m:f>
                                  <m:fPr>
                                    <m:ctrlPr>
                                      <a:rPr lang="en-US" sz="1800" i="1" smtClean="0">
                                        <a:latin typeface="Cambria Math" panose="02040503050406030204" pitchFamily="18" charset="0"/>
                                      </a:rPr>
                                    </m:ctrlPr>
                                  </m:fPr>
                                  <m:num>
                                    <m:r>
                                      <a:rPr lang="en-US" sz="1800" smtClean="0">
                                        <a:latin typeface="Cambria Math" panose="02040503050406030204" pitchFamily="18" charset="0"/>
                                      </a:rPr>
                                      <m:t>1</m:t>
                                    </m:r>
                                  </m:num>
                                  <m:den>
                                    <m:r>
                                      <a:rPr lang="en-US" sz="1800" smtClean="0">
                                        <a:latin typeface="Cambria Math" panose="02040503050406030204" pitchFamily="18" charset="0"/>
                                      </a:rPr>
                                      <m:t>2</m:t>
                                    </m:r>
                                    <m:r>
                                      <a:rPr lang="en-US" sz="1800" smtClean="0">
                                        <a:latin typeface="Cambria Math" panose="02040503050406030204" pitchFamily="18" charset="0"/>
                                      </a:rPr>
                                      <m:t>𝜋</m:t>
                                    </m:r>
                                    <m:r>
                                      <a:rPr lang="en-US" sz="1800" smtClean="0">
                                        <a:latin typeface="Cambria Math" panose="02040503050406030204" pitchFamily="18" charset="0"/>
                                      </a:rPr>
                                      <m:t>𝑓</m:t>
                                    </m:r>
                                    <m:r>
                                      <m:rPr>
                                        <m:sty m:val="p"/>
                                      </m:rPr>
                                      <a:rPr lang="en-US" sz="1800" smtClean="0">
                                        <a:latin typeface="Cambria Math" panose="02040503050406030204" pitchFamily="18" charset="0"/>
                                      </a:rPr>
                                      <m:t>C</m:t>
                                    </m:r>
                                  </m:den>
                                </m:f>
                              </m:oMath>
                            </m:oMathPara>
                          </a14:m>
                          <a:endParaRPr lang="en-US" sz="1800" dirty="0"/>
                        </a:p>
                      </a:txBody>
                      <a:tcPr/>
                    </a:tc>
                    <a:extLst>
                      <a:ext uri="{0D108BD9-81ED-4DB2-BD59-A6C34878D82A}">
                        <a16:rowId xmlns:a16="http://schemas.microsoft.com/office/drawing/2014/main" val="858088813"/>
                      </a:ext>
                    </a:extLst>
                  </a:tr>
                  <a:tr h="370840">
                    <a:tc>
                      <a:txBody>
                        <a:bodyPr/>
                        <a:lstStyle/>
                        <a:p>
                          <a:pPr algn="ctr"/>
                          <a:r>
                            <a:rPr lang="en-US" sz="1800" dirty="0"/>
                            <a:t>Resistance (R) measured in Ohms (Ω)</a:t>
                          </a:r>
                        </a:p>
                      </a:txBody>
                      <a:tcPr/>
                    </a:tc>
                    <a:tc>
                      <a:txBody>
                        <a:bodyPr/>
                        <a:lstStyle/>
                        <a:p>
                          <a:pPr algn="ctr"/>
                          <a:r>
                            <a:rPr lang="en-US" sz="1800" dirty="0"/>
                            <a:t>Inductance (L) measured in Henrys (H)</a:t>
                          </a:r>
                        </a:p>
                      </a:txBody>
                      <a:tcPr/>
                    </a:tc>
                    <a:tc>
                      <a:txBody>
                        <a:bodyPr/>
                        <a:lstStyle/>
                        <a:p>
                          <a:pPr algn="ctr"/>
                          <a:r>
                            <a:rPr lang="en-US" sz="1800" dirty="0"/>
                            <a:t>Capacitance (C) measured in Farads (F)</a:t>
                          </a:r>
                        </a:p>
                      </a:txBody>
                      <a:tcPr/>
                    </a:tc>
                    <a:extLst>
                      <a:ext uri="{0D108BD9-81ED-4DB2-BD59-A6C34878D82A}">
                        <a16:rowId xmlns:a16="http://schemas.microsoft.com/office/drawing/2014/main" val="3929140425"/>
                      </a:ext>
                    </a:extLst>
                  </a:tr>
                </a:tbl>
              </a:graphicData>
            </a:graphic>
          </p:graphicFrame>
        </mc:Choice>
        <mc:Fallback xmlns="">
          <p:graphicFrame>
            <p:nvGraphicFramePr>
              <p:cNvPr id="4" name="Table 3">
                <a:extLst>
                  <a:ext uri="{FF2B5EF4-FFF2-40B4-BE49-F238E27FC236}">
                    <a16:creationId xmlns:a16="http://schemas.microsoft.com/office/drawing/2014/main" id="{C00EFC84-BEED-1F47-BC9E-FEEAC7E9BB03}"/>
                  </a:ext>
                </a:extLst>
              </p:cNvPr>
              <p:cNvGraphicFramePr>
                <a:graphicFrameLocks noGrp="1"/>
              </p:cNvGraphicFramePr>
              <p:nvPr>
                <p:extLst>
                  <p:ext uri="{D42A27DB-BD31-4B8C-83A1-F6EECF244321}">
                    <p14:modId xmlns:p14="http://schemas.microsoft.com/office/powerpoint/2010/main" val="234736787"/>
                  </p:ext>
                </p:extLst>
              </p:nvPr>
            </p:nvGraphicFramePr>
            <p:xfrm>
              <a:off x="1454733" y="1538344"/>
              <a:ext cx="6826251" cy="3231452"/>
            </p:xfrm>
            <a:graphic>
              <a:graphicData uri="http://schemas.openxmlformats.org/drawingml/2006/table">
                <a:tbl>
                  <a:tblPr firstRow="1" bandRow="1">
                    <a:tableStyleId>{21E4AEA4-8DFA-4A89-87EB-49C32662AFE0}</a:tableStyleId>
                  </a:tblPr>
                  <a:tblGrid>
                    <a:gridCol w="2275417">
                      <a:extLst>
                        <a:ext uri="{9D8B030D-6E8A-4147-A177-3AD203B41FA5}">
                          <a16:colId xmlns:a16="http://schemas.microsoft.com/office/drawing/2014/main" val="3728452806"/>
                        </a:ext>
                      </a:extLst>
                    </a:gridCol>
                    <a:gridCol w="2275417">
                      <a:extLst>
                        <a:ext uri="{9D8B030D-6E8A-4147-A177-3AD203B41FA5}">
                          <a16:colId xmlns:a16="http://schemas.microsoft.com/office/drawing/2014/main" val="2734169983"/>
                        </a:ext>
                      </a:extLst>
                    </a:gridCol>
                    <a:gridCol w="2275417">
                      <a:extLst>
                        <a:ext uri="{9D8B030D-6E8A-4147-A177-3AD203B41FA5}">
                          <a16:colId xmlns:a16="http://schemas.microsoft.com/office/drawing/2014/main" val="878215019"/>
                        </a:ext>
                      </a:extLst>
                    </a:gridCol>
                  </a:tblGrid>
                  <a:tr h="370840">
                    <a:tc>
                      <a:txBody>
                        <a:bodyPr/>
                        <a:lstStyle/>
                        <a:p>
                          <a:pPr algn="ctr"/>
                          <a:r>
                            <a:rPr lang="en-US" sz="1800" dirty="0"/>
                            <a:t>Resistivity</a:t>
                          </a:r>
                        </a:p>
                      </a:txBody>
                      <a:tcPr/>
                    </a:tc>
                    <a:tc>
                      <a:txBody>
                        <a:bodyPr/>
                        <a:lstStyle/>
                        <a:p>
                          <a:pPr algn="ctr"/>
                          <a:r>
                            <a:rPr lang="en-US" sz="1800" dirty="0"/>
                            <a:t>Inductive Reactance</a:t>
                          </a:r>
                        </a:p>
                      </a:txBody>
                      <a:tcPr/>
                    </a:tc>
                    <a:tc>
                      <a:txBody>
                        <a:bodyPr/>
                        <a:lstStyle/>
                        <a:p>
                          <a:pPr algn="ctr"/>
                          <a:r>
                            <a:rPr lang="en-US" sz="1800" dirty="0"/>
                            <a:t>Capacitive Reactance</a:t>
                          </a:r>
                        </a:p>
                      </a:txBody>
                      <a:tcPr/>
                    </a:tc>
                    <a:extLst>
                      <a:ext uri="{0D108BD9-81ED-4DB2-BD59-A6C34878D82A}">
                        <a16:rowId xmlns:a16="http://schemas.microsoft.com/office/drawing/2014/main" val="2099927937"/>
                      </a:ext>
                    </a:extLst>
                  </a:tr>
                  <a:tr h="640080">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r>
                            <a:rPr lang="en-US" sz="1800" dirty="0"/>
                            <a:t>Resistivity measured in Ω</a:t>
                          </a:r>
                          <a:endParaRPr lang="en-US" sz="1800" i="0" dirty="0"/>
                        </a:p>
                      </a:txBody>
                      <a:tcPr/>
                    </a:tc>
                    <a:tc>
                      <a:txBody>
                        <a:bodyPr/>
                        <a:lstStyle/>
                        <a:p>
                          <a:pPr algn="ctr"/>
                          <a:r>
                            <a:rPr lang="en-US" sz="1800" dirty="0"/>
                            <a:t>Inductive reactance measured in Ω</a:t>
                          </a:r>
                          <a:endParaRPr lang="en-US" sz="1800" i="0" dirty="0"/>
                        </a:p>
                      </a:txBody>
                      <a:tcPr/>
                    </a:tc>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r>
                            <a:rPr lang="en-US" sz="1800" dirty="0"/>
                            <a:t>Capacitive reactance measured in Ω</a:t>
                          </a:r>
                          <a:endParaRPr lang="en-US" sz="1800" i="0" dirty="0"/>
                        </a:p>
                      </a:txBody>
                      <a:tcPr/>
                    </a:tc>
                    <a:extLst>
                      <a:ext uri="{0D108BD9-81ED-4DB2-BD59-A6C34878D82A}">
                        <a16:rowId xmlns:a16="http://schemas.microsoft.com/office/drawing/2014/main" val="618661185"/>
                      </a:ext>
                    </a:extLst>
                  </a:tr>
                  <a:tr h="651193">
                    <a:tc>
                      <a:txBody>
                        <a:bodyPr/>
                        <a:lstStyle/>
                        <a:p>
                          <a:endParaRPr lang="en-US"/>
                        </a:p>
                      </a:txBody>
                      <a:tcPr>
                        <a:blipFill>
                          <a:blip r:embed="rId4"/>
                          <a:stretch>
                            <a:fillRect l="-556" t="-160784" r="-200000" b="-256863"/>
                          </a:stretch>
                        </a:blipFill>
                      </a:tcPr>
                    </a:tc>
                    <a:tc>
                      <a:txBody>
                        <a:bodyPr/>
                        <a:lstStyle/>
                        <a:p>
                          <a:endParaRPr lang="en-US"/>
                        </a:p>
                      </a:txBody>
                      <a:tcPr>
                        <a:blipFill>
                          <a:blip r:embed="rId4"/>
                          <a:stretch>
                            <a:fillRect l="-101117" t="-160784" r="-101117" b="-256863"/>
                          </a:stretch>
                        </a:blipFill>
                      </a:tcPr>
                    </a:tc>
                    <a:tc>
                      <a:txBody>
                        <a:bodyPr/>
                        <a:lstStyle/>
                        <a:p>
                          <a:endParaRPr lang="en-US"/>
                        </a:p>
                      </a:txBody>
                      <a:tcPr>
                        <a:blipFill>
                          <a:blip r:embed="rId4"/>
                          <a:stretch>
                            <a:fillRect l="-200000" t="-160784" r="-556" b="-256863"/>
                          </a:stretch>
                        </a:blipFill>
                      </a:tcPr>
                    </a:tc>
                    <a:extLst>
                      <a:ext uri="{0D108BD9-81ED-4DB2-BD59-A6C34878D82A}">
                        <a16:rowId xmlns:a16="http://schemas.microsoft.com/office/drawing/2014/main" val="2257018818"/>
                      </a:ext>
                    </a:extLst>
                  </a:tr>
                  <a:tr h="654939">
                    <a:tc>
                      <a:txBody>
                        <a:bodyPr/>
                        <a:lstStyle/>
                        <a:p>
                          <a:pPr marL="0" marR="0" lvl="0" indent="0" algn="ctr" defTabSz="667146" rtl="0" eaLnBrk="1" fontAlgn="auto" latinLnBrk="0" hangingPunct="1">
                            <a:lnSpc>
                              <a:spcPct val="100000"/>
                            </a:lnSpc>
                            <a:spcBef>
                              <a:spcPts val="0"/>
                            </a:spcBef>
                            <a:spcAft>
                              <a:spcPts val="0"/>
                            </a:spcAft>
                            <a:buClrTx/>
                            <a:buSzTx/>
                            <a:buFontTx/>
                            <a:buNone/>
                            <a:tabLst/>
                            <a:defRPr/>
                          </a:pPr>
                          <a:endParaRPr lang="en-US" sz="1800" i="0" dirty="0"/>
                        </a:p>
                      </a:txBody>
                      <a:tcPr/>
                    </a:tc>
                    <a:tc>
                      <a:txBody>
                        <a:bodyPr/>
                        <a:lstStyle/>
                        <a:p>
                          <a:endParaRPr lang="en-US"/>
                        </a:p>
                      </a:txBody>
                      <a:tcPr>
                        <a:blipFill>
                          <a:blip r:embed="rId4"/>
                          <a:stretch>
                            <a:fillRect l="-101117" t="-255769" r="-101117" b="-151923"/>
                          </a:stretch>
                        </a:blipFill>
                      </a:tcPr>
                    </a:tc>
                    <a:tc>
                      <a:txBody>
                        <a:bodyPr/>
                        <a:lstStyle/>
                        <a:p>
                          <a:endParaRPr lang="en-US"/>
                        </a:p>
                      </a:txBody>
                      <a:tcPr>
                        <a:blipFill>
                          <a:blip r:embed="rId4"/>
                          <a:stretch>
                            <a:fillRect l="-200000" t="-255769" r="-556" b="-151923"/>
                          </a:stretch>
                        </a:blipFill>
                      </a:tcPr>
                    </a:tc>
                    <a:extLst>
                      <a:ext uri="{0D108BD9-81ED-4DB2-BD59-A6C34878D82A}">
                        <a16:rowId xmlns:a16="http://schemas.microsoft.com/office/drawing/2014/main" val="858088813"/>
                      </a:ext>
                    </a:extLst>
                  </a:tr>
                  <a:tr h="914400">
                    <a:tc>
                      <a:txBody>
                        <a:bodyPr/>
                        <a:lstStyle/>
                        <a:p>
                          <a:pPr algn="ctr"/>
                          <a:r>
                            <a:rPr lang="en-US" sz="1800" dirty="0"/>
                            <a:t>Resistance (R) measured in Ohms (Ω)</a:t>
                          </a:r>
                        </a:p>
                      </a:txBody>
                      <a:tcPr/>
                    </a:tc>
                    <a:tc>
                      <a:txBody>
                        <a:bodyPr/>
                        <a:lstStyle/>
                        <a:p>
                          <a:pPr algn="ctr"/>
                          <a:r>
                            <a:rPr lang="en-US" sz="1800" dirty="0"/>
                            <a:t>Inductance (L) measured in Henrys (H)</a:t>
                          </a:r>
                        </a:p>
                      </a:txBody>
                      <a:tcPr/>
                    </a:tc>
                    <a:tc>
                      <a:txBody>
                        <a:bodyPr/>
                        <a:lstStyle/>
                        <a:p>
                          <a:pPr algn="ctr"/>
                          <a:r>
                            <a:rPr lang="en-US" sz="1800" dirty="0"/>
                            <a:t>Capacitance (C) measured in Farads (F)</a:t>
                          </a:r>
                        </a:p>
                      </a:txBody>
                      <a:tcPr/>
                    </a:tc>
                    <a:extLst>
                      <a:ext uri="{0D108BD9-81ED-4DB2-BD59-A6C34878D82A}">
                        <a16:rowId xmlns:a16="http://schemas.microsoft.com/office/drawing/2014/main" val="3929140425"/>
                      </a:ext>
                    </a:extLst>
                  </a:tr>
                </a:tbl>
              </a:graphicData>
            </a:graphic>
          </p:graphicFrame>
        </mc:Fallback>
      </mc:AlternateContent>
    </p:spTree>
    <p:custDataLst>
      <p:tags r:id="rId1"/>
    </p:custDataLst>
    <p:extLst>
      <p:ext uri="{BB962C8B-B14F-4D97-AF65-F5344CB8AC3E}">
        <p14:creationId xmlns:p14="http://schemas.microsoft.com/office/powerpoint/2010/main" val="1461204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078313"/>
          </a:xfrm>
          <a:prstGeom prst="rect">
            <a:avLst/>
          </a:prstGeom>
        </p:spPr>
        <p:txBody>
          <a:bodyPr wrap="square">
            <a:spAutoFit/>
          </a:bodyPr>
          <a:lstStyle/>
          <a:p>
            <a:r>
              <a:rPr lang="en-GB" dirty="0"/>
              <a:t>Create an annotated PDF worksheet with the following steps.</a:t>
            </a:r>
          </a:p>
          <a:p>
            <a:pPr marL="285750" indent="-285750">
              <a:buFont typeface="Arial" panose="020B0604020202020204" pitchFamily="34" charset="0"/>
              <a:buChar char="•"/>
            </a:pPr>
            <a:r>
              <a:rPr lang="en-GB" dirty="0"/>
              <a:t>Make sure you have downloaded the </a:t>
            </a:r>
            <a:r>
              <a:rPr lang="en-GB" dirty="0" err="1"/>
              <a:t>EveryCircuit</a:t>
            </a:r>
            <a:r>
              <a:rPr lang="en-GB" dirty="0"/>
              <a:t> App from your app store.</a:t>
            </a:r>
          </a:p>
          <a:p>
            <a:pPr marL="285750" indent="-285750">
              <a:buFont typeface="Arial" panose="020B0604020202020204" pitchFamily="34" charset="0"/>
              <a:buChar char="•"/>
            </a:pPr>
            <a:r>
              <a:rPr lang="en-GB" dirty="0"/>
              <a:t>If you are working on a computer, visit http://</a:t>
            </a:r>
            <a:r>
              <a:rPr lang="en-GB" dirty="0" err="1"/>
              <a:t>everycircuit.com</a:t>
            </a:r>
            <a:r>
              <a:rPr lang="en-GB" dirty="0"/>
              <a:t>/app/.</a:t>
            </a:r>
          </a:p>
          <a:p>
            <a:pPr marL="285750" indent="-285750">
              <a:buFont typeface="Arial" panose="020B0604020202020204" pitchFamily="34" charset="0"/>
              <a:buChar char="•"/>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285750" indent="-285750">
              <a:buFont typeface="Arial" panose="020B0604020202020204" pitchFamily="34" charset="0"/>
              <a:buChar char="•"/>
            </a:pPr>
            <a:r>
              <a:rPr lang="en-GB" dirty="0"/>
              <a:t>Go to the community space and search for the circuit called “</a:t>
            </a:r>
            <a:r>
              <a:rPr lang="en-GB" dirty="0" err="1"/>
              <a:t>NOC_Resistors</a:t>
            </a:r>
            <a:r>
              <a:rPr lang="en-GB" dirty="0"/>
              <a:t> in AC Circuits”</a:t>
            </a:r>
          </a:p>
          <a:p>
            <a:pPr marL="285750" indent="-285750">
              <a:buFont typeface="Arial" panose="020B0604020202020204" pitchFamily="34" charset="0"/>
              <a:buChar char="•"/>
            </a:pPr>
            <a:r>
              <a:rPr lang="en-GB" dirty="0"/>
              <a:t>Open the circuit.</a:t>
            </a:r>
          </a:p>
          <a:p>
            <a:pPr marL="285750" indent="-285750">
              <a:buFont typeface="Arial" panose="020B0604020202020204" pitchFamily="34" charset="0"/>
              <a:buChar char="•"/>
            </a:pPr>
            <a:r>
              <a:rPr lang="en-GB" dirty="0"/>
              <a:t>This circuit has an AC power supply with a frequency of 1kHz (or 1 000 cycles per second) and a peak voltage of 5V. It also has a 1.5kΩ and a 1kΩ resistor.</a:t>
            </a:r>
          </a:p>
          <a:p>
            <a:pPr marL="285750" indent="-285750">
              <a:buFont typeface="Arial" panose="020B0604020202020204" pitchFamily="34" charset="0"/>
              <a:buChar char="•"/>
            </a:pPr>
            <a:r>
              <a:rPr lang="en-GB" dirty="0"/>
              <a:t>Using what you have learnt, calculate what you expect the current through the ammeter to be (the total circuit current).</a:t>
            </a:r>
          </a:p>
          <a:p>
            <a:pPr marL="285750" indent="-285750">
              <a:buFont typeface="Arial" panose="020B0604020202020204" pitchFamily="34" charset="0"/>
              <a:buChar char="•"/>
            </a:pPr>
            <a:r>
              <a:rPr lang="en-GB" dirty="0"/>
              <a:t>Using what you have learnt, calculate what you expect the voltage across the 1.5kΩ resistor to be.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Turn the simulator on by clicking on the play (           )button. Were your predictions correct. Click on the ammeter and the voltmeter to see their maximum and minimum values.</a:t>
            </a:r>
          </a:p>
          <a:p>
            <a:pPr marL="285750" indent="-285750">
              <a:buFont typeface="Arial" panose="020B0604020202020204" pitchFamily="34" charset="0"/>
              <a:buChar char="•"/>
            </a:pPr>
            <a:r>
              <a:rPr lang="en-GB" dirty="0"/>
              <a:t>Remember, because this is an AC supply and the voltage and current keeping changing magnitude and direction, the values you calculated were maximum or peak values.</a:t>
            </a:r>
          </a:p>
          <a:p>
            <a:pPr marL="285750" indent="-285750">
              <a:buFont typeface="Arial" panose="020B0604020202020204" pitchFamily="34" charset="0"/>
              <a:buChar char="•"/>
            </a:pPr>
            <a:r>
              <a:rPr lang="en-GB" dirty="0"/>
              <a:t>Are the voltage and current in the circuit in or out of phase?</a:t>
            </a:r>
          </a:p>
        </p:txBody>
      </p:sp>
      <p:pic>
        <p:nvPicPr>
          <p:cNvPr id="4" name="Picture 3">
            <a:extLst>
              <a:ext uri="{FF2B5EF4-FFF2-40B4-BE49-F238E27FC236}">
                <a16:creationId xmlns:a16="http://schemas.microsoft.com/office/drawing/2014/main" id="{16DF95EE-BAF5-2E47-88F5-2416A0AF86D5}"/>
              </a:ext>
            </a:extLst>
          </p:cNvPr>
          <p:cNvPicPr>
            <a:picLocks noChangeAspect="1"/>
          </p:cNvPicPr>
          <p:nvPr/>
        </p:nvPicPr>
        <p:blipFill>
          <a:blip r:embed="rId4"/>
          <a:stretch>
            <a:fillRect/>
          </a:stretch>
        </p:blipFill>
        <p:spPr>
          <a:xfrm>
            <a:off x="5142719" y="4618644"/>
            <a:ext cx="431800" cy="469900"/>
          </a:xfrm>
          <a:prstGeom prst="rect">
            <a:avLst/>
          </a:prstGeom>
        </p:spPr>
      </p:pic>
    </p:spTree>
    <p:custDataLst>
      <p:tags r:id="rId1"/>
    </p:custDataLst>
    <p:extLst>
      <p:ext uri="{BB962C8B-B14F-4D97-AF65-F5344CB8AC3E}">
        <p14:creationId xmlns:p14="http://schemas.microsoft.com/office/powerpoint/2010/main" val="2928247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585323"/>
          </a:xfrm>
          <a:prstGeom prst="rect">
            <a:avLst/>
          </a:prstGeom>
        </p:spPr>
        <p:txBody>
          <a:bodyPr wrap="square">
            <a:spAutoFit/>
          </a:bodyPr>
          <a:lstStyle/>
          <a:p>
            <a:r>
              <a:rPr lang="en-GB" dirty="0"/>
              <a:t>Create a screencast video presented by an expert presenter. The presenter needs to work through the Doc01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Calculate the expected current using Ohm’s Law.</a:t>
            </a:r>
          </a:p>
          <a:p>
            <a:pPr marL="285750" indent="-285750">
              <a:buFont typeface="Arial" panose="020B0604020202020204" pitchFamily="34" charset="0"/>
              <a:buChar char="•"/>
            </a:pPr>
            <a:r>
              <a:rPr lang="en-GB" dirty="0"/>
              <a:t>Calculate the expected voltage across the resistor using Ohm’s Law.</a:t>
            </a:r>
          </a:p>
          <a:p>
            <a:pPr marL="285750" indent="-285750">
              <a:buFont typeface="Arial" panose="020B0604020202020204" pitchFamily="34" charset="0"/>
              <a:buChar char="•"/>
            </a:pPr>
            <a:r>
              <a:rPr lang="en-GB" dirty="0"/>
              <a:t>Turn the simulator on and confirm calculations were correct.</a:t>
            </a:r>
          </a:p>
          <a:p>
            <a:pPr marL="285750" indent="-285750">
              <a:buFont typeface="Arial" panose="020B0604020202020204" pitchFamily="34" charset="0"/>
              <a:buChar char="•"/>
            </a:pPr>
            <a:r>
              <a:rPr lang="en-GB" dirty="0"/>
              <a:t>Note and explain how, in AC, voltage and current are always changing magnitude and direction, therefore the value calculated above are min and max values</a:t>
            </a:r>
          </a:p>
          <a:p>
            <a:pPr marL="285750" indent="-285750">
              <a:buFont typeface="Arial" panose="020B0604020202020204" pitchFamily="34" charset="0"/>
              <a:buChar char="•"/>
            </a:pPr>
            <a:r>
              <a:rPr lang="en-GB" dirty="0"/>
              <a:t>Show that the voltage and current in the circuit are in phase.</a:t>
            </a:r>
          </a:p>
        </p:txBody>
      </p:sp>
    </p:spTree>
    <p:custDataLst>
      <p:tags r:id="rId1"/>
    </p:custDataLst>
    <p:extLst>
      <p:ext uri="{BB962C8B-B14F-4D97-AF65-F5344CB8AC3E}">
        <p14:creationId xmlns:p14="http://schemas.microsoft.com/office/powerpoint/2010/main" val="869276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078313"/>
          </a:xfrm>
          <a:prstGeom prst="rect">
            <a:avLst/>
          </a:prstGeom>
        </p:spPr>
        <p:txBody>
          <a:bodyPr wrap="square">
            <a:spAutoFit/>
          </a:bodyPr>
          <a:lstStyle/>
          <a:p>
            <a:r>
              <a:rPr lang="en-GB" dirty="0"/>
              <a:t>Create an annotated PDF worksheet with the following steps.</a:t>
            </a:r>
          </a:p>
          <a:p>
            <a:pPr marL="285750" indent="-285750">
              <a:buFont typeface="Arial" panose="020B0604020202020204" pitchFamily="34" charset="0"/>
              <a:buChar char="•"/>
            </a:pPr>
            <a:r>
              <a:rPr lang="en-GB" dirty="0"/>
              <a:t>Make sure you have downloaded the </a:t>
            </a:r>
            <a:r>
              <a:rPr lang="en-GB" dirty="0" err="1"/>
              <a:t>EveryCircuit</a:t>
            </a:r>
            <a:r>
              <a:rPr lang="en-GB" dirty="0"/>
              <a:t> App from your app store.</a:t>
            </a:r>
          </a:p>
          <a:p>
            <a:pPr marL="285750" indent="-285750">
              <a:buFont typeface="Arial" panose="020B0604020202020204" pitchFamily="34" charset="0"/>
              <a:buChar char="•"/>
            </a:pPr>
            <a:r>
              <a:rPr lang="en-GB" dirty="0"/>
              <a:t>If you are working on a computer, visit http://</a:t>
            </a:r>
            <a:r>
              <a:rPr lang="en-GB" dirty="0" err="1"/>
              <a:t>everycircuit.com</a:t>
            </a:r>
            <a:r>
              <a:rPr lang="en-GB" dirty="0"/>
              <a:t>/app/.</a:t>
            </a:r>
          </a:p>
          <a:p>
            <a:pPr marL="285750" indent="-285750">
              <a:buFont typeface="Arial" panose="020B0604020202020204" pitchFamily="34" charset="0"/>
              <a:buChar char="•"/>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285750" indent="-285750">
              <a:buFont typeface="Arial" panose="020B0604020202020204" pitchFamily="34" charset="0"/>
              <a:buChar char="•"/>
            </a:pPr>
            <a:r>
              <a:rPr lang="en-GB" dirty="0"/>
              <a:t>Go to the community space and search for the circuit called “</a:t>
            </a:r>
            <a:r>
              <a:rPr lang="en-GB" dirty="0" err="1"/>
              <a:t>NOC_Inductors</a:t>
            </a:r>
            <a:r>
              <a:rPr lang="en-GB" dirty="0"/>
              <a:t> in AC Circuits”</a:t>
            </a:r>
          </a:p>
          <a:p>
            <a:pPr marL="285750" indent="-285750">
              <a:buFont typeface="Arial" panose="020B0604020202020204" pitchFamily="34" charset="0"/>
              <a:buChar char="•"/>
            </a:pPr>
            <a:r>
              <a:rPr lang="en-GB" dirty="0"/>
              <a:t>Open the circuit.</a:t>
            </a:r>
          </a:p>
          <a:p>
            <a:pPr marL="285750" indent="-285750">
              <a:buFont typeface="Arial" panose="020B0604020202020204" pitchFamily="34" charset="0"/>
              <a:buChar char="•"/>
            </a:pPr>
            <a:r>
              <a:rPr lang="en-GB" dirty="0"/>
              <a:t>This circuit has an AC power supply with a frequency of 5kHz (or 5 000 cycles per second) and a peak voltage of 5V. It also has a 1Ω resistor and a 1mH inductor. We will learn later what a H or Henry is. Note that the 1Ω resistor is in the circuit to make the simulation work, but we have kept its resistance low so as not to affect the rest of the circuit too much.</a:t>
            </a:r>
          </a:p>
          <a:p>
            <a:pPr marL="285750" indent="-285750">
              <a:buFont typeface="Arial" panose="020B0604020202020204" pitchFamily="34" charset="0"/>
              <a:buChar char="•"/>
            </a:pPr>
            <a:r>
              <a:rPr lang="en-GB" dirty="0"/>
              <a:t>Using what you have learnt, calculate what you expect the current through the ammeter to be (the total circuit current).</a:t>
            </a:r>
          </a:p>
          <a:p>
            <a:pPr marL="285750" indent="-285750">
              <a:buFont typeface="Arial" panose="020B0604020202020204" pitchFamily="34" charset="0"/>
              <a:buChar char="•"/>
            </a:pPr>
            <a:r>
              <a:rPr lang="en-GB" dirty="0"/>
              <a:t>Using what you have learnt, calculate what you expect the voltage across the 1Ω resistor to be.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Turn the simulator on by clicking on the play (           )button. You may need to give the simulation some time to settle on accurate values. Were your predictions correct? Click on the ammeter and the voltmeter across the resistor to see their maximum and minimum values.</a:t>
            </a:r>
          </a:p>
        </p:txBody>
      </p:sp>
      <p:pic>
        <p:nvPicPr>
          <p:cNvPr id="4" name="Picture 3">
            <a:extLst>
              <a:ext uri="{FF2B5EF4-FFF2-40B4-BE49-F238E27FC236}">
                <a16:creationId xmlns:a16="http://schemas.microsoft.com/office/drawing/2014/main" id="{16DF95EE-BAF5-2E47-88F5-2416A0AF86D5}"/>
              </a:ext>
            </a:extLst>
          </p:cNvPr>
          <p:cNvPicPr>
            <a:picLocks noChangeAspect="1"/>
          </p:cNvPicPr>
          <p:nvPr/>
        </p:nvPicPr>
        <p:blipFill>
          <a:blip r:embed="rId4"/>
          <a:stretch>
            <a:fillRect/>
          </a:stretch>
        </p:blipFill>
        <p:spPr>
          <a:xfrm>
            <a:off x="5142719" y="4618644"/>
            <a:ext cx="431800" cy="469900"/>
          </a:xfrm>
          <a:prstGeom prst="rect">
            <a:avLst/>
          </a:prstGeom>
        </p:spPr>
      </p:pic>
    </p:spTree>
    <p:custDataLst>
      <p:tags r:id="rId1"/>
    </p:custDataLst>
    <p:extLst>
      <p:ext uri="{BB962C8B-B14F-4D97-AF65-F5344CB8AC3E}">
        <p14:creationId xmlns:p14="http://schemas.microsoft.com/office/powerpoint/2010/main" val="358763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2783446"/>
          </a:xfrm>
        </p:spPr>
        <p:txBody>
          <a:bodyPr>
            <a:noAutofit/>
          </a:bodyPr>
          <a:lstStyle/>
          <a:p>
            <a:pPr marL="0" indent="0" algn="just">
              <a:buNone/>
            </a:pPr>
            <a:r>
              <a:rPr lang="en-US" sz="2400" dirty="0"/>
              <a:t>In the previous unit we saw how the voltage and current in an AC circuit can be either in phase or out of phase.</a:t>
            </a:r>
          </a:p>
          <a:p>
            <a:pPr marL="0" indent="0" algn="just">
              <a:buNone/>
            </a:pPr>
            <a:r>
              <a:rPr lang="en-US" sz="2400" dirty="0"/>
              <a:t>In this unit, we are going to see what makes the voltage and current go out of phase in an AC circuit.</a:t>
            </a:r>
          </a:p>
        </p:txBody>
      </p:sp>
      <p:pic>
        <p:nvPicPr>
          <p:cNvPr id="5" name="Picture 4">
            <a:extLst>
              <a:ext uri="{FF2B5EF4-FFF2-40B4-BE49-F238E27FC236}">
                <a16:creationId xmlns:a16="http://schemas.microsoft.com/office/drawing/2014/main" id="{9C61656E-09B2-EB46-B77A-172D268CA5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9469" y="720591"/>
            <a:ext cx="2913038" cy="2001093"/>
          </a:xfrm>
          <a:prstGeom prst="rect">
            <a:avLst/>
          </a:prstGeom>
        </p:spPr>
      </p:pic>
      <p:pic>
        <p:nvPicPr>
          <p:cNvPr id="6" name="Picture 5">
            <a:extLst>
              <a:ext uri="{FF2B5EF4-FFF2-40B4-BE49-F238E27FC236}">
                <a16:creationId xmlns:a16="http://schemas.microsoft.com/office/drawing/2014/main" id="{88C19911-061D-E442-9028-1ED666E07C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1831" y="2875665"/>
            <a:ext cx="3064445" cy="1858762"/>
          </a:xfrm>
          <a:prstGeom prst="rect">
            <a:avLst/>
          </a:prstGeom>
        </p:spPr>
      </p:pic>
      <p:sp>
        <p:nvSpPr>
          <p:cNvPr id="7" name="TextBox 6">
            <a:extLst>
              <a:ext uri="{FF2B5EF4-FFF2-40B4-BE49-F238E27FC236}">
                <a16:creationId xmlns:a16="http://schemas.microsoft.com/office/drawing/2014/main" id="{B0EC72B7-96FA-7D4D-A57A-7415EAD65EC2}"/>
              </a:ext>
            </a:extLst>
          </p:cNvPr>
          <p:cNvSpPr txBox="1"/>
          <p:nvPr/>
        </p:nvSpPr>
        <p:spPr>
          <a:xfrm>
            <a:off x="7501867" y="2581736"/>
            <a:ext cx="989373" cy="369332"/>
          </a:xfrm>
          <a:prstGeom prst="rect">
            <a:avLst/>
          </a:prstGeom>
          <a:noFill/>
        </p:spPr>
        <p:txBody>
          <a:bodyPr wrap="none" rtlCol="0">
            <a:spAutoFit/>
          </a:bodyPr>
          <a:lstStyle/>
          <a:p>
            <a:r>
              <a:rPr lang="en-US" b="1" dirty="0"/>
              <a:t>In Phase</a:t>
            </a:r>
          </a:p>
        </p:txBody>
      </p:sp>
      <p:sp>
        <p:nvSpPr>
          <p:cNvPr id="8" name="TextBox 7">
            <a:extLst>
              <a:ext uri="{FF2B5EF4-FFF2-40B4-BE49-F238E27FC236}">
                <a16:creationId xmlns:a16="http://schemas.microsoft.com/office/drawing/2014/main" id="{D64D48F3-C5B4-A644-99E5-C0B63F97CF2F}"/>
              </a:ext>
            </a:extLst>
          </p:cNvPr>
          <p:cNvSpPr txBox="1"/>
          <p:nvPr/>
        </p:nvSpPr>
        <p:spPr>
          <a:xfrm>
            <a:off x="7263020" y="4594380"/>
            <a:ext cx="1467068" cy="369332"/>
          </a:xfrm>
          <a:prstGeom prst="rect">
            <a:avLst/>
          </a:prstGeom>
          <a:noFill/>
        </p:spPr>
        <p:txBody>
          <a:bodyPr wrap="none" rtlCol="0">
            <a:spAutoFit/>
          </a:bodyPr>
          <a:lstStyle/>
          <a:p>
            <a:r>
              <a:rPr lang="en-US" b="1" dirty="0"/>
              <a:t>Out of Phase</a:t>
            </a:r>
          </a:p>
        </p:txBody>
      </p:sp>
    </p:spTree>
    <p:custDataLst>
      <p:tags r:id="rId1"/>
    </p:custDataLst>
    <p:extLst>
      <p:ext uri="{BB962C8B-B14F-4D97-AF65-F5344CB8AC3E}">
        <p14:creationId xmlns:p14="http://schemas.microsoft.com/office/powerpoint/2010/main" val="2594209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pPr marL="285750" indent="-285750">
              <a:buFont typeface="Arial" panose="020B0604020202020204" pitchFamily="34" charset="0"/>
              <a:buChar char="•"/>
            </a:pPr>
            <a:r>
              <a:rPr lang="en-GB" dirty="0"/>
              <a:t>Remember, because this is an AC supply and the voltage and current keep changing magnitude and direction, the values you calculated were maximum or peak values.</a:t>
            </a:r>
          </a:p>
          <a:p>
            <a:pPr marL="285750" indent="-285750">
              <a:buFont typeface="Arial" panose="020B0604020202020204" pitchFamily="34" charset="0"/>
              <a:buChar char="•"/>
            </a:pPr>
            <a:r>
              <a:rPr lang="en-GB" dirty="0"/>
              <a:t>If the current and voltage are lower than you expect, what does this tell you about the total resistance in the circuit?</a:t>
            </a:r>
          </a:p>
          <a:p>
            <a:pPr marL="285750" indent="-285750">
              <a:buFont typeface="Arial" panose="020B0604020202020204" pitchFamily="34" charset="0"/>
              <a:buChar char="•"/>
            </a:pPr>
            <a:r>
              <a:rPr lang="en-GB" dirty="0"/>
              <a:t>Are the voltage and current in the circuit in or out of phase? Click on the voltmeter across the supply to check.</a:t>
            </a:r>
          </a:p>
        </p:txBody>
      </p:sp>
    </p:spTree>
    <p:custDataLst>
      <p:tags r:id="rId1"/>
    </p:custDataLst>
    <p:extLst>
      <p:ext uri="{BB962C8B-B14F-4D97-AF65-F5344CB8AC3E}">
        <p14:creationId xmlns:p14="http://schemas.microsoft.com/office/powerpoint/2010/main" val="3637537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screencast video presented by an expert presenter. The presenter needs to work through the Doc02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Calculate the expected current using Ohm’s Law.</a:t>
            </a:r>
          </a:p>
          <a:p>
            <a:pPr marL="285750" indent="-285750">
              <a:buFont typeface="Arial" panose="020B0604020202020204" pitchFamily="34" charset="0"/>
              <a:buChar char="•"/>
            </a:pPr>
            <a:r>
              <a:rPr lang="en-GB" dirty="0"/>
              <a:t>Calculate the expected voltage across the resistor using Ohm’s Law.</a:t>
            </a:r>
          </a:p>
          <a:p>
            <a:pPr marL="285750" indent="-285750">
              <a:buFont typeface="Arial" panose="020B0604020202020204" pitchFamily="34" charset="0"/>
              <a:buChar char="•"/>
            </a:pPr>
            <a:r>
              <a:rPr lang="en-GB" dirty="0"/>
              <a:t>Turn the simulator on and see if calculations are correct.</a:t>
            </a:r>
          </a:p>
          <a:p>
            <a:pPr marL="285750" indent="-285750">
              <a:buFont typeface="Arial" panose="020B0604020202020204" pitchFamily="34" charset="0"/>
              <a:buChar char="•"/>
            </a:pPr>
            <a:r>
              <a:rPr lang="en-GB" dirty="0"/>
              <a:t>As the current in the circuit is much lower than we expect, this means that the resistance in the circuit is greater than just 1Ω. The only place that this extra resistance to the flow of current could be coming from is the inductor.</a:t>
            </a:r>
          </a:p>
          <a:p>
            <a:pPr marL="285750" indent="-285750">
              <a:buFont typeface="Arial" panose="020B0604020202020204" pitchFamily="34" charset="0"/>
              <a:buChar char="•"/>
            </a:pPr>
            <a:r>
              <a:rPr lang="en-GB" dirty="0"/>
              <a:t>Also, the voltage drop over the resistor is what we expect. Therefore the rest of the circuit voltage must be being dropped over the inductor.</a:t>
            </a:r>
          </a:p>
          <a:p>
            <a:pPr marL="285750" indent="-285750">
              <a:buFont typeface="Arial" panose="020B0604020202020204" pitchFamily="34" charset="0"/>
              <a:buChar char="•"/>
            </a:pPr>
            <a:r>
              <a:rPr lang="en-GB" dirty="0"/>
              <a:t>If we look at the supply voltage and the current in the circuit, we can see that they are out of phase. The voltage leads the current by about 90 degrees. When there is only a resistor in the circuit V and I are in phase. So it must be the inductor that is causing them to be out of phase.</a:t>
            </a:r>
          </a:p>
        </p:txBody>
      </p:sp>
    </p:spTree>
    <p:custDataLst>
      <p:tags r:id="rId1"/>
    </p:custDataLst>
    <p:extLst>
      <p:ext uri="{BB962C8B-B14F-4D97-AF65-F5344CB8AC3E}">
        <p14:creationId xmlns:p14="http://schemas.microsoft.com/office/powerpoint/2010/main" val="3675534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Doc03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19"/>
          </a:xfrm>
          <a:prstGeom prst="rect">
            <a:avLst/>
          </a:prstGeom>
        </p:spPr>
        <p:txBody>
          <a:bodyPr wrap="square">
            <a:spAutoFit/>
          </a:bodyPr>
          <a:lstStyle/>
          <a:p>
            <a:r>
              <a:rPr lang="en-GB" dirty="0"/>
              <a:t>Create an annotated PDF worksheet with the following steps.</a:t>
            </a:r>
          </a:p>
          <a:p>
            <a:pPr marL="285750" indent="-285750">
              <a:buFont typeface="Arial" panose="020B0604020202020204" pitchFamily="34" charset="0"/>
              <a:buChar char="•"/>
            </a:pPr>
            <a:r>
              <a:rPr lang="en-GB" dirty="0"/>
              <a:t>Make sure you have downloaded the </a:t>
            </a:r>
            <a:r>
              <a:rPr lang="en-GB" dirty="0" err="1"/>
              <a:t>EveryCircuit</a:t>
            </a:r>
            <a:r>
              <a:rPr lang="en-GB" dirty="0"/>
              <a:t> App from your app store.</a:t>
            </a:r>
          </a:p>
          <a:p>
            <a:pPr marL="285750" indent="-285750">
              <a:buFont typeface="Arial" panose="020B0604020202020204" pitchFamily="34" charset="0"/>
              <a:buChar char="•"/>
            </a:pPr>
            <a:r>
              <a:rPr lang="en-GB" dirty="0"/>
              <a:t>If you are working on a computer, visit http://</a:t>
            </a:r>
            <a:r>
              <a:rPr lang="en-GB" dirty="0" err="1"/>
              <a:t>everycircuit.com</a:t>
            </a:r>
            <a:r>
              <a:rPr lang="en-GB" dirty="0"/>
              <a:t>/app/.</a:t>
            </a:r>
          </a:p>
          <a:p>
            <a:pPr marL="285750" indent="-285750">
              <a:buFont typeface="Arial" panose="020B0604020202020204" pitchFamily="34" charset="0"/>
              <a:buChar char="•"/>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285750" indent="-285750">
              <a:buFont typeface="Arial" panose="020B0604020202020204" pitchFamily="34" charset="0"/>
              <a:buChar char="•"/>
            </a:pPr>
            <a:r>
              <a:rPr lang="en-GB" dirty="0"/>
              <a:t>Go to the community space and search for the circuit called “</a:t>
            </a:r>
            <a:r>
              <a:rPr lang="en-GB" dirty="0" err="1"/>
              <a:t>NOC_Inductors</a:t>
            </a:r>
            <a:r>
              <a:rPr lang="en-GB" dirty="0"/>
              <a:t> in AC Circuits”</a:t>
            </a:r>
          </a:p>
          <a:p>
            <a:pPr marL="285750" indent="-285750">
              <a:buFont typeface="Arial" panose="020B0604020202020204" pitchFamily="34" charset="0"/>
              <a:buChar char="•"/>
            </a:pPr>
            <a:r>
              <a:rPr lang="en-GB" dirty="0"/>
              <a:t>Open the circuit. This is the same circuit we used in the previous activity. There is a 5V AC power supply, running at 5kHz (or 5 000 cycles per second) as well as a 1Ω resistor and a 1mH inductor.</a:t>
            </a:r>
          </a:p>
          <a:p>
            <a:pPr marL="285750" indent="-285750">
              <a:buFont typeface="Arial" panose="020B0604020202020204" pitchFamily="34" charset="0"/>
              <a:buChar char="•"/>
            </a:pPr>
            <a:r>
              <a:rPr lang="en-GB" dirty="0"/>
              <a:t>Draw the following table on a piece of paper. Note that the 1Ω resistor is in the circuit to make the simulation work, but we have kept its resistance low so as not to affect the rest of the circuit too much.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6" name="Table 5">
            <a:extLst>
              <a:ext uri="{FF2B5EF4-FFF2-40B4-BE49-F238E27FC236}">
                <a16:creationId xmlns:a16="http://schemas.microsoft.com/office/drawing/2014/main" id="{BD78D6D3-7474-A140-AD6F-4DFEE0144D95}"/>
              </a:ext>
            </a:extLst>
          </p:cNvPr>
          <p:cNvGraphicFramePr>
            <a:graphicFrameLocks noGrp="1"/>
          </p:cNvGraphicFramePr>
          <p:nvPr>
            <p:extLst>
              <p:ext uri="{D42A27DB-BD31-4B8C-83A1-F6EECF244321}">
                <p14:modId xmlns:p14="http://schemas.microsoft.com/office/powerpoint/2010/main" val="1166620101"/>
              </p:ext>
            </p:extLst>
          </p:nvPr>
        </p:nvGraphicFramePr>
        <p:xfrm>
          <a:off x="845951" y="4346503"/>
          <a:ext cx="6826252" cy="2225040"/>
        </p:xfrm>
        <a:graphic>
          <a:graphicData uri="http://schemas.openxmlformats.org/drawingml/2006/table">
            <a:tbl>
              <a:tblPr bandRow="1">
                <a:tableStyleId>{5C22544A-7EE6-4342-B048-85BDC9FD1C3A}</a:tableStyleId>
              </a:tblPr>
              <a:tblGrid>
                <a:gridCol w="498755">
                  <a:extLst>
                    <a:ext uri="{9D8B030D-6E8A-4147-A177-3AD203B41FA5}">
                      <a16:colId xmlns:a16="http://schemas.microsoft.com/office/drawing/2014/main" val="322228468"/>
                    </a:ext>
                  </a:extLst>
                </a:gridCol>
                <a:gridCol w="1126425">
                  <a:extLst>
                    <a:ext uri="{9D8B030D-6E8A-4147-A177-3AD203B41FA5}">
                      <a16:colId xmlns:a16="http://schemas.microsoft.com/office/drawing/2014/main" val="551784452"/>
                    </a:ext>
                  </a:extLst>
                </a:gridCol>
                <a:gridCol w="1300268">
                  <a:extLst>
                    <a:ext uri="{9D8B030D-6E8A-4147-A177-3AD203B41FA5}">
                      <a16:colId xmlns:a16="http://schemas.microsoft.com/office/drawing/2014/main" val="2722104343"/>
                    </a:ext>
                  </a:extLst>
                </a:gridCol>
                <a:gridCol w="1300268">
                  <a:extLst>
                    <a:ext uri="{9D8B030D-6E8A-4147-A177-3AD203B41FA5}">
                      <a16:colId xmlns:a16="http://schemas.microsoft.com/office/drawing/2014/main" val="3957034566"/>
                    </a:ext>
                  </a:extLst>
                </a:gridCol>
                <a:gridCol w="1300268">
                  <a:extLst>
                    <a:ext uri="{9D8B030D-6E8A-4147-A177-3AD203B41FA5}">
                      <a16:colId xmlns:a16="http://schemas.microsoft.com/office/drawing/2014/main" val="3849813859"/>
                    </a:ext>
                  </a:extLst>
                </a:gridCol>
                <a:gridCol w="1300268">
                  <a:extLst>
                    <a:ext uri="{9D8B030D-6E8A-4147-A177-3AD203B41FA5}">
                      <a16:colId xmlns:a16="http://schemas.microsoft.com/office/drawing/2014/main" val="1062761588"/>
                    </a:ext>
                  </a:extLst>
                </a:gridCol>
              </a:tblGrid>
              <a:tr h="370840">
                <a:tc>
                  <a:txBody>
                    <a:bodyPr/>
                    <a:lstStyle/>
                    <a:p>
                      <a:r>
                        <a:rPr lang="en-US" b="1" dirty="0"/>
                        <a:t>V</a:t>
                      </a:r>
                    </a:p>
                  </a:txBody>
                  <a:tcPr/>
                </a:tc>
                <a:tc>
                  <a:txBody>
                    <a:bodyPr/>
                    <a:lstStyle/>
                    <a:p>
                      <a:r>
                        <a:rPr lang="en-US" dirty="0"/>
                        <a:t>5V</a:t>
                      </a:r>
                    </a:p>
                  </a:txBody>
                  <a:tcPr/>
                </a:tc>
                <a:tc>
                  <a:txBody>
                    <a:bodyPr/>
                    <a:lstStyle/>
                    <a:p>
                      <a:r>
                        <a:rPr lang="en-US" dirty="0"/>
                        <a:t>6V</a:t>
                      </a:r>
                    </a:p>
                  </a:txBody>
                  <a:tcPr/>
                </a:tc>
                <a:tc>
                  <a:txBody>
                    <a:bodyPr/>
                    <a:lstStyle/>
                    <a:p>
                      <a:r>
                        <a:rPr lang="en-US" dirty="0"/>
                        <a:t>7V</a:t>
                      </a:r>
                    </a:p>
                  </a:txBody>
                  <a:tcPr/>
                </a:tc>
                <a:tc>
                  <a:txBody>
                    <a:bodyPr/>
                    <a:lstStyle/>
                    <a:p>
                      <a:r>
                        <a:rPr lang="en-US" dirty="0"/>
                        <a:t>8V</a:t>
                      </a:r>
                    </a:p>
                  </a:txBody>
                  <a:tcPr/>
                </a:tc>
                <a:tc>
                  <a:txBody>
                    <a:bodyPr/>
                    <a:lstStyle/>
                    <a:p>
                      <a:r>
                        <a:rPr lang="en-US" dirty="0"/>
                        <a:t>9V</a:t>
                      </a:r>
                    </a:p>
                  </a:txBody>
                  <a:tcPr/>
                </a:tc>
                <a:extLst>
                  <a:ext uri="{0D108BD9-81ED-4DB2-BD59-A6C34878D82A}">
                    <a16:rowId xmlns:a16="http://schemas.microsoft.com/office/drawing/2014/main" val="1434819539"/>
                  </a:ext>
                </a:extLst>
              </a:tr>
              <a:tr h="370840">
                <a:tc>
                  <a:txBody>
                    <a:bodyPr/>
                    <a:lstStyle/>
                    <a:p>
                      <a:r>
                        <a:rPr lang="en-US" b="1" dirty="0"/>
                        <a:t>I</a:t>
                      </a:r>
                      <a:r>
                        <a:rPr lang="en-US" b="1" baseline="-25000" dirty="0"/>
                        <a:t>max</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38887451"/>
                  </a:ext>
                </a:extLst>
              </a:tr>
              <a:tr h="370840">
                <a:tc>
                  <a:txBody>
                    <a:bodyPr/>
                    <a:lstStyle/>
                    <a:p>
                      <a:r>
                        <a:rPr lang="en-US" b="1" i="1" dirty="0"/>
                        <a:t>f</a:t>
                      </a:r>
                    </a:p>
                  </a:txBody>
                  <a:tcPr/>
                </a:tc>
                <a:tc>
                  <a:txBody>
                    <a:bodyPr/>
                    <a:lstStyle/>
                    <a:p>
                      <a:r>
                        <a:rPr lang="en-US" dirty="0"/>
                        <a:t>5KHz</a:t>
                      </a:r>
                    </a:p>
                  </a:txBody>
                  <a:tcPr/>
                </a:tc>
                <a:tc>
                  <a:txBody>
                    <a:bodyPr/>
                    <a:lstStyle/>
                    <a:p>
                      <a:r>
                        <a:rPr lang="en-US" dirty="0"/>
                        <a:t>6kHz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7kHz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8kHz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9kHz</a:t>
                      </a:r>
                    </a:p>
                  </a:txBody>
                  <a:tcPr/>
                </a:tc>
                <a:extLst>
                  <a:ext uri="{0D108BD9-81ED-4DB2-BD59-A6C34878D82A}">
                    <a16:rowId xmlns:a16="http://schemas.microsoft.com/office/drawing/2014/main" val="1753021836"/>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b="1" dirty="0"/>
                        <a:t>I</a:t>
                      </a:r>
                      <a:r>
                        <a:rPr lang="en-US" b="1" baseline="-25000" dirty="0"/>
                        <a:t>max</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5900835"/>
                  </a:ext>
                </a:extLst>
              </a:tr>
              <a:tr h="370840">
                <a:tc>
                  <a:txBody>
                    <a:bodyPr/>
                    <a:lstStyle/>
                    <a:p>
                      <a:r>
                        <a:rPr lang="en-US" b="1" dirty="0"/>
                        <a:t>L</a:t>
                      </a:r>
                    </a:p>
                  </a:txBody>
                  <a:tcPr/>
                </a:tc>
                <a:tc>
                  <a:txBody>
                    <a:bodyPr/>
                    <a:lstStyle/>
                    <a:p>
                      <a:r>
                        <a:rPr lang="en-US" dirty="0"/>
                        <a:t>1mH</a:t>
                      </a:r>
                    </a:p>
                  </a:txBody>
                  <a:tcPr/>
                </a:tc>
                <a:tc>
                  <a:txBody>
                    <a:bodyPr/>
                    <a:lstStyle/>
                    <a:p>
                      <a:r>
                        <a:rPr lang="en-US" dirty="0"/>
                        <a:t>2mH</a:t>
                      </a:r>
                    </a:p>
                  </a:txBody>
                  <a:tcPr/>
                </a:tc>
                <a:tc>
                  <a:txBody>
                    <a:bodyPr/>
                    <a:lstStyle/>
                    <a:p>
                      <a:r>
                        <a:rPr lang="en-US" dirty="0"/>
                        <a:t>3mH</a:t>
                      </a:r>
                    </a:p>
                  </a:txBody>
                  <a:tcPr/>
                </a:tc>
                <a:tc>
                  <a:txBody>
                    <a:bodyPr/>
                    <a:lstStyle/>
                    <a:p>
                      <a:r>
                        <a:rPr lang="en-US" dirty="0"/>
                        <a:t>4mH</a:t>
                      </a:r>
                    </a:p>
                  </a:txBody>
                  <a:tcPr/>
                </a:tc>
                <a:tc>
                  <a:txBody>
                    <a:bodyPr/>
                    <a:lstStyle/>
                    <a:p>
                      <a:r>
                        <a:rPr lang="en-US" dirty="0"/>
                        <a:t>5mH</a:t>
                      </a:r>
                    </a:p>
                  </a:txBody>
                  <a:tcPr/>
                </a:tc>
                <a:extLst>
                  <a:ext uri="{0D108BD9-81ED-4DB2-BD59-A6C34878D82A}">
                    <a16:rowId xmlns:a16="http://schemas.microsoft.com/office/drawing/2014/main" val="2055938367"/>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b="1" dirty="0"/>
                        <a:t>I</a:t>
                      </a:r>
                      <a:r>
                        <a:rPr lang="en-US" b="1" baseline="-25000" dirty="0"/>
                        <a:t>max</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70114415"/>
                  </a:ext>
                </a:extLst>
              </a:tr>
            </a:tbl>
          </a:graphicData>
        </a:graphic>
      </p:graphicFrame>
    </p:spTree>
    <p:custDataLst>
      <p:tags r:id="rId1"/>
    </p:custDataLst>
    <p:extLst>
      <p:ext uri="{BB962C8B-B14F-4D97-AF65-F5344CB8AC3E}">
        <p14:creationId xmlns:p14="http://schemas.microsoft.com/office/powerpoint/2010/main" val="3114860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Doc03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24315"/>
          </a:xfrm>
          <a:prstGeom prst="rect">
            <a:avLst/>
          </a:prstGeom>
        </p:spPr>
        <p:txBody>
          <a:bodyPr wrap="square">
            <a:spAutoFit/>
          </a:bodyPr>
          <a:lstStyle/>
          <a:p>
            <a:pPr marL="285750" indent="-285750">
              <a:buFont typeface="Arial" panose="020B0604020202020204" pitchFamily="34" charset="0"/>
              <a:buChar char="•"/>
            </a:pPr>
            <a:r>
              <a:rPr lang="en-GB" dirty="0"/>
              <a:t>Click on the power supply ad then on the spanner icon to open its settings. Select the amplitude and change it to 6V. Allow the simulation and few moments to settle and then take a reading of the maximum current. Enter this value into your table. Now change the amplitude to 7V, 8V and 9V, each time entering in the new maximum current into your table.</a:t>
            </a:r>
          </a:p>
          <a:p>
            <a:pPr marL="285750" indent="-285750">
              <a:buFont typeface="Arial" panose="020B0604020202020204" pitchFamily="34" charset="0"/>
              <a:buChar char="•"/>
            </a:pPr>
            <a:r>
              <a:rPr lang="en-GB" dirty="0"/>
              <a:t>Reset the amplitude to 5V and this time adjust the Frequency of the power supply, noting the new maximum current each time.</a:t>
            </a:r>
          </a:p>
          <a:p>
            <a:pPr marL="285750" indent="-285750">
              <a:buFont typeface="Arial" panose="020B0604020202020204" pitchFamily="34" charset="0"/>
              <a:buChar char="•"/>
            </a:pPr>
            <a:r>
              <a:rPr lang="en-GB" dirty="0"/>
              <a:t>Rest the frequency to 5kHz and click on the inductor. Change the inductance to 2mH and read and enter the maximum current. Complete the table.</a:t>
            </a:r>
          </a:p>
          <a:p>
            <a:pPr marL="285750" indent="-285750">
              <a:buFont typeface="Arial" panose="020B0604020202020204" pitchFamily="34" charset="0"/>
              <a:buChar char="•"/>
            </a:pPr>
            <a:r>
              <a:rPr lang="en-GB" dirty="0"/>
              <a:t>What happens to the current in the circuit as you increase the voltage? Is this what you expect to happen?</a:t>
            </a:r>
          </a:p>
          <a:p>
            <a:pPr marL="285750" indent="-285750">
              <a:buFont typeface="Arial" panose="020B0604020202020204" pitchFamily="34" charset="0"/>
              <a:buChar char="•"/>
            </a:pPr>
            <a:r>
              <a:rPr lang="en-GB" dirty="0"/>
              <a:t>What happens to the current as you increase the frequency of the power supply? If the resistance of the resistor is constant, what does this change in current tell you about the inductive reactance in the circuit as you increase the frequency?</a:t>
            </a:r>
          </a:p>
          <a:p>
            <a:pPr marL="285750" indent="-285750">
              <a:buFont typeface="Arial" panose="020B0604020202020204" pitchFamily="34" charset="0"/>
              <a:buChar char="•"/>
            </a:pPr>
            <a:r>
              <a:rPr lang="en-GB" dirty="0"/>
              <a:t>What happens to the current as you increase the inductance of the inductor? If the resistance of the resistor is constant, what does this change in current tell you about the inductive reactance in the circuit as you increase the inductance?</a:t>
            </a:r>
          </a:p>
        </p:txBody>
      </p:sp>
    </p:spTree>
    <p:custDataLst>
      <p:tags r:id="rId1"/>
    </p:custDataLst>
    <p:extLst>
      <p:ext uri="{BB962C8B-B14F-4D97-AF65-F5344CB8AC3E}">
        <p14:creationId xmlns:p14="http://schemas.microsoft.com/office/powerpoint/2010/main" val="738296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200329"/>
          </a:xfrm>
          <a:prstGeom prst="rect">
            <a:avLst/>
          </a:prstGeom>
        </p:spPr>
        <p:txBody>
          <a:bodyPr wrap="square">
            <a:spAutoFit/>
          </a:bodyPr>
          <a:lstStyle/>
          <a:p>
            <a:r>
              <a:rPr lang="en-GB" dirty="0"/>
              <a:t>Create a screencast video presented by an expert presenter. The presenter needs to work through the Doc03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Show how to complete the table.</a:t>
            </a:r>
          </a:p>
        </p:txBody>
      </p:sp>
      <p:graphicFrame>
        <p:nvGraphicFramePr>
          <p:cNvPr id="5" name="Table 4">
            <a:extLst>
              <a:ext uri="{FF2B5EF4-FFF2-40B4-BE49-F238E27FC236}">
                <a16:creationId xmlns:a16="http://schemas.microsoft.com/office/drawing/2014/main" id="{0919152C-9E1F-664C-ACCF-12EF7F543E76}"/>
              </a:ext>
            </a:extLst>
          </p:cNvPr>
          <p:cNvGraphicFramePr>
            <a:graphicFrameLocks noGrp="1"/>
          </p:cNvGraphicFramePr>
          <p:nvPr>
            <p:extLst>
              <p:ext uri="{D42A27DB-BD31-4B8C-83A1-F6EECF244321}">
                <p14:modId xmlns:p14="http://schemas.microsoft.com/office/powerpoint/2010/main" val="1415695519"/>
              </p:ext>
            </p:extLst>
          </p:nvPr>
        </p:nvGraphicFramePr>
        <p:xfrm>
          <a:off x="813678" y="2453157"/>
          <a:ext cx="6826252" cy="2225040"/>
        </p:xfrm>
        <a:graphic>
          <a:graphicData uri="http://schemas.openxmlformats.org/drawingml/2006/table">
            <a:tbl>
              <a:tblPr bandRow="1">
                <a:tableStyleId>{5C22544A-7EE6-4342-B048-85BDC9FD1C3A}</a:tableStyleId>
              </a:tblPr>
              <a:tblGrid>
                <a:gridCol w="498755">
                  <a:extLst>
                    <a:ext uri="{9D8B030D-6E8A-4147-A177-3AD203B41FA5}">
                      <a16:colId xmlns:a16="http://schemas.microsoft.com/office/drawing/2014/main" val="322228468"/>
                    </a:ext>
                  </a:extLst>
                </a:gridCol>
                <a:gridCol w="1126425">
                  <a:extLst>
                    <a:ext uri="{9D8B030D-6E8A-4147-A177-3AD203B41FA5}">
                      <a16:colId xmlns:a16="http://schemas.microsoft.com/office/drawing/2014/main" val="551784452"/>
                    </a:ext>
                  </a:extLst>
                </a:gridCol>
                <a:gridCol w="1300268">
                  <a:extLst>
                    <a:ext uri="{9D8B030D-6E8A-4147-A177-3AD203B41FA5}">
                      <a16:colId xmlns:a16="http://schemas.microsoft.com/office/drawing/2014/main" val="2722104343"/>
                    </a:ext>
                  </a:extLst>
                </a:gridCol>
                <a:gridCol w="1300268">
                  <a:extLst>
                    <a:ext uri="{9D8B030D-6E8A-4147-A177-3AD203B41FA5}">
                      <a16:colId xmlns:a16="http://schemas.microsoft.com/office/drawing/2014/main" val="3957034566"/>
                    </a:ext>
                  </a:extLst>
                </a:gridCol>
                <a:gridCol w="1300268">
                  <a:extLst>
                    <a:ext uri="{9D8B030D-6E8A-4147-A177-3AD203B41FA5}">
                      <a16:colId xmlns:a16="http://schemas.microsoft.com/office/drawing/2014/main" val="3849813859"/>
                    </a:ext>
                  </a:extLst>
                </a:gridCol>
                <a:gridCol w="1300268">
                  <a:extLst>
                    <a:ext uri="{9D8B030D-6E8A-4147-A177-3AD203B41FA5}">
                      <a16:colId xmlns:a16="http://schemas.microsoft.com/office/drawing/2014/main" val="1062761588"/>
                    </a:ext>
                  </a:extLst>
                </a:gridCol>
              </a:tblGrid>
              <a:tr h="370840">
                <a:tc>
                  <a:txBody>
                    <a:bodyPr/>
                    <a:lstStyle/>
                    <a:p>
                      <a:r>
                        <a:rPr lang="en-US" b="1" dirty="0"/>
                        <a:t>V</a:t>
                      </a:r>
                    </a:p>
                  </a:txBody>
                  <a:tcPr/>
                </a:tc>
                <a:tc>
                  <a:txBody>
                    <a:bodyPr/>
                    <a:lstStyle/>
                    <a:p>
                      <a:r>
                        <a:rPr lang="en-US" dirty="0"/>
                        <a:t>5V</a:t>
                      </a:r>
                    </a:p>
                  </a:txBody>
                  <a:tcPr/>
                </a:tc>
                <a:tc>
                  <a:txBody>
                    <a:bodyPr/>
                    <a:lstStyle/>
                    <a:p>
                      <a:r>
                        <a:rPr lang="en-US" dirty="0"/>
                        <a:t>6V</a:t>
                      </a:r>
                    </a:p>
                  </a:txBody>
                  <a:tcPr/>
                </a:tc>
                <a:tc>
                  <a:txBody>
                    <a:bodyPr/>
                    <a:lstStyle/>
                    <a:p>
                      <a:r>
                        <a:rPr lang="en-US" dirty="0"/>
                        <a:t>7V</a:t>
                      </a:r>
                    </a:p>
                  </a:txBody>
                  <a:tcPr/>
                </a:tc>
                <a:tc>
                  <a:txBody>
                    <a:bodyPr/>
                    <a:lstStyle/>
                    <a:p>
                      <a:r>
                        <a:rPr lang="en-US" dirty="0"/>
                        <a:t>8V</a:t>
                      </a:r>
                    </a:p>
                  </a:txBody>
                  <a:tcPr/>
                </a:tc>
                <a:tc>
                  <a:txBody>
                    <a:bodyPr/>
                    <a:lstStyle/>
                    <a:p>
                      <a:r>
                        <a:rPr lang="en-US" dirty="0"/>
                        <a:t>9V</a:t>
                      </a:r>
                    </a:p>
                  </a:txBody>
                  <a:tcPr/>
                </a:tc>
                <a:extLst>
                  <a:ext uri="{0D108BD9-81ED-4DB2-BD59-A6C34878D82A}">
                    <a16:rowId xmlns:a16="http://schemas.microsoft.com/office/drawing/2014/main" val="1434819539"/>
                  </a:ext>
                </a:extLst>
              </a:tr>
              <a:tr h="370840">
                <a:tc>
                  <a:txBody>
                    <a:bodyPr/>
                    <a:lstStyle/>
                    <a:p>
                      <a:r>
                        <a:rPr lang="en-US" b="1" dirty="0"/>
                        <a:t>I</a:t>
                      </a:r>
                      <a:r>
                        <a:rPr lang="en-US" b="1" baseline="-25000" dirty="0"/>
                        <a:t>max</a:t>
                      </a:r>
                    </a:p>
                  </a:txBody>
                  <a:tcPr/>
                </a:tc>
                <a:tc>
                  <a:txBody>
                    <a:bodyPr/>
                    <a:lstStyle/>
                    <a:p>
                      <a:r>
                        <a:rPr lang="en-US" dirty="0"/>
                        <a:t>158mA</a:t>
                      </a:r>
                    </a:p>
                  </a:txBody>
                  <a:tcPr/>
                </a:tc>
                <a:tc>
                  <a:txBody>
                    <a:bodyPr/>
                    <a:lstStyle/>
                    <a:p>
                      <a:r>
                        <a:rPr lang="en-US" dirty="0"/>
                        <a:t>190mA</a:t>
                      </a:r>
                    </a:p>
                  </a:txBody>
                  <a:tcPr/>
                </a:tc>
                <a:tc>
                  <a:txBody>
                    <a:bodyPr/>
                    <a:lstStyle/>
                    <a:p>
                      <a:r>
                        <a:rPr lang="en-US" dirty="0"/>
                        <a:t>222mA</a:t>
                      </a:r>
                    </a:p>
                  </a:txBody>
                  <a:tcPr/>
                </a:tc>
                <a:tc>
                  <a:txBody>
                    <a:bodyPr/>
                    <a:lstStyle/>
                    <a:p>
                      <a:r>
                        <a:rPr lang="en-US" dirty="0"/>
                        <a:t>254mA</a:t>
                      </a:r>
                    </a:p>
                  </a:txBody>
                  <a:tcPr/>
                </a:tc>
                <a:tc>
                  <a:txBody>
                    <a:bodyPr/>
                    <a:lstStyle/>
                    <a:p>
                      <a:r>
                        <a:rPr lang="en-US" dirty="0"/>
                        <a:t>285mA</a:t>
                      </a:r>
                    </a:p>
                  </a:txBody>
                  <a:tcPr/>
                </a:tc>
                <a:extLst>
                  <a:ext uri="{0D108BD9-81ED-4DB2-BD59-A6C34878D82A}">
                    <a16:rowId xmlns:a16="http://schemas.microsoft.com/office/drawing/2014/main" val="3338887451"/>
                  </a:ext>
                </a:extLst>
              </a:tr>
              <a:tr h="370840">
                <a:tc>
                  <a:txBody>
                    <a:bodyPr/>
                    <a:lstStyle/>
                    <a:p>
                      <a:r>
                        <a:rPr lang="en-US" b="1" i="1" dirty="0"/>
                        <a:t>f</a:t>
                      </a:r>
                    </a:p>
                  </a:txBody>
                  <a:tcPr/>
                </a:tc>
                <a:tc>
                  <a:txBody>
                    <a:bodyPr/>
                    <a:lstStyle/>
                    <a:p>
                      <a:r>
                        <a:rPr lang="en-US" dirty="0"/>
                        <a:t>5KHz</a:t>
                      </a:r>
                    </a:p>
                  </a:txBody>
                  <a:tcPr/>
                </a:tc>
                <a:tc>
                  <a:txBody>
                    <a:bodyPr/>
                    <a:lstStyle/>
                    <a:p>
                      <a:r>
                        <a:rPr lang="en-US" dirty="0"/>
                        <a:t>6kHz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7kHz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8kHz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9kHz</a:t>
                      </a:r>
                    </a:p>
                  </a:txBody>
                  <a:tcPr/>
                </a:tc>
                <a:extLst>
                  <a:ext uri="{0D108BD9-81ED-4DB2-BD59-A6C34878D82A}">
                    <a16:rowId xmlns:a16="http://schemas.microsoft.com/office/drawing/2014/main" val="1753021836"/>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b="1" dirty="0"/>
                        <a:t>I</a:t>
                      </a:r>
                      <a:r>
                        <a:rPr lang="en-US" b="1" baseline="-25000" dirty="0"/>
                        <a:t>max</a:t>
                      </a:r>
                    </a:p>
                  </a:txBody>
                  <a:tcPr/>
                </a:tc>
                <a:tc>
                  <a:txBody>
                    <a:bodyPr/>
                    <a:lstStyle/>
                    <a:p>
                      <a:r>
                        <a:rPr lang="en-US" dirty="0"/>
                        <a:t>158mA</a:t>
                      </a:r>
                    </a:p>
                  </a:txBody>
                  <a:tcPr/>
                </a:tc>
                <a:tc>
                  <a:txBody>
                    <a:bodyPr/>
                    <a:lstStyle/>
                    <a:p>
                      <a:r>
                        <a:rPr lang="en-US" dirty="0"/>
                        <a:t>132mA</a:t>
                      </a:r>
                    </a:p>
                  </a:txBody>
                  <a:tcPr/>
                </a:tc>
                <a:tc>
                  <a:txBody>
                    <a:bodyPr/>
                    <a:lstStyle/>
                    <a:p>
                      <a:r>
                        <a:rPr lang="en-US" dirty="0"/>
                        <a:t>113mA</a:t>
                      </a:r>
                    </a:p>
                  </a:txBody>
                  <a:tcPr/>
                </a:tc>
                <a:tc>
                  <a:txBody>
                    <a:bodyPr/>
                    <a:lstStyle/>
                    <a:p>
                      <a:r>
                        <a:rPr lang="en-US" dirty="0"/>
                        <a:t>99.1mA</a:t>
                      </a:r>
                    </a:p>
                  </a:txBody>
                  <a:tcPr/>
                </a:tc>
                <a:tc>
                  <a:txBody>
                    <a:bodyPr/>
                    <a:lstStyle/>
                    <a:p>
                      <a:r>
                        <a:rPr lang="en-US" dirty="0"/>
                        <a:t>88mA</a:t>
                      </a:r>
                    </a:p>
                  </a:txBody>
                  <a:tcPr/>
                </a:tc>
                <a:extLst>
                  <a:ext uri="{0D108BD9-81ED-4DB2-BD59-A6C34878D82A}">
                    <a16:rowId xmlns:a16="http://schemas.microsoft.com/office/drawing/2014/main" val="3635900835"/>
                  </a:ext>
                </a:extLst>
              </a:tr>
              <a:tr h="370840">
                <a:tc>
                  <a:txBody>
                    <a:bodyPr/>
                    <a:lstStyle/>
                    <a:p>
                      <a:r>
                        <a:rPr lang="en-US" b="1" dirty="0"/>
                        <a:t>L</a:t>
                      </a:r>
                    </a:p>
                  </a:txBody>
                  <a:tcPr/>
                </a:tc>
                <a:tc>
                  <a:txBody>
                    <a:bodyPr/>
                    <a:lstStyle/>
                    <a:p>
                      <a:r>
                        <a:rPr lang="en-US" dirty="0"/>
                        <a:t>1mH</a:t>
                      </a:r>
                    </a:p>
                  </a:txBody>
                  <a:tcPr/>
                </a:tc>
                <a:tc>
                  <a:txBody>
                    <a:bodyPr/>
                    <a:lstStyle/>
                    <a:p>
                      <a:r>
                        <a:rPr lang="en-US" dirty="0"/>
                        <a:t>2mH</a:t>
                      </a:r>
                    </a:p>
                  </a:txBody>
                  <a:tcPr/>
                </a:tc>
                <a:tc>
                  <a:txBody>
                    <a:bodyPr/>
                    <a:lstStyle/>
                    <a:p>
                      <a:r>
                        <a:rPr lang="en-US" dirty="0"/>
                        <a:t>3mH</a:t>
                      </a:r>
                    </a:p>
                  </a:txBody>
                  <a:tcPr/>
                </a:tc>
                <a:tc>
                  <a:txBody>
                    <a:bodyPr/>
                    <a:lstStyle/>
                    <a:p>
                      <a:r>
                        <a:rPr lang="en-US" dirty="0"/>
                        <a:t>4mH</a:t>
                      </a:r>
                    </a:p>
                  </a:txBody>
                  <a:tcPr/>
                </a:tc>
                <a:tc>
                  <a:txBody>
                    <a:bodyPr/>
                    <a:lstStyle/>
                    <a:p>
                      <a:r>
                        <a:rPr lang="en-US" dirty="0"/>
                        <a:t>5mH</a:t>
                      </a:r>
                    </a:p>
                  </a:txBody>
                  <a:tcPr/>
                </a:tc>
                <a:extLst>
                  <a:ext uri="{0D108BD9-81ED-4DB2-BD59-A6C34878D82A}">
                    <a16:rowId xmlns:a16="http://schemas.microsoft.com/office/drawing/2014/main" val="2055938367"/>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b="1" dirty="0"/>
                        <a:t>I</a:t>
                      </a:r>
                      <a:r>
                        <a:rPr lang="en-US" b="1" baseline="-25000" dirty="0"/>
                        <a:t>max</a:t>
                      </a:r>
                    </a:p>
                  </a:txBody>
                  <a:tcPr/>
                </a:tc>
                <a:tc>
                  <a:txBody>
                    <a:bodyPr/>
                    <a:lstStyle/>
                    <a:p>
                      <a:r>
                        <a:rPr lang="en-US" dirty="0"/>
                        <a:t>158mA</a:t>
                      </a:r>
                    </a:p>
                  </a:txBody>
                  <a:tcPr/>
                </a:tc>
                <a:tc>
                  <a:txBody>
                    <a:bodyPr/>
                    <a:lstStyle/>
                    <a:p>
                      <a:r>
                        <a:rPr lang="en-US" dirty="0"/>
                        <a:t>79.2mA</a:t>
                      </a:r>
                    </a:p>
                  </a:txBody>
                  <a:tcPr/>
                </a:tc>
                <a:tc>
                  <a:txBody>
                    <a:bodyPr/>
                    <a:lstStyle/>
                    <a:p>
                      <a:r>
                        <a:rPr lang="en-US" dirty="0"/>
                        <a:t>52.8mA</a:t>
                      </a:r>
                    </a:p>
                  </a:txBody>
                  <a:tcPr/>
                </a:tc>
                <a:tc>
                  <a:txBody>
                    <a:bodyPr/>
                    <a:lstStyle/>
                    <a:p>
                      <a:r>
                        <a:rPr lang="en-US" dirty="0"/>
                        <a:t>39.6mA</a:t>
                      </a:r>
                    </a:p>
                  </a:txBody>
                  <a:tcPr/>
                </a:tc>
                <a:tc>
                  <a:txBody>
                    <a:bodyPr/>
                    <a:lstStyle/>
                    <a:p>
                      <a:r>
                        <a:rPr lang="en-US" dirty="0"/>
                        <a:t>31.7mA</a:t>
                      </a:r>
                    </a:p>
                  </a:txBody>
                  <a:tcPr/>
                </a:tc>
                <a:extLst>
                  <a:ext uri="{0D108BD9-81ED-4DB2-BD59-A6C34878D82A}">
                    <a16:rowId xmlns:a16="http://schemas.microsoft.com/office/drawing/2014/main" val="2970114415"/>
                  </a:ext>
                </a:extLst>
              </a:tr>
            </a:tbl>
          </a:graphicData>
        </a:graphic>
      </p:graphicFrame>
    </p:spTree>
    <p:custDataLst>
      <p:tags r:id="rId1"/>
    </p:custDataLst>
    <p:extLst>
      <p:ext uri="{BB962C8B-B14F-4D97-AF65-F5344CB8AC3E}">
        <p14:creationId xmlns:p14="http://schemas.microsoft.com/office/powerpoint/2010/main" val="3323800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39321"/>
          </a:xfrm>
          <a:prstGeom prst="rect">
            <a:avLst/>
          </a:prstGeom>
        </p:spPr>
        <p:txBody>
          <a:bodyPr wrap="square">
            <a:spAutoFit/>
          </a:bodyPr>
          <a:lstStyle/>
          <a:p>
            <a:pPr marL="285750" indent="-285750">
              <a:buFont typeface="Arial" panose="020B0604020202020204" pitchFamily="34" charset="0"/>
              <a:buChar char="•"/>
            </a:pPr>
            <a:r>
              <a:rPr lang="en-GB" dirty="0"/>
              <a:t>Discuss the table results</a:t>
            </a:r>
          </a:p>
          <a:p>
            <a:pPr marL="742950" lvl="1" indent="-285750">
              <a:buFont typeface="Arial" panose="020B0604020202020204" pitchFamily="34" charset="0"/>
              <a:buChar char="•"/>
            </a:pPr>
            <a:r>
              <a:rPr lang="en-GB" dirty="0"/>
              <a:t>Explain why the current increases as we increase voltage – use Ohm’s law</a:t>
            </a:r>
          </a:p>
          <a:p>
            <a:pPr marL="742950" lvl="1" indent="-285750">
              <a:buFont typeface="Arial" panose="020B0604020202020204" pitchFamily="34" charset="0"/>
              <a:buChar char="•"/>
            </a:pPr>
            <a:r>
              <a:rPr lang="en-GB" dirty="0"/>
              <a:t>Explain that if the current decreases as we increase frequency (</a:t>
            </a:r>
            <a:r>
              <a:rPr lang="en-GB" i="1" dirty="0"/>
              <a:t>f</a:t>
            </a:r>
            <a:r>
              <a:rPr lang="en-GB" dirty="0"/>
              <a:t>) then inductive reactance (X</a:t>
            </a:r>
            <a:r>
              <a:rPr lang="en-GB" baseline="-25000" dirty="0"/>
              <a:t>L</a:t>
            </a:r>
            <a:r>
              <a:rPr lang="en-GB" dirty="0"/>
              <a:t>) must be increasing – use I = V/X</a:t>
            </a:r>
            <a:r>
              <a:rPr lang="en-GB" baseline="-25000" dirty="0"/>
              <a:t>L</a:t>
            </a:r>
          </a:p>
          <a:p>
            <a:pPr marL="742950" lvl="1" indent="-285750">
              <a:buFont typeface="Arial" panose="020B0604020202020204" pitchFamily="34" charset="0"/>
              <a:buChar char="•"/>
            </a:pPr>
            <a:r>
              <a:rPr lang="en-GB" dirty="0"/>
              <a:t>Draw the simple </a:t>
            </a:r>
            <a:r>
              <a:rPr lang="en-GB" i="1" dirty="0"/>
              <a:t>f</a:t>
            </a:r>
            <a:r>
              <a:rPr lang="en-GB" dirty="0"/>
              <a:t> vs X</a:t>
            </a:r>
            <a:r>
              <a:rPr lang="en-GB" baseline="-25000" dirty="0"/>
              <a:t>L</a:t>
            </a:r>
            <a:r>
              <a:rPr lang="en-GB" dirty="0"/>
              <a:t> graph to show this relationship</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Explain that if current decreases as we increase inductance (L) then inductive reactance (X</a:t>
            </a:r>
            <a:r>
              <a:rPr lang="en-GB" baseline="-25000" dirty="0"/>
              <a:t>L</a:t>
            </a:r>
            <a:r>
              <a:rPr lang="en-GB" dirty="0"/>
              <a:t>) must be increasing – use I = V/X</a:t>
            </a:r>
            <a:r>
              <a:rPr lang="en-GB" baseline="-25000" dirty="0"/>
              <a:t>L</a:t>
            </a:r>
          </a:p>
        </p:txBody>
      </p:sp>
      <p:pic>
        <p:nvPicPr>
          <p:cNvPr id="4" name="Picture 3">
            <a:extLst>
              <a:ext uri="{FF2B5EF4-FFF2-40B4-BE49-F238E27FC236}">
                <a16:creationId xmlns:a16="http://schemas.microsoft.com/office/drawing/2014/main" id="{33BAFDAF-860D-8141-9879-202086AD2A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5951" y="2219732"/>
            <a:ext cx="2222369" cy="1550490"/>
          </a:xfrm>
          <a:prstGeom prst="rect">
            <a:avLst/>
          </a:prstGeom>
        </p:spPr>
      </p:pic>
    </p:spTree>
    <p:custDataLst>
      <p:tags r:id="rId1"/>
    </p:custDataLst>
    <p:extLst>
      <p:ext uri="{BB962C8B-B14F-4D97-AF65-F5344CB8AC3E}">
        <p14:creationId xmlns:p14="http://schemas.microsoft.com/office/powerpoint/2010/main" val="2009708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Doc04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r>
              <a:rPr lang="en-GB" dirty="0"/>
              <a:t>Create an annotated PDF worksheet with the following steps.</a:t>
            </a:r>
          </a:p>
          <a:p>
            <a:pPr marL="285750" indent="-285750">
              <a:buFont typeface="Arial" panose="020B0604020202020204" pitchFamily="34" charset="0"/>
              <a:buChar char="•"/>
            </a:pPr>
            <a:r>
              <a:rPr lang="en-GB" dirty="0"/>
              <a:t>Make sure you have downloaded the </a:t>
            </a:r>
            <a:r>
              <a:rPr lang="en-GB" dirty="0" err="1"/>
              <a:t>EveryCircuit</a:t>
            </a:r>
            <a:r>
              <a:rPr lang="en-GB" dirty="0"/>
              <a:t> App from your app store.</a:t>
            </a:r>
          </a:p>
          <a:p>
            <a:pPr marL="285750" indent="-285750">
              <a:buFont typeface="Arial" panose="020B0604020202020204" pitchFamily="34" charset="0"/>
              <a:buChar char="•"/>
            </a:pPr>
            <a:r>
              <a:rPr lang="en-GB" dirty="0"/>
              <a:t>If you are working on a computer, visit http://</a:t>
            </a:r>
            <a:r>
              <a:rPr lang="en-GB" dirty="0" err="1"/>
              <a:t>everycircuit.com</a:t>
            </a:r>
            <a:r>
              <a:rPr lang="en-GB" dirty="0"/>
              <a:t>/app/.</a:t>
            </a:r>
          </a:p>
          <a:p>
            <a:pPr marL="285750" indent="-285750">
              <a:buFont typeface="Arial" panose="020B0604020202020204" pitchFamily="34" charset="0"/>
              <a:buChar char="•"/>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285750" indent="-285750">
              <a:buFont typeface="Arial" panose="020B0604020202020204" pitchFamily="34" charset="0"/>
              <a:buChar char="•"/>
            </a:pPr>
            <a:r>
              <a:rPr lang="en-GB" dirty="0"/>
              <a:t>Go to the community space and search for the circuit called “</a:t>
            </a:r>
            <a:r>
              <a:rPr lang="en-GB" dirty="0" err="1"/>
              <a:t>NOC_Capacitors</a:t>
            </a:r>
            <a:r>
              <a:rPr lang="en-GB" dirty="0"/>
              <a:t> in AC Circuits”</a:t>
            </a:r>
          </a:p>
          <a:p>
            <a:pPr marL="285750" indent="-285750">
              <a:buFont typeface="Arial" panose="020B0604020202020204" pitchFamily="34" charset="0"/>
              <a:buChar char="•"/>
            </a:pPr>
            <a:r>
              <a:rPr lang="en-GB" dirty="0"/>
              <a:t>Open the circuit.</a:t>
            </a:r>
          </a:p>
          <a:p>
            <a:pPr marL="285750" indent="-285750">
              <a:buFont typeface="Arial" panose="020B0604020202020204" pitchFamily="34" charset="0"/>
              <a:buChar char="•"/>
            </a:pPr>
            <a:r>
              <a:rPr lang="en-GB" dirty="0"/>
              <a:t>This circuit has an AC power supply with a frequency of 5kHz (or 5 000 cycles per second) and a peak voltage of 5V. It also has a 1Ω resistor and a 1μF capacitor. We will learn later what a F or Farad is. </a:t>
            </a:r>
            <a:r>
              <a:rPr lang="en-GB"/>
              <a:t>Note that the 1Ω resistor is in the circuit to make the simulation work, but we have kept its resistance low so as not to affect the rest of the circuit too much.</a:t>
            </a:r>
            <a:endParaRPr lang="en-GB" dirty="0"/>
          </a:p>
          <a:p>
            <a:pPr marL="285750" indent="-285750">
              <a:buFont typeface="Arial" panose="020B0604020202020204" pitchFamily="34" charset="0"/>
              <a:buChar char="•"/>
            </a:pPr>
            <a:r>
              <a:rPr lang="en-GB" dirty="0"/>
              <a:t>Using what you have learnt, calculate what you expect the current through the ammeter to be (the total circuit current).</a:t>
            </a:r>
          </a:p>
          <a:p>
            <a:pPr marL="285750" indent="-285750">
              <a:buFont typeface="Arial" panose="020B0604020202020204" pitchFamily="34" charset="0"/>
              <a:buChar char="•"/>
            </a:pPr>
            <a:r>
              <a:rPr lang="en-GB" dirty="0"/>
              <a:t>Using what you have learnt, calculate what you expect the voltage across the 1Ω resistor to be.</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25294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Doc04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862322"/>
          </a:xfrm>
          <a:prstGeom prst="rect">
            <a:avLst/>
          </a:prstGeom>
        </p:spPr>
        <p:txBody>
          <a:bodyPr wrap="square">
            <a:spAutoFit/>
          </a:bodyPr>
          <a:lstStyle/>
          <a:p>
            <a:pPr marL="285750" indent="-285750">
              <a:buFont typeface="Arial" panose="020B0604020202020204" pitchFamily="34" charset="0"/>
              <a:buChar char="•"/>
            </a:pPr>
            <a:r>
              <a:rPr lang="en-GB" dirty="0"/>
              <a:t>Turn the simulator on by clicking on the play (           )button. You may need to give the simulation some time to settle on accurate values. Were your predictions correct? Click on the ammeter and the voltmeter across the resistor to see their maximum and minimum values.</a:t>
            </a:r>
          </a:p>
          <a:p>
            <a:pPr marL="285750" indent="-285750">
              <a:buFont typeface="Arial" panose="020B0604020202020204" pitchFamily="34" charset="0"/>
              <a:buChar char="•"/>
            </a:pPr>
            <a:r>
              <a:rPr lang="en-GB" dirty="0"/>
              <a:t>Remember, because this is an AC supply and the voltage and current keep changing magnitude and direction, the values you calculated were maximum or peak values.</a:t>
            </a:r>
          </a:p>
          <a:p>
            <a:pPr marL="285750" indent="-285750">
              <a:buFont typeface="Arial" panose="020B0604020202020204" pitchFamily="34" charset="0"/>
              <a:buChar char="•"/>
            </a:pPr>
            <a:r>
              <a:rPr lang="en-GB" dirty="0"/>
              <a:t>If the current and voltage are lower than you expect, what does this tell you about the total resistance in the circuit?</a:t>
            </a:r>
          </a:p>
          <a:p>
            <a:pPr marL="285750" indent="-285750">
              <a:buFont typeface="Arial" panose="020B0604020202020204" pitchFamily="34" charset="0"/>
              <a:buChar char="•"/>
            </a:pPr>
            <a:r>
              <a:rPr lang="en-GB" dirty="0"/>
              <a:t>Are the voltage and current in the circuit in or out of phase? Click on the voltmeter across the supply to check.</a:t>
            </a:r>
          </a:p>
          <a:p>
            <a:pPr marL="28575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16DF95EE-BAF5-2E47-88F5-2416A0AF86D5}"/>
              </a:ext>
            </a:extLst>
          </p:cNvPr>
          <p:cNvPicPr>
            <a:picLocks noChangeAspect="1"/>
          </p:cNvPicPr>
          <p:nvPr/>
        </p:nvPicPr>
        <p:blipFill>
          <a:blip r:embed="rId4"/>
          <a:stretch>
            <a:fillRect/>
          </a:stretch>
        </p:blipFill>
        <p:spPr>
          <a:xfrm>
            <a:off x="5130445" y="1045892"/>
            <a:ext cx="431800" cy="469900"/>
          </a:xfrm>
          <a:prstGeom prst="rect">
            <a:avLst/>
          </a:prstGeom>
        </p:spPr>
      </p:pic>
    </p:spTree>
    <p:custDataLst>
      <p:tags r:id="rId1"/>
    </p:custDataLst>
    <p:extLst>
      <p:ext uri="{BB962C8B-B14F-4D97-AF65-F5344CB8AC3E}">
        <p14:creationId xmlns:p14="http://schemas.microsoft.com/office/powerpoint/2010/main" val="548915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970318"/>
          </a:xfrm>
          <a:prstGeom prst="rect">
            <a:avLst/>
          </a:prstGeom>
        </p:spPr>
        <p:txBody>
          <a:bodyPr wrap="square">
            <a:spAutoFit/>
          </a:bodyPr>
          <a:lstStyle/>
          <a:p>
            <a:r>
              <a:rPr lang="en-GB" dirty="0"/>
              <a:t>Create a screencast video presented by an expert presenter. The presenter needs to work through the Doc04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Calculate the expected current using Ohm’s Law.</a:t>
            </a:r>
          </a:p>
          <a:p>
            <a:pPr marL="285750" indent="-285750">
              <a:buFont typeface="Arial" panose="020B0604020202020204" pitchFamily="34" charset="0"/>
              <a:buChar char="•"/>
            </a:pPr>
            <a:r>
              <a:rPr lang="en-GB" dirty="0"/>
              <a:t>Calculate the expected voltage across the resistor using Ohm’s Law.</a:t>
            </a:r>
          </a:p>
          <a:p>
            <a:pPr marL="285750" indent="-285750">
              <a:buFont typeface="Arial" panose="020B0604020202020204" pitchFamily="34" charset="0"/>
              <a:buChar char="•"/>
            </a:pPr>
            <a:r>
              <a:rPr lang="en-GB" dirty="0"/>
              <a:t>Turn the simulator on and see if calculations are correct.</a:t>
            </a:r>
          </a:p>
          <a:p>
            <a:pPr marL="285750" indent="-285750">
              <a:buFont typeface="Arial" panose="020B0604020202020204" pitchFamily="34" charset="0"/>
              <a:buChar char="•"/>
            </a:pPr>
            <a:r>
              <a:rPr lang="en-GB" dirty="0"/>
              <a:t>As the current in the circuit is much lower than we expect, this means that the resistance in the circuit is greater than just 1Ω. The only place that this extra resistance to the flow of current could be coming from is the capacitor.</a:t>
            </a:r>
          </a:p>
          <a:p>
            <a:pPr marL="285750" indent="-285750">
              <a:buFont typeface="Arial" panose="020B0604020202020204" pitchFamily="34" charset="0"/>
              <a:buChar char="•"/>
            </a:pPr>
            <a:r>
              <a:rPr lang="en-GB" dirty="0"/>
              <a:t>Also, the voltage drop over the resistor is what we expect. Therefore the rest of the circuit voltage must be being dropped over the capacitor.</a:t>
            </a:r>
          </a:p>
          <a:p>
            <a:pPr marL="285750" indent="-285750">
              <a:buFont typeface="Arial" panose="020B0604020202020204" pitchFamily="34" charset="0"/>
              <a:buChar char="•"/>
            </a:pPr>
            <a:r>
              <a:rPr lang="en-GB" dirty="0"/>
              <a:t>If we look at the supply voltage and the current in the circuit, we can see that they are out of phase. The voltage lags the current by about 90 degrees. When there is only a resistor in the circuit V and I are in phase. So it must be the capacitor that is causing them to be out of phase.</a:t>
            </a:r>
          </a:p>
        </p:txBody>
      </p:sp>
    </p:spTree>
    <p:custDataLst>
      <p:tags r:id="rId1"/>
    </p:custDataLst>
    <p:extLst>
      <p:ext uri="{BB962C8B-B14F-4D97-AF65-F5344CB8AC3E}">
        <p14:creationId xmlns:p14="http://schemas.microsoft.com/office/powerpoint/2010/main" val="1633032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Doc04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862322"/>
          </a:xfrm>
          <a:prstGeom prst="rect">
            <a:avLst/>
          </a:prstGeom>
        </p:spPr>
        <p:txBody>
          <a:bodyPr wrap="square">
            <a:spAutoFit/>
          </a:bodyPr>
          <a:lstStyle/>
          <a:p>
            <a:r>
              <a:rPr lang="en-GB" dirty="0"/>
              <a:t>Create an annotated PDF worksheet with the following steps.</a:t>
            </a:r>
          </a:p>
          <a:p>
            <a:pPr marL="285750" indent="-285750">
              <a:buFont typeface="Arial" panose="020B0604020202020204" pitchFamily="34" charset="0"/>
              <a:buChar char="•"/>
            </a:pPr>
            <a:r>
              <a:rPr lang="en-GB" dirty="0"/>
              <a:t>Make sure you have downloaded the </a:t>
            </a:r>
            <a:r>
              <a:rPr lang="en-GB" dirty="0" err="1"/>
              <a:t>EveryCircuit</a:t>
            </a:r>
            <a:r>
              <a:rPr lang="en-GB" dirty="0"/>
              <a:t> App from your app store.</a:t>
            </a:r>
          </a:p>
          <a:p>
            <a:pPr marL="285750" indent="-285750">
              <a:buFont typeface="Arial" panose="020B0604020202020204" pitchFamily="34" charset="0"/>
              <a:buChar char="•"/>
            </a:pPr>
            <a:r>
              <a:rPr lang="en-GB" dirty="0"/>
              <a:t>If you are working on a computer, visit http://</a:t>
            </a:r>
            <a:r>
              <a:rPr lang="en-GB" dirty="0" err="1"/>
              <a:t>everycircuit.com</a:t>
            </a:r>
            <a:r>
              <a:rPr lang="en-GB" dirty="0"/>
              <a:t>/app/.</a:t>
            </a:r>
          </a:p>
          <a:p>
            <a:pPr marL="285750" indent="-285750">
              <a:buFont typeface="Arial" panose="020B0604020202020204" pitchFamily="34" charset="0"/>
              <a:buChar char="•"/>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285750" indent="-285750">
              <a:buFont typeface="Arial" panose="020B0604020202020204" pitchFamily="34" charset="0"/>
              <a:buChar char="•"/>
            </a:pPr>
            <a:r>
              <a:rPr lang="en-GB" dirty="0"/>
              <a:t>Go to the community space and search for the circuit called “</a:t>
            </a:r>
            <a:r>
              <a:rPr lang="en-GB" dirty="0" err="1"/>
              <a:t>NOC_Capacitors</a:t>
            </a:r>
            <a:r>
              <a:rPr lang="en-GB" dirty="0"/>
              <a:t> in AC Circuits”</a:t>
            </a:r>
          </a:p>
          <a:p>
            <a:pPr marL="285750" indent="-285750">
              <a:buFont typeface="Arial" panose="020B0604020202020204" pitchFamily="34" charset="0"/>
              <a:buChar char="•"/>
            </a:pPr>
            <a:r>
              <a:rPr lang="en-GB" dirty="0"/>
              <a:t>Open the circuit. This is the same circuit we used in the previous activity. There is a 5V AC power supply, running at 5kHz (or 5 000 cycles per second) as well as a 1Ω resistor and a 1μF capacitor.</a:t>
            </a:r>
          </a:p>
          <a:p>
            <a:pPr marL="285750" indent="-285750">
              <a:buFont typeface="Arial" panose="020B0604020202020204" pitchFamily="34" charset="0"/>
              <a:buChar char="•"/>
            </a:pPr>
            <a:r>
              <a:rPr lang="en-GB" dirty="0"/>
              <a:t>Draw the following table on a piece of paper.</a:t>
            </a:r>
          </a:p>
          <a:p>
            <a:pPr marL="285750" indent="-285750">
              <a:buFont typeface="Arial" panose="020B0604020202020204" pitchFamily="34" charset="0"/>
              <a:buChar char="•"/>
            </a:pPr>
            <a:endParaRPr lang="en-GB" dirty="0"/>
          </a:p>
        </p:txBody>
      </p:sp>
      <p:graphicFrame>
        <p:nvGraphicFramePr>
          <p:cNvPr id="6" name="Table 5">
            <a:extLst>
              <a:ext uri="{FF2B5EF4-FFF2-40B4-BE49-F238E27FC236}">
                <a16:creationId xmlns:a16="http://schemas.microsoft.com/office/drawing/2014/main" id="{BD78D6D3-7474-A140-AD6F-4DFEE0144D95}"/>
              </a:ext>
            </a:extLst>
          </p:cNvPr>
          <p:cNvGraphicFramePr>
            <a:graphicFrameLocks noGrp="1"/>
          </p:cNvGraphicFramePr>
          <p:nvPr>
            <p:extLst>
              <p:ext uri="{D42A27DB-BD31-4B8C-83A1-F6EECF244321}">
                <p14:modId xmlns:p14="http://schemas.microsoft.com/office/powerpoint/2010/main" val="3071061541"/>
              </p:ext>
            </p:extLst>
          </p:nvPr>
        </p:nvGraphicFramePr>
        <p:xfrm>
          <a:off x="845951" y="3830136"/>
          <a:ext cx="6826252" cy="2225040"/>
        </p:xfrm>
        <a:graphic>
          <a:graphicData uri="http://schemas.openxmlformats.org/drawingml/2006/table">
            <a:tbl>
              <a:tblPr bandRow="1">
                <a:tableStyleId>{5C22544A-7EE6-4342-B048-85BDC9FD1C3A}</a:tableStyleId>
              </a:tblPr>
              <a:tblGrid>
                <a:gridCol w="498755">
                  <a:extLst>
                    <a:ext uri="{9D8B030D-6E8A-4147-A177-3AD203B41FA5}">
                      <a16:colId xmlns:a16="http://schemas.microsoft.com/office/drawing/2014/main" val="322228468"/>
                    </a:ext>
                  </a:extLst>
                </a:gridCol>
                <a:gridCol w="1126425">
                  <a:extLst>
                    <a:ext uri="{9D8B030D-6E8A-4147-A177-3AD203B41FA5}">
                      <a16:colId xmlns:a16="http://schemas.microsoft.com/office/drawing/2014/main" val="551784452"/>
                    </a:ext>
                  </a:extLst>
                </a:gridCol>
                <a:gridCol w="1300268">
                  <a:extLst>
                    <a:ext uri="{9D8B030D-6E8A-4147-A177-3AD203B41FA5}">
                      <a16:colId xmlns:a16="http://schemas.microsoft.com/office/drawing/2014/main" val="2722104343"/>
                    </a:ext>
                  </a:extLst>
                </a:gridCol>
                <a:gridCol w="1300268">
                  <a:extLst>
                    <a:ext uri="{9D8B030D-6E8A-4147-A177-3AD203B41FA5}">
                      <a16:colId xmlns:a16="http://schemas.microsoft.com/office/drawing/2014/main" val="3957034566"/>
                    </a:ext>
                  </a:extLst>
                </a:gridCol>
                <a:gridCol w="1300268">
                  <a:extLst>
                    <a:ext uri="{9D8B030D-6E8A-4147-A177-3AD203B41FA5}">
                      <a16:colId xmlns:a16="http://schemas.microsoft.com/office/drawing/2014/main" val="3849813859"/>
                    </a:ext>
                  </a:extLst>
                </a:gridCol>
                <a:gridCol w="1300268">
                  <a:extLst>
                    <a:ext uri="{9D8B030D-6E8A-4147-A177-3AD203B41FA5}">
                      <a16:colId xmlns:a16="http://schemas.microsoft.com/office/drawing/2014/main" val="1062761588"/>
                    </a:ext>
                  </a:extLst>
                </a:gridCol>
              </a:tblGrid>
              <a:tr h="370840">
                <a:tc>
                  <a:txBody>
                    <a:bodyPr/>
                    <a:lstStyle/>
                    <a:p>
                      <a:r>
                        <a:rPr lang="en-US" b="1" dirty="0"/>
                        <a:t>V</a:t>
                      </a:r>
                    </a:p>
                  </a:txBody>
                  <a:tcPr/>
                </a:tc>
                <a:tc>
                  <a:txBody>
                    <a:bodyPr/>
                    <a:lstStyle/>
                    <a:p>
                      <a:r>
                        <a:rPr lang="en-US" dirty="0"/>
                        <a:t>5V</a:t>
                      </a:r>
                    </a:p>
                  </a:txBody>
                  <a:tcPr/>
                </a:tc>
                <a:tc>
                  <a:txBody>
                    <a:bodyPr/>
                    <a:lstStyle/>
                    <a:p>
                      <a:r>
                        <a:rPr lang="en-US" dirty="0"/>
                        <a:t>6V</a:t>
                      </a:r>
                    </a:p>
                  </a:txBody>
                  <a:tcPr/>
                </a:tc>
                <a:tc>
                  <a:txBody>
                    <a:bodyPr/>
                    <a:lstStyle/>
                    <a:p>
                      <a:r>
                        <a:rPr lang="en-US" dirty="0"/>
                        <a:t>7V</a:t>
                      </a:r>
                    </a:p>
                  </a:txBody>
                  <a:tcPr/>
                </a:tc>
                <a:tc>
                  <a:txBody>
                    <a:bodyPr/>
                    <a:lstStyle/>
                    <a:p>
                      <a:r>
                        <a:rPr lang="en-US" dirty="0"/>
                        <a:t>8V</a:t>
                      </a:r>
                    </a:p>
                  </a:txBody>
                  <a:tcPr/>
                </a:tc>
                <a:tc>
                  <a:txBody>
                    <a:bodyPr/>
                    <a:lstStyle/>
                    <a:p>
                      <a:r>
                        <a:rPr lang="en-US" dirty="0"/>
                        <a:t>9V</a:t>
                      </a:r>
                    </a:p>
                  </a:txBody>
                  <a:tcPr/>
                </a:tc>
                <a:extLst>
                  <a:ext uri="{0D108BD9-81ED-4DB2-BD59-A6C34878D82A}">
                    <a16:rowId xmlns:a16="http://schemas.microsoft.com/office/drawing/2014/main" val="1434819539"/>
                  </a:ext>
                </a:extLst>
              </a:tr>
              <a:tr h="370840">
                <a:tc>
                  <a:txBody>
                    <a:bodyPr/>
                    <a:lstStyle/>
                    <a:p>
                      <a:r>
                        <a:rPr lang="en-US" b="1" dirty="0"/>
                        <a:t>I</a:t>
                      </a:r>
                      <a:r>
                        <a:rPr lang="en-US" b="1" baseline="-25000" dirty="0"/>
                        <a:t>max</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38887451"/>
                  </a:ext>
                </a:extLst>
              </a:tr>
              <a:tr h="370840">
                <a:tc>
                  <a:txBody>
                    <a:bodyPr/>
                    <a:lstStyle/>
                    <a:p>
                      <a:r>
                        <a:rPr lang="en-US" b="1" i="1" dirty="0"/>
                        <a:t>f</a:t>
                      </a:r>
                    </a:p>
                  </a:txBody>
                  <a:tcPr/>
                </a:tc>
                <a:tc>
                  <a:txBody>
                    <a:bodyPr/>
                    <a:lstStyle/>
                    <a:p>
                      <a:r>
                        <a:rPr lang="en-US" dirty="0"/>
                        <a:t>5KHz</a:t>
                      </a:r>
                    </a:p>
                  </a:txBody>
                  <a:tcPr/>
                </a:tc>
                <a:tc>
                  <a:txBody>
                    <a:bodyPr/>
                    <a:lstStyle/>
                    <a:p>
                      <a:r>
                        <a:rPr lang="en-US" dirty="0"/>
                        <a:t>6kHz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7kHz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8kHz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9kHz</a:t>
                      </a:r>
                    </a:p>
                  </a:txBody>
                  <a:tcPr/>
                </a:tc>
                <a:extLst>
                  <a:ext uri="{0D108BD9-81ED-4DB2-BD59-A6C34878D82A}">
                    <a16:rowId xmlns:a16="http://schemas.microsoft.com/office/drawing/2014/main" val="1753021836"/>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b="1" dirty="0"/>
                        <a:t>I</a:t>
                      </a:r>
                      <a:r>
                        <a:rPr lang="en-US" b="1" baseline="-25000" dirty="0"/>
                        <a:t>max</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5900835"/>
                  </a:ext>
                </a:extLst>
              </a:tr>
              <a:tr h="370840">
                <a:tc>
                  <a:txBody>
                    <a:bodyPr/>
                    <a:lstStyle/>
                    <a:p>
                      <a:r>
                        <a:rPr lang="en-US" b="1" dirty="0"/>
                        <a:t>C</a:t>
                      </a:r>
                    </a:p>
                  </a:txBody>
                  <a:tcPr/>
                </a:tc>
                <a:tc>
                  <a:txBody>
                    <a:bodyPr/>
                    <a:lstStyle/>
                    <a:p>
                      <a:r>
                        <a:rPr lang="en-US" dirty="0"/>
                        <a:t>1</a:t>
                      </a:r>
                      <a:r>
                        <a:rPr lang="en-GB" dirty="0" err="1"/>
                        <a:t>μF</a:t>
                      </a:r>
                      <a:endParaRPr lang="en-US" dirty="0"/>
                    </a:p>
                  </a:txBody>
                  <a:tcPr/>
                </a:tc>
                <a:tc>
                  <a:txBody>
                    <a:bodyPr/>
                    <a:lstStyle/>
                    <a:p>
                      <a:r>
                        <a:rPr lang="en-US" dirty="0"/>
                        <a:t>2</a:t>
                      </a:r>
                      <a:r>
                        <a:rPr lang="en-GB" dirty="0" err="1"/>
                        <a:t>μF</a:t>
                      </a:r>
                      <a:endParaRPr lang="en-US" dirty="0"/>
                    </a:p>
                  </a:txBody>
                  <a:tcPr/>
                </a:tc>
                <a:tc>
                  <a:txBody>
                    <a:bodyPr/>
                    <a:lstStyle/>
                    <a:p>
                      <a:r>
                        <a:rPr lang="en-US" dirty="0"/>
                        <a:t>3</a:t>
                      </a:r>
                      <a:r>
                        <a:rPr lang="en-GB" dirty="0" err="1"/>
                        <a:t>μF</a:t>
                      </a:r>
                      <a:endParaRPr lang="en-US" dirty="0"/>
                    </a:p>
                  </a:txBody>
                  <a:tcPr/>
                </a:tc>
                <a:tc>
                  <a:txBody>
                    <a:bodyPr/>
                    <a:lstStyle/>
                    <a:p>
                      <a:r>
                        <a:rPr lang="en-US" dirty="0"/>
                        <a:t>4</a:t>
                      </a:r>
                      <a:r>
                        <a:rPr lang="en-GB" dirty="0" err="1"/>
                        <a:t>μF</a:t>
                      </a:r>
                      <a:endParaRPr lang="en-US" dirty="0"/>
                    </a:p>
                  </a:txBody>
                  <a:tcPr/>
                </a:tc>
                <a:tc>
                  <a:txBody>
                    <a:bodyPr/>
                    <a:lstStyle/>
                    <a:p>
                      <a:r>
                        <a:rPr lang="en-US" dirty="0"/>
                        <a:t>5</a:t>
                      </a:r>
                      <a:r>
                        <a:rPr lang="en-GB" dirty="0" err="1"/>
                        <a:t>μF</a:t>
                      </a:r>
                      <a:endParaRPr lang="en-US" dirty="0"/>
                    </a:p>
                  </a:txBody>
                  <a:tcPr/>
                </a:tc>
                <a:extLst>
                  <a:ext uri="{0D108BD9-81ED-4DB2-BD59-A6C34878D82A}">
                    <a16:rowId xmlns:a16="http://schemas.microsoft.com/office/drawing/2014/main" val="2055938367"/>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b="1" dirty="0"/>
                        <a:t>I</a:t>
                      </a:r>
                      <a:r>
                        <a:rPr lang="en-US" b="1" baseline="-25000" dirty="0"/>
                        <a:t>max</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70114415"/>
                  </a:ext>
                </a:extLst>
              </a:tr>
            </a:tbl>
          </a:graphicData>
        </a:graphic>
      </p:graphicFrame>
    </p:spTree>
    <p:custDataLst>
      <p:tags r:id="rId1"/>
    </p:custDataLst>
    <p:extLst>
      <p:ext uri="{BB962C8B-B14F-4D97-AF65-F5344CB8AC3E}">
        <p14:creationId xmlns:p14="http://schemas.microsoft.com/office/powerpoint/2010/main" val="135060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Resistors in AC circuits</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We know that resistors resist the flow of current and, in unit 3, we learnt how they behave in DC circuits. But how do resistors behave in AC circuits?</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923946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Doc03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24315"/>
          </a:xfrm>
          <a:prstGeom prst="rect">
            <a:avLst/>
          </a:prstGeom>
        </p:spPr>
        <p:txBody>
          <a:bodyPr wrap="square">
            <a:spAutoFit/>
          </a:bodyPr>
          <a:lstStyle/>
          <a:p>
            <a:pPr marL="285750" indent="-285750">
              <a:buFont typeface="Arial" panose="020B0604020202020204" pitchFamily="34" charset="0"/>
              <a:buChar char="•"/>
            </a:pPr>
            <a:r>
              <a:rPr lang="en-GB" dirty="0"/>
              <a:t>Click on the power supply ad then on the spanner icon to open its settings. Select the amplitude and change it to 6V. Allow the simulation and few moments to settle and then take a reading of the maximum current. Enter this value into your table. Now change the amplitude to 7V, 8V and 9V, each time entering in the new maximum current into your table.</a:t>
            </a:r>
          </a:p>
          <a:p>
            <a:pPr marL="285750" indent="-285750">
              <a:buFont typeface="Arial" panose="020B0604020202020204" pitchFamily="34" charset="0"/>
              <a:buChar char="•"/>
            </a:pPr>
            <a:r>
              <a:rPr lang="en-GB" dirty="0"/>
              <a:t>Reset the amplitude to 5V and this time adjust the Frequency of the power supply, noting the new maximum current each time.</a:t>
            </a:r>
          </a:p>
          <a:p>
            <a:pPr marL="285750" indent="-285750">
              <a:buFont typeface="Arial" panose="020B0604020202020204" pitchFamily="34" charset="0"/>
              <a:buChar char="•"/>
            </a:pPr>
            <a:r>
              <a:rPr lang="en-GB" dirty="0"/>
              <a:t>Rest the frequency to 5kHz and click on the inductor. Change the capacitance to 2μF and read and enter the maximum current. Complete the table.</a:t>
            </a:r>
          </a:p>
          <a:p>
            <a:pPr marL="285750" indent="-285750">
              <a:buFont typeface="Arial" panose="020B0604020202020204" pitchFamily="34" charset="0"/>
              <a:buChar char="•"/>
            </a:pPr>
            <a:r>
              <a:rPr lang="en-GB" dirty="0"/>
              <a:t>What happens to the current in the circuit as you increase the voltage? Is this what you expect to happen?</a:t>
            </a:r>
          </a:p>
          <a:p>
            <a:pPr marL="285750" indent="-285750">
              <a:buFont typeface="Arial" panose="020B0604020202020204" pitchFamily="34" charset="0"/>
              <a:buChar char="•"/>
            </a:pPr>
            <a:r>
              <a:rPr lang="en-GB" dirty="0"/>
              <a:t>What happens to the current as you increase the frequency of the power supply? If the resistance of the resistor is constant, what does this change in current tell you about the capacitive reactance in the circuit as you increase the frequency?</a:t>
            </a:r>
          </a:p>
          <a:p>
            <a:pPr marL="285750" indent="-285750">
              <a:buFont typeface="Arial" panose="020B0604020202020204" pitchFamily="34" charset="0"/>
              <a:buChar char="•"/>
            </a:pPr>
            <a:r>
              <a:rPr lang="en-GB" dirty="0"/>
              <a:t>What happens to the current as you increase the capacitance of the capacitor? If the resistance of the resistor is constant, what does this change in current tell you about the capacitive reactance in the circuit as you increase the capacitance?</a:t>
            </a:r>
          </a:p>
        </p:txBody>
      </p:sp>
    </p:spTree>
    <p:custDataLst>
      <p:tags r:id="rId1"/>
    </p:custDataLst>
    <p:extLst>
      <p:ext uri="{BB962C8B-B14F-4D97-AF65-F5344CB8AC3E}">
        <p14:creationId xmlns:p14="http://schemas.microsoft.com/office/powerpoint/2010/main" val="3009082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200329"/>
          </a:xfrm>
          <a:prstGeom prst="rect">
            <a:avLst/>
          </a:prstGeom>
        </p:spPr>
        <p:txBody>
          <a:bodyPr wrap="square">
            <a:spAutoFit/>
          </a:bodyPr>
          <a:lstStyle/>
          <a:p>
            <a:r>
              <a:rPr lang="en-GB" dirty="0"/>
              <a:t>Create a screencast video presented by an expert presenter. The presenter needs to work through the Doc05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Show how to complete the table.</a:t>
            </a:r>
          </a:p>
        </p:txBody>
      </p:sp>
      <p:graphicFrame>
        <p:nvGraphicFramePr>
          <p:cNvPr id="5" name="Table 4">
            <a:extLst>
              <a:ext uri="{FF2B5EF4-FFF2-40B4-BE49-F238E27FC236}">
                <a16:creationId xmlns:a16="http://schemas.microsoft.com/office/drawing/2014/main" id="{0919152C-9E1F-664C-ACCF-12EF7F543E76}"/>
              </a:ext>
            </a:extLst>
          </p:cNvPr>
          <p:cNvGraphicFramePr>
            <a:graphicFrameLocks noGrp="1"/>
          </p:cNvGraphicFramePr>
          <p:nvPr>
            <p:extLst>
              <p:ext uri="{D42A27DB-BD31-4B8C-83A1-F6EECF244321}">
                <p14:modId xmlns:p14="http://schemas.microsoft.com/office/powerpoint/2010/main" val="511987493"/>
              </p:ext>
            </p:extLst>
          </p:nvPr>
        </p:nvGraphicFramePr>
        <p:xfrm>
          <a:off x="813678" y="2453157"/>
          <a:ext cx="6826252" cy="2225040"/>
        </p:xfrm>
        <a:graphic>
          <a:graphicData uri="http://schemas.openxmlformats.org/drawingml/2006/table">
            <a:tbl>
              <a:tblPr bandRow="1">
                <a:tableStyleId>{5C22544A-7EE6-4342-B048-85BDC9FD1C3A}</a:tableStyleId>
              </a:tblPr>
              <a:tblGrid>
                <a:gridCol w="498755">
                  <a:extLst>
                    <a:ext uri="{9D8B030D-6E8A-4147-A177-3AD203B41FA5}">
                      <a16:colId xmlns:a16="http://schemas.microsoft.com/office/drawing/2014/main" val="322228468"/>
                    </a:ext>
                  </a:extLst>
                </a:gridCol>
                <a:gridCol w="1126425">
                  <a:extLst>
                    <a:ext uri="{9D8B030D-6E8A-4147-A177-3AD203B41FA5}">
                      <a16:colId xmlns:a16="http://schemas.microsoft.com/office/drawing/2014/main" val="551784452"/>
                    </a:ext>
                  </a:extLst>
                </a:gridCol>
                <a:gridCol w="1300268">
                  <a:extLst>
                    <a:ext uri="{9D8B030D-6E8A-4147-A177-3AD203B41FA5}">
                      <a16:colId xmlns:a16="http://schemas.microsoft.com/office/drawing/2014/main" val="2722104343"/>
                    </a:ext>
                  </a:extLst>
                </a:gridCol>
                <a:gridCol w="1300268">
                  <a:extLst>
                    <a:ext uri="{9D8B030D-6E8A-4147-A177-3AD203B41FA5}">
                      <a16:colId xmlns:a16="http://schemas.microsoft.com/office/drawing/2014/main" val="3957034566"/>
                    </a:ext>
                  </a:extLst>
                </a:gridCol>
                <a:gridCol w="1300268">
                  <a:extLst>
                    <a:ext uri="{9D8B030D-6E8A-4147-A177-3AD203B41FA5}">
                      <a16:colId xmlns:a16="http://schemas.microsoft.com/office/drawing/2014/main" val="3849813859"/>
                    </a:ext>
                  </a:extLst>
                </a:gridCol>
                <a:gridCol w="1300268">
                  <a:extLst>
                    <a:ext uri="{9D8B030D-6E8A-4147-A177-3AD203B41FA5}">
                      <a16:colId xmlns:a16="http://schemas.microsoft.com/office/drawing/2014/main" val="1062761588"/>
                    </a:ext>
                  </a:extLst>
                </a:gridCol>
              </a:tblGrid>
              <a:tr h="370840">
                <a:tc>
                  <a:txBody>
                    <a:bodyPr/>
                    <a:lstStyle/>
                    <a:p>
                      <a:r>
                        <a:rPr lang="en-US" b="1" dirty="0"/>
                        <a:t>V</a:t>
                      </a:r>
                    </a:p>
                  </a:txBody>
                  <a:tcPr/>
                </a:tc>
                <a:tc>
                  <a:txBody>
                    <a:bodyPr/>
                    <a:lstStyle/>
                    <a:p>
                      <a:r>
                        <a:rPr lang="en-US" dirty="0"/>
                        <a:t>5V</a:t>
                      </a:r>
                    </a:p>
                  </a:txBody>
                  <a:tcPr/>
                </a:tc>
                <a:tc>
                  <a:txBody>
                    <a:bodyPr/>
                    <a:lstStyle/>
                    <a:p>
                      <a:r>
                        <a:rPr lang="en-US" dirty="0"/>
                        <a:t>6V</a:t>
                      </a:r>
                    </a:p>
                  </a:txBody>
                  <a:tcPr/>
                </a:tc>
                <a:tc>
                  <a:txBody>
                    <a:bodyPr/>
                    <a:lstStyle/>
                    <a:p>
                      <a:r>
                        <a:rPr lang="en-US" dirty="0"/>
                        <a:t>7V</a:t>
                      </a:r>
                    </a:p>
                  </a:txBody>
                  <a:tcPr/>
                </a:tc>
                <a:tc>
                  <a:txBody>
                    <a:bodyPr/>
                    <a:lstStyle/>
                    <a:p>
                      <a:r>
                        <a:rPr lang="en-US" dirty="0"/>
                        <a:t>8V</a:t>
                      </a:r>
                    </a:p>
                  </a:txBody>
                  <a:tcPr/>
                </a:tc>
                <a:tc>
                  <a:txBody>
                    <a:bodyPr/>
                    <a:lstStyle/>
                    <a:p>
                      <a:r>
                        <a:rPr lang="en-US" dirty="0"/>
                        <a:t>9V</a:t>
                      </a:r>
                    </a:p>
                  </a:txBody>
                  <a:tcPr/>
                </a:tc>
                <a:extLst>
                  <a:ext uri="{0D108BD9-81ED-4DB2-BD59-A6C34878D82A}">
                    <a16:rowId xmlns:a16="http://schemas.microsoft.com/office/drawing/2014/main" val="1434819539"/>
                  </a:ext>
                </a:extLst>
              </a:tr>
              <a:tr h="370840">
                <a:tc>
                  <a:txBody>
                    <a:bodyPr/>
                    <a:lstStyle/>
                    <a:p>
                      <a:r>
                        <a:rPr lang="en-US" b="1" dirty="0"/>
                        <a:t>I</a:t>
                      </a:r>
                      <a:r>
                        <a:rPr lang="en-US" b="1" baseline="-25000" dirty="0"/>
                        <a:t>max</a:t>
                      </a:r>
                    </a:p>
                  </a:txBody>
                  <a:tcPr/>
                </a:tc>
                <a:tc>
                  <a:txBody>
                    <a:bodyPr/>
                    <a:lstStyle/>
                    <a:p>
                      <a:r>
                        <a:rPr lang="en-US" dirty="0"/>
                        <a:t>157mA</a:t>
                      </a:r>
                    </a:p>
                  </a:txBody>
                  <a:tcPr/>
                </a:tc>
                <a:tc>
                  <a:txBody>
                    <a:bodyPr/>
                    <a:lstStyle/>
                    <a:p>
                      <a:r>
                        <a:rPr lang="en-US" dirty="0"/>
                        <a:t>189mA</a:t>
                      </a:r>
                    </a:p>
                  </a:txBody>
                  <a:tcPr/>
                </a:tc>
                <a:tc>
                  <a:txBody>
                    <a:bodyPr/>
                    <a:lstStyle/>
                    <a:p>
                      <a:r>
                        <a:rPr lang="en-US" dirty="0"/>
                        <a:t>220mA</a:t>
                      </a:r>
                    </a:p>
                  </a:txBody>
                  <a:tcPr/>
                </a:tc>
                <a:tc>
                  <a:txBody>
                    <a:bodyPr/>
                    <a:lstStyle/>
                    <a:p>
                      <a:r>
                        <a:rPr lang="en-US" dirty="0"/>
                        <a:t>255mA</a:t>
                      </a:r>
                    </a:p>
                  </a:txBody>
                  <a:tcPr/>
                </a:tc>
                <a:tc>
                  <a:txBody>
                    <a:bodyPr/>
                    <a:lstStyle/>
                    <a:p>
                      <a:r>
                        <a:rPr lang="en-US" dirty="0"/>
                        <a:t>286mA</a:t>
                      </a:r>
                    </a:p>
                  </a:txBody>
                  <a:tcPr/>
                </a:tc>
                <a:extLst>
                  <a:ext uri="{0D108BD9-81ED-4DB2-BD59-A6C34878D82A}">
                    <a16:rowId xmlns:a16="http://schemas.microsoft.com/office/drawing/2014/main" val="3338887451"/>
                  </a:ext>
                </a:extLst>
              </a:tr>
              <a:tr h="370840">
                <a:tc>
                  <a:txBody>
                    <a:bodyPr/>
                    <a:lstStyle/>
                    <a:p>
                      <a:r>
                        <a:rPr lang="en-US" b="1" i="1" dirty="0"/>
                        <a:t>f</a:t>
                      </a:r>
                    </a:p>
                  </a:txBody>
                  <a:tcPr/>
                </a:tc>
                <a:tc>
                  <a:txBody>
                    <a:bodyPr/>
                    <a:lstStyle/>
                    <a:p>
                      <a:r>
                        <a:rPr lang="en-US" dirty="0"/>
                        <a:t>5KHz</a:t>
                      </a:r>
                    </a:p>
                  </a:txBody>
                  <a:tcPr/>
                </a:tc>
                <a:tc>
                  <a:txBody>
                    <a:bodyPr/>
                    <a:lstStyle/>
                    <a:p>
                      <a:r>
                        <a:rPr lang="en-US" dirty="0"/>
                        <a:t>6kHz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7kHz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8kHz</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dirty="0"/>
                        <a:t>9kHz</a:t>
                      </a:r>
                    </a:p>
                  </a:txBody>
                  <a:tcPr/>
                </a:tc>
                <a:extLst>
                  <a:ext uri="{0D108BD9-81ED-4DB2-BD59-A6C34878D82A}">
                    <a16:rowId xmlns:a16="http://schemas.microsoft.com/office/drawing/2014/main" val="1753021836"/>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b="1" dirty="0"/>
                        <a:t>I</a:t>
                      </a:r>
                      <a:r>
                        <a:rPr lang="en-US" b="1" baseline="-25000" dirty="0"/>
                        <a:t>max</a:t>
                      </a:r>
                    </a:p>
                  </a:txBody>
                  <a:tcPr/>
                </a:tc>
                <a:tc>
                  <a:txBody>
                    <a:bodyPr/>
                    <a:lstStyle/>
                    <a:p>
                      <a:r>
                        <a:rPr lang="en-US" dirty="0"/>
                        <a:t>158mA</a:t>
                      </a:r>
                    </a:p>
                  </a:txBody>
                  <a:tcPr/>
                </a:tc>
                <a:tc>
                  <a:txBody>
                    <a:bodyPr/>
                    <a:lstStyle/>
                    <a:p>
                      <a:r>
                        <a:rPr lang="en-US" dirty="0"/>
                        <a:t>189mA</a:t>
                      </a:r>
                    </a:p>
                  </a:txBody>
                  <a:tcPr/>
                </a:tc>
                <a:tc>
                  <a:txBody>
                    <a:bodyPr/>
                    <a:lstStyle/>
                    <a:p>
                      <a:r>
                        <a:rPr lang="en-US" dirty="0"/>
                        <a:t>220mA</a:t>
                      </a:r>
                    </a:p>
                  </a:txBody>
                  <a:tcPr/>
                </a:tc>
                <a:tc>
                  <a:txBody>
                    <a:bodyPr/>
                    <a:lstStyle/>
                    <a:p>
                      <a:r>
                        <a:rPr lang="en-US" dirty="0"/>
                        <a:t>252mA</a:t>
                      </a:r>
                    </a:p>
                  </a:txBody>
                  <a:tcPr/>
                </a:tc>
                <a:tc>
                  <a:txBody>
                    <a:bodyPr/>
                    <a:lstStyle/>
                    <a:p>
                      <a:r>
                        <a:rPr lang="en-US" dirty="0"/>
                        <a:t>283mA</a:t>
                      </a:r>
                    </a:p>
                  </a:txBody>
                  <a:tcPr/>
                </a:tc>
                <a:extLst>
                  <a:ext uri="{0D108BD9-81ED-4DB2-BD59-A6C34878D82A}">
                    <a16:rowId xmlns:a16="http://schemas.microsoft.com/office/drawing/2014/main" val="3635900835"/>
                  </a:ext>
                </a:extLst>
              </a:tr>
              <a:tr h="370840">
                <a:tc>
                  <a:txBody>
                    <a:bodyPr/>
                    <a:lstStyle/>
                    <a:p>
                      <a:r>
                        <a:rPr lang="en-US" b="1" dirty="0"/>
                        <a:t>L</a:t>
                      </a:r>
                    </a:p>
                  </a:txBody>
                  <a:tcPr/>
                </a:tc>
                <a:tc>
                  <a:txBody>
                    <a:bodyPr/>
                    <a:lstStyle/>
                    <a:p>
                      <a:r>
                        <a:rPr lang="en-US" dirty="0"/>
                        <a:t>1</a:t>
                      </a:r>
                      <a:r>
                        <a:rPr lang="en-GB" dirty="0" err="1"/>
                        <a:t>μF</a:t>
                      </a:r>
                      <a:endParaRPr lang="en-US" dirty="0"/>
                    </a:p>
                  </a:txBody>
                  <a:tcPr/>
                </a:tc>
                <a:tc>
                  <a:txBody>
                    <a:bodyPr/>
                    <a:lstStyle/>
                    <a:p>
                      <a:r>
                        <a:rPr lang="en-US" dirty="0"/>
                        <a:t>2</a:t>
                      </a:r>
                      <a:r>
                        <a:rPr lang="en-GB" dirty="0" err="1"/>
                        <a:t>μF</a:t>
                      </a:r>
                      <a:endParaRPr lang="en-US" dirty="0"/>
                    </a:p>
                  </a:txBody>
                  <a:tcPr/>
                </a:tc>
                <a:tc>
                  <a:txBody>
                    <a:bodyPr/>
                    <a:lstStyle/>
                    <a:p>
                      <a:r>
                        <a:rPr lang="en-US" dirty="0"/>
                        <a:t>3</a:t>
                      </a:r>
                      <a:r>
                        <a:rPr lang="en-GB" dirty="0" err="1"/>
                        <a:t>μF</a:t>
                      </a:r>
                      <a:endParaRPr lang="en-US" dirty="0"/>
                    </a:p>
                  </a:txBody>
                  <a:tcPr/>
                </a:tc>
                <a:tc>
                  <a:txBody>
                    <a:bodyPr/>
                    <a:lstStyle/>
                    <a:p>
                      <a:r>
                        <a:rPr lang="en-US" dirty="0"/>
                        <a:t>4</a:t>
                      </a:r>
                      <a:r>
                        <a:rPr lang="en-GB" dirty="0" err="1"/>
                        <a:t>μF</a:t>
                      </a:r>
                      <a:endParaRPr lang="en-US" dirty="0"/>
                    </a:p>
                  </a:txBody>
                  <a:tcPr/>
                </a:tc>
                <a:tc>
                  <a:txBody>
                    <a:bodyPr/>
                    <a:lstStyle/>
                    <a:p>
                      <a:r>
                        <a:rPr lang="en-US" dirty="0"/>
                        <a:t>5</a:t>
                      </a:r>
                      <a:r>
                        <a:rPr lang="en-GB" dirty="0" err="1"/>
                        <a:t>μF</a:t>
                      </a:r>
                      <a:endParaRPr lang="en-US" dirty="0"/>
                    </a:p>
                  </a:txBody>
                  <a:tcPr/>
                </a:tc>
                <a:extLst>
                  <a:ext uri="{0D108BD9-81ED-4DB2-BD59-A6C34878D82A}">
                    <a16:rowId xmlns:a16="http://schemas.microsoft.com/office/drawing/2014/main" val="2055938367"/>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US" b="1" dirty="0"/>
                        <a:t>I</a:t>
                      </a:r>
                      <a:r>
                        <a:rPr lang="en-US" b="1" baseline="-25000" dirty="0"/>
                        <a:t>max</a:t>
                      </a:r>
                    </a:p>
                  </a:txBody>
                  <a:tcPr/>
                </a:tc>
                <a:tc>
                  <a:txBody>
                    <a:bodyPr/>
                    <a:lstStyle/>
                    <a:p>
                      <a:r>
                        <a:rPr lang="en-US" dirty="0"/>
                        <a:t>158mA</a:t>
                      </a:r>
                    </a:p>
                  </a:txBody>
                  <a:tcPr/>
                </a:tc>
                <a:tc>
                  <a:txBody>
                    <a:bodyPr/>
                    <a:lstStyle/>
                    <a:p>
                      <a:r>
                        <a:rPr lang="en-US" dirty="0"/>
                        <a:t>315mA</a:t>
                      </a:r>
                    </a:p>
                  </a:txBody>
                  <a:tcPr/>
                </a:tc>
                <a:tc>
                  <a:txBody>
                    <a:bodyPr/>
                    <a:lstStyle/>
                    <a:p>
                      <a:r>
                        <a:rPr lang="en-US" dirty="0"/>
                        <a:t>471mA</a:t>
                      </a:r>
                    </a:p>
                  </a:txBody>
                  <a:tcPr/>
                </a:tc>
                <a:tc>
                  <a:txBody>
                    <a:bodyPr/>
                    <a:lstStyle/>
                    <a:p>
                      <a:r>
                        <a:rPr lang="en-US" dirty="0"/>
                        <a:t>625mA</a:t>
                      </a:r>
                    </a:p>
                  </a:txBody>
                  <a:tcPr/>
                </a:tc>
                <a:tc>
                  <a:txBody>
                    <a:bodyPr/>
                    <a:lstStyle/>
                    <a:p>
                      <a:r>
                        <a:rPr lang="en-US" dirty="0"/>
                        <a:t>778mA</a:t>
                      </a:r>
                    </a:p>
                  </a:txBody>
                  <a:tcPr/>
                </a:tc>
                <a:extLst>
                  <a:ext uri="{0D108BD9-81ED-4DB2-BD59-A6C34878D82A}">
                    <a16:rowId xmlns:a16="http://schemas.microsoft.com/office/drawing/2014/main" val="2970114415"/>
                  </a:ext>
                </a:extLst>
              </a:tr>
            </a:tbl>
          </a:graphicData>
        </a:graphic>
      </p:graphicFrame>
    </p:spTree>
    <p:custDataLst>
      <p:tags r:id="rId1"/>
    </p:custDataLst>
    <p:extLst>
      <p:ext uri="{BB962C8B-B14F-4D97-AF65-F5344CB8AC3E}">
        <p14:creationId xmlns:p14="http://schemas.microsoft.com/office/powerpoint/2010/main" val="1473944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39321"/>
          </a:xfrm>
          <a:prstGeom prst="rect">
            <a:avLst/>
          </a:prstGeom>
        </p:spPr>
        <p:txBody>
          <a:bodyPr wrap="square">
            <a:spAutoFit/>
          </a:bodyPr>
          <a:lstStyle/>
          <a:p>
            <a:pPr marL="285750" indent="-285750">
              <a:buFont typeface="Arial" panose="020B0604020202020204" pitchFamily="34" charset="0"/>
              <a:buChar char="•"/>
            </a:pPr>
            <a:r>
              <a:rPr lang="en-GB" dirty="0"/>
              <a:t>Discuss the table results</a:t>
            </a:r>
          </a:p>
          <a:p>
            <a:pPr marL="742950" lvl="1" indent="-285750">
              <a:buFont typeface="Arial" panose="020B0604020202020204" pitchFamily="34" charset="0"/>
              <a:buChar char="•"/>
            </a:pPr>
            <a:r>
              <a:rPr lang="en-GB" dirty="0"/>
              <a:t>Explain why the current increases as we increase voltage – use Ohm’s law</a:t>
            </a:r>
          </a:p>
          <a:p>
            <a:pPr marL="742950" lvl="1" indent="-285750">
              <a:buFont typeface="Arial" panose="020B0604020202020204" pitchFamily="34" charset="0"/>
              <a:buChar char="•"/>
            </a:pPr>
            <a:r>
              <a:rPr lang="en-GB" dirty="0"/>
              <a:t>Explain that if the current increases as we increase frequency (</a:t>
            </a:r>
            <a:r>
              <a:rPr lang="en-GB" i="1" dirty="0"/>
              <a:t>f</a:t>
            </a:r>
            <a:r>
              <a:rPr lang="en-GB" dirty="0"/>
              <a:t>) then capacitive reactance (X</a:t>
            </a:r>
            <a:r>
              <a:rPr lang="en-GB" baseline="-25000" dirty="0"/>
              <a:t>C</a:t>
            </a:r>
            <a:r>
              <a:rPr lang="en-GB" dirty="0"/>
              <a:t>) must be decreasing – use I = V/X</a:t>
            </a:r>
            <a:r>
              <a:rPr lang="en-GB" baseline="-25000" dirty="0"/>
              <a:t>C</a:t>
            </a:r>
          </a:p>
          <a:p>
            <a:pPr marL="742950" lvl="1" indent="-285750">
              <a:buFont typeface="Arial" panose="020B0604020202020204" pitchFamily="34" charset="0"/>
              <a:buChar char="•"/>
            </a:pPr>
            <a:r>
              <a:rPr lang="en-GB" dirty="0"/>
              <a:t>Draw the simple </a:t>
            </a:r>
            <a:r>
              <a:rPr lang="en-GB" i="1" dirty="0"/>
              <a:t>f</a:t>
            </a:r>
            <a:r>
              <a:rPr lang="en-GB" dirty="0"/>
              <a:t> vs X</a:t>
            </a:r>
            <a:r>
              <a:rPr lang="en-GB" baseline="-25000" dirty="0"/>
              <a:t>C</a:t>
            </a:r>
            <a:r>
              <a:rPr lang="en-GB" dirty="0"/>
              <a:t> graph to show this relationship</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Explain that if current increases as we increase capacitance (C) then capacitive reactance (X</a:t>
            </a:r>
            <a:r>
              <a:rPr lang="en-GB" baseline="-25000" dirty="0"/>
              <a:t>C</a:t>
            </a:r>
            <a:r>
              <a:rPr lang="en-GB" dirty="0"/>
              <a:t>) must be decreasing – use I = V/X</a:t>
            </a:r>
            <a:r>
              <a:rPr lang="en-GB" baseline="-25000" dirty="0"/>
              <a:t>C</a:t>
            </a:r>
          </a:p>
        </p:txBody>
      </p:sp>
      <p:pic>
        <p:nvPicPr>
          <p:cNvPr id="5" name="Picture 4">
            <a:extLst>
              <a:ext uri="{FF2B5EF4-FFF2-40B4-BE49-F238E27FC236}">
                <a16:creationId xmlns:a16="http://schemas.microsoft.com/office/drawing/2014/main" id="{F8DC8FBD-ED93-EA46-A813-C15B1DA90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9722" y="2200748"/>
            <a:ext cx="2256050" cy="1590202"/>
          </a:xfrm>
          <a:prstGeom prst="rect">
            <a:avLst/>
          </a:prstGeom>
        </p:spPr>
      </p:pic>
    </p:spTree>
    <p:custDataLst>
      <p:tags r:id="rId1"/>
    </p:custDataLst>
    <p:extLst>
      <p:ext uri="{BB962C8B-B14F-4D97-AF65-F5344CB8AC3E}">
        <p14:creationId xmlns:p14="http://schemas.microsoft.com/office/powerpoint/2010/main" val="273906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Resistivity</a:t>
            </a:r>
          </a:p>
        </p:txBody>
      </p:sp>
      <p:sp>
        <p:nvSpPr>
          <p:cNvPr id="3" name="Content Placeholder 2"/>
          <p:cNvSpPr>
            <a:spLocks noGrp="1"/>
          </p:cNvSpPr>
          <p:nvPr>
            <p:ph idx="1"/>
          </p:nvPr>
        </p:nvSpPr>
        <p:spPr>
          <a:xfrm>
            <a:off x="1122533" y="1091867"/>
            <a:ext cx="3639989" cy="3645525"/>
          </a:xfrm>
        </p:spPr>
        <p:txBody>
          <a:bodyPr>
            <a:noAutofit/>
          </a:bodyPr>
          <a:lstStyle/>
          <a:p>
            <a:pPr marL="0" indent="0" algn="just">
              <a:buNone/>
            </a:pPr>
            <a:r>
              <a:rPr lang="en-US" sz="2400" dirty="0"/>
              <a:t>We have just seen that, when we have only resistors in an AC circuit, things behave like we expect. The voltage and current stay in phase. This is because, resistors are passive components and </a:t>
            </a:r>
            <a:r>
              <a:rPr lang="en-US" sz="2400" b="1" dirty="0"/>
              <a:t>do not store any energy</a:t>
            </a:r>
            <a:r>
              <a:rPr lang="en-US" sz="2400" dirty="0"/>
              <a:t>. We say that the opposition to current is </a:t>
            </a:r>
            <a:r>
              <a:rPr lang="en-US" sz="2400" b="1" dirty="0"/>
              <a:t>resistive</a:t>
            </a:r>
            <a:r>
              <a:rPr lang="en-US" sz="2400" dirty="0"/>
              <a:t>.</a:t>
            </a:r>
          </a:p>
        </p:txBody>
      </p:sp>
      <p:pic>
        <p:nvPicPr>
          <p:cNvPr id="5" name="Picture 4" descr="A picture containing text, whiteboard&#13;&#10;&#13;&#10;Description automatically generated">
            <a:extLst>
              <a:ext uri="{FF2B5EF4-FFF2-40B4-BE49-F238E27FC236}">
                <a16:creationId xmlns:a16="http://schemas.microsoft.com/office/drawing/2014/main" id="{3B4C536E-5E16-E84E-B12C-08E75C40BB4F}"/>
              </a:ext>
            </a:extLst>
          </p:cNvPr>
          <p:cNvPicPr>
            <a:picLocks noChangeAspect="1"/>
          </p:cNvPicPr>
          <p:nvPr/>
        </p:nvPicPr>
        <p:blipFill rotWithShape="1">
          <a:blip r:embed="rId4" cstate="email">
            <a:clrChange>
              <a:clrFrom>
                <a:srgbClr val="EBEBEB"/>
              </a:clrFrom>
              <a:clrTo>
                <a:srgbClr val="EBEBEB">
                  <a:alpha val="0"/>
                </a:srgbClr>
              </a:clrTo>
            </a:clrChange>
            <a:extLst>
              <a:ext uri="{28A0092B-C50C-407E-A947-70E740481C1C}">
                <a14:useLocalDpi xmlns:a14="http://schemas.microsoft.com/office/drawing/2010/main"/>
              </a:ext>
            </a:extLst>
          </a:blip>
          <a:srcRect l="17555" t="15304" r="15184" b="34104"/>
          <a:stretch/>
        </p:blipFill>
        <p:spPr>
          <a:xfrm>
            <a:off x="5846625" y="925676"/>
            <a:ext cx="3334765" cy="1475483"/>
          </a:xfrm>
          <a:prstGeom prst="rect">
            <a:avLst/>
          </a:prstGeom>
        </p:spPr>
      </p:pic>
      <p:pic>
        <p:nvPicPr>
          <p:cNvPr id="6" name="Picture 5">
            <a:extLst>
              <a:ext uri="{FF2B5EF4-FFF2-40B4-BE49-F238E27FC236}">
                <a16:creationId xmlns:a16="http://schemas.microsoft.com/office/drawing/2014/main" id="{140AF3DB-89D1-C64B-A3A6-AAA63CFE1C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9687" y="2914614"/>
            <a:ext cx="3639989" cy="1568382"/>
          </a:xfrm>
          <a:prstGeom prst="rect">
            <a:avLst/>
          </a:prstGeom>
        </p:spPr>
      </p:pic>
      <p:cxnSp>
        <p:nvCxnSpPr>
          <p:cNvPr id="11" name="Straight Arrow Connector 10">
            <a:extLst>
              <a:ext uri="{FF2B5EF4-FFF2-40B4-BE49-F238E27FC236}">
                <a16:creationId xmlns:a16="http://schemas.microsoft.com/office/drawing/2014/main" id="{334C0AB7-7839-CE43-9807-0F93F5E8B2A9}"/>
              </a:ext>
            </a:extLst>
          </p:cNvPr>
          <p:cNvCxnSpPr>
            <a:cxnSpLocks/>
          </p:cNvCxnSpPr>
          <p:nvPr/>
        </p:nvCxnSpPr>
        <p:spPr>
          <a:xfrm>
            <a:off x="9046488" y="3701804"/>
            <a:ext cx="968237"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A3E48AC-A5D0-534E-9059-20B54EB6D1AF}"/>
              </a:ext>
            </a:extLst>
          </p:cNvPr>
          <p:cNvCxnSpPr>
            <a:cxnSpLocks/>
          </p:cNvCxnSpPr>
          <p:nvPr/>
        </p:nvCxnSpPr>
        <p:spPr>
          <a:xfrm>
            <a:off x="9046488" y="3698805"/>
            <a:ext cx="659219" cy="0"/>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8D662FA-7EC7-CD45-B479-EEFD87B19D88}"/>
              </a:ext>
            </a:extLst>
          </p:cNvPr>
          <p:cNvSpPr txBox="1"/>
          <p:nvPr/>
        </p:nvSpPr>
        <p:spPr>
          <a:xfrm>
            <a:off x="6669858" y="2519610"/>
            <a:ext cx="1806007" cy="369332"/>
          </a:xfrm>
          <a:prstGeom prst="rect">
            <a:avLst/>
          </a:prstGeom>
          <a:noFill/>
        </p:spPr>
        <p:txBody>
          <a:bodyPr wrap="none" rtlCol="0">
            <a:spAutoFit/>
          </a:bodyPr>
          <a:lstStyle/>
          <a:p>
            <a:r>
              <a:rPr lang="en-US" b="1" dirty="0"/>
              <a:t>A resistive circuit</a:t>
            </a:r>
          </a:p>
        </p:txBody>
      </p:sp>
      <p:sp>
        <p:nvSpPr>
          <p:cNvPr id="14" name="TextBox 13">
            <a:extLst>
              <a:ext uri="{FF2B5EF4-FFF2-40B4-BE49-F238E27FC236}">
                <a16:creationId xmlns:a16="http://schemas.microsoft.com/office/drawing/2014/main" id="{AF71B2A7-5851-D140-8669-A7FFEEE01E2F}"/>
              </a:ext>
            </a:extLst>
          </p:cNvPr>
          <p:cNvSpPr txBox="1"/>
          <p:nvPr/>
        </p:nvSpPr>
        <p:spPr>
          <a:xfrm>
            <a:off x="5700431" y="4066931"/>
            <a:ext cx="1239250" cy="646331"/>
          </a:xfrm>
          <a:prstGeom prst="rect">
            <a:avLst/>
          </a:prstGeom>
          <a:noFill/>
        </p:spPr>
        <p:txBody>
          <a:bodyPr wrap="none" rtlCol="0">
            <a:spAutoFit/>
          </a:bodyPr>
          <a:lstStyle/>
          <a:p>
            <a:pPr algn="ctr"/>
            <a:r>
              <a:rPr lang="en-US" b="1" dirty="0"/>
              <a:t>V and I</a:t>
            </a:r>
          </a:p>
          <a:p>
            <a:pPr algn="ctr"/>
            <a:r>
              <a:rPr lang="en-US" b="1" dirty="0"/>
              <a:t>waveforms</a:t>
            </a:r>
          </a:p>
        </p:txBody>
      </p:sp>
      <p:sp>
        <p:nvSpPr>
          <p:cNvPr id="15" name="TextBox 14">
            <a:extLst>
              <a:ext uri="{FF2B5EF4-FFF2-40B4-BE49-F238E27FC236}">
                <a16:creationId xmlns:a16="http://schemas.microsoft.com/office/drawing/2014/main" id="{1389B9F0-DA72-0D41-A4C4-0AF2189476CC}"/>
              </a:ext>
            </a:extLst>
          </p:cNvPr>
          <p:cNvSpPr txBox="1"/>
          <p:nvPr/>
        </p:nvSpPr>
        <p:spPr>
          <a:xfrm>
            <a:off x="9029664" y="3919050"/>
            <a:ext cx="965072" cy="646331"/>
          </a:xfrm>
          <a:prstGeom prst="rect">
            <a:avLst/>
          </a:prstGeom>
          <a:noFill/>
        </p:spPr>
        <p:txBody>
          <a:bodyPr wrap="none" rtlCol="0">
            <a:spAutoFit/>
          </a:bodyPr>
          <a:lstStyle/>
          <a:p>
            <a:pPr algn="ctr"/>
            <a:r>
              <a:rPr lang="en-US" b="1" dirty="0"/>
              <a:t>Phasor</a:t>
            </a:r>
          </a:p>
          <a:p>
            <a:pPr algn="ctr"/>
            <a:r>
              <a:rPr lang="en-US" b="1" dirty="0"/>
              <a:t>diagram</a:t>
            </a:r>
          </a:p>
        </p:txBody>
      </p:sp>
      <p:sp>
        <p:nvSpPr>
          <p:cNvPr id="8" name="TextBox 7">
            <a:extLst>
              <a:ext uri="{FF2B5EF4-FFF2-40B4-BE49-F238E27FC236}">
                <a16:creationId xmlns:a16="http://schemas.microsoft.com/office/drawing/2014/main" id="{B0173B2F-5061-A84C-A85B-A760C1CB05C1}"/>
              </a:ext>
            </a:extLst>
          </p:cNvPr>
          <p:cNvSpPr txBox="1"/>
          <p:nvPr/>
        </p:nvSpPr>
        <p:spPr>
          <a:xfrm>
            <a:off x="6779220" y="2990108"/>
            <a:ext cx="320922" cy="369332"/>
          </a:xfrm>
          <a:prstGeom prst="rect">
            <a:avLst/>
          </a:prstGeom>
          <a:noFill/>
        </p:spPr>
        <p:txBody>
          <a:bodyPr wrap="none" rtlCol="0">
            <a:spAutoFit/>
          </a:bodyPr>
          <a:lstStyle/>
          <a:p>
            <a:r>
              <a:rPr lang="en-US" b="1" dirty="0">
                <a:solidFill>
                  <a:srgbClr val="D26764"/>
                </a:solidFill>
              </a:rPr>
              <a:t>V</a:t>
            </a:r>
          </a:p>
        </p:txBody>
      </p:sp>
      <p:sp>
        <p:nvSpPr>
          <p:cNvPr id="18" name="TextBox 17">
            <a:extLst>
              <a:ext uri="{FF2B5EF4-FFF2-40B4-BE49-F238E27FC236}">
                <a16:creationId xmlns:a16="http://schemas.microsoft.com/office/drawing/2014/main" id="{DD115AE1-F9B2-1A41-B827-B27A5F940E77}"/>
              </a:ext>
            </a:extLst>
          </p:cNvPr>
          <p:cNvSpPr txBox="1"/>
          <p:nvPr/>
        </p:nvSpPr>
        <p:spPr>
          <a:xfrm>
            <a:off x="7686775" y="3734384"/>
            <a:ext cx="245580" cy="369332"/>
          </a:xfrm>
          <a:prstGeom prst="rect">
            <a:avLst/>
          </a:prstGeom>
          <a:noFill/>
        </p:spPr>
        <p:txBody>
          <a:bodyPr wrap="none" rtlCol="0">
            <a:spAutoFit/>
          </a:bodyPr>
          <a:lstStyle/>
          <a:p>
            <a:r>
              <a:rPr lang="en-US" b="1" dirty="0">
                <a:solidFill>
                  <a:srgbClr val="589F64"/>
                </a:solidFill>
              </a:rPr>
              <a:t>I</a:t>
            </a:r>
          </a:p>
        </p:txBody>
      </p:sp>
      <p:cxnSp>
        <p:nvCxnSpPr>
          <p:cNvPr id="13" name="Straight Arrow Connector 12">
            <a:extLst>
              <a:ext uri="{FF2B5EF4-FFF2-40B4-BE49-F238E27FC236}">
                <a16:creationId xmlns:a16="http://schemas.microsoft.com/office/drawing/2014/main" id="{6006378C-9C28-E149-89E0-8D6C77BCFCD2}"/>
              </a:ext>
            </a:extLst>
          </p:cNvPr>
          <p:cNvCxnSpPr>
            <a:stCxn id="8" idx="1"/>
          </p:cNvCxnSpPr>
          <p:nvPr/>
        </p:nvCxnSpPr>
        <p:spPr>
          <a:xfrm flipH="1">
            <a:off x="6490741" y="3174774"/>
            <a:ext cx="288479"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8FCFB03-74AB-F74B-BDD6-5814A2E35448}"/>
              </a:ext>
            </a:extLst>
          </p:cNvPr>
          <p:cNvCxnSpPr>
            <a:cxnSpLocks/>
          </p:cNvCxnSpPr>
          <p:nvPr/>
        </p:nvCxnSpPr>
        <p:spPr>
          <a:xfrm flipH="1">
            <a:off x="7514007" y="3919050"/>
            <a:ext cx="172769" cy="260160"/>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F4B7A5D-0E2D-D447-8844-F728EFE373BD}"/>
              </a:ext>
            </a:extLst>
          </p:cNvPr>
          <p:cNvSpPr txBox="1"/>
          <p:nvPr/>
        </p:nvSpPr>
        <p:spPr>
          <a:xfrm>
            <a:off x="9748662" y="3297971"/>
            <a:ext cx="320922" cy="369332"/>
          </a:xfrm>
          <a:prstGeom prst="rect">
            <a:avLst/>
          </a:prstGeom>
          <a:noFill/>
        </p:spPr>
        <p:txBody>
          <a:bodyPr wrap="none" rtlCol="0">
            <a:spAutoFit/>
          </a:bodyPr>
          <a:lstStyle/>
          <a:p>
            <a:r>
              <a:rPr lang="en-US" b="1" dirty="0">
                <a:solidFill>
                  <a:srgbClr val="D26764"/>
                </a:solidFill>
              </a:rPr>
              <a:t>V</a:t>
            </a:r>
          </a:p>
        </p:txBody>
      </p:sp>
      <p:sp>
        <p:nvSpPr>
          <p:cNvPr id="25" name="TextBox 24">
            <a:extLst>
              <a:ext uri="{FF2B5EF4-FFF2-40B4-BE49-F238E27FC236}">
                <a16:creationId xmlns:a16="http://schemas.microsoft.com/office/drawing/2014/main" id="{3D68D3A2-5D51-7749-B9C6-5D232F9EDCE9}"/>
              </a:ext>
            </a:extLst>
          </p:cNvPr>
          <p:cNvSpPr txBox="1"/>
          <p:nvPr/>
        </p:nvSpPr>
        <p:spPr>
          <a:xfrm>
            <a:off x="9359676" y="3327974"/>
            <a:ext cx="332142"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R</a:t>
            </a:r>
          </a:p>
        </p:txBody>
      </p:sp>
    </p:spTree>
    <p:custDataLst>
      <p:tags r:id="rId1"/>
    </p:custDataLst>
    <p:extLst>
      <p:ext uri="{BB962C8B-B14F-4D97-AF65-F5344CB8AC3E}">
        <p14:creationId xmlns:p14="http://schemas.microsoft.com/office/powerpoint/2010/main" val="160674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Ohm’s Law in a resistive circuit</a:t>
            </a:r>
          </a:p>
        </p:txBody>
      </p:sp>
      <p:sp>
        <p:nvSpPr>
          <p:cNvPr id="3" name="Content Placeholder 2"/>
          <p:cNvSpPr>
            <a:spLocks noGrp="1"/>
          </p:cNvSpPr>
          <p:nvPr>
            <p:ph idx="1"/>
          </p:nvPr>
        </p:nvSpPr>
        <p:spPr>
          <a:xfrm>
            <a:off x="1122533" y="1091867"/>
            <a:ext cx="7672758" cy="1705121"/>
          </a:xfrm>
        </p:spPr>
        <p:txBody>
          <a:bodyPr>
            <a:noAutofit/>
          </a:bodyPr>
          <a:lstStyle/>
          <a:p>
            <a:pPr marL="0" indent="0" algn="just">
              <a:buNone/>
            </a:pPr>
            <a:r>
              <a:rPr lang="en-US" sz="2400" dirty="0"/>
              <a:t>In a purely </a:t>
            </a:r>
            <a:r>
              <a:rPr lang="en-US" sz="2400" b="1" dirty="0"/>
              <a:t>resistive circuit </a:t>
            </a:r>
            <a:r>
              <a:rPr lang="en-US" sz="2400" dirty="0"/>
              <a:t>(an AC circuit with only resistors in it), Ohm’s Law looks and works the same as in a DC circuit.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AB5FE5-FAC0-7645-858A-C48F32B92520}"/>
                  </a:ext>
                </a:extLst>
              </p:cNvPr>
              <p:cNvSpPr txBox="1"/>
              <p:nvPr/>
            </p:nvSpPr>
            <p:spPr>
              <a:xfrm>
                <a:off x="1288806" y="1856320"/>
                <a:ext cx="3046731" cy="2756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9600" smtClean="0">
                          <a:solidFill>
                            <a:schemeClr val="accent3"/>
                          </a:solidFill>
                          <a:latin typeface="Cambria Math" panose="02040503050406030204" pitchFamily="18" charset="0"/>
                        </a:rPr>
                        <m:t>I</m:t>
                      </m:r>
                      <m:r>
                        <a:rPr lang="en-US" sz="9600" b="0" i="0" smtClean="0">
                          <a:latin typeface="Cambria Math" panose="02040503050406030204" pitchFamily="18" charset="0"/>
                        </a:rPr>
                        <m:t>=</m:t>
                      </m:r>
                      <m:f>
                        <m:fPr>
                          <m:ctrlPr>
                            <a:rPr lang="en-US" sz="9600" b="0" i="1" smtClean="0">
                              <a:solidFill>
                                <a:schemeClr val="tx1"/>
                              </a:solidFill>
                              <a:latin typeface="Cambria Math" panose="02040503050406030204" pitchFamily="18" charset="0"/>
                            </a:rPr>
                          </m:ctrlPr>
                        </m:fPr>
                        <m:num>
                          <m:r>
                            <m:rPr>
                              <m:sty m:val="p"/>
                            </m:rPr>
                            <a:rPr lang="en-US" sz="9600" i="0" smtClean="0">
                              <a:solidFill>
                                <a:schemeClr val="accent2"/>
                              </a:solidFill>
                              <a:latin typeface="Cambria Math" panose="02040503050406030204" pitchFamily="18" charset="0"/>
                            </a:rPr>
                            <m:t>V</m:t>
                          </m:r>
                        </m:num>
                        <m:den>
                          <m:r>
                            <m:rPr>
                              <m:sty m:val="p"/>
                            </m:rPr>
                            <a:rPr lang="en-US" sz="9600" b="0" i="0" smtClean="0">
                              <a:solidFill>
                                <a:schemeClr val="accent4"/>
                              </a:solidFill>
                              <a:latin typeface="Cambria Math" panose="02040503050406030204" pitchFamily="18" charset="0"/>
                            </a:rPr>
                            <m:t>R</m:t>
                          </m:r>
                        </m:den>
                      </m:f>
                    </m:oMath>
                  </m:oMathPara>
                </a14:m>
                <a:endParaRPr lang="en-US" sz="8000" dirty="0"/>
              </a:p>
            </p:txBody>
          </p:sp>
        </mc:Choice>
        <mc:Fallback xmlns="">
          <p:sp>
            <p:nvSpPr>
              <p:cNvPr id="4" name="TextBox 3">
                <a:extLst>
                  <a:ext uri="{FF2B5EF4-FFF2-40B4-BE49-F238E27FC236}">
                    <a16:creationId xmlns:a16="http://schemas.microsoft.com/office/drawing/2014/main" id="{23AB5FE5-FAC0-7645-858A-C48F32B92520}"/>
                  </a:ext>
                </a:extLst>
              </p:cNvPr>
              <p:cNvSpPr txBox="1">
                <a:spLocks noRot="1" noChangeAspect="1" noMove="1" noResize="1" noEditPoints="1" noAdjustHandles="1" noChangeArrowheads="1" noChangeShapeType="1" noTextEdit="1"/>
              </p:cNvSpPr>
              <p:nvPr/>
            </p:nvSpPr>
            <p:spPr>
              <a:xfrm>
                <a:off x="1288806" y="1856320"/>
                <a:ext cx="3046731" cy="2756204"/>
              </a:xfrm>
              <a:prstGeom prst="rect">
                <a:avLst/>
              </a:prstGeom>
              <a:blipFill>
                <a:blip r:embed="rId4"/>
                <a:stretch>
                  <a:fillRect l="-7884" t="-459" r="-8299" b="-137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F0F2713-889C-9143-843C-C31E63F72630}"/>
              </a:ext>
            </a:extLst>
          </p:cNvPr>
          <p:cNvSpPr txBox="1"/>
          <p:nvPr/>
        </p:nvSpPr>
        <p:spPr>
          <a:xfrm>
            <a:off x="5119687" y="2388034"/>
            <a:ext cx="3274423" cy="707886"/>
          </a:xfrm>
          <a:prstGeom prst="rect">
            <a:avLst/>
          </a:prstGeom>
          <a:noFill/>
        </p:spPr>
        <p:txBody>
          <a:bodyPr wrap="none" rtlCol="0">
            <a:spAutoFit/>
          </a:bodyPr>
          <a:lstStyle/>
          <a:p>
            <a:r>
              <a:rPr lang="en-US" sz="4000" b="1" dirty="0">
                <a:solidFill>
                  <a:schemeClr val="accent2"/>
                </a:solidFill>
              </a:rPr>
              <a:t>V = voltage (V)</a:t>
            </a:r>
          </a:p>
        </p:txBody>
      </p:sp>
      <p:sp>
        <p:nvSpPr>
          <p:cNvPr id="13" name="TextBox 12">
            <a:extLst>
              <a:ext uri="{FF2B5EF4-FFF2-40B4-BE49-F238E27FC236}">
                <a16:creationId xmlns:a16="http://schemas.microsoft.com/office/drawing/2014/main" id="{D79DBECF-2C7A-7749-BD1E-CD781CCDB053}"/>
              </a:ext>
            </a:extLst>
          </p:cNvPr>
          <p:cNvSpPr txBox="1"/>
          <p:nvPr/>
        </p:nvSpPr>
        <p:spPr>
          <a:xfrm>
            <a:off x="5119687" y="2973012"/>
            <a:ext cx="3110852" cy="707886"/>
          </a:xfrm>
          <a:prstGeom prst="rect">
            <a:avLst/>
          </a:prstGeom>
          <a:noFill/>
        </p:spPr>
        <p:txBody>
          <a:bodyPr wrap="none" rtlCol="0">
            <a:spAutoFit/>
          </a:bodyPr>
          <a:lstStyle/>
          <a:p>
            <a:r>
              <a:rPr lang="en-US" sz="4000" b="1" dirty="0">
                <a:solidFill>
                  <a:schemeClr val="accent3"/>
                </a:solidFill>
              </a:rPr>
              <a:t>I = current (A)</a:t>
            </a:r>
          </a:p>
        </p:txBody>
      </p:sp>
      <p:sp>
        <p:nvSpPr>
          <p:cNvPr id="16" name="TextBox 15">
            <a:extLst>
              <a:ext uri="{FF2B5EF4-FFF2-40B4-BE49-F238E27FC236}">
                <a16:creationId xmlns:a16="http://schemas.microsoft.com/office/drawing/2014/main" id="{2C2F1B7E-FCA0-9340-BB6A-45E37C6A4243}"/>
              </a:ext>
            </a:extLst>
          </p:cNvPr>
          <p:cNvSpPr txBox="1"/>
          <p:nvPr/>
        </p:nvSpPr>
        <p:spPr>
          <a:xfrm>
            <a:off x="5119687" y="3557990"/>
            <a:ext cx="3885487" cy="707886"/>
          </a:xfrm>
          <a:prstGeom prst="rect">
            <a:avLst/>
          </a:prstGeom>
          <a:noFill/>
        </p:spPr>
        <p:txBody>
          <a:bodyPr wrap="none" rtlCol="0">
            <a:spAutoFit/>
          </a:bodyPr>
          <a:lstStyle/>
          <a:p>
            <a:r>
              <a:rPr lang="en-US" sz="4000" b="1" dirty="0">
                <a:solidFill>
                  <a:schemeClr val="accent4"/>
                </a:solidFill>
              </a:rPr>
              <a:t>R = resistance (Ω)</a:t>
            </a:r>
          </a:p>
        </p:txBody>
      </p:sp>
    </p:spTree>
    <p:custDataLst>
      <p:tags r:id="rId1"/>
    </p:custDataLst>
    <p:extLst>
      <p:ext uri="{BB962C8B-B14F-4D97-AF65-F5344CB8AC3E}">
        <p14:creationId xmlns:p14="http://schemas.microsoft.com/office/powerpoint/2010/main" val="91479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in a resistive circuit</a:t>
            </a:r>
          </a:p>
        </p:txBody>
      </p:sp>
      <p:sp>
        <p:nvSpPr>
          <p:cNvPr id="3" name="Content Placeholder 2"/>
          <p:cNvSpPr>
            <a:spLocks noGrp="1"/>
          </p:cNvSpPr>
          <p:nvPr>
            <p:ph idx="1"/>
          </p:nvPr>
        </p:nvSpPr>
        <p:spPr>
          <a:xfrm>
            <a:off x="1122533" y="1091867"/>
            <a:ext cx="7672758" cy="2124669"/>
          </a:xfrm>
        </p:spPr>
        <p:txBody>
          <a:bodyPr>
            <a:noAutofit/>
          </a:bodyPr>
          <a:lstStyle/>
          <a:p>
            <a:pPr marL="0" indent="0" algn="just">
              <a:buNone/>
            </a:pPr>
            <a:r>
              <a:rPr lang="en-US" sz="2400" dirty="0"/>
              <a:t>Power in a purely resistive circuit is also the same as in a DC circuit. Remember that the voltage and current stay in phase so the phase angle (</a:t>
            </a:r>
            <a:r>
              <a:rPr lang="en-US" sz="2400" dirty="0" err="1"/>
              <a:t>θ</a:t>
            </a:r>
            <a:r>
              <a:rPr lang="en-US" sz="2400" dirty="0"/>
              <a:t>) is 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145CDE4-E7D4-D544-A038-2A1AC9F00C11}"/>
                  </a:ext>
                </a:extLst>
              </p:cNvPr>
              <p:cNvSpPr txBox="1"/>
              <p:nvPr/>
            </p:nvSpPr>
            <p:spPr>
              <a:xfrm>
                <a:off x="544803" y="2162851"/>
                <a:ext cx="4591000"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7200" b="0" i="0" smtClean="0">
                          <a:solidFill>
                            <a:schemeClr val="accent2"/>
                          </a:solidFill>
                          <a:latin typeface="Cambria Math" panose="02040503050406030204" pitchFamily="18" charset="0"/>
                        </a:rPr>
                        <m:t>P</m:t>
                      </m:r>
                      <m:r>
                        <a:rPr lang="en-US" sz="7200" b="0" i="0" smtClean="0">
                          <a:latin typeface="Cambria Math" panose="02040503050406030204" pitchFamily="18" charset="0"/>
                        </a:rPr>
                        <m:t>=</m:t>
                      </m:r>
                      <m:r>
                        <m:rPr>
                          <m:sty m:val="p"/>
                        </m:rPr>
                        <a:rPr lang="en-US" sz="7200" b="0" i="0" smtClean="0">
                          <a:solidFill>
                            <a:schemeClr val="accent3"/>
                          </a:solidFill>
                          <a:latin typeface="Cambria Math" panose="02040503050406030204" pitchFamily="18" charset="0"/>
                        </a:rPr>
                        <m:t>V</m:t>
                      </m:r>
                      <m:r>
                        <m:rPr>
                          <m:sty m:val="p"/>
                        </m:rPr>
                        <a:rPr lang="en-US" sz="7200" b="0" i="0" smtClean="0">
                          <a:solidFill>
                            <a:schemeClr val="accent4"/>
                          </a:solidFill>
                          <a:latin typeface="Cambria Math" panose="02040503050406030204" pitchFamily="18" charset="0"/>
                        </a:rPr>
                        <m:t>I</m:t>
                      </m:r>
                      <m:r>
                        <m:rPr>
                          <m:sty m:val="p"/>
                        </m:rPr>
                        <a:rPr lang="en-US" sz="7200" b="0" i="0" smtClean="0">
                          <a:solidFill>
                            <a:schemeClr val="accent6"/>
                          </a:solidFill>
                          <a:latin typeface="Cambria Math" panose="02040503050406030204" pitchFamily="18" charset="0"/>
                        </a:rPr>
                        <m:t>cos</m:t>
                      </m:r>
                      <m:r>
                        <m:rPr>
                          <m:sty m:val="p"/>
                        </m:rPr>
                        <a:rPr lang="en-US" sz="7200" b="0" i="0" smtClean="0">
                          <a:solidFill>
                            <a:schemeClr val="accent6"/>
                          </a:solidFill>
                          <a:latin typeface="Cambria Math" panose="02040503050406030204" pitchFamily="18" charset="0"/>
                          <a:ea typeface="Cambria Math" panose="02040503050406030204" pitchFamily="18" charset="0"/>
                        </a:rPr>
                        <m:t>θ</m:t>
                      </m:r>
                    </m:oMath>
                  </m:oMathPara>
                </a14:m>
                <a:endParaRPr lang="en-US" sz="7200" dirty="0"/>
              </a:p>
            </p:txBody>
          </p:sp>
        </mc:Choice>
        <mc:Fallback xmlns="">
          <p:sp>
            <p:nvSpPr>
              <p:cNvPr id="4" name="TextBox 3">
                <a:extLst>
                  <a:ext uri="{FF2B5EF4-FFF2-40B4-BE49-F238E27FC236}">
                    <a16:creationId xmlns:a16="http://schemas.microsoft.com/office/drawing/2014/main" id="{D145CDE4-E7D4-D544-A038-2A1AC9F00C11}"/>
                  </a:ext>
                </a:extLst>
              </p:cNvPr>
              <p:cNvSpPr txBox="1">
                <a:spLocks noRot="1" noChangeAspect="1" noMove="1" noResize="1" noEditPoints="1" noAdjustHandles="1" noChangeArrowheads="1" noChangeShapeType="1" noTextEdit="1"/>
              </p:cNvSpPr>
              <p:nvPr/>
            </p:nvSpPr>
            <p:spPr>
              <a:xfrm>
                <a:off x="544803" y="2162851"/>
                <a:ext cx="4591000" cy="1107996"/>
              </a:xfrm>
              <a:prstGeom prst="rect">
                <a:avLst/>
              </a:prstGeom>
              <a:blipFill>
                <a:blip r:embed="rId4"/>
                <a:stretch>
                  <a:fillRect l="-3867" r="-4420" b="-67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74D63E3-8FA2-3F48-BA19-53674A7E6A90}"/>
              </a:ext>
            </a:extLst>
          </p:cNvPr>
          <p:cNvSpPr txBox="1"/>
          <p:nvPr/>
        </p:nvSpPr>
        <p:spPr>
          <a:xfrm>
            <a:off x="1272275" y="3131138"/>
            <a:ext cx="3136051" cy="954107"/>
          </a:xfrm>
          <a:prstGeom prst="rect">
            <a:avLst/>
          </a:prstGeom>
          <a:noFill/>
        </p:spPr>
        <p:txBody>
          <a:bodyPr wrap="none" rtlCol="0">
            <a:spAutoFit/>
          </a:bodyPr>
          <a:lstStyle/>
          <a:p>
            <a:pPr algn="ctr"/>
            <a:r>
              <a:rPr lang="en-US" sz="2800" dirty="0">
                <a:solidFill>
                  <a:schemeClr val="accent6"/>
                </a:solidFill>
              </a:rPr>
              <a:t>But </a:t>
            </a:r>
            <a:r>
              <a:rPr lang="en-US" sz="2800" dirty="0" err="1">
                <a:solidFill>
                  <a:schemeClr val="accent6"/>
                </a:solidFill>
              </a:rPr>
              <a:t>θ</a:t>
            </a:r>
            <a:r>
              <a:rPr lang="en-US" sz="2800" dirty="0">
                <a:solidFill>
                  <a:schemeClr val="accent6"/>
                </a:solidFill>
              </a:rPr>
              <a:t>=0° so </a:t>
            </a:r>
            <a:r>
              <a:rPr lang="en-US" sz="2800" dirty="0" err="1">
                <a:solidFill>
                  <a:schemeClr val="accent6"/>
                </a:solidFill>
              </a:rPr>
              <a:t>cosθ</a:t>
            </a:r>
            <a:r>
              <a:rPr lang="en-US" sz="2800" dirty="0">
                <a:solidFill>
                  <a:schemeClr val="accent6"/>
                </a:solidFill>
              </a:rPr>
              <a:t> = 1</a:t>
            </a:r>
          </a:p>
          <a:p>
            <a:pPr algn="ctr"/>
            <a:r>
              <a:rPr lang="en-US" sz="2800" dirty="0">
                <a:solidFill>
                  <a:schemeClr val="accent6"/>
                </a:solidFill>
              </a:rPr>
              <a:t>therefore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E99F3F2-84C6-124F-B2BF-0BB8D339DA5D}"/>
                  </a:ext>
                </a:extLst>
              </p:cNvPr>
              <p:cNvSpPr txBox="1"/>
              <p:nvPr/>
            </p:nvSpPr>
            <p:spPr>
              <a:xfrm>
                <a:off x="1444084" y="3956852"/>
                <a:ext cx="2792431"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7200" b="0" i="0" smtClean="0">
                          <a:solidFill>
                            <a:schemeClr val="accent2"/>
                          </a:solidFill>
                          <a:latin typeface="Cambria Math" panose="02040503050406030204" pitchFamily="18" charset="0"/>
                        </a:rPr>
                        <m:t>P</m:t>
                      </m:r>
                      <m:r>
                        <a:rPr lang="en-US" sz="7200" b="0" i="0" smtClean="0">
                          <a:latin typeface="Cambria Math" panose="02040503050406030204" pitchFamily="18" charset="0"/>
                        </a:rPr>
                        <m:t>=</m:t>
                      </m:r>
                      <m:r>
                        <m:rPr>
                          <m:sty m:val="p"/>
                        </m:rPr>
                        <a:rPr lang="en-US" sz="7200" b="0" i="0" smtClean="0">
                          <a:solidFill>
                            <a:schemeClr val="accent3"/>
                          </a:solidFill>
                          <a:latin typeface="Cambria Math" panose="02040503050406030204" pitchFamily="18" charset="0"/>
                        </a:rPr>
                        <m:t>V</m:t>
                      </m:r>
                      <m:r>
                        <m:rPr>
                          <m:sty m:val="p"/>
                        </m:rPr>
                        <a:rPr lang="en-US" sz="7200" b="0" i="0" smtClean="0">
                          <a:solidFill>
                            <a:schemeClr val="accent4"/>
                          </a:solidFill>
                          <a:latin typeface="Cambria Math" panose="02040503050406030204" pitchFamily="18" charset="0"/>
                        </a:rPr>
                        <m:t>I</m:t>
                      </m:r>
                    </m:oMath>
                  </m:oMathPara>
                </a14:m>
                <a:endParaRPr lang="en-US" sz="7200" dirty="0"/>
              </a:p>
            </p:txBody>
          </p:sp>
        </mc:Choice>
        <mc:Fallback xmlns="">
          <p:sp>
            <p:nvSpPr>
              <p:cNvPr id="13" name="TextBox 12">
                <a:extLst>
                  <a:ext uri="{FF2B5EF4-FFF2-40B4-BE49-F238E27FC236}">
                    <a16:creationId xmlns:a16="http://schemas.microsoft.com/office/drawing/2014/main" id="{DE99F3F2-84C6-124F-B2BF-0BB8D339DA5D}"/>
                  </a:ext>
                </a:extLst>
              </p:cNvPr>
              <p:cNvSpPr txBox="1">
                <a:spLocks noRot="1" noChangeAspect="1" noMove="1" noResize="1" noEditPoints="1" noAdjustHandles="1" noChangeArrowheads="1" noChangeShapeType="1" noTextEdit="1"/>
              </p:cNvSpPr>
              <p:nvPr/>
            </p:nvSpPr>
            <p:spPr>
              <a:xfrm>
                <a:off x="1444084" y="3956852"/>
                <a:ext cx="2792431" cy="1107996"/>
              </a:xfrm>
              <a:prstGeom prst="rect">
                <a:avLst/>
              </a:prstGeom>
              <a:blipFill>
                <a:blip r:embed="rId5"/>
                <a:stretch>
                  <a:fillRect l="-6787" r="-6335" b="-689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921279A5-334D-7048-8D2B-C0A6308F9D61}"/>
              </a:ext>
            </a:extLst>
          </p:cNvPr>
          <p:cNvSpPr txBox="1"/>
          <p:nvPr/>
        </p:nvSpPr>
        <p:spPr>
          <a:xfrm>
            <a:off x="6002861" y="2756600"/>
            <a:ext cx="3212482" cy="707886"/>
          </a:xfrm>
          <a:prstGeom prst="rect">
            <a:avLst/>
          </a:prstGeom>
          <a:noFill/>
        </p:spPr>
        <p:txBody>
          <a:bodyPr wrap="none" rtlCol="0">
            <a:spAutoFit/>
          </a:bodyPr>
          <a:lstStyle/>
          <a:p>
            <a:r>
              <a:rPr lang="en-US" sz="4000" b="1" dirty="0">
                <a:solidFill>
                  <a:schemeClr val="accent2"/>
                </a:solidFill>
              </a:rPr>
              <a:t>P = power (W)</a:t>
            </a:r>
          </a:p>
        </p:txBody>
      </p:sp>
      <p:sp>
        <p:nvSpPr>
          <p:cNvPr id="17" name="TextBox 16">
            <a:extLst>
              <a:ext uri="{FF2B5EF4-FFF2-40B4-BE49-F238E27FC236}">
                <a16:creationId xmlns:a16="http://schemas.microsoft.com/office/drawing/2014/main" id="{B13331FF-966C-994F-8088-FAAD85563FEC}"/>
              </a:ext>
            </a:extLst>
          </p:cNvPr>
          <p:cNvSpPr txBox="1"/>
          <p:nvPr/>
        </p:nvSpPr>
        <p:spPr>
          <a:xfrm>
            <a:off x="6002861" y="3341578"/>
            <a:ext cx="3274423" cy="707886"/>
          </a:xfrm>
          <a:prstGeom prst="rect">
            <a:avLst/>
          </a:prstGeom>
          <a:noFill/>
        </p:spPr>
        <p:txBody>
          <a:bodyPr wrap="none" rtlCol="0">
            <a:spAutoFit/>
          </a:bodyPr>
          <a:lstStyle/>
          <a:p>
            <a:r>
              <a:rPr lang="en-US" sz="4000" b="1" dirty="0">
                <a:solidFill>
                  <a:schemeClr val="accent3"/>
                </a:solidFill>
              </a:rPr>
              <a:t>V = voltage (V)</a:t>
            </a:r>
          </a:p>
        </p:txBody>
      </p:sp>
      <p:sp>
        <p:nvSpPr>
          <p:cNvPr id="18" name="TextBox 17">
            <a:extLst>
              <a:ext uri="{FF2B5EF4-FFF2-40B4-BE49-F238E27FC236}">
                <a16:creationId xmlns:a16="http://schemas.microsoft.com/office/drawing/2014/main" id="{7C5B40A5-5E73-DC46-B166-4449C7F23B82}"/>
              </a:ext>
            </a:extLst>
          </p:cNvPr>
          <p:cNvSpPr txBox="1"/>
          <p:nvPr/>
        </p:nvSpPr>
        <p:spPr>
          <a:xfrm>
            <a:off x="6002861" y="3926556"/>
            <a:ext cx="3110852" cy="707886"/>
          </a:xfrm>
          <a:prstGeom prst="rect">
            <a:avLst/>
          </a:prstGeom>
          <a:noFill/>
        </p:spPr>
        <p:txBody>
          <a:bodyPr wrap="none" rtlCol="0">
            <a:spAutoFit/>
          </a:bodyPr>
          <a:lstStyle/>
          <a:p>
            <a:r>
              <a:rPr lang="en-US" sz="4000" b="1" dirty="0">
                <a:solidFill>
                  <a:schemeClr val="accent4"/>
                </a:solidFill>
              </a:rPr>
              <a:t>I = current (A)</a:t>
            </a:r>
          </a:p>
        </p:txBody>
      </p:sp>
    </p:spTree>
    <p:custDataLst>
      <p:tags r:id="rId1"/>
    </p:custDataLst>
    <p:extLst>
      <p:ext uri="{BB962C8B-B14F-4D97-AF65-F5344CB8AC3E}">
        <p14:creationId xmlns:p14="http://schemas.microsoft.com/office/powerpoint/2010/main" val="2614890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53030</TotalTime>
  <Words>5975</Words>
  <Application>Microsoft Macintosh PowerPoint</Application>
  <PresentationFormat>Custom</PresentationFormat>
  <Paragraphs>625</Paragraphs>
  <Slides>62</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Cambria Math</vt:lpstr>
      <vt:lpstr>Open Sans</vt:lpstr>
      <vt:lpstr>Office Theme</vt:lpstr>
      <vt:lpstr>Electrical Principles</vt:lpstr>
      <vt:lpstr>Assumed prior learning</vt:lpstr>
      <vt:lpstr>Outcomes</vt:lpstr>
      <vt:lpstr>Unit 4.3: Reactance in AC Circuits</vt:lpstr>
      <vt:lpstr>Introduction</vt:lpstr>
      <vt:lpstr>Resistors in AC circuits</vt:lpstr>
      <vt:lpstr>Resistivity</vt:lpstr>
      <vt:lpstr>Ohm’s Law in a resistive circuit</vt:lpstr>
      <vt:lpstr>Power in a resistive circuit</vt:lpstr>
      <vt:lpstr>Inductors</vt:lpstr>
      <vt:lpstr>Remember electromagnetism?</vt:lpstr>
      <vt:lpstr>Inductors in AC circuits</vt:lpstr>
      <vt:lpstr>Inductors in AC circuits</vt:lpstr>
      <vt:lpstr>PowerPoint Presentation</vt:lpstr>
      <vt:lpstr>PowerPoint Presentation</vt:lpstr>
      <vt:lpstr>Why do inductors oppose changes in current</vt:lpstr>
      <vt:lpstr>Current increases</vt:lpstr>
      <vt:lpstr>Peak current</vt:lpstr>
      <vt:lpstr>Current decreases</vt:lpstr>
      <vt:lpstr>Inductive Reactance</vt:lpstr>
      <vt:lpstr>Ohm’s Law in an inductive reactance circuit</vt:lpstr>
      <vt:lpstr>Power in an inductive reactance circuit</vt:lpstr>
      <vt:lpstr>What affects inductive reactance?</vt:lpstr>
      <vt:lpstr>What affects inductive reactance?</vt:lpstr>
      <vt:lpstr>Inductive reactance and frequency</vt:lpstr>
      <vt:lpstr>The inductive reactance formula</vt:lpstr>
      <vt:lpstr>What is inductance?</vt:lpstr>
      <vt:lpstr>Capacitors</vt:lpstr>
      <vt:lpstr>Remember electromagnetism?</vt:lpstr>
      <vt:lpstr>Inductors in AC circuits</vt:lpstr>
      <vt:lpstr>Capacitors in AC circuits</vt:lpstr>
      <vt:lpstr>PowerPoint Presentation</vt:lpstr>
      <vt:lpstr>PowerPoint Presentation</vt:lpstr>
      <vt:lpstr>Why do capacitors oppose changes in voltage</vt:lpstr>
      <vt:lpstr>Voltage increases</vt:lpstr>
      <vt:lpstr>Peak voltage</vt:lpstr>
      <vt:lpstr>Voltage decreases</vt:lpstr>
      <vt:lpstr>Capacitive Reactance</vt:lpstr>
      <vt:lpstr>Ohm’s Law in a capacitive reactance circuit</vt:lpstr>
      <vt:lpstr>Power in an inductive reactance circuit</vt:lpstr>
      <vt:lpstr>What affects capacitive reactance?</vt:lpstr>
      <vt:lpstr>What affects inductive reactance?</vt:lpstr>
      <vt:lpstr>Capacitive reactance and frequency</vt:lpstr>
      <vt:lpstr>The inductive reactance formula</vt:lpstr>
      <vt:lpstr>What is capacitance?</vt:lpstr>
      <vt:lpstr>Quick summary</vt:lpstr>
      <vt:lpstr>Document Briefing – Doc01</vt:lpstr>
      <vt:lpstr>Video Briefing – Vid01</vt:lpstr>
      <vt:lpstr>Document Briefing – Doc02 (1 of 2)</vt:lpstr>
      <vt:lpstr>Document Briefing – Doc02 (2 of 2)</vt:lpstr>
      <vt:lpstr>Video Briefing – Vid02</vt:lpstr>
      <vt:lpstr>Document Briefing – Doc03 (1 of 2)</vt:lpstr>
      <vt:lpstr>Document Briefing – Doc03 (2 of 2)</vt:lpstr>
      <vt:lpstr>Video Briefing – Vid03 (1 of 2)</vt:lpstr>
      <vt:lpstr>Video Briefing – Vid03 (2 of 2)</vt:lpstr>
      <vt:lpstr>Document Briefing – Doc04 (1 of 2)</vt:lpstr>
      <vt:lpstr>Document Briefing – Doc04 (1 of 2)</vt:lpstr>
      <vt:lpstr>Video Briefing – Vid04</vt:lpstr>
      <vt:lpstr>Document Briefing – Doc04 (1 of 2)</vt:lpstr>
      <vt:lpstr>Document Briefing – Doc03 (2 of 2)</vt:lpstr>
      <vt:lpstr>Video Briefing – Vid03 (1 of 2)</vt:lpstr>
      <vt:lpstr>Video Briefing – Vid03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1159</cp:revision>
  <dcterms:created xsi:type="dcterms:W3CDTF">2018-02-02T12:07:09Z</dcterms:created>
  <dcterms:modified xsi:type="dcterms:W3CDTF">2018-11-30T10:17:56Z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