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ppt/tags/tag54.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52.xml" ContentType="application/vnd.openxmlformats-officedocument.presentationml.notesSlide+xml"/>
  <Override PartName="/ppt/tags/tag56.xml" ContentType="application/vnd.openxmlformats-officedocument.presentationml.tags+xml"/>
  <Override PartName="/ppt/notesSlides/notesSlide53.xml" ContentType="application/vnd.openxmlformats-officedocument.presentationml.notesSlide+xml"/>
  <Override PartName="/ppt/tags/tag57.xml" ContentType="application/vnd.openxmlformats-officedocument.presentationml.tags+xml"/>
  <Override PartName="/ppt/notesSlides/notesSlide54.xml" ContentType="application/vnd.openxmlformats-officedocument.presentationml.notesSlide+xml"/>
  <Override PartName="/ppt/tags/tag58.xml" ContentType="application/vnd.openxmlformats-officedocument.presentationml.tags+xml"/>
  <Override PartName="/ppt/notesSlides/notesSlide55.xml" ContentType="application/vnd.openxmlformats-officedocument.presentationml.notesSlide+xml"/>
  <Override PartName="/ppt/tags/tag59.xml" ContentType="application/vnd.openxmlformats-officedocument.presentationml.tags+xml"/>
  <Override PartName="/ppt/notesSlides/notesSlide56.xml" ContentType="application/vnd.openxmlformats-officedocument.presentationml.notesSlide+xml"/>
  <Override PartName="/ppt/tags/tag60.xml" ContentType="application/vnd.openxmlformats-officedocument.presentationml.tags+xml"/>
  <Override PartName="/ppt/notesSlides/notesSlide57.xml" ContentType="application/vnd.openxmlformats-officedocument.presentationml.notesSlide+xml"/>
  <Override PartName="/ppt/tags/tag61.xml" ContentType="application/vnd.openxmlformats-officedocument.presentationml.tags+xml"/>
  <Override PartName="/ppt/notesSlides/notesSlide58.xml" ContentType="application/vnd.openxmlformats-officedocument.presentationml.notesSlide+xml"/>
  <Override PartName="/ppt/tags/tag62.xml" ContentType="application/vnd.openxmlformats-officedocument.presentationml.tags+xml"/>
  <Override PartName="/ppt/notesSlides/notesSlide59.xml" ContentType="application/vnd.openxmlformats-officedocument.presentationml.notesSlide+xml"/>
  <Override PartName="/ppt/tags/tag63.xml" ContentType="application/vnd.openxmlformats-officedocument.presentationml.tags+xml"/>
  <Override PartName="/ppt/notesSlides/notesSlide60.xml" ContentType="application/vnd.openxmlformats-officedocument.presentationml.notesSlide+xml"/>
  <Override PartName="/ppt/tags/tag64.xml" ContentType="application/vnd.openxmlformats-officedocument.presentationml.tags+xml"/>
  <Override PartName="/ppt/notesSlides/notesSlide61.xml" ContentType="application/vnd.openxmlformats-officedocument.presentationml.notesSlide+xml"/>
  <Override PartName="/ppt/tags/tag65.xml" ContentType="application/vnd.openxmlformats-officedocument.presentationml.tags+xml"/>
  <Override PartName="/ppt/notesSlides/notesSlide62.xml" ContentType="application/vnd.openxmlformats-officedocument.presentationml.notesSlide+xml"/>
  <Override PartName="/ppt/tags/tag66.xml" ContentType="application/vnd.openxmlformats-officedocument.presentationml.tags+xml"/>
  <Override PartName="/ppt/notesSlides/notesSlide6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67"/>
  </p:notesMasterIdLst>
  <p:sldIdLst>
    <p:sldId id="256" r:id="rId2"/>
    <p:sldId id="309" r:id="rId3"/>
    <p:sldId id="268" r:id="rId4"/>
    <p:sldId id="278" r:id="rId5"/>
    <p:sldId id="734" r:id="rId6"/>
    <p:sldId id="563" r:id="rId7"/>
    <p:sldId id="736" r:id="rId8"/>
    <p:sldId id="576" r:id="rId9"/>
    <p:sldId id="607" r:id="rId10"/>
    <p:sldId id="609" r:id="rId11"/>
    <p:sldId id="618" r:id="rId12"/>
    <p:sldId id="610" r:id="rId13"/>
    <p:sldId id="616" r:id="rId14"/>
    <p:sldId id="617" r:id="rId15"/>
    <p:sldId id="590" r:id="rId16"/>
    <p:sldId id="705" r:id="rId17"/>
    <p:sldId id="735" r:id="rId18"/>
    <p:sldId id="739" r:id="rId19"/>
    <p:sldId id="737" r:id="rId20"/>
    <p:sldId id="746" r:id="rId21"/>
    <p:sldId id="749" r:id="rId22"/>
    <p:sldId id="750" r:id="rId23"/>
    <p:sldId id="751" r:id="rId24"/>
    <p:sldId id="752" r:id="rId25"/>
    <p:sldId id="741" r:id="rId26"/>
    <p:sldId id="756" r:id="rId27"/>
    <p:sldId id="769" r:id="rId28"/>
    <p:sldId id="770" r:id="rId29"/>
    <p:sldId id="771" r:id="rId30"/>
    <p:sldId id="753" r:id="rId31"/>
    <p:sldId id="743" r:id="rId32"/>
    <p:sldId id="745" r:id="rId33"/>
    <p:sldId id="738" r:id="rId34"/>
    <p:sldId id="420" r:id="rId35"/>
    <p:sldId id="422" r:id="rId36"/>
    <p:sldId id="690" r:id="rId37"/>
    <p:sldId id="679" r:id="rId38"/>
    <p:sldId id="691" r:id="rId39"/>
    <p:sldId id="692" r:id="rId40"/>
    <p:sldId id="710" r:id="rId41"/>
    <p:sldId id="757" r:id="rId42"/>
    <p:sldId id="758" r:id="rId43"/>
    <p:sldId id="759" r:id="rId44"/>
    <p:sldId id="760" r:id="rId45"/>
    <p:sldId id="761" r:id="rId46"/>
    <p:sldId id="762" r:id="rId47"/>
    <p:sldId id="669" r:id="rId48"/>
    <p:sldId id="763" r:id="rId49"/>
    <p:sldId id="764" r:id="rId50"/>
    <p:sldId id="765" r:id="rId51"/>
    <p:sldId id="766" r:id="rId52"/>
    <p:sldId id="767" r:id="rId53"/>
    <p:sldId id="768" r:id="rId54"/>
    <p:sldId id="643" r:id="rId55"/>
    <p:sldId id="740" r:id="rId56"/>
    <p:sldId id="706" r:id="rId57"/>
    <p:sldId id="742" r:id="rId58"/>
    <p:sldId id="748" r:id="rId59"/>
    <p:sldId id="747" r:id="rId60"/>
    <p:sldId id="755" r:id="rId61"/>
    <p:sldId id="754" r:id="rId62"/>
    <p:sldId id="744" r:id="rId63"/>
    <p:sldId id="619" r:id="rId64"/>
    <p:sldId id="621" r:id="rId65"/>
    <p:sldId id="620" r:id="rId66"/>
  </p:sldIdLst>
  <p:sldSz cx="10239375" cy="5003800"/>
  <p:notesSz cx="6858000" cy="9144000"/>
  <p:custDataLst>
    <p:tags r:id="rId6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734"/>
            <p14:sldId id="563"/>
            <p14:sldId id="736"/>
            <p14:sldId id="576"/>
            <p14:sldId id="607"/>
            <p14:sldId id="609"/>
            <p14:sldId id="618"/>
            <p14:sldId id="610"/>
            <p14:sldId id="616"/>
            <p14:sldId id="617"/>
            <p14:sldId id="590"/>
            <p14:sldId id="705"/>
            <p14:sldId id="735"/>
            <p14:sldId id="739"/>
            <p14:sldId id="737"/>
            <p14:sldId id="746"/>
            <p14:sldId id="749"/>
            <p14:sldId id="750"/>
            <p14:sldId id="751"/>
            <p14:sldId id="752"/>
            <p14:sldId id="741"/>
            <p14:sldId id="756"/>
            <p14:sldId id="769"/>
            <p14:sldId id="770"/>
            <p14:sldId id="771"/>
            <p14:sldId id="753"/>
            <p14:sldId id="743"/>
            <p14:sldId id="745"/>
            <p14:sldId id="738"/>
            <p14:sldId id="420"/>
            <p14:sldId id="422"/>
            <p14:sldId id="690"/>
            <p14:sldId id="679"/>
            <p14:sldId id="691"/>
            <p14:sldId id="692"/>
            <p14:sldId id="710"/>
            <p14:sldId id="757"/>
            <p14:sldId id="758"/>
            <p14:sldId id="759"/>
            <p14:sldId id="760"/>
            <p14:sldId id="761"/>
            <p14:sldId id="762"/>
            <p14:sldId id="669"/>
            <p14:sldId id="763"/>
            <p14:sldId id="764"/>
            <p14:sldId id="765"/>
            <p14:sldId id="766"/>
            <p14:sldId id="767"/>
            <p14:sldId id="768"/>
          </p14:sldIdLst>
        </p14:section>
        <p14:section name="Appendix" id="{61A5EB1E-5BAC-224D-8F20-5D1D8E086C2B}">
          <p14:sldIdLst>
            <p14:sldId id="643"/>
            <p14:sldId id="740"/>
            <p14:sldId id="706"/>
            <p14:sldId id="742"/>
            <p14:sldId id="748"/>
            <p14:sldId id="747"/>
            <p14:sldId id="755"/>
            <p14:sldId id="754"/>
            <p14:sldId id="744"/>
            <p14:sldId id="619"/>
            <p14:sldId id="621"/>
            <p14:sldId id="62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27"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89F64"/>
    <a:srgbClr val="D26764"/>
    <a:srgbClr val="DEC368"/>
    <a:srgbClr val="86B59C"/>
    <a:srgbClr val="F36F21"/>
    <a:srgbClr val="EFF2F7"/>
    <a:srgbClr val="00B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4"/>
    <p:restoredTop sz="85690" autoAdjust="0"/>
  </p:normalViewPr>
  <p:slideViewPr>
    <p:cSldViewPr snapToGrid="0" snapToObjects="1">
      <p:cViewPr varScale="1">
        <p:scale>
          <a:sx n="87" d="100"/>
          <a:sy n="87" d="100"/>
        </p:scale>
        <p:origin x="208" y="6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0-29T16:16:11.896" idx="117">
    <p:pos x="268" y="727"/>
    <p:text>A</p:text>
    <p:extLst>
      <p:ext uri="{C676402C-5697-4E1C-873F-D02D1690AC5C}">
        <p15:threadingInfo xmlns:p15="http://schemas.microsoft.com/office/powerpoint/2012/main" timeZoneBias="-120"/>
      </p:ext>
    </p:extLst>
  </p:cm>
  <p:cm authorId="1" dt="2018-10-29T16:16:20.469" idx="118">
    <p:pos x="3332" y="761"/>
    <p:text>B</p:text>
    <p:extLst>
      <p:ext uri="{C676402C-5697-4E1C-873F-D02D1690AC5C}">
        <p15:threadingInfo xmlns:p15="http://schemas.microsoft.com/office/powerpoint/2012/main" timeZoneBias="-120"/>
      </p:ext>
    </p:extLst>
  </p:cm>
  <p:cm authorId="1" dt="2018-10-29T16:16:27.142" idx="119">
    <p:pos x="2962" y="2077"/>
    <p:text>C</p:text>
    <p:extLst>
      <p:ext uri="{C676402C-5697-4E1C-873F-D02D1690AC5C}">
        <p15:threadingInfo xmlns:p15="http://schemas.microsoft.com/office/powerpoint/2012/main" timeZoneBias="-1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28/01/2019</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MCQ:</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is 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 Well done. That is right. RMS = peak x 0.707 = 380V x 0.707 = 269V.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 – That is not right. It looks like you divided rather than multiplied by 0.707. RMS = peak x 0.707 = 380V x 0.707 = 269V.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 – That is not right. Peak voltage in AC is greater than RMS voltage. RMS = peak x 0.707 = 380V x 0.707 = 269V.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 – That is not right. It looks like you multiplied peak by 0.7 instead of by 0.707. RMS = peak x 0.707 = 380V x 0.707 = 269V.</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3980298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MCQ:</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is 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 That is not right. Remember that RMS = peak x 0.707. Therefore, peak = RMS/0.707 = 6.25A/0.707 = 8.84A.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 – That is not right. Remember that RMS = peak x 0.707. Therefore, peak = RMS/0.707 = 6.25A/0.707 = 8.84A.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 – That is not right. Remember that RMS = peak x 0.707. Therefore, peak = RMS/0.707 = 6.25A/0.707 = 8.84A.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 – Well done. RMS = peak x 0.707. Therefore, peak = RMS/0.707 = 6.25A/0.707 = 8.84A.</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4125170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MCQ:</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is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 That is not right. Remember that when AC current is given, we mean the RMS current. So 12A is the RMS current.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 - That is not right. Remember that when AC current is given, we mean the RMS current. So 12A is the RMS current.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 – Well done. When AC current is given, we mean the RMS current. So 12A is the RMS current.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 - That is not right. Remember that when AC current is given, we mean the RMS current. So 12A is the RMS current.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1113231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based on https://</a:t>
                </a:r>
                <a:r>
                  <a:rPr lang="en-US" dirty="0" err="1"/>
                  <a:t>www.desmos.com</a:t>
                </a:r>
                <a:r>
                  <a:rPr lang="en-US" dirty="0"/>
                  <a:t>/calculator/9drqpsoqq1</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138963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based on https://</a:t>
                </a:r>
                <a:r>
                  <a:rPr lang="en-US" dirty="0" err="1"/>
                  <a:t>www.desmos.com</a:t>
                </a:r>
                <a:r>
                  <a:rPr lang="en-US" dirty="0"/>
                  <a:t>/calculator/9drqpsoqq1</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4240284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based on https://</a:t>
                </a:r>
                <a:r>
                  <a:rPr lang="en-US" dirty="0" err="1"/>
                  <a:t>www.desmos.com</a:t>
                </a:r>
                <a:r>
                  <a:rPr lang="en-US" dirty="0"/>
                  <a:t>/calculator/yliqb1gyvd</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3451281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Vid01 = on click, play Vid01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phase shifter tool = on click, open https://</a:t>
                </a:r>
                <a:r>
                  <a:rPr lang="en-US" dirty="0" err="1"/>
                  <a:t>www.desmos.com</a:t>
                </a:r>
                <a:r>
                  <a:rPr lang="en-US" dirty="0"/>
                  <a:t>/calculator/kgyx4bjg8t in a new window. The tool can also be directly embedded in a webpage if this is desirable.</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2046835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Vid02 = on click, play Vid02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unit circle tool = on click, open https://</a:t>
                </a:r>
                <a:r>
                  <a:rPr lang="en-US" dirty="0" err="1"/>
                  <a:t>www.desmos.com</a:t>
                </a:r>
                <a:r>
                  <a:rPr lang="en-US" dirty="0"/>
                  <a:t>/calculator/</a:t>
                </a:r>
                <a:r>
                  <a:rPr lang="en-US" dirty="0" err="1"/>
                  <a:t>hxsqqkjeww</a:t>
                </a:r>
                <a:r>
                  <a:rPr lang="en-US" dirty="0"/>
                  <a:t> in a new window. The tool can also be directly embedded in a webpage if this is desirable.</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1793119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Vid03 = on click, play Vid03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phasor tool = on click, open https://</a:t>
                </a:r>
                <a:r>
                  <a:rPr lang="en-US" dirty="0" err="1"/>
                  <a:t>www.desmos.com</a:t>
                </a:r>
                <a:r>
                  <a:rPr lang="en-US" dirty="0"/>
                  <a:t>/calculator/9jdbhnteds in a new window. The tool can also be directly embedded in a webpage if this is desirable.</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199190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on click, open slide 15 in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on click, open slide 16 in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on click, open slide 17 in a popup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2639252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 = based on https://</a:t>
                </a:r>
                <a:r>
                  <a:rPr lang="en-US" dirty="0" err="1"/>
                  <a:t>www.desmos.com</a:t>
                </a:r>
                <a:r>
                  <a:rPr lang="en-US" dirty="0"/>
                  <a:t>/calculator/9jdbhnteds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3706291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based on https://</a:t>
                </a:r>
                <a:r>
                  <a:rPr lang="en-US" dirty="0" err="1"/>
                  <a:t>www.desmos.com</a:t>
                </a:r>
                <a:r>
                  <a:rPr lang="en-US" dirty="0"/>
                  <a:t>/calculator/9jdbhnteds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3407138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based on https://</a:t>
                </a:r>
                <a:r>
                  <a:rPr lang="en-US" dirty="0" err="1"/>
                  <a:t>www.desmos.com</a:t>
                </a:r>
                <a:r>
                  <a:rPr lang="en-US" dirty="0"/>
                  <a:t>/calculator/9jdbhnteds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1821749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Vid04 = on click, play Vid04 full screen. See appendix for brief</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2617757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1343292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2377743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1310527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2068255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Vid05 = on click, play Vid05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angular velocity tool = on click, open https://</a:t>
                </a:r>
                <a:r>
                  <a:rPr lang="en-US" dirty="0" err="1"/>
                  <a:t>www.desmos.com</a:t>
                </a:r>
                <a:r>
                  <a:rPr lang="en-US" dirty="0"/>
                  <a:t>/calculator/pusgzg59ec in a new window. The tool can also be directly embedded in a webpage if this is desirable.</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1714567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Vid06 = on click, play Vid05 full screen. See appendix for brief</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196201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Vid04 = on click, play Vid04 full screen. See appendix for brief</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1215199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based on https://</a:t>
                </a:r>
                <a:r>
                  <a:rPr lang="en-US" dirty="0" err="1"/>
                  <a:t>www.desmos.com</a:t>
                </a:r>
                <a:r>
                  <a:rPr lang="en-US" dirty="0"/>
                  <a:t>/calculator/gwbppc4mro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the following image hotspots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Max value = on click, present the following in a popup – “This is the greatest or maximum value that the curves reaches. Remember that there are 2 maximum values – a positive max and a negative max.”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Peak value = on click, present the following in a popup – “This is the same thing as the maximum value. We abbreviate peak value with </a:t>
                </a:r>
                <a:r>
                  <a:rPr lang="en-US" dirty="0" err="1"/>
                  <a:t>I</a:t>
                </a:r>
                <a:r>
                  <a:rPr lang="en-US" baseline="-25000" dirty="0" err="1"/>
                  <a:t>m</a:t>
                </a:r>
                <a:r>
                  <a:rPr lang="en-US" dirty="0"/>
                  <a:t> for current and </a:t>
                </a:r>
                <a:r>
                  <a:rPr lang="en-US" dirty="0" err="1"/>
                  <a:t>V</a:t>
                </a:r>
                <a:r>
                  <a:rPr lang="en-US" baseline="-25000" dirty="0" err="1"/>
                  <a:t>m</a:t>
                </a:r>
                <a:r>
                  <a:rPr lang="en-US" dirty="0"/>
                  <a:t> for voltage”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Peak-to-peak value = on click, present the following in a popup – “This measures the total distance between the 2 peak values. It is therefore, 2 x peak value or 2I</a:t>
                </a:r>
                <a:r>
                  <a:rPr lang="en-US" baseline="-25000" dirty="0"/>
                  <a:t>m</a:t>
                </a:r>
                <a:r>
                  <a:rPr lang="en-US" dirty="0"/>
                  <a:t> for current and 2V</a:t>
                </a:r>
                <a:r>
                  <a:rPr lang="en-US" baseline="-25000" dirty="0"/>
                  <a:t>m</a:t>
                </a:r>
                <a:r>
                  <a:rPr lang="en-US" dirty="0"/>
                  <a:t> for voltage.”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cycle = on click, present the following in a popup – “After one cycle, the graph repeats itself. This graph only shows 1 cycle.”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 (sec) = on click, present the following in a popup – “When plotting AC, the axis is a measure of time in seconds (s). The y-axis is a measure of voltage (V) or current (I).”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 = on click, present the following in a popup – “When we plot AC, we measure against time, so the graph starts at 0.”</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544219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01_03_03_Activity for the original questions. Doc01 = This document must also be formatted into a downloadable worksheet. The memo is 01_03_03_Activity Solutions –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87738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23442030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500V</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01_04_02_Activity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19066879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50Hz</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01_04_02_Activity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908460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353.5V</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01_04_02_Activity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31219176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404.565V</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01_04_02_Activity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3050322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21993865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0.846</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01_04_02_Activity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3473228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https://</a:t>
                </a:r>
                <a:r>
                  <a:rPr lang="en-US" dirty="0" err="1"/>
                  <a:t>cdn.sparkfun.com</a:t>
                </a:r>
                <a:r>
                  <a:rPr lang="en-US" dirty="0"/>
                  <a:t>/assets/b/7/3/d/a/521e6ed1757b7fcc778b456a.png</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13375652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8.46A</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01_04_02_Activity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22286441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5.332A</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01_04_02_Activity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26011738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1386.32VAr</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01_04_02_Activity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44</a:t>
            </a:fld>
            <a:endParaRPr lang="en-GB"/>
          </a:p>
        </p:txBody>
      </p:sp>
    </p:spTree>
    <p:extLst>
      <p:ext uri="{BB962C8B-B14F-4D97-AF65-F5344CB8AC3E}">
        <p14:creationId xmlns:p14="http://schemas.microsoft.com/office/powerpoint/2010/main" val="40545108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45</a:t>
            </a:fld>
            <a:endParaRPr lang="en-GB"/>
          </a:p>
        </p:txBody>
      </p:sp>
    </p:spTree>
    <p:extLst>
      <p:ext uri="{BB962C8B-B14F-4D97-AF65-F5344CB8AC3E}">
        <p14:creationId xmlns:p14="http://schemas.microsoft.com/office/powerpoint/2010/main" val="9780986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219.17V</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01_04_02_Activity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46</a:t>
            </a:fld>
            <a:endParaRPr lang="en-GB"/>
          </a:p>
        </p:txBody>
      </p:sp>
    </p:spTree>
    <p:extLst>
      <p:ext uri="{BB962C8B-B14F-4D97-AF65-F5344CB8AC3E}">
        <p14:creationId xmlns:p14="http://schemas.microsoft.com/office/powerpoint/2010/main" val="7800035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Upload document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US" dirty="0"/>
              <a:t>Feedback:</a:t>
            </a:r>
          </a:p>
          <a:p>
            <a:r>
              <a:rPr lang="en-GB" dirty="0"/>
              <a:t>Make sure that your circuit looks similar to this one. See 01_04_02_Activity Solutions for correct circuit diagram.</a:t>
            </a:r>
          </a:p>
        </p:txBody>
      </p:sp>
      <p:sp>
        <p:nvSpPr>
          <p:cNvPr id="4" name="Slide Number Placeholder 3"/>
          <p:cNvSpPr>
            <a:spLocks noGrp="1"/>
          </p:cNvSpPr>
          <p:nvPr>
            <p:ph type="sldNum" sz="quarter" idx="10"/>
          </p:nvPr>
        </p:nvSpPr>
        <p:spPr/>
        <p:txBody>
          <a:bodyPr/>
          <a:lstStyle/>
          <a:p>
            <a:fld id="{16FEC50E-693F-7248-AD71-EC691CF637E1}" type="slidenum">
              <a:rPr lang="en-GB" smtClean="0"/>
              <a:t>47</a:t>
            </a:fld>
            <a:endParaRPr lang="en-GB"/>
          </a:p>
        </p:txBody>
      </p:sp>
    </p:spTree>
    <p:extLst>
      <p:ext uri="{BB962C8B-B14F-4D97-AF65-F5344CB8AC3E}">
        <p14:creationId xmlns:p14="http://schemas.microsoft.com/office/powerpoint/2010/main" val="21421980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48</a:t>
            </a:fld>
            <a:endParaRPr lang="en-GB"/>
          </a:p>
        </p:txBody>
      </p:sp>
    </p:spTree>
    <p:extLst>
      <p:ext uri="{BB962C8B-B14F-4D97-AF65-F5344CB8AC3E}">
        <p14:creationId xmlns:p14="http://schemas.microsoft.com/office/powerpoint/2010/main" val="18649808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240V</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01_04_02_Activity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49</a:t>
            </a:fld>
            <a:endParaRPr lang="en-GB"/>
          </a:p>
        </p:txBody>
      </p:sp>
    </p:spTree>
    <p:extLst>
      <p:ext uri="{BB962C8B-B14F-4D97-AF65-F5344CB8AC3E}">
        <p14:creationId xmlns:p14="http://schemas.microsoft.com/office/powerpoint/2010/main" val="19348942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152.88V</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01_04_02_Activity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50</a:t>
            </a:fld>
            <a:endParaRPr lang="en-GB"/>
          </a:p>
        </p:txBody>
      </p:sp>
    </p:spTree>
    <p:extLst>
      <p:ext uri="{BB962C8B-B14F-4D97-AF65-F5344CB8AC3E}">
        <p14:creationId xmlns:p14="http://schemas.microsoft.com/office/powerpoint/2010/main" val="21913831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169.68V</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01_04_02_Activity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51</a:t>
            </a:fld>
            <a:endParaRPr lang="en-GB"/>
          </a:p>
        </p:txBody>
      </p:sp>
    </p:spTree>
    <p:extLst>
      <p:ext uri="{BB962C8B-B14F-4D97-AF65-F5344CB8AC3E}">
        <p14:creationId xmlns:p14="http://schemas.microsoft.com/office/powerpoint/2010/main" val="1341481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based on https://</a:t>
                </a:r>
                <a:r>
                  <a:rPr lang="en-US" dirty="0" err="1"/>
                  <a:t>www.desmos.com</a:t>
                </a:r>
                <a:r>
                  <a:rPr lang="en-US" dirty="0"/>
                  <a:t>/calculator/gwbppc4mro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the following image hotspots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Max value = on click, present the following in a popup – “This is the greatest or maximum value that the curves reaches. Remember that there are 2 maximum values – a positive max and a negative max.”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Peak value = on click, present the following in a popup – “This is the same thing as the maximum value. We abbreviate peak value with </a:t>
                </a:r>
                <a:r>
                  <a:rPr lang="en-US" dirty="0" err="1"/>
                  <a:t>I</a:t>
                </a:r>
                <a:r>
                  <a:rPr lang="en-US" baseline="-25000" dirty="0" err="1"/>
                  <a:t>m</a:t>
                </a:r>
                <a:r>
                  <a:rPr lang="en-US" dirty="0"/>
                  <a:t> for current and </a:t>
                </a:r>
                <a:r>
                  <a:rPr lang="en-US" dirty="0" err="1"/>
                  <a:t>V</a:t>
                </a:r>
                <a:r>
                  <a:rPr lang="en-US" baseline="-25000" dirty="0" err="1"/>
                  <a:t>m</a:t>
                </a:r>
                <a:r>
                  <a:rPr lang="en-US" dirty="0"/>
                  <a:t> for voltage”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Peak-to-peak value = on click, present the following in a popup – “This measures the total distance between the 2 peak values. It is therefore, 2 x peak value or 2I</a:t>
                </a:r>
                <a:r>
                  <a:rPr lang="en-US" baseline="-25000" dirty="0"/>
                  <a:t>m</a:t>
                </a:r>
                <a:r>
                  <a:rPr lang="en-US" dirty="0"/>
                  <a:t> for current and 2V</a:t>
                </a:r>
                <a:r>
                  <a:rPr lang="en-US" baseline="-25000" dirty="0"/>
                  <a:t>m</a:t>
                </a:r>
                <a:r>
                  <a:rPr lang="en-US" dirty="0"/>
                  <a:t> for voltage.”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cycle = on click, present the following in a popup – “After one cycle, the graph repeats itself. This graph only shows 1 cycle.”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 (sec) = on click, present the following in a popup – “When plotting AC, the axis is a measure of time in seconds (s). The y-axis is a measure of voltage (V) or current (I).”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 = on click, present the following in a popup – “When we plot AC, we measure against time, so the graph starts at 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Revise the AC sine wave = on click open 01_02_xx</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2274472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1.11</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01_04_02_Activity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52</a:t>
            </a:fld>
            <a:endParaRPr lang="en-GB"/>
          </a:p>
        </p:txBody>
      </p:sp>
    </p:spTree>
    <p:extLst>
      <p:ext uri="{BB962C8B-B14F-4D97-AF65-F5344CB8AC3E}">
        <p14:creationId xmlns:p14="http://schemas.microsoft.com/office/powerpoint/2010/main" val="21014645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Maths cloze question with symbol selector</a:t>
            </a:r>
          </a:p>
          <a:p>
            <a:r>
              <a:rPr lang="en-GB" dirty="0"/>
              <a:t>Correct Answer: 75Hz</a:t>
            </a:r>
          </a:p>
          <a:p>
            <a:endParaRPr lang="en-GB" dirty="0"/>
          </a:p>
          <a:p>
            <a:r>
              <a:rPr lang="en-US" dirty="0"/>
              <a:t>Feedback:</a:t>
            </a:r>
          </a:p>
          <a:p>
            <a:r>
              <a:rPr lang="en-GB" dirty="0"/>
              <a:t>Correct: Well done. That is correct.</a:t>
            </a:r>
          </a:p>
          <a:p>
            <a:r>
              <a:rPr lang="en-GB" dirty="0"/>
              <a:t>Incorrect. That is not correct. Have a look at the worked solution to see where you went wrong. See 01_04_02_Activity Solutions for full worked solution.</a:t>
            </a:r>
          </a:p>
        </p:txBody>
      </p:sp>
      <p:sp>
        <p:nvSpPr>
          <p:cNvPr id="4" name="Slide Number Placeholder 3"/>
          <p:cNvSpPr>
            <a:spLocks noGrp="1"/>
          </p:cNvSpPr>
          <p:nvPr>
            <p:ph type="sldNum" sz="quarter" idx="10"/>
          </p:nvPr>
        </p:nvSpPr>
        <p:spPr/>
        <p:txBody>
          <a:bodyPr/>
          <a:lstStyle/>
          <a:p>
            <a:fld id="{16FEC50E-693F-7248-AD71-EC691CF637E1}" type="slidenum">
              <a:rPr lang="en-GB" smtClean="0"/>
              <a:t>53</a:t>
            </a:fld>
            <a:endParaRPr lang="en-GB"/>
          </a:p>
        </p:txBody>
      </p:sp>
    </p:spTree>
    <p:extLst>
      <p:ext uri="{BB962C8B-B14F-4D97-AF65-F5344CB8AC3E}">
        <p14:creationId xmlns:p14="http://schemas.microsoft.com/office/powerpoint/2010/main" val="13883287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54</a:t>
            </a:fld>
            <a:endParaRPr lang="en-GB"/>
          </a:p>
        </p:txBody>
      </p:sp>
    </p:spTree>
    <p:extLst>
      <p:ext uri="{BB962C8B-B14F-4D97-AF65-F5344CB8AC3E}">
        <p14:creationId xmlns:p14="http://schemas.microsoft.com/office/powerpoint/2010/main" val="3782971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55</a:t>
            </a:fld>
            <a:endParaRPr lang="en-GB"/>
          </a:p>
        </p:txBody>
      </p:sp>
    </p:spTree>
    <p:extLst>
      <p:ext uri="{BB962C8B-B14F-4D97-AF65-F5344CB8AC3E}">
        <p14:creationId xmlns:p14="http://schemas.microsoft.com/office/powerpoint/2010/main" val="25631095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56</a:t>
            </a:fld>
            <a:endParaRPr lang="en-GB"/>
          </a:p>
        </p:txBody>
      </p:sp>
    </p:spTree>
    <p:extLst>
      <p:ext uri="{BB962C8B-B14F-4D97-AF65-F5344CB8AC3E}">
        <p14:creationId xmlns:p14="http://schemas.microsoft.com/office/powerpoint/2010/main" val="2147303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57</a:t>
            </a:fld>
            <a:endParaRPr lang="en-GB"/>
          </a:p>
        </p:txBody>
      </p:sp>
    </p:spTree>
    <p:extLst>
      <p:ext uri="{BB962C8B-B14F-4D97-AF65-F5344CB8AC3E}">
        <p14:creationId xmlns:p14="http://schemas.microsoft.com/office/powerpoint/2010/main" val="5334143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58</a:t>
            </a:fld>
            <a:endParaRPr lang="en-GB"/>
          </a:p>
        </p:txBody>
      </p:sp>
    </p:spTree>
    <p:extLst>
      <p:ext uri="{BB962C8B-B14F-4D97-AF65-F5344CB8AC3E}">
        <p14:creationId xmlns:p14="http://schemas.microsoft.com/office/powerpoint/2010/main" val="23073257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59</a:t>
            </a:fld>
            <a:endParaRPr lang="en-GB"/>
          </a:p>
        </p:txBody>
      </p:sp>
    </p:spTree>
    <p:extLst>
      <p:ext uri="{BB962C8B-B14F-4D97-AF65-F5344CB8AC3E}">
        <p14:creationId xmlns:p14="http://schemas.microsoft.com/office/powerpoint/2010/main" val="2345641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60</a:t>
            </a:fld>
            <a:endParaRPr lang="en-GB"/>
          </a:p>
        </p:txBody>
      </p:sp>
    </p:spTree>
    <p:extLst>
      <p:ext uri="{BB962C8B-B14F-4D97-AF65-F5344CB8AC3E}">
        <p14:creationId xmlns:p14="http://schemas.microsoft.com/office/powerpoint/2010/main" val="23498271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61</a:t>
            </a:fld>
            <a:endParaRPr lang="en-GB"/>
          </a:p>
        </p:txBody>
      </p:sp>
    </p:spTree>
    <p:extLst>
      <p:ext uri="{BB962C8B-B14F-4D97-AF65-F5344CB8AC3E}">
        <p14:creationId xmlns:p14="http://schemas.microsoft.com/office/powerpoint/2010/main" val="339919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create an animated gif like on https://</a:t>
                </a:r>
                <a:r>
                  <a:rPr lang="en-US" dirty="0" err="1"/>
                  <a:t>learn.sparkfun.com</a:t>
                </a:r>
                <a:r>
                  <a:rPr lang="en-US" dirty="0"/>
                  <a:t>/tutorials/alternating-current-ac-vs-direct-current-dc/alternating-current-ac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Difference between DC and AC = on click, play YT01 full screen. YT01 = https://</a:t>
                </a:r>
                <a:r>
                  <a:rPr lang="en-US" dirty="0" err="1"/>
                  <a:t>www.youtube.com</a:t>
                </a:r>
                <a:r>
                  <a:rPr lang="en-US" dirty="0"/>
                  <a:t>/</a:t>
                </a:r>
                <a:r>
                  <a:rPr lang="en-US" dirty="0" err="1"/>
                  <a:t>watch?v</a:t>
                </a:r>
                <a:r>
                  <a:rPr lang="en-US" dirty="0"/>
                  <a:t>=vN9aR2wKv0U</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26811113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62</a:t>
            </a:fld>
            <a:endParaRPr lang="en-GB"/>
          </a:p>
        </p:txBody>
      </p:sp>
    </p:spTree>
    <p:extLst>
      <p:ext uri="{BB962C8B-B14F-4D97-AF65-F5344CB8AC3E}">
        <p14:creationId xmlns:p14="http://schemas.microsoft.com/office/powerpoint/2010/main" val="19609873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63</a:t>
            </a:fld>
            <a:endParaRPr lang="en-GB"/>
          </a:p>
        </p:txBody>
      </p:sp>
    </p:spTree>
    <p:extLst>
      <p:ext uri="{BB962C8B-B14F-4D97-AF65-F5344CB8AC3E}">
        <p14:creationId xmlns:p14="http://schemas.microsoft.com/office/powerpoint/2010/main" val="6506671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64</a:t>
            </a:fld>
            <a:endParaRPr lang="en-GB"/>
          </a:p>
        </p:txBody>
      </p:sp>
    </p:spTree>
    <p:extLst>
      <p:ext uri="{BB962C8B-B14F-4D97-AF65-F5344CB8AC3E}">
        <p14:creationId xmlns:p14="http://schemas.microsoft.com/office/powerpoint/2010/main" val="30752562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65</a:t>
            </a:fld>
            <a:endParaRPr lang="en-GB"/>
          </a:p>
        </p:txBody>
      </p:sp>
    </p:spTree>
    <p:extLst>
      <p:ext uri="{BB962C8B-B14F-4D97-AF65-F5344CB8AC3E}">
        <p14:creationId xmlns:p14="http://schemas.microsoft.com/office/powerpoint/2010/main" val="502373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https://</a:t>
                </a:r>
                <a:r>
                  <a:rPr lang="en-US" dirty="0" err="1"/>
                  <a:t>awo.aws.org</a:t>
                </a:r>
                <a:r>
                  <a:rPr lang="en-US" dirty="0"/>
                  <a:t>/</a:t>
                </a:r>
                <a:r>
                  <a:rPr lang="en-US" dirty="0" err="1"/>
                  <a:t>wp</a:t>
                </a:r>
                <a:r>
                  <a:rPr lang="en-US" dirty="0"/>
                  <a:t>-content/uploads/2015/08/Alternating-Cureent-Sine-Wave-Electrons-1.png – recreate but make wires shown current direction bigger and clearer.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Alternating Current = on click, play YT02 full screen. YT02 = https://</a:t>
                </a:r>
                <a:r>
                  <a:rPr lang="en-US" dirty="0" err="1"/>
                  <a:t>www.youtube.com</a:t>
                </a:r>
                <a:r>
                  <a:rPr lang="en-US" dirty="0"/>
                  <a:t>/</a:t>
                </a:r>
                <a:r>
                  <a:rPr lang="en-US" dirty="0" err="1"/>
                  <a:t>watch?v</a:t>
                </a:r>
                <a:r>
                  <a:rPr lang="en-US" dirty="0"/>
                  <a:t>=q-DKc4KHPqU</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3177310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Vid01 = on click, play Vid01 full screen. See appendix for brief.</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1682942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1377543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11919" y="436892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117609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1/28/19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1/28/19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1/28/19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1/28/19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1/28/19</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65" r:id="rId12"/>
    <p:sldLayoutId id="2147483661" r:id="rId13"/>
    <p:sldLayoutId id="2147483652" r:id="rId14"/>
    <p:sldLayoutId id="2147483664" r:id="rId15"/>
    <p:sldLayoutId id="2147483660" r:id="rId16"/>
    <p:sldLayoutId id="2147483705"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9.sv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3.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3.sv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3.sv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121.png"/><Relationship Id="rId5" Type="http://schemas.openxmlformats.org/officeDocument/2006/relationships/image" Target="../media/image110.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3.sv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3.sv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31.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16.png"/><Relationship Id="rId5" Type="http://schemas.openxmlformats.org/officeDocument/2006/relationships/image" Target="../media/image3.sv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vmlDrawing" Target="../drawings/vmlDrawing1.vml"/><Relationship Id="rId6" Type="http://schemas.openxmlformats.org/officeDocument/2006/relationships/image" Target="../media/image22.emf"/><Relationship Id="rId5" Type="http://schemas.openxmlformats.org/officeDocument/2006/relationships/oleObject" Target="../embeddings/oleObject1.bin"/><Relationship Id="rId4"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8" Type="http://schemas.openxmlformats.org/officeDocument/2006/relationships/hyperlink" Target="https://www.desmos.com/calculator/pxc1xdyu9p" TargetMode="External"/><Relationship Id="rId3" Type="http://schemas.openxmlformats.org/officeDocument/2006/relationships/hyperlink" Target="https://www.desmos.com/calculator/yliqb1gyvd" TargetMode="External"/><Relationship Id="rId7" Type="http://schemas.openxmlformats.org/officeDocument/2006/relationships/hyperlink" Target="https://www.desmos.com/calculator/geaq7hqivl" TargetMode="External"/><Relationship Id="rId2" Type="http://schemas.openxmlformats.org/officeDocument/2006/relationships/hyperlink" Target="https://www.desmos.com/calculator/ujaoerxgys" TargetMode="External"/><Relationship Id="rId1" Type="http://schemas.openxmlformats.org/officeDocument/2006/relationships/slideLayout" Target="../slideLayouts/slideLayout7.xml"/><Relationship Id="rId6" Type="http://schemas.openxmlformats.org/officeDocument/2006/relationships/hyperlink" Target="https://www.desmos.com/calculator/vmqq4tjzcj" TargetMode="External"/><Relationship Id="rId5" Type="http://schemas.openxmlformats.org/officeDocument/2006/relationships/hyperlink" Target="https://www.desmos.com/calculator/r1xkn8wtyp" TargetMode="External"/><Relationship Id="rId10" Type="http://schemas.openxmlformats.org/officeDocument/2006/relationships/hyperlink" Target="https://www.youtube.com/watch?v=pVS36cyZZI8" TargetMode="External"/><Relationship Id="rId4" Type="http://schemas.openxmlformats.org/officeDocument/2006/relationships/hyperlink" Target="https://www.desmos.com/calculator/odbt7mbrvb" TargetMode="External"/><Relationship Id="rId9" Type="http://schemas.openxmlformats.org/officeDocument/2006/relationships/hyperlink" Target="http://www.learnabout-electronics.org/ac_theory/ac_ccts_53.php" TargetMode="Externa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7.xml"/><Relationship Id="rId1" Type="http://schemas.openxmlformats.org/officeDocument/2006/relationships/tags" Target="../tags/tag55.xml"/><Relationship Id="rId4" Type="http://schemas.openxmlformats.org/officeDocument/2006/relationships/hyperlink" Target="https://www.desmos.com/calculator/cmth9m2oik"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7.xml"/><Relationship Id="rId1" Type="http://schemas.openxmlformats.org/officeDocument/2006/relationships/tags" Target="../tags/tag56.xml"/><Relationship Id="rId4" Type="http://schemas.openxmlformats.org/officeDocument/2006/relationships/hyperlink" Target="https://www.desmos.com/calculator/3rqulsvfzn" TargetMode="Externa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7.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7.xml"/><Relationship Id="rId1" Type="http://schemas.openxmlformats.org/officeDocument/2006/relationships/tags" Target="../tags/tag58.xml"/><Relationship Id="rId4" Type="http://schemas.openxmlformats.org/officeDocument/2006/relationships/hyperlink" Target="https://www.desmos.com/calculator/9jdbhnteds" TargetMode="Externa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7.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7.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tiff"/></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7.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7.xml"/><Relationship Id="rId1" Type="http://schemas.openxmlformats.org/officeDocument/2006/relationships/tags" Target="../tags/tag62.xml"/><Relationship Id="rId4" Type="http://schemas.openxmlformats.org/officeDocument/2006/relationships/hyperlink" Target="https://www.desmos.com/calculator/pusgzg59ec" TargetMode="Externa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7.xml"/><Relationship Id="rId1" Type="http://schemas.openxmlformats.org/officeDocument/2006/relationships/tags" Target="../tags/tag63.xml"/><Relationship Id="rId5" Type="http://schemas.openxmlformats.org/officeDocument/2006/relationships/image" Target="../media/image120.png"/><Relationship Id="rId4" Type="http://schemas.openxmlformats.org/officeDocument/2006/relationships/hyperlink" Target="https://www.desmos.com/calculator/gs0rkhhcht" TargetMode="Externa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7.xml"/><Relationship Id="rId1" Type="http://schemas.openxmlformats.org/officeDocument/2006/relationships/tags" Target="../tags/tag64.xml"/><Relationship Id="rId4" Type="http://schemas.openxmlformats.org/officeDocument/2006/relationships/hyperlink" Target="https://www.allaboutcircuits.com/textbook/alternating-current/chpt-1/measurements-ac-magnitude/" TargetMode="Externa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7.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7" Type="http://schemas.openxmlformats.org/officeDocument/2006/relationships/comments" Target="../comments/comment1.xml"/><Relationship Id="rId2" Type="http://schemas.openxmlformats.org/officeDocument/2006/relationships/slideLayout" Target="../slideLayouts/slideLayout17.xml"/><Relationship Id="rId1" Type="http://schemas.openxmlformats.org/officeDocument/2006/relationships/tags" Target="../tags/tag6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5.tiff"/><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6.tiff"/><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Electrical Principles</a:t>
            </a:r>
          </a:p>
        </p:txBody>
      </p:sp>
      <p:sp>
        <p:nvSpPr>
          <p:cNvPr id="3" name="Subtitle 2"/>
          <p:cNvSpPr>
            <a:spLocks noGrp="1"/>
          </p:cNvSpPr>
          <p:nvPr>
            <p:ph type="subTitle" idx="1"/>
          </p:nvPr>
        </p:nvSpPr>
        <p:spPr/>
        <p:txBody>
          <a:bodyPr>
            <a:normAutofit/>
          </a:bodyPr>
          <a:lstStyle/>
          <a:p>
            <a:pPr algn="l"/>
            <a:r>
              <a:rPr lang="en-GB" sz="2400" dirty="0"/>
              <a:t>Topic 4: Solving AC Electrical Circuits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“Average” AC</a:t>
            </a:r>
          </a:p>
        </p:txBody>
      </p:sp>
      <p:sp>
        <p:nvSpPr>
          <p:cNvPr id="3" name="Content Placeholder 2"/>
          <p:cNvSpPr>
            <a:spLocks noGrp="1"/>
          </p:cNvSpPr>
          <p:nvPr>
            <p:ph idx="1"/>
          </p:nvPr>
        </p:nvSpPr>
        <p:spPr>
          <a:xfrm>
            <a:off x="1122533" y="1091867"/>
            <a:ext cx="4438179" cy="1863604"/>
          </a:xfrm>
        </p:spPr>
        <p:txBody>
          <a:bodyPr>
            <a:noAutofit/>
          </a:bodyPr>
          <a:lstStyle/>
          <a:p>
            <a:pPr marL="0" indent="0" algn="just">
              <a:buNone/>
            </a:pPr>
            <a:r>
              <a:rPr lang="en-US" sz="2400" dirty="0"/>
              <a:t>Because voltage and current in AC are always changing, we cannot just use the peaks as an indication of power of the supply. We need something else.</a:t>
            </a:r>
          </a:p>
        </p:txBody>
      </p:sp>
      <p:sp>
        <p:nvSpPr>
          <p:cNvPr id="7" name="Content Placeholder 2">
            <a:extLst>
              <a:ext uri="{FF2B5EF4-FFF2-40B4-BE49-F238E27FC236}">
                <a16:creationId xmlns:a16="http://schemas.microsoft.com/office/drawing/2014/main" id="{6E5E0975-D924-F04A-A6D7-ECB2B634100B}"/>
              </a:ext>
            </a:extLst>
          </p:cNvPr>
          <p:cNvSpPr txBox="1">
            <a:spLocks/>
          </p:cNvSpPr>
          <p:nvPr/>
        </p:nvSpPr>
        <p:spPr>
          <a:xfrm>
            <a:off x="1122532" y="3110926"/>
            <a:ext cx="4233239" cy="1456264"/>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Watch the video to see how we can calculate a useful “average” voltage or current of an AC supply.</a:t>
            </a:r>
          </a:p>
        </p:txBody>
      </p:sp>
      <p:pic>
        <p:nvPicPr>
          <p:cNvPr id="8" name="Graphic 7" descr="User">
            <a:extLst>
              <a:ext uri="{FF2B5EF4-FFF2-40B4-BE49-F238E27FC236}">
                <a16:creationId xmlns:a16="http://schemas.microsoft.com/office/drawing/2014/main" id="{2FEE11DD-707A-414A-B170-3B5A388B9E0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032228"/>
            <a:ext cx="854046" cy="854046"/>
          </a:xfrm>
          <a:prstGeom prst="rect">
            <a:avLst/>
          </a:prstGeom>
        </p:spPr>
      </p:pic>
      <p:sp>
        <p:nvSpPr>
          <p:cNvPr id="10" name="Rectangle 9">
            <a:extLst>
              <a:ext uri="{FF2B5EF4-FFF2-40B4-BE49-F238E27FC236}">
                <a16:creationId xmlns:a16="http://schemas.microsoft.com/office/drawing/2014/main" id="{1F169944-DB1C-D94C-B7BC-81B75B707AD1}"/>
              </a:ext>
            </a:extLst>
          </p:cNvPr>
          <p:cNvSpPr/>
          <p:nvPr/>
        </p:nvSpPr>
        <p:spPr>
          <a:xfrm>
            <a:off x="5708560" y="1288715"/>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Vid01</a:t>
            </a:r>
          </a:p>
        </p:txBody>
      </p:sp>
    </p:spTree>
    <p:custDataLst>
      <p:tags r:id="rId1"/>
    </p:custDataLst>
    <p:extLst>
      <p:ext uri="{BB962C8B-B14F-4D97-AF65-F5344CB8AC3E}">
        <p14:creationId xmlns:p14="http://schemas.microsoft.com/office/powerpoint/2010/main" val="1634307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RMS examples</a:t>
            </a:r>
          </a:p>
        </p:txBody>
      </p:sp>
      <p:sp>
        <p:nvSpPr>
          <p:cNvPr id="3" name="Content Placeholder 2"/>
          <p:cNvSpPr>
            <a:spLocks noGrp="1"/>
          </p:cNvSpPr>
          <p:nvPr>
            <p:ph idx="1"/>
          </p:nvPr>
        </p:nvSpPr>
        <p:spPr>
          <a:xfrm>
            <a:off x="926585" y="1091867"/>
            <a:ext cx="4200581" cy="3496462"/>
          </a:xfrm>
        </p:spPr>
        <p:txBody>
          <a:bodyPr>
            <a:noAutofit/>
          </a:bodyPr>
          <a:lstStyle/>
          <a:p>
            <a:pPr marL="457200" indent="-457200" algn="just">
              <a:buFont typeface="+mj-lt"/>
              <a:buAutoNum type="arabicPeriod"/>
            </a:pPr>
            <a:r>
              <a:rPr lang="en-US" sz="2400" dirty="0"/>
              <a:t>A 6V AC supply will have a peak voltage of 6V/0.707 = 8.49V.</a:t>
            </a:r>
          </a:p>
          <a:p>
            <a:pPr marL="457200" indent="-457200" algn="just">
              <a:buFont typeface="+mj-lt"/>
              <a:buAutoNum type="arabicPeriod"/>
            </a:pPr>
            <a:r>
              <a:rPr lang="en-US" sz="2400" dirty="0"/>
              <a:t>A 230V mains supply has a peak voltage of 230V/0.707 =  325V.</a:t>
            </a:r>
          </a:p>
          <a:p>
            <a:pPr marL="457200" indent="-457200" algn="just">
              <a:buFont typeface="+mj-lt"/>
              <a:buAutoNum type="arabicPeriod"/>
            </a:pPr>
            <a:r>
              <a:rPr lang="en-US" sz="2400" dirty="0"/>
              <a:t>AC with a peak current of 12A will have an RMS current of 12A x 0.707 = 8.48A.</a:t>
            </a:r>
          </a:p>
        </p:txBody>
      </p:sp>
      <p:sp>
        <p:nvSpPr>
          <p:cNvPr id="4" name="Rectangle 3">
            <a:extLst>
              <a:ext uri="{FF2B5EF4-FFF2-40B4-BE49-F238E27FC236}">
                <a16:creationId xmlns:a16="http://schemas.microsoft.com/office/drawing/2014/main" id="{D553A29B-C366-2141-8A9E-6B7DF79FADD7}"/>
              </a:ext>
            </a:extLst>
          </p:cNvPr>
          <p:cNvSpPr/>
          <p:nvPr/>
        </p:nvSpPr>
        <p:spPr>
          <a:xfrm>
            <a:off x="5560711" y="2840098"/>
            <a:ext cx="3752079" cy="1569660"/>
          </a:xfrm>
          <a:prstGeom prst="rect">
            <a:avLst/>
          </a:prstGeom>
          <a:solidFill>
            <a:schemeClr val="accent2"/>
          </a:solidFill>
        </p:spPr>
        <p:txBody>
          <a:bodyPr wrap="square">
            <a:spAutoFit/>
          </a:bodyPr>
          <a:lstStyle/>
          <a:p>
            <a:pPr algn="just"/>
            <a:r>
              <a:rPr lang="en-US" sz="2400" dirty="0">
                <a:solidFill>
                  <a:schemeClr val="bg1"/>
                </a:solidFill>
              </a:rPr>
              <a:t>When dealing with AC, Always assume that values given are RMS UNLESS otherwise indicated.</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21B6AE5-BB6C-294C-8B9E-B6C44A4E3A82}"/>
                  </a:ext>
                </a:extLst>
              </p:cNvPr>
              <p:cNvSpPr txBox="1"/>
              <p:nvPr/>
            </p:nvSpPr>
            <p:spPr>
              <a:xfrm>
                <a:off x="5560711" y="814868"/>
                <a:ext cx="4555734"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chemeClr val="accent2"/>
                          </a:solidFill>
                          <a:latin typeface="Cambria Math" panose="02040503050406030204" pitchFamily="18" charset="0"/>
                        </a:rPr>
                        <m:t>𝑹𝑴𝑺</m:t>
                      </m:r>
                      <m:r>
                        <a:rPr lang="en-US" sz="3600" b="1" i="1" smtClean="0">
                          <a:solidFill>
                            <a:schemeClr val="accent2"/>
                          </a:solidFill>
                          <a:latin typeface="Cambria Math" panose="02040503050406030204" pitchFamily="18" charset="0"/>
                        </a:rPr>
                        <m:t>=</m:t>
                      </m:r>
                      <m:r>
                        <a:rPr lang="en-US" sz="3600" b="1" i="1" smtClean="0">
                          <a:solidFill>
                            <a:schemeClr val="accent2"/>
                          </a:solidFill>
                          <a:latin typeface="Cambria Math" panose="02040503050406030204" pitchFamily="18" charset="0"/>
                        </a:rPr>
                        <m:t>𝑷𝒆𝒂𝒌</m:t>
                      </m:r>
                      <m:r>
                        <a:rPr lang="en-US" sz="3600" b="1" i="1" smtClean="0">
                          <a:solidFill>
                            <a:schemeClr val="accent2"/>
                          </a:solidFill>
                          <a:latin typeface="Cambria Math" panose="02040503050406030204" pitchFamily="18" charset="0"/>
                        </a:rPr>
                        <m:t> ×</m:t>
                      </m:r>
                      <m:r>
                        <a:rPr lang="en-US" sz="3600" b="1" i="1" smtClean="0">
                          <a:solidFill>
                            <a:schemeClr val="accent2"/>
                          </a:solidFill>
                          <a:latin typeface="Cambria Math" panose="02040503050406030204" pitchFamily="18" charset="0"/>
                          <a:ea typeface="Cambria Math" panose="02040503050406030204" pitchFamily="18" charset="0"/>
                        </a:rPr>
                        <m:t>𝟎</m:t>
                      </m:r>
                      <m:r>
                        <a:rPr lang="en-US" sz="3600" b="1" i="1" smtClean="0">
                          <a:solidFill>
                            <a:schemeClr val="accent2"/>
                          </a:solidFill>
                          <a:latin typeface="Cambria Math" panose="02040503050406030204" pitchFamily="18" charset="0"/>
                          <a:ea typeface="Cambria Math" panose="02040503050406030204" pitchFamily="18" charset="0"/>
                        </a:rPr>
                        <m:t>.</m:t>
                      </m:r>
                      <m:r>
                        <a:rPr lang="en-US" sz="3600" b="1" i="1" smtClean="0">
                          <a:solidFill>
                            <a:schemeClr val="accent2"/>
                          </a:solidFill>
                          <a:latin typeface="Cambria Math" panose="02040503050406030204" pitchFamily="18" charset="0"/>
                          <a:ea typeface="Cambria Math" panose="02040503050406030204" pitchFamily="18" charset="0"/>
                        </a:rPr>
                        <m:t>𝟕𝟎𝟕</m:t>
                      </m:r>
                    </m:oMath>
                  </m:oMathPara>
                </a14:m>
                <a:endParaRPr lang="en-US" sz="3600" b="1" dirty="0">
                  <a:solidFill>
                    <a:schemeClr val="accent2"/>
                  </a:solidFill>
                </a:endParaRPr>
              </a:p>
            </p:txBody>
          </p:sp>
        </mc:Choice>
        <mc:Fallback xmlns="">
          <p:sp>
            <p:nvSpPr>
              <p:cNvPr id="7" name="TextBox 6">
                <a:extLst>
                  <a:ext uri="{FF2B5EF4-FFF2-40B4-BE49-F238E27FC236}">
                    <a16:creationId xmlns:a16="http://schemas.microsoft.com/office/drawing/2014/main" id="{C21B6AE5-BB6C-294C-8B9E-B6C44A4E3A82}"/>
                  </a:ext>
                </a:extLst>
              </p:cNvPr>
              <p:cNvSpPr txBox="1">
                <a:spLocks noRot="1" noChangeAspect="1" noMove="1" noResize="1" noEditPoints="1" noAdjustHandles="1" noChangeArrowheads="1" noChangeShapeType="1" noTextEdit="1"/>
              </p:cNvSpPr>
              <p:nvPr/>
            </p:nvSpPr>
            <p:spPr>
              <a:xfrm>
                <a:off x="5560711" y="814868"/>
                <a:ext cx="4555734" cy="553998"/>
              </a:xfrm>
              <a:prstGeom prst="rect">
                <a:avLst/>
              </a:prstGeom>
              <a:blipFill>
                <a:blip r:embed="rId4"/>
                <a:stretch>
                  <a:fillRect l="-1667" t="-6667" r="-1667"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A015E50-5D4E-A742-81F8-E119E11627AF}"/>
                  </a:ext>
                </a:extLst>
              </p:cNvPr>
              <p:cNvSpPr txBox="1"/>
              <p:nvPr/>
            </p:nvSpPr>
            <p:spPr>
              <a:xfrm>
                <a:off x="5560711" y="1448826"/>
                <a:ext cx="3220433" cy="10407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chemeClr val="accent3"/>
                          </a:solidFill>
                          <a:latin typeface="Cambria Math" panose="02040503050406030204" pitchFamily="18" charset="0"/>
                        </a:rPr>
                        <m:t>𝑷𝒆𝒂𝒌</m:t>
                      </m:r>
                      <m:r>
                        <a:rPr lang="en-US" sz="3600" b="1" i="1" smtClean="0">
                          <a:solidFill>
                            <a:schemeClr val="accent3"/>
                          </a:solidFill>
                          <a:latin typeface="Cambria Math" panose="02040503050406030204" pitchFamily="18" charset="0"/>
                        </a:rPr>
                        <m:t>= </m:t>
                      </m:r>
                      <m:f>
                        <m:fPr>
                          <m:ctrlPr>
                            <a:rPr lang="en-US" sz="3600" b="1" i="1" smtClean="0">
                              <a:solidFill>
                                <a:schemeClr val="accent3"/>
                              </a:solidFill>
                              <a:latin typeface="Cambria Math" panose="02040503050406030204" pitchFamily="18" charset="0"/>
                            </a:rPr>
                          </m:ctrlPr>
                        </m:fPr>
                        <m:num>
                          <m:r>
                            <a:rPr lang="en-US" sz="3600" b="1" i="1" smtClean="0">
                              <a:solidFill>
                                <a:schemeClr val="accent3"/>
                              </a:solidFill>
                              <a:latin typeface="Cambria Math" panose="02040503050406030204" pitchFamily="18" charset="0"/>
                            </a:rPr>
                            <m:t>𝑹𝑴𝑺</m:t>
                          </m:r>
                        </m:num>
                        <m:den>
                          <m:r>
                            <a:rPr lang="en-US" sz="3600" b="1" i="1" smtClean="0">
                              <a:solidFill>
                                <a:schemeClr val="accent3"/>
                              </a:solidFill>
                              <a:latin typeface="Cambria Math" panose="02040503050406030204" pitchFamily="18" charset="0"/>
                            </a:rPr>
                            <m:t>𝟎</m:t>
                          </m:r>
                          <m:r>
                            <a:rPr lang="en-US" sz="3600" b="1" i="1" smtClean="0">
                              <a:solidFill>
                                <a:schemeClr val="accent3"/>
                              </a:solidFill>
                              <a:latin typeface="Cambria Math" panose="02040503050406030204" pitchFamily="18" charset="0"/>
                            </a:rPr>
                            <m:t>.</m:t>
                          </m:r>
                          <m:r>
                            <a:rPr lang="en-US" sz="3600" b="1" i="1" smtClean="0">
                              <a:solidFill>
                                <a:schemeClr val="accent3"/>
                              </a:solidFill>
                              <a:latin typeface="Cambria Math" panose="02040503050406030204" pitchFamily="18" charset="0"/>
                            </a:rPr>
                            <m:t>𝟕𝟎𝟕</m:t>
                          </m:r>
                        </m:den>
                      </m:f>
                    </m:oMath>
                  </m:oMathPara>
                </a14:m>
                <a:endParaRPr lang="en-US" sz="3600" b="1" dirty="0">
                  <a:solidFill>
                    <a:schemeClr val="accent3"/>
                  </a:solidFill>
                </a:endParaRPr>
              </a:p>
            </p:txBody>
          </p:sp>
        </mc:Choice>
        <mc:Fallback xmlns="">
          <p:sp>
            <p:nvSpPr>
              <p:cNvPr id="8" name="TextBox 7">
                <a:extLst>
                  <a:ext uri="{FF2B5EF4-FFF2-40B4-BE49-F238E27FC236}">
                    <a16:creationId xmlns:a16="http://schemas.microsoft.com/office/drawing/2014/main" id="{AA015E50-5D4E-A742-81F8-E119E11627AF}"/>
                  </a:ext>
                </a:extLst>
              </p:cNvPr>
              <p:cNvSpPr txBox="1">
                <a:spLocks noRot="1" noChangeAspect="1" noMove="1" noResize="1" noEditPoints="1" noAdjustHandles="1" noChangeArrowheads="1" noChangeShapeType="1" noTextEdit="1"/>
              </p:cNvSpPr>
              <p:nvPr/>
            </p:nvSpPr>
            <p:spPr>
              <a:xfrm>
                <a:off x="5560711" y="1448826"/>
                <a:ext cx="3220433" cy="1040734"/>
              </a:xfrm>
              <a:prstGeom prst="rect">
                <a:avLst/>
              </a:prstGeom>
              <a:blipFill>
                <a:blip r:embed="rId5"/>
                <a:stretch>
                  <a:fillRect l="-2756" r="-2756" b="-13253"/>
                </a:stretch>
              </a:blipFill>
            </p:spPr>
            <p:txBody>
              <a:bodyPr/>
              <a:lstStyle/>
              <a:p>
                <a:r>
                  <a:rPr lang="en-US">
                    <a:noFill/>
                  </a:rPr>
                  <a:t> </a:t>
                </a:r>
              </a:p>
            </p:txBody>
          </p:sp>
        </mc:Fallback>
      </mc:AlternateContent>
      <p:pic>
        <p:nvPicPr>
          <p:cNvPr id="10" name="Graphic 9" descr="Lightbulb">
            <a:extLst>
              <a:ext uri="{FF2B5EF4-FFF2-40B4-BE49-F238E27FC236}">
                <a16:creationId xmlns:a16="http://schemas.microsoft.com/office/drawing/2014/main" id="{D953B9D5-7578-8E4C-9BB5-15779A4881B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312790" y="2840098"/>
            <a:ext cx="629330" cy="629330"/>
          </a:xfrm>
          <a:prstGeom prst="rect">
            <a:avLst/>
          </a:prstGeom>
        </p:spPr>
      </p:pic>
    </p:spTree>
    <p:custDataLst>
      <p:tags r:id="rId1"/>
    </p:custDataLst>
    <p:extLst>
      <p:ext uri="{BB962C8B-B14F-4D97-AF65-F5344CB8AC3E}">
        <p14:creationId xmlns:p14="http://schemas.microsoft.com/office/powerpoint/2010/main" val="4246624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Quick quiz question 1</a:t>
            </a:r>
          </a:p>
        </p:txBody>
      </p:sp>
      <p:sp>
        <p:nvSpPr>
          <p:cNvPr id="3" name="Content Placeholder 2"/>
          <p:cNvSpPr>
            <a:spLocks noGrp="1"/>
          </p:cNvSpPr>
          <p:nvPr>
            <p:ph idx="1"/>
          </p:nvPr>
        </p:nvSpPr>
        <p:spPr>
          <a:xfrm>
            <a:off x="1122532" y="1091868"/>
            <a:ext cx="7607556" cy="2708386"/>
          </a:xfrm>
        </p:spPr>
        <p:txBody>
          <a:bodyPr>
            <a:noAutofit/>
          </a:bodyPr>
          <a:lstStyle/>
          <a:p>
            <a:pPr marL="0" indent="0" algn="just">
              <a:buNone/>
            </a:pPr>
            <a:r>
              <a:rPr lang="en-US" sz="2400" dirty="0"/>
              <a:t>If an AC peak voltage is 380V, what is the RMS voltage?</a:t>
            </a:r>
          </a:p>
          <a:p>
            <a:pPr marL="0" indent="0" algn="just">
              <a:buNone/>
            </a:pPr>
            <a:endParaRPr lang="en-US" sz="2400" dirty="0"/>
          </a:p>
          <a:p>
            <a:pPr marL="457200" indent="-457200" algn="just">
              <a:buFont typeface="+mj-lt"/>
              <a:buAutoNum type="alphaLcParenR"/>
            </a:pPr>
            <a:r>
              <a:rPr lang="en-US" sz="2400" dirty="0"/>
              <a:t>269V</a:t>
            </a:r>
          </a:p>
          <a:p>
            <a:pPr marL="457200" indent="-457200" algn="just">
              <a:buFont typeface="+mj-lt"/>
              <a:buAutoNum type="alphaLcParenR"/>
            </a:pPr>
            <a:r>
              <a:rPr lang="en-US" sz="2400" dirty="0"/>
              <a:t>537V</a:t>
            </a:r>
          </a:p>
          <a:p>
            <a:pPr marL="457200" indent="-457200" algn="just">
              <a:buFont typeface="+mj-lt"/>
              <a:buAutoNum type="alphaLcParenR"/>
            </a:pPr>
            <a:r>
              <a:rPr lang="en-US" sz="2400" dirty="0"/>
              <a:t>380V</a:t>
            </a:r>
          </a:p>
          <a:p>
            <a:pPr marL="457200" indent="-457200" algn="just">
              <a:buFont typeface="+mj-lt"/>
              <a:buAutoNum type="alphaLcParenR"/>
            </a:pPr>
            <a:r>
              <a:rPr lang="en-US" sz="2400" dirty="0"/>
              <a:t>266V</a:t>
            </a:r>
          </a:p>
        </p:txBody>
      </p:sp>
    </p:spTree>
    <p:custDataLst>
      <p:tags r:id="rId1"/>
    </p:custDataLst>
    <p:extLst>
      <p:ext uri="{BB962C8B-B14F-4D97-AF65-F5344CB8AC3E}">
        <p14:creationId xmlns:p14="http://schemas.microsoft.com/office/powerpoint/2010/main" val="1864447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Quick quiz question 2</a:t>
            </a:r>
          </a:p>
        </p:txBody>
      </p:sp>
      <p:sp>
        <p:nvSpPr>
          <p:cNvPr id="3" name="Content Placeholder 2"/>
          <p:cNvSpPr>
            <a:spLocks noGrp="1"/>
          </p:cNvSpPr>
          <p:nvPr>
            <p:ph idx="1"/>
          </p:nvPr>
        </p:nvSpPr>
        <p:spPr>
          <a:xfrm>
            <a:off x="1122532" y="1091868"/>
            <a:ext cx="7607556" cy="2708386"/>
          </a:xfrm>
        </p:spPr>
        <p:txBody>
          <a:bodyPr>
            <a:noAutofit/>
          </a:bodyPr>
          <a:lstStyle/>
          <a:p>
            <a:pPr marL="0" indent="0" algn="just">
              <a:buNone/>
            </a:pPr>
            <a:r>
              <a:rPr lang="en-US" sz="2400" dirty="0"/>
              <a:t>If an AC RMS current is given as 6.25A, what is the peak  current?</a:t>
            </a:r>
          </a:p>
          <a:p>
            <a:pPr marL="0" indent="0" algn="just">
              <a:buNone/>
            </a:pPr>
            <a:endParaRPr lang="en-US" sz="2400" dirty="0"/>
          </a:p>
          <a:p>
            <a:pPr marL="457200" indent="-457200" algn="just">
              <a:buFont typeface="+mj-lt"/>
              <a:buAutoNum type="alphaLcParenR"/>
            </a:pPr>
            <a:r>
              <a:rPr lang="en-US" sz="2400" dirty="0"/>
              <a:t>3.13A</a:t>
            </a:r>
          </a:p>
          <a:p>
            <a:pPr marL="457200" indent="-457200" algn="just">
              <a:buFont typeface="+mj-lt"/>
              <a:buAutoNum type="alphaLcParenR"/>
            </a:pPr>
            <a:r>
              <a:rPr lang="en-US" sz="2400" dirty="0"/>
              <a:t>4.42A</a:t>
            </a:r>
          </a:p>
          <a:p>
            <a:pPr marL="457200" indent="-457200" algn="just">
              <a:buFont typeface="+mj-lt"/>
              <a:buAutoNum type="alphaLcParenR"/>
            </a:pPr>
            <a:r>
              <a:rPr lang="en-US" sz="2400" dirty="0"/>
              <a:t>6.25A</a:t>
            </a:r>
          </a:p>
          <a:p>
            <a:pPr marL="457200" indent="-457200" algn="just">
              <a:buFont typeface="+mj-lt"/>
              <a:buAutoNum type="alphaLcParenR"/>
            </a:pPr>
            <a:r>
              <a:rPr lang="en-US" sz="2400" dirty="0"/>
              <a:t>8.84A</a:t>
            </a:r>
          </a:p>
        </p:txBody>
      </p:sp>
    </p:spTree>
    <p:custDataLst>
      <p:tags r:id="rId1"/>
    </p:custDataLst>
    <p:extLst>
      <p:ext uri="{BB962C8B-B14F-4D97-AF65-F5344CB8AC3E}">
        <p14:creationId xmlns:p14="http://schemas.microsoft.com/office/powerpoint/2010/main" val="310294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Quick quiz question 3</a:t>
            </a:r>
          </a:p>
        </p:txBody>
      </p:sp>
      <p:sp>
        <p:nvSpPr>
          <p:cNvPr id="3" name="Content Placeholder 2"/>
          <p:cNvSpPr>
            <a:spLocks noGrp="1"/>
          </p:cNvSpPr>
          <p:nvPr>
            <p:ph idx="1"/>
          </p:nvPr>
        </p:nvSpPr>
        <p:spPr>
          <a:xfrm>
            <a:off x="1122532" y="1091868"/>
            <a:ext cx="7607556" cy="2708386"/>
          </a:xfrm>
        </p:spPr>
        <p:txBody>
          <a:bodyPr>
            <a:noAutofit/>
          </a:bodyPr>
          <a:lstStyle/>
          <a:p>
            <a:pPr marL="0" indent="0" algn="just">
              <a:buNone/>
            </a:pPr>
            <a:r>
              <a:rPr lang="en-US" sz="2400" dirty="0"/>
              <a:t>If an AC current is given as 12A, what is the RMS current?</a:t>
            </a:r>
          </a:p>
          <a:p>
            <a:pPr marL="0" indent="0" algn="just">
              <a:buNone/>
            </a:pPr>
            <a:endParaRPr lang="en-US" sz="2400" dirty="0"/>
          </a:p>
          <a:p>
            <a:pPr marL="457200" indent="-457200" algn="just">
              <a:buFont typeface="+mj-lt"/>
              <a:buAutoNum type="alphaLcParenR"/>
            </a:pPr>
            <a:r>
              <a:rPr lang="en-US" sz="2400" dirty="0"/>
              <a:t>16.97A</a:t>
            </a:r>
          </a:p>
          <a:p>
            <a:pPr marL="457200" indent="-457200" algn="just">
              <a:buFont typeface="+mj-lt"/>
              <a:buAutoNum type="alphaLcParenR"/>
            </a:pPr>
            <a:r>
              <a:rPr lang="en-US" sz="2400" dirty="0"/>
              <a:t>8.48A</a:t>
            </a:r>
          </a:p>
          <a:p>
            <a:pPr marL="457200" indent="-457200" algn="just">
              <a:buFont typeface="+mj-lt"/>
              <a:buAutoNum type="alphaLcParenR"/>
            </a:pPr>
            <a:r>
              <a:rPr lang="en-US" sz="2400" dirty="0"/>
              <a:t>12A</a:t>
            </a:r>
          </a:p>
          <a:p>
            <a:pPr marL="457200" indent="-457200" algn="just">
              <a:buFont typeface="+mj-lt"/>
              <a:buAutoNum type="alphaLcParenR"/>
            </a:pPr>
            <a:r>
              <a:rPr lang="en-US" sz="2400" dirty="0"/>
              <a:t>No way to tell</a:t>
            </a:r>
          </a:p>
        </p:txBody>
      </p:sp>
    </p:spTree>
    <p:custDataLst>
      <p:tags r:id="rId1"/>
    </p:custDataLst>
    <p:extLst>
      <p:ext uri="{BB962C8B-B14F-4D97-AF65-F5344CB8AC3E}">
        <p14:creationId xmlns:p14="http://schemas.microsoft.com/office/powerpoint/2010/main" val="1560718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AC voltage and current</a:t>
            </a:r>
          </a:p>
        </p:txBody>
      </p:sp>
      <p:sp>
        <p:nvSpPr>
          <p:cNvPr id="3" name="Content Placeholder 2"/>
          <p:cNvSpPr>
            <a:spLocks noGrp="1"/>
          </p:cNvSpPr>
          <p:nvPr>
            <p:ph idx="1"/>
          </p:nvPr>
        </p:nvSpPr>
        <p:spPr>
          <a:xfrm>
            <a:off x="1122533" y="1091867"/>
            <a:ext cx="4113496" cy="3164447"/>
          </a:xfrm>
        </p:spPr>
        <p:txBody>
          <a:bodyPr>
            <a:noAutofit/>
          </a:bodyPr>
          <a:lstStyle/>
          <a:p>
            <a:pPr marL="0" indent="0" algn="just">
              <a:buNone/>
            </a:pPr>
            <a:r>
              <a:rPr lang="en-US" sz="2400" dirty="0"/>
              <a:t>As we saw in the previous unit, an AC generator creates an alternating voltage (</a:t>
            </a:r>
            <a:r>
              <a:rPr lang="en-US" sz="2400" dirty="0" err="1"/>
              <a:t>emf</a:t>
            </a:r>
            <a:r>
              <a:rPr lang="en-US" sz="2400" dirty="0"/>
              <a:t>) which produces an alternating current. The relationship between the voltage and current can be represented together on the same graph like this.</a:t>
            </a:r>
          </a:p>
          <a:p>
            <a:pPr marL="0" indent="0" algn="just">
              <a:buNone/>
            </a:pPr>
            <a:endParaRPr lang="en-US" sz="2400" dirty="0"/>
          </a:p>
        </p:txBody>
      </p:sp>
      <p:grpSp>
        <p:nvGrpSpPr>
          <p:cNvPr id="28" name="Group 27">
            <a:extLst>
              <a:ext uri="{FF2B5EF4-FFF2-40B4-BE49-F238E27FC236}">
                <a16:creationId xmlns:a16="http://schemas.microsoft.com/office/drawing/2014/main" id="{866033CB-AA3C-8548-AA08-2EA3B9FB2DBF}"/>
              </a:ext>
            </a:extLst>
          </p:cNvPr>
          <p:cNvGrpSpPr/>
          <p:nvPr/>
        </p:nvGrpSpPr>
        <p:grpSpPr>
          <a:xfrm>
            <a:off x="5271272" y="626188"/>
            <a:ext cx="5057167" cy="3530550"/>
            <a:chOff x="5271272" y="626188"/>
            <a:chExt cx="5057167" cy="3530550"/>
          </a:xfrm>
        </p:grpSpPr>
        <p:pic>
          <p:nvPicPr>
            <p:cNvPr id="15" name="Picture 14">
              <a:extLst>
                <a:ext uri="{FF2B5EF4-FFF2-40B4-BE49-F238E27FC236}">
                  <a16:creationId xmlns:a16="http://schemas.microsoft.com/office/drawing/2014/main" id="{9E1F70F5-58F4-D645-B90B-1C39E2DC3A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7038" y="924987"/>
              <a:ext cx="4606560" cy="3164447"/>
            </a:xfrm>
            <a:prstGeom prst="rect">
              <a:avLst/>
            </a:prstGeom>
          </p:spPr>
        </p:pic>
        <p:cxnSp>
          <p:nvCxnSpPr>
            <p:cNvPr id="9" name="Straight Arrow Connector 8">
              <a:extLst>
                <a:ext uri="{FF2B5EF4-FFF2-40B4-BE49-F238E27FC236}">
                  <a16:creationId xmlns:a16="http://schemas.microsoft.com/office/drawing/2014/main" id="{DC758E3C-0C68-5648-889A-780818175FBC}"/>
                </a:ext>
              </a:extLst>
            </p:cNvPr>
            <p:cNvCxnSpPr/>
            <p:nvPr/>
          </p:nvCxnSpPr>
          <p:spPr>
            <a:xfrm>
              <a:off x="9731456" y="2515174"/>
              <a:ext cx="272142" cy="0"/>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0503145-EB8D-5F4D-8649-4AF367E372BF}"/>
                </a:ext>
              </a:extLst>
            </p:cNvPr>
            <p:cNvCxnSpPr>
              <a:cxnSpLocks/>
            </p:cNvCxnSpPr>
            <p:nvPr/>
          </p:nvCxnSpPr>
          <p:spPr>
            <a:xfrm flipV="1">
              <a:off x="5685480" y="848491"/>
              <a:ext cx="0" cy="294058"/>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E4FCC81-8AF2-3941-B098-F0B6E37CA49C}"/>
                </a:ext>
              </a:extLst>
            </p:cNvPr>
            <p:cNvCxnSpPr>
              <a:cxnSpLocks/>
            </p:cNvCxnSpPr>
            <p:nvPr/>
          </p:nvCxnSpPr>
          <p:spPr>
            <a:xfrm>
              <a:off x="5696366" y="3875690"/>
              <a:ext cx="0" cy="281048"/>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52A2ADA-DEA9-1841-8851-DB6CE2941F11}"/>
                </a:ext>
              </a:extLst>
            </p:cNvPr>
            <p:cNvSpPr txBox="1"/>
            <p:nvPr/>
          </p:nvSpPr>
          <p:spPr>
            <a:xfrm>
              <a:off x="5301232" y="3035300"/>
              <a:ext cx="309700" cy="584775"/>
            </a:xfrm>
            <a:prstGeom prst="rect">
              <a:avLst/>
            </a:prstGeom>
            <a:noFill/>
          </p:spPr>
          <p:txBody>
            <a:bodyPr wrap="none" rtlCol="0">
              <a:spAutoFit/>
            </a:bodyPr>
            <a:lstStyle/>
            <a:p>
              <a:r>
                <a:rPr lang="en-US" sz="3200" dirty="0">
                  <a:solidFill>
                    <a:schemeClr val="bg2">
                      <a:lumMod val="10000"/>
                    </a:schemeClr>
                  </a:solidFill>
                </a:rPr>
                <a:t>-</a:t>
              </a:r>
              <a:endParaRPr lang="en-US" dirty="0">
                <a:solidFill>
                  <a:schemeClr val="bg2">
                    <a:lumMod val="10000"/>
                  </a:schemeClr>
                </a:solidFill>
              </a:endParaRPr>
            </a:p>
          </p:txBody>
        </p:sp>
        <p:sp>
          <p:nvSpPr>
            <p:cNvPr id="16" name="TextBox 15">
              <a:extLst>
                <a:ext uri="{FF2B5EF4-FFF2-40B4-BE49-F238E27FC236}">
                  <a16:creationId xmlns:a16="http://schemas.microsoft.com/office/drawing/2014/main" id="{921AFF6C-31C4-0047-BBCF-BE04D22D89EE}"/>
                </a:ext>
              </a:extLst>
            </p:cNvPr>
            <p:cNvSpPr txBox="1"/>
            <p:nvPr/>
          </p:nvSpPr>
          <p:spPr>
            <a:xfrm>
              <a:off x="5271272" y="1233577"/>
              <a:ext cx="389850" cy="584775"/>
            </a:xfrm>
            <a:prstGeom prst="rect">
              <a:avLst/>
            </a:prstGeom>
            <a:noFill/>
          </p:spPr>
          <p:txBody>
            <a:bodyPr wrap="none" rtlCol="0">
              <a:spAutoFit/>
            </a:bodyPr>
            <a:lstStyle/>
            <a:p>
              <a:r>
                <a:rPr lang="en-US" sz="3200" dirty="0">
                  <a:solidFill>
                    <a:schemeClr val="bg2">
                      <a:lumMod val="10000"/>
                    </a:schemeClr>
                  </a:solidFill>
                </a:rPr>
                <a:t>+</a:t>
              </a:r>
              <a:endParaRPr lang="en-US" dirty="0">
                <a:solidFill>
                  <a:schemeClr val="bg2">
                    <a:lumMod val="10000"/>
                  </a:schemeClr>
                </a:solidFill>
              </a:endParaRPr>
            </a:p>
          </p:txBody>
        </p:sp>
        <p:sp>
          <p:nvSpPr>
            <p:cNvPr id="17" name="TextBox 16">
              <a:extLst>
                <a:ext uri="{FF2B5EF4-FFF2-40B4-BE49-F238E27FC236}">
                  <a16:creationId xmlns:a16="http://schemas.microsoft.com/office/drawing/2014/main" id="{F74B157D-B3EE-0541-97A2-33CC15A4A372}"/>
                </a:ext>
              </a:extLst>
            </p:cNvPr>
            <p:cNvSpPr txBox="1"/>
            <p:nvPr/>
          </p:nvSpPr>
          <p:spPr>
            <a:xfrm>
              <a:off x="7522029" y="626188"/>
              <a:ext cx="888385" cy="369332"/>
            </a:xfrm>
            <a:prstGeom prst="rect">
              <a:avLst/>
            </a:prstGeom>
            <a:noFill/>
          </p:spPr>
          <p:txBody>
            <a:bodyPr wrap="none" rtlCol="0">
              <a:spAutoFit/>
            </a:bodyPr>
            <a:lstStyle/>
            <a:p>
              <a:r>
                <a:rPr lang="en-US" dirty="0">
                  <a:solidFill>
                    <a:srgbClr val="D26764"/>
                  </a:solidFill>
                </a:rPr>
                <a:t>Voltage</a:t>
              </a:r>
            </a:p>
          </p:txBody>
        </p:sp>
        <p:sp>
          <p:nvSpPr>
            <p:cNvPr id="19" name="TextBox 18">
              <a:extLst>
                <a:ext uri="{FF2B5EF4-FFF2-40B4-BE49-F238E27FC236}">
                  <a16:creationId xmlns:a16="http://schemas.microsoft.com/office/drawing/2014/main" id="{FE459A39-3736-E54A-BB0A-444C4F5C8ABD}"/>
                </a:ext>
              </a:extLst>
            </p:cNvPr>
            <p:cNvSpPr txBox="1"/>
            <p:nvPr/>
          </p:nvSpPr>
          <p:spPr>
            <a:xfrm>
              <a:off x="7841703" y="1448569"/>
              <a:ext cx="899285" cy="369332"/>
            </a:xfrm>
            <a:prstGeom prst="rect">
              <a:avLst/>
            </a:prstGeom>
            <a:noFill/>
          </p:spPr>
          <p:txBody>
            <a:bodyPr wrap="none" rtlCol="0">
              <a:spAutoFit/>
            </a:bodyPr>
            <a:lstStyle/>
            <a:p>
              <a:r>
                <a:rPr lang="en-US" dirty="0">
                  <a:solidFill>
                    <a:srgbClr val="589F64"/>
                  </a:solidFill>
                </a:rPr>
                <a:t>Current</a:t>
              </a:r>
            </a:p>
          </p:txBody>
        </p:sp>
        <p:cxnSp>
          <p:nvCxnSpPr>
            <p:cNvPr id="20" name="Straight Arrow Connector 19">
              <a:extLst>
                <a:ext uri="{FF2B5EF4-FFF2-40B4-BE49-F238E27FC236}">
                  <a16:creationId xmlns:a16="http://schemas.microsoft.com/office/drawing/2014/main" id="{F7382924-4895-1640-8D31-712FE70F4DFE}"/>
                </a:ext>
              </a:extLst>
            </p:cNvPr>
            <p:cNvCxnSpPr>
              <a:cxnSpLocks/>
            </p:cNvCxnSpPr>
            <p:nvPr/>
          </p:nvCxnSpPr>
          <p:spPr>
            <a:xfrm flipH="1">
              <a:off x="7146196" y="1654100"/>
              <a:ext cx="669747" cy="163801"/>
            </a:xfrm>
            <a:prstGeom prst="straightConnector1">
              <a:avLst/>
            </a:prstGeom>
            <a:ln w="28575">
              <a:solidFill>
                <a:srgbClr val="589F6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914A29F-FBDD-7046-9087-9BE63E201121}"/>
                </a:ext>
              </a:extLst>
            </p:cNvPr>
            <p:cNvCxnSpPr>
              <a:cxnSpLocks/>
              <a:stCxn id="17" idx="1"/>
            </p:cNvCxnSpPr>
            <p:nvPr/>
          </p:nvCxnSpPr>
          <p:spPr>
            <a:xfrm flipH="1">
              <a:off x="6831952" y="810854"/>
              <a:ext cx="690077" cy="421623"/>
            </a:xfrm>
            <a:prstGeom prst="straightConnector1">
              <a:avLst/>
            </a:prstGeom>
            <a:ln w="28575">
              <a:solidFill>
                <a:srgbClr val="D26764"/>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C7E9EE2-AE20-C14C-9E59-352E58BBD399}"/>
                </a:ext>
              </a:extLst>
            </p:cNvPr>
            <p:cNvSpPr txBox="1"/>
            <p:nvPr/>
          </p:nvSpPr>
          <p:spPr>
            <a:xfrm>
              <a:off x="9569898" y="2575917"/>
              <a:ext cx="758541" cy="369332"/>
            </a:xfrm>
            <a:prstGeom prst="rect">
              <a:avLst/>
            </a:prstGeom>
            <a:noFill/>
          </p:spPr>
          <p:txBody>
            <a:bodyPr wrap="none" rtlCol="0">
              <a:spAutoFit/>
            </a:bodyPr>
            <a:lstStyle/>
            <a:p>
              <a:r>
                <a:rPr lang="en-US" dirty="0">
                  <a:solidFill>
                    <a:schemeClr val="bg2">
                      <a:lumMod val="10000"/>
                    </a:schemeClr>
                  </a:solidFill>
                </a:rPr>
                <a:t>t (sec)</a:t>
              </a:r>
            </a:p>
          </p:txBody>
        </p:sp>
      </p:grpSp>
    </p:spTree>
    <p:custDataLst>
      <p:tags r:id="rId1"/>
    </p:custDataLst>
    <p:extLst>
      <p:ext uri="{BB962C8B-B14F-4D97-AF65-F5344CB8AC3E}">
        <p14:creationId xmlns:p14="http://schemas.microsoft.com/office/powerpoint/2010/main" val="2382847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 phase</a:t>
            </a:r>
          </a:p>
        </p:txBody>
      </p:sp>
      <p:sp>
        <p:nvSpPr>
          <p:cNvPr id="3" name="Content Placeholder 2"/>
          <p:cNvSpPr>
            <a:spLocks noGrp="1"/>
          </p:cNvSpPr>
          <p:nvPr>
            <p:ph idx="1"/>
          </p:nvPr>
        </p:nvSpPr>
        <p:spPr>
          <a:xfrm>
            <a:off x="1122533" y="1091867"/>
            <a:ext cx="3997147" cy="3164447"/>
          </a:xfrm>
        </p:spPr>
        <p:txBody>
          <a:bodyPr>
            <a:noAutofit/>
          </a:bodyPr>
          <a:lstStyle/>
          <a:p>
            <a:pPr marL="0" indent="0" algn="just">
              <a:buNone/>
            </a:pPr>
            <a:r>
              <a:rPr lang="en-US" sz="2400" dirty="0"/>
              <a:t>In this graph, the increases and decreases in voltage and current happen at </a:t>
            </a:r>
            <a:r>
              <a:rPr lang="en-US" sz="2400" b="1" dirty="0"/>
              <a:t>exactly the same time</a:t>
            </a:r>
            <a:r>
              <a:rPr lang="en-US" sz="2400" dirty="0"/>
              <a:t> and they reach their maximum and zero values at the same time.</a:t>
            </a:r>
          </a:p>
          <a:p>
            <a:pPr marL="0" indent="0" algn="just">
              <a:buNone/>
            </a:pPr>
            <a:r>
              <a:rPr lang="en-US" sz="2400" dirty="0"/>
              <a:t>We say that the voltage and current are </a:t>
            </a:r>
            <a:r>
              <a:rPr lang="en-US" sz="2400" b="1" dirty="0"/>
              <a:t>in phase</a:t>
            </a:r>
            <a:r>
              <a:rPr lang="en-US" sz="2400" dirty="0"/>
              <a:t>.</a:t>
            </a:r>
          </a:p>
        </p:txBody>
      </p:sp>
      <p:grpSp>
        <p:nvGrpSpPr>
          <p:cNvPr id="5" name="Group 4">
            <a:extLst>
              <a:ext uri="{FF2B5EF4-FFF2-40B4-BE49-F238E27FC236}">
                <a16:creationId xmlns:a16="http://schemas.microsoft.com/office/drawing/2014/main" id="{BB39820D-FE2D-F941-AA69-C2B46AC6246C}"/>
              </a:ext>
            </a:extLst>
          </p:cNvPr>
          <p:cNvGrpSpPr/>
          <p:nvPr/>
        </p:nvGrpSpPr>
        <p:grpSpPr>
          <a:xfrm>
            <a:off x="5271272" y="626188"/>
            <a:ext cx="5057167" cy="3530550"/>
            <a:chOff x="5271272" y="626188"/>
            <a:chExt cx="5057167" cy="3530550"/>
          </a:xfrm>
        </p:grpSpPr>
        <p:pic>
          <p:nvPicPr>
            <p:cNvPr id="6" name="Picture 5">
              <a:extLst>
                <a:ext uri="{FF2B5EF4-FFF2-40B4-BE49-F238E27FC236}">
                  <a16:creationId xmlns:a16="http://schemas.microsoft.com/office/drawing/2014/main" id="{A389BC44-4611-CE40-A1AD-241DCDA8D0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7038" y="924987"/>
              <a:ext cx="4606560" cy="3164447"/>
            </a:xfrm>
            <a:prstGeom prst="rect">
              <a:avLst/>
            </a:prstGeom>
          </p:spPr>
        </p:pic>
        <p:cxnSp>
          <p:nvCxnSpPr>
            <p:cNvPr id="7" name="Straight Arrow Connector 6">
              <a:extLst>
                <a:ext uri="{FF2B5EF4-FFF2-40B4-BE49-F238E27FC236}">
                  <a16:creationId xmlns:a16="http://schemas.microsoft.com/office/drawing/2014/main" id="{CBA57F59-6889-E045-9D90-E5C4E88372DF}"/>
                </a:ext>
              </a:extLst>
            </p:cNvPr>
            <p:cNvCxnSpPr/>
            <p:nvPr/>
          </p:nvCxnSpPr>
          <p:spPr>
            <a:xfrm>
              <a:off x="9731456" y="2515174"/>
              <a:ext cx="272142" cy="0"/>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E365653-4397-AA44-9196-149EEE08FDA2}"/>
                </a:ext>
              </a:extLst>
            </p:cNvPr>
            <p:cNvCxnSpPr>
              <a:cxnSpLocks/>
            </p:cNvCxnSpPr>
            <p:nvPr/>
          </p:nvCxnSpPr>
          <p:spPr>
            <a:xfrm flipV="1">
              <a:off x="5685480" y="848491"/>
              <a:ext cx="0" cy="294058"/>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0BD3FFD-2F81-B549-A352-8FB075EC7856}"/>
                </a:ext>
              </a:extLst>
            </p:cNvPr>
            <p:cNvCxnSpPr>
              <a:cxnSpLocks/>
            </p:cNvCxnSpPr>
            <p:nvPr/>
          </p:nvCxnSpPr>
          <p:spPr>
            <a:xfrm>
              <a:off x="5696366" y="3875690"/>
              <a:ext cx="0" cy="281048"/>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8EC6646-15D5-534E-8C49-0840002D0898}"/>
                </a:ext>
              </a:extLst>
            </p:cNvPr>
            <p:cNvSpPr txBox="1"/>
            <p:nvPr/>
          </p:nvSpPr>
          <p:spPr>
            <a:xfrm>
              <a:off x="5301232" y="3035300"/>
              <a:ext cx="309700" cy="584775"/>
            </a:xfrm>
            <a:prstGeom prst="rect">
              <a:avLst/>
            </a:prstGeom>
            <a:noFill/>
          </p:spPr>
          <p:txBody>
            <a:bodyPr wrap="none" rtlCol="0">
              <a:spAutoFit/>
            </a:bodyPr>
            <a:lstStyle/>
            <a:p>
              <a:r>
                <a:rPr lang="en-US" sz="3200" dirty="0">
                  <a:solidFill>
                    <a:schemeClr val="bg2">
                      <a:lumMod val="10000"/>
                    </a:schemeClr>
                  </a:solidFill>
                </a:rPr>
                <a:t>-</a:t>
              </a:r>
              <a:endParaRPr lang="en-US" dirty="0">
                <a:solidFill>
                  <a:schemeClr val="bg2">
                    <a:lumMod val="10000"/>
                  </a:schemeClr>
                </a:solidFill>
              </a:endParaRPr>
            </a:p>
          </p:txBody>
        </p:sp>
        <p:sp>
          <p:nvSpPr>
            <p:cNvPr id="11" name="TextBox 10">
              <a:extLst>
                <a:ext uri="{FF2B5EF4-FFF2-40B4-BE49-F238E27FC236}">
                  <a16:creationId xmlns:a16="http://schemas.microsoft.com/office/drawing/2014/main" id="{577C03E2-E783-454A-AF0A-24595FCC6E4E}"/>
                </a:ext>
              </a:extLst>
            </p:cNvPr>
            <p:cNvSpPr txBox="1"/>
            <p:nvPr/>
          </p:nvSpPr>
          <p:spPr>
            <a:xfrm>
              <a:off x="5271272" y="1233577"/>
              <a:ext cx="389850" cy="584775"/>
            </a:xfrm>
            <a:prstGeom prst="rect">
              <a:avLst/>
            </a:prstGeom>
            <a:noFill/>
          </p:spPr>
          <p:txBody>
            <a:bodyPr wrap="none" rtlCol="0">
              <a:spAutoFit/>
            </a:bodyPr>
            <a:lstStyle/>
            <a:p>
              <a:r>
                <a:rPr lang="en-US" sz="3200" dirty="0">
                  <a:solidFill>
                    <a:schemeClr val="bg2">
                      <a:lumMod val="10000"/>
                    </a:schemeClr>
                  </a:solidFill>
                </a:rPr>
                <a:t>+</a:t>
              </a:r>
              <a:endParaRPr lang="en-US" dirty="0">
                <a:solidFill>
                  <a:schemeClr val="bg2">
                    <a:lumMod val="10000"/>
                  </a:schemeClr>
                </a:solidFill>
              </a:endParaRPr>
            </a:p>
          </p:txBody>
        </p:sp>
        <p:sp>
          <p:nvSpPr>
            <p:cNvPr id="12" name="TextBox 11">
              <a:extLst>
                <a:ext uri="{FF2B5EF4-FFF2-40B4-BE49-F238E27FC236}">
                  <a16:creationId xmlns:a16="http://schemas.microsoft.com/office/drawing/2014/main" id="{598290DB-D7F7-BB46-BB8F-D70FA09E3BA0}"/>
                </a:ext>
              </a:extLst>
            </p:cNvPr>
            <p:cNvSpPr txBox="1"/>
            <p:nvPr/>
          </p:nvSpPr>
          <p:spPr>
            <a:xfrm>
              <a:off x="7522029" y="626188"/>
              <a:ext cx="888385" cy="369332"/>
            </a:xfrm>
            <a:prstGeom prst="rect">
              <a:avLst/>
            </a:prstGeom>
            <a:noFill/>
          </p:spPr>
          <p:txBody>
            <a:bodyPr wrap="none" rtlCol="0">
              <a:spAutoFit/>
            </a:bodyPr>
            <a:lstStyle/>
            <a:p>
              <a:r>
                <a:rPr lang="en-US" dirty="0">
                  <a:solidFill>
                    <a:srgbClr val="D26764"/>
                  </a:solidFill>
                </a:rPr>
                <a:t>Voltage</a:t>
              </a:r>
            </a:p>
          </p:txBody>
        </p:sp>
        <p:sp>
          <p:nvSpPr>
            <p:cNvPr id="13" name="TextBox 12">
              <a:extLst>
                <a:ext uri="{FF2B5EF4-FFF2-40B4-BE49-F238E27FC236}">
                  <a16:creationId xmlns:a16="http://schemas.microsoft.com/office/drawing/2014/main" id="{98DB4064-AD55-2341-8A06-9CBF802AD4FE}"/>
                </a:ext>
              </a:extLst>
            </p:cNvPr>
            <p:cNvSpPr txBox="1"/>
            <p:nvPr/>
          </p:nvSpPr>
          <p:spPr>
            <a:xfrm>
              <a:off x="7841703" y="1448569"/>
              <a:ext cx="899285" cy="369332"/>
            </a:xfrm>
            <a:prstGeom prst="rect">
              <a:avLst/>
            </a:prstGeom>
            <a:noFill/>
          </p:spPr>
          <p:txBody>
            <a:bodyPr wrap="none" rtlCol="0">
              <a:spAutoFit/>
            </a:bodyPr>
            <a:lstStyle/>
            <a:p>
              <a:r>
                <a:rPr lang="en-US" dirty="0">
                  <a:solidFill>
                    <a:srgbClr val="589F64"/>
                  </a:solidFill>
                </a:rPr>
                <a:t>Current</a:t>
              </a:r>
            </a:p>
          </p:txBody>
        </p:sp>
        <p:cxnSp>
          <p:nvCxnSpPr>
            <p:cNvPr id="14" name="Straight Arrow Connector 13">
              <a:extLst>
                <a:ext uri="{FF2B5EF4-FFF2-40B4-BE49-F238E27FC236}">
                  <a16:creationId xmlns:a16="http://schemas.microsoft.com/office/drawing/2014/main" id="{3C7C15E0-65F2-8243-B94F-DF282075922D}"/>
                </a:ext>
              </a:extLst>
            </p:cNvPr>
            <p:cNvCxnSpPr>
              <a:cxnSpLocks/>
            </p:cNvCxnSpPr>
            <p:nvPr/>
          </p:nvCxnSpPr>
          <p:spPr>
            <a:xfrm flipH="1">
              <a:off x="7146196" y="1654100"/>
              <a:ext cx="669747" cy="163801"/>
            </a:xfrm>
            <a:prstGeom prst="straightConnector1">
              <a:avLst/>
            </a:prstGeom>
            <a:ln w="28575">
              <a:solidFill>
                <a:srgbClr val="589F6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DFCEC6A-18FA-A248-81D2-CF7FC56D0CEF}"/>
                </a:ext>
              </a:extLst>
            </p:cNvPr>
            <p:cNvCxnSpPr>
              <a:cxnSpLocks/>
              <a:stCxn id="12" idx="1"/>
            </p:cNvCxnSpPr>
            <p:nvPr/>
          </p:nvCxnSpPr>
          <p:spPr>
            <a:xfrm flipH="1">
              <a:off x="6831952" y="810854"/>
              <a:ext cx="690077" cy="421623"/>
            </a:xfrm>
            <a:prstGeom prst="straightConnector1">
              <a:avLst/>
            </a:prstGeom>
            <a:ln w="28575">
              <a:solidFill>
                <a:srgbClr val="D26764"/>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A33E3B0-3EB2-DD43-8EAA-DB8B462D6AA4}"/>
                </a:ext>
              </a:extLst>
            </p:cNvPr>
            <p:cNvSpPr txBox="1"/>
            <p:nvPr/>
          </p:nvSpPr>
          <p:spPr>
            <a:xfrm>
              <a:off x="9569898" y="2575917"/>
              <a:ext cx="758541" cy="369332"/>
            </a:xfrm>
            <a:prstGeom prst="rect">
              <a:avLst/>
            </a:prstGeom>
            <a:noFill/>
          </p:spPr>
          <p:txBody>
            <a:bodyPr wrap="none" rtlCol="0">
              <a:spAutoFit/>
            </a:bodyPr>
            <a:lstStyle/>
            <a:p>
              <a:r>
                <a:rPr lang="en-US" dirty="0">
                  <a:solidFill>
                    <a:schemeClr val="bg2">
                      <a:lumMod val="10000"/>
                    </a:schemeClr>
                  </a:solidFill>
                </a:rPr>
                <a:t>t (sec)</a:t>
              </a:r>
            </a:p>
          </p:txBody>
        </p:sp>
      </p:grpSp>
      <p:cxnSp>
        <p:nvCxnSpPr>
          <p:cNvPr id="17" name="Straight Connector 16">
            <a:extLst>
              <a:ext uri="{FF2B5EF4-FFF2-40B4-BE49-F238E27FC236}">
                <a16:creationId xmlns:a16="http://schemas.microsoft.com/office/drawing/2014/main" id="{297A01C6-DFF6-D84B-A582-778E0210730C}"/>
              </a:ext>
            </a:extLst>
          </p:cNvPr>
          <p:cNvCxnSpPr>
            <a:cxnSpLocks/>
          </p:cNvCxnSpPr>
          <p:nvPr/>
        </p:nvCxnSpPr>
        <p:spPr>
          <a:xfrm>
            <a:off x="6651173" y="810854"/>
            <a:ext cx="0" cy="1704320"/>
          </a:xfrm>
          <a:prstGeom prst="line">
            <a:avLst/>
          </a:prstGeom>
          <a:ln>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2543050-84CD-0242-89EE-554F14D6961C}"/>
              </a:ext>
            </a:extLst>
          </p:cNvPr>
          <p:cNvCxnSpPr>
            <a:cxnSpLocks/>
          </p:cNvCxnSpPr>
          <p:nvPr/>
        </p:nvCxnSpPr>
        <p:spPr>
          <a:xfrm>
            <a:off x="8654146" y="2515174"/>
            <a:ext cx="0" cy="1704320"/>
          </a:xfrm>
          <a:prstGeom prst="line">
            <a:avLst/>
          </a:prstGeom>
          <a:ln>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0167A3C3-E0A6-BC4A-A18C-79FF495B9017}"/>
              </a:ext>
            </a:extLst>
          </p:cNvPr>
          <p:cNvSpPr/>
          <p:nvPr/>
        </p:nvSpPr>
        <p:spPr>
          <a:xfrm>
            <a:off x="5544116" y="2352236"/>
            <a:ext cx="299327" cy="299327"/>
          </a:xfrm>
          <a:prstGeom prst="ellipse">
            <a:avLst/>
          </a:prstGeom>
          <a:no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44B53FE-3C91-1044-8A6E-CFF65F26974D}"/>
              </a:ext>
            </a:extLst>
          </p:cNvPr>
          <p:cNvSpPr/>
          <p:nvPr/>
        </p:nvSpPr>
        <p:spPr>
          <a:xfrm>
            <a:off x="7491562" y="2352236"/>
            <a:ext cx="299327" cy="299327"/>
          </a:xfrm>
          <a:prstGeom prst="ellipse">
            <a:avLst/>
          </a:prstGeom>
          <a:no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73C36D3-3EFB-1347-AE4D-16B266C4D512}"/>
              </a:ext>
            </a:extLst>
          </p:cNvPr>
          <p:cNvSpPr/>
          <p:nvPr/>
        </p:nvSpPr>
        <p:spPr>
          <a:xfrm>
            <a:off x="9459289" y="2352235"/>
            <a:ext cx="299327" cy="299327"/>
          </a:xfrm>
          <a:prstGeom prst="ellipse">
            <a:avLst/>
          </a:prstGeom>
          <a:no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82573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D6ABEF7-0D6E-3E4B-8DFD-1F50216C45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9419" y="1043924"/>
            <a:ext cx="4414502" cy="2677649"/>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Out of phase</a:t>
            </a:r>
          </a:p>
        </p:txBody>
      </p:sp>
      <p:sp>
        <p:nvSpPr>
          <p:cNvPr id="3" name="Content Placeholder 2"/>
          <p:cNvSpPr>
            <a:spLocks noGrp="1"/>
          </p:cNvSpPr>
          <p:nvPr>
            <p:ph idx="1"/>
          </p:nvPr>
        </p:nvSpPr>
        <p:spPr>
          <a:xfrm>
            <a:off x="1122534" y="1091867"/>
            <a:ext cx="3752574" cy="3164447"/>
          </a:xfrm>
        </p:spPr>
        <p:txBody>
          <a:bodyPr>
            <a:noAutofit/>
          </a:bodyPr>
          <a:lstStyle/>
          <a:p>
            <a:pPr marL="0" indent="0" algn="just">
              <a:buNone/>
            </a:pPr>
            <a:r>
              <a:rPr lang="en-US" sz="2400" dirty="0"/>
              <a:t>As soon as the voltage and current </a:t>
            </a:r>
            <a:r>
              <a:rPr lang="en-US" sz="2400" b="1" dirty="0"/>
              <a:t>do not line up </a:t>
            </a:r>
            <a:r>
              <a:rPr lang="en-US" sz="2400" dirty="0"/>
              <a:t>nicely with their peaks and zero values happening at the same time, we say that they are </a:t>
            </a:r>
            <a:r>
              <a:rPr lang="en-US" sz="2400" b="1" dirty="0"/>
              <a:t>out of phase</a:t>
            </a:r>
            <a:r>
              <a:rPr lang="en-US" sz="2400" dirty="0"/>
              <a:t>.</a:t>
            </a:r>
          </a:p>
        </p:txBody>
      </p:sp>
      <p:cxnSp>
        <p:nvCxnSpPr>
          <p:cNvPr id="17" name="Straight Connector 16">
            <a:extLst>
              <a:ext uri="{FF2B5EF4-FFF2-40B4-BE49-F238E27FC236}">
                <a16:creationId xmlns:a16="http://schemas.microsoft.com/office/drawing/2014/main" id="{297A01C6-DFF6-D84B-A582-778E0210730C}"/>
              </a:ext>
            </a:extLst>
          </p:cNvPr>
          <p:cNvCxnSpPr>
            <a:cxnSpLocks/>
          </p:cNvCxnSpPr>
          <p:nvPr/>
        </p:nvCxnSpPr>
        <p:spPr>
          <a:xfrm>
            <a:off x="6419678" y="752979"/>
            <a:ext cx="0" cy="1704320"/>
          </a:xfrm>
          <a:prstGeom prst="line">
            <a:avLst/>
          </a:prstGeom>
          <a:ln>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2543050-84CD-0242-89EE-554F14D6961C}"/>
              </a:ext>
            </a:extLst>
          </p:cNvPr>
          <p:cNvCxnSpPr>
            <a:cxnSpLocks/>
          </p:cNvCxnSpPr>
          <p:nvPr/>
        </p:nvCxnSpPr>
        <p:spPr>
          <a:xfrm>
            <a:off x="8515246" y="2457299"/>
            <a:ext cx="0" cy="1704320"/>
          </a:xfrm>
          <a:prstGeom prst="line">
            <a:avLst/>
          </a:prstGeom>
          <a:ln>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DB052D38-A372-AC4A-8624-CC519BA11244}"/>
              </a:ext>
            </a:extLst>
          </p:cNvPr>
          <p:cNvSpPr/>
          <p:nvPr/>
        </p:nvSpPr>
        <p:spPr>
          <a:xfrm>
            <a:off x="5218451" y="2315717"/>
            <a:ext cx="299327" cy="299327"/>
          </a:xfrm>
          <a:prstGeom prst="ellipse">
            <a:avLst/>
          </a:prstGeom>
          <a:no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78C19C6-522F-B14B-A2B2-844DA89ABD21}"/>
              </a:ext>
            </a:extLst>
          </p:cNvPr>
          <p:cNvSpPr/>
          <p:nvPr/>
        </p:nvSpPr>
        <p:spPr>
          <a:xfrm>
            <a:off x="7341087" y="2329086"/>
            <a:ext cx="299327" cy="299327"/>
          </a:xfrm>
          <a:prstGeom prst="ellipse">
            <a:avLst/>
          </a:prstGeom>
          <a:no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93ED805-55FB-1445-B377-407293C059F0}"/>
              </a:ext>
            </a:extLst>
          </p:cNvPr>
          <p:cNvSpPr/>
          <p:nvPr/>
        </p:nvSpPr>
        <p:spPr>
          <a:xfrm>
            <a:off x="9459289" y="2305935"/>
            <a:ext cx="299327" cy="299327"/>
          </a:xfrm>
          <a:prstGeom prst="ellipse">
            <a:avLst/>
          </a:prstGeom>
          <a:no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86C1A348-CAEE-1B4D-A8FA-3A6C454990EE}"/>
              </a:ext>
            </a:extLst>
          </p:cNvPr>
          <p:cNvCxnSpPr/>
          <p:nvPr/>
        </p:nvCxnSpPr>
        <p:spPr>
          <a:xfrm>
            <a:off x="9662006" y="2457299"/>
            <a:ext cx="272142" cy="0"/>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9C76774-241D-4943-8A4C-B7FE6DF34BFF}"/>
              </a:ext>
            </a:extLst>
          </p:cNvPr>
          <p:cNvCxnSpPr>
            <a:cxnSpLocks/>
          </p:cNvCxnSpPr>
          <p:nvPr/>
        </p:nvCxnSpPr>
        <p:spPr>
          <a:xfrm flipV="1">
            <a:off x="5368115" y="988158"/>
            <a:ext cx="0" cy="294058"/>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2B3786C-6B13-7A4B-8D2A-FD7A22E1AB20}"/>
              </a:ext>
            </a:extLst>
          </p:cNvPr>
          <p:cNvCxnSpPr>
            <a:cxnSpLocks/>
          </p:cNvCxnSpPr>
          <p:nvPr/>
        </p:nvCxnSpPr>
        <p:spPr>
          <a:xfrm>
            <a:off x="5356540" y="3512646"/>
            <a:ext cx="0" cy="281048"/>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5E263E4-7477-3644-8C51-ADA8B92A1A76}"/>
              </a:ext>
            </a:extLst>
          </p:cNvPr>
          <p:cNvSpPr txBox="1"/>
          <p:nvPr/>
        </p:nvSpPr>
        <p:spPr>
          <a:xfrm>
            <a:off x="5050639" y="3034140"/>
            <a:ext cx="309700" cy="584775"/>
          </a:xfrm>
          <a:prstGeom prst="rect">
            <a:avLst/>
          </a:prstGeom>
          <a:noFill/>
        </p:spPr>
        <p:txBody>
          <a:bodyPr wrap="none" rtlCol="0">
            <a:spAutoFit/>
          </a:bodyPr>
          <a:lstStyle/>
          <a:p>
            <a:r>
              <a:rPr lang="en-US" sz="3200" dirty="0">
                <a:solidFill>
                  <a:schemeClr val="bg2">
                    <a:lumMod val="10000"/>
                  </a:schemeClr>
                </a:solidFill>
              </a:rPr>
              <a:t>-</a:t>
            </a:r>
            <a:endParaRPr lang="en-US" dirty="0">
              <a:solidFill>
                <a:schemeClr val="bg2">
                  <a:lumMod val="10000"/>
                </a:schemeClr>
              </a:solidFill>
            </a:endParaRPr>
          </a:p>
        </p:txBody>
      </p:sp>
      <p:sp>
        <p:nvSpPr>
          <p:cNvPr id="27" name="TextBox 26">
            <a:extLst>
              <a:ext uri="{FF2B5EF4-FFF2-40B4-BE49-F238E27FC236}">
                <a16:creationId xmlns:a16="http://schemas.microsoft.com/office/drawing/2014/main" id="{247D6943-4706-934C-B253-C68ABD23BE3F}"/>
              </a:ext>
            </a:extLst>
          </p:cNvPr>
          <p:cNvSpPr txBox="1"/>
          <p:nvPr/>
        </p:nvSpPr>
        <p:spPr>
          <a:xfrm>
            <a:off x="5005927" y="1628311"/>
            <a:ext cx="389850" cy="584775"/>
          </a:xfrm>
          <a:prstGeom prst="rect">
            <a:avLst/>
          </a:prstGeom>
          <a:noFill/>
        </p:spPr>
        <p:txBody>
          <a:bodyPr wrap="none" rtlCol="0">
            <a:spAutoFit/>
          </a:bodyPr>
          <a:lstStyle/>
          <a:p>
            <a:r>
              <a:rPr lang="en-US" sz="3200" dirty="0">
                <a:solidFill>
                  <a:schemeClr val="bg2">
                    <a:lumMod val="10000"/>
                  </a:schemeClr>
                </a:solidFill>
              </a:rPr>
              <a:t>+</a:t>
            </a:r>
            <a:endParaRPr lang="en-US" dirty="0">
              <a:solidFill>
                <a:schemeClr val="bg2">
                  <a:lumMod val="10000"/>
                </a:schemeClr>
              </a:solidFill>
            </a:endParaRPr>
          </a:p>
        </p:txBody>
      </p:sp>
      <p:sp>
        <p:nvSpPr>
          <p:cNvPr id="28" name="TextBox 27">
            <a:extLst>
              <a:ext uri="{FF2B5EF4-FFF2-40B4-BE49-F238E27FC236}">
                <a16:creationId xmlns:a16="http://schemas.microsoft.com/office/drawing/2014/main" id="{252D73CD-0487-264B-9824-441E0D920014}"/>
              </a:ext>
            </a:extLst>
          </p:cNvPr>
          <p:cNvSpPr txBox="1"/>
          <p:nvPr/>
        </p:nvSpPr>
        <p:spPr>
          <a:xfrm>
            <a:off x="9569898" y="2529617"/>
            <a:ext cx="758541" cy="369332"/>
          </a:xfrm>
          <a:prstGeom prst="rect">
            <a:avLst/>
          </a:prstGeom>
          <a:noFill/>
        </p:spPr>
        <p:txBody>
          <a:bodyPr wrap="none" rtlCol="0">
            <a:spAutoFit/>
          </a:bodyPr>
          <a:lstStyle/>
          <a:p>
            <a:r>
              <a:rPr lang="en-US" dirty="0">
                <a:solidFill>
                  <a:schemeClr val="bg2">
                    <a:lumMod val="10000"/>
                  </a:schemeClr>
                </a:solidFill>
              </a:rPr>
              <a:t>t (sec)</a:t>
            </a:r>
          </a:p>
        </p:txBody>
      </p:sp>
      <p:cxnSp>
        <p:nvCxnSpPr>
          <p:cNvPr id="29" name="Straight Connector 28">
            <a:extLst>
              <a:ext uri="{FF2B5EF4-FFF2-40B4-BE49-F238E27FC236}">
                <a16:creationId xmlns:a16="http://schemas.microsoft.com/office/drawing/2014/main" id="{0DC0F8F3-305D-0A4B-AC30-224BC2F670DB}"/>
              </a:ext>
            </a:extLst>
          </p:cNvPr>
          <p:cNvCxnSpPr>
            <a:cxnSpLocks/>
          </p:cNvCxnSpPr>
          <p:nvPr/>
        </p:nvCxnSpPr>
        <p:spPr>
          <a:xfrm>
            <a:off x="5750276" y="754909"/>
            <a:ext cx="0" cy="1704320"/>
          </a:xfrm>
          <a:prstGeom prst="line">
            <a:avLst/>
          </a:prstGeom>
          <a:ln>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80FEB93-8E14-9048-911D-902E1BBA68D7}"/>
              </a:ext>
            </a:extLst>
          </p:cNvPr>
          <p:cNvCxnSpPr>
            <a:cxnSpLocks/>
          </p:cNvCxnSpPr>
          <p:nvPr/>
        </p:nvCxnSpPr>
        <p:spPr>
          <a:xfrm>
            <a:off x="7880017" y="2457299"/>
            <a:ext cx="0" cy="1704320"/>
          </a:xfrm>
          <a:prstGeom prst="line">
            <a:avLst/>
          </a:prstGeom>
          <a:ln>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18E72016-403D-2144-AC24-ADFA6C03E792}"/>
              </a:ext>
            </a:extLst>
          </p:cNvPr>
          <p:cNvSpPr/>
          <p:nvPr/>
        </p:nvSpPr>
        <p:spPr>
          <a:xfrm>
            <a:off x="6670857" y="2304142"/>
            <a:ext cx="299327" cy="299327"/>
          </a:xfrm>
          <a:prstGeom prst="ellipse">
            <a:avLst/>
          </a:prstGeom>
          <a:no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C87A16F7-AF5C-E247-97DC-6AFBB1601B6E}"/>
              </a:ext>
            </a:extLst>
          </p:cNvPr>
          <p:cNvSpPr/>
          <p:nvPr/>
        </p:nvSpPr>
        <p:spPr>
          <a:xfrm>
            <a:off x="8800659" y="2304141"/>
            <a:ext cx="299327" cy="299327"/>
          </a:xfrm>
          <a:prstGeom prst="ellipse">
            <a:avLst/>
          </a:prstGeom>
          <a:no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4A71479-1194-7A43-87B6-27772C66069E}"/>
              </a:ext>
            </a:extLst>
          </p:cNvPr>
          <p:cNvSpPr txBox="1"/>
          <p:nvPr/>
        </p:nvSpPr>
        <p:spPr>
          <a:xfrm>
            <a:off x="6670857" y="545132"/>
            <a:ext cx="888385" cy="369332"/>
          </a:xfrm>
          <a:prstGeom prst="rect">
            <a:avLst/>
          </a:prstGeom>
          <a:noFill/>
        </p:spPr>
        <p:txBody>
          <a:bodyPr wrap="none" rtlCol="0">
            <a:spAutoFit/>
          </a:bodyPr>
          <a:lstStyle/>
          <a:p>
            <a:r>
              <a:rPr lang="en-US" dirty="0">
                <a:solidFill>
                  <a:srgbClr val="D26764"/>
                </a:solidFill>
              </a:rPr>
              <a:t>Voltage</a:t>
            </a:r>
          </a:p>
        </p:txBody>
      </p:sp>
      <p:sp>
        <p:nvSpPr>
          <p:cNvPr id="34" name="TextBox 33">
            <a:extLst>
              <a:ext uri="{FF2B5EF4-FFF2-40B4-BE49-F238E27FC236}">
                <a16:creationId xmlns:a16="http://schemas.microsoft.com/office/drawing/2014/main" id="{39384480-07D7-934E-9580-08373E6BB69A}"/>
              </a:ext>
            </a:extLst>
          </p:cNvPr>
          <p:cNvSpPr txBox="1"/>
          <p:nvPr/>
        </p:nvSpPr>
        <p:spPr>
          <a:xfrm>
            <a:off x="7841703" y="1448569"/>
            <a:ext cx="899285" cy="369332"/>
          </a:xfrm>
          <a:prstGeom prst="rect">
            <a:avLst/>
          </a:prstGeom>
          <a:noFill/>
        </p:spPr>
        <p:txBody>
          <a:bodyPr wrap="none" rtlCol="0">
            <a:spAutoFit/>
          </a:bodyPr>
          <a:lstStyle/>
          <a:p>
            <a:r>
              <a:rPr lang="en-US" dirty="0">
                <a:solidFill>
                  <a:srgbClr val="589F64"/>
                </a:solidFill>
              </a:rPr>
              <a:t>Current</a:t>
            </a:r>
          </a:p>
        </p:txBody>
      </p:sp>
      <p:cxnSp>
        <p:nvCxnSpPr>
          <p:cNvPr id="35" name="Straight Arrow Connector 34">
            <a:extLst>
              <a:ext uri="{FF2B5EF4-FFF2-40B4-BE49-F238E27FC236}">
                <a16:creationId xmlns:a16="http://schemas.microsoft.com/office/drawing/2014/main" id="{2A03235F-C63E-B740-981E-277877CAC133}"/>
              </a:ext>
            </a:extLst>
          </p:cNvPr>
          <p:cNvCxnSpPr>
            <a:cxnSpLocks/>
          </p:cNvCxnSpPr>
          <p:nvPr/>
        </p:nvCxnSpPr>
        <p:spPr>
          <a:xfrm flipH="1">
            <a:off x="7072132" y="1654100"/>
            <a:ext cx="743812" cy="290447"/>
          </a:xfrm>
          <a:prstGeom prst="straightConnector1">
            <a:avLst/>
          </a:prstGeom>
          <a:ln w="28575">
            <a:solidFill>
              <a:srgbClr val="589F64"/>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30E9630-27BA-DB46-A964-A340A6CFE1E7}"/>
              </a:ext>
            </a:extLst>
          </p:cNvPr>
          <p:cNvCxnSpPr>
            <a:cxnSpLocks/>
            <a:stCxn id="33" idx="1"/>
          </p:cNvCxnSpPr>
          <p:nvPr/>
        </p:nvCxnSpPr>
        <p:spPr>
          <a:xfrm flipH="1">
            <a:off x="5959057" y="729798"/>
            <a:ext cx="711800" cy="633239"/>
          </a:xfrm>
          <a:prstGeom prst="straightConnector1">
            <a:avLst/>
          </a:prstGeom>
          <a:ln w="28575">
            <a:solidFill>
              <a:srgbClr val="D26764"/>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66267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Phase angle</a:t>
            </a:r>
          </a:p>
        </p:txBody>
      </p:sp>
      <p:sp>
        <p:nvSpPr>
          <p:cNvPr id="3" name="Content Placeholder 2"/>
          <p:cNvSpPr>
            <a:spLocks noGrp="1"/>
          </p:cNvSpPr>
          <p:nvPr>
            <p:ph idx="1"/>
          </p:nvPr>
        </p:nvSpPr>
        <p:spPr>
          <a:xfrm>
            <a:off x="1122533" y="1091868"/>
            <a:ext cx="4340717" cy="2370932"/>
          </a:xfrm>
        </p:spPr>
        <p:txBody>
          <a:bodyPr>
            <a:noAutofit/>
          </a:bodyPr>
          <a:lstStyle/>
          <a:p>
            <a:pPr marL="0" indent="0" algn="just">
              <a:buNone/>
            </a:pPr>
            <a:r>
              <a:rPr lang="en-US" sz="2400" dirty="0"/>
              <a:t>If the voltage and current are out of phase, they are out of phase by a certain amount, which we call the </a:t>
            </a:r>
            <a:r>
              <a:rPr lang="en-US" sz="2400" b="1" dirty="0"/>
              <a:t>phase angle</a:t>
            </a:r>
            <a:r>
              <a:rPr lang="en-US" sz="2400" dirty="0"/>
              <a:t>. The bigger the phase angle, the more out of phase the voltage and current are.</a:t>
            </a:r>
          </a:p>
        </p:txBody>
      </p:sp>
      <p:sp>
        <p:nvSpPr>
          <p:cNvPr id="37" name="Content Placeholder 2">
            <a:extLst>
              <a:ext uri="{FF2B5EF4-FFF2-40B4-BE49-F238E27FC236}">
                <a16:creationId xmlns:a16="http://schemas.microsoft.com/office/drawing/2014/main" id="{264B2CDF-11E0-644D-ACD8-D67FB4E8C5F0}"/>
              </a:ext>
            </a:extLst>
          </p:cNvPr>
          <p:cNvSpPr txBox="1">
            <a:spLocks/>
          </p:cNvSpPr>
          <p:nvPr/>
        </p:nvSpPr>
        <p:spPr>
          <a:xfrm>
            <a:off x="1163780" y="3462799"/>
            <a:ext cx="4293006" cy="1410142"/>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Watch the video to see a quick demonstration. After the video, click the button to play with the same tool as in the video.</a:t>
            </a:r>
          </a:p>
        </p:txBody>
      </p:sp>
      <p:pic>
        <p:nvPicPr>
          <p:cNvPr id="38" name="Graphic 37" descr="User">
            <a:extLst>
              <a:ext uri="{FF2B5EF4-FFF2-40B4-BE49-F238E27FC236}">
                <a16:creationId xmlns:a16="http://schemas.microsoft.com/office/drawing/2014/main" id="{64689671-9D45-6A46-A318-549F6EC853F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9733" y="3397481"/>
            <a:ext cx="854046" cy="854046"/>
          </a:xfrm>
          <a:prstGeom prst="rect">
            <a:avLst/>
          </a:prstGeom>
        </p:spPr>
      </p:pic>
      <p:sp>
        <p:nvSpPr>
          <p:cNvPr id="39" name="Rectangle 38">
            <a:extLst>
              <a:ext uri="{FF2B5EF4-FFF2-40B4-BE49-F238E27FC236}">
                <a16:creationId xmlns:a16="http://schemas.microsoft.com/office/drawing/2014/main" id="{2F27F5E6-E9E5-1140-AFB1-6D78A3305C4F}"/>
              </a:ext>
            </a:extLst>
          </p:cNvPr>
          <p:cNvSpPr/>
          <p:nvPr/>
        </p:nvSpPr>
        <p:spPr>
          <a:xfrm>
            <a:off x="5654131" y="1091867"/>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Vid01</a:t>
            </a:r>
          </a:p>
        </p:txBody>
      </p:sp>
      <p:sp>
        <p:nvSpPr>
          <p:cNvPr id="40" name="Rounded Rectangle 39">
            <a:extLst>
              <a:ext uri="{FF2B5EF4-FFF2-40B4-BE49-F238E27FC236}">
                <a16:creationId xmlns:a16="http://schemas.microsoft.com/office/drawing/2014/main" id="{E4DBBD71-9AA7-A54A-B0E9-5D280B9CF766}"/>
              </a:ext>
            </a:extLst>
          </p:cNvPr>
          <p:cNvSpPr/>
          <p:nvPr/>
        </p:nvSpPr>
        <p:spPr>
          <a:xfrm>
            <a:off x="5654132" y="3911933"/>
            <a:ext cx="396756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Open the phase shifter tool</a:t>
            </a:r>
          </a:p>
        </p:txBody>
      </p:sp>
    </p:spTree>
    <p:custDataLst>
      <p:tags r:id="rId1"/>
    </p:custDataLst>
    <p:extLst>
      <p:ext uri="{BB962C8B-B14F-4D97-AF65-F5344CB8AC3E}">
        <p14:creationId xmlns:p14="http://schemas.microsoft.com/office/powerpoint/2010/main" val="1606740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Another way of picturing the sine wave</a:t>
            </a:r>
          </a:p>
        </p:txBody>
      </p:sp>
      <p:sp>
        <p:nvSpPr>
          <p:cNvPr id="3" name="Content Placeholder 2"/>
          <p:cNvSpPr>
            <a:spLocks noGrp="1"/>
          </p:cNvSpPr>
          <p:nvPr>
            <p:ph idx="1"/>
          </p:nvPr>
        </p:nvSpPr>
        <p:spPr>
          <a:xfrm>
            <a:off x="1122533" y="1080982"/>
            <a:ext cx="4282844" cy="2206503"/>
          </a:xfrm>
        </p:spPr>
        <p:txBody>
          <a:bodyPr>
            <a:noAutofit/>
          </a:bodyPr>
          <a:lstStyle/>
          <a:p>
            <a:pPr marL="0" indent="0" algn="just">
              <a:buNone/>
            </a:pPr>
            <a:r>
              <a:rPr lang="en-US" sz="2400" dirty="0"/>
              <a:t>Sometimes, we can see more clearly what is going on with AC, especially when the voltage and current are out of phase, if we picture the sine wave in a different way.</a:t>
            </a:r>
          </a:p>
        </p:txBody>
      </p:sp>
      <p:sp>
        <p:nvSpPr>
          <p:cNvPr id="5" name="Content Placeholder 2">
            <a:extLst>
              <a:ext uri="{FF2B5EF4-FFF2-40B4-BE49-F238E27FC236}">
                <a16:creationId xmlns:a16="http://schemas.microsoft.com/office/drawing/2014/main" id="{72961A51-5FBA-634B-AF08-4E0AD63FAA6F}"/>
              </a:ext>
            </a:extLst>
          </p:cNvPr>
          <p:cNvSpPr txBox="1">
            <a:spLocks/>
          </p:cNvSpPr>
          <p:nvPr/>
        </p:nvSpPr>
        <p:spPr>
          <a:xfrm>
            <a:off x="1122533" y="3151772"/>
            <a:ext cx="4282844" cy="1643684"/>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Watch the video to see how the sine wave can be represented using a circle. After the video, click the button to play with the unit circle yourself.</a:t>
            </a:r>
          </a:p>
        </p:txBody>
      </p:sp>
      <p:pic>
        <p:nvPicPr>
          <p:cNvPr id="6" name="Graphic 5" descr="User">
            <a:extLst>
              <a:ext uri="{FF2B5EF4-FFF2-40B4-BE49-F238E27FC236}">
                <a16:creationId xmlns:a16="http://schemas.microsoft.com/office/drawing/2014/main" id="{7F7BC612-F8B5-B247-B59C-2C56E29B977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086454"/>
            <a:ext cx="854046" cy="854046"/>
          </a:xfrm>
          <a:prstGeom prst="rect">
            <a:avLst/>
          </a:prstGeom>
        </p:spPr>
      </p:pic>
      <p:sp>
        <p:nvSpPr>
          <p:cNvPr id="32" name="Rectangle 31">
            <a:extLst>
              <a:ext uri="{FF2B5EF4-FFF2-40B4-BE49-F238E27FC236}">
                <a16:creationId xmlns:a16="http://schemas.microsoft.com/office/drawing/2014/main" id="{891D29E3-5D59-5A42-946F-5F2DBCEAB734}"/>
              </a:ext>
            </a:extLst>
          </p:cNvPr>
          <p:cNvSpPr/>
          <p:nvPr/>
        </p:nvSpPr>
        <p:spPr>
          <a:xfrm>
            <a:off x="5654131" y="1091867"/>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Vid02</a:t>
            </a:r>
          </a:p>
        </p:txBody>
      </p:sp>
      <p:sp>
        <p:nvSpPr>
          <p:cNvPr id="8" name="Rounded Rectangle 7">
            <a:extLst>
              <a:ext uri="{FF2B5EF4-FFF2-40B4-BE49-F238E27FC236}">
                <a16:creationId xmlns:a16="http://schemas.microsoft.com/office/drawing/2014/main" id="{A37A973F-7208-5D4F-991A-861BB44CCF80}"/>
              </a:ext>
            </a:extLst>
          </p:cNvPr>
          <p:cNvSpPr/>
          <p:nvPr/>
        </p:nvSpPr>
        <p:spPr>
          <a:xfrm>
            <a:off x="5654132" y="3911933"/>
            <a:ext cx="396756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Open the unit circle tool</a:t>
            </a:r>
          </a:p>
        </p:txBody>
      </p:sp>
    </p:spTree>
    <p:custDataLst>
      <p:tags r:id="rId1"/>
    </p:custDataLst>
    <p:extLst>
      <p:ext uri="{BB962C8B-B14F-4D97-AF65-F5344CB8AC3E}">
        <p14:creationId xmlns:p14="http://schemas.microsoft.com/office/powerpoint/2010/main" val="1859947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Phasor diagrams</a:t>
            </a:r>
          </a:p>
        </p:txBody>
      </p:sp>
      <p:sp>
        <p:nvSpPr>
          <p:cNvPr id="3" name="Content Placeholder 2"/>
          <p:cNvSpPr>
            <a:spLocks noGrp="1"/>
          </p:cNvSpPr>
          <p:nvPr>
            <p:ph idx="1"/>
          </p:nvPr>
        </p:nvSpPr>
        <p:spPr>
          <a:xfrm>
            <a:off x="1122533" y="1080982"/>
            <a:ext cx="4282844" cy="2206503"/>
          </a:xfrm>
        </p:spPr>
        <p:txBody>
          <a:bodyPr>
            <a:noAutofit/>
          </a:bodyPr>
          <a:lstStyle/>
          <a:p>
            <a:pPr marL="0" indent="0" algn="just">
              <a:buNone/>
            </a:pPr>
            <a:r>
              <a:rPr lang="en-US" sz="2400" b="1" dirty="0"/>
              <a:t>Phasor diagrams </a:t>
            </a:r>
            <a:r>
              <a:rPr lang="en-US" sz="2400" dirty="0"/>
              <a:t>are a simple way we have to represent the phase angle between the voltage and current in an AC circuit. </a:t>
            </a:r>
          </a:p>
        </p:txBody>
      </p:sp>
      <p:sp>
        <p:nvSpPr>
          <p:cNvPr id="5" name="Content Placeholder 2">
            <a:extLst>
              <a:ext uri="{FF2B5EF4-FFF2-40B4-BE49-F238E27FC236}">
                <a16:creationId xmlns:a16="http://schemas.microsoft.com/office/drawing/2014/main" id="{72961A51-5FBA-634B-AF08-4E0AD63FAA6F}"/>
              </a:ext>
            </a:extLst>
          </p:cNvPr>
          <p:cNvSpPr txBox="1">
            <a:spLocks/>
          </p:cNvSpPr>
          <p:nvPr/>
        </p:nvSpPr>
        <p:spPr>
          <a:xfrm>
            <a:off x="1122533" y="3151772"/>
            <a:ext cx="4282844" cy="1108256"/>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Watch the video to learn about phasor diagrams and how they work.</a:t>
            </a:r>
          </a:p>
        </p:txBody>
      </p:sp>
      <p:pic>
        <p:nvPicPr>
          <p:cNvPr id="6" name="Graphic 5" descr="User">
            <a:extLst>
              <a:ext uri="{FF2B5EF4-FFF2-40B4-BE49-F238E27FC236}">
                <a16:creationId xmlns:a16="http://schemas.microsoft.com/office/drawing/2014/main" id="{7F7BC612-F8B5-B247-B59C-2C56E29B977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086454"/>
            <a:ext cx="854046" cy="854046"/>
          </a:xfrm>
          <a:prstGeom prst="rect">
            <a:avLst/>
          </a:prstGeom>
        </p:spPr>
      </p:pic>
      <p:sp>
        <p:nvSpPr>
          <p:cNvPr id="32" name="Rectangle 31">
            <a:extLst>
              <a:ext uri="{FF2B5EF4-FFF2-40B4-BE49-F238E27FC236}">
                <a16:creationId xmlns:a16="http://schemas.microsoft.com/office/drawing/2014/main" id="{891D29E3-5D59-5A42-946F-5F2DBCEAB734}"/>
              </a:ext>
            </a:extLst>
          </p:cNvPr>
          <p:cNvSpPr/>
          <p:nvPr/>
        </p:nvSpPr>
        <p:spPr>
          <a:xfrm>
            <a:off x="5654131" y="1091867"/>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Vid03</a:t>
            </a:r>
          </a:p>
        </p:txBody>
      </p:sp>
      <p:sp>
        <p:nvSpPr>
          <p:cNvPr id="8" name="Rounded Rectangle 7">
            <a:extLst>
              <a:ext uri="{FF2B5EF4-FFF2-40B4-BE49-F238E27FC236}">
                <a16:creationId xmlns:a16="http://schemas.microsoft.com/office/drawing/2014/main" id="{A37A973F-7208-5D4F-991A-861BB44CCF80}"/>
              </a:ext>
            </a:extLst>
          </p:cNvPr>
          <p:cNvSpPr/>
          <p:nvPr/>
        </p:nvSpPr>
        <p:spPr>
          <a:xfrm>
            <a:off x="5654132" y="3911933"/>
            <a:ext cx="4167600"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Open the phasor diagram tool</a:t>
            </a:r>
          </a:p>
        </p:txBody>
      </p:sp>
    </p:spTree>
    <p:custDataLst>
      <p:tags r:id="rId1"/>
    </p:custDataLst>
    <p:extLst>
      <p:ext uri="{BB962C8B-B14F-4D97-AF65-F5344CB8AC3E}">
        <p14:creationId xmlns:p14="http://schemas.microsoft.com/office/powerpoint/2010/main" val="381044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Phasor summary</a:t>
            </a:r>
          </a:p>
        </p:txBody>
      </p:sp>
      <p:sp>
        <p:nvSpPr>
          <p:cNvPr id="5" name="Content Placeholder 2">
            <a:extLst>
              <a:ext uri="{FF2B5EF4-FFF2-40B4-BE49-F238E27FC236}">
                <a16:creationId xmlns:a16="http://schemas.microsoft.com/office/drawing/2014/main" id="{72961A51-5FBA-634B-AF08-4E0AD63FAA6F}"/>
              </a:ext>
            </a:extLst>
          </p:cNvPr>
          <p:cNvSpPr txBox="1">
            <a:spLocks/>
          </p:cNvSpPr>
          <p:nvPr/>
        </p:nvSpPr>
        <p:spPr>
          <a:xfrm>
            <a:off x="1165564" y="1183122"/>
            <a:ext cx="7564524" cy="788728"/>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on each button to see  an example of a phasor diagram describing each situation.</a:t>
            </a:r>
          </a:p>
        </p:txBody>
      </p:sp>
      <p:pic>
        <p:nvPicPr>
          <p:cNvPr id="6" name="Graphic 5" descr="User">
            <a:extLst>
              <a:ext uri="{FF2B5EF4-FFF2-40B4-BE49-F238E27FC236}">
                <a16:creationId xmlns:a16="http://schemas.microsoft.com/office/drawing/2014/main" id="{7F7BC612-F8B5-B247-B59C-2C56E29B977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1517" y="1117804"/>
            <a:ext cx="854046" cy="854046"/>
          </a:xfrm>
          <a:prstGeom prst="rect">
            <a:avLst/>
          </a:prstGeom>
        </p:spPr>
      </p:pic>
      <p:sp>
        <p:nvSpPr>
          <p:cNvPr id="10" name="TextBox 9">
            <a:extLst>
              <a:ext uri="{FF2B5EF4-FFF2-40B4-BE49-F238E27FC236}">
                <a16:creationId xmlns:a16="http://schemas.microsoft.com/office/drawing/2014/main" id="{B86767D9-53E6-5747-AE54-19EFB231A76B}"/>
              </a:ext>
            </a:extLst>
          </p:cNvPr>
          <p:cNvSpPr txBox="1"/>
          <p:nvPr/>
        </p:nvSpPr>
        <p:spPr>
          <a:xfrm>
            <a:off x="1165564" y="2334958"/>
            <a:ext cx="7564524" cy="461665"/>
          </a:xfrm>
          <a:prstGeom prst="rect">
            <a:avLst/>
          </a:prstGeom>
          <a:solidFill>
            <a:schemeClr val="accent2"/>
          </a:solidFill>
        </p:spPr>
        <p:txBody>
          <a:bodyPr wrap="square" lIns="576000" rtlCol="0" anchor="ctr">
            <a:spAutoFit/>
          </a:bodyPr>
          <a:lstStyle/>
          <a:p>
            <a:r>
              <a:rPr lang="en-GB" sz="2400" dirty="0">
                <a:solidFill>
                  <a:schemeClr val="bg1"/>
                </a:solidFill>
              </a:rPr>
              <a:t>In phase</a:t>
            </a:r>
          </a:p>
        </p:txBody>
      </p:sp>
      <p:sp>
        <p:nvSpPr>
          <p:cNvPr id="11" name="TextBox 10">
            <a:extLst>
              <a:ext uri="{FF2B5EF4-FFF2-40B4-BE49-F238E27FC236}">
                <a16:creationId xmlns:a16="http://schemas.microsoft.com/office/drawing/2014/main" id="{CB7B0795-85F6-0E45-893A-B1672CD9868C}"/>
              </a:ext>
            </a:extLst>
          </p:cNvPr>
          <p:cNvSpPr txBox="1"/>
          <p:nvPr/>
        </p:nvSpPr>
        <p:spPr>
          <a:xfrm>
            <a:off x="1165566" y="2854029"/>
            <a:ext cx="7564524" cy="461665"/>
          </a:xfrm>
          <a:prstGeom prst="rect">
            <a:avLst/>
          </a:prstGeom>
          <a:solidFill>
            <a:schemeClr val="accent3"/>
          </a:solidFill>
        </p:spPr>
        <p:txBody>
          <a:bodyPr wrap="square" lIns="576000" rtlCol="0" anchor="ctr">
            <a:spAutoFit/>
          </a:bodyPr>
          <a:lstStyle/>
          <a:p>
            <a:r>
              <a:rPr lang="en-GB" sz="2400" dirty="0">
                <a:solidFill>
                  <a:schemeClr val="bg1"/>
                </a:solidFill>
              </a:rPr>
              <a:t>Voltage leading current</a:t>
            </a:r>
          </a:p>
        </p:txBody>
      </p:sp>
      <p:sp>
        <p:nvSpPr>
          <p:cNvPr id="12" name="Oval 11">
            <a:extLst>
              <a:ext uri="{FF2B5EF4-FFF2-40B4-BE49-F238E27FC236}">
                <a16:creationId xmlns:a16="http://schemas.microsoft.com/office/drawing/2014/main" id="{4090EAA6-8A5F-354B-B14A-758A62C2549C}"/>
              </a:ext>
            </a:extLst>
          </p:cNvPr>
          <p:cNvSpPr>
            <a:spLocks noChangeAspect="1"/>
          </p:cNvSpPr>
          <p:nvPr/>
        </p:nvSpPr>
        <p:spPr>
          <a:xfrm>
            <a:off x="1210357" y="2370151"/>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1</a:t>
            </a:r>
            <a:endParaRPr lang="en-GB" b="1" dirty="0">
              <a:solidFill>
                <a:schemeClr val="accent2"/>
              </a:solidFill>
            </a:endParaRPr>
          </a:p>
        </p:txBody>
      </p:sp>
      <p:sp>
        <p:nvSpPr>
          <p:cNvPr id="13" name="Oval 12">
            <a:extLst>
              <a:ext uri="{FF2B5EF4-FFF2-40B4-BE49-F238E27FC236}">
                <a16:creationId xmlns:a16="http://schemas.microsoft.com/office/drawing/2014/main" id="{E8C216E8-2954-054A-BBEA-DB4E40046D10}"/>
              </a:ext>
            </a:extLst>
          </p:cNvPr>
          <p:cNvSpPr>
            <a:spLocks noChangeAspect="1"/>
          </p:cNvSpPr>
          <p:nvPr/>
        </p:nvSpPr>
        <p:spPr>
          <a:xfrm>
            <a:off x="1210357" y="2883169"/>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2</a:t>
            </a:r>
            <a:endParaRPr lang="en-GB" b="1" dirty="0">
              <a:solidFill>
                <a:schemeClr val="accent3"/>
              </a:solidFill>
            </a:endParaRPr>
          </a:p>
        </p:txBody>
      </p:sp>
      <p:sp>
        <p:nvSpPr>
          <p:cNvPr id="14" name="TextBox 13">
            <a:extLst>
              <a:ext uri="{FF2B5EF4-FFF2-40B4-BE49-F238E27FC236}">
                <a16:creationId xmlns:a16="http://schemas.microsoft.com/office/drawing/2014/main" id="{4CF3D193-F25A-1649-97BD-FCB2CF1F35EB}"/>
              </a:ext>
            </a:extLst>
          </p:cNvPr>
          <p:cNvSpPr txBox="1"/>
          <p:nvPr/>
        </p:nvSpPr>
        <p:spPr>
          <a:xfrm>
            <a:off x="1165563" y="3382833"/>
            <a:ext cx="7564524" cy="461665"/>
          </a:xfrm>
          <a:prstGeom prst="rect">
            <a:avLst/>
          </a:prstGeom>
          <a:solidFill>
            <a:schemeClr val="accent4"/>
          </a:solidFill>
        </p:spPr>
        <p:txBody>
          <a:bodyPr wrap="square" lIns="576000" rtlCol="0" anchor="ctr">
            <a:spAutoFit/>
          </a:bodyPr>
          <a:lstStyle/>
          <a:p>
            <a:r>
              <a:rPr lang="en-GB" sz="2400" dirty="0">
                <a:solidFill>
                  <a:schemeClr val="bg1"/>
                </a:solidFill>
              </a:rPr>
              <a:t>Voltage lagging current</a:t>
            </a:r>
            <a:endParaRPr lang="en-GB" sz="2400" b="1" dirty="0">
              <a:solidFill>
                <a:schemeClr val="bg1"/>
              </a:solidFill>
            </a:endParaRPr>
          </a:p>
        </p:txBody>
      </p:sp>
      <p:sp>
        <p:nvSpPr>
          <p:cNvPr id="15" name="Oval 14">
            <a:extLst>
              <a:ext uri="{FF2B5EF4-FFF2-40B4-BE49-F238E27FC236}">
                <a16:creationId xmlns:a16="http://schemas.microsoft.com/office/drawing/2014/main" id="{1F95B1F2-E4C4-BB48-A37B-B9912C732B7A}"/>
              </a:ext>
            </a:extLst>
          </p:cNvPr>
          <p:cNvSpPr>
            <a:spLocks noChangeAspect="1"/>
          </p:cNvSpPr>
          <p:nvPr/>
        </p:nvSpPr>
        <p:spPr>
          <a:xfrm>
            <a:off x="1210354" y="3408533"/>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3</a:t>
            </a:r>
            <a:endParaRPr lang="en-GB" b="1" dirty="0">
              <a:solidFill>
                <a:schemeClr val="accent4"/>
              </a:solidFill>
            </a:endParaRPr>
          </a:p>
        </p:txBody>
      </p:sp>
    </p:spTree>
    <p:custDataLst>
      <p:tags r:id="rId1"/>
    </p:custDataLst>
    <p:extLst>
      <p:ext uri="{BB962C8B-B14F-4D97-AF65-F5344CB8AC3E}">
        <p14:creationId xmlns:p14="http://schemas.microsoft.com/office/powerpoint/2010/main" val="2453402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250FF-B040-994A-9010-3E6186A765B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8808"/>
          <a:stretch/>
        </p:blipFill>
        <p:spPr>
          <a:xfrm>
            <a:off x="3694814" y="2095962"/>
            <a:ext cx="4027530" cy="2599087"/>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In phase</a:t>
            </a:r>
          </a:p>
        </p:txBody>
      </p:sp>
      <p:sp>
        <p:nvSpPr>
          <p:cNvPr id="16" name="Content Placeholder 2">
            <a:extLst>
              <a:ext uri="{FF2B5EF4-FFF2-40B4-BE49-F238E27FC236}">
                <a16:creationId xmlns:a16="http://schemas.microsoft.com/office/drawing/2014/main" id="{0EB88B04-8524-214A-B479-8DA577FBB955}"/>
              </a:ext>
            </a:extLst>
          </p:cNvPr>
          <p:cNvSpPr>
            <a:spLocks noGrp="1"/>
          </p:cNvSpPr>
          <p:nvPr>
            <p:ph idx="1"/>
          </p:nvPr>
        </p:nvSpPr>
        <p:spPr>
          <a:xfrm>
            <a:off x="1122532" y="1080982"/>
            <a:ext cx="7607555" cy="769333"/>
          </a:xfrm>
        </p:spPr>
        <p:txBody>
          <a:bodyPr>
            <a:noAutofit/>
          </a:bodyPr>
          <a:lstStyle/>
          <a:p>
            <a:pPr marL="0" indent="0" algn="just">
              <a:buNone/>
            </a:pPr>
            <a:r>
              <a:rPr lang="en-US" sz="2400" dirty="0"/>
              <a:t>The </a:t>
            </a:r>
            <a:r>
              <a:rPr lang="en-US" sz="2400" b="1" dirty="0"/>
              <a:t>phase angle</a:t>
            </a:r>
            <a:r>
              <a:rPr lang="en-US" sz="2400" dirty="0"/>
              <a:t> is 0° and the waveforms have the same frequency. The voltage and current are </a:t>
            </a:r>
            <a:r>
              <a:rPr lang="en-US" sz="2400" b="1" dirty="0"/>
              <a:t>in phase</a:t>
            </a:r>
            <a:r>
              <a:rPr lang="en-US" sz="2400" dirty="0"/>
              <a:t>.</a:t>
            </a:r>
          </a:p>
        </p:txBody>
      </p:sp>
      <p:sp>
        <p:nvSpPr>
          <p:cNvPr id="17" name="TextBox 16">
            <a:extLst>
              <a:ext uri="{FF2B5EF4-FFF2-40B4-BE49-F238E27FC236}">
                <a16:creationId xmlns:a16="http://schemas.microsoft.com/office/drawing/2014/main" id="{D179B1A6-0560-0842-A0F8-5EC57B33DB3A}"/>
              </a:ext>
            </a:extLst>
          </p:cNvPr>
          <p:cNvSpPr txBox="1"/>
          <p:nvPr/>
        </p:nvSpPr>
        <p:spPr>
          <a:xfrm>
            <a:off x="3264869" y="3794944"/>
            <a:ext cx="309700" cy="584775"/>
          </a:xfrm>
          <a:prstGeom prst="rect">
            <a:avLst/>
          </a:prstGeom>
          <a:noFill/>
        </p:spPr>
        <p:txBody>
          <a:bodyPr wrap="none" rtlCol="0">
            <a:spAutoFit/>
          </a:bodyPr>
          <a:lstStyle/>
          <a:p>
            <a:r>
              <a:rPr lang="en-US" sz="3200" dirty="0">
                <a:solidFill>
                  <a:schemeClr val="bg2">
                    <a:lumMod val="10000"/>
                  </a:schemeClr>
                </a:solidFill>
              </a:rPr>
              <a:t>-</a:t>
            </a:r>
            <a:endParaRPr lang="en-US" dirty="0">
              <a:solidFill>
                <a:schemeClr val="bg2">
                  <a:lumMod val="10000"/>
                </a:schemeClr>
              </a:solidFill>
            </a:endParaRPr>
          </a:p>
        </p:txBody>
      </p:sp>
      <p:sp>
        <p:nvSpPr>
          <p:cNvPr id="18" name="TextBox 17">
            <a:extLst>
              <a:ext uri="{FF2B5EF4-FFF2-40B4-BE49-F238E27FC236}">
                <a16:creationId xmlns:a16="http://schemas.microsoft.com/office/drawing/2014/main" id="{D818C14A-31DB-9D4A-B218-1E78389E8A89}"/>
              </a:ext>
            </a:extLst>
          </p:cNvPr>
          <p:cNvSpPr txBox="1"/>
          <p:nvPr/>
        </p:nvSpPr>
        <p:spPr>
          <a:xfrm>
            <a:off x="3220157" y="2389115"/>
            <a:ext cx="389850" cy="584775"/>
          </a:xfrm>
          <a:prstGeom prst="rect">
            <a:avLst/>
          </a:prstGeom>
          <a:noFill/>
        </p:spPr>
        <p:txBody>
          <a:bodyPr wrap="none" rtlCol="0">
            <a:spAutoFit/>
          </a:bodyPr>
          <a:lstStyle/>
          <a:p>
            <a:r>
              <a:rPr lang="en-US" sz="3200" dirty="0">
                <a:solidFill>
                  <a:schemeClr val="bg2">
                    <a:lumMod val="10000"/>
                  </a:schemeClr>
                </a:solidFill>
              </a:rPr>
              <a:t>+</a:t>
            </a:r>
            <a:endParaRPr lang="en-US" dirty="0">
              <a:solidFill>
                <a:schemeClr val="bg2">
                  <a:lumMod val="10000"/>
                </a:schemeClr>
              </a:solidFill>
            </a:endParaRPr>
          </a:p>
        </p:txBody>
      </p:sp>
      <p:sp>
        <p:nvSpPr>
          <p:cNvPr id="19" name="TextBox 18">
            <a:extLst>
              <a:ext uri="{FF2B5EF4-FFF2-40B4-BE49-F238E27FC236}">
                <a16:creationId xmlns:a16="http://schemas.microsoft.com/office/drawing/2014/main" id="{4C066942-ACD9-7244-B0A9-A093031BBFB8}"/>
              </a:ext>
            </a:extLst>
          </p:cNvPr>
          <p:cNvSpPr txBox="1"/>
          <p:nvPr/>
        </p:nvSpPr>
        <p:spPr>
          <a:xfrm>
            <a:off x="7457893" y="3358558"/>
            <a:ext cx="758541" cy="369332"/>
          </a:xfrm>
          <a:prstGeom prst="rect">
            <a:avLst/>
          </a:prstGeom>
          <a:noFill/>
        </p:spPr>
        <p:txBody>
          <a:bodyPr wrap="none" rtlCol="0">
            <a:spAutoFit/>
          </a:bodyPr>
          <a:lstStyle/>
          <a:p>
            <a:r>
              <a:rPr lang="en-US" dirty="0">
                <a:solidFill>
                  <a:schemeClr val="bg2">
                    <a:lumMod val="10000"/>
                  </a:schemeClr>
                </a:solidFill>
              </a:rPr>
              <a:t>t (sec)</a:t>
            </a:r>
          </a:p>
        </p:txBody>
      </p:sp>
      <p:sp>
        <p:nvSpPr>
          <p:cNvPr id="20" name="TextBox 19">
            <a:extLst>
              <a:ext uri="{FF2B5EF4-FFF2-40B4-BE49-F238E27FC236}">
                <a16:creationId xmlns:a16="http://schemas.microsoft.com/office/drawing/2014/main" id="{B973862A-51B4-8C45-A8C2-D20FFB045F9E}"/>
              </a:ext>
            </a:extLst>
          </p:cNvPr>
          <p:cNvSpPr txBox="1"/>
          <p:nvPr/>
        </p:nvSpPr>
        <p:spPr>
          <a:xfrm>
            <a:off x="5690039" y="1713496"/>
            <a:ext cx="888385" cy="369332"/>
          </a:xfrm>
          <a:prstGeom prst="rect">
            <a:avLst/>
          </a:prstGeom>
          <a:noFill/>
        </p:spPr>
        <p:txBody>
          <a:bodyPr wrap="none" rtlCol="0">
            <a:spAutoFit/>
          </a:bodyPr>
          <a:lstStyle/>
          <a:p>
            <a:r>
              <a:rPr lang="en-US" dirty="0">
                <a:solidFill>
                  <a:srgbClr val="D26764"/>
                </a:solidFill>
              </a:rPr>
              <a:t>Voltage</a:t>
            </a:r>
          </a:p>
        </p:txBody>
      </p:sp>
      <p:sp>
        <p:nvSpPr>
          <p:cNvPr id="21" name="TextBox 20">
            <a:extLst>
              <a:ext uri="{FF2B5EF4-FFF2-40B4-BE49-F238E27FC236}">
                <a16:creationId xmlns:a16="http://schemas.microsoft.com/office/drawing/2014/main" id="{B242CED8-5893-DE4E-9F42-886C38C348CE}"/>
              </a:ext>
            </a:extLst>
          </p:cNvPr>
          <p:cNvSpPr txBox="1"/>
          <p:nvPr/>
        </p:nvSpPr>
        <p:spPr>
          <a:xfrm>
            <a:off x="6686146" y="2734670"/>
            <a:ext cx="899285" cy="369332"/>
          </a:xfrm>
          <a:prstGeom prst="rect">
            <a:avLst/>
          </a:prstGeom>
          <a:noFill/>
        </p:spPr>
        <p:txBody>
          <a:bodyPr wrap="none" rtlCol="0">
            <a:spAutoFit/>
          </a:bodyPr>
          <a:lstStyle/>
          <a:p>
            <a:r>
              <a:rPr lang="en-US" dirty="0">
                <a:solidFill>
                  <a:srgbClr val="589F64"/>
                </a:solidFill>
              </a:rPr>
              <a:t>Current</a:t>
            </a:r>
          </a:p>
        </p:txBody>
      </p:sp>
      <p:cxnSp>
        <p:nvCxnSpPr>
          <p:cNvPr id="22" name="Straight Arrow Connector 21">
            <a:extLst>
              <a:ext uri="{FF2B5EF4-FFF2-40B4-BE49-F238E27FC236}">
                <a16:creationId xmlns:a16="http://schemas.microsoft.com/office/drawing/2014/main" id="{4A71D823-2F06-8C46-9063-8523C2EFCDED}"/>
              </a:ext>
            </a:extLst>
          </p:cNvPr>
          <p:cNvCxnSpPr>
            <a:cxnSpLocks/>
          </p:cNvCxnSpPr>
          <p:nvPr/>
        </p:nvCxnSpPr>
        <p:spPr>
          <a:xfrm flipH="1">
            <a:off x="5884433" y="2940201"/>
            <a:ext cx="775954" cy="663611"/>
          </a:xfrm>
          <a:prstGeom prst="straightConnector1">
            <a:avLst/>
          </a:prstGeom>
          <a:ln w="28575">
            <a:solidFill>
              <a:srgbClr val="589F6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A96204A-D2A0-7143-8D9A-9ECC12FCB6F7}"/>
              </a:ext>
            </a:extLst>
          </p:cNvPr>
          <p:cNvCxnSpPr>
            <a:cxnSpLocks/>
            <a:stCxn id="20" idx="1"/>
          </p:cNvCxnSpPr>
          <p:nvPr/>
        </p:nvCxnSpPr>
        <p:spPr>
          <a:xfrm flipH="1">
            <a:off x="4978239" y="1898162"/>
            <a:ext cx="711800" cy="633239"/>
          </a:xfrm>
          <a:prstGeom prst="straightConnector1">
            <a:avLst/>
          </a:prstGeom>
          <a:ln w="28575">
            <a:solidFill>
              <a:srgbClr val="D26764"/>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9FCBBBE-C8D8-294C-9CF6-80BD2B60B764}"/>
              </a:ext>
            </a:extLst>
          </p:cNvPr>
          <p:cNvCxnSpPr>
            <a:cxnSpLocks/>
          </p:cNvCxnSpPr>
          <p:nvPr/>
        </p:nvCxnSpPr>
        <p:spPr>
          <a:xfrm>
            <a:off x="1473406" y="3208211"/>
            <a:ext cx="968237" cy="0"/>
          </a:xfrm>
          <a:prstGeom prst="straightConnector1">
            <a:avLst/>
          </a:prstGeom>
          <a:ln w="38100">
            <a:solidFill>
              <a:srgbClr val="D2676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93F05F5-B1A8-124B-B3B0-C9E1FF7E0F3D}"/>
              </a:ext>
            </a:extLst>
          </p:cNvPr>
          <p:cNvCxnSpPr>
            <a:cxnSpLocks/>
          </p:cNvCxnSpPr>
          <p:nvPr/>
        </p:nvCxnSpPr>
        <p:spPr>
          <a:xfrm>
            <a:off x="1473406" y="3205212"/>
            <a:ext cx="659219" cy="0"/>
          </a:xfrm>
          <a:prstGeom prst="straightConnector1">
            <a:avLst/>
          </a:prstGeom>
          <a:ln w="38100">
            <a:solidFill>
              <a:srgbClr val="589F64"/>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09545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5FF009-7C85-4C49-84F7-50C525ED40DF}"/>
              </a:ext>
            </a:extLst>
          </p:cNvPr>
          <p:cNvSpPr/>
          <p:nvPr/>
        </p:nvSpPr>
        <p:spPr>
          <a:xfrm>
            <a:off x="1469164" y="3299529"/>
            <a:ext cx="389850" cy="389850"/>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3EDAF11-979E-154B-9D63-8BCE7A005B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0427" y="2618646"/>
            <a:ext cx="4244582" cy="2307509"/>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Voltage leading</a:t>
            </a:r>
          </a:p>
        </p:txBody>
      </p:sp>
      <p:sp>
        <p:nvSpPr>
          <p:cNvPr id="16" name="Content Placeholder 2">
            <a:extLst>
              <a:ext uri="{FF2B5EF4-FFF2-40B4-BE49-F238E27FC236}">
                <a16:creationId xmlns:a16="http://schemas.microsoft.com/office/drawing/2014/main" id="{0EB88B04-8524-214A-B479-8DA577FBB955}"/>
              </a:ext>
            </a:extLst>
          </p:cNvPr>
          <p:cNvSpPr>
            <a:spLocks noGrp="1"/>
          </p:cNvSpPr>
          <p:nvPr>
            <p:ph idx="1"/>
          </p:nvPr>
        </p:nvSpPr>
        <p:spPr>
          <a:xfrm>
            <a:off x="1122532" y="1080982"/>
            <a:ext cx="7607555" cy="1053572"/>
          </a:xfrm>
        </p:spPr>
        <p:txBody>
          <a:bodyPr>
            <a:noAutofit/>
          </a:bodyPr>
          <a:lstStyle/>
          <a:p>
            <a:pPr marL="0" indent="0" algn="just">
              <a:buNone/>
            </a:pPr>
            <a:r>
              <a:rPr lang="en-US" sz="2400" dirty="0"/>
              <a:t>The </a:t>
            </a:r>
            <a:r>
              <a:rPr lang="en-US" sz="2400" b="1" dirty="0"/>
              <a:t>phase angle</a:t>
            </a:r>
            <a:r>
              <a:rPr lang="en-US" sz="2400" dirty="0"/>
              <a:t> is 90° and the waveforms have the same frequency. The voltage and current are </a:t>
            </a:r>
            <a:r>
              <a:rPr lang="en-US" sz="2400" b="1" dirty="0"/>
              <a:t>out of phase</a:t>
            </a:r>
            <a:r>
              <a:rPr lang="en-US" sz="2400" dirty="0"/>
              <a:t>. The voltage </a:t>
            </a:r>
            <a:r>
              <a:rPr lang="en-US" sz="2400" b="1" dirty="0"/>
              <a:t>leads</a:t>
            </a:r>
            <a:r>
              <a:rPr lang="en-US" sz="2400" dirty="0"/>
              <a:t> the current by 90°.</a:t>
            </a:r>
          </a:p>
        </p:txBody>
      </p:sp>
      <p:sp>
        <p:nvSpPr>
          <p:cNvPr id="17" name="TextBox 16">
            <a:extLst>
              <a:ext uri="{FF2B5EF4-FFF2-40B4-BE49-F238E27FC236}">
                <a16:creationId xmlns:a16="http://schemas.microsoft.com/office/drawing/2014/main" id="{D179B1A6-0560-0842-A0F8-5EC57B33DB3A}"/>
              </a:ext>
            </a:extLst>
          </p:cNvPr>
          <p:cNvSpPr txBox="1"/>
          <p:nvPr/>
        </p:nvSpPr>
        <p:spPr>
          <a:xfrm>
            <a:off x="3264869" y="4279036"/>
            <a:ext cx="309700" cy="584775"/>
          </a:xfrm>
          <a:prstGeom prst="rect">
            <a:avLst/>
          </a:prstGeom>
          <a:noFill/>
        </p:spPr>
        <p:txBody>
          <a:bodyPr wrap="none" rtlCol="0">
            <a:spAutoFit/>
          </a:bodyPr>
          <a:lstStyle/>
          <a:p>
            <a:r>
              <a:rPr lang="en-US" sz="3200" dirty="0">
                <a:solidFill>
                  <a:schemeClr val="bg2">
                    <a:lumMod val="10000"/>
                  </a:schemeClr>
                </a:solidFill>
              </a:rPr>
              <a:t>-</a:t>
            </a:r>
            <a:endParaRPr lang="en-US" dirty="0">
              <a:solidFill>
                <a:schemeClr val="bg2">
                  <a:lumMod val="10000"/>
                </a:schemeClr>
              </a:solidFill>
            </a:endParaRPr>
          </a:p>
        </p:txBody>
      </p:sp>
      <p:sp>
        <p:nvSpPr>
          <p:cNvPr id="18" name="TextBox 17">
            <a:extLst>
              <a:ext uri="{FF2B5EF4-FFF2-40B4-BE49-F238E27FC236}">
                <a16:creationId xmlns:a16="http://schemas.microsoft.com/office/drawing/2014/main" id="{D818C14A-31DB-9D4A-B218-1E78389E8A89}"/>
              </a:ext>
            </a:extLst>
          </p:cNvPr>
          <p:cNvSpPr txBox="1"/>
          <p:nvPr/>
        </p:nvSpPr>
        <p:spPr>
          <a:xfrm>
            <a:off x="3220157" y="2873207"/>
            <a:ext cx="389850" cy="584775"/>
          </a:xfrm>
          <a:prstGeom prst="rect">
            <a:avLst/>
          </a:prstGeom>
          <a:noFill/>
        </p:spPr>
        <p:txBody>
          <a:bodyPr wrap="none" rtlCol="0">
            <a:spAutoFit/>
          </a:bodyPr>
          <a:lstStyle/>
          <a:p>
            <a:r>
              <a:rPr lang="en-US" sz="3200" dirty="0">
                <a:solidFill>
                  <a:schemeClr val="bg2">
                    <a:lumMod val="10000"/>
                  </a:schemeClr>
                </a:solidFill>
              </a:rPr>
              <a:t>+</a:t>
            </a:r>
            <a:endParaRPr lang="en-US" dirty="0">
              <a:solidFill>
                <a:schemeClr val="bg2">
                  <a:lumMod val="10000"/>
                </a:schemeClr>
              </a:solidFill>
            </a:endParaRPr>
          </a:p>
        </p:txBody>
      </p:sp>
      <p:sp>
        <p:nvSpPr>
          <p:cNvPr id="19" name="TextBox 18">
            <a:extLst>
              <a:ext uri="{FF2B5EF4-FFF2-40B4-BE49-F238E27FC236}">
                <a16:creationId xmlns:a16="http://schemas.microsoft.com/office/drawing/2014/main" id="{4C066942-ACD9-7244-B0A9-A093031BBFB8}"/>
              </a:ext>
            </a:extLst>
          </p:cNvPr>
          <p:cNvSpPr txBox="1"/>
          <p:nvPr/>
        </p:nvSpPr>
        <p:spPr>
          <a:xfrm>
            <a:off x="7457893" y="3842650"/>
            <a:ext cx="758541" cy="369332"/>
          </a:xfrm>
          <a:prstGeom prst="rect">
            <a:avLst/>
          </a:prstGeom>
          <a:noFill/>
        </p:spPr>
        <p:txBody>
          <a:bodyPr wrap="none" rtlCol="0">
            <a:spAutoFit/>
          </a:bodyPr>
          <a:lstStyle/>
          <a:p>
            <a:r>
              <a:rPr lang="en-US" dirty="0">
                <a:solidFill>
                  <a:schemeClr val="bg2">
                    <a:lumMod val="10000"/>
                  </a:schemeClr>
                </a:solidFill>
              </a:rPr>
              <a:t>t (sec)</a:t>
            </a:r>
          </a:p>
        </p:txBody>
      </p:sp>
      <p:sp>
        <p:nvSpPr>
          <p:cNvPr id="20" name="TextBox 19">
            <a:extLst>
              <a:ext uri="{FF2B5EF4-FFF2-40B4-BE49-F238E27FC236}">
                <a16:creationId xmlns:a16="http://schemas.microsoft.com/office/drawing/2014/main" id="{B973862A-51B4-8C45-A8C2-D20FFB045F9E}"/>
              </a:ext>
            </a:extLst>
          </p:cNvPr>
          <p:cNvSpPr txBox="1"/>
          <p:nvPr/>
        </p:nvSpPr>
        <p:spPr>
          <a:xfrm>
            <a:off x="4658927" y="2243736"/>
            <a:ext cx="888385" cy="369332"/>
          </a:xfrm>
          <a:prstGeom prst="rect">
            <a:avLst/>
          </a:prstGeom>
          <a:noFill/>
        </p:spPr>
        <p:txBody>
          <a:bodyPr wrap="none" rtlCol="0">
            <a:spAutoFit/>
          </a:bodyPr>
          <a:lstStyle/>
          <a:p>
            <a:r>
              <a:rPr lang="en-US" dirty="0">
                <a:solidFill>
                  <a:srgbClr val="D26764"/>
                </a:solidFill>
              </a:rPr>
              <a:t>Voltage</a:t>
            </a:r>
          </a:p>
        </p:txBody>
      </p:sp>
      <p:sp>
        <p:nvSpPr>
          <p:cNvPr id="21" name="TextBox 20">
            <a:extLst>
              <a:ext uri="{FF2B5EF4-FFF2-40B4-BE49-F238E27FC236}">
                <a16:creationId xmlns:a16="http://schemas.microsoft.com/office/drawing/2014/main" id="{B242CED8-5893-DE4E-9F42-886C38C348CE}"/>
              </a:ext>
            </a:extLst>
          </p:cNvPr>
          <p:cNvSpPr txBox="1"/>
          <p:nvPr/>
        </p:nvSpPr>
        <p:spPr>
          <a:xfrm>
            <a:off x="5961048" y="2644903"/>
            <a:ext cx="899285" cy="369332"/>
          </a:xfrm>
          <a:prstGeom prst="rect">
            <a:avLst/>
          </a:prstGeom>
          <a:noFill/>
        </p:spPr>
        <p:txBody>
          <a:bodyPr wrap="none" rtlCol="0">
            <a:spAutoFit/>
          </a:bodyPr>
          <a:lstStyle/>
          <a:p>
            <a:r>
              <a:rPr lang="en-US" dirty="0">
                <a:solidFill>
                  <a:srgbClr val="589F64"/>
                </a:solidFill>
              </a:rPr>
              <a:t>Current</a:t>
            </a:r>
          </a:p>
        </p:txBody>
      </p:sp>
      <p:cxnSp>
        <p:nvCxnSpPr>
          <p:cNvPr id="22" name="Straight Arrow Connector 21">
            <a:extLst>
              <a:ext uri="{FF2B5EF4-FFF2-40B4-BE49-F238E27FC236}">
                <a16:creationId xmlns:a16="http://schemas.microsoft.com/office/drawing/2014/main" id="{4A71D823-2F06-8C46-9063-8523C2EFCDED}"/>
              </a:ext>
            </a:extLst>
          </p:cNvPr>
          <p:cNvCxnSpPr>
            <a:cxnSpLocks/>
          </p:cNvCxnSpPr>
          <p:nvPr/>
        </p:nvCxnSpPr>
        <p:spPr>
          <a:xfrm flipH="1">
            <a:off x="5159335" y="2850434"/>
            <a:ext cx="775954" cy="663611"/>
          </a:xfrm>
          <a:prstGeom prst="straightConnector1">
            <a:avLst/>
          </a:prstGeom>
          <a:ln w="28575">
            <a:solidFill>
              <a:srgbClr val="589F6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A96204A-D2A0-7143-8D9A-9ECC12FCB6F7}"/>
              </a:ext>
            </a:extLst>
          </p:cNvPr>
          <p:cNvCxnSpPr>
            <a:cxnSpLocks/>
            <a:stCxn id="20" idx="1"/>
          </p:cNvCxnSpPr>
          <p:nvPr/>
        </p:nvCxnSpPr>
        <p:spPr>
          <a:xfrm flipH="1">
            <a:off x="3947127" y="2428402"/>
            <a:ext cx="711800" cy="633239"/>
          </a:xfrm>
          <a:prstGeom prst="straightConnector1">
            <a:avLst/>
          </a:prstGeom>
          <a:ln w="28575">
            <a:solidFill>
              <a:srgbClr val="D26764"/>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9FCBBBE-C8D8-294C-9CF6-80BD2B60B764}"/>
              </a:ext>
            </a:extLst>
          </p:cNvPr>
          <p:cNvCxnSpPr>
            <a:cxnSpLocks/>
          </p:cNvCxnSpPr>
          <p:nvPr/>
        </p:nvCxnSpPr>
        <p:spPr>
          <a:xfrm rot="16200000">
            <a:off x="1004511" y="3230647"/>
            <a:ext cx="968237" cy="0"/>
          </a:xfrm>
          <a:prstGeom prst="straightConnector1">
            <a:avLst/>
          </a:prstGeom>
          <a:ln w="38100">
            <a:solidFill>
              <a:srgbClr val="D2676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93F05F5-B1A8-124B-B3B0-C9E1FF7E0F3D}"/>
              </a:ext>
            </a:extLst>
          </p:cNvPr>
          <p:cNvCxnSpPr>
            <a:cxnSpLocks/>
          </p:cNvCxnSpPr>
          <p:nvPr/>
        </p:nvCxnSpPr>
        <p:spPr>
          <a:xfrm>
            <a:off x="1473406" y="3689304"/>
            <a:ext cx="659219" cy="0"/>
          </a:xfrm>
          <a:prstGeom prst="straightConnector1">
            <a:avLst/>
          </a:prstGeom>
          <a:ln w="38100">
            <a:solidFill>
              <a:srgbClr val="589F64"/>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9679505-461E-C147-A34A-C88293FA1E4E}"/>
              </a:ext>
            </a:extLst>
          </p:cNvPr>
          <p:cNvSpPr txBox="1"/>
          <p:nvPr/>
        </p:nvSpPr>
        <p:spPr>
          <a:xfrm>
            <a:off x="1447647" y="3341488"/>
            <a:ext cx="497252" cy="369332"/>
          </a:xfrm>
          <a:prstGeom prst="rect">
            <a:avLst/>
          </a:prstGeom>
          <a:noFill/>
        </p:spPr>
        <p:txBody>
          <a:bodyPr wrap="none" rtlCol="0">
            <a:spAutoFit/>
          </a:bodyPr>
          <a:lstStyle/>
          <a:p>
            <a:r>
              <a:rPr lang="en-US" dirty="0"/>
              <a:t>90°</a:t>
            </a:r>
          </a:p>
        </p:txBody>
      </p:sp>
      <p:cxnSp>
        <p:nvCxnSpPr>
          <p:cNvPr id="7" name="Straight Arrow Connector 6">
            <a:extLst>
              <a:ext uri="{FF2B5EF4-FFF2-40B4-BE49-F238E27FC236}">
                <a16:creationId xmlns:a16="http://schemas.microsoft.com/office/drawing/2014/main" id="{22801E95-8073-364E-9F03-085E13924101}"/>
              </a:ext>
            </a:extLst>
          </p:cNvPr>
          <p:cNvCxnSpPr/>
          <p:nvPr/>
        </p:nvCxnSpPr>
        <p:spPr>
          <a:xfrm>
            <a:off x="4475094" y="3810376"/>
            <a:ext cx="999595" cy="0"/>
          </a:xfrm>
          <a:prstGeom prst="straightConnector1">
            <a:avLst/>
          </a:prstGeom>
          <a:ln w="28575">
            <a:solidFill>
              <a:schemeClr val="bg2">
                <a:lumMod val="1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FA49B4F-F51E-6140-907C-A79F61B210A2}"/>
              </a:ext>
            </a:extLst>
          </p:cNvPr>
          <p:cNvSpPr txBox="1"/>
          <p:nvPr/>
        </p:nvSpPr>
        <p:spPr>
          <a:xfrm>
            <a:off x="4733282" y="3769518"/>
            <a:ext cx="497252" cy="369332"/>
          </a:xfrm>
          <a:prstGeom prst="rect">
            <a:avLst/>
          </a:prstGeom>
          <a:noFill/>
        </p:spPr>
        <p:txBody>
          <a:bodyPr wrap="none" rtlCol="0">
            <a:spAutoFit/>
          </a:bodyPr>
          <a:lstStyle/>
          <a:p>
            <a:r>
              <a:rPr lang="en-US" dirty="0"/>
              <a:t>90°</a:t>
            </a:r>
          </a:p>
        </p:txBody>
      </p:sp>
    </p:spTree>
    <p:custDataLst>
      <p:tags r:id="rId1"/>
    </p:custDataLst>
    <p:extLst>
      <p:ext uri="{BB962C8B-B14F-4D97-AF65-F5344CB8AC3E}">
        <p14:creationId xmlns:p14="http://schemas.microsoft.com/office/powerpoint/2010/main" val="1692928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B8ADBC-012A-3C44-A118-1BF87855D5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74569" y="2220691"/>
            <a:ext cx="4373823" cy="2667369"/>
          </a:xfrm>
          <a:prstGeom prst="rect">
            <a:avLst/>
          </a:prstGeom>
        </p:spPr>
      </p:pic>
      <p:sp>
        <p:nvSpPr>
          <p:cNvPr id="5" name="Rectangle 4">
            <a:extLst>
              <a:ext uri="{FF2B5EF4-FFF2-40B4-BE49-F238E27FC236}">
                <a16:creationId xmlns:a16="http://schemas.microsoft.com/office/drawing/2014/main" id="{A45FF009-7C85-4C49-84F7-50C525ED40DF}"/>
              </a:ext>
            </a:extLst>
          </p:cNvPr>
          <p:cNvSpPr/>
          <p:nvPr/>
        </p:nvSpPr>
        <p:spPr>
          <a:xfrm>
            <a:off x="1469164" y="3482420"/>
            <a:ext cx="389850" cy="389850"/>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57330" y="266407"/>
            <a:ext cx="7672758" cy="967170"/>
          </a:xfrm>
        </p:spPr>
        <p:txBody>
          <a:bodyPr>
            <a:normAutofit/>
          </a:bodyPr>
          <a:lstStyle/>
          <a:p>
            <a:r>
              <a:rPr lang="en-GB" sz="3000" dirty="0"/>
              <a:t>Voltage leading</a:t>
            </a:r>
          </a:p>
        </p:txBody>
      </p:sp>
      <p:sp>
        <p:nvSpPr>
          <p:cNvPr id="16" name="Content Placeholder 2">
            <a:extLst>
              <a:ext uri="{FF2B5EF4-FFF2-40B4-BE49-F238E27FC236}">
                <a16:creationId xmlns:a16="http://schemas.microsoft.com/office/drawing/2014/main" id="{0EB88B04-8524-214A-B479-8DA577FBB955}"/>
              </a:ext>
            </a:extLst>
          </p:cNvPr>
          <p:cNvSpPr>
            <a:spLocks noGrp="1"/>
          </p:cNvSpPr>
          <p:nvPr>
            <p:ph idx="1"/>
          </p:nvPr>
        </p:nvSpPr>
        <p:spPr>
          <a:xfrm>
            <a:off x="1122532" y="1080982"/>
            <a:ext cx="7607555" cy="1053572"/>
          </a:xfrm>
        </p:spPr>
        <p:txBody>
          <a:bodyPr>
            <a:noAutofit/>
          </a:bodyPr>
          <a:lstStyle/>
          <a:p>
            <a:pPr marL="0" indent="0" algn="just">
              <a:buNone/>
            </a:pPr>
            <a:r>
              <a:rPr lang="en-US" sz="2400" dirty="0"/>
              <a:t>The </a:t>
            </a:r>
            <a:r>
              <a:rPr lang="en-US" sz="2400" b="1" dirty="0"/>
              <a:t>phase angle</a:t>
            </a:r>
            <a:r>
              <a:rPr lang="en-US" sz="2400" dirty="0"/>
              <a:t> is 90° and the waveforms have the same frequency. The voltage and current are </a:t>
            </a:r>
            <a:r>
              <a:rPr lang="en-US" sz="2400" b="1" dirty="0"/>
              <a:t>out of phase</a:t>
            </a:r>
            <a:r>
              <a:rPr lang="en-US" sz="2400" dirty="0"/>
              <a:t>. The voltage </a:t>
            </a:r>
            <a:r>
              <a:rPr lang="en-US" sz="2400" b="1" dirty="0"/>
              <a:t>lags</a:t>
            </a:r>
            <a:r>
              <a:rPr lang="en-US" sz="2400" dirty="0"/>
              <a:t> the current by 90°.</a:t>
            </a:r>
          </a:p>
        </p:txBody>
      </p:sp>
      <p:sp>
        <p:nvSpPr>
          <p:cNvPr id="17" name="TextBox 16">
            <a:extLst>
              <a:ext uri="{FF2B5EF4-FFF2-40B4-BE49-F238E27FC236}">
                <a16:creationId xmlns:a16="http://schemas.microsoft.com/office/drawing/2014/main" id="{D179B1A6-0560-0842-A0F8-5EC57B33DB3A}"/>
              </a:ext>
            </a:extLst>
          </p:cNvPr>
          <p:cNvSpPr txBox="1"/>
          <p:nvPr/>
        </p:nvSpPr>
        <p:spPr>
          <a:xfrm>
            <a:off x="3264869" y="4063894"/>
            <a:ext cx="309700" cy="584775"/>
          </a:xfrm>
          <a:prstGeom prst="rect">
            <a:avLst/>
          </a:prstGeom>
          <a:noFill/>
        </p:spPr>
        <p:txBody>
          <a:bodyPr wrap="none" rtlCol="0">
            <a:spAutoFit/>
          </a:bodyPr>
          <a:lstStyle/>
          <a:p>
            <a:r>
              <a:rPr lang="en-US" sz="3200" dirty="0">
                <a:solidFill>
                  <a:schemeClr val="bg2">
                    <a:lumMod val="10000"/>
                  </a:schemeClr>
                </a:solidFill>
              </a:rPr>
              <a:t>-</a:t>
            </a:r>
            <a:endParaRPr lang="en-US" dirty="0">
              <a:solidFill>
                <a:schemeClr val="bg2">
                  <a:lumMod val="10000"/>
                </a:schemeClr>
              </a:solidFill>
            </a:endParaRPr>
          </a:p>
        </p:txBody>
      </p:sp>
      <p:sp>
        <p:nvSpPr>
          <p:cNvPr id="18" name="TextBox 17">
            <a:extLst>
              <a:ext uri="{FF2B5EF4-FFF2-40B4-BE49-F238E27FC236}">
                <a16:creationId xmlns:a16="http://schemas.microsoft.com/office/drawing/2014/main" id="{D818C14A-31DB-9D4A-B218-1E78389E8A89}"/>
              </a:ext>
            </a:extLst>
          </p:cNvPr>
          <p:cNvSpPr txBox="1"/>
          <p:nvPr/>
        </p:nvSpPr>
        <p:spPr>
          <a:xfrm>
            <a:off x="3220157" y="2658065"/>
            <a:ext cx="389850" cy="584775"/>
          </a:xfrm>
          <a:prstGeom prst="rect">
            <a:avLst/>
          </a:prstGeom>
          <a:noFill/>
        </p:spPr>
        <p:txBody>
          <a:bodyPr wrap="none" rtlCol="0">
            <a:spAutoFit/>
          </a:bodyPr>
          <a:lstStyle/>
          <a:p>
            <a:r>
              <a:rPr lang="en-US" sz="3200" dirty="0">
                <a:solidFill>
                  <a:schemeClr val="bg2">
                    <a:lumMod val="10000"/>
                  </a:schemeClr>
                </a:solidFill>
              </a:rPr>
              <a:t>+</a:t>
            </a:r>
            <a:endParaRPr lang="en-US" dirty="0">
              <a:solidFill>
                <a:schemeClr val="bg2">
                  <a:lumMod val="10000"/>
                </a:schemeClr>
              </a:solidFill>
            </a:endParaRPr>
          </a:p>
        </p:txBody>
      </p:sp>
      <p:sp>
        <p:nvSpPr>
          <p:cNvPr id="19" name="TextBox 18">
            <a:extLst>
              <a:ext uri="{FF2B5EF4-FFF2-40B4-BE49-F238E27FC236}">
                <a16:creationId xmlns:a16="http://schemas.microsoft.com/office/drawing/2014/main" id="{4C066942-ACD9-7244-B0A9-A093031BBFB8}"/>
              </a:ext>
            </a:extLst>
          </p:cNvPr>
          <p:cNvSpPr txBox="1"/>
          <p:nvPr/>
        </p:nvSpPr>
        <p:spPr>
          <a:xfrm>
            <a:off x="7457893" y="3627508"/>
            <a:ext cx="758541" cy="369332"/>
          </a:xfrm>
          <a:prstGeom prst="rect">
            <a:avLst/>
          </a:prstGeom>
          <a:noFill/>
        </p:spPr>
        <p:txBody>
          <a:bodyPr wrap="none" rtlCol="0">
            <a:spAutoFit/>
          </a:bodyPr>
          <a:lstStyle/>
          <a:p>
            <a:r>
              <a:rPr lang="en-US" dirty="0">
                <a:solidFill>
                  <a:schemeClr val="bg2">
                    <a:lumMod val="10000"/>
                  </a:schemeClr>
                </a:solidFill>
              </a:rPr>
              <a:t>t (sec)</a:t>
            </a:r>
          </a:p>
        </p:txBody>
      </p:sp>
      <p:sp>
        <p:nvSpPr>
          <p:cNvPr id="20" name="TextBox 19">
            <a:extLst>
              <a:ext uri="{FF2B5EF4-FFF2-40B4-BE49-F238E27FC236}">
                <a16:creationId xmlns:a16="http://schemas.microsoft.com/office/drawing/2014/main" id="{B973862A-51B4-8C45-A8C2-D20FFB045F9E}"/>
              </a:ext>
            </a:extLst>
          </p:cNvPr>
          <p:cNvSpPr txBox="1"/>
          <p:nvPr/>
        </p:nvSpPr>
        <p:spPr>
          <a:xfrm>
            <a:off x="7274552" y="2473399"/>
            <a:ext cx="888385" cy="369332"/>
          </a:xfrm>
          <a:prstGeom prst="rect">
            <a:avLst/>
          </a:prstGeom>
          <a:noFill/>
        </p:spPr>
        <p:txBody>
          <a:bodyPr wrap="none" rtlCol="0">
            <a:spAutoFit/>
          </a:bodyPr>
          <a:lstStyle/>
          <a:p>
            <a:r>
              <a:rPr lang="en-US" dirty="0">
                <a:solidFill>
                  <a:srgbClr val="D26764"/>
                </a:solidFill>
              </a:rPr>
              <a:t>Voltage</a:t>
            </a:r>
          </a:p>
        </p:txBody>
      </p:sp>
      <p:sp>
        <p:nvSpPr>
          <p:cNvPr id="21" name="TextBox 20">
            <a:extLst>
              <a:ext uri="{FF2B5EF4-FFF2-40B4-BE49-F238E27FC236}">
                <a16:creationId xmlns:a16="http://schemas.microsoft.com/office/drawing/2014/main" id="{B242CED8-5893-DE4E-9F42-886C38C348CE}"/>
              </a:ext>
            </a:extLst>
          </p:cNvPr>
          <p:cNvSpPr txBox="1"/>
          <p:nvPr/>
        </p:nvSpPr>
        <p:spPr>
          <a:xfrm>
            <a:off x="4991281" y="2139059"/>
            <a:ext cx="899285" cy="369332"/>
          </a:xfrm>
          <a:prstGeom prst="rect">
            <a:avLst/>
          </a:prstGeom>
          <a:noFill/>
        </p:spPr>
        <p:txBody>
          <a:bodyPr wrap="square" rtlCol="0">
            <a:spAutoFit/>
          </a:bodyPr>
          <a:lstStyle/>
          <a:p>
            <a:r>
              <a:rPr lang="en-US" dirty="0">
                <a:solidFill>
                  <a:srgbClr val="589F64"/>
                </a:solidFill>
              </a:rPr>
              <a:t>Current</a:t>
            </a:r>
          </a:p>
        </p:txBody>
      </p:sp>
      <p:cxnSp>
        <p:nvCxnSpPr>
          <p:cNvPr id="22" name="Straight Arrow Connector 21">
            <a:extLst>
              <a:ext uri="{FF2B5EF4-FFF2-40B4-BE49-F238E27FC236}">
                <a16:creationId xmlns:a16="http://schemas.microsoft.com/office/drawing/2014/main" id="{4A71D823-2F06-8C46-9063-8523C2EFCDED}"/>
              </a:ext>
            </a:extLst>
          </p:cNvPr>
          <p:cNvCxnSpPr>
            <a:cxnSpLocks/>
          </p:cNvCxnSpPr>
          <p:nvPr/>
        </p:nvCxnSpPr>
        <p:spPr>
          <a:xfrm flipH="1">
            <a:off x="4604190" y="2344590"/>
            <a:ext cx="361332" cy="498141"/>
          </a:xfrm>
          <a:prstGeom prst="straightConnector1">
            <a:avLst/>
          </a:prstGeom>
          <a:ln w="28575">
            <a:solidFill>
              <a:srgbClr val="589F6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A96204A-D2A0-7143-8D9A-9ECC12FCB6F7}"/>
              </a:ext>
            </a:extLst>
          </p:cNvPr>
          <p:cNvCxnSpPr>
            <a:cxnSpLocks/>
            <a:stCxn id="20" idx="1"/>
          </p:cNvCxnSpPr>
          <p:nvPr/>
        </p:nvCxnSpPr>
        <p:spPr>
          <a:xfrm flipH="1">
            <a:off x="6562752" y="2658065"/>
            <a:ext cx="711800" cy="633239"/>
          </a:xfrm>
          <a:prstGeom prst="straightConnector1">
            <a:avLst/>
          </a:prstGeom>
          <a:ln w="28575">
            <a:solidFill>
              <a:srgbClr val="D26764"/>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9FCBBBE-C8D8-294C-9CF6-80BD2B60B764}"/>
              </a:ext>
            </a:extLst>
          </p:cNvPr>
          <p:cNvCxnSpPr>
            <a:cxnSpLocks/>
          </p:cNvCxnSpPr>
          <p:nvPr/>
        </p:nvCxnSpPr>
        <p:spPr>
          <a:xfrm rot="5400000" flipV="1">
            <a:off x="1004511" y="3951426"/>
            <a:ext cx="968237" cy="0"/>
          </a:xfrm>
          <a:prstGeom prst="straightConnector1">
            <a:avLst/>
          </a:prstGeom>
          <a:ln w="38100">
            <a:solidFill>
              <a:srgbClr val="D2676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93F05F5-B1A8-124B-B3B0-C9E1FF7E0F3D}"/>
              </a:ext>
            </a:extLst>
          </p:cNvPr>
          <p:cNvCxnSpPr>
            <a:cxnSpLocks/>
          </p:cNvCxnSpPr>
          <p:nvPr/>
        </p:nvCxnSpPr>
        <p:spPr>
          <a:xfrm>
            <a:off x="1473406" y="3474162"/>
            <a:ext cx="659219" cy="0"/>
          </a:xfrm>
          <a:prstGeom prst="straightConnector1">
            <a:avLst/>
          </a:prstGeom>
          <a:ln w="38100">
            <a:solidFill>
              <a:srgbClr val="589F64"/>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9679505-461E-C147-A34A-C88293FA1E4E}"/>
              </a:ext>
            </a:extLst>
          </p:cNvPr>
          <p:cNvSpPr txBox="1"/>
          <p:nvPr/>
        </p:nvSpPr>
        <p:spPr>
          <a:xfrm>
            <a:off x="1447647" y="3524379"/>
            <a:ext cx="497252" cy="369332"/>
          </a:xfrm>
          <a:prstGeom prst="rect">
            <a:avLst/>
          </a:prstGeom>
          <a:noFill/>
        </p:spPr>
        <p:txBody>
          <a:bodyPr wrap="none" rtlCol="0">
            <a:spAutoFit/>
          </a:bodyPr>
          <a:lstStyle/>
          <a:p>
            <a:r>
              <a:rPr lang="en-US" dirty="0"/>
              <a:t>90°</a:t>
            </a:r>
          </a:p>
        </p:txBody>
      </p:sp>
      <p:cxnSp>
        <p:nvCxnSpPr>
          <p:cNvPr id="7" name="Straight Arrow Connector 6">
            <a:extLst>
              <a:ext uri="{FF2B5EF4-FFF2-40B4-BE49-F238E27FC236}">
                <a16:creationId xmlns:a16="http://schemas.microsoft.com/office/drawing/2014/main" id="{22801E95-8073-364E-9F03-085E13924101}"/>
              </a:ext>
            </a:extLst>
          </p:cNvPr>
          <p:cNvCxnSpPr/>
          <p:nvPr/>
        </p:nvCxnSpPr>
        <p:spPr>
          <a:xfrm>
            <a:off x="4604190" y="3541444"/>
            <a:ext cx="999595" cy="0"/>
          </a:xfrm>
          <a:prstGeom prst="straightConnector1">
            <a:avLst/>
          </a:prstGeom>
          <a:ln w="28575">
            <a:solidFill>
              <a:schemeClr val="bg2">
                <a:lumMod val="1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FA49B4F-F51E-6140-907C-A79F61B210A2}"/>
              </a:ext>
            </a:extLst>
          </p:cNvPr>
          <p:cNvSpPr txBox="1"/>
          <p:nvPr/>
        </p:nvSpPr>
        <p:spPr>
          <a:xfrm>
            <a:off x="4862378" y="3511344"/>
            <a:ext cx="497252" cy="369332"/>
          </a:xfrm>
          <a:prstGeom prst="rect">
            <a:avLst/>
          </a:prstGeom>
          <a:noFill/>
        </p:spPr>
        <p:txBody>
          <a:bodyPr wrap="none" rtlCol="0">
            <a:spAutoFit/>
          </a:bodyPr>
          <a:lstStyle/>
          <a:p>
            <a:r>
              <a:rPr lang="en-US" dirty="0"/>
              <a:t>90°</a:t>
            </a:r>
          </a:p>
        </p:txBody>
      </p:sp>
    </p:spTree>
    <p:custDataLst>
      <p:tags r:id="rId1"/>
    </p:custDataLst>
    <p:extLst>
      <p:ext uri="{BB962C8B-B14F-4D97-AF65-F5344CB8AC3E}">
        <p14:creationId xmlns:p14="http://schemas.microsoft.com/office/powerpoint/2010/main" val="3874977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Power in an AC circuit</a:t>
            </a:r>
          </a:p>
        </p:txBody>
      </p:sp>
      <p:sp>
        <p:nvSpPr>
          <p:cNvPr id="3" name="Content Placeholder 2"/>
          <p:cNvSpPr>
            <a:spLocks noGrp="1"/>
          </p:cNvSpPr>
          <p:nvPr>
            <p:ph idx="1"/>
          </p:nvPr>
        </p:nvSpPr>
        <p:spPr>
          <a:xfrm>
            <a:off x="1122533" y="1080982"/>
            <a:ext cx="4282844" cy="2841833"/>
          </a:xfrm>
        </p:spPr>
        <p:txBody>
          <a:bodyPr>
            <a:noAutofit/>
          </a:bodyPr>
          <a:lstStyle/>
          <a:p>
            <a:pPr marL="0" indent="0" algn="just">
              <a:buNone/>
            </a:pPr>
            <a:r>
              <a:rPr lang="en-US" sz="2400" dirty="0"/>
              <a:t>In DC circuits, we calculate power as voltage x current because the voltage and current are always in phase.</a:t>
            </a:r>
          </a:p>
          <a:p>
            <a:pPr marL="0" indent="0" algn="just">
              <a:buNone/>
            </a:pPr>
            <a:r>
              <a:rPr lang="en-US" sz="2400" dirty="0"/>
              <a:t>Things get more tricky when voltage and current are out of phase, as often happens in AC circuits.</a:t>
            </a:r>
          </a:p>
        </p:txBody>
      </p:sp>
      <p:sp>
        <p:nvSpPr>
          <p:cNvPr id="5" name="Content Placeholder 2">
            <a:extLst>
              <a:ext uri="{FF2B5EF4-FFF2-40B4-BE49-F238E27FC236}">
                <a16:creationId xmlns:a16="http://schemas.microsoft.com/office/drawing/2014/main" id="{72961A51-5FBA-634B-AF08-4E0AD63FAA6F}"/>
              </a:ext>
            </a:extLst>
          </p:cNvPr>
          <p:cNvSpPr txBox="1">
            <a:spLocks/>
          </p:cNvSpPr>
          <p:nvPr/>
        </p:nvSpPr>
        <p:spPr>
          <a:xfrm>
            <a:off x="1122533" y="3922816"/>
            <a:ext cx="4282844" cy="1080984"/>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Watch the video to learn how we calculate the power in AC circuits.</a:t>
            </a:r>
          </a:p>
        </p:txBody>
      </p:sp>
      <p:pic>
        <p:nvPicPr>
          <p:cNvPr id="6" name="Graphic 5" descr="User">
            <a:extLst>
              <a:ext uri="{FF2B5EF4-FFF2-40B4-BE49-F238E27FC236}">
                <a16:creationId xmlns:a16="http://schemas.microsoft.com/office/drawing/2014/main" id="{7F7BC612-F8B5-B247-B59C-2C56E29B977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4494" y="3883347"/>
            <a:ext cx="854046" cy="854046"/>
          </a:xfrm>
          <a:prstGeom prst="rect">
            <a:avLst/>
          </a:prstGeom>
        </p:spPr>
      </p:pic>
      <p:sp>
        <p:nvSpPr>
          <p:cNvPr id="32" name="Rectangle 31">
            <a:extLst>
              <a:ext uri="{FF2B5EF4-FFF2-40B4-BE49-F238E27FC236}">
                <a16:creationId xmlns:a16="http://schemas.microsoft.com/office/drawing/2014/main" id="{891D29E3-5D59-5A42-946F-5F2DBCEAB734}"/>
              </a:ext>
            </a:extLst>
          </p:cNvPr>
          <p:cNvSpPr/>
          <p:nvPr/>
        </p:nvSpPr>
        <p:spPr>
          <a:xfrm>
            <a:off x="5654131" y="1091867"/>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Vid04</a:t>
            </a:r>
          </a:p>
        </p:txBody>
      </p:sp>
    </p:spTree>
    <p:custDataLst>
      <p:tags r:id="rId1"/>
    </p:custDataLst>
    <p:extLst>
      <p:ext uri="{BB962C8B-B14F-4D97-AF65-F5344CB8AC3E}">
        <p14:creationId xmlns:p14="http://schemas.microsoft.com/office/powerpoint/2010/main" val="28226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Power</a:t>
            </a:r>
          </a:p>
        </p:txBody>
      </p:sp>
      <p:sp>
        <p:nvSpPr>
          <p:cNvPr id="3" name="Content Placeholder 2"/>
          <p:cNvSpPr>
            <a:spLocks noGrp="1"/>
          </p:cNvSpPr>
          <p:nvPr>
            <p:ph idx="1"/>
          </p:nvPr>
        </p:nvSpPr>
        <p:spPr>
          <a:xfrm>
            <a:off x="1122532" y="1080983"/>
            <a:ext cx="7607555" cy="2716466"/>
          </a:xfrm>
        </p:spPr>
        <p:txBody>
          <a:bodyPr>
            <a:noAutofit/>
          </a:bodyPr>
          <a:lstStyle/>
          <a:p>
            <a:pPr marL="0" indent="0" algn="just">
              <a:buNone/>
            </a:pPr>
            <a:r>
              <a:rPr lang="en-US" sz="2400" dirty="0"/>
              <a:t>In AC circuits where the voltage and current are out of phase we can calculate apparent power, true power and reactive power.</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5D1AE06E-4EB0-6041-AD55-0487B87C4D20}"/>
                  </a:ext>
                </a:extLst>
              </p:cNvPr>
              <p:cNvSpPr txBox="1"/>
              <p:nvPr/>
            </p:nvSpPr>
            <p:spPr>
              <a:xfrm>
                <a:off x="1165564" y="2073206"/>
                <a:ext cx="7564524" cy="1200329"/>
              </a:xfrm>
              <a:prstGeom prst="rect">
                <a:avLst/>
              </a:prstGeom>
              <a:solidFill>
                <a:schemeClr val="accent2"/>
              </a:solidFill>
            </p:spPr>
            <p:txBody>
              <a:bodyPr wrap="square" lIns="576000" rtlCol="0" anchor="ctr">
                <a:spAutoFit/>
              </a:bodyPr>
              <a:lstStyle/>
              <a:p>
                <a:r>
                  <a:rPr lang="en-GB" sz="2400" b="1" dirty="0">
                    <a:solidFill>
                      <a:schemeClr val="bg1"/>
                    </a:solidFill>
                  </a:rPr>
                  <a:t>Active or True Power: </a:t>
                </a:r>
                <a:r>
                  <a:rPr lang="en-GB" sz="2400" dirty="0">
                    <a:solidFill>
                      <a:schemeClr val="bg1"/>
                    </a:solidFill>
                  </a:rPr>
                  <a:t>the actual power available to do work in the system</a:t>
                </a:r>
              </a:p>
              <a:p>
                <a:pPr/>
                <a14:m>
                  <m:oMathPara xmlns:m="http://schemas.openxmlformats.org/officeDocument/2006/math">
                    <m:oMathParaPr>
                      <m:jc m:val="centerGroup"/>
                    </m:oMathParaPr>
                    <m:oMath xmlns:m="http://schemas.openxmlformats.org/officeDocument/2006/math">
                      <m:r>
                        <m:rPr>
                          <m:sty m:val="p"/>
                        </m:rPr>
                        <a:rPr lang="en-US" sz="2400" b="0" i="0" smtClean="0">
                          <a:solidFill>
                            <a:schemeClr val="bg1"/>
                          </a:solidFill>
                          <a:latin typeface="Cambria Math" panose="02040503050406030204" pitchFamily="18" charset="0"/>
                        </a:rPr>
                        <m:t>P</m:t>
                      </m:r>
                      <m:r>
                        <a:rPr lang="en-US" sz="2400" b="0" i="0" smtClean="0">
                          <a:solidFill>
                            <a:schemeClr val="bg1"/>
                          </a:solidFill>
                          <a:latin typeface="Cambria Math" panose="02040503050406030204" pitchFamily="18" charset="0"/>
                        </a:rPr>
                        <m:t>=</m:t>
                      </m:r>
                      <m:r>
                        <m:rPr>
                          <m:sty m:val="p"/>
                        </m:rPr>
                        <a:rPr lang="en-US" sz="2400" b="0" i="0" smtClean="0">
                          <a:solidFill>
                            <a:schemeClr val="bg1"/>
                          </a:solidFill>
                          <a:latin typeface="Cambria Math" panose="02040503050406030204" pitchFamily="18" charset="0"/>
                        </a:rPr>
                        <m:t>VIcosθ</m:t>
                      </m:r>
                    </m:oMath>
                  </m:oMathPara>
                </a14:m>
                <a:endParaRPr lang="en-GB" sz="2400" dirty="0">
                  <a:solidFill>
                    <a:schemeClr val="bg1"/>
                  </a:solidFill>
                </a:endParaRPr>
              </a:p>
            </p:txBody>
          </p:sp>
        </mc:Choice>
        <mc:Fallback>
          <p:sp>
            <p:nvSpPr>
              <p:cNvPr id="7" name="TextBox 6">
                <a:extLst>
                  <a:ext uri="{FF2B5EF4-FFF2-40B4-BE49-F238E27FC236}">
                    <a16:creationId xmlns:a16="http://schemas.microsoft.com/office/drawing/2014/main" id="{5D1AE06E-4EB0-6041-AD55-0487B87C4D20}"/>
                  </a:ext>
                </a:extLst>
              </p:cNvPr>
              <p:cNvSpPr txBox="1">
                <a:spLocks noRot="1" noChangeAspect="1" noMove="1" noResize="1" noEditPoints="1" noAdjustHandles="1" noChangeArrowheads="1" noChangeShapeType="1" noTextEdit="1"/>
              </p:cNvSpPr>
              <p:nvPr/>
            </p:nvSpPr>
            <p:spPr>
              <a:xfrm>
                <a:off x="1165564" y="2073206"/>
                <a:ext cx="7564524" cy="1200329"/>
              </a:xfrm>
              <a:prstGeom prst="rect">
                <a:avLst/>
              </a:prstGeom>
              <a:blipFill>
                <a:blip r:embed="rId4"/>
                <a:stretch>
                  <a:fillRect t="-3125" r="-1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510637C-5DD0-6741-B6A5-DAB004CCE930}"/>
                  </a:ext>
                </a:extLst>
              </p:cNvPr>
              <p:cNvSpPr txBox="1"/>
              <p:nvPr/>
            </p:nvSpPr>
            <p:spPr>
              <a:xfrm>
                <a:off x="1165564" y="3315892"/>
                <a:ext cx="7564524" cy="830997"/>
              </a:xfrm>
              <a:prstGeom prst="rect">
                <a:avLst/>
              </a:prstGeom>
              <a:solidFill>
                <a:schemeClr val="accent3"/>
              </a:solidFill>
            </p:spPr>
            <p:txBody>
              <a:bodyPr wrap="square" lIns="576000" rtlCol="0" anchor="ctr">
                <a:spAutoFit/>
              </a:bodyPr>
              <a:lstStyle/>
              <a:p>
                <a:r>
                  <a:rPr lang="en-GB" sz="2400" b="1" dirty="0">
                    <a:solidFill>
                      <a:schemeClr val="bg1"/>
                    </a:solidFill>
                  </a:rPr>
                  <a:t>Apparent Power: </a:t>
                </a:r>
                <a:r>
                  <a:rPr lang="en-GB" sz="2400" dirty="0">
                    <a:solidFill>
                      <a:schemeClr val="bg1"/>
                    </a:solidFill>
                  </a:rPr>
                  <a:t>the total theoretical power</a:t>
                </a:r>
              </a:p>
              <a:p>
                <a:pPr/>
                <a14:m>
                  <m:oMathPara xmlns:m="http://schemas.openxmlformats.org/officeDocument/2006/math">
                    <m:oMathParaPr>
                      <m:jc m:val="centerGroup"/>
                    </m:oMathParaPr>
                    <m:oMath xmlns:m="http://schemas.openxmlformats.org/officeDocument/2006/math">
                      <m:r>
                        <a:rPr lang="en-US" sz="2400" i="1" dirty="0">
                          <a:solidFill>
                            <a:schemeClr val="bg1"/>
                          </a:solidFill>
                          <a:latin typeface="Cambria Math" panose="02040503050406030204" pitchFamily="18" charset="0"/>
                        </a:rPr>
                        <m:t>𝑆</m:t>
                      </m:r>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𝑉𝐼</m:t>
                      </m:r>
                    </m:oMath>
                  </m:oMathPara>
                </a14:m>
                <a:endParaRPr lang="en-GB" sz="2400" i="1" dirty="0">
                  <a:solidFill>
                    <a:schemeClr val="bg1"/>
                  </a:solidFill>
                </a:endParaRPr>
              </a:p>
            </p:txBody>
          </p:sp>
        </mc:Choice>
        <mc:Fallback xmlns="">
          <p:sp>
            <p:nvSpPr>
              <p:cNvPr id="8" name="TextBox 7">
                <a:extLst>
                  <a:ext uri="{FF2B5EF4-FFF2-40B4-BE49-F238E27FC236}">
                    <a16:creationId xmlns:a16="http://schemas.microsoft.com/office/drawing/2014/main" id="{8510637C-5DD0-6741-B6A5-DAB004CCE930}"/>
                  </a:ext>
                </a:extLst>
              </p:cNvPr>
              <p:cNvSpPr txBox="1">
                <a:spLocks noRot="1" noChangeAspect="1" noMove="1" noResize="1" noEditPoints="1" noAdjustHandles="1" noChangeArrowheads="1" noChangeShapeType="1" noTextEdit="1"/>
              </p:cNvSpPr>
              <p:nvPr/>
            </p:nvSpPr>
            <p:spPr>
              <a:xfrm>
                <a:off x="1165564" y="3315892"/>
                <a:ext cx="7564524" cy="830997"/>
              </a:xfrm>
              <a:prstGeom prst="rect">
                <a:avLst/>
              </a:prstGeom>
              <a:blipFill>
                <a:blip r:embed="rId5"/>
                <a:stretch>
                  <a:fillRect t="-4478"/>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id="{DFA8578C-9ACC-784A-A1F6-6F814C2082A4}"/>
              </a:ext>
            </a:extLst>
          </p:cNvPr>
          <p:cNvSpPr>
            <a:spLocks noChangeAspect="1"/>
          </p:cNvSpPr>
          <p:nvPr/>
        </p:nvSpPr>
        <p:spPr>
          <a:xfrm>
            <a:off x="1210357" y="2477731"/>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1</a:t>
            </a:r>
            <a:endParaRPr lang="en-GB" b="1" dirty="0">
              <a:solidFill>
                <a:schemeClr val="accent2"/>
              </a:solidFill>
            </a:endParaRPr>
          </a:p>
        </p:txBody>
      </p:sp>
      <p:sp>
        <p:nvSpPr>
          <p:cNvPr id="10" name="Oval 9">
            <a:extLst>
              <a:ext uri="{FF2B5EF4-FFF2-40B4-BE49-F238E27FC236}">
                <a16:creationId xmlns:a16="http://schemas.microsoft.com/office/drawing/2014/main" id="{E9104156-FEC9-BF4B-AF79-7C5059117DD5}"/>
              </a:ext>
            </a:extLst>
          </p:cNvPr>
          <p:cNvSpPr>
            <a:spLocks noChangeAspect="1"/>
          </p:cNvSpPr>
          <p:nvPr/>
        </p:nvSpPr>
        <p:spPr>
          <a:xfrm>
            <a:off x="1210355" y="3529698"/>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2</a:t>
            </a:r>
            <a:endParaRPr lang="en-GB" b="1" dirty="0">
              <a:solidFill>
                <a:schemeClr val="accent3"/>
              </a:solidFil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C946314-EB15-8C4B-ABCE-1510F5FFB81F}"/>
                  </a:ext>
                </a:extLst>
              </p:cNvPr>
              <p:cNvSpPr txBox="1"/>
              <p:nvPr/>
            </p:nvSpPr>
            <p:spPr>
              <a:xfrm>
                <a:off x="1122532" y="4175413"/>
                <a:ext cx="7564524" cy="830997"/>
              </a:xfrm>
              <a:prstGeom prst="rect">
                <a:avLst/>
              </a:prstGeom>
              <a:solidFill>
                <a:schemeClr val="accent4"/>
              </a:solidFill>
            </p:spPr>
            <p:txBody>
              <a:bodyPr wrap="square" lIns="576000" rtlCol="0" anchor="ctr">
                <a:spAutoFit/>
              </a:bodyPr>
              <a:lstStyle/>
              <a:p>
                <a:r>
                  <a:rPr lang="en-GB" sz="2400" b="1" dirty="0">
                    <a:solidFill>
                      <a:schemeClr val="bg1"/>
                    </a:solidFill>
                  </a:rPr>
                  <a:t>Reactive Power: </a:t>
                </a:r>
                <a:r>
                  <a:rPr lang="en-GB" sz="2400" dirty="0">
                    <a:solidFill>
                      <a:schemeClr val="bg1"/>
                    </a:solidFill>
                  </a:rPr>
                  <a:t>causes energy losses in the system</a:t>
                </a:r>
              </a:p>
              <a:p>
                <a:pPr/>
                <a14:m>
                  <m:oMathPara xmlns:m="http://schemas.openxmlformats.org/officeDocument/2006/math">
                    <m:oMathParaPr>
                      <m:jc m:val="centerGroup"/>
                    </m:oMathParaPr>
                    <m:oMath xmlns:m="http://schemas.openxmlformats.org/officeDocument/2006/math">
                      <m:r>
                        <m:rPr>
                          <m:sty m:val="p"/>
                        </m:rPr>
                        <a:rPr lang="en-US" sz="2400" dirty="0" smtClean="0">
                          <a:solidFill>
                            <a:schemeClr val="bg1"/>
                          </a:solidFill>
                          <a:latin typeface="Cambria Math" panose="02040503050406030204" pitchFamily="18" charset="0"/>
                        </a:rPr>
                        <m:t>Q</m:t>
                      </m:r>
                      <m:r>
                        <a:rPr lang="en-US" sz="2400">
                          <a:solidFill>
                            <a:schemeClr val="bg1"/>
                          </a:solidFill>
                          <a:latin typeface="Cambria Math" panose="02040503050406030204" pitchFamily="18" charset="0"/>
                        </a:rPr>
                        <m:t>=</m:t>
                      </m:r>
                      <m:r>
                        <m:rPr>
                          <m:sty m:val="p"/>
                        </m:rPr>
                        <a:rPr lang="en-US" sz="2400">
                          <a:solidFill>
                            <a:schemeClr val="bg1"/>
                          </a:solidFill>
                          <a:latin typeface="Cambria Math" panose="02040503050406030204" pitchFamily="18" charset="0"/>
                        </a:rPr>
                        <m:t>VIsinθ</m:t>
                      </m:r>
                    </m:oMath>
                  </m:oMathPara>
                </a14:m>
                <a:endParaRPr lang="en-GB" sz="2400" b="1" dirty="0">
                  <a:solidFill>
                    <a:schemeClr val="bg1"/>
                  </a:solidFill>
                </a:endParaRPr>
              </a:p>
            </p:txBody>
          </p:sp>
        </mc:Choice>
        <mc:Fallback xmlns="">
          <p:sp>
            <p:nvSpPr>
              <p:cNvPr id="11" name="TextBox 10">
                <a:extLst>
                  <a:ext uri="{FF2B5EF4-FFF2-40B4-BE49-F238E27FC236}">
                    <a16:creationId xmlns:a16="http://schemas.microsoft.com/office/drawing/2014/main" id="{8C946314-EB15-8C4B-ABCE-1510F5FFB81F}"/>
                  </a:ext>
                </a:extLst>
              </p:cNvPr>
              <p:cNvSpPr txBox="1">
                <a:spLocks noRot="1" noChangeAspect="1" noMove="1" noResize="1" noEditPoints="1" noAdjustHandles="1" noChangeArrowheads="1" noChangeShapeType="1" noTextEdit="1"/>
              </p:cNvSpPr>
              <p:nvPr/>
            </p:nvSpPr>
            <p:spPr>
              <a:xfrm>
                <a:off x="1122532" y="4175413"/>
                <a:ext cx="7564524" cy="830997"/>
              </a:xfrm>
              <a:prstGeom prst="rect">
                <a:avLst/>
              </a:prstGeom>
              <a:blipFill>
                <a:blip r:embed="rId6"/>
                <a:stretch>
                  <a:fillRect t="-6061" b="-4545"/>
                </a:stretch>
              </a:blipFill>
            </p:spPr>
            <p:txBody>
              <a:bodyPr/>
              <a:lstStyle/>
              <a:p>
                <a:r>
                  <a:rPr lang="en-US">
                    <a:noFill/>
                  </a:rPr>
                  <a:t> </a:t>
                </a:r>
              </a:p>
            </p:txBody>
          </p:sp>
        </mc:Fallback>
      </mc:AlternateContent>
      <p:sp>
        <p:nvSpPr>
          <p:cNvPr id="12" name="Oval 11">
            <a:extLst>
              <a:ext uri="{FF2B5EF4-FFF2-40B4-BE49-F238E27FC236}">
                <a16:creationId xmlns:a16="http://schemas.microsoft.com/office/drawing/2014/main" id="{40C281FA-429C-9249-A2F3-1C67686976CC}"/>
              </a:ext>
            </a:extLst>
          </p:cNvPr>
          <p:cNvSpPr>
            <a:spLocks noChangeAspect="1"/>
          </p:cNvSpPr>
          <p:nvPr/>
        </p:nvSpPr>
        <p:spPr>
          <a:xfrm>
            <a:off x="1167323" y="4385779"/>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3</a:t>
            </a:r>
            <a:endParaRPr lang="en-GB" b="1" dirty="0">
              <a:solidFill>
                <a:schemeClr val="accent4"/>
              </a:solidFill>
            </a:endParaRPr>
          </a:p>
        </p:txBody>
      </p:sp>
    </p:spTree>
    <p:custDataLst>
      <p:tags r:id="rId1"/>
    </p:custDataLst>
    <p:extLst>
      <p:ext uri="{BB962C8B-B14F-4D97-AF65-F5344CB8AC3E}">
        <p14:creationId xmlns:p14="http://schemas.microsoft.com/office/powerpoint/2010/main" val="688627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Example 1</a:t>
            </a:r>
          </a:p>
        </p:txBody>
      </p:sp>
      <p:sp>
        <p:nvSpPr>
          <p:cNvPr id="3" name="Content Placeholder 2"/>
          <p:cNvSpPr>
            <a:spLocks noGrp="1"/>
          </p:cNvSpPr>
          <p:nvPr>
            <p:ph idx="1"/>
          </p:nvPr>
        </p:nvSpPr>
        <p:spPr>
          <a:xfrm>
            <a:off x="1122532" y="1080983"/>
            <a:ext cx="7607555" cy="2716466"/>
          </a:xfrm>
        </p:spPr>
        <p:txBody>
          <a:bodyPr>
            <a:noAutofit/>
          </a:bodyPr>
          <a:lstStyle/>
          <a:p>
            <a:pPr marL="0" indent="0" algn="just">
              <a:buNone/>
            </a:pPr>
            <a:r>
              <a:rPr lang="en-US" sz="2400" dirty="0"/>
              <a:t>Example</a:t>
            </a:r>
          </a:p>
        </p:txBody>
      </p:sp>
    </p:spTree>
    <p:custDataLst>
      <p:tags r:id="rId1"/>
    </p:custDataLst>
    <p:extLst>
      <p:ext uri="{BB962C8B-B14F-4D97-AF65-F5344CB8AC3E}">
        <p14:creationId xmlns:p14="http://schemas.microsoft.com/office/powerpoint/2010/main" val="490228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Power</a:t>
            </a:r>
          </a:p>
        </p:txBody>
      </p:sp>
      <p:sp>
        <p:nvSpPr>
          <p:cNvPr id="3" name="Content Placeholder 2"/>
          <p:cNvSpPr>
            <a:spLocks noGrp="1"/>
          </p:cNvSpPr>
          <p:nvPr>
            <p:ph idx="1"/>
          </p:nvPr>
        </p:nvSpPr>
        <p:spPr>
          <a:xfrm>
            <a:off x="1122532" y="1080983"/>
            <a:ext cx="7607555" cy="2716466"/>
          </a:xfrm>
        </p:spPr>
        <p:txBody>
          <a:bodyPr>
            <a:noAutofit/>
          </a:bodyPr>
          <a:lstStyle/>
          <a:p>
            <a:pPr marL="0" indent="0" algn="just">
              <a:buNone/>
            </a:pPr>
            <a:r>
              <a:rPr lang="en-US" sz="2400" dirty="0"/>
              <a:t>Example</a:t>
            </a:r>
          </a:p>
        </p:txBody>
      </p:sp>
    </p:spTree>
    <p:custDataLst>
      <p:tags r:id="rId1"/>
    </p:custDataLst>
    <p:extLst>
      <p:ext uri="{BB962C8B-B14F-4D97-AF65-F5344CB8AC3E}">
        <p14:creationId xmlns:p14="http://schemas.microsoft.com/office/powerpoint/2010/main" val="2751442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Power</a:t>
            </a:r>
          </a:p>
        </p:txBody>
      </p:sp>
      <p:sp>
        <p:nvSpPr>
          <p:cNvPr id="3" name="Content Placeholder 2"/>
          <p:cNvSpPr>
            <a:spLocks noGrp="1"/>
          </p:cNvSpPr>
          <p:nvPr>
            <p:ph idx="1"/>
          </p:nvPr>
        </p:nvSpPr>
        <p:spPr>
          <a:xfrm>
            <a:off x="1122532" y="1080983"/>
            <a:ext cx="7607555" cy="2716466"/>
          </a:xfrm>
        </p:spPr>
        <p:txBody>
          <a:bodyPr>
            <a:noAutofit/>
          </a:bodyPr>
          <a:lstStyle/>
          <a:p>
            <a:pPr marL="0" indent="0" algn="just">
              <a:buNone/>
            </a:pPr>
            <a:r>
              <a:rPr lang="en-US" sz="2400" dirty="0"/>
              <a:t>Example</a:t>
            </a:r>
          </a:p>
        </p:txBody>
      </p:sp>
    </p:spTree>
    <p:custDataLst>
      <p:tags r:id="rId1"/>
    </p:custDataLst>
    <p:extLst>
      <p:ext uri="{BB962C8B-B14F-4D97-AF65-F5344CB8AC3E}">
        <p14:creationId xmlns:p14="http://schemas.microsoft.com/office/powerpoint/2010/main" val="96096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057330" y="1089073"/>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r>
              <a:rPr lang="en-GB" sz="2400" dirty="0"/>
              <a:t>Describe the relationship between the current and voltage in AC</a:t>
            </a:r>
          </a:p>
          <a:p>
            <a:pPr marL="457200" indent="-457200">
              <a:buFont typeface="+mj-lt"/>
              <a:buAutoNum type="arabicPeriod"/>
            </a:pPr>
            <a:r>
              <a:rPr lang="en-GB" sz="2400" dirty="0"/>
              <a:t>Use phasor diagrams to describe leading and lagging voltage</a:t>
            </a:r>
          </a:p>
          <a:p>
            <a:pPr marL="457200" indent="-457200">
              <a:buFont typeface="+mj-lt"/>
              <a:buAutoNum type="arabicPeriod"/>
            </a:pPr>
            <a:r>
              <a:rPr lang="en-GB" sz="2400" dirty="0"/>
              <a:t>Explain true, apparent and reactive power</a:t>
            </a:r>
          </a:p>
          <a:p>
            <a:pPr marL="457200" indent="-457200">
              <a:buFont typeface="+mj-lt"/>
              <a:buAutoNum type="arabicPeriod"/>
            </a:pPr>
            <a:r>
              <a:rPr lang="en-GB" sz="2400" dirty="0"/>
              <a:t>Calculate true, apparent and reactive for AC systems</a:t>
            </a:r>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Angular velocity</a:t>
            </a:r>
          </a:p>
        </p:txBody>
      </p:sp>
      <p:sp>
        <p:nvSpPr>
          <p:cNvPr id="3" name="Content Placeholder 2"/>
          <p:cNvSpPr>
            <a:spLocks noGrp="1"/>
          </p:cNvSpPr>
          <p:nvPr>
            <p:ph idx="1"/>
          </p:nvPr>
        </p:nvSpPr>
        <p:spPr>
          <a:xfrm>
            <a:off x="1122533" y="1080982"/>
            <a:ext cx="4282844" cy="2206503"/>
          </a:xfrm>
        </p:spPr>
        <p:txBody>
          <a:bodyPr>
            <a:noAutofit/>
          </a:bodyPr>
          <a:lstStyle/>
          <a:p>
            <a:pPr marL="0" indent="0" algn="just">
              <a:buNone/>
            </a:pPr>
            <a:r>
              <a:rPr lang="en-US" sz="2400" dirty="0"/>
              <a:t>One of the benefits of thinking about sine graphs as measuring the height of a rotating radius is that it gives us a way to not just measure how far something has rotated but also how fast.</a:t>
            </a:r>
          </a:p>
        </p:txBody>
      </p:sp>
      <p:sp>
        <p:nvSpPr>
          <p:cNvPr id="5" name="Content Placeholder 2">
            <a:extLst>
              <a:ext uri="{FF2B5EF4-FFF2-40B4-BE49-F238E27FC236}">
                <a16:creationId xmlns:a16="http://schemas.microsoft.com/office/drawing/2014/main" id="{72961A51-5FBA-634B-AF08-4E0AD63FAA6F}"/>
              </a:ext>
            </a:extLst>
          </p:cNvPr>
          <p:cNvSpPr txBox="1">
            <a:spLocks/>
          </p:cNvSpPr>
          <p:nvPr/>
        </p:nvSpPr>
        <p:spPr>
          <a:xfrm>
            <a:off x="1122533" y="3128621"/>
            <a:ext cx="4282844" cy="1755896"/>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Watch the video to learn about angular velocity. After the video, click on the button to play with the angular velocity tool yourself.</a:t>
            </a:r>
          </a:p>
        </p:txBody>
      </p:sp>
      <p:pic>
        <p:nvPicPr>
          <p:cNvPr id="6" name="Graphic 5" descr="User">
            <a:extLst>
              <a:ext uri="{FF2B5EF4-FFF2-40B4-BE49-F238E27FC236}">
                <a16:creationId xmlns:a16="http://schemas.microsoft.com/office/drawing/2014/main" id="{7F7BC612-F8B5-B247-B59C-2C56E29B977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063303"/>
            <a:ext cx="854046" cy="854046"/>
          </a:xfrm>
          <a:prstGeom prst="rect">
            <a:avLst/>
          </a:prstGeom>
        </p:spPr>
      </p:pic>
      <p:sp>
        <p:nvSpPr>
          <p:cNvPr id="32" name="Rectangle 31">
            <a:extLst>
              <a:ext uri="{FF2B5EF4-FFF2-40B4-BE49-F238E27FC236}">
                <a16:creationId xmlns:a16="http://schemas.microsoft.com/office/drawing/2014/main" id="{891D29E3-5D59-5A42-946F-5F2DBCEAB734}"/>
              </a:ext>
            </a:extLst>
          </p:cNvPr>
          <p:cNvSpPr/>
          <p:nvPr/>
        </p:nvSpPr>
        <p:spPr>
          <a:xfrm>
            <a:off x="5654131" y="1091867"/>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Vid05</a:t>
            </a:r>
          </a:p>
        </p:txBody>
      </p:sp>
      <p:sp>
        <p:nvSpPr>
          <p:cNvPr id="7" name="Rounded Rectangle 6">
            <a:extLst>
              <a:ext uri="{FF2B5EF4-FFF2-40B4-BE49-F238E27FC236}">
                <a16:creationId xmlns:a16="http://schemas.microsoft.com/office/drawing/2014/main" id="{C4AC8AD5-48E8-8444-BF99-24301DEF2E94}"/>
              </a:ext>
            </a:extLst>
          </p:cNvPr>
          <p:cNvSpPr/>
          <p:nvPr/>
        </p:nvSpPr>
        <p:spPr>
          <a:xfrm>
            <a:off x="5654132" y="3911933"/>
            <a:ext cx="4282844"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Open the angular velocity tool</a:t>
            </a:r>
          </a:p>
        </p:txBody>
      </p:sp>
    </p:spTree>
    <p:custDataLst>
      <p:tags r:id="rId1"/>
    </p:custDataLst>
    <p:extLst>
      <p:ext uri="{BB962C8B-B14F-4D97-AF65-F5344CB8AC3E}">
        <p14:creationId xmlns:p14="http://schemas.microsoft.com/office/powerpoint/2010/main" val="1102225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Frequency</a:t>
            </a:r>
          </a:p>
        </p:txBody>
      </p:sp>
      <p:sp>
        <p:nvSpPr>
          <p:cNvPr id="3" name="Content Placeholder 2"/>
          <p:cNvSpPr>
            <a:spLocks noGrp="1"/>
          </p:cNvSpPr>
          <p:nvPr>
            <p:ph idx="1"/>
          </p:nvPr>
        </p:nvSpPr>
        <p:spPr>
          <a:xfrm>
            <a:off x="1122533" y="1080982"/>
            <a:ext cx="4282844" cy="2047639"/>
          </a:xfrm>
        </p:spPr>
        <p:txBody>
          <a:bodyPr>
            <a:noAutofit/>
          </a:bodyPr>
          <a:lstStyle/>
          <a:p>
            <a:pPr marL="0" indent="0" algn="just">
              <a:buNone/>
            </a:pPr>
            <a:r>
              <a:rPr lang="en-US" sz="2400" dirty="0"/>
              <a:t>Frequency is a simple concept. It is the number of complete rotations or cycles of the sine graph completed per second. Its symbol is </a:t>
            </a:r>
            <a:r>
              <a:rPr lang="en-US" sz="2400" i="1" dirty="0"/>
              <a:t>f</a:t>
            </a:r>
            <a:r>
              <a:rPr lang="en-US" sz="2400" dirty="0"/>
              <a:t> and it is measured in Hertz (Hz).</a:t>
            </a:r>
          </a:p>
        </p:txBody>
      </p:sp>
      <p:sp>
        <p:nvSpPr>
          <p:cNvPr id="5" name="Content Placeholder 2">
            <a:extLst>
              <a:ext uri="{FF2B5EF4-FFF2-40B4-BE49-F238E27FC236}">
                <a16:creationId xmlns:a16="http://schemas.microsoft.com/office/drawing/2014/main" id="{72961A51-5FBA-634B-AF08-4E0AD63FAA6F}"/>
              </a:ext>
            </a:extLst>
          </p:cNvPr>
          <p:cNvSpPr txBox="1">
            <a:spLocks/>
          </p:cNvSpPr>
          <p:nvPr/>
        </p:nvSpPr>
        <p:spPr>
          <a:xfrm>
            <a:off x="1122533" y="3128621"/>
            <a:ext cx="4282844" cy="1130863"/>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Watch the video to find out how we can work out what the frequency of a rotating radius is.</a:t>
            </a:r>
          </a:p>
        </p:txBody>
      </p:sp>
      <p:pic>
        <p:nvPicPr>
          <p:cNvPr id="6" name="Graphic 5" descr="User">
            <a:extLst>
              <a:ext uri="{FF2B5EF4-FFF2-40B4-BE49-F238E27FC236}">
                <a16:creationId xmlns:a16="http://schemas.microsoft.com/office/drawing/2014/main" id="{7F7BC612-F8B5-B247-B59C-2C56E29B977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063303"/>
            <a:ext cx="854046" cy="854046"/>
          </a:xfrm>
          <a:prstGeom prst="rect">
            <a:avLst/>
          </a:prstGeom>
        </p:spPr>
      </p:pic>
      <p:sp>
        <p:nvSpPr>
          <p:cNvPr id="32" name="Rectangle 31">
            <a:extLst>
              <a:ext uri="{FF2B5EF4-FFF2-40B4-BE49-F238E27FC236}">
                <a16:creationId xmlns:a16="http://schemas.microsoft.com/office/drawing/2014/main" id="{891D29E3-5D59-5A42-946F-5F2DBCEAB734}"/>
              </a:ext>
            </a:extLst>
          </p:cNvPr>
          <p:cNvSpPr/>
          <p:nvPr/>
        </p:nvSpPr>
        <p:spPr>
          <a:xfrm>
            <a:off x="5654131" y="1091867"/>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Vid06</a:t>
            </a:r>
          </a:p>
        </p:txBody>
      </p:sp>
    </p:spTree>
    <p:custDataLst>
      <p:tags r:id="rId1"/>
    </p:custDataLst>
    <p:extLst>
      <p:ext uri="{BB962C8B-B14F-4D97-AF65-F5344CB8AC3E}">
        <p14:creationId xmlns:p14="http://schemas.microsoft.com/office/powerpoint/2010/main" val="2128406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Examples</a:t>
            </a:r>
          </a:p>
        </p:txBody>
      </p:sp>
      <p:sp>
        <p:nvSpPr>
          <p:cNvPr id="3" name="Content Placeholder 2"/>
          <p:cNvSpPr>
            <a:spLocks noGrp="1"/>
          </p:cNvSpPr>
          <p:nvPr>
            <p:ph idx="1"/>
          </p:nvPr>
        </p:nvSpPr>
        <p:spPr>
          <a:xfrm>
            <a:off x="1122532" y="1080982"/>
            <a:ext cx="7607555" cy="2047639"/>
          </a:xfrm>
        </p:spPr>
        <p:txBody>
          <a:bodyPr>
            <a:noAutofit/>
          </a:bodyPr>
          <a:lstStyle/>
          <a:p>
            <a:pPr marL="0" indent="0" algn="just">
              <a:buNone/>
            </a:pPr>
            <a:r>
              <a:rPr lang="en-US" sz="2400" dirty="0"/>
              <a:t>An AC generator spins around 20 times every second.</a:t>
            </a:r>
          </a:p>
          <a:p>
            <a:pPr marL="457200" indent="-457200" algn="just">
              <a:buFont typeface="+mj-lt"/>
              <a:buAutoNum type="arabicPeriod"/>
            </a:pPr>
            <a:r>
              <a:rPr lang="en-US" sz="2400" dirty="0"/>
              <a:t>At what frequency is it spinning?</a:t>
            </a:r>
          </a:p>
          <a:p>
            <a:pPr marL="457200" indent="-457200" algn="just">
              <a:buFont typeface="+mj-lt"/>
              <a:buAutoNum type="arabicPeriod"/>
            </a:pPr>
            <a:r>
              <a:rPr lang="en-US" sz="2400" dirty="0"/>
              <a:t>What is its angular velocity?</a:t>
            </a:r>
          </a:p>
        </p:txBody>
      </p:sp>
    </p:spTree>
    <p:custDataLst>
      <p:tags r:id="rId1"/>
    </p:custDataLst>
    <p:extLst>
      <p:ext uri="{BB962C8B-B14F-4D97-AF65-F5344CB8AC3E}">
        <p14:creationId xmlns:p14="http://schemas.microsoft.com/office/powerpoint/2010/main" val="3559046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sine wave</a:t>
            </a:r>
          </a:p>
        </p:txBody>
      </p:sp>
      <p:sp>
        <p:nvSpPr>
          <p:cNvPr id="3" name="Content Placeholder 2"/>
          <p:cNvSpPr>
            <a:spLocks noGrp="1"/>
          </p:cNvSpPr>
          <p:nvPr>
            <p:ph idx="1"/>
          </p:nvPr>
        </p:nvSpPr>
        <p:spPr>
          <a:xfrm>
            <a:off x="1122533" y="1080982"/>
            <a:ext cx="3821800" cy="2206503"/>
          </a:xfrm>
        </p:spPr>
        <p:txBody>
          <a:bodyPr>
            <a:noAutofit/>
          </a:bodyPr>
          <a:lstStyle/>
          <a:p>
            <a:pPr marL="0" indent="0" algn="just">
              <a:buNone/>
            </a:pPr>
            <a:r>
              <a:rPr lang="en-US" sz="2400" dirty="0"/>
              <a:t>Make sure you are familiar with all these expressions for AC voltage and current, also from topic 2. </a:t>
            </a:r>
          </a:p>
        </p:txBody>
      </p:sp>
      <p:sp>
        <p:nvSpPr>
          <p:cNvPr id="5" name="Content Placeholder 2">
            <a:extLst>
              <a:ext uri="{FF2B5EF4-FFF2-40B4-BE49-F238E27FC236}">
                <a16:creationId xmlns:a16="http://schemas.microsoft.com/office/drawing/2014/main" id="{72961A51-5FBA-634B-AF08-4E0AD63FAA6F}"/>
              </a:ext>
            </a:extLst>
          </p:cNvPr>
          <p:cNvSpPr txBox="1">
            <a:spLocks/>
          </p:cNvSpPr>
          <p:nvPr/>
        </p:nvSpPr>
        <p:spPr>
          <a:xfrm>
            <a:off x="1171424" y="2764399"/>
            <a:ext cx="3764903" cy="2206503"/>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on the parts of the image for a quick refresher of the wave’s key features.</a:t>
            </a:r>
          </a:p>
          <a:p>
            <a:pPr marL="0" indent="0" algn="just">
              <a:buFont typeface="Arial" panose="020B0604020202020204" pitchFamily="34" charset="0"/>
              <a:buNone/>
            </a:pPr>
            <a:r>
              <a:rPr lang="en-US" sz="2400" i="1" dirty="0"/>
              <a:t>If you need more detail, click the button to go back to the relevant part of topic 2.</a:t>
            </a:r>
          </a:p>
        </p:txBody>
      </p:sp>
      <p:pic>
        <p:nvPicPr>
          <p:cNvPr id="6" name="Graphic 5" descr="User">
            <a:extLst>
              <a:ext uri="{FF2B5EF4-FFF2-40B4-BE49-F238E27FC236}">
                <a16:creationId xmlns:a16="http://schemas.microsoft.com/office/drawing/2014/main" id="{7F7BC612-F8B5-B247-B59C-2C56E29B977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7378" y="2699082"/>
            <a:ext cx="854046" cy="854046"/>
          </a:xfrm>
          <a:prstGeom prst="rect">
            <a:avLst/>
          </a:prstGeom>
        </p:spPr>
      </p:pic>
      <p:sp>
        <p:nvSpPr>
          <p:cNvPr id="32" name="Rounded Rectangle 31">
            <a:extLst>
              <a:ext uri="{FF2B5EF4-FFF2-40B4-BE49-F238E27FC236}">
                <a16:creationId xmlns:a16="http://schemas.microsoft.com/office/drawing/2014/main" id="{72516E9F-9AA5-964C-9F4F-5BD2E91D92EC}"/>
              </a:ext>
            </a:extLst>
          </p:cNvPr>
          <p:cNvSpPr/>
          <p:nvPr/>
        </p:nvSpPr>
        <p:spPr>
          <a:xfrm>
            <a:off x="5514844" y="3881244"/>
            <a:ext cx="4112581"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Revise the sine wave in topic 2</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E55CF9BF-9E80-AA43-B4FA-99F58506493E}"/>
                  </a:ext>
                </a:extLst>
              </p:cNvPr>
              <p:cNvSpPr txBox="1"/>
              <p:nvPr/>
            </p:nvSpPr>
            <p:spPr>
              <a:xfrm>
                <a:off x="5303047" y="525217"/>
                <a:ext cx="247118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m:rPr>
                              <m:sty m:val="p"/>
                            </m:rPr>
                            <a:rPr lang="en-US" sz="2400" b="0" i="0" smtClean="0">
                              <a:latin typeface="Cambria Math" panose="02040503050406030204" pitchFamily="18" charset="0"/>
                            </a:rPr>
                            <m:t>I</m:t>
                          </m:r>
                        </m:e>
                        <m:sub>
                          <m:r>
                            <m:rPr>
                              <m:sty m:val="p"/>
                            </m:rPr>
                            <a:rPr lang="en-US" sz="2400" b="0" i="0" smtClean="0">
                              <a:latin typeface="Cambria Math" panose="02040503050406030204" pitchFamily="18" charset="0"/>
                            </a:rPr>
                            <m:t>m</m:t>
                          </m:r>
                        </m:sub>
                      </m:sSub>
                      <m:r>
                        <a:rPr lang="en-US" sz="2400" b="0" i="0" smtClean="0">
                          <a:latin typeface="Cambria Math" panose="02040503050406030204" pitchFamily="18" charset="0"/>
                        </a:rPr>
                        <m:t>=</m:t>
                      </m:r>
                      <m:r>
                        <m:rPr>
                          <m:sty m:val="p"/>
                        </m:rPr>
                        <a:rPr lang="en-US" sz="2400" b="0" i="0" smtClean="0">
                          <a:latin typeface="Cambria Math" panose="02040503050406030204" pitchFamily="18" charset="0"/>
                        </a:rPr>
                        <m:t>Peak</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current</m:t>
                      </m:r>
                    </m:oMath>
                  </m:oMathPara>
                </a14:m>
                <a:endParaRPr lang="en-US" sz="2400" dirty="0"/>
              </a:p>
            </p:txBody>
          </p:sp>
        </mc:Choice>
        <mc:Fallback>
          <p:sp>
            <p:nvSpPr>
              <p:cNvPr id="4" name="TextBox 3">
                <a:extLst>
                  <a:ext uri="{FF2B5EF4-FFF2-40B4-BE49-F238E27FC236}">
                    <a16:creationId xmlns:a16="http://schemas.microsoft.com/office/drawing/2014/main" id="{E55CF9BF-9E80-AA43-B4FA-99F58506493E}"/>
                  </a:ext>
                </a:extLst>
              </p:cNvPr>
              <p:cNvSpPr txBox="1">
                <a:spLocks noRot="1" noChangeAspect="1" noMove="1" noResize="1" noEditPoints="1" noAdjustHandles="1" noChangeArrowheads="1" noChangeShapeType="1" noTextEdit="1"/>
              </p:cNvSpPr>
              <p:nvPr/>
            </p:nvSpPr>
            <p:spPr>
              <a:xfrm>
                <a:off x="5303047" y="525217"/>
                <a:ext cx="2471189" cy="369332"/>
              </a:xfrm>
              <a:prstGeom prst="rect">
                <a:avLst/>
              </a:prstGeom>
              <a:blipFill>
                <a:blip r:embed="rId6"/>
                <a:stretch>
                  <a:fillRect l="-2564" t="-3333" r="-1538" b="-4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52D6C71B-AFF4-7A48-AABA-185F4C24C32D}"/>
                  </a:ext>
                </a:extLst>
              </p:cNvPr>
              <p:cNvSpPr txBox="1"/>
              <p:nvPr/>
            </p:nvSpPr>
            <p:spPr>
              <a:xfrm>
                <a:off x="5303047" y="1122556"/>
                <a:ext cx="427251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0" smtClean="0">
                              <a:latin typeface="Cambria Math" panose="02040503050406030204" pitchFamily="18" charset="0"/>
                            </a:rPr>
                            <m:t>2</m:t>
                          </m:r>
                          <m:r>
                            <m:rPr>
                              <m:sty m:val="p"/>
                            </m:rPr>
                            <a:rPr lang="en-US" sz="2400" b="0" i="0" smtClean="0">
                              <a:latin typeface="Cambria Math" panose="02040503050406030204" pitchFamily="18" charset="0"/>
                            </a:rPr>
                            <m:t>I</m:t>
                          </m:r>
                        </m:e>
                        <m:sub>
                          <m:r>
                            <m:rPr>
                              <m:sty m:val="p"/>
                            </m:rPr>
                            <a:rPr lang="en-US" sz="2400" b="0" i="0" smtClean="0">
                              <a:latin typeface="Cambria Math" panose="02040503050406030204" pitchFamily="18" charset="0"/>
                            </a:rPr>
                            <m:t>m</m:t>
                          </m:r>
                        </m:sub>
                      </m:sSub>
                      <m:r>
                        <a:rPr lang="en-US" sz="2400" b="0" i="0" smtClean="0">
                          <a:latin typeface="Cambria Math" panose="02040503050406030204" pitchFamily="18" charset="0"/>
                        </a:rPr>
                        <m:t>=</m:t>
                      </m:r>
                      <m:r>
                        <m:rPr>
                          <m:sty m:val="p"/>
                        </m:rPr>
                        <a:rPr lang="en-US" sz="2400" b="0" i="0" smtClean="0">
                          <a:latin typeface="Cambria Math" panose="02040503050406030204" pitchFamily="18" charset="0"/>
                        </a:rPr>
                        <m:t>Peak</m:t>
                      </m:r>
                      <m:r>
                        <a:rPr lang="en-US" sz="2400" b="0" i="0" smtClean="0">
                          <a:latin typeface="Cambria Math" panose="02040503050406030204" pitchFamily="18" charset="0"/>
                        </a:rPr>
                        <m:t>−</m:t>
                      </m:r>
                      <m:r>
                        <m:rPr>
                          <m:sty m:val="p"/>
                        </m:rPr>
                        <a:rPr lang="en-US" sz="2400" b="0" i="0" smtClean="0">
                          <a:latin typeface="Cambria Math" panose="02040503050406030204" pitchFamily="18" charset="0"/>
                        </a:rPr>
                        <m:t>to</m:t>
                      </m:r>
                      <m:r>
                        <a:rPr lang="en-US" sz="2400" b="0" i="0" smtClean="0">
                          <a:latin typeface="Cambria Math" panose="02040503050406030204" pitchFamily="18" charset="0"/>
                        </a:rPr>
                        <m:t>−</m:t>
                      </m:r>
                      <m:r>
                        <m:rPr>
                          <m:sty m:val="p"/>
                        </m:rPr>
                        <a:rPr lang="en-US" sz="2400" b="0" i="0" smtClean="0">
                          <a:latin typeface="Cambria Math" panose="02040503050406030204" pitchFamily="18" charset="0"/>
                        </a:rPr>
                        <m:t>peak</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current</m:t>
                      </m:r>
                    </m:oMath>
                  </m:oMathPara>
                </a14:m>
                <a:endParaRPr lang="en-US" sz="2400" dirty="0"/>
              </a:p>
            </p:txBody>
          </p:sp>
        </mc:Choice>
        <mc:Fallback>
          <p:sp>
            <p:nvSpPr>
              <p:cNvPr id="33" name="TextBox 32">
                <a:extLst>
                  <a:ext uri="{FF2B5EF4-FFF2-40B4-BE49-F238E27FC236}">
                    <a16:creationId xmlns:a16="http://schemas.microsoft.com/office/drawing/2014/main" id="{52D6C71B-AFF4-7A48-AABA-185F4C24C32D}"/>
                  </a:ext>
                </a:extLst>
              </p:cNvPr>
              <p:cNvSpPr txBox="1">
                <a:spLocks noRot="1" noChangeAspect="1" noMove="1" noResize="1" noEditPoints="1" noAdjustHandles="1" noChangeArrowheads="1" noChangeShapeType="1" noTextEdit="1"/>
              </p:cNvSpPr>
              <p:nvPr/>
            </p:nvSpPr>
            <p:spPr>
              <a:xfrm>
                <a:off x="5303047" y="1122556"/>
                <a:ext cx="4272515" cy="369332"/>
              </a:xfrm>
              <a:prstGeom prst="rect">
                <a:avLst/>
              </a:prstGeom>
              <a:blipFill>
                <a:blip r:embed="rId7"/>
                <a:stretch>
                  <a:fillRect l="-1187" t="-3333" r="-593" b="-4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D3E10568-90E3-BE40-A57F-FB0C9B8BAF23}"/>
                  </a:ext>
                </a:extLst>
              </p:cNvPr>
              <p:cNvSpPr txBox="1"/>
              <p:nvPr/>
            </p:nvSpPr>
            <p:spPr>
              <a:xfrm>
                <a:off x="5303047" y="1719895"/>
                <a:ext cx="45361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i</m:t>
                      </m:r>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I</m:t>
                          </m:r>
                        </m:e>
                        <m:sub>
                          <m:r>
                            <m:rPr>
                              <m:sty m:val="p"/>
                            </m:rPr>
                            <a:rPr lang="en-US" sz="2400" b="0" i="0" smtClean="0">
                              <a:latin typeface="Cambria Math" panose="02040503050406030204" pitchFamily="18" charset="0"/>
                            </a:rPr>
                            <m:t>m</m:t>
                          </m:r>
                        </m:sub>
                      </m:sSub>
                      <m:r>
                        <m:rPr>
                          <m:sty m:val="p"/>
                        </m:rPr>
                        <a:rPr lang="en-US" sz="2400" b="0" i="0" smtClean="0">
                          <a:latin typeface="Cambria Math" panose="02040503050406030204" pitchFamily="18" charset="0"/>
                        </a:rPr>
                        <m:t>sin</m:t>
                      </m:r>
                      <m:r>
                        <m:rPr>
                          <m:sty m:val="p"/>
                        </m:rPr>
                        <a:rPr lang="en-US" sz="2400" b="0" i="0" smtClean="0">
                          <a:latin typeface="Cambria Math" panose="02040503050406030204" pitchFamily="18" charset="0"/>
                          <a:ea typeface="Cambria Math" panose="02040503050406030204" pitchFamily="18" charset="0"/>
                        </a:rPr>
                        <m:t>θ</m:t>
                      </m:r>
                      <m:r>
                        <a:rPr lang="en-US" sz="2400" b="0" i="0"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m:rPr>
                              <m:sty m:val="p"/>
                            </m:rPr>
                            <a:rPr lang="en-US" sz="2400" b="0" i="0" smtClean="0">
                              <a:latin typeface="Cambria Math" panose="02040503050406030204" pitchFamily="18" charset="0"/>
                              <a:ea typeface="Cambria Math" panose="02040503050406030204" pitchFamily="18" charset="0"/>
                            </a:rPr>
                            <m:t>I</m:t>
                          </m:r>
                        </m:e>
                        <m:sub>
                          <m:r>
                            <m:rPr>
                              <m:sty m:val="p"/>
                            </m:rPr>
                            <a:rPr lang="en-US" sz="2400" b="0" i="0" smtClean="0">
                              <a:latin typeface="Cambria Math" panose="02040503050406030204" pitchFamily="18" charset="0"/>
                              <a:ea typeface="Cambria Math" panose="02040503050406030204" pitchFamily="18" charset="0"/>
                            </a:rPr>
                            <m:t>m</m:t>
                          </m:r>
                        </m:sub>
                      </m:sSub>
                      <m:r>
                        <m:rPr>
                          <m:sty m:val="p"/>
                        </m:rPr>
                        <a:rPr lang="en-US" sz="2400" b="0" i="0" smtClean="0">
                          <a:latin typeface="Cambria Math" panose="02040503050406030204" pitchFamily="18" charset="0"/>
                          <a:ea typeface="Cambria Math" panose="02040503050406030204" pitchFamily="18" charset="0"/>
                        </a:rPr>
                        <m:t>sinωt</m:t>
                      </m:r>
                      <m:r>
                        <a:rPr lang="en-US" sz="2400" b="0" i="0"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m:rPr>
                              <m:sty m:val="p"/>
                            </m:rPr>
                            <a:rPr lang="en-US" sz="2400" b="0" i="0" smtClean="0">
                              <a:latin typeface="Cambria Math" panose="02040503050406030204" pitchFamily="18" charset="0"/>
                              <a:ea typeface="Cambria Math" panose="02040503050406030204" pitchFamily="18" charset="0"/>
                            </a:rPr>
                            <m:t>I</m:t>
                          </m:r>
                        </m:e>
                        <m:sub>
                          <m:r>
                            <m:rPr>
                              <m:sty m:val="p"/>
                            </m:rPr>
                            <a:rPr lang="en-US" sz="2400" b="0" i="0" smtClean="0">
                              <a:latin typeface="Cambria Math" panose="02040503050406030204" pitchFamily="18" charset="0"/>
                              <a:ea typeface="Cambria Math" panose="02040503050406030204" pitchFamily="18" charset="0"/>
                            </a:rPr>
                            <m:t>m</m:t>
                          </m:r>
                        </m:sub>
                      </m:sSub>
                      <m:r>
                        <m:rPr>
                          <m:sty m:val="p"/>
                        </m:rPr>
                        <a:rPr lang="en-US" sz="2400" b="0" i="0" smtClean="0">
                          <a:latin typeface="Cambria Math" panose="02040503050406030204" pitchFamily="18" charset="0"/>
                          <a:ea typeface="Cambria Math" panose="02040503050406030204" pitchFamily="18" charset="0"/>
                        </a:rPr>
                        <m:t>sin</m:t>
                      </m:r>
                      <m:r>
                        <a:rPr lang="en-US" sz="2400" b="0" i="0" smtClean="0">
                          <a:latin typeface="Cambria Math" panose="02040503050406030204" pitchFamily="18" charset="0"/>
                          <a:ea typeface="Cambria Math" panose="02040503050406030204" pitchFamily="18" charset="0"/>
                        </a:rPr>
                        <m:t>2</m:t>
                      </m:r>
                      <m:r>
                        <m:rPr>
                          <m:sty m:val="p"/>
                        </m:rPr>
                        <a:rPr lang="en-US" sz="2400" b="0" i="0" smtClean="0">
                          <a:latin typeface="Cambria Math" panose="02040503050406030204" pitchFamily="18" charset="0"/>
                          <a:ea typeface="Cambria Math" panose="02040503050406030204" pitchFamily="18" charset="0"/>
                        </a:rPr>
                        <m:t>πft</m:t>
                      </m:r>
                    </m:oMath>
                  </m:oMathPara>
                </a14:m>
                <a:endParaRPr lang="en-US" sz="2400" dirty="0"/>
              </a:p>
            </p:txBody>
          </p:sp>
        </mc:Choice>
        <mc:Fallback>
          <p:sp>
            <p:nvSpPr>
              <p:cNvPr id="35" name="TextBox 34">
                <a:extLst>
                  <a:ext uri="{FF2B5EF4-FFF2-40B4-BE49-F238E27FC236}">
                    <a16:creationId xmlns:a16="http://schemas.microsoft.com/office/drawing/2014/main" id="{D3E10568-90E3-BE40-A57F-FB0C9B8BAF23}"/>
                  </a:ext>
                </a:extLst>
              </p:cNvPr>
              <p:cNvSpPr txBox="1">
                <a:spLocks noRot="1" noChangeAspect="1" noMove="1" noResize="1" noEditPoints="1" noAdjustHandles="1" noChangeArrowheads="1" noChangeShapeType="1" noTextEdit="1"/>
              </p:cNvSpPr>
              <p:nvPr/>
            </p:nvSpPr>
            <p:spPr>
              <a:xfrm>
                <a:off x="5303047" y="1719895"/>
                <a:ext cx="4536177" cy="369332"/>
              </a:xfrm>
              <a:prstGeom prst="rect">
                <a:avLst/>
              </a:prstGeom>
              <a:blipFill>
                <a:blip r:embed="rId8"/>
                <a:stretch>
                  <a:fillRect l="-1117" r="-1117" b="-96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EFE253D9-6164-F441-95AB-A372D36CCD6E}"/>
                  </a:ext>
                </a:extLst>
              </p:cNvPr>
              <p:cNvSpPr txBox="1"/>
              <p:nvPr/>
            </p:nvSpPr>
            <p:spPr>
              <a:xfrm>
                <a:off x="5303047" y="2317234"/>
                <a:ext cx="214411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m:rPr>
                              <m:sty m:val="p"/>
                            </m:rPr>
                            <a:rPr lang="en-US" sz="2400" b="0" i="0" smtClean="0">
                              <a:latin typeface="Cambria Math" panose="02040503050406030204" pitchFamily="18" charset="0"/>
                            </a:rPr>
                            <m:t>I</m:t>
                          </m:r>
                        </m:e>
                        <m:sub>
                          <m:r>
                            <m:rPr>
                              <m:sty m:val="p"/>
                            </m:rPr>
                            <a:rPr lang="en-US" sz="2400" b="0" i="0" smtClean="0">
                              <a:latin typeface="Cambria Math" panose="02040503050406030204" pitchFamily="18" charset="0"/>
                            </a:rPr>
                            <m:t>RMS</m:t>
                          </m:r>
                        </m:sub>
                      </m:sSub>
                      <m:r>
                        <a:rPr lang="en-US" sz="2400" b="0" i="0" smtClean="0">
                          <a:latin typeface="Cambria Math" panose="02040503050406030204" pitchFamily="18" charset="0"/>
                        </a:rPr>
                        <m:t>=0.707</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I</m:t>
                          </m:r>
                        </m:e>
                        <m:sub>
                          <m:r>
                            <m:rPr>
                              <m:sty m:val="p"/>
                            </m:rPr>
                            <a:rPr lang="en-US" sz="2400" b="0" i="0" smtClean="0">
                              <a:latin typeface="Cambria Math" panose="02040503050406030204" pitchFamily="18" charset="0"/>
                            </a:rPr>
                            <m:t>m</m:t>
                          </m:r>
                        </m:sub>
                      </m:sSub>
                    </m:oMath>
                  </m:oMathPara>
                </a14:m>
                <a:endParaRPr lang="en-US" sz="2400" dirty="0"/>
              </a:p>
            </p:txBody>
          </p:sp>
        </mc:Choice>
        <mc:Fallback>
          <p:sp>
            <p:nvSpPr>
              <p:cNvPr id="36" name="TextBox 35">
                <a:extLst>
                  <a:ext uri="{FF2B5EF4-FFF2-40B4-BE49-F238E27FC236}">
                    <a16:creationId xmlns:a16="http://schemas.microsoft.com/office/drawing/2014/main" id="{EFE253D9-6164-F441-95AB-A372D36CCD6E}"/>
                  </a:ext>
                </a:extLst>
              </p:cNvPr>
              <p:cNvSpPr txBox="1">
                <a:spLocks noRot="1" noChangeAspect="1" noMove="1" noResize="1" noEditPoints="1" noAdjustHandles="1" noChangeArrowheads="1" noChangeShapeType="1" noTextEdit="1"/>
              </p:cNvSpPr>
              <p:nvPr/>
            </p:nvSpPr>
            <p:spPr>
              <a:xfrm>
                <a:off x="5303047" y="2317234"/>
                <a:ext cx="2144112" cy="369332"/>
              </a:xfrm>
              <a:prstGeom prst="rect">
                <a:avLst/>
              </a:prstGeom>
              <a:blipFill>
                <a:blip r:embed="rId9"/>
                <a:stretch>
                  <a:fillRect l="-2367" b="-1290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6F445372-2274-7D4C-B5FC-F0ACBE15A37B}"/>
                  </a:ext>
                </a:extLst>
              </p:cNvPr>
              <p:cNvSpPr txBox="1"/>
              <p:nvPr/>
            </p:nvSpPr>
            <p:spPr>
              <a:xfrm>
                <a:off x="5303047" y="2914572"/>
                <a:ext cx="211231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m:rPr>
                              <m:sty m:val="p"/>
                            </m:rPr>
                            <a:rPr lang="en-US" sz="2400" b="0" i="0" smtClean="0">
                              <a:latin typeface="Cambria Math" panose="02040503050406030204" pitchFamily="18" charset="0"/>
                            </a:rPr>
                            <m:t>I</m:t>
                          </m:r>
                        </m:e>
                        <m:sub>
                          <m:r>
                            <m:rPr>
                              <m:sty m:val="p"/>
                            </m:rPr>
                            <a:rPr lang="en-US" sz="2400" b="0" i="0" smtClean="0">
                              <a:latin typeface="Cambria Math" panose="02040503050406030204" pitchFamily="18" charset="0"/>
                            </a:rPr>
                            <m:t>AVG</m:t>
                          </m:r>
                        </m:sub>
                      </m:sSub>
                      <m:r>
                        <a:rPr lang="en-US" sz="2400" b="0" i="0" smtClean="0">
                          <a:latin typeface="Cambria Math" panose="02040503050406030204" pitchFamily="18" charset="0"/>
                        </a:rPr>
                        <m:t>=0.637</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I</m:t>
                          </m:r>
                        </m:e>
                        <m:sub>
                          <m:r>
                            <m:rPr>
                              <m:sty m:val="p"/>
                            </m:rPr>
                            <a:rPr lang="en-US" sz="2400" b="0" i="0" smtClean="0">
                              <a:latin typeface="Cambria Math" panose="02040503050406030204" pitchFamily="18" charset="0"/>
                            </a:rPr>
                            <m:t>m</m:t>
                          </m:r>
                        </m:sub>
                      </m:sSub>
                    </m:oMath>
                  </m:oMathPara>
                </a14:m>
                <a:endParaRPr lang="en-US" sz="2400" dirty="0"/>
              </a:p>
            </p:txBody>
          </p:sp>
        </mc:Choice>
        <mc:Fallback>
          <p:sp>
            <p:nvSpPr>
              <p:cNvPr id="39" name="TextBox 38">
                <a:extLst>
                  <a:ext uri="{FF2B5EF4-FFF2-40B4-BE49-F238E27FC236}">
                    <a16:creationId xmlns:a16="http://schemas.microsoft.com/office/drawing/2014/main" id="{6F445372-2274-7D4C-B5FC-F0ACBE15A37B}"/>
                  </a:ext>
                </a:extLst>
              </p:cNvPr>
              <p:cNvSpPr txBox="1">
                <a:spLocks noRot="1" noChangeAspect="1" noMove="1" noResize="1" noEditPoints="1" noAdjustHandles="1" noChangeArrowheads="1" noChangeShapeType="1" noTextEdit="1"/>
              </p:cNvSpPr>
              <p:nvPr/>
            </p:nvSpPr>
            <p:spPr>
              <a:xfrm>
                <a:off x="5303047" y="2914572"/>
                <a:ext cx="2112310" cy="369332"/>
              </a:xfrm>
              <a:prstGeom prst="rect">
                <a:avLst/>
              </a:prstGeom>
              <a:blipFill>
                <a:blip r:embed="rId10"/>
                <a:stretch>
                  <a:fillRect l="-2994" b="-12903"/>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677682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Test Yourself</a:t>
            </a:r>
          </a:p>
        </p:txBody>
      </p:sp>
      <p:sp>
        <p:nvSpPr>
          <p:cNvPr id="3" name="Content Placeholder 2"/>
          <p:cNvSpPr>
            <a:spLocks noGrp="1"/>
          </p:cNvSpPr>
          <p:nvPr>
            <p:ph idx="1"/>
          </p:nvPr>
        </p:nvSpPr>
        <p:spPr>
          <a:xfrm>
            <a:off x="1122531" y="1091868"/>
            <a:ext cx="7607557" cy="811883"/>
          </a:xfrm>
        </p:spPr>
        <p:txBody>
          <a:bodyPr>
            <a:noAutofit/>
          </a:bodyPr>
          <a:lstStyle/>
          <a:p>
            <a:pPr marL="0" indent="0" algn="just">
              <a:buNone/>
            </a:pPr>
            <a:r>
              <a:rPr lang="en-GB" sz="2400" dirty="0"/>
              <a:t>We have come to the end of this unit. Answer the following questions to make sure you understand voltage and current in AC circuits.</a:t>
            </a:r>
          </a:p>
        </p:txBody>
      </p:sp>
    </p:spTree>
    <p:custDataLst>
      <p:tags r:id="rId1"/>
    </p:custDataLst>
    <p:extLst>
      <p:ext uri="{BB962C8B-B14F-4D97-AF65-F5344CB8AC3E}">
        <p14:creationId xmlns:p14="http://schemas.microsoft.com/office/powerpoint/2010/main" val="31427244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22531" y="1091868"/>
                <a:ext cx="7607557" cy="3504516"/>
              </a:xfrm>
            </p:spPr>
            <p:txBody>
              <a:bodyPr>
                <a:noAutofit/>
              </a:bodyPr>
              <a:lstStyle/>
              <a:p>
                <a:pPr marL="0" indent="0">
                  <a:buNone/>
                </a:pPr>
                <a:r>
                  <a:rPr lang="en-US" sz="2400" dirty="0"/>
                  <a:t>An alternating voltage is represented by the equation</a:t>
                </a:r>
              </a:p>
              <a:p>
                <a:pPr marL="0" indent="0">
                  <a:buNone/>
                </a:pPr>
                <a14:m>
                  <m:oMath xmlns:m="http://schemas.openxmlformats.org/officeDocument/2006/math">
                    <m:r>
                      <a:rPr lang="en-US" sz="2400" b="0" i="1" smtClean="0">
                        <a:latin typeface="Cambria Math" panose="02040503050406030204" pitchFamily="18" charset="0"/>
                      </a:rPr>
                      <m:t>𝑒</m:t>
                    </m:r>
                    <m:r>
                      <a:rPr lang="en-US" sz="2400" b="0" i="1" smtClean="0">
                        <a:latin typeface="Cambria Math" panose="02040503050406030204" pitchFamily="18" charset="0"/>
                      </a:rPr>
                      <m:t>=500</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sin</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314.2</m:t>
                            </m:r>
                            <m:r>
                              <a:rPr lang="en-US" sz="2400" b="0" i="1" smtClean="0">
                                <a:latin typeface="Cambria Math" panose="02040503050406030204" pitchFamily="18" charset="0"/>
                              </a:rPr>
                              <m:t>𝑡</m:t>
                            </m:r>
                          </m:e>
                        </m:d>
                      </m:e>
                    </m:func>
                  </m:oMath>
                </a14:m>
                <a:r>
                  <a:rPr lang="en-GB" sz="2400" dirty="0"/>
                  <a:t> volts.</a:t>
                </a:r>
              </a:p>
              <a:p>
                <a:pPr marL="0" indent="0">
                  <a:buNone/>
                </a:pPr>
                <a:r>
                  <a:rPr lang="en-GB" sz="2400" dirty="0"/>
                  <a:t>Note that the angle is in radians. From this equation, answer the questions that follow.</a:t>
                </a:r>
              </a:p>
              <a:p>
                <a:pPr marL="0" indent="0" algn="just">
                  <a:buNone/>
                </a:pPr>
                <a:endParaRPr lang="en-GB"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22531" y="1091868"/>
                <a:ext cx="7607557" cy="3504516"/>
              </a:xfrm>
              <a:blipFill>
                <a:blip r:embed="rId4"/>
                <a:stretch>
                  <a:fillRect l="-1167" t="-180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26096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1.1:</a:t>
            </a:r>
          </a:p>
          <a:p>
            <a:pPr marL="0" indent="0" algn="just">
              <a:buNone/>
            </a:pPr>
            <a:r>
              <a:rPr lang="en-GB" sz="2400" dirty="0"/>
              <a:t>Calculate the resistance of the parallel combination and enter your answer (correct to 0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95801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1.2:</a:t>
            </a:r>
          </a:p>
          <a:p>
            <a:pPr marL="0" indent="0" algn="just">
              <a:buNone/>
            </a:pPr>
            <a:r>
              <a:rPr lang="en-GB" sz="2400" dirty="0"/>
              <a:t>Calculate the frequency of the supply and enter your answer (correct to 0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82142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1.3:</a:t>
            </a:r>
          </a:p>
          <a:p>
            <a:pPr marL="0" indent="0" algn="just">
              <a:buNone/>
            </a:pPr>
            <a:r>
              <a:rPr lang="en-GB" sz="2400" dirty="0"/>
              <a:t>Calculate the effective value of the voltage </a:t>
            </a:r>
            <a:r>
              <a:rPr lang="en-ZA" sz="2400" dirty="0"/>
              <a:t>and </a:t>
            </a:r>
            <a:r>
              <a:rPr lang="en-GB" sz="2400" dirty="0"/>
              <a:t>enter your answer (correct to 1 decimal place)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50787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1.4:</a:t>
            </a:r>
          </a:p>
          <a:p>
            <a:pPr marL="0" indent="0" algn="just">
              <a:buNone/>
            </a:pPr>
            <a:r>
              <a:rPr lang="en-GB" sz="2400" dirty="0"/>
              <a:t>Calculate the </a:t>
            </a:r>
            <a:r>
              <a:rPr lang="en-US" sz="2400" dirty="0"/>
              <a:t>instantaneous value 0.003 seconds after zero while the wave is going positive </a:t>
            </a:r>
            <a:r>
              <a:rPr lang="en-ZA" sz="2400" dirty="0"/>
              <a:t>and </a:t>
            </a:r>
            <a:r>
              <a:rPr lang="en-GB" sz="2400" dirty="0"/>
              <a:t>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132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a:t>Unit 4.2: </a:t>
            </a:r>
            <a:r>
              <a:rPr lang="en-GB" sz="3000" dirty="0"/>
              <a:t>AC Voltage and Current</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122531" y="1091868"/>
            <a:ext cx="7931157" cy="3504516"/>
          </a:xfrm>
        </p:spPr>
        <p:txBody>
          <a:bodyPr>
            <a:noAutofit/>
          </a:bodyPr>
          <a:lstStyle/>
          <a:p>
            <a:pPr marL="0" indent="0">
              <a:buNone/>
            </a:pPr>
            <a:r>
              <a:rPr lang="en-ZA" sz="2400" dirty="0"/>
              <a:t>An electrical technician measures the amperes, voltage and power of an AC circuit. The readings obtained are 10A, 260V and 2 200W. Answer the questions that follow.</a:t>
            </a:r>
          </a:p>
        </p:txBody>
      </p:sp>
      <p:sp>
        <p:nvSpPr>
          <p:cNvPr id="30" name="Rectangle 2">
            <a:extLst>
              <a:ext uri="{FF2B5EF4-FFF2-40B4-BE49-F238E27FC236}">
                <a16:creationId xmlns:a16="http://schemas.microsoft.com/office/drawing/2014/main" id="{DC925D62-A209-7D4F-9F70-9269E93A97B2}"/>
              </a:ext>
            </a:extLst>
          </p:cNvPr>
          <p:cNvSpPr>
            <a:spLocks noChangeArrowheads="1"/>
          </p:cNvSpPr>
          <p:nvPr/>
        </p:nvSpPr>
        <p:spPr bwMode="auto">
          <a:xfrm>
            <a:off x="4047245" y="790967"/>
            <a:ext cx="1242893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29960735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2.1:</a:t>
            </a:r>
          </a:p>
          <a:p>
            <a:pPr marL="0" indent="0" algn="just">
              <a:buNone/>
            </a:pPr>
            <a:r>
              <a:rPr lang="en-GB" sz="2400" dirty="0"/>
              <a:t>Calculate the circuit power factor and 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729959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2.2:</a:t>
            </a:r>
          </a:p>
          <a:p>
            <a:pPr marL="0" indent="0" algn="just">
              <a:buNone/>
            </a:pPr>
            <a:r>
              <a:rPr lang="en-GB" sz="2400" dirty="0"/>
              <a:t>Calculate the active or true current component and 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68558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2.3:</a:t>
            </a:r>
          </a:p>
          <a:p>
            <a:pPr marL="0" indent="0" algn="just">
              <a:buNone/>
            </a:pPr>
            <a:r>
              <a:rPr lang="en-GB" sz="2400" dirty="0"/>
              <a:t>Calculate the reactive current component </a:t>
            </a:r>
            <a:r>
              <a:rPr lang="en-ZA" sz="2400" dirty="0"/>
              <a:t>and </a:t>
            </a:r>
            <a:r>
              <a:rPr lang="en-GB" sz="2400" dirty="0"/>
              <a:t>enter your answer (correct to 3 decimal place)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03145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2.4:</a:t>
            </a:r>
          </a:p>
          <a:p>
            <a:pPr marL="0" indent="0" algn="just">
              <a:buNone/>
            </a:pPr>
            <a:r>
              <a:rPr lang="en-GB" sz="2400" dirty="0"/>
              <a:t>Calculate the </a:t>
            </a:r>
            <a:r>
              <a:rPr lang="en-US" sz="2400" dirty="0"/>
              <a:t>reactive volt-amps </a:t>
            </a:r>
            <a:r>
              <a:rPr lang="en-ZA" sz="2400" dirty="0"/>
              <a:t>and </a:t>
            </a:r>
            <a:r>
              <a:rPr lang="en-GB" sz="2400" dirty="0"/>
              <a:t>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352823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122531" y="1091868"/>
            <a:ext cx="7931157" cy="3504516"/>
          </a:xfrm>
        </p:spPr>
        <p:txBody>
          <a:bodyPr>
            <a:noAutofit/>
          </a:bodyPr>
          <a:lstStyle/>
          <a:p>
            <a:pPr marL="0" indent="0">
              <a:buNone/>
            </a:pPr>
            <a:r>
              <a:rPr lang="en-ZA" sz="2400" dirty="0"/>
              <a:t>The figure shows a sine wave where the angles are measured in degrees.</a:t>
            </a:r>
          </a:p>
        </p:txBody>
      </p:sp>
      <p:sp>
        <p:nvSpPr>
          <p:cNvPr id="30" name="Rectangle 2">
            <a:extLst>
              <a:ext uri="{FF2B5EF4-FFF2-40B4-BE49-F238E27FC236}">
                <a16:creationId xmlns:a16="http://schemas.microsoft.com/office/drawing/2014/main" id="{DC925D62-A209-7D4F-9F70-9269E93A97B2}"/>
              </a:ext>
            </a:extLst>
          </p:cNvPr>
          <p:cNvSpPr>
            <a:spLocks noChangeArrowheads="1"/>
          </p:cNvSpPr>
          <p:nvPr/>
        </p:nvSpPr>
        <p:spPr bwMode="auto">
          <a:xfrm>
            <a:off x="4047245" y="790967"/>
            <a:ext cx="1242893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890E71E2-878B-D443-8B3D-E656D3DF55BA}"/>
              </a:ext>
            </a:extLst>
          </p:cNvPr>
          <p:cNvGraphicFramePr>
            <a:graphicFrameLocks noChangeAspect="1"/>
          </p:cNvGraphicFramePr>
          <p:nvPr>
            <p:extLst>
              <p:ext uri="{D42A27DB-BD31-4B8C-83A1-F6EECF244321}">
                <p14:modId xmlns:p14="http://schemas.microsoft.com/office/powerpoint/2010/main" val="3811842845"/>
              </p:ext>
            </p:extLst>
          </p:nvPr>
        </p:nvGraphicFramePr>
        <p:xfrm>
          <a:off x="2598234" y="2040963"/>
          <a:ext cx="4538547" cy="2580111"/>
        </p:xfrm>
        <a:graphic>
          <a:graphicData uri="http://schemas.openxmlformats.org/presentationml/2006/ole">
            <mc:AlternateContent xmlns:mc="http://schemas.openxmlformats.org/markup-compatibility/2006">
              <mc:Choice xmlns:v="urn:schemas-microsoft-com:vml" Requires="v">
                <p:oleObj spid="_x0000_s1034" r:id="rId5" imgW="2247900" imgH="1282700" progId="Visio.Drawing.11">
                  <p:embed/>
                </p:oleObj>
              </mc:Choice>
              <mc:Fallback>
                <p:oleObj r:id="rId5" imgW="2247900" imgH="1282700" progId="Visio.Drawing.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8234" y="2040963"/>
                        <a:ext cx="4538547" cy="2580111"/>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1083079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3.1:</a:t>
            </a:r>
          </a:p>
          <a:p>
            <a:pPr marL="0" indent="0" algn="just">
              <a:buNone/>
            </a:pPr>
            <a:r>
              <a:rPr lang="en-GB" sz="2400" dirty="0"/>
              <a:t>Calculate the the waveform’s effective value and enter your answer (correct to 3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47591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3.2:</a:t>
            </a:r>
          </a:p>
          <a:p>
            <a:pPr marL="0" indent="0" algn="just">
              <a:buNone/>
            </a:pPr>
            <a:r>
              <a:rPr lang="en-GB" sz="2400" dirty="0"/>
              <a:t>Draw the waveform circuit on a piece of paper, indicating RMS, peak and average values. Then take a photo of it and upload it.</a:t>
            </a:r>
          </a:p>
          <a:p>
            <a:pPr marL="0" indent="0" algn="just">
              <a:buNone/>
            </a:pPr>
            <a:endParaRPr lang="en-GB" sz="2400" dirty="0"/>
          </a:p>
        </p:txBody>
      </p:sp>
    </p:spTree>
    <p:custDataLst>
      <p:tags r:id="rId1"/>
    </p:custDataLst>
    <p:extLst>
      <p:ext uri="{BB962C8B-B14F-4D97-AF65-F5344CB8AC3E}">
        <p14:creationId xmlns:p14="http://schemas.microsoft.com/office/powerpoint/2010/main" val="2971338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22531" y="1091868"/>
                <a:ext cx="7931157" cy="3504516"/>
              </a:xfrm>
            </p:spPr>
            <p:txBody>
              <a:bodyPr>
                <a:noAutofit/>
              </a:bodyPr>
              <a:lstStyle/>
              <a:p>
                <a:pPr marL="0" indent="0">
                  <a:buNone/>
                </a:pPr>
                <a:r>
                  <a:rPr lang="en-ZA" sz="2400" dirty="0"/>
                  <a:t>An alternating EMF is represented by the following expression:</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𝑒</m:t>
                      </m:r>
                      <m:r>
                        <a:rPr lang="en-US" sz="2400" b="0" i="1" smtClean="0">
                          <a:latin typeface="Cambria Math" panose="02040503050406030204" pitchFamily="18" charset="0"/>
                        </a:rPr>
                        <m:t>=240</m:t>
                      </m:r>
                      <m:r>
                        <m:rPr>
                          <m:sty m:val="p"/>
                        </m:rPr>
                        <a:rPr lang="en-US" sz="2400" b="0" i="0" smtClean="0">
                          <a:latin typeface="Cambria Math" panose="02040503050406030204" pitchFamily="18" charset="0"/>
                        </a:rPr>
                        <m:t>sin</m:t>
                      </m:r>
                      <m:r>
                        <a:rPr lang="en-US" sz="2400" b="0" i="1" smtClean="0">
                          <a:latin typeface="Cambria Math" panose="02040503050406030204" pitchFamily="18" charset="0"/>
                        </a:rPr>
                        <m:t>⁡(471.239</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ZA" sz="2400" dirty="0"/>
              </a:p>
              <a:p>
                <a:pPr marL="0" indent="0">
                  <a:buNone/>
                </a:pPr>
                <a:r>
                  <a:rPr lang="en-ZA" sz="2400" dirty="0"/>
                  <a:t>Note: The angle is in radians. Answer the questions that follow.</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22531" y="1091868"/>
                <a:ext cx="7931157" cy="3504516"/>
              </a:xfrm>
              <a:blipFill>
                <a:blip r:embed="rId4"/>
                <a:stretch>
                  <a:fillRect l="-1118" t="-1805" r="-958"/>
                </a:stretch>
              </a:blipFill>
            </p:spPr>
            <p:txBody>
              <a:bodyPr/>
              <a:lstStyle/>
              <a:p>
                <a:r>
                  <a:rPr lang="en-US">
                    <a:noFill/>
                  </a:rPr>
                  <a:t> </a:t>
                </a:r>
              </a:p>
            </p:txBody>
          </p:sp>
        </mc:Fallback>
      </mc:AlternateContent>
      <p:sp>
        <p:nvSpPr>
          <p:cNvPr id="30" name="Rectangle 2">
            <a:extLst>
              <a:ext uri="{FF2B5EF4-FFF2-40B4-BE49-F238E27FC236}">
                <a16:creationId xmlns:a16="http://schemas.microsoft.com/office/drawing/2014/main" id="{DC925D62-A209-7D4F-9F70-9269E93A97B2}"/>
              </a:ext>
            </a:extLst>
          </p:cNvPr>
          <p:cNvSpPr>
            <a:spLocks noChangeArrowheads="1"/>
          </p:cNvSpPr>
          <p:nvPr/>
        </p:nvSpPr>
        <p:spPr bwMode="auto">
          <a:xfrm>
            <a:off x="4047245" y="790967"/>
            <a:ext cx="1242893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20597057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4.1:</a:t>
            </a:r>
          </a:p>
          <a:p>
            <a:pPr marL="0" indent="0" algn="just">
              <a:buNone/>
            </a:pPr>
            <a:r>
              <a:rPr lang="en-GB" sz="2400" dirty="0"/>
              <a:t>Calculate the maximum value of this </a:t>
            </a:r>
            <a:r>
              <a:rPr lang="en-GB" sz="2400" dirty="0" err="1"/>
              <a:t>emf</a:t>
            </a:r>
            <a:r>
              <a:rPr lang="en-GB" sz="2400" dirty="0"/>
              <a:t> and enter your answer (correct to 0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76194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8962A1-1708-3D45-9153-F4E9290F5EC6}"/>
              </a:ext>
            </a:extLst>
          </p:cNvPr>
          <p:cNvSpPr txBox="1"/>
          <p:nvPr/>
        </p:nvSpPr>
        <p:spPr>
          <a:xfrm>
            <a:off x="798377" y="729205"/>
            <a:ext cx="8976753" cy="2862322"/>
          </a:xfrm>
          <a:prstGeom prst="rect">
            <a:avLst/>
          </a:prstGeom>
          <a:noFill/>
        </p:spPr>
        <p:txBody>
          <a:bodyPr wrap="none" rtlCol="0">
            <a:spAutoFit/>
          </a:bodyPr>
          <a:lstStyle/>
          <a:p>
            <a:r>
              <a:rPr lang="en-US" dirty="0"/>
              <a:t>In phase = </a:t>
            </a:r>
            <a:r>
              <a:rPr lang="en-US" dirty="0">
                <a:hlinkClick r:id="rId2"/>
              </a:rPr>
              <a:t>https://www.desmos.com/calculator/ujaoerxgys</a:t>
            </a:r>
            <a:endParaRPr lang="en-US" dirty="0"/>
          </a:p>
          <a:p>
            <a:r>
              <a:rPr lang="en-US" dirty="0"/>
              <a:t>V leading = </a:t>
            </a:r>
            <a:r>
              <a:rPr lang="en-US" dirty="0">
                <a:hlinkClick r:id="rId3"/>
              </a:rPr>
              <a:t>https://www.desmos.com/calculator/yliqb1gyvd</a:t>
            </a:r>
            <a:endParaRPr lang="en-US" dirty="0"/>
          </a:p>
          <a:p>
            <a:r>
              <a:rPr lang="en-US" dirty="0"/>
              <a:t>V lagging = </a:t>
            </a:r>
            <a:r>
              <a:rPr lang="en-US" dirty="0">
                <a:hlinkClick r:id="rId4"/>
              </a:rPr>
              <a:t>https://www.desmos.com/calculator/odbt7mbrvb</a:t>
            </a:r>
            <a:endParaRPr lang="en-US" dirty="0"/>
          </a:p>
          <a:p>
            <a:r>
              <a:rPr lang="en-US" dirty="0"/>
              <a:t>Phasors = </a:t>
            </a:r>
            <a:r>
              <a:rPr lang="en-US" dirty="0">
                <a:hlinkClick r:id="rId5"/>
              </a:rPr>
              <a:t>https://www.desmos.com/calculator/r1xkn8wtyp</a:t>
            </a:r>
            <a:endParaRPr lang="en-US" dirty="0"/>
          </a:p>
          <a:p>
            <a:r>
              <a:rPr lang="en-US" dirty="0"/>
              <a:t>In phase phasor = </a:t>
            </a:r>
            <a:r>
              <a:rPr lang="en-US" dirty="0">
                <a:hlinkClick r:id="rId6"/>
              </a:rPr>
              <a:t>https://www.desmos.com/calculator/vmqq4tjzcj</a:t>
            </a:r>
            <a:endParaRPr lang="en-US" dirty="0"/>
          </a:p>
          <a:p>
            <a:r>
              <a:rPr lang="en-US" dirty="0"/>
              <a:t>V leading phasor = </a:t>
            </a:r>
            <a:r>
              <a:rPr lang="en-US" dirty="0">
                <a:hlinkClick r:id="rId7"/>
              </a:rPr>
              <a:t>https://www.desmos.com/calculator/geaq7hqivl</a:t>
            </a:r>
            <a:endParaRPr lang="en-US" dirty="0"/>
          </a:p>
          <a:p>
            <a:r>
              <a:rPr lang="en-US" dirty="0"/>
              <a:t>V lagging phasor = </a:t>
            </a:r>
            <a:r>
              <a:rPr lang="en-US" dirty="0">
                <a:hlinkClick r:id="rId8"/>
              </a:rPr>
              <a:t>https://www.desmos.com/calculator/pxc1xdyu9p</a:t>
            </a:r>
            <a:endParaRPr lang="en-US" dirty="0"/>
          </a:p>
          <a:p>
            <a:r>
              <a:rPr lang="en-US" dirty="0"/>
              <a:t>Phasor shifting simulator = </a:t>
            </a:r>
            <a:r>
              <a:rPr lang="en-US" dirty="0">
                <a:hlinkClick r:id="rId9"/>
              </a:rPr>
              <a:t>http://www.learnabout-electronics.org/ac_theory/ac_ccts_53.php</a:t>
            </a:r>
            <a:endParaRPr lang="en-US" dirty="0"/>
          </a:p>
          <a:p>
            <a:r>
              <a:rPr lang="en-US" dirty="0"/>
              <a:t>Phase shifting with R, C, I = </a:t>
            </a:r>
            <a:r>
              <a:rPr lang="en-US" dirty="0">
                <a:hlinkClick r:id="rId10"/>
              </a:rPr>
              <a:t>https://www.youtube.com/watch?v=pVS36cyZZI8</a:t>
            </a:r>
            <a:endParaRPr lang="en-US" dirty="0"/>
          </a:p>
          <a:p>
            <a:endParaRPr lang="en-US" dirty="0"/>
          </a:p>
        </p:txBody>
      </p:sp>
    </p:spTree>
    <p:extLst>
      <p:ext uri="{BB962C8B-B14F-4D97-AF65-F5344CB8AC3E}">
        <p14:creationId xmlns:p14="http://schemas.microsoft.com/office/powerpoint/2010/main" val="37607416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4.2:</a:t>
            </a:r>
          </a:p>
          <a:p>
            <a:pPr marL="0" indent="0" algn="just">
              <a:buNone/>
            </a:pPr>
            <a:r>
              <a:rPr lang="en-GB" sz="2400" dirty="0"/>
              <a:t>Calculate the average value of the </a:t>
            </a:r>
            <a:r>
              <a:rPr lang="en-GB" sz="2400" dirty="0" err="1"/>
              <a:t>emf</a:t>
            </a:r>
            <a:r>
              <a:rPr lang="en-GB" sz="2400" dirty="0"/>
              <a:t> and enter your answer (correct to 2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341983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4.3:</a:t>
            </a:r>
          </a:p>
          <a:p>
            <a:pPr marL="0" indent="0" algn="just">
              <a:buNone/>
            </a:pPr>
            <a:r>
              <a:rPr lang="en-GB" sz="2400" dirty="0"/>
              <a:t>Calculate the RMS value of the </a:t>
            </a:r>
            <a:r>
              <a:rPr lang="en-GB" sz="2400" dirty="0" err="1"/>
              <a:t>emf</a:t>
            </a:r>
            <a:r>
              <a:rPr lang="en-GB" sz="2400" dirty="0"/>
              <a:t> </a:t>
            </a:r>
            <a:r>
              <a:rPr lang="en-ZA" sz="2400" dirty="0"/>
              <a:t>and </a:t>
            </a:r>
            <a:r>
              <a:rPr lang="en-GB" sz="2400" dirty="0"/>
              <a:t>enter your answer (correct to 2 decimal place)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59299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4.4:</a:t>
            </a:r>
          </a:p>
          <a:p>
            <a:pPr marL="0" indent="0" algn="just">
              <a:buNone/>
            </a:pPr>
            <a:r>
              <a:rPr lang="en-GB" sz="2400" dirty="0"/>
              <a:t>Calculate the </a:t>
            </a:r>
            <a:r>
              <a:rPr lang="en-US" sz="2400" dirty="0"/>
              <a:t>form factor </a:t>
            </a:r>
            <a:r>
              <a:rPr lang="en-ZA" sz="2400" dirty="0"/>
              <a:t>and </a:t>
            </a:r>
            <a:r>
              <a:rPr lang="en-GB" sz="2400" dirty="0"/>
              <a:t>enter your answer (correct to 2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59403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4.5:</a:t>
            </a:r>
          </a:p>
          <a:p>
            <a:pPr marL="0" indent="0" algn="just">
              <a:buNone/>
            </a:pPr>
            <a:r>
              <a:rPr lang="en-GB" sz="2400" dirty="0"/>
              <a:t>Calculate the </a:t>
            </a:r>
            <a:r>
              <a:rPr lang="en-US" sz="2400" dirty="0"/>
              <a:t>frequency </a:t>
            </a:r>
            <a:r>
              <a:rPr lang="en-ZA" sz="2400" dirty="0"/>
              <a:t>and </a:t>
            </a:r>
            <a:r>
              <a:rPr lang="en-GB" sz="2400" dirty="0"/>
              <a:t>enter your answer (correct to 0 decimal places) in the space below. Make sure to include the correct units.</a:t>
            </a:r>
          </a:p>
          <a:p>
            <a:pPr marL="0" indent="0" algn="just">
              <a:buNone/>
            </a:pPr>
            <a:endParaRPr lang="en-GB" sz="2400" dirty="0"/>
          </a:p>
        </p:txBody>
      </p:sp>
      <p:sp>
        <p:nvSpPr>
          <p:cNvPr id="5" name="Rectangle 4">
            <a:extLst>
              <a:ext uri="{FF2B5EF4-FFF2-40B4-BE49-F238E27FC236}">
                <a16:creationId xmlns:a16="http://schemas.microsoft.com/office/drawing/2014/main" id="{9DB9CC1A-49ED-A040-B394-63E6870B2014}"/>
              </a:ext>
            </a:extLst>
          </p:cNvPr>
          <p:cNvSpPr/>
          <p:nvPr/>
        </p:nvSpPr>
        <p:spPr>
          <a:xfrm>
            <a:off x="1224132" y="2857615"/>
            <a:ext cx="399715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277290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970318"/>
          </a:xfrm>
          <a:prstGeom prst="rect">
            <a:avLst/>
          </a:prstGeom>
        </p:spPr>
        <p:txBody>
          <a:bodyPr wrap="square">
            <a:spAutoFit/>
          </a:bodyPr>
          <a:lstStyle/>
          <a:p>
            <a:r>
              <a:rPr lang="en-GB" dirty="0"/>
              <a:t>Create a screencast video presented by an expert presenter. Use the interactive Phase Shifter available at </a:t>
            </a:r>
            <a:r>
              <a:rPr lang="en-GB" dirty="0">
                <a:hlinkClick r:id="rId4"/>
              </a:rPr>
              <a:t>https://www.desmos.com/calculator/cmth9m2oik</a:t>
            </a:r>
            <a:r>
              <a:rPr lang="en-GB" dirty="0"/>
              <a:t> to explain what is meant by phase angle, leading and lagging.</a:t>
            </a:r>
          </a:p>
          <a:p>
            <a:pPr marL="342900" indent="-342900">
              <a:buFont typeface="+mj-lt"/>
              <a:buAutoNum type="arabicPeriod"/>
            </a:pPr>
            <a:r>
              <a:rPr lang="en-GB" dirty="0"/>
              <a:t>On opening the interactive, the phase angle (P) is zero and the selected point of comparison (m) is 180°.</a:t>
            </a:r>
          </a:p>
          <a:p>
            <a:pPr marL="342900" indent="-342900">
              <a:buFont typeface="+mj-lt"/>
              <a:buAutoNum type="arabicPeriod"/>
            </a:pPr>
            <a:r>
              <a:rPr lang="en-GB" dirty="0"/>
              <a:t>Change the phase angle to any positive number and explain the how the voltage now leads the current by the selected angle. This means that the voltage graph gets to this point (in this case zero) first by the the selected angle. This lead is indicated by the dotted line.</a:t>
            </a:r>
          </a:p>
          <a:p>
            <a:pPr marL="342900" indent="-342900">
              <a:buFont typeface="+mj-lt"/>
              <a:buAutoNum type="arabicPeriod"/>
            </a:pPr>
            <a:r>
              <a:rPr lang="en-GB" dirty="0"/>
              <a:t>Do the same thing but now with a negative phase angle and explain that, in this case, the voltage lags the current as it reaches the point after the current. Again the dotted line shows the extent of the lag in degrees. We can also say that the current leads the voltage by the phase angle.</a:t>
            </a:r>
          </a:p>
          <a:p>
            <a:pPr marL="342900" indent="-342900">
              <a:buFont typeface="+mj-lt"/>
              <a:buAutoNum type="arabicPeriod"/>
            </a:pPr>
            <a:r>
              <a:rPr lang="en-GB" dirty="0"/>
              <a:t>Now redo a lead and lag example but this time change the point of comparison (m) to show that the phase angle (horizontal distance between the points) is the same no matter which point of comparison we take. First take a peak as a point of comparison and then any other point(s).</a:t>
            </a:r>
          </a:p>
        </p:txBody>
      </p:sp>
    </p:spTree>
    <p:custDataLst>
      <p:tags r:id="rId1"/>
    </p:custDataLst>
    <p:extLst>
      <p:ext uri="{BB962C8B-B14F-4D97-AF65-F5344CB8AC3E}">
        <p14:creationId xmlns:p14="http://schemas.microsoft.com/office/powerpoint/2010/main" val="20749289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(1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4247317"/>
          </a:xfrm>
          <a:prstGeom prst="rect">
            <a:avLst/>
          </a:prstGeom>
        </p:spPr>
        <p:txBody>
          <a:bodyPr wrap="square">
            <a:spAutoFit/>
          </a:bodyPr>
          <a:lstStyle/>
          <a:p>
            <a:r>
              <a:rPr lang="en-GB" dirty="0"/>
              <a:t>Create a screencast video presented by an expert presenter. Use the interactive unit circle available at </a:t>
            </a:r>
            <a:r>
              <a:rPr lang="en-GB" dirty="0">
                <a:hlinkClick r:id="rId4"/>
              </a:rPr>
              <a:t>https://www.desmos.com/calculator/3rqulsvfzn</a:t>
            </a:r>
            <a:r>
              <a:rPr lang="en-GB" dirty="0"/>
              <a:t> to explain how the sine graph represents the height of the phasor in the unit circle.</a:t>
            </a:r>
          </a:p>
          <a:p>
            <a:pPr marL="342900" indent="-342900">
              <a:buFont typeface="+mj-lt"/>
              <a:buAutoNum type="arabicPeriod"/>
            </a:pPr>
            <a:r>
              <a:rPr lang="en-GB" dirty="0"/>
              <a:t>The circle has a radius of 1 unit. At the moment, the green line is at 0 degrees.</a:t>
            </a:r>
          </a:p>
          <a:p>
            <a:pPr marL="342900" indent="-342900">
              <a:buFont typeface="+mj-lt"/>
              <a:buAutoNum type="arabicPeriod"/>
            </a:pPr>
            <a:r>
              <a:rPr lang="en-GB" dirty="0"/>
              <a:t>Drag the “a” slider slowly to 90 degrees and explain how the height of the sine graph is actually a measure of the vertical height of the radius, in other words the purple line as the radius is rotated through a number of degree relative to the horizontal line or x-axis. At 90</a:t>
            </a:r>
            <a:r>
              <a:rPr lang="en-GB" baseline="30000" dirty="0"/>
              <a:t>0 </a:t>
            </a:r>
            <a:r>
              <a:rPr lang="en-GB" dirty="0"/>
              <a:t>the height of the sine graph is a maximum just like the height of the radius.</a:t>
            </a:r>
          </a:p>
          <a:p>
            <a:pPr marL="342900" indent="-342900">
              <a:buFont typeface="+mj-lt"/>
              <a:buAutoNum type="arabicPeriod"/>
            </a:pPr>
            <a:r>
              <a:rPr lang="en-GB" dirty="0"/>
              <a:t>After 90</a:t>
            </a:r>
            <a:r>
              <a:rPr lang="en-GB" baseline="30000" dirty="0"/>
              <a:t>0</a:t>
            </a:r>
            <a:r>
              <a:rPr lang="en-GB" dirty="0"/>
              <a:t> the height of the purple line (and the sine graph) decrease until, at 180</a:t>
            </a:r>
            <a:r>
              <a:rPr lang="en-GB" baseline="30000" dirty="0"/>
              <a:t>0</a:t>
            </a:r>
            <a:r>
              <a:rPr lang="en-GB" dirty="0"/>
              <a:t>, its height is again zero (and the sine graph is again at zero).</a:t>
            </a:r>
          </a:p>
          <a:p>
            <a:pPr marL="342900" indent="-342900">
              <a:buFont typeface="+mj-lt"/>
              <a:buAutoNum type="arabicPeriod"/>
            </a:pPr>
            <a:r>
              <a:rPr lang="en-GB" dirty="0"/>
              <a:t>After zero, the height of the purple line increase again, but this time in the opposite direction i.e. negative. The sine graph matches this.</a:t>
            </a:r>
          </a:p>
          <a:p>
            <a:pPr marL="342900" indent="-342900">
              <a:buFont typeface="+mj-lt"/>
              <a:buAutoNum type="arabicPeriod"/>
            </a:pPr>
            <a:r>
              <a:rPr lang="en-GB" dirty="0"/>
              <a:t>At 270</a:t>
            </a:r>
            <a:r>
              <a:rPr lang="en-GB" baseline="30000" dirty="0"/>
              <a:t>0</a:t>
            </a:r>
            <a:r>
              <a:rPr lang="en-GB" dirty="0"/>
              <a:t> the height of the purple line is again a maximum and the sine graph is at its negative maximum.</a:t>
            </a:r>
          </a:p>
          <a:p>
            <a:pPr marL="342900" indent="-342900">
              <a:buFont typeface="+mj-lt"/>
              <a:buAutoNum type="arabicPeriod"/>
            </a:pPr>
            <a:r>
              <a:rPr lang="en-GB" dirty="0"/>
              <a:t>Past 270</a:t>
            </a:r>
            <a:r>
              <a:rPr lang="en-GB" baseline="30000" dirty="0"/>
              <a:t>0</a:t>
            </a:r>
            <a:r>
              <a:rPr lang="en-GB" dirty="0"/>
              <a:t>, the height of the lines starts to decrease back to zero and the cycle then repeats.  </a:t>
            </a:r>
          </a:p>
        </p:txBody>
      </p:sp>
    </p:spTree>
    <p:custDataLst>
      <p:tags r:id="rId1"/>
    </p:custDataLst>
    <p:extLst>
      <p:ext uri="{BB962C8B-B14F-4D97-AF65-F5344CB8AC3E}">
        <p14:creationId xmlns:p14="http://schemas.microsoft.com/office/powerpoint/2010/main" val="13265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(2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2862322"/>
          </a:xfrm>
          <a:prstGeom prst="rect">
            <a:avLst/>
          </a:prstGeom>
        </p:spPr>
        <p:txBody>
          <a:bodyPr wrap="square">
            <a:spAutoFit/>
          </a:bodyPr>
          <a:lstStyle/>
          <a:p>
            <a:pPr marL="342900" indent="-342900">
              <a:buFont typeface="+mj-lt"/>
              <a:buAutoNum type="arabicPeriod"/>
            </a:pPr>
            <a:r>
              <a:rPr lang="en-GB" dirty="0"/>
              <a:t>Now, increase the radius of the circle by dragging the R slider and explain how the radius of the circle is always the same as the height of the sine graph because the length of the purple line at 90</a:t>
            </a:r>
            <a:r>
              <a:rPr lang="en-GB" baseline="30000" dirty="0"/>
              <a:t>0 </a:t>
            </a:r>
            <a:r>
              <a:rPr lang="en-GB" dirty="0"/>
              <a:t>and 270</a:t>
            </a:r>
            <a:r>
              <a:rPr lang="en-GB" baseline="30000" dirty="0"/>
              <a:t>0</a:t>
            </a:r>
            <a:r>
              <a:rPr lang="en-GB" dirty="0"/>
              <a:t> is always the radius of the circle and is the maximum value for the graph.</a:t>
            </a:r>
          </a:p>
          <a:p>
            <a:pPr marL="342900" indent="-342900">
              <a:buFont typeface="+mj-lt"/>
              <a:buAutoNum type="arabicPeriod"/>
            </a:pPr>
            <a:r>
              <a:rPr lang="en-GB" dirty="0"/>
              <a:t>Explain how the sine graph therefore is a representation of the circular motion of the radius as it spins around the centre of the circle.</a:t>
            </a:r>
          </a:p>
          <a:p>
            <a:pPr marL="342900" indent="-342900">
              <a:buFont typeface="+mj-lt"/>
              <a:buAutoNum type="arabicPeriod"/>
            </a:pPr>
            <a:r>
              <a:rPr lang="en-GB" dirty="0"/>
              <a:t>This is why the x-axis of the sine graph is given in degrees – these are the degrees through which the radius has been spun.</a:t>
            </a:r>
          </a:p>
          <a:p>
            <a:pPr marL="342900" indent="-342900">
              <a:buFont typeface="+mj-lt"/>
              <a:buAutoNum type="arabicPeriod"/>
            </a:pPr>
            <a:r>
              <a:rPr lang="en-GB" dirty="0"/>
              <a:t>Now hide the degrees labels and show the Radians and explain that radians is just another way of measuring angles. 180° is defined as π radians. Therefore 90° is π/2 radians, 270° 1.5 or 3/2π radians and 360° is 2π radians and so on.</a:t>
            </a:r>
          </a:p>
        </p:txBody>
      </p:sp>
    </p:spTree>
    <p:custDataLst>
      <p:tags r:id="rId1"/>
    </p:custDataLst>
    <p:extLst>
      <p:ext uri="{BB962C8B-B14F-4D97-AF65-F5344CB8AC3E}">
        <p14:creationId xmlns:p14="http://schemas.microsoft.com/office/powerpoint/2010/main" val="26072499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(1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4247317"/>
          </a:xfrm>
          <a:prstGeom prst="rect">
            <a:avLst/>
          </a:prstGeom>
        </p:spPr>
        <p:txBody>
          <a:bodyPr wrap="square">
            <a:spAutoFit/>
          </a:bodyPr>
          <a:lstStyle/>
          <a:p>
            <a:r>
              <a:rPr lang="en-GB" dirty="0"/>
              <a:t>Create a screencast video presented by an expert presenter. Use the interactive phasor diagram tool available at </a:t>
            </a:r>
            <a:r>
              <a:rPr lang="en-GB" dirty="0">
                <a:hlinkClick r:id="rId4"/>
              </a:rPr>
              <a:t>https://www.desmos.com/calculator/9jdbhnteds</a:t>
            </a:r>
            <a:r>
              <a:rPr lang="en-GB" dirty="0"/>
              <a:t> to explain phasor diagrams.</a:t>
            </a:r>
          </a:p>
          <a:p>
            <a:pPr marL="342900" indent="-342900">
              <a:buFont typeface="+mj-lt"/>
              <a:buAutoNum type="arabicPeriod"/>
            </a:pPr>
            <a:r>
              <a:rPr lang="en-GB" dirty="0"/>
              <a:t>Explain that a phasor diagram is a way to visualise the phase angle between current and voltage in an AC circuit.</a:t>
            </a:r>
          </a:p>
          <a:p>
            <a:pPr marL="342900" indent="-342900">
              <a:buFont typeface="+mj-lt"/>
              <a:buAutoNum type="arabicPeriod"/>
            </a:pPr>
            <a:r>
              <a:rPr lang="en-GB" dirty="0"/>
              <a:t>Explain that there are 2 phasors in the simulation – the dotted green one representing voltage and the orange one representing current. At the moment, the phase angle between them is zero and they both have the same magnitude (size). Show that if we drag the angle (a) slider, the sine graphs will on completely on top of each other (in phase).</a:t>
            </a:r>
          </a:p>
          <a:p>
            <a:pPr marL="342900" indent="-342900">
              <a:buFont typeface="+mj-lt"/>
              <a:buAutoNum type="arabicPeriod"/>
            </a:pPr>
            <a:r>
              <a:rPr lang="en-GB" dirty="0"/>
              <a:t>Now increase the length (L) of the voltage phasor to 2. The height of the sine graph also changes as we expect BUT the voltage and current are still in phase.</a:t>
            </a:r>
          </a:p>
          <a:p>
            <a:pPr marL="342900" indent="-342900">
              <a:buFont typeface="+mj-lt"/>
              <a:buAutoNum type="arabicPeriod"/>
            </a:pPr>
            <a:r>
              <a:rPr lang="en-GB" dirty="0"/>
              <a:t>Set a back to zero. Now change the phase angle (P) to 90° and show how the voltage phasor is now 90° to the current phasor and that the voltage phasor is leading. Increase a to show how the phase angle between the phasors stays constant as both phasors rotate around the point and that the voltage curve leads the current curve by 90°.</a:t>
            </a:r>
          </a:p>
          <a:p>
            <a:pPr marL="342900" indent="-342900">
              <a:buFont typeface="+mj-lt"/>
              <a:buAutoNum type="arabicPeriod"/>
            </a:pPr>
            <a:r>
              <a:rPr lang="en-GB" dirty="0"/>
              <a:t>Now change the phase angle (P) to 120° to show that the angle between the </a:t>
            </a:r>
          </a:p>
        </p:txBody>
      </p:sp>
    </p:spTree>
    <p:custDataLst>
      <p:tags r:id="rId1"/>
    </p:custDataLst>
    <p:extLst>
      <p:ext uri="{BB962C8B-B14F-4D97-AF65-F5344CB8AC3E}">
        <p14:creationId xmlns:p14="http://schemas.microsoft.com/office/powerpoint/2010/main" val="13991170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(2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1477328"/>
          </a:xfrm>
          <a:prstGeom prst="rect">
            <a:avLst/>
          </a:prstGeom>
        </p:spPr>
        <p:txBody>
          <a:bodyPr wrap="square">
            <a:spAutoFit/>
          </a:bodyPr>
          <a:lstStyle/>
          <a:p>
            <a:pPr marL="342900" indent="-342900">
              <a:buFont typeface="+mj-lt"/>
              <a:buAutoNum type="arabicPeriod"/>
            </a:pPr>
            <a:r>
              <a:rPr lang="en-GB" dirty="0"/>
              <a:t>Set a back to zero. Now change the phase angle (P) to 120° to show that the angle between the phase angle between the phasors is now 120°. Increase a to show how the angle between the phasors stays at 120° as they both spin.</a:t>
            </a:r>
          </a:p>
          <a:p>
            <a:pPr marL="342900" indent="-342900">
              <a:buFont typeface="+mj-lt"/>
              <a:buAutoNum type="arabicPeriod"/>
            </a:pPr>
            <a:r>
              <a:rPr lang="en-GB" dirty="0"/>
              <a:t>Set a back to zero and illustrate the same things with a negative phase angle. This time explain that the voltage (dotted green line) is lagging the current by the defined angle.</a:t>
            </a:r>
          </a:p>
        </p:txBody>
      </p:sp>
    </p:spTree>
    <p:custDataLst>
      <p:tags r:id="rId1"/>
    </p:custDataLst>
    <p:extLst>
      <p:ext uri="{BB962C8B-B14F-4D97-AF65-F5344CB8AC3E}">
        <p14:creationId xmlns:p14="http://schemas.microsoft.com/office/powerpoint/2010/main" val="3698985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Vid04 (1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970318"/>
          </a:xfrm>
          <a:prstGeom prst="rect">
            <a:avLst/>
          </a:prstGeom>
        </p:spPr>
        <p:txBody>
          <a:bodyPr wrap="square">
            <a:spAutoFit/>
          </a:bodyPr>
          <a:lstStyle/>
          <a:p>
            <a:r>
              <a:rPr lang="en-GB" dirty="0"/>
              <a:t>Create a screencast video presented by an expert presenter to explain Power, true power, apparent power and reactive power.</a:t>
            </a:r>
          </a:p>
          <a:p>
            <a:pPr marL="342900" indent="-342900">
              <a:buFont typeface="+mj-lt"/>
              <a:buAutoNum type="arabicPeriod"/>
            </a:pPr>
            <a:r>
              <a:rPr lang="en-GB" dirty="0"/>
              <a:t>Restate that P = V x 1 BUT only if V and I are in phase. In DC this is always the case so in DC P = V x I. If voltage and current are in phase in AC, P = V x I</a:t>
            </a:r>
          </a:p>
          <a:p>
            <a:pPr marL="342900" indent="-342900">
              <a:buFont typeface="+mj-lt"/>
              <a:buAutoNum type="arabicPeriod"/>
            </a:pPr>
            <a:r>
              <a:rPr lang="en-GB" dirty="0"/>
              <a:t>But in AC V and I are often out of phase. Draw the diagram above where voltage leads current by </a:t>
            </a:r>
            <a:r>
              <a:rPr lang="en-US" dirty="0" err="1"/>
              <a:t>θ</a:t>
            </a:r>
            <a:r>
              <a:rPr lang="en-US" dirty="0"/>
              <a:t>.</a:t>
            </a:r>
            <a:endParaRPr lang="en-GB" dirty="0"/>
          </a:p>
          <a:p>
            <a:pPr marL="342900" indent="-342900">
              <a:buFont typeface="+mj-lt"/>
              <a:buAutoNum type="arabicPeriod"/>
            </a:pPr>
            <a:r>
              <a:rPr lang="en-GB" dirty="0"/>
              <a:t>Add in the vertical and horizontal components of I. Explain that we already know that the vertical height of the phasor is represented by sine. The horizontal length of the phasor is represented by cosine.</a:t>
            </a:r>
          </a:p>
          <a:p>
            <a:pPr marL="342900" indent="-342900">
              <a:buFont typeface="+mj-lt"/>
              <a:buAutoNum type="arabicPeriod"/>
            </a:pPr>
            <a:r>
              <a:rPr lang="en-GB" dirty="0"/>
              <a:t>Explain that true power = the voltage x that part of the current that is in phase with the voltage i.e. </a:t>
            </a:r>
            <a:r>
              <a:rPr lang="en-GB" dirty="0" err="1"/>
              <a:t>Icosθ</a:t>
            </a:r>
            <a:r>
              <a:rPr lang="en-GB" dirty="0"/>
              <a:t>. Therefore true power, P = V x </a:t>
            </a:r>
            <a:r>
              <a:rPr lang="en-GB" dirty="0" err="1"/>
              <a:t>Icosθ</a:t>
            </a:r>
            <a:r>
              <a:rPr lang="en-GB" dirty="0"/>
              <a:t>. P is in W, voltage is in V, current is in A and </a:t>
            </a:r>
            <a:r>
              <a:rPr lang="en-GB" dirty="0" err="1"/>
              <a:t>θ</a:t>
            </a:r>
            <a:r>
              <a:rPr lang="en-GB" dirty="0"/>
              <a:t> is the phase angle in degrees.</a:t>
            </a:r>
          </a:p>
          <a:p>
            <a:pPr marL="342900" indent="-342900">
              <a:buFont typeface="+mj-lt"/>
              <a:buAutoNum type="arabicPeriod"/>
            </a:pPr>
            <a:r>
              <a:rPr lang="en-GB" dirty="0"/>
              <a:t>Show at the this point that if V and I are in phase, the formula still works but as cos0 = 1, we get back to P = V x I</a:t>
            </a:r>
          </a:p>
        </p:txBody>
      </p:sp>
      <p:grpSp>
        <p:nvGrpSpPr>
          <p:cNvPr id="11" name="Group 10">
            <a:extLst>
              <a:ext uri="{FF2B5EF4-FFF2-40B4-BE49-F238E27FC236}">
                <a16:creationId xmlns:a16="http://schemas.microsoft.com/office/drawing/2014/main" id="{73FF441C-86F9-CC46-9CBB-B15D67A56504}"/>
              </a:ext>
            </a:extLst>
          </p:cNvPr>
          <p:cNvGrpSpPr/>
          <p:nvPr/>
        </p:nvGrpSpPr>
        <p:grpSpPr>
          <a:xfrm>
            <a:off x="7411627" y="385199"/>
            <a:ext cx="2592988" cy="848379"/>
            <a:chOff x="1473406" y="3422407"/>
            <a:chExt cx="2592988" cy="848379"/>
          </a:xfrm>
        </p:grpSpPr>
        <p:cxnSp>
          <p:nvCxnSpPr>
            <p:cNvPr id="4" name="Straight Arrow Connector 3">
              <a:extLst>
                <a:ext uri="{FF2B5EF4-FFF2-40B4-BE49-F238E27FC236}">
                  <a16:creationId xmlns:a16="http://schemas.microsoft.com/office/drawing/2014/main" id="{E936757F-49FA-8545-AFC7-10354918FD0B}"/>
                </a:ext>
              </a:extLst>
            </p:cNvPr>
            <p:cNvCxnSpPr>
              <a:cxnSpLocks/>
            </p:cNvCxnSpPr>
            <p:nvPr/>
          </p:nvCxnSpPr>
          <p:spPr>
            <a:xfrm>
              <a:off x="1488630" y="3467307"/>
              <a:ext cx="2577764" cy="3"/>
            </a:xfrm>
            <a:prstGeom prst="straightConnector1">
              <a:avLst/>
            </a:prstGeom>
            <a:ln w="38100">
              <a:solidFill>
                <a:srgbClr val="D26764"/>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4D8FDA79-0381-FE4C-8CF8-5D090FC78386}"/>
                </a:ext>
              </a:extLst>
            </p:cNvPr>
            <p:cNvCxnSpPr>
              <a:cxnSpLocks/>
            </p:cNvCxnSpPr>
            <p:nvPr/>
          </p:nvCxnSpPr>
          <p:spPr>
            <a:xfrm>
              <a:off x="1473406" y="3474162"/>
              <a:ext cx="1086914" cy="796624"/>
            </a:xfrm>
            <a:prstGeom prst="straightConnector1">
              <a:avLst/>
            </a:prstGeom>
            <a:ln w="38100">
              <a:solidFill>
                <a:srgbClr val="589F64"/>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BEE3A75-0B4E-6942-8D55-EA024ABE21D0}"/>
                </a:ext>
              </a:extLst>
            </p:cNvPr>
            <p:cNvSpPr txBox="1"/>
            <p:nvPr/>
          </p:nvSpPr>
          <p:spPr>
            <a:xfrm>
              <a:off x="1768237" y="3422407"/>
              <a:ext cx="497252" cy="369332"/>
            </a:xfrm>
            <a:prstGeom prst="rect">
              <a:avLst/>
            </a:prstGeom>
            <a:noFill/>
          </p:spPr>
          <p:txBody>
            <a:bodyPr wrap="square" rtlCol="0">
              <a:spAutoFit/>
            </a:bodyPr>
            <a:lstStyle/>
            <a:p>
              <a:r>
                <a:rPr lang="en-US" dirty="0" err="1"/>
                <a:t>θ</a:t>
              </a:r>
              <a:endParaRPr lang="en-US" dirty="0"/>
            </a:p>
          </p:txBody>
        </p:sp>
      </p:grpSp>
      <p:sp>
        <p:nvSpPr>
          <p:cNvPr id="12" name="TextBox 11">
            <a:extLst>
              <a:ext uri="{FF2B5EF4-FFF2-40B4-BE49-F238E27FC236}">
                <a16:creationId xmlns:a16="http://schemas.microsoft.com/office/drawing/2014/main" id="{3C7C2EE5-7552-4144-B0EC-45C41EFC454D}"/>
              </a:ext>
            </a:extLst>
          </p:cNvPr>
          <p:cNvSpPr txBox="1"/>
          <p:nvPr/>
        </p:nvSpPr>
        <p:spPr>
          <a:xfrm>
            <a:off x="9569888" y="111513"/>
            <a:ext cx="320922" cy="369332"/>
          </a:xfrm>
          <a:prstGeom prst="rect">
            <a:avLst/>
          </a:prstGeom>
          <a:noFill/>
        </p:spPr>
        <p:txBody>
          <a:bodyPr wrap="none" rtlCol="0">
            <a:spAutoFit/>
          </a:bodyPr>
          <a:lstStyle/>
          <a:p>
            <a:r>
              <a:rPr lang="en-US" dirty="0">
                <a:solidFill>
                  <a:srgbClr val="D26764"/>
                </a:solidFill>
              </a:rPr>
              <a:t>V</a:t>
            </a:r>
          </a:p>
        </p:txBody>
      </p:sp>
      <p:sp>
        <p:nvSpPr>
          <p:cNvPr id="13" name="TextBox 12">
            <a:extLst>
              <a:ext uri="{FF2B5EF4-FFF2-40B4-BE49-F238E27FC236}">
                <a16:creationId xmlns:a16="http://schemas.microsoft.com/office/drawing/2014/main" id="{417BB306-B359-6B45-B4B0-7B20A32FE08F}"/>
              </a:ext>
            </a:extLst>
          </p:cNvPr>
          <p:cNvSpPr txBox="1"/>
          <p:nvPr/>
        </p:nvSpPr>
        <p:spPr>
          <a:xfrm>
            <a:off x="7982035" y="983037"/>
            <a:ext cx="242374" cy="369332"/>
          </a:xfrm>
          <a:prstGeom prst="rect">
            <a:avLst/>
          </a:prstGeom>
          <a:noFill/>
        </p:spPr>
        <p:txBody>
          <a:bodyPr wrap="none" rtlCol="0">
            <a:spAutoFit/>
          </a:bodyPr>
          <a:lstStyle/>
          <a:p>
            <a:r>
              <a:rPr lang="en-US" dirty="0">
                <a:solidFill>
                  <a:srgbClr val="589F64"/>
                </a:solidFill>
              </a:rPr>
              <a:t>I</a:t>
            </a:r>
          </a:p>
        </p:txBody>
      </p:sp>
      <p:cxnSp>
        <p:nvCxnSpPr>
          <p:cNvPr id="15" name="Straight Arrow Connector 14">
            <a:extLst>
              <a:ext uri="{FF2B5EF4-FFF2-40B4-BE49-F238E27FC236}">
                <a16:creationId xmlns:a16="http://schemas.microsoft.com/office/drawing/2014/main" id="{F76B6CE9-306D-7142-B946-6C082342D02D}"/>
              </a:ext>
            </a:extLst>
          </p:cNvPr>
          <p:cNvCxnSpPr/>
          <p:nvPr/>
        </p:nvCxnSpPr>
        <p:spPr>
          <a:xfrm>
            <a:off x="7426851" y="430099"/>
            <a:ext cx="1071690" cy="0"/>
          </a:xfrm>
          <a:prstGeom prst="straightConnector1">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9608DDD-E60C-114F-8B14-23294D1B34B7}"/>
              </a:ext>
            </a:extLst>
          </p:cNvPr>
          <p:cNvCxnSpPr>
            <a:cxnSpLocks/>
          </p:cNvCxnSpPr>
          <p:nvPr/>
        </p:nvCxnSpPr>
        <p:spPr>
          <a:xfrm>
            <a:off x="7426851" y="436954"/>
            <a:ext cx="0" cy="796624"/>
          </a:xfrm>
          <a:prstGeom prst="straightConnector1">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958CB8C-D35C-FB45-83DA-7C8A399635B1}"/>
              </a:ext>
            </a:extLst>
          </p:cNvPr>
          <p:cNvSpPr txBox="1"/>
          <p:nvPr/>
        </p:nvSpPr>
        <p:spPr>
          <a:xfrm>
            <a:off x="6549838" y="672546"/>
            <a:ext cx="630301" cy="369332"/>
          </a:xfrm>
          <a:prstGeom prst="rect">
            <a:avLst/>
          </a:prstGeom>
          <a:noFill/>
        </p:spPr>
        <p:txBody>
          <a:bodyPr wrap="none" rtlCol="0">
            <a:spAutoFit/>
          </a:bodyPr>
          <a:lstStyle/>
          <a:p>
            <a:r>
              <a:rPr lang="en-US" dirty="0" err="1">
                <a:solidFill>
                  <a:srgbClr val="7030A0"/>
                </a:solidFill>
              </a:rPr>
              <a:t>Isinθ</a:t>
            </a:r>
            <a:endParaRPr lang="en-US" dirty="0">
              <a:solidFill>
                <a:srgbClr val="7030A0"/>
              </a:solidFill>
            </a:endParaRPr>
          </a:p>
        </p:txBody>
      </p:sp>
      <p:sp>
        <p:nvSpPr>
          <p:cNvPr id="20" name="TextBox 19">
            <a:extLst>
              <a:ext uri="{FF2B5EF4-FFF2-40B4-BE49-F238E27FC236}">
                <a16:creationId xmlns:a16="http://schemas.microsoft.com/office/drawing/2014/main" id="{D9015409-0BCB-7349-8E6D-D4B499873788}"/>
              </a:ext>
            </a:extLst>
          </p:cNvPr>
          <p:cNvSpPr txBox="1"/>
          <p:nvPr/>
        </p:nvSpPr>
        <p:spPr>
          <a:xfrm>
            <a:off x="7544133" y="60767"/>
            <a:ext cx="673261" cy="369332"/>
          </a:xfrm>
          <a:prstGeom prst="rect">
            <a:avLst/>
          </a:prstGeom>
          <a:noFill/>
        </p:spPr>
        <p:txBody>
          <a:bodyPr wrap="none" rtlCol="0">
            <a:spAutoFit/>
          </a:bodyPr>
          <a:lstStyle/>
          <a:p>
            <a:r>
              <a:rPr lang="en-US" dirty="0" err="1">
                <a:solidFill>
                  <a:srgbClr val="7030A0"/>
                </a:solidFill>
              </a:rPr>
              <a:t>Icosθ</a:t>
            </a:r>
            <a:endParaRPr lang="en-US" dirty="0">
              <a:solidFill>
                <a:srgbClr val="7030A0"/>
              </a:solidFill>
            </a:endParaRPr>
          </a:p>
        </p:txBody>
      </p:sp>
    </p:spTree>
    <p:custDataLst>
      <p:tags r:id="rId1"/>
    </p:custDataLst>
    <p:extLst>
      <p:ext uri="{BB962C8B-B14F-4D97-AF65-F5344CB8AC3E}">
        <p14:creationId xmlns:p14="http://schemas.microsoft.com/office/powerpoint/2010/main" val="724093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3" y="1091868"/>
            <a:ext cx="4321664" cy="2783446"/>
          </a:xfrm>
        </p:spPr>
        <p:txBody>
          <a:bodyPr>
            <a:noAutofit/>
          </a:bodyPr>
          <a:lstStyle/>
          <a:p>
            <a:pPr marL="0" indent="0" algn="just">
              <a:buNone/>
            </a:pPr>
            <a:r>
              <a:rPr lang="en-US" sz="2400" dirty="0"/>
              <a:t>In the previous unit we were introduced to Alternating Current or AC, how it is generated and why we use it.</a:t>
            </a:r>
          </a:p>
          <a:p>
            <a:pPr marL="0" indent="0" algn="just">
              <a:buNone/>
            </a:pPr>
            <a:r>
              <a:rPr lang="en-US" sz="2400" dirty="0"/>
              <a:t>In this unit, we will explore AC in more detail and in particular the relationship between AC voltage and current.</a:t>
            </a:r>
          </a:p>
        </p:txBody>
      </p:sp>
      <p:pic>
        <p:nvPicPr>
          <p:cNvPr id="4" name="Picture 3">
            <a:extLst>
              <a:ext uri="{FF2B5EF4-FFF2-40B4-BE49-F238E27FC236}">
                <a16:creationId xmlns:a16="http://schemas.microsoft.com/office/drawing/2014/main" id="{A7A688BD-F7B5-B648-BFBC-3613000363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8042" y="917530"/>
            <a:ext cx="4194498" cy="2783446"/>
          </a:xfrm>
          <a:prstGeom prst="rect">
            <a:avLst/>
          </a:prstGeom>
        </p:spPr>
      </p:pic>
    </p:spTree>
    <p:custDataLst>
      <p:tags r:id="rId1"/>
    </p:custDataLst>
    <p:extLst>
      <p:ext uri="{BB962C8B-B14F-4D97-AF65-F5344CB8AC3E}">
        <p14:creationId xmlns:p14="http://schemas.microsoft.com/office/powerpoint/2010/main" val="25942092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Vid04 (2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970318"/>
          </a:xfrm>
          <a:prstGeom prst="rect">
            <a:avLst/>
          </a:prstGeom>
        </p:spPr>
        <p:txBody>
          <a:bodyPr wrap="square">
            <a:spAutoFit/>
          </a:bodyPr>
          <a:lstStyle/>
          <a:p>
            <a:pPr marL="342900" indent="-342900">
              <a:buFont typeface="+mj-lt"/>
              <a:buAutoNum type="arabicPeriod"/>
            </a:pPr>
            <a:r>
              <a:rPr lang="en-US" dirty="0"/>
              <a:t>Explain that apparent power ignores any phase angle. It is given the symbol S and is measured as Volt-Amps (VA).</a:t>
            </a:r>
          </a:p>
          <a:p>
            <a:pPr marL="342900" indent="-342900">
              <a:buFont typeface="+mj-lt"/>
              <a:buAutoNum type="arabicPeriod"/>
            </a:pPr>
            <a:r>
              <a:rPr lang="en-US" dirty="0"/>
              <a:t>Show that S = V x I and therefore when the phase angle is zero true power = apparent power.</a:t>
            </a:r>
          </a:p>
          <a:p>
            <a:pPr marL="342900" indent="-342900">
              <a:buFont typeface="+mj-lt"/>
              <a:buAutoNum type="arabicPeriod"/>
            </a:pPr>
            <a:r>
              <a:rPr lang="en-US" dirty="0"/>
              <a:t>The ratio of true power to apparent power given by P/S = V x I</a:t>
            </a:r>
            <a:r>
              <a:rPr lang="en-GB" dirty="0" err="1"/>
              <a:t>cosθ</a:t>
            </a:r>
            <a:r>
              <a:rPr lang="en-GB" dirty="0"/>
              <a:t>/V x I = </a:t>
            </a:r>
            <a:r>
              <a:rPr lang="en-GB" dirty="0" err="1"/>
              <a:t>cosθ</a:t>
            </a:r>
            <a:r>
              <a:rPr lang="en-GB" dirty="0"/>
              <a:t> is called the power factor and indicates what proportion of the potential (or apparent power) is actually usable (true power).</a:t>
            </a:r>
            <a:endParaRPr lang="en-US" dirty="0"/>
          </a:p>
          <a:p>
            <a:pPr marL="342900" indent="-342900">
              <a:buFont typeface="+mj-lt"/>
              <a:buAutoNum type="arabicPeriod"/>
            </a:pPr>
            <a:r>
              <a:rPr lang="en-US" dirty="0"/>
              <a:t>Explain that when there is a phase angle the difference between apparent power and true power is called Reactive power which is give the symbol Q and measured in VAR (Volt-Amps-Reactive). Therefore S = P + Q.</a:t>
            </a:r>
          </a:p>
          <a:p>
            <a:pPr marL="342900" indent="-342900">
              <a:buFont typeface="+mj-lt"/>
              <a:buAutoNum type="arabicPeriod"/>
            </a:pPr>
            <a:r>
              <a:rPr lang="en-US" dirty="0"/>
              <a:t>Explain that Reactive power is given by voltage x the vertical component of the out of phase current i.e. Q = V x </a:t>
            </a:r>
            <a:r>
              <a:rPr lang="en-US" dirty="0" err="1"/>
              <a:t>Isin</a:t>
            </a:r>
            <a:r>
              <a:rPr lang="en-GB" dirty="0" err="1"/>
              <a:t>θ</a:t>
            </a:r>
            <a:r>
              <a:rPr lang="en-GB" dirty="0"/>
              <a:t>.</a:t>
            </a:r>
          </a:p>
          <a:p>
            <a:pPr marL="342900" indent="-342900">
              <a:buFont typeface="+mj-lt"/>
              <a:buAutoNum type="arabicPeriod"/>
            </a:pPr>
            <a:r>
              <a:rPr lang="en-GB" dirty="0"/>
              <a:t>When voltage and current are in phase sin0 = 0 so there is no reactive power. Reactive power generally causes energy loss through heat in a system and is generally considered a loss.</a:t>
            </a:r>
          </a:p>
          <a:p>
            <a:pPr marL="342900" indent="-342900">
              <a:buFont typeface="+mj-lt"/>
              <a:buAutoNum type="arabicPeriod"/>
            </a:pPr>
            <a:endParaRPr lang="en-GB" dirty="0"/>
          </a:p>
        </p:txBody>
      </p:sp>
      <p:grpSp>
        <p:nvGrpSpPr>
          <p:cNvPr id="11" name="Group 10">
            <a:extLst>
              <a:ext uri="{FF2B5EF4-FFF2-40B4-BE49-F238E27FC236}">
                <a16:creationId xmlns:a16="http://schemas.microsoft.com/office/drawing/2014/main" id="{73FF441C-86F9-CC46-9CBB-B15D67A56504}"/>
              </a:ext>
            </a:extLst>
          </p:cNvPr>
          <p:cNvGrpSpPr/>
          <p:nvPr/>
        </p:nvGrpSpPr>
        <p:grpSpPr>
          <a:xfrm>
            <a:off x="7411627" y="385199"/>
            <a:ext cx="2592988" cy="848379"/>
            <a:chOff x="1473406" y="3422407"/>
            <a:chExt cx="2592988" cy="848379"/>
          </a:xfrm>
        </p:grpSpPr>
        <p:cxnSp>
          <p:nvCxnSpPr>
            <p:cNvPr id="4" name="Straight Arrow Connector 3">
              <a:extLst>
                <a:ext uri="{FF2B5EF4-FFF2-40B4-BE49-F238E27FC236}">
                  <a16:creationId xmlns:a16="http://schemas.microsoft.com/office/drawing/2014/main" id="{E936757F-49FA-8545-AFC7-10354918FD0B}"/>
                </a:ext>
              </a:extLst>
            </p:cNvPr>
            <p:cNvCxnSpPr>
              <a:cxnSpLocks/>
            </p:cNvCxnSpPr>
            <p:nvPr/>
          </p:nvCxnSpPr>
          <p:spPr>
            <a:xfrm>
              <a:off x="1488630" y="3467307"/>
              <a:ext cx="2577764" cy="3"/>
            </a:xfrm>
            <a:prstGeom prst="straightConnector1">
              <a:avLst/>
            </a:prstGeom>
            <a:ln w="38100">
              <a:solidFill>
                <a:srgbClr val="D26764"/>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4D8FDA79-0381-FE4C-8CF8-5D090FC78386}"/>
                </a:ext>
              </a:extLst>
            </p:cNvPr>
            <p:cNvCxnSpPr>
              <a:cxnSpLocks/>
            </p:cNvCxnSpPr>
            <p:nvPr/>
          </p:nvCxnSpPr>
          <p:spPr>
            <a:xfrm>
              <a:off x="1473406" y="3474162"/>
              <a:ext cx="1086914" cy="796624"/>
            </a:xfrm>
            <a:prstGeom prst="straightConnector1">
              <a:avLst/>
            </a:prstGeom>
            <a:ln w="38100">
              <a:solidFill>
                <a:srgbClr val="589F64"/>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BEE3A75-0B4E-6942-8D55-EA024ABE21D0}"/>
                </a:ext>
              </a:extLst>
            </p:cNvPr>
            <p:cNvSpPr txBox="1"/>
            <p:nvPr/>
          </p:nvSpPr>
          <p:spPr>
            <a:xfrm>
              <a:off x="1768237" y="3422407"/>
              <a:ext cx="497252" cy="369332"/>
            </a:xfrm>
            <a:prstGeom prst="rect">
              <a:avLst/>
            </a:prstGeom>
            <a:noFill/>
          </p:spPr>
          <p:txBody>
            <a:bodyPr wrap="square" rtlCol="0">
              <a:spAutoFit/>
            </a:bodyPr>
            <a:lstStyle/>
            <a:p>
              <a:r>
                <a:rPr lang="en-US" dirty="0" err="1"/>
                <a:t>θ</a:t>
              </a:r>
              <a:endParaRPr lang="en-US" dirty="0"/>
            </a:p>
          </p:txBody>
        </p:sp>
      </p:grpSp>
      <p:sp>
        <p:nvSpPr>
          <p:cNvPr id="12" name="TextBox 11">
            <a:extLst>
              <a:ext uri="{FF2B5EF4-FFF2-40B4-BE49-F238E27FC236}">
                <a16:creationId xmlns:a16="http://schemas.microsoft.com/office/drawing/2014/main" id="{3C7C2EE5-7552-4144-B0EC-45C41EFC454D}"/>
              </a:ext>
            </a:extLst>
          </p:cNvPr>
          <p:cNvSpPr txBox="1"/>
          <p:nvPr/>
        </p:nvSpPr>
        <p:spPr>
          <a:xfrm>
            <a:off x="9569888" y="111513"/>
            <a:ext cx="320922" cy="369332"/>
          </a:xfrm>
          <a:prstGeom prst="rect">
            <a:avLst/>
          </a:prstGeom>
          <a:noFill/>
        </p:spPr>
        <p:txBody>
          <a:bodyPr wrap="none" rtlCol="0">
            <a:spAutoFit/>
          </a:bodyPr>
          <a:lstStyle/>
          <a:p>
            <a:r>
              <a:rPr lang="en-US" dirty="0">
                <a:solidFill>
                  <a:srgbClr val="D26764"/>
                </a:solidFill>
              </a:rPr>
              <a:t>V</a:t>
            </a:r>
          </a:p>
        </p:txBody>
      </p:sp>
      <p:sp>
        <p:nvSpPr>
          <p:cNvPr id="13" name="TextBox 12">
            <a:extLst>
              <a:ext uri="{FF2B5EF4-FFF2-40B4-BE49-F238E27FC236}">
                <a16:creationId xmlns:a16="http://schemas.microsoft.com/office/drawing/2014/main" id="{417BB306-B359-6B45-B4B0-7B20A32FE08F}"/>
              </a:ext>
            </a:extLst>
          </p:cNvPr>
          <p:cNvSpPr txBox="1"/>
          <p:nvPr/>
        </p:nvSpPr>
        <p:spPr>
          <a:xfrm>
            <a:off x="7982035" y="983037"/>
            <a:ext cx="242374" cy="369332"/>
          </a:xfrm>
          <a:prstGeom prst="rect">
            <a:avLst/>
          </a:prstGeom>
          <a:noFill/>
        </p:spPr>
        <p:txBody>
          <a:bodyPr wrap="none" rtlCol="0">
            <a:spAutoFit/>
          </a:bodyPr>
          <a:lstStyle/>
          <a:p>
            <a:r>
              <a:rPr lang="en-US" dirty="0">
                <a:solidFill>
                  <a:srgbClr val="589F64"/>
                </a:solidFill>
              </a:rPr>
              <a:t>I</a:t>
            </a:r>
          </a:p>
        </p:txBody>
      </p:sp>
      <p:cxnSp>
        <p:nvCxnSpPr>
          <p:cNvPr id="15" name="Straight Arrow Connector 14">
            <a:extLst>
              <a:ext uri="{FF2B5EF4-FFF2-40B4-BE49-F238E27FC236}">
                <a16:creationId xmlns:a16="http://schemas.microsoft.com/office/drawing/2014/main" id="{F76B6CE9-306D-7142-B946-6C082342D02D}"/>
              </a:ext>
            </a:extLst>
          </p:cNvPr>
          <p:cNvCxnSpPr/>
          <p:nvPr/>
        </p:nvCxnSpPr>
        <p:spPr>
          <a:xfrm>
            <a:off x="7426851" y="430099"/>
            <a:ext cx="1071690" cy="0"/>
          </a:xfrm>
          <a:prstGeom prst="straightConnector1">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9608DDD-E60C-114F-8B14-23294D1B34B7}"/>
              </a:ext>
            </a:extLst>
          </p:cNvPr>
          <p:cNvCxnSpPr>
            <a:cxnSpLocks/>
          </p:cNvCxnSpPr>
          <p:nvPr/>
        </p:nvCxnSpPr>
        <p:spPr>
          <a:xfrm>
            <a:off x="7426851" y="436954"/>
            <a:ext cx="0" cy="796624"/>
          </a:xfrm>
          <a:prstGeom prst="straightConnector1">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958CB8C-D35C-FB45-83DA-7C8A399635B1}"/>
              </a:ext>
            </a:extLst>
          </p:cNvPr>
          <p:cNvSpPr txBox="1"/>
          <p:nvPr/>
        </p:nvSpPr>
        <p:spPr>
          <a:xfrm>
            <a:off x="6549838" y="672546"/>
            <a:ext cx="630301" cy="369332"/>
          </a:xfrm>
          <a:prstGeom prst="rect">
            <a:avLst/>
          </a:prstGeom>
          <a:noFill/>
        </p:spPr>
        <p:txBody>
          <a:bodyPr wrap="none" rtlCol="0">
            <a:spAutoFit/>
          </a:bodyPr>
          <a:lstStyle/>
          <a:p>
            <a:r>
              <a:rPr lang="en-US" dirty="0" err="1">
                <a:solidFill>
                  <a:srgbClr val="7030A0"/>
                </a:solidFill>
              </a:rPr>
              <a:t>Isinθ</a:t>
            </a:r>
            <a:endParaRPr lang="en-US" dirty="0">
              <a:solidFill>
                <a:srgbClr val="7030A0"/>
              </a:solidFill>
            </a:endParaRPr>
          </a:p>
        </p:txBody>
      </p:sp>
      <p:sp>
        <p:nvSpPr>
          <p:cNvPr id="20" name="TextBox 19">
            <a:extLst>
              <a:ext uri="{FF2B5EF4-FFF2-40B4-BE49-F238E27FC236}">
                <a16:creationId xmlns:a16="http://schemas.microsoft.com/office/drawing/2014/main" id="{D9015409-0BCB-7349-8E6D-D4B499873788}"/>
              </a:ext>
            </a:extLst>
          </p:cNvPr>
          <p:cNvSpPr txBox="1"/>
          <p:nvPr/>
        </p:nvSpPr>
        <p:spPr>
          <a:xfrm>
            <a:off x="7544133" y="60767"/>
            <a:ext cx="673261" cy="369332"/>
          </a:xfrm>
          <a:prstGeom prst="rect">
            <a:avLst/>
          </a:prstGeom>
          <a:noFill/>
        </p:spPr>
        <p:txBody>
          <a:bodyPr wrap="none" rtlCol="0">
            <a:spAutoFit/>
          </a:bodyPr>
          <a:lstStyle/>
          <a:p>
            <a:r>
              <a:rPr lang="en-US" dirty="0" err="1">
                <a:solidFill>
                  <a:srgbClr val="7030A0"/>
                </a:solidFill>
              </a:rPr>
              <a:t>Icosθ</a:t>
            </a:r>
            <a:endParaRPr lang="en-US" dirty="0">
              <a:solidFill>
                <a:srgbClr val="7030A0"/>
              </a:solidFill>
            </a:endParaRPr>
          </a:p>
        </p:txBody>
      </p:sp>
    </p:spTree>
    <p:custDataLst>
      <p:tags r:id="rId1"/>
    </p:custDataLst>
    <p:extLst>
      <p:ext uri="{BB962C8B-B14F-4D97-AF65-F5344CB8AC3E}">
        <p14:creationId xmlns:p14="http://schemas.microsoft.com/office/powerpoint/2010/main" val="16768226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Vid05</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416320"/>
          </a:xfrm>
          <a:prstGeom prst="rect">
            <a:avLst/>
          </a:prstGeom>
        </p:spPr>
        <p:txBody>
          <a:bodyPr wrap="square">
            <a:spAutoFit/>
          </a:bodyPr>
          <a:lstStyle/>
          <a:p>
            <a:r>
              <a:rPr lang="en-GB" dirty="0"/>
              <a:t>Create a screencast video presented by an expert presenter. Use the interactive angular velocity tool available at </a:t>
            </a:r>
            <a:r>
              <a:rPr lang="en-GB" dirty="0">
                <a:hlinkClick r:id="rId4"/>
              </a:rPr>
              <a:t>https://www.desmos.com/calculator/pusgzg59ec</a:t>
            </a:r>
            <a:r>
              <a:rPr lang="en-GB" dirty="0"/>
              <a:t> to explain angular velocity.</a:t>
            </a:r>
          </a:p>
          <a:p>
            <a:pPr marL="342900" indent="-342900">
              <a:buFont typeface="+mj-lt"/>
              <a:buAutoNum type="arabicPeriod"/>
            </a:pPr>
            <a:r>
              <a:rPr lang="en-GB" dirty="0"/>
              <a:t>This is a standard unit circle. Click on the play button next to the ”a” slider. At the moment the speed is set to x1 which means a revolution will be completed in 4 seconds or, in other words π/2 revolutions (a quarter turn) each second.</a:t>
            </a:r>
          </a:p>
          <a:p>
            <a:pPr marL="342900" indent="-342900">
              <a:buFont typeface="+mj-lt"/>
              <a:buAutoNum type="arabicPeriod"/>
            </a:pPr>
            <a:r>
              <a:rPr lang="en-GB" dirty="0"/>
              <a:t>Explain that the angular velocity, given by the Greek letter omega (lowercase) </a:t>
            </a:r>
            <a:r>
              <a:rPr lang="en-GB" dirty="0" err="1"/>
              <a:t>ω</a:t>
            </a:r>
            <a:r>
              <a:rPr lang="en-GB" dirty="0"/>
              <a:t> is a measure of the number of radians rotated through per second or rad/sec. Therefore the angular velocity is currently 1/2π radians/sec because it rotates through π/2 radians every second.</a:t>
            </a:r>
          </a:p>
          <a:p>
            <a:pPr marL="342900" indent="-342900">
              <a:buFont typeface="+mj-lt"/>
              <a:buAutoNum type="arabicPeriod"/>
            </a:pPr>
            <a:r>
              <a:rPr lang="en-GB" dirty="0"/>
              <a:t>Increase the speed of the animation to 1.5x. Now one revolution or 2π radians is completed every three seconds. So the angular velocity is 2π/3 or 2/3π rad/sec.</a:t>
            </a:r>
          </a:p>
          <a:p>
            <a:pPr marL="342900" indent="-342900">
              <a:buFont typeface="+mj-lt"/>
              <a:buAutoNum type="arabicPeriod"/>
            </a:pPr>
            <a:r>
              <a:rPr lang="en-GB" dirty="0"/>
              <a:t>Decrease the speed of the animation to 0.5x. Now it will take 8 seconds for 1 revolution – an angular velocity of 2π/8 = 1/4π rad/sec.</a:t>
            </a:r>
          </a:p>
        </p:txBody>
      </p:sp>
    </p:spTree>
    <p:custDataLst>
      <p:tags r:id="rId1"/>
    </p:custDataLst>
    <p:extLst>
      <p:ext uri="{BB962C8B-B14F-4D97-AF65-F5344CB8AC3E}">
        <p14:creationId xmlns:p14="http://schemas.microsoft.com/office/powerpoint/2010/main" val="26428577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Vid06</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4478534"/>
              </a:xfrm>
              <a:prstGeom prst="rect">
                <a:avLst/>
              </a:prstGeom>
            </p:spPr>
            <p:txBody>
              <a:bodyPr wrap="square">
                <a:spAutoFit/>
              </a:bodyPr>
              <a:lstStyle/>
              <a:p>
                <a:r>
                  <a:rPr lang="en-GB" dirty="0"/>
                  <a:t>Create a screencast video presented by an expert presenter explaining frequency.</a:t>
                </a:r>
              </a:p>
              <a:p>
                <a:pPr marL="342900" indent="-342900">
                  <a:buFont typeface="+mj-lt"/>
                  <a:buAutoNum type="arabicPeriod"/>
                </a:pPr>
                <a:r>
                  <a:rPr lang="en-GB" dirty="0"/>
                  <a:t>Explain that frequency (f) is the number of revolutions or cycles completed per second and that this can either be the number of times a radius completes a full revolution in 1 second or the number of times a sine wave repeats itself per second.</a:t>
                </a:r>
              </a:p>
              <a:p>
                <a:pPr marL="342900" indent="-342900">
                  <a:buFont typeface="+mj-lt"/>
                  <a:buAutoNum type="arabicPeriod"/>
                </a:pPr>
                <a:r>
                  <a:rPr lang="en-GB" dirty="0"/>
                  <a:t>Open the unit circle tool (</a:t>
                </a:r>
                <a:r>
                  <a:rPr lang="en-GB" dirty="0">
                    <a:hlinkClick r:id="rId4"/>
                  </a:rPr>
                  <a:t>https://www.desmos.com/calculator/gs0rkhhcht</a:t>
                </a:r>
                <a:r>
                  <a:rPr lang="en-GB" dirty="0"/>
                  <a:t>) and make sure that the animation speed for “a” is set to x1 and that it is set to only run forward (click the double arrow icon until both arrows point right). Remind learners that x1 means that the animation will complete once in 4 seconds. But the animation has to go through 720° or 2 revolutions in 4 seconds. Therefore it will go through 1 revolution in 2 seconds. This means that every second only ½ a revolution or cycle is completed. Therefore frequency is simply give as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𝐻𝑧</m:t>
                    </m:r>
                  </m:oMath>
                </a14:m>
                <a:r>
                  <a:rPr lang="en-GB" dirty="0"/>
                  <a:t> where t is the time taken to complete a full revolution. Emphasise the fact that frequency measures revolutions completed per second or cycles of the sine graph completed per second.</a:t>
                </a:r>
              </a:p>
              <a:p>
                <a:pPr marL="342900" indent="-342900">
                  <a:buFont typeface="+mj-lt"/>
                  <a:buAutoNum type="arabicPeriod"/>
                </a:pPr>
                <a:r>
                  <a:rPr lang="en-GB" dirty="0"/>
                  <a:t>Calculate the angular velocity of the current animation: </a:t>
                </a:r>
                <a:r>
                  <a:rPr lang="en-GB" dirty="0" err="1"/>
                  <a:t>ω</a:t>
                </a:r>
                <a:r>
                  <a:rPr lang="en-GB" dirty="0"/>
                  <a:t> = 2π/2 = π/second.</a:t>
                </a:r>
              </a:p>
              <a:p>
                <a:pPr marL="342900" indent="-342900">
                  <a:buFont typeface="+mj-lt"/>
                  <a:buAutoNum type="arabicPeriod"/>
                </a:pPr>
                <a:r>
                  <a:rPr lang="en-GB" dirty="0"/>
                  <a:t>Show that we can also calculate </a:t>
                </a:r>
                <a:r>
                  <a:rPr lang="en-GB" i="1" dirty="0"/>
                  <a:t>f</a:t>
                </a:r>
                <a:r>
                  <a:rPr lang="en-GB" dirty="0"/>
                  <a:t> from angular velocity as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𝜔</m:t>
                        </m:r>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𝐻𝑧</m:t>
                    </m:r>
                  </m:oMath>
                </a14:m>
                <a:endParaRPr lang="en-GB" dirty="0"/>
              </a:p>
              <a:p>
                <a:pPr marL="342900" indent="-342900">
                  <a:buFont typeface="+mj-lt"/>
                  <a:buAutoNum type="arabicPeriod"/>
                </a:pPr>
                <a:r>
                  <a:rPr lang="en-GB" dirty="0"/>
                  <a:t>Change the animation speed to 5x and calculate the frequency using t and angular velocity.</a:t>
                </a:r>
              </a:p>
            </p:txBody>
          </p:sp>
        </mc:Choice>
        <mc:Fallback xmlns="">
          <p:sp>
            <p:nvSpPr>
              <p:cNvPr id="3" name="Rectangle 2">
                <a:extLst>
                  <a:ext uri="{FF2B5EF4-FFF2-40B4-BE49-F238E27FC236}">
                    <a16:creationId xmlns:a16="http://schemas.microsoft.com/office/drawing/2014/main" id="{E96364EF-935E-1E45-A8B6-FEBAA8ED6F07}"/>
                  </a:ext>
                </a:extLst>
              </p:cNvPr>
              <p:cNvSpPr>
                <a:spLocks noRot="1" noChangeAspect="1" noMove="1" noResize="1" noEditPoints="1" noAdjustHandles="1" noChangeArrowheads="1" noChangeShapeType="1" noTextEdit="1"/>
              </p:cNvSpPr>
              <p:nvPr/>
            </p:nvSpPr>
            <p:spPr>
              <a:xfrm>
                <a:off x="460118" y="1233578"/>
                <a:ext cx="9647050" cy="4478534"/>
              </a:xfrm>
              <a:prstGeom prst="rect">
                <a:avLst/>
              </a:prstGeom>
              <a:blipFill>
                <a:blip r:embed="rId5"/>
                <a:stretch>
                  <a:fillRect l="-526" t="-282" r="-526" b="-1130"/>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0289450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(1 of 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970318"/>
          </a:xfrm>
          <a:prstGeom prst="rect">
            <a:avLst/>
          </a:prstGeom>
        </p:spPr>
        <p:txBody>
          <a:bodyPr wrap="square">
            <a:spAutoFit/>
          </a:bodyPr>
          <a:lstStyle/>
          <a:p>
            <a:r>
              <a:rPr lang="en-US" dirty="0"/>
              <a:t>Create a screencast vide presented by an expert electrician explaining RMS voltage/current in AC systems. Base explanation on </a:t>
            </a:r>
            <a:r>
              <a:rPr lang="en-US" dirty="0">
                <a:hlinkClick r:id="rId4"/>
              </a:rPr>
              <a:t>https://www.allaboutcircuits.com/textbook/alternating-current/chpt-1/measurements-ac-magnitude/</a:t>
            </a:r>
            <a:r>
              <a:rPr lang="en-US" dirty="0"/>
              <a:t>. Use similar images to those on page 3.</a:t>
            </a:r>
          </a:p>
          <a:p>
            <a:pPr marL="342900" indent="-342900">
              <a:buFont typeface="+mj-lt"/>
              <a:buAutoNum type="arabicPeriod"/>
            </a:pPr>
            <a:r>
              <a:rPr lang="en-US" dirty="0"/>
              <a:t>AC is always changing value. What value do we give it? Can we use peak values even though, most of the time the AC is less than the peak value? DC is easy because voltage and current are always the same.</a:t>
            </a:r>
          </a:p>
          <a:p>
            <a:pPr marL="342900" indent="-342900">
              <a:buFont typeface="+mj-lt"/>
              <a:buAutoNum type="arabicPeriod"/>
            </a:pPr>
            <a:r>
              <a:rPr lang="en-US" dirty="0"/>
              <a:t>We could try the average but, for any sine wave this is zero (A).</a:t>
            </a:r>
          </a:p>
          <a:p>
            <a:pPr marL="342900" indent="-342900">
              <a:buFont typeface="+mj-lt"/>
              <a:buAutoNum type="arabicPeriod"/>
            </a:pPr>
            <a:r>
              <a:rPr lang="en-US" dirty="0"/>
              <a:t>We could make all the negative values positive(B) first and get an average this way. </a:t>
            </a:r>
          </a:p>
          <a:p>
            <a:pPr marL="342900" indent="-342900">
              <a:buFont typeface="+mj-lt"/>
              <a:buAutoNum type="arabicPeriod"/>
            </a:pPr>
            <a:r>
              <a:rPr lang="en-US" dirty="0"/>
              <a:t>But this average is not the same as the supply’s ability to do work or its power. It is slightly less. Remember that P = V</a:t>
            </a:r>
            <a:r>
              <a:rPr lang="en-US" baseline="30000" dirty="0"/>
              <a:t>2</a:t>
            </a:r>
            <a:r>
              <a:rPr lang="en-US" dirty="0"/>
              <a:t>/R or I</a:t>
            </a:r>
            <a:r>
              <a:rPr lang="en-US" baseline="30000" dirty="0"/>
              <a:t>2</a:t>
            </a:r>
            <a:r>
              <a:rPr lang="en-US" dirty="0"/>
              <a:t>R. There are squares involved.</a:t>
            </a:r>
          </a:p>
          <a:p>
            <a:pPr marL="342900" indent="-342900">
              <a:buFont typeface="+mj-lt"/>
              <a:buAutoNum type="arabicPeriod"/>
            </a:pPr>
            <a:r>
              <a:rPr lang="en-US" dirty="0"/>
              <a:t>Having a measure that allows us to compare the power delivered by different AC supplies and between AC and DC supplies would be useful (C).</a:t>
            </a:r>
          </a:p>
          <a:p>
            <a:pPr marL="342900" indent="-342900">
              <a:buFont typeface="+mj-lt"/>
              <a:buAutoNum type="arabicPeriod"/>
            </a:pPr>
            <a:r>
              <a:rPr lang="en-US" dirty="0"/>
              <a:t>If 50W were dissipated in a DC circuit with 10V, 5A and 2Ω, then it would be useful to be able to say that an AC circuit with 5A and 2Ω and also dissipating 50W was also 10V.</a:t>
            </a:r>
          </a:p>
        </p:txBody>
      </p:sp>
    </p:spTree>
    <p:custDataLst>
      <p:tags r:id="rId1"/>
    </p:custDataLst>
    <p:extLst>
      <p:ext uri="{BB962C8B-B14F-4D97-AF65-F5344CB8AC3E}">
        <p14:creationId xmlns:p14="http://schemas.microsoft.com/office/powerpoint/2010/main" val="42102914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(2 of 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2862322"/>
          </a:xfrm>
          <a:prstGeom prst="rect">
            <a:avLst/>
          </a:prstGeom>
        </p:spPr>
        <p:txBody>
          <a:bodyPr wrap="square">
            <a:spAutoFit/>
          </a:bodyPr>
          <a:lstStyle/>
          <a:p>
            <a:pPr marL="342900" indent="-342900">
              <a:buFont typeface="+mj-lt"/>
              <a:buAutoNum type="arabicPeriod"/>
            </a:pPr>
            <a:r>
              <a:rPr lang="en-US" dirty="0"/>
              <a:t>This 10V AC is called the Root Mean Square or RMS value. You don’t need to know the </a:t>
            </a:r>
            <a:r>
              <a:rPr lang="en-US" dirty="0" err="1"/>
              <a:t>maths</a:t>
            </a:r>
            <a:r>
              <a:rPr lang="en-US" dirty="0"/>
              <a:t> behind this. You just need to know that RMS = Peak of the AC x 0.707.</a:t>
            </a:r>
          </a:p>
          <a:p>
            <a:pPr marL="342900" indent="-342900">
              <a:buFont typeface="+mj-lt"/>
              <a:buAutoNum type="arabicPeriod"/>
            </a:pPr>
            <a:r>
              <a:rPr lang="en-US" dirty="0"/>
              <a:t>RMS of an AC voltage or current is the equivalent DC voltage or current that would deliver the same amount of power. RMS is sometimes called DC equivalent.</a:t>
            </a:r>
          </a:p>
          <a:p>
            <a:pPr marL="342900" indent="-342900">
              <a:buFont typeface="+mj-lt"/>
              <a:buAutoNum type="arabicPeriod"/>
            </a:pPr>
            <a:r>
              <a:rPr lang="en-US" dirty="0"/>
              <a:t>The conversion factor of 0.707 ONLY applies to AC sources that are sinusoidal. Other waves forms have different conversion factors.</a:t>
            </a:r>
          </a:p>
          <a:p>
            <a:pPr marL="342900" indent="-342900">
              <a:buFont typeface="+mj-lt"/>
              <a:buAutoNum type="arabicPeriod"/>
            </a:pPr>
            <a:r>
              <a:rPr lang="en-US" dirty="0"/>
              <a:t>For sine waves the average voltage or current = Peak of the AC x 0.637.</a:t>
            </a:r>
          </a:p>
          <a:p>
            <a:pPr marL="342900" indent="-342900">
              <a:buFont typeface="+mj-lt"/>
              <a:buAutoNum type="arabicPeriod"/>
            </a:pPr>
            <a:r>
              <a:rPr lang="en-US" dirty="0"/>
              <a:t>Because RMS allows us to make better comparisons it is almost always used instead of Average.</a:t>
            </a:r>
          </a:p>
          <a:p>
            <a:pPr marL="342900" indent="-342900">
              <a:buFont typeface="+mj-lt"/>
              <a:buAutoNum type="arabicPeriod"/>
            </a:pPr>
            <a:r>
              <a:rPr lang="en-US" dirty="0"/>
              <a:t>When dealing with AC always assume that the values given are RMS values UNLESS you are told otherwise.</a:t>
            </a:r>
          </a:p>
        </p:txBody>
      </p:sp>
    </p:spTree>
    <p:custDataLst>
      <p:tags r:id="rId1"/>
    </p:custDataLst>
    <p:extLst>
      <p:ext uri="{BB962C8B-B14F-4D97-AF65-F5344CB8AC3E}">
        <p14:creationId xmlns:p14="http://schemas.microsoft.com/office/powerpoint/2010/main" val="4819307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(3 of 3)</a:t>
            </a:r>
          </a:p>
        </p:txBody>
      </p:sp>
      <p:pic>
        <p:nvPicPr>
          <p:cNvPr id="4" name="Picture 3">
            <a:extLst>
              <a:ext uri="{FF2B5EF4-FFF2-40B4-BE49-F238E27FC236}">
                <a16:creationId xmlns:a16="http://schemas.microsoft.com/office/drawing/2014/main" id="{E40FF3C2-C632-F742-A3B1-D7801F7C85DC}"/>
              </a:ext>
            </a:extLst>
          </p:cNvPr>
          <p:cNvPicPr>
            <a:picLocks noChangeAspect="1"/>
          </p:cNvPicPr>
          <p:nvPr/>
        </p:nvPicPr>
        <p:blipFill>
          <a:blip r:embed="rId4"/>
          <a:stretch>
            <a:fillRect/>
          </a:stretch>
        </p:blipFill>
        <p:spPr>
          <a:xfrm>
            <a:off x="407996" y="1130300"/>
            <a:ext cx="4064000" cy="2743200"/>
          </a:xfrm>
          <a:prstGeom prst="rect">
            <a:avLst/>
          </a:prstGeom>
        </p:spPr>
      </p:pic>
      <p:pic>
        <p:nvPicPr>
          <p:cNvPr id="5" name="Picture 4">
            <a:extLst>
              <a:ext uri="{FF2B5EF4-FFF2-40B4-BE49-F238E27FC236}">
                <a16:creationId xmlns:a16="http://schemas.microsoft.com/office/drawing/2014/main" id="{36E39FDD-578C-CE47-A71A-360D60A6FBA0}"/>
              </a:ext>
            </a:extLst>
          </p:cNvPr>
          <p:cNvPicPr>
            <a:picLocks noChangeAspect="1"/>
          </p:cNvPicPr>
          <p:nvPr/>
        </p:nvPicPr>
        <p:blipFill>
          <a:blip r:embed="rId5"/>
          <a:stretch>
            <a:fillRect/>
          </a:stretch>
        </p:blipFill>
        <p:spPr>
          <a:xfrm>
            <a:off x="5115817" y="1233578"/>
            <a:ext cx="4419600" cy="1917700"/>
          </a:xfrm>
          <a:prstGeom prst="rect">
            <a:avLst/>
          </a:prstGeom>
        </p:spPr>
      </p:pic>
      <p:pic>
        <p:nvPicPr>
          <p:cNvPr id="6" name="Picture 5">
            <a:extLst>
              <a:ext uri="{FF2B5EF4-FFF2-40B4-BE49-F238E27FC236}">
                <a16:creationId xmlns:a16="http://schemas.microsoft.com/office/drawing/2014/main" id="{F8AF3D76-8C3F-584C-9E15-13D2D8BD5CAE}"/>
              </a:ext>
            </a:extLst>
          </p:cNvPr>
          <p:cNvPicPr>
            <a:picLocks noChangeAspect="1"/>
          </p:cNvPicPr>
          <p:nvPr/>
        </p:nvPicPr>
        <p:blipFill>
          <a:blip r:embed="rId6"/>
          <a:stretch>
            <a:fillRect/>
          </a:stretch>
        </p:blipFill>
        <p:spPr>
          <a:xfrm>
            <a:off x="4671558" y="3341007"/>
            <a:ext cx="6578600" cy="2501900"/>
          </a:xfrm>
          <a:prstGeom prst="rect">
            <a:avLst/>
          </a:prstGeom>
        </p:spPr>
      </p:pic>
    </p:spTree>
    <p:custDataLst>
      <p:tags r:id="rId1"/>
    </p:custDataLst>
    <p:extLst>
      <p:ext uri="{BB962C8B-B14F-4D97-AF65-F5344CB8AC3E}">
        <p14:creationId xmlns:p14="http://schemas.microsoft.com/office/powerpoint/2010/main" val="2395954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sine wave</a:t>
            </a:r>
          </a:p>
        </p:txBody>
      </p:sp>
      <p:sp>
        <p:nvSpPr>
          <p:cNvPr id="3" name="Content Placeholder 2"/>
          <p:cNvSpPr>
            <a:spLocks noGrp="1"/>
          </p:cNvSpPr>
          <p:nvPr>
            <p:ph idx="1"/>
          </p:nvPr>
        </p:nvSpPr>
        <p:spPr>
          <a:xfrm>
            <a:off x="1122533" y="1080982"/>
            <a:ext cx="3137981" cy="2206503"/>
          </a:xfrm>
        </p:spPr>
        <p:txBody>
          <a:bodyPr>
            <a:noAutofit/>
          </a:bodyPr>
          <a:lstStyle/>
          <a:p>
            <a:pPr marL="0" indent="0" algn="just">
              <a:buNone/>
            </a:pPr>
            <a:r>
              <a:rPr lang="en-US" sz="2400" dirty="0"/>
              <a:t>Remember from topic 2 that we often represent AC as a sine wave. </a:t>
            </a:r>
          </a:p>
        </p:txBody>
      </p:sp>
      <p:sp>
        <p:nvSpPr>
          <p:cNvPr id="5" name="Content Placeholder 2">
            <a:extLst>
              <a:ext uri="{FF2B5EF4-FFF2-40B4-BE49-F238E27FC236}">
                <a16:creationId xmlns:a16="http://schemas.microsoft.com/office/drawing/2014/main" id="{72961A51-5FBA-634B-AF08-4E0AD63FAA6F}"/>
              </a:ext>
            </a:extLst>
          </p:cNvPr>
          <p:cNvSpPr txBox="1">
            <a:spLocks/>
          </p:cNvSpPr>
          <p:nvPr/>
        </p:nvSpPr>
        <p:spPr>
          <a:xfrm>
            <a:off x="1145556" y="2114788"/>
            <a:ext cx="3137982" cy="2773264"/>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on the parts of the image for a quick refresher of the wave’s key features.</a:t>
            </a:r>
          </a:p>
          <a:p>
            <a:pPr marL="0" indent="0" algn="just">
              <a:buFont typeface="Arial" panose="020B0604020202020204" pitchFamily="34" charset="0"/>
              <a:buNone/>
            </a:pPr>
            <a:r>
              <a:rPr lang="en-US" sz="2400" i="1" dirty="0"/>
              <a:t>If you need more detail, click the button to go back to the relevant part of topic 2.</a:t>
            </a:r>
          </a:p>
        </p:txBody>
      </p:sp>
      <p:pic>
        <p:nvPicPr>
          <p:cNvPr id="6" name="Graphic 5" descr="User">
            <a:extLst>
              <a:ext uri="{FF2B5EF4-FFF2-40B4-BE49-F238E27FC236}">
                <a16:creationId xmlns:a16="http://schemas.microsoft.com/office/drawing/2014/main" id="{7F7BC612-F8B5-B247-B59C-2C56E29B977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1509" y="2049471"/>
            <a:ext cx="854046" cy="854046"/>
          </a:xfrm>
          <a:prstGeom prst="rect">
            <a:avLst/>
          </a:prstGeom>
        </p:spPr>
      </p:pic>
      <p:grpSp>
        <p:nvGrpSpPr>
          <p:cNvPr id="7" name="Group 6">
            <a:extLst>
              <a:ext uri="{FF2B5EF4-FFF2-40B4-BE49-F238E27FC236}">
                <a16:creationId xmlns:a16="http://schemas.microsoft.com/office/drawing/2014/main" id="{F3781694-C72C-8840-B981-4376B69805DA}"/>
              </a:ext>
            </a:extLst>
          </p:cNvPr>
          <p:cNvGrpSpPr/>
          <p:nvPr/>
        </p:nvGrpSpPr>
        <p:grpSpPr>
          <a:xfrm>
            <a:off x="4363224" y="1075645"/>
            <a:ext cx="5157619" cy="2915783"/>
            <a:chOff x="4385008" y="1045443"/>
            <a:chExt cx="5751957" cy="3251783"/>
          </a:xfrm>
        </p:grpSpPr>
        <p:pic>
          <p:nvPicPr>
            <p:cNvPr id="8" name="Picture 7">
              <a:extLst>
                <a:ext uri="{FF2B5EF4-FFF2-40B4-BE49-F238E27FC236}">
                  <a16:creationId xmlns:a16="http://schemas.microsoft.com/office/drawing/2014/main" id="{028317AF-0326-5449-9A52-68AE8F3693E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89119" y="1091866"/>
              <a:ext cx="5382577" cy="3133856"/>
            </a:xfrm>
            <a:prstGeom prst="rect">
              <a:avLst/>
            </a:prstGeom>
          </p:spPr>
        </p:pic>
        <p:cxnSp>
          <p:nvCxnSpPr>
            <p:cNvPr id="9" name="Straight Arrow Connector 8">
              <a:extLst>
                <a:ext uri="{FF2B5EF4-FFF2-40B4-BE49-F238E27FC236}">
                  <a16:creationId xmlns:a16="http://schemas.microsoft.com/office/drawing/2014/main" id="{E625E6A8-45ED-4042-875C-23B7BDA4BA1E}"/>
                </a:ext>
              </a:extLst>
            </p:cNvPr>
            <p:cNvCxnSpPr>
              <a:cxnSpLocks/>
            </p:cNvCxnSpPr>
            <p:nvPr/>
          </p:nvCxnSpPr>
          <p:spPr>
            <a:xfrm flipV="1">
              <a:off x="8447296" y="2674138"/>
              <a:ext cx="1668507" cy="966"/>
            </a:xfrm>
            <a:prstGeom prst="straightConnector1">
              <a:avLst/>
            </a:prstGeom>
            <a:ln w="127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70EAE95-5EAF-E646-895C-3CB2870978C3}"/>
                </a:ext>
              </a:extLst>
            </p:cNvPr>
            <p:cNvCxnSpPr>
              <a:cxnSpLocks/>
            </p:cNvCxnSpPr>
            <p:nvPr/>
          </p:nvCxnSpPr>
          <p:spPr>
            <a:xfrm flipV="1">
              <a:off x="4787076" y="1045443"/>
              <a:ext cx="0" cy="294059"/>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77E0278-C25F-874A-A679-5A370C30E057}"/>
                </a:ext>
              </a:extLst>
            </p:cNvPr>
            <p:cNvCxnSpPr>
              <a:cxnSpLocks/>
            </p:cNvCxnSpPr>
            <p:nvPr/>
          </p:nvCxnSpPr>
          <p:spPr>
            <a:xfrm>
              <a:off x="4785148" y="4016178"/>
              <a:ext cx="0" cy="281048"/>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F817574-1BAE-E742-B55C-71AE190237BC}"/>
                </a:ext>
              </a:extLst>
            </p:cNvPr>
            <p:cNvSpPr txBox="1"/>
            <p:nvPr/>
          </p:nvSpPr>
          <p:spPr>
            <a:xfrm>
              <a:off x="4414968" y="3232252"/>
              <a:ext cx="309700" cy="584775"/>
            </a:xfrm>
            <a:prstGeom prst="rect">
              <a:avLst/>
            </a:prstGeom>
            <a:noFill/>
          </p:spPr>
          <p:txBody>
            <a:bodyPr wrap="none" rtlCol="0">
              <a:spAutoFit/>
            </a:bodyPr>
            <a:lstStyle/>
            <a:p>
              <a:r>
                <a:rPr lang="en-US" sz="3200" dirty="0">
                  <a:solidFill>
                    <a:schemeClr val="bg2">
                      <a:lumMod val="10000"/>
                    </a:schemeClr>
                  </a:solidFill>
                </a:rPr>
                <a:t>-</a:t>
              </a:r>
              <a:endParaRPr lang="en-US" dirty="0">
                <a:solidFill>
                  <a:schemeClr val="bg2">
                    <a:lumMod val="10000"/>
                  </a:schemeClr>
                </a:solidFill>
              </a:endParaRPr>
            </a:p>
          </p:txBody>
        </p:sp>
        <p:sp>
          <p:nvSpPr>
            <p:cNvPr id="13" name="TextBox 12">
              <a:extLst>
                <a:ext uri="{FF2B5EF4-FFF2-40B4-BE49-F238E27FC236}">
                  <a16:creationId xmlns:a16="http://schemas.microsoft.com/office/drawing/2014/main" id="{89F78D1F-0AB8-A54F-BF97-26445BBC0C16}"/>
                </a:ext>
              </a:extLst>
            </p:cNvPr>
            <p:cNvSpPr txBox="1"/>
            <p:nvPr/>
          </p:nvSpPr>
          <p:spPr>
            <a:xfrm>
              <a:off x="4385008" y="1430529"/>
              <a:ext cx="389850" cy="584775"/>
            </a:xfrm>
            <a:prstGeom prst="rect">
              <a:avLst/>
            </a:prstGeom>
            <a:noFill/>
          </p:spPr>
          <p:txBody>
            <a:bodyPr wrap="none" rtlCol="0">
              <a:spAutoFit/>
            </a:bodyPr>
            <a:lstStyle/>
            <a:p>
              <a:r>
                <a:rPr lang="en-US" sz="3200" dirty="0">
                  <a:solidFill>
                    <a:schemeClr val="bg2">
                      <a:lumMod val="10000"/>
                    </a:schemeClr>
                  </a:solidFill>
                </a:rPr>
                <a:t>+</a:t>
              </a:r>
              <a:endParaRPr lang="en-US" dirty="0">
                <a:solidFill>
                  <a:schemeClr val="bg2">
                    <a:lumMod val="10000"/>
                  </a:schemeClr>
                </a:solidFill>
              </a:endParaRPr>
            </a:p>
          </p:txBody>
        </p:sp>
        <p:sp>
          <p:nvSpPr>
            <p:cNvPr id="14" name="TextBox 13">
              <a:extLst>
                <a:ext uri="{FF2B5EF4-FFF2-40B4-BE49-F238E27FC236}">
                  <a16:creationId xmlns:a16="http://schemas.microsoft.com/office/drawing/2014/main" id="{7250166E-DCBF-EC4D-9831-5919E033B450}"/>
                </a:ext>
              </a:extLst>
            </p:cNvPr>
            <p:cNvSpPr txBox="1"/>
            <p:nvPr/>
          </p:nvSpPr>
          <p:spPr>
            <a:xfrm>
              <a:off x="9528781" y="2626404"/>
              <a:ext cx="608184" cy="411892"/>
            </a:xfrm>
            <a:prstGeom prst="rect">
              <a:avLst/>
            </a:prstGeom>
            <a:noFill/>
          </p:spPr>
          <p:txBody>
            <a:bodyPr wrap="none" rtlCol="0">
              <a:spAutoFit/>
            </a:bodyPr>
            <a:lstStyle/>
            <a:p>
              <a:r>
                <a:rPr lang="en-US" dirty="0">
                  <a:solidFill>
                    <a:schemeClr val="bg2">
                      <a:lumMod val="10000"/>
                    </a:schemeClr>
                  </a:solidFill>
                </a:rPr>
                <a:t>t (s)</a:t>
              </a:r>
            </a:p>
          </p:txBody>
        </p:sp>
      </p:grpSp>
      <p:sp>
        <p:nvSpPr>
          <p:cNvPr id="16" name="Oval 15">
            <a:extLst>
              <a:ext uri="{FF2B5EF4-FFF2-40B4-BE49-F238E27FC236}">
                <a16:creationId xmlns:a16="http://schemas.microsoft.com/office/drawing/2014/main" id="{621B7DC1-EAAE-E347-981E-94977842FD5B}"/>
              </a:ext>
            </a:extLst>
          </p:cNvPr>
          <p:cNvSpPr/>
          <p:nvPr/>
        </p:nvSpPr>
        <p:spPr>
          <a:xfrm>
            <a:off x="5699578" y="1525814"/>
            <a:ext cx="65315" cy="65315"/>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A33642A-4EC7-6F48-BA28-1E17764C1153}"/>
              </a:ext>
            </a:extLst>
          </p:cNvPr>
          <p:cNvSpPr txBox="1"/>
          <p:nvPr/>
        </p:nvSpPr>
        <p:spPr>
          <a:xfrm>
            <a:off x="5551714" y="1208189"/>
            <a:ext cx="1144159" cy="369332"/>
          </a:xfrm>
          <a:prstGeom prst="rect">
            <a:avLst/>
          </a:prstGeom>
          <a:noFill/>
        </p:spPr>
        <p:txBody>
          <a:bodyPr wrap="none" rtlCol="0">
            <a:spAutoFit/>
          </a:bodyPr>
          <a:lstStyle/>
          <a:p>
            <a:r>
              <a:rPr lang="en-US" dirty="0">
                <a:solidFill>
                  <a:schemeClr val="bg2">
                    <a:lumMod val="10000"/>
                  </a:schemeClr>
                </a:solidFill>
              </a:rPr>
              <a:t>Max value</a:t>
            </a:r>
          </a:p>
        </p:txBody>
      </p:sp>
      <p:sp>
        <p:nvSpPr>
          <p:cNvPr id="20" name="TextBox 19">
            <a:extLst>
              <a:ext uri="{FF2B5EF4-FFF2-40B4-BE49-F238E27FC236}">
                <a16:creationId xmlns:a16="http://schemas.microsoft.com/office/drawing/2014/main" id="{DF3ADF2A-9652-A244-824D-E958B1B69EF8}"/>
              </a:ext>
            </a:extLst>
          </p:cNvPr>
          <p:cNvSpPr txBox="1"/>
          <p:nvPr/>
        </p:nvSpPr>
        <p:spPr>
          <a:xfrm>
            <a:off x="4250551" y="2474167"/>
            <a:ext cx="680162" cy="369332"/>
          </a:xfrm>
          <a:prstGeom prst="rect">
            <a:avLst/>
          </a:prstGeom>
          <a:noFill/>
        </p:spPr>
        <p:txBody>
          <a:bodyPr wrap="square" rtlCol="0">
            <a:spAutoFit/>
          </a:bodyPr>
          <a:lstStyle/>
          <a:p>
            <a:pPr algn="ctr"/>
            <a:r>
              <a:rPr lang="en-US" dirty="0">
                <a:solidFill>
                  <a:schemeClr val="bg2">
                    <a:lumMod val="10000"/>
                  </a:schemeClr>
                </a:solidFill>
              </a:rPr>
              <a:t>0</a:t>
            </a:r>
          </a:p>
        </p:txBody>
      </p:sp>
      <p:cxnSp>
        <p:nvCxnSpPr>
          <p:cNvPr id="22" name="Straight Connector 21">
            <a:extLst>
              <a:ext uri="{FF2B5EF4-FFF2-40B4-BE49-F238E27FC236}">
                <a16:creationId xmlns:a16="http://schemas.microsoft.com/office/drawing/2014/main" id="{1B79E1DE-8181-D147-B91E-7FFF186FD85D}"/>
              </a:ext>
            </a:extLst>
          </p:cNvPr>
          <p:cNvCxnSpPr>
            <a:cxnSpLocks/>
          </p:cNvCxnSpPr>
          <p:nvPr/>
        </p:nvCxnSpPr>
        <p:spPr>
          <a:xfrm>
            <a:off x="6786463" y="2486169"/>
            <a:ext cx="0" cy="106073"/>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0013179-D284-D142-A5E2-123BC349186E}"/>
              </a:ext>
            </a:extLst>
          </p:cNvPr>
          <p:cNvCxnSpPr>
            <a:cxnSpLocks/>
          </p:cNvCxnSpPr>
          <p:nvPr/>
        </p:nvCxnSpPr>
        <p:spPr>
          <a:xfrm>
            <a:off x="8834185" y="2486169"/>
            <a:ext cx="0" cy="106073"/>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5082939-C33E-CD4D-B57C-8882480251B2}"/>
              </a:ext>
            </a:extLst>
          </p:cNvPr>
          <p:cNvCxnSpPr>
            <a:cxnSpLocks/>
          </p:cNvCxnSpPr>
          <p:nvPr/>
        </p:nvCxnSpPr>
        <p:spPr>
          <a:xfrm>
            <a:off x="4730092" y="2486169"/>
            <a:ext cx="0" cy="106073"/>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438DD3A-0A88-AA45-8669-D01E94E3E580}"/>
              </a:ext>
            </a:extLst>
          </p:cNvPr>
          <p:cNvCxnSpPr>
            <a:cxnSpLocks/>
          </p:cNvCxnSpPr>
          <p:nvPr/>
        </p:nvCxnSpPr>
        <p:spPr>
          <a:xfrm>
            <a:off x="7249885" y="1558471"/>
            <a:ext cx="0" cy="990062"/>
          </a:xfrm>
          <a:prstGeom prst="straightConnector1">
            <a:avLst/>
          </a:prstGeom>
          <a:ln w="28575">
            <a:solidFill>
              <a:schemeClr val="bg2">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8386EA9-080B-6949-9B33-4FDD67A56FB0}"/>
              </a:ext>
            </a:extLst>
          </p:cNvPr>
          <p:cNvCxnSpPr>
            <a:cxnSpLocks/>
          </p:cNvCxnSpPr>
          <p:nvPr/>
        </p:nvCxnSpPr>
        <p:spPr>
          <a:xfrm>
            <a:off x="5732235" y="1558471"/>
            <a:ext cx="3324679" cy="0"/>
          </a:xfrm>
          <a:prstGeom prst="line">
            <a:avLst/>
          </a:prstGeom>
          <a:ln>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39315EB-1C29-AE44-998D-A7A7A6073BEE}"/>
              </a:ext>
            </a:extLst>
          </p:cNvPr>
          <p:cNvCxnSpPr>
            <a:cxnSpLocks/>
          </p:cNvCxnSpPr>
          <p:nvPr/>
        </p:nvCxnSpPr>
        <p:spPr>
          <a:xfrm>
            <a:off x="8834185" y="2535319"/>
            <a:ext cx="0" cy="1338181"/>
          </a:xfrm>
          <a:prstGeom prst="line">
            <a:avLst/>
          </a:prstGeom>
          <a:ln>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B12AE51-9302-DE41-BB8D-1C94F431809E}"/>
              </a:ext>
            </a:extLst>
          </p:cNvPr>
          <p:cNvCxnSpPr>
            <a:cxnSpLocks/>
          </p:cNvCxnSpPr>
          <p:nvPr/>
        </p:nvCxnSpPr>
        <p:spPr>
          <a:xfrm flipH="1" flipV="1">
            <a:off x="4720893" y="3863028"/>
            <a:ext cx="4132342" cy="10472"/>
          </a:xfrm>
          <a:prstGeom prst="straightConnector1">
            <a:avLst/>
          </a:prstGeom>
          <a:ln w="28575">
            <a:solidFill>
              <a:schemeClr val="bg2">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A1358DB-3514-2846-9981-C808D76E6D9E}"/>
              </a:ext>
            </a:extLst>
          </p:cNvPr>
          <p:cNvSpPr txBox="1"/>
          <p:nvPr/>
        </p:nvSpPr>
        <p:spPr>
          <a:xfrm>
            <a:off x="6377208" y="3800681"/>
            <a:ext cx="819712" cy="369332"/>
          </a:xfrm>
          <a:prstGeom prst="rect">
            <a:avLst/>
          </a:prstGeom>
          <a:noFill/>
        </p:spPr>
        <p:txBody>
          <a:bodyPr wrap="none" rtlCol="0">
            <a:spAutoFit/>
          </a:bodyPr>
          <a:lstStyle/>
          <a:p>
            <a:r>
              <a:rPr lang="en-US" dirty="0">
                <a:solidFill>
                  <a:schemeClr val="bg2">
                    <a:lumMod val="10000"/>
                  </a:schemeClr>
                </a:solidFill>
              </a:rPr>
              <a:t>1 cycle</a:t>
            </a:r>
          </a:p>
        </p:txBody>
      </p:sp>
      <p:sp>
        <p:nvSpPr>
          <p:cNvPr id="38" name="TextBox 37">
            <a:extLst>
              <a:ext uri="{FF2B5EF4-FFF2-40B4-BE49-F238E27FC236}">
                <a16:creationId xmlns:a16="http://schemas.microsoft.com/office/drawing/2014/main" id="{D7621390-7D70-5A43-ABED-85FB7F59A4E8}"/>
              </a:ext>
            </a:extLst>
          </p:cNvPr>
          <p:cNvSpPr txBox="1"/>
          <p:nvPr/>
        </p:nvSpPr>
        <p:spPr>
          <a:xfrm>
            <a:off x="7182770" y="1862757"/>
            <a:ext cx="1183337" cy="369332"/>
          </a:xfrm>
          <a:prstGeom prst="rect">
            <a:avLst/>
          </a:prstGeom>
          <a:noFill/>
        </p:spPr>
        <p:txBody>
          <a:bodyPr wrap="none" rtlCol="0">
            <a:spAutoFit/>
          </a:bodyPr>
          <a:lstStyle/>
          <a:p>
            <a:r>
              <a:rPr lang="en-US" dirty="0">
                <a:solidFill>
                  <a:schemeClr val="bg2">
                    <a:lumMod val="10000"/>
                  </a:schemeClr>
                </a:solidFill>
              </a:rPr>
              <a:t>Peak value</a:t>
            </a:r>
          </a:p>
        </p:txBody>
      </p:sp>
      <p:cxnSp>
        <p:nvCxnSpPr>
          <p:cNvPr id="40" name="Straight Connector 39">
            <a:extLst>
              <a:ext uri="{FF2B5EF4-FFF2-40B4-BE49-F238E27FC236}">
                <a16:creationId xmlns:a16="http://schemas.microsoft.com/office/drawing/2014/main" id="{BA9A5704-495E-C24D-A1B8-49474C021E0C}"/>
              </a:ext>
            </a:extLst>
          </p:cNvPr>
          <p:cNvCxnSpPr>
            <a:cxnSpLocks/>
          </p:cNvCxnSpPr>
          <p:nvPr/>
        </p:nvCxnSpPr>
        <p:spPr>
          <a:xfrm>
            <a:off x="7823262" y="3513927"/>
            <a:ext cx="1233652" cy="0"/>
          </a:xfrm>
          <a:prstGeom prst="line">
            <a:avLst/>
          </a:prstGeom>
          <a:ln>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D3FF36C1-E763-1D45-B01D-BAF037234F5A}"/>
              </a:ext>
            </a:extLst>
          </p:cNvPr>
          <p:cNvSpPr/>
          <p:nvPr/>
        </p:nvSpPr>
        <p:spPr>
          <a:xfrm>
            <a:off x="7789697" y="3481269"/>
            <a:ext cx="65315" cy="65315"/>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a:extLst>
              <a:ext uri="{FF2B5EF4-FFF2-40B4-BE49-F238E27FC236}">
                <a16:creationId xmlns:a16="http://schemas.microsoft.com/office/drawing/2014/main" id="{2120F66D-2F3E-5848-99EE-F1AA19721504}"/>
              </a:ext>
            </a:extLst>
          </p:cNvPr>
          <p:cNvCxnSpPr>
            <a:cxnSpLocks/>
          </p:cNvCxnSpPr>
          <p:nvPr/>
        </p:nvCxnSpPr>
        <p:spPr>
          <a:xfrm>
            <a:off x="8945335" y="1571171"/>
            <a:ext cx="0" cy="1955456"/>
          </a:xfrm>
          <a:prstGeom prst="straightConnector1">
            <a:avLst/>
          </a:prstGeom>
          <a:ln w="28575">
            <a:solidFill>
              <a:schemeClr val="bg2">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F7938877-A3F4-A742-9A43-211DFC3C1841}"/>
              </a:ext>
            </a:extLst>
          </p:cNvPr>
          <p:cNvSpPr txBox="1"/>
          <p:nvPr/>
        </p:nvSpPr>
        <p:spPr>
          <a:xfrm>
            <a:off x="8877756" y="1738822"/>
            <a:ext cx="1409873" cy="646331"/>
          </a:xfrm>
          <a:prstGeom prst="rect">
            <a:avLst/>
          </a:prstGeom>
          <a:noFill/>
        </p:spPr>
        <p:txBody>
          <a:bodyPr wrap="none" rtlCol="0">
            <a:spAutoFit/>
          </a:bodyPr>
          <a:lstStyle/>
          <a:p>
            <a:r>
              <a:rPr lang="en-US" dirty="0">
                <a:solidFill>
                  <a:schemeClr val="bg2">
                    <a:lumMod val="10000"/>
                  </a:schemeClr>
                </a:solidFill>
              </a:rPr>
              <a:t>Peak-to-peak</a:t>
            </a:r>
          </a:p>
          <a:p>
            <a:r>
              <a:rPr lang="en-US" dirty="0">
                <a:solidFill>
                  <a:schemeClr val="bg2">
                    <a:lumMod val="10000"/>
                  </a:schemeClr>
                </a:solidFill>
              </a:rPr>
              <a:t>value</a:t>
            </a:r>
          </a:p>
        </p:txBody>
      </p:sp>
      <p:sp>
        <p:nvSpPr>
          <p:cNvPr id="32" name="Rounded Rectangle 31">
            <a:extLst>
              <a:ext uri="{FF2B5EF4-FFF2-40B4-BE49-F238E27FC236}">
                <a16:creationId xmlns:a16="http://schemas.microsoft.com/office/drawing/2014/main" id="{72516E9F-9AA5-964C-9F4F-5BD2E91D92EC}"/>
              </a:ext>
            </a:extLst>
          </p:cNvPr>
          <p:cNvSpPr/>
          <p:nvPr/>
        </p:nvSpPr>
        <p:spPr>
          <a:xfrm>
            <a:off x="4944333" y="4262614"/>
            <a:ext cx="4112581"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Revise the AC sine wave</a:t>
            </a:r>
          </a:p>
        </p:txBody>
      </p:sp>
    </p:spTree>
    <p:custDataLst>
      <p:tags r:id="rId1"/>
    </p:custDataLst>
    <p:extLst>
      <p:ext uri="{BB962C8B-B14F-4D97-AF65-F5344CB8AC3E}">
        <p14:creationId xmlns:p14="http://schemas.microsoft.com/office/powerpoint/2010/main" val="788505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Alternating Current</a:t>
            </a:r>
          </a:p>
        </p:txBody>
      </p:sp>
      <p:sp>
        <p:nvSpPr>
          <p:cNvPr id="3" name="Content Placeholder 2"/>
          <p:cNvSpPr>
            <a:spLocks noGrp="1"/>
          </p:cNvSpPr>
          <p:nvPr>
            <p:ph idx="1"/>
          </p:nvPr>
        </p:nvSpPr>
        <p:spPr>
          <a:xfrm>
            <a:off x="1122532" y="1091867"/>
            <a:ext cx="4586029" cy="2073363"/>
          </a:xfrm>
        </p:spPr>
        <p:txBody>
          <a:bodyPr>
            <a:noAutofit/>
          </a:bodyPr>
          <a:lstStyle/>
          <a:p>
            <a:pPr marL="0" indent="0" algn="just">
              <a:buNone/>
            </a:pPr>
            <a:r>
              <a:rPr lang="en-US" sz="2400" dirty="0"/>
              <a:t>Alternating current </a:t>
            </a:r>
            <a:r>
              <a:rPr lang="en-US" sz="2400" b="1" dirty="0"/>
              <a:t>alternates</a:t>
            </a:r>
            <a:r>
              <a:rPr lang="en-US" sz="2400" dirty="0"/>
              <a:t>. Instead of current always flowing in the same direction, AC changes direction back and forth all the time like the water in the animation.</a:t>
            </a:r>
          </a:p>
        </p:txBody>
      </p:sp>
      <p:sp>
        <p:nvSpPr>
          <p:cNvPr id="5" name="Content Placeholder 2">
            <a:extLst>
              <a:ext uri="{FF2B5EF4-FFF2-40B4-BE49-F238E27FC236}">
                <a16:creationId xmlns:a16="http://schemas.microsoft.com/office/drawing/2014/main" id="{97E5CB77-9565-6247-8932-48FDA6F1E0F5}"/>
              </a:ext>
            </a:extLst>
          </p:cNvPr>
          <p:cNvSpPr txBox="1">
            <a:spLocks/>
          </p:cNvSpPr>
          <p:nvPr/>
        </p:nvSpPr>
        <p:spPr>
          <a:xfrm>
            <a:off x="1122532" y="3715085"/>
            <a:ext cx="4586028" cy="1022307"/>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Click the button to watch a short explanation of the difference between DC and AC.</a:t>
            </a:r>
          </a:p>
        </p:txBody>
      </p:sp>
      <p:pic>
        <p:nvPicPr>
          <p:cNvPr id="6" name="Graphic 5" descr="User">
            <a:extLst>
              <a:ext uri="{FF2B5EF4-FFF2-40B4-BE49-F238E27FC236}">
                <a16:creationId xmlns:a16="http://schemas.microsoft.com/office/drawing/2014/main" id="{BC0707A2-7506-5044-8141-97AF6F98D81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636387"/>
            <a:ext cx="854046" cy="854046"/>
          </a:xfrm>
          <a:prstGeom prst="rect">
            <a:avLst/>
          </a:prstGeom>
        </p:spPr>
      </p:pic>
      <p:sp>
        <p:nvSpPr>
          <p:cNvPr id="8" name="Rounded Rectangle 7">
            <a:extLst>
              <a:ext uri="{FF2B5EF4-FFF2-40B4-BE49-F238E27FC236}">
                <a16:creationId xmlns:a16="http://schemas.microsoft.com/office/drawing/2014/main" id="{EFB80208-24F9-6749-96A7-546CD8564C9B}"/>
              </a:ext>
            </a:extLst>
          </p:cNvPr>
          <p:cNvSpPr/>
          <p:nvPr/>
        </p:nvSpPr>
        <p:spPr>
          <a:xfrm>
            <a:off x="6324187" y="3995911"/>
            <a:ext cx="3235472" cy="82546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Difference between DC and AC</a:t>
            </a:r>
          </a:p>
        </p:txBody>
      </p:sp>
      <p:pic>
        <p:nvPicPr>
          <p:cNvPr id="4" name="Picture 3">
            <a:extLst>
              <a:ext uri="{FF2B5EF4-FFF2-40B4-BE49-F238E27FC236}">
                <a16:creationId xmlns:a16="http://schemas.microsoft.com/office/drawing/2014/main" id="{39240A35-B227-E548-AA8A-4B882B2F02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15901" y="983920"/>
            <a:ext cx="4252044" cy="3035959"/>
          </a:xfrm>
          <a:prstGeom prst="rect">
            <a:avLst/>
          </a:prstGeom>
        </p:spPr>
      </p:pic>
    </p:spTree>
    <p:custDataLst>
      <p:tags r:id="rId1"/>
    </p:custDataLst>
    <p:extLst>
      <p:ext uri="{BB962C8B-B14F-4D97-AF65-F5344CB8AC3E}">
        <p14:creationId xmlns:p14="http://schemas.microsoft.com/office/powerpoint/2010/main" val="1120769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AC sine wave</a:t>
            </a:r>
          </a:p>
        </p:txBody>
      </p:sp>
      <p:sp>
        <p:nvSpPr>
          <p:cNvPr id="3" name="Content Placeholder 2"/>
          <p:cNvSpPr>
            <a:spLocks noGrp="1"/>
          </p:cNvSpPr>
          <p:nvPr>
            <p:ph idx="1"/>
          </p:nvPr>
        </p:nvSpPr>
        <p:spPr>
          <a:xfrm>
            <a:off x="1122532" y="1091867"/>
            <a:ext cx="4124717" cy="2701916"/>
          </a:xfrm>
        </p:spPr>
        <p:txBody>
          <a:bodyPr>
            <a:noAutofit/>
          </a:bodyPr>
          <a:lstStyle/>
          <a:p>
            <a:pPr marL="0" indent="0" algn="just">
              <a:buNone/>
            </a:pPr>
            <a:r>
              <a:rPr lang="en-US" sz="2400" dirty="0"/>
              <a:t>We saw in that last video that we use the shorthand of AC to describe current AND voltage that alternates.</a:t>
            </a:r>
          </a:p>
          <a:p>
            <a:pPr marL="0" indent="0" algn="just">
              <a:buNone/>
            </a:pPr>
            <a:r>
              <a:rPr lang="en-US" sz="2400" dirty="0"/>
              <a:t>We also saw that we most often show AC as a nice smooth wave – the sine wave.</a:t>
            </a:r>
          </a:p>
        </p:txBody>
      </p:sp>
      <p:sp>
        <p:nvSpPr>
          <p:cNvPr id="6" name="Content Placeholder 2">
            <a:extLst>
              <a:ext uri="{FF2B5EF4-FFF2-40B4-BE49-F238E27FC236}">
                <a16:creationId xmlns:a16="http://schemas.microsoft.com/office/drawing/2014/main" id="{93CA9173-91BB-A942-AE0D-189AED83ACAD}"/>
              </a:ext>
            </a:extLst>
          </p:cNvPr>
          <p:cNvSpPr txBox="1">
            <a:spLocks/>
          </p:cNvSpPr>
          <p:nvPr/>
        </p:nvSpPr>
        <p:spPr>
          <a:xfrm>
            <a:off x="1122532" y="3715085"/>
            <a:ext cx="4586028" cy="854047"/>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Click the button to learn more about AC and this sine wave.</a:t>
            </a:r>
          </a:p>
        </p:txBody>
      </p:sp>
      <p:pic>
        <p:nvPicPr>
          <p:cNvPr id="7" name="Graphic 6" descr="User">
            <a:extLst>
              <a:ext uri="{FF2B5EF4-FFF2-40B4-BE49-F238E27FC236}">
                <a16:creationId xmlns:a16="http://schemas.microsoft.com/office/drawing/2014/main" id="{BFD4717B-A028-F74F-8047-5F4484AD473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636387"/>
            <a:ext cx="854046" cy="854046"/>
          </a:xfrm>
          <a:prstGeom prst="rect">
            <a:avLst/>
          </a:prstGeom>
        </p:spPr>
      </p:pic>
      <p:sp>
        <p:nvSpPr>
          <p:cNvPr id="8" name="Rounded Rectangle 7">
            <a:extLst>
              <a:ext uri="{FF2B5EF4-FFF2-40B4-BE49-F238E27FC236}">
                <a16:creationId xmlns:a16="http://schemas.microsoft.com/office/drawing/2014/main" id="{EEE4C425-1183-C34E-818B-4DDF08395DB1}"/>
              </a:ext>
            </a:extLst>
          </p:cNvPr>
          <p:cNvSpPr/>
          <p:nvPr/>
        </p:nvSpPr>
        <p:spPr>
          <a:xfrm>
            <a:off x="6324187" y="3995911"/>
            <a:ext cx="3235472" cy="82546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Alternating Current</a:t>
            </a:r>
          </a:p>
        </p:txBody>
      </p:sp>
      <p:pic>
        <p:nvPicPr>
          <p:cNvPr id="4" name="Picture 3">
            <a:extLst>
              <a:ext uri="{FF2B5EF4-FFF2-40B4-BE49-F238E27FC236}">
                <a16:creationId xmlns:a16="http://schemas.microsoft.com/office/drawing/2014/main" id="{42F3BF60-3EDF-744C-86D4-B6EE15A5CC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58167" y="773723"/>
            <a:ext cx="4612721" cy="2941362"/>
          </a:xfrm>
          <a:prstGeom prst="rect">
            <a:avLst/>
          </a:prstGeom>
        </p:spPr>
      </p:pic>
    </p:spTree>
    <p:custDataLst>
      <p:tags r:id="rId1"/>
    </p:custDataLst>
    <p:extLst>
      <p:ext uri="{BB962C8B-B14F-4D97-AF65-F5344CB8AC3E}">
        <p14:creationId xmlns:p14="http://schemas.microsoft.com/office/powerpoint/2010/main" val="26854297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53556</TotalTime>
  <Words>6854</Words>
  <Application>Microsoft Macintosh PowerPoint</Application>
  <PresentationFormat>Custom</PresentationFormat>
  <Paragraphs>567</Paragraphs>
  <Slides>65</Slides>
  <Notes>63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1" baseType="lpstr">
      <vt:lpstr>Arial</vt:lpstr>
      <vt:lpstr>Calibri</vt:lpstr>
      <vt:lpstr>Cambria Math</vt:lpstr>
      <vt:lpstr>Open Sans</vt:lpstr>
      <vt:lpstr>Office Theme</vt:lpstr>
      <vt:lpstr>Visio.Drawing.11</vt:lpstr>
      <vt:lpstr>Electrical Principles</vt:lpstr>
      <vt:lpstr>Assumed prior learning</vt:lpstr>
      <vt:lpstr>Outcomes</vt:lpstr>
      <vt:lpstr>Unit 4.2: AC Voltage and Current</vt:lpstr>
      <vt:lpstr>PowerPoint Presentation</vt:lpstr>
      <vt:lpstr>Introduction</vt:lpstr>
      <vt:lpstr>The sine wave</vt:lpstr>
      <vt:lpstr>Alternating Current</vt:lpstr>
      <vt:lpstr>The AC sine wave</vt:lpstr>
      <vt:lpstr>“Average” AC</vt:lpstr>
      <vt:lpstr>RMS examples</vt:lpstr>
      <vt:lpstr>Quick quiz question 1</vt:lpstr>
      <vt:lpstr>Quick quiz question 2</vt:lpstr>
      <vt:lpstr>Quick quiz question 3</vt:lpstr>
      <vt:lpstr>AC voltage and current</vt:lpstr>
      <vt:lpstr>In phase</vt:lpstr>
      <vt:lpstr>Out of phase</vt:lpstr>
      <vt:lpstr>Phase angle</vt:lpstr>
      <vt:lpstr>Another way of picturing the sine wave</vt:lpstr>
      <vt:lpstr>Phasor diagrams</vt:lpstr>
      <vt:lpstr>Phasor summary</vt:lpstr>
      <vt:lpstr>In phase</vt:lpstr>
      <vt:lpstr>Voltage leading</vt:lpstr>
      <vt:lpstr>Voltage leading</vt:lpstr>
      <vt:lpstr>Power in an AC circuit</vt:lpstr>
      <vt:lpstr>Power</vt:lpstr>
      <vt:lpstr>Example 1</vt:lpstr>
      <vt:lpstr>Power</vt:lpstr>
      <vt:lpstr>Power</vt:lpstr>
      <vt:lpstr>Angular velocity</vt:lpstr>
      <vt:lpstr>Frequency</vt:lpstr>
      <vt:lpstr>Examples</vt:lpstr>
      <vt:lpstr>The sine wave</vt:lpstr>
      <vt:lpstr>Test Yourself</vt:lpstr>
      <vt:lpstr>Question 1</vt:lpstr>
      <vt:lpstr>Question 1</vt:lpstr>
      <vt:lpstr>Question 1</vt:lpstr>
      <vt:lpstr>Question 1</vt:lpstr>
      <vt:lpstr>Question 1</vt:lpstr>
      <vt:lpstr>Question 2</vt:lpstr>
      <vt:lpstr>Question 2</vt:lpstr>
      <vt:lpstr>Question 2</vt:lpstr>
      <vt:lpstr>Question 2</vt:lpstr>
      <vt:lpstr>Question 1</vt:lpstr>
      <vt:lpstr>Question 3</vt:lpstr>
      <vt:lpstr>Question 3</vt:lpstr>
      <vt:lpstr>Question 3</vt:lpstr>
      <vt:lpstr>Question 4</vt:lpstr>
      <vt:lpstr>Question 4</vt:lpstr>
      <vt:lpstr>Question 4</vt:lpstr>
      <vt:lpstr>Question 4</vt:lpstr>
      <vt:lpstr>Question 4</vt:lpstr>
      <vt:lpstr>Question 4</vt:lpstr>
      <vt:lpstr>Video Briefing – Vid01</vt:lpstr>
      <vt:lpstr>Video Briefing – Vid02 (1 of 2)</vt:lpstr>
      <vt:lpstr>Video Briefing – Vid02 (2 of 2)</vt:lpstr>
      <vt:lpstr>Video Briefing – Vid03 (1 of 2)</vt:lpstr>
      <vt:lpstr>Video Briefing – Vid03 (2 of 2)</vt:lpstr>
      <vt:lpstr>Video Briefing – Vid04 (1 of 2)</vt:lpstr>
      <vt:lpstr>Video Briefing – Vid04 (2 of 2)</vt:lpstr>
      <vt:lpstr>Video Briefing – Vid05</vt:lpstr>
      <vt:lpstr>Video Briefing – Vid06</vt:lpstr>
      <vt:lpstr>Video Briefing – Vid01 (1 of 3)</vt:lpstr>
      <vt:lpstr>Video Briefing – Vid01 (2 of 3)</vt:lpstr>
      <vt:lpstr>Video Briefing – Vid01 (3 of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Dylan Busa</cp:lastModifiedBy>
  <cp:revision>1123</cp:revision>
  <dcterms:created xsi:type="dcterms:W3CDTF">2018-02-02T12:07:09Z</dcterms:created>
  <dcterms:modified xsi:type="dcterms:W3CDTF">2019-01-28T11:16:43Z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