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42"/>
  </p:notesMasterIdLst>
  <p:sldIdLst>
    <p:sldId id="256" r:id="rId2"/>
    <p:sldId id="309" r:id="rId3"/>
    <p:sldId id="268" r:id="rId4"/>
    <p:sldId id="278" r:id="rId5"/>
    <p:sldId id="563" r:id="rId6"/>
    <p:sldId id="590" r:id="rId7"/>
    <p:sldId id="705" r:id="rId8"/>
    <p:sldId id="689" r:id="rId9"/>
    <p:sldId id="648" r:id="rId10"/>
    <p:sldId id="708" r:id="rId11"/>
    <p:sldId id="709" r:id="rId12"/>
    <p:sldId id="422" r:id="rId13"/>
    <p:sldId id="712" r:id="rId14"/>
    <p:sldId id="711" r:id="rId15"/>
    <p:sldId id="713" r:id="rId16"/>
    <p:sldId id="682" r:id="rId17"/>
    <p:sldId id="714" r:id="rId18"/>
    <p:sldId id="715" r:id="rId19"/>
    <p:sldId id="568" r:id="rId20"/>
    <p:sldId id="716" r:id="rId21"/>
    <p:sldId id="717" r:id="rId22"/>
    <p:sldId id="718" r:id="rId23"/>
    <p:sldId id="719" r:id="rId24"/>
    <p:sldId id="720" r:id="rId25"/>
    <p:sldId id="721" r:id="rId26"/>
    <p:sldId id="722" r:id="rId27"/>
    <p:sldId id="420" r:id="rId28"/>
    <p:sldId id="643" r:id="rId29"/>
    <p:sldId id="706" r:id="rId30"/>
    <p:sldId id="707" r:id="rId31"/>
    <p:sldId id="685" r:id="rId32"/>
    <p:sldId id="723" r:id="rId33"/>
    <p:sldId id="724" r:id="rId34"/>
    <p:sldId id="725" r:id="rId35"/>
    <p:sldId id="726" r:id="rId36"/>
    <p:sldId id="727" r:id="rId37"/>
    <p:sldId id="728" r:id="rId38"/>
    <p:sldId id="729" r:id="rId39"/>
    <p:sldId id="730" r:id="rId40"/>
    <p:sldId id="731" r:id="rId41"/>
  </p:sldIdLst>
  <p:sldSz cx="10239375" cy="5003800"/>
  <p:notesSz cx="6858000" cy="9144000"/>
  <p:custDataLst>
    <p:tags r:id="rId4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563"/>
            <p14:sldId id="590"/>
            <p14:sldId id="705"/>
            <p14:sldId id="689"/>
            <p14:sldId id="648"/>
            <p14:sldId id="708"/>
            <p14:sldId id="709"/>
            <p14:sldId id="422"/>
            <p14:sldId id="712"/>
            <p14:sldId id="711"/>
            <p14:sldId id="713"/>
            <p14:sldId id="682"/>
            <p14:sldId id="714"/>
            <p14:sldId id="715"/>
            <p14:sldId id="568"/>
            <p14:sldId id="716"/>
            <p14:sldId id="717"/>
            <p14:sldId id="718"/>
            <p14:sldId id="719"/>
            <p14:sldId id="720"/>
            <p14:sldId id="721"/>
            <p14:sldId id="722"/>
            <p14:sldId id="420"/>
          </p14:sldIdLst>
        </p14:section>
        <p14:section name="Appendix" id="{61A5EB1E-5BAC-224D-8F20-5D1D8E086C2B}">
          <p14:sldIdLst>
            <p14:sldId id="643"/>
            <p14:sldId id="706"/>
            <p14:sldId id="707"/>
            <p14:sldId id="685"/>
            <p14:sldId id="723"/>
            <p14:sldId id="724"/>
            <p14:sldId id="725"/>
            <p14:sldId id="726"/>
            <p14:sldId id="727"/>
            <p14:sldId id="728"/>
            <p14:sldId id="729"/>
            <p14:sldId id="730"/>
            <p14:sldId id="73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27"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EC368"/>
    <a:srgbClr val="86B59C"/>
    <a:srgbClr val="F36F21"/>
    <a:srgbClr val="EFF2F7"/>
    <a:srgbClr val="00B05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4"/>
    <p:restoredTop sz="67241" autoAdjust="0"/>
  </p:normalViewPr>
  <p:slideViewPr>
    <p:cSldViewPr snapToGrid="0" snapToObjects="1">
      <p:cViewPr varScale="1">
        <p:scale>
          <a:sx n="87" d="100"/>
          <a:sy n="87" d="100"/>
        </p:scale>
        <p:origin x="20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28/01/2019</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on click, display Img04 full screen. Img04 based on </a:t>
                </a:r>
                <a:r>
                  <a:rPr lang="en-US" b="0" dirty="0"/>
                  <a:t>https://</a:t>
                </a:r>
                <a:r>
                  <a:rPr lang="en-US" b="0" dirty="0" err="1"/>
                  <a:t>www.desmos.com</a:t>
                </a:r>
                <a:r>
                  <a:rPr lang="en-US" b="0" dirty="0"/>
                  <a:t>/calculator/5nn2hx3tlj </a:t>
                </a:r>
                <a:r>
                  <a:rPr lang="en-US" dirty="0"/>
                  <a:t>– redraw and label orange line current and purple line voltage. Also add in + and – labels for the y-axis.</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1620505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Img05 = https://</a:t>
            </a:r>
            <a:r>
              <a:rPr lang="en-GB" dirty="0" err="1"/>
              <a:t>www.desmos.com</a:t>
            </a:r>
            <a:r>
              <a:rPr lang="en-GB" dirty="0"/>
              <a:t>/calculator/g8shvgobii – red line</a:t>
            </a:r>
          </a:p>
          <a:p>
            <a:r>
              <a:rPr lang="en-GB" dirty="0"/>
              <a:t>Img06 = https://</a:t>
            </a:r>
            <a:r>
              <a:rPr lang="en-GB" dirty="0" err="1"/>
              <a:t>www.desmos.com</a:t>
            </a:r>
            <a:r>
              <a:rPr lang="en-GB" dirty="0"/>
              <a:t>/calculator/g8shvgobii – purple line</a:t>
            </a:r>
          </a:p>
          <a:p>
            <a:r>
              <a:rPr lang="en-GB" dirty="0"/>
              <a:t>Img07 = https://</a:t>
            </a:r>
            <a:r>
              <a:rPr lang="en-GB" dirty="0" err="1"/>
              <a:t>www.desmos.com</a:t>
            </a:r>
            <a:r>
              <a:rPr lang="en-GB" dirty="0"/>
              <a:t>/calculator/g8shvgobii – blue line</a:t>
            </a:r>
          </a:p>
          <a:p>
            <a:r>
              <a:rPr lang="en-GB" dirty="0"/>
              <a:t>Img08 = https://</a:t>
            </a:r>
            <a:r>
              <a:rPr lang="en-GB" dirty="0" err="1"/>
              <a:t>www.desmos.com</a:t>
            </a:r>
            <a:r>
              <a:rPr lang="en-GB" dirty="0"/>
              <a:t>/calculator/g8shvgobii – orange line</a:t>
            </a:r>
          </a:p>
          <a:p>
            <a:endParaRPr lang="en-GB" dirty="0"/>
          </a:p>
          <a:p>
            <a:r>
              <a:rPr lang="en-GB" dirty="0"/>
              <a:t>Multiple choice question</a:t>
            </a:r>
          </a:p>
          <a:p>
            <a:r>
              <a:rPr lang="en-GB" dirty="0"/>
              <a:t>Correct answer: d</a:t>
            </a:r>
          </a:p>
          <a:p>
            <a:endParaRPr lang="en-GB" dirty="0"/>
          </a:p>
          <a:p>
            <a:r>
              <a:rPr lang="en-GB"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 That is not correct. This graph represents typical constant voltage DC.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 - That is not correct. This graph represents pulsating DC. The voltage is always positive so current will always flow in the same direction.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 – That is not correct. This graph represents pulsating DC. The voltage is never negative. Times when the voltage is zero, represent when no current will flow, but the polarity is never reversed so current will never flow in the other direction.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 – Well done! This graph represents typical AC.</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2572621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Img09 = https://</a:t>
            </a:r>
            <a:r>
              <a:rPr lang="en-GB" dirty="0" err="1"/>
              <a:t>www.desmos.com</a:t>
            </a:r>
            <a:r>
              <a:rPr lang="en-GB" dirty="0"/>
              <a:t>/calculator/v0q9fnx2qj – orange line</a:t>
            </a:r>
          </a:p>
          <a:p>
            <a:r>
              <a:rPr lang="en-GB" dirty="0"/>
              <a:t>Img10 = https://</a:t>
            </a:r>
            <a:r>
              <a:rPr lang="en-GB" dirty="0" err="1"/>
              <a:t>www.desmos.com</a:t>
            </a:r>
            <a:r>
              <a:rPr lang="en-GB" dirty="0"/>
              <a:t>/calculator/v0q9fnx2qj – purple line</a:t>
            </a:r>
          </a:p>
          <a:p>
            <a:endParaRPr lang="en-GB" dirty="0"/>
          </a:p>
          <a:p>
            <a:r>
              <a:rPr lang="en-GB" dirty="0"/>
              <a:t>Multiple choice question</a:t>
            </a:r>
          </a:p>
          <a:p>
            <a:r>
              <a:rPr lang="en-GB" dirty="0"/>
              <a:t>Correct answer: a</a:t>
            </a:r>
          </a:p>
          <a:p>
            <a:endParaRPr lang="en-GB" dirty="0"/>
          </a:p>
          <a:p>
            <a:r>
              <a:rPr lang="en-GB"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 Well done. Graph 1 represents AC because, for some of the time, the voltage is positive and it then becomes negative. This means the polarity switches so current will flow in the other direction.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 – That is not correct. Graph 2 is DC. Even though the voltage is shown as negative, it never changes to become positive so the polarity does not change. Therefore, current does not flow in the other direction ever.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 – That is not correct. Graph 1 does represents AC because, for some of the time, the voltage is positive and it then becomes negative. This means the polarity switches so current will flow in the other direction. But graph 2 does not represent AC. Even though the voltage is shown as negative, it never changes to become positive so the polarity does not change. Therefore, current does not flow in the other direction ever.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 – That is not correct. Graph 1 does represents AC because, for some of the time, the voltage is positive and it then becomes negative. This means the polarity switches so current will flow in the other direction.</a:t>
            </a:r>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935370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Img11 = https://</a:t>
            </a:r>
            <a:r>
              <a:rPr lang="en-GB" dirty="0" err="1"/>
              <a:t>www.desmos.com</a:t>
            </a:r>
            <a:r>
              <a:rPr lang="en-GB" dirty="0"/>
              <a:t>/calculator/4oowoiewmw – red line</a:t>
            </a:r>
          </a:p>
          <a:p>
            <a:r>
              <a:rPr lang="en-GB" dirty="0"/>
              <a:t>Img12 = https://</a:t>
            </a:r>
            <a:r>
              <a:rPr lang="en-GB" dirty="0" err="1"/>
              <a:t>www.desmos.com</a:t>
            </a:r>
            <a:r>
              <a:rPr lang="en-GB" dirty="0"/>
              <a:t>/calculator/4oowoiewmw – green line</a:t>
            </a:r>
          </a:p>
          <a:p>
            <a:r>
              <a:rPr lang="en-GB" dirty="0"/>
              <a:t>Img13 = https://</a:t>
            </a:r>
            <a:r>
              <a:rPr lang="en-GB" dirty="0" err="1"/>
              <a:t>www.desmos.com</a:t>
            </a:r>
            <a:r>
              <a:rPr lang="en-GB" dirty="0"/>
              <a:t>/calculator/4oowoiewmw – blue line</a:t>
            </a:r>
          </a:p>
          <a:p>
            <a:r>
              <a:rPr lang="en-GB" dirty="0"/>
              <a:t>Img14 = https://</a:t>
            </a:r>
            <a:r>
              <a:rPr lang="en-GB" dirty="0" err="1"/>
              <a:t>www.desmos.com</a:t>
            </a:r>
            <a:r>
              <a:rPr lang="en-GB" dirty="0"/>
              <a:t>/calculator/4oowoiewmw – orange line</a:t>
            </a:r>
          </a:p>
          <a:p>
            <a:endParaRPr lang="en-GB" dirty="0"/>
          </a:p>
          <a:p>
            <a:r>
              <a:rPr lang="en-GB" dirty="0"/>
              <a:t>Multiple choice question</a:t>
            </a:r>
          </a:p>
          <a:p>
            <a:r>
              <a:rPr lang="en-GB" dirty="0"/>
              <a:t>Correct answer: b</a:t>
            </a:r>
          </a:p>
          <a:p>
            <a:endParaRPr lang="en-GB" dirty="0"/>
          </a:p>
          <a:p>
            <a:r>
              <a:rPr lang="en-GB"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 That is not correct. While graph 1 does represent DC (the voltage is never negative so current always flows in the same direction), graph 3 also represents DC.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 – Well done. Both graphs 1 and 3 always have positive voltage so the current always flows in the same direction.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 – That is not correct. While graph 1 does represent DC (the voltage is never negative so current always flows in the same direction), graph 2 has negative voltage. This means that the polarity is reversed and current will flow in the opposite direction i.e. AC.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 – That is not correct. Graphs 2 and 4 have periods where the voltage is negative. During these times, the polarity will be reversed and current will flow in the opposite direction. Graphs 1 and 3 never have negative voltage so the polarity is never reversed. Therefore, these represent DC as direct only ever flows in one direction.</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3293656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YT01 = on click, play YT01 full screen. YT01 = https://</a:t>
                </a:r>
                <a:r>
                  <a:rPr lang="en-US" dirty="0" err="1"/>
                  <a:t>www.youtube.com</a:t>
                </a:r>
                <a:r>
                  <a:rPr lang="en-US" dirty="0"/>
                  <a:t>/</a:t>
                </a:r>
                <a:r>
                  <a:rPr lang="en-US" dirty="0" err="1"/>
                  <a:t>watch?v</a:t>
                </a:r>
                <a:r>
                  <a:rPr lang="en-US" dirty="0"/>
                  <a:t>=</a:t>
                </a:r>
                <a:r>
                  <a:rPr lang="en-US" dirty="0" err="1"/>
                  <a:t>xyQfrzBfnDU</a:t>
                </a: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4009779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Power = on click, present slide 18 as a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Transformers = on click, present slide 19 as a popup</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3747881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1645618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3721107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Paragraph question. On submission, present the following response and model answer. “You said [response text]. The equation P = I x V tells us that, if we distribute power at higher voltages, we reduce the current in the wires for the same power. Reducing the current, means that we can use thinner and less expensive wires. Reducing the current also means that we reduce the losses because of resistance. The equation P = I</a:t>
            </a:r>
            <a:r>
              <a:rPr lang="en-GB" u="none" baseline="30000" dirty="0">
                <a:solidFill>
                  <a:schemeClr val="bg1">
                    <a:lumMod val="75000"/>
                  </a:schemeClr>
                </a:solidFill>
              </a:rPr>
              <a:t>2</a:t>
            </a:r>
            <a:r>
              <a:rPr lang="en-GB" u="none" dirty="0">
                <a:solidFill>
                  <a:schemeClr val="bg1">
                    <a:lumMod val="75000"/>
                  </a:schemeClr>
                </a:solidFill>
              </a:rPr>
              <a:t> x R tells us that the relationship between power and current is exponential, meaning that reducing the current a bit, reduces the losses a lot.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But delivering high voltage to people’s homes is dangerous so we need a way to reduce the voltage. Transformers are machines that do this well but they only work with AC. For this reason, we distribute electrical energy or power as AC.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u="none" dirty="0">
              <a:solidFill>
                <a:schemeClr val="bg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Submit = submit text.</a:t>
            </a: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2691803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Img15 = https://</a:t>
                </a:r>
                <a:r>
                  <a:rPr lang="en-US" dirty="0" err="1"/>
                  <a:t>upload.wikimedia.org</a:t>
                </a:r>
                <a:r>
                  <a:rPr lang="en-US" dirty="0"/>
                  <a:t>/</a:t>
                </a:r>
                <a:r>
                  <a:rPr lang="en-US" dirty="0" err="1"/>
                  <a:t>wikipedia</a:t>
                </a:r>
                <a:r>
                  <a:rPr lang="en-US" dirty="0"/>
                  <a:t>/commons/a/a6/93-01-xx%2C_Zimmer_Power_Plant%2C_Generator_and_Turbine.jpg – marked for reuse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Revise electromagnetism = on click, open 01_02_01</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2741826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Electromagnetic induction = on click, play YT02 full screen. YT02 = https://</a:t>
                </a:r>
                <a:r>
                  <a:rPr lang="en-US" dirty="0" err="1"/>
                  <a:t>www.youtube.com</a:t>
                </a:r>
                <a:r>
                  <a:rPr lang="en-US" dirty="0"/>
                  <a:t>/</a:t>
                </a:r>
                <a:r>
                  <a:rPr lang="en-US" dirty="0" err="1"/>
                  <a:t>watch?v</a:t>
                </a:r>
                <a:r>
                  <a:rPr lang="en-US" dirty="0"/>
                  <a:t>=jeTmIa00_rc</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387685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1809587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YT03 = on click, play YT03 full screen. YT03 = https://</a:t>
                </a:r>
                <a:r>
                  <a:rPr lang="en-US" dirty="0" err="1"/>
                  <a:t>www.youtube.com</a:t>
                </a:r>
                <a:r>
                  <a:rPr lang="en-US" dirty="0"/>
                  <a:t>/</a:t>
                </a:r>
                <a:r>
                  <a:rPr lang="en-US" dirty="0" err="1"/>
                  <a:t>watch?v</a:t>
                </a:r>
                <a:r>
                  <a:rPr lang="en-US" dirty="0"/>
                  <a:t>=</a:t>
                </a:r>
                <a:r>
                  <a:rPr lang="en-US" dirty="0" err="1"/>
                  <a:t>gQyamjPrw</a:t>
                </a:r>
                <a:r>
                  <a:rPr lang="en-US" dirty="0"/>
                  <a:t>-U</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2063908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 = on click, present the following in a popup – “This is the induced </a:t>
                </a:r>
                <a:r>
                  <a:rPr lang="en-US" dirty="0" err="1"/>
                  <a:t>emf</a:t>
                </a:r>
                <a:r>
                  <a:rPr lang="en-US" dirty="0"/>
                  <a:t> or voltage (measured in 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Beta = on click, present the following in a popup = “This is the Greek letter beta and is the strength or density of the magnetic flux (measured in </a:t>
                </a:r>
                <a:r>
                  <a:rPr lang="en-US" dirty="0" err="1"/>
                  <a:t>Teslas</a:t>
                </a:r>
                <a:r>
                  <a:rPr lang="en-US" dirty="0"/>
                  <a:t>). We can increase the </a:t>
                </a:r>
                <a:r>
                  <a:rPr lang="en-US" dirty="0" err="1"/>
                  <a:t>emf</a:t>
                </a:r>
                <a:r>
                  <a:rPr lang="en-US" dirty="0"/>
                  <a:t> by using stronger magnets.”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 = on click, present the following in a popup = “This is the length of the conductor or wire inside the generator (measured in </a:t>
                </a:r>
                <a:r>
                  <a:rPr lang="en-US" dirty="0" err="1"/>
                  <a:t>metres</a:t>
                </a:r>
                <a:r>
                  <a:rPr lang="en-US" dirty="0"/>
                  <a:t>). We can increase the </a:t>
                </a:r>
                <a:r>
                  <a:rPr lang="en-US" dirty="0" err="1"/>
                  <a:t>emf</a:t>
                </a:r>
                <a:r>
                  <a:rPr lang="en-US" dirty="0"/>
                  <a:t> by using more wire.”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 = on click, present the following in a popup = “This is the velocity with which the conductor is moving (measured in </a:t>
                </a:r>
                <a:r>
                  <a:rPr lang="en-US" dirty="0" err="1"/>
                  <a:t>metres</a:t>
                </a:r>
                <a:r>
                  <a:rPr lang="en-US" dirty="0"/>
                  <a:t>/second). We can increase the </a:t>
                </a:r>
                <a:r>
                  <a:rPr lang="en-US" dirty="0" err="1"/>
                  <a:t>emf</a:t>
                </a:r>
                <a:r>
                  <a:rPr lang="en-US" dirty="0"/>
                  <a:t> by spinning the conductor faster.”</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996808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Img16 = See appendix for brief</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774956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Drag and drop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Top picture = part 8 of Img16 – Maximum </a:t>
                </a:r>
                <a:r>
                  <a:rPr lang="en-US" dirty="0" err="1"/>
                  <a:t>emf</a:t>
                </a:r>
                <a:r>
                  <a:rPr lang="en-US" dirty="0"/>
                  <a:t> is induced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Bottom picture = part 5 of Img16 – Some </a:t>
                </a:r>
                <a:r>
                  <a:rPr lang="en-US" dirty="0" err="1"/>
                  <a:t>emf</a:t>
                </a:r>
                <a:r>
                  <a:rPr lang="en-US" dirty="0"/>
                  <a:t> induced but in the opposite direction</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23114045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Tanya to provide</a:t>
            </a:r>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42345623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378297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2147303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2639358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310230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19610557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24126534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11792785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35982613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11805492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4681917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33039656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39</a:t>
            </a:fld>
            <a:endParaRPr lang="en-GB"/>
          </a:p>
        </p:txBody>
      </p:sp>
    </p:spTree>
    <p:extLst>
      <p:ext uri="{BB962C8B-B14F-4D97-AF65-F5344CB8AC3E}">
        <p14:creationId xmlns:p14="http://schemas.microsoft.com/office/powerpoint/2010/main" val="11327260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40</a:t>
            </a:fld>
            <a:endParaRPr lang="en-GB"/>
          </a:p>
        </p:txBody>
      </p:sp>
    </p:spTree>
    <p:extLst>
      <p:ext uri="{BB962C8B-B14F-4D97-AF65-F5344CB8AC3E}">
        <p14:creationId xmlns:p14="http://schemas.microsoft.com/office/powerpoint/2010/main" val="3854960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DC and AC symbols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DC = on click, open slide 7 in a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 = on click, open slide 8 in a popup</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337565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Vid01 = DC animation similar to that found at https://</a:t>
                </a:r>
                <a:r>
                  <a:rPr lang="en-US" dirty="0" err="1"/>
                  <a:t>www.youtube.com</a:t>
                </a:r>
                <a:r>
                  <a:rPr lang="en-US" dirty="0"/>
                  <a:t>/</a:t>
                </a:r>
                <a:r>
                  <a:rPr lang="en-US" dirty="0" err="1"/>
                  <a:t>watch?v</a:t>
                </a:r>
                <a:r>
                  <a:rPr lang="en-US" dirty="0"/>
                  <a:t>=</a:t>
                </a:r>
                <a:r>
                  <a:rPr lang="en-US" dirty="0" err="1"/>
                  <a:t>JZjMuIHoBeg</a:t>
                </a: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138963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Vid02 = AC animation similar to that found at https://</a:t>
                </a:r>
                <a:r>
                  <a:rPr lang="en-US" dirty="0" err="1"/>
                  <a:t>www.youtube.com</a:t>
                </a:r>
                <a:r>
                  <a:rPr lang="en-US" dirty="0"/>
                  <a:t>/</a:t>
                </a:r>
                <a:r>
                  <a:rPr lang="en-US" dirty="0" err="1"/>
                  <a:t>watch?v</a:t>
                </a:r>
                <a:r>
                  <a:rPr lang="en-US" dirty="0"/>
                  <a:t>=</a:t>
                </a:r>
                <a:r>
                  <a:rPr lang="en-US" dirty="0" err="1"/>
                  <a:t>JZjMuIHoBeg</a:t>
                </a: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4240284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Vid03 = on click, play Vid03 full screen. See appendix for brief.</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4164824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on click, display Img02 full screen. Img02 based on https://</a:t>
                </a:r>
                <a:r>
                  <a:rPr lang="en-US" dirty="0" err="1"/>
                  <a:t>www.desmos.com</a:t>
                </a:r>
                <a:r>
                  <a:rPr lang="en-US" dirty="0"/>
                  <a:t>/calculator/</a:t>
                </a:r>
                <a:r>
                  <a:rPr lang="en-US" dirty="0" err="1"/>
                  <a:t>pbgqwemstz</a:t>
                </a:r>
                <a:r>
                  <a:rPr lang="en-US" dirty="0"/>
                  <a:t> – redraw and label orange line current and purple line voltage. Also add in + and – labels for the y-axis.</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4163511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on click, display Img03 full screen. Img03 based on </a:t>
                </a:r>
                <a:r>
                  <a:rPr lang="en-US" b="0" dirty="0"/>
                  <a:t>https://</a:t>
                </a:r>
                <a:r>
                  <a:rPr lang="en-US" b="0" dirty="0" err="1"/>
                  <a:t>www.desmos.com</a:t>
                </a:r>
                <a:r>
                  <a:rPr lang="en-US" b="0" dirty="0"/>
                  <a:t>/calculator/l6xrii16lm </a:t>
                </a:r>
                <a:r>
                  <a:rPr lang="en-US" dirty="0"/>
                  <a:t>– redraw and label orange line current and purple line voltage. Also add in + and – labels for the y-axis.</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40226781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11919" y="4368926"/>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117609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1/28/19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1/28/19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1/28/19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1/28/19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1/28/19</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665" r:id="rId12"/>
    <p:sldLayoutId id="2147483661" r:id="rId13"/>
    <p:sldLayoutId id="2147483652" r:id="rId14"/>
    <p:sldLayoutId id="2147483664" r:id="rId15"/>
    <p:sldLayoutId id="2147483660" r:id="rId16"/>
    <p:sldLayoutId id="2147483705"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3.sv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3.sv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5.tiff"/><Relationship Id="rId5" Type="http://schemas.openxmlformats.org/officeDocument/2006/relationships/image" Target="../media/image3.sv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3.sv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3.sv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3.sv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3.sv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7.xml"/><Relationship Id="rId1" Type="http://schemas.openxmlformats.org/officeDocument/2006/relationships/tags" Target="../tags/tag30.xml"/><Relationship Id="rId4" Type="http://schemas.openxmlformats.org/officeDocument/2006/relationships/hyperlink" Target="https://phet.colorado.edu/en/simulation/circuit-construction-kit-ac"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7.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7.xml"/><Relationship Id="rId1" Type="http://schemas.openxmlformats.org/officeDocument/2006/relationships/tags" Target="../tags/tag32.xml"/><Relationship Id="rId4" Type="http://schemas.openxmlformats.org/officeDocument/2006/relationships/hyperlink" Target="https://www.dropbox.com/s/avcunvjy7cwe9lk/AC%20vs%20DC?dl=0"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7.xml"/><Relationship Id="rId1" Type="http://schemas.openxmlformats.org/officeDocument/2006/relationships/tags" Target="../tags/tag33.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7.xml"/><Relationship Id="rId1" Type="http://schemas.openxmlformats.org/officeDocument/2006/relationships/tags" Target="../tags/tag34.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7.xml"/><Relationship Id="rId1" Type="http://schemas.openxmlformats.org/officeDocument/2006/relationships/tags" Target="../tags/tag35.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7.xml"/><Relationship Id="rId1" Type="http://schemas.openxmlformats.org/officeDocument/2006/relationships/tags" Target="../tags/tag36.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7.xml"/><Relationship Id="rId1" Type="http://schemas.openxmlformats.org/officeDocument/2006/relationships/tags" Target="../tags/tag37.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7.xml"/><Relationship Id="rId1" Type="http://schemas.openxmlformats.org/officeDocument/2006/relationships/tags" Target="../tags/tag38.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7.xml"/><Relationship Id="rId1" Type="http://schemas.openxmlformats.org/officeDocument/2006/relationships/tags" Target="../tags/tag39.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7.xml"/><Relationship Id="rId1" Type="http://schemas.openxmlformats.org/officeDocument/2006/relationships/tags" Target="../tags/tag40.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7.xml"/><Relationship Id="rId1" Type="http://schemas.openxmlformats.org/officeDocument/2006/relationships/tags" Target="../tags/tag41.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7.xml"/><Relationship Id="rId1" Type="http://schemas.openxmlformats.org/officeDocument/2006/relationships/tags" Target="../tags/tag4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4.tiff"/><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tif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Electrical Principles</a:t>
            </a:r>
          </a:p>
        </p:txBody>
      </p:sp>
      <p:sp>
        <p:nvSpPr>
          <p:cNvPr id="3" name="Subtitle 2"/>
          <p:cNvSpPr>
            <a:spLocks noGrp="1"/>
          </p:cNvSpPr>
          <p:nvPr>
            <p:ph type="subTitle" idx="1"/>
          </p:nvPr>
        </p:nvSpPr>
        <p:spPr/>
        <p:txBody>
          <a:bodyPr>
            <a:normAutofit/>
          </a:bodyPr>
          <a:lstStyle/>
          <a:p>
            <a:pPr algn="l"/>
            <a:r>
              <a:rPr lang="en-GB" sz="2400" dirty="0"/>
              <a:t>Topic 4: Solving AC Electrical Circuits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Representing AC</a:t>
            </a:r>
          </a:p>
        </p:txBody>
      </p:sp>
      <p:sp>
        <p:nvSpPr>
          <p:cNvPr id="15" name="Content Placeholder 2">
            <a:extLst>
              <a:ext uri="{FF2B5EF4-FFF2-40B4-BE49-F238E27FC236}">
                <a16:creationId xmlns:a16="http://schemas.microsoft.com/office/drawing/2014/main" id="{04380CBB-99EC-0747-A09C-85C7422902AD}"/>
              </a:ext>
            </a:extLst>
          </p:cNvPr>
          <p:cNvSpPr>
            <a:spLocks noGrp="1"/>
          </p:cNvSpPr>
          <p:nvPr>
            <p:ph idx="1"/>
          </p:nvPr>
        </p:nvSpPr>
        <p:spPr>
          <a:xfrm>
            <a:off x="1122532" y="1091867"/>
            <a:ext cx="4410363" cy="3041138"/>
          </a:xfrm>
        </p:spPr>
        <p:txBody>
          <a:bodyPr>
            <a:noAutofit/>
          </a:bodyPr>
          <a:lstStyle/>
          <a:p>
            <a:pPr marL="0" indent="0" algn="just">
              <a:buNone/>
            </a:pPr>
            <a:r>
              <a:rPr lang="en-US" sz="2400" dirty="0"/>
              <a:t>Here is a typical AC graph. The voltage and current are not constant. Because the voltage changes polarity (goes from positive to negative), the current flows in one direction (indicated as positive) and then the other direction (indicated as negative). It alternates.</a:t>
            </a:r>
          </a:p>
        </p:txBody>
      </p:sp>
      <p:sp>
        <p:nvSpPr>
          <p:cNvPr id="29" name="Content Placeholder 2">
            <a:extLst>
              <a:ext uri="{FF2B5EF4-FFF2-40B4-BE49-F238E27FC236}">
                <a16:creationId xmlns:a16="http://schemas.microsoft.com/office/drawing/2014/main" id="{9A06BF1B-677E-C144-8511-A46F392EC551}"/>
              </a:ext>
            </a:extLst>
          </p:cNvPr>
          <p:cNvSpPr txBox="1">
            <a:spLocks/>
          </p:cNvSpPr>
          <p:nvPr/>
        </p:nvSpPr>
        <p:spPr>
          <a:xfrm>
            <a:off x="1122532" y="4170341"/>
            <a:ext cx="4410363" cy="690756"/>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Click on the image to see a larger version.</a:t>
            </a:r>
          </a:p>
        </p:txBody>
      </p:sp>
      <p:pic>
        <p:nvPicPr>
          <p:cNvPr id="30" name="Graphic 29" descr="User">
            <a:extLst>
              <a:ext uri="{FF2B5EF4-FFF2-40B4-BE49-F238E27FC236}">
                <a16:creationId xmlns:a16="http://schemas.microsoft.com/office/drawing/2014/main" id="{4F1D3DF0-FAE0-1547-9CEB-951D674B901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4007051"/>
            <a:ext cx="854046" cy="854046"/>
          </a:xfrm>
          <a:prstGeom prst="rect">
            <a:avLst/>
          </a:prstGeom>
        </p:spPr>
      </p:pic>
      <p:sp>
        <p:nvSpPr>
          <p:cNvPr id="31" name="Rectangle 30">
            <a:extLst>
              <a:ext uri="{FF2B5EF4-FFF2-40B4-BE49-F238E27FC236}">
                <a16:creationId xmlns:a16="http://schemas.microsoft.com/office/drawing/2014/main" id="{4EB52EFC-1A5F-1A4C-B814-E411ACE28ACB}"/>
              </a:ext>
            </a:extLst>
          </p:cNvPr>
          <p:cNvSpPr/>
          <p:nvPr/>
        </p:nvSpPr>
        <p:spPr>
          <a:xfrm>
            <a:off x="5773873" y="1091867"/>
            <a:ext cx="3967566" cy="25231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Img03</a:t>
            </a:r>
          </a:p>
        </p:txBody>
      </p:sp>
    </p:spTree>
    <p:custDataLst>
      <p:tags r:id="rId1"/>
    </p:custDataLst>
    <p:extLst>
      <p:ext uri="{BB962C8B-B14F-4D97-AF65-F5344CB8AC3E}">
        <p14:creationId xmlns:p14="http://schemas.microsoft.com/office/powerpoint/2010/main" val="2782017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Pulsating DC</a:t>
            </a:r>
          </a:p>
        </p:txBody>
      </p:sp>
      <p:sp>
        <p:nvSpPr>
          <p:cNvPr id="15" name="Content Placeholder 2">
            <a:extLst>
              <a:ext uri="{FF2B5EF4-FFF2-40B4-BE49-F238E27FC236}">
                <a16:creationId xmlns:a16="http://schemas.microsoft.com/office/drawing/2014/main" id="{04380CBB-99EC-0747-A09C-85C7422902AD}"/>
              </a:ext>
            </a:extLst>
          </p:cNvPr>
          <p:cNvSpPr>
            <a:spLocks noGrp="1"/>
          </p:cNvSpPr>
          <p:nvPr>
            <p:ph idx="1"/>
          </p:nvPr>
        </p:nvSpPr>
        <p:spPr>
          <a:xfrm>
            <a:off x="1122532" y="1091866"/>
            <a:ext cx="4410363" cy="3468161"/>
          </a:xfrm>
        </p:spPr>
        <p:txBody>
          <a:bodyPr>
            <a:noAutofit/>
          </a:bodyPr>
          <a:lstStyle/>
          <a:p>
            <a:pPr marL="0" indent="0" algn="just">
              <a:buNone/>
            </a:pPr>
            <a:r>
              <a:rPr lang="en-US" sz="2400" dirty="0"/>
              <a:t>Sometimes the voltage of DC is not constant. However, even in this case, the voltage does not change polarity (change from positive to negative) so, even though the amount of current changes, it NEVER flows in the opposite direction. It always still flows in ONE direction. This is called </a:t>
            </a:r>
            <a:r>
              <a:rPr lang="en-US" sz="2400" b="1" dirty="0"/>
              <a:t>pulsating DC</a:t>
            </a:r>
            <a:r>
              <a:rPr lang="en-US" sz="2400" dirty="0"/>
              <a:t>.</a:t>
            </a:r>
          </a:p>
        </p:txBody>
      </p:sp>
      <p:sp>
        <p:nvSpPr>
          <p:cNvPr id="29" name="Content Placeholder 2">
            <a:extLst>
              <a:ext uri="{FF2B5EF4-FFF2-40B4-BE49-F238E27FC236}">
                <a16:creationId xmlns:a16="http://schemas.microsoft.com/office/drawing/2014/main" id="{9A06BF1B-677E-C144-8511-A46F392EC551}"/>
              </a:ext>
            </a:extLst>
          </p:cNvPr>
          <p:cNvSpPr txBox="1">
            <a:spLocks/>
          </p:cNvSpPr>
          <p:nvPr/>
        </p:nvSpPr>
        <p:spPr>
          <a:xfrm>
            <a:off x="5829012" y="3869272"/>
            <a:ext cx="3287831" cy="690756"/>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Click on the image to see a larger version.</a:t>
            </a:r>
          </a:p>
        </p:txBody>
      </p:sp>
      <p:pic>
        <p:nvPicPr>
          <p:cNvPr id="30" name="Graphic 29" descr="User">
            <a:extLst>
              <a:ext uri="{FF2B5EF4-FFF2-40B4-BE49-F238E27FC236}">
                <a16:creationId xmlns:a16="http://schemas.microsoft.com/office/drawing/2014/main" id="{4F1D3DF0-FAE0-1547-9CEB-951D674B901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116843" y="3705982"/>
            <a:ext cx="854046" cy="854046"/>
          </a:xfrm>
          <a:prstGeom prst="rect">
            <a:avLst/>
          </a:prstGeom>
        </p:spPr>
      </p:pic>
      <p:sp>
        <p:nvSpPr>
          <p:cNvPr id="31" name="Rectangle 30">
            <a:extLst>
              <a:ext uri="{FF2B5EF4-FFF2-40B4-BE49-F238E27FC236}">
                <a16:creationId xmlns:a16="http://schemas.microsoft.com/office/drawing/2014/main" id="{4EB52EFC-1A5F-1A4C-B814-E411ACE28ACB}"/>
              </a:ext>
            </a:extLst>
          </p:cNvPr>
          <p:cNvSpPr/>
          <p:nvPr/>
        </p:nvSpPr>
        <p:spPr>
          <a:xfrm>
            <a:off x="5773873" y="1091867"/>
            <a:ext cx="3967566" cy="25231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Img04</a:t>
            </a:r>
          </a:p>
        </p:txBody>
      </p:sp>
    </p:spTree>
    <p:custDataLst>
      <p:tags r:id="rId1"/>
    </p:custDataLst>
    <p:extLst>
      <p:ext uri="{BB962C8B-B14F-4D97-AF65-F5344CB8AC3E}">
        <p14:creationId xmlns:p14="http://schemas.microsoft.com/office/powerpoint/2010/main" val="718678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122531" y="1091868"/>
            <a:ext cx="7607557" cy="464789"/>
          </a:xfrm>
        </p:spPr>
        <p:txBody>
          <a:bodyPr>
            <a:noAutofit/>
          </a:bodyPr>
          <a:lstStyle/>
          <a:p>
            <a:pPr marL="0" indent="0" algn="just">
              <a:buNone/>
            </a:pPr>
            <a:r>
              <a:rPr lang="en-GB" sz="2400" dirty="0"/>
              <a:t>Which of the following graphs represent AC?</a:t>
            </a:r>
          </a:p>
        </p:txBody>
      </p:sp>
      <p:sp>
        <p:nvSpPr>
          <p:cNvPr id="4" name="Rectangle 3">
            <a:extLst>
              <a:ext uri="{FF2B5EF4-FFF2-40B4-BE49-F238E27FC236}">
                <a16:creationId xmlns:a16="http://schemas.microsoft.com/office/drawing/2014/main" id="{8B84B949-D97E-7242-8EE4-860077B71E01}"/>
              </a:ext>
            </a:extLst>
          </p:cNvPr>
          <p:cNvSpPr/>
          <p:nvPr/>
        </p:nvSpPr>
        <p:spPr>
          <a:xfrm>
            <a:off x="1122531" y="1612141"/>
            <a:ext cx="2511201" cy="15969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Img05</a:t>
            </a:r>
          </a:p>
        </p:txBody>
      </p:sp>
      <p:sp>
        <p:nvSpPr>
          <p:cNvPr id="5" name="Rectangle 4">
            <a:extLst>
              <a:ext uri="{FF2B5EF4-FFF2-40B4-BE49-F238E27FC236}">
                <a16:creationId xmlns:a16="http://schemas.microsoft.com/office/drawing/2014/main" id="{70C0E65B-483F-834A-AB88-09355DA29D7E}"/>
              </a:ext>
            </a:extLst>
          </p:cNvPr>
          <p:cNvSpPr/>
          <p:nvPr/>
        </p:nvSpPr>
        <p:spPr>
          <a:xfrm>
            <a:off x="4556832" y="1612141"/>
            <a:ext cx="2511201" cy="15969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Img06</a:t>
            </a:r>
          </a:p>
        </p:txBody>
      </p:sp>
      <p:sp>
        <p:nvSpPr>
          <p:cNvPr id="6" name="Rectangle 5">
            <a:extLst>
              <a:ext uri="{FF2B5EF4-FFF2-40B4-BE49-F238E27FC236}">
                <a16:creationId xmlns:a16="http://schemas.microsoft.com/office/drawing/2014/main" id="{35BF448D-B790-5E49-91F0-2FFB591694F6}"/>
              </a:ext>
            </a:extLst>
          </p:cNvPr>
          <p:cNvSpPr/>
          <p:nvPr/>
        </p:nvSpPr>
        <p:spPr>
          <a:xfrm>
            <a:off x="1122531" y="3249346"/>
            <a:ext cx="2511201" cy="15969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Img07</a:t>
            </a:r>
          </a:p>
        </p:txBody>
      </p:sp>
      <p:sp>
        <p:nvSpPr>
          <p:cNvPr id="7" name="Rectangle 6">
            <a:extLst>
              <a:ext uri="{FF2B5EF4-FFF2-40B4-BE49-F238E27FC236}">
                <a16:creationId xmlns:a16="http://schemas.microsoft.com/office/drawing/2014/main" id="{878C8A44-CF99-4549-B081-F64CD92A1D23}"/>
              </a:ext>
            </a:extLst>
          </p:cNvPr>
          <p:cNvSpPr/>
          <p:nvPr/>
        </p:nvSpPr>
        <p:spPr>
          <a:xfrm>
            <a:off x="4556832" y="3243543"/>
            <a:ext cx="2511201" cy="15969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Img08</a:t>
            </a:r>
          </a:p>
        </p:txBody>
      </p:sp>
      <p:sp>
        <p:nvSpPr>
          <p:cNvPr id="8" name="TextBox 7">
            <a:extLst>
              <a:ext uri="{FF2B5EF4-FFF2-40B4-BE49-F238E27FC236}">
                <a16:creationId xmlns:a16="http://schemas.microsoft.com/office/drawing/2014/main" id="{1E6D5CA7-F9CE-6F4B-94B1-ECB08553BF07}"/>
              </a:ext>
            </a:extLst>
          </p:cNvPr>
          <p:cNvSpPr txBox="1"/>
          <p:nvPr/>
        </p:nvSpPr>
        <p:spPr>
          <a:xfrm>
            <a:off x="697415" y="1556657"/>
            <a:ext cx="425116" cy="461665"/>
          </a:xfrm>
          <a:prstGeom prst="rect">
            <a:avLst/>
          </a:prstGeom>
          <a:noFill/>
        </p:spPr>
        <p:txBody>
          <a:bodyPr wrap="none" rtlCol="0">
            <a:spAutoFit/>
          </a:bodyPr>
          <a:lstStyle/>
          <a:p>
            <a:r>
              <a:rPr lang="en-US" sz="2400" dirty="0"/>
              <a:t>a)</a:t>
            </a:r>
          </a:p>
        </p:txBody>
      </p:sp>
      <p:sp>
        <p:nvSpPr>
          <p:cNvPr id="9" name="TextBox 8">
            <a:extLst>
              <a:ext uri="{FF2B5EF4-FFF2-40B4-BE49-F238E27FC236}">
                <a16:creationId xmlns:a16="http://schemas.microsoft.com/office/drawing/2014/main" id="{6387CE22-4988-314B-A1AA-BAFC2826D654}"/>
              </a:ext>
            </a:extLst>
          </p:cNvPr>
          <p:cNvSpPr txBox="1"/>
          <p:nvPr/>
        </p:nvSpPr>
        <p:spPr>
          <a:xfrm>
            <a:off x="4131716" y="1556657"/>
            <a:ext cx="439544" cy="461665"/>
          </a:xfrm>
          <a:prstGeom prst="rect">
            <a:avLst/>
          </a:prstGeom>
          <a:noFill/>
        </p:spPr>
        <p:txBody>
          <a:bodyPr wrap="none" rtlCol="0">
            <a:spAutoFit/>
          </a:bodyPr>
          <a:lstStyle/>
          <a:p>
            <a:r>
              <a:rPr lang="en-US" sz="2400" dirty="0"/>
              <a:t>b)</a:t>
            </a:r>
          </a:p>
        </p:txBody>
      </p:sp>
      <p:sp>
        <p:nvSpPr>
          <p:cNvPr id="10" name="TextBox 9">
            <a:extLst>
              <a:ext uri="{FF2B5EF4-FFF2-40B4-BE49-F238E27FC236}">
                <a16:creationId xmlns:a16="http://schemas.microsoft.com/office/drawing/2014/main" id="{7CCD3C41-84D4-A346-956C-29C90E88B65B}"/>
              </a:ext>
            </a:extLst>
          </p:cNvPr>
          <p:cNvSpPr txBox="1"/>
          <p:nvPr/>
        </p:nvSpPr>
        <p:spPr>
          <a:xfrm>
            <a:off x="697415" y="3179466"/>
            <a:ext cx="407484" cy="461665"/>
          </a:xfrm>
          <a:prstGeom prst="rect">
            <a:avLst/>
          </a:prstGeom>
          <a:noFill/>
        </p:spPr>
        <p:txBody>
          <a:bodyPr wrap="none" rtlCol="0">
            <a:spAutoFit/>
          </a:bodyPr>
          <a:lstStyle/>
          <a:p>
            <a:r>
              <a:rPr lang="en-US" sz="2400" dirty="0"/>
              <a:t>c)</a:t>
            </a:r>
          </a:p>
        </p:txBody>
      </p:sp>
      <p:sp>
        <p:nvSpPr>
          <p:cNvPr id="11" name="TextBox 10">
            <a:extLst>
              <a:ext uri="{FF2B5EF4-FFF2-40B4-BE49-F238E27FC236}">
                <a16:creationId xmlns:a16="http://schemas.microsoft.com/office/drawing/2014/main" id="{EEFF798D-64A8-384D-A920-AF5930CED8D8}"/>
              </a:ext>
            </a:extLst>
          </p:cNvPr>
          <p:cNvSpPr txBox="1"/>
          <p:nvPr/>
        </p:nvSpPr>
        <p:spPr>
          <a:xfrm>
            <a:off x="4146144" y="3209113"/>
            <a:ext cx="439544" cy="461665"/>
          </a:xfrm>
          <a:prstGeom prst="rect">
            <a:avLst/>
          </a:prstGeom>
          <a:noFill/>
        </p:spPr>
        <p:txBody>
          <a:bodyPr wrap="none" rtlCol="0">
            <a:spAutoFit/>
          </a:bodyPr>
          <a:lstStyle/>
          <a:p>
            <a:r>
              <a:rPr lang="en-US" sz="2400" dirty="0"/>
              <a:t>d)</a:t>
            </a:r>
          </a:p>
        </p:txBody>
      </p:sp>
    </p:spTree>
    <p:custDataLst>
      <p:tags r:id="rId1"/>
    </p:custDataLst>
    <p:extLst>
      <p:ext uri="{BB962C8B-B14F-4D97-AF65-F5344CB8AC3E}">
        <p14:creationId xmlns:p14="http://schemas.microsoft.com/office/powerpoint/2010/main" val="1046143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2</a:t>
            </a:r>
          </a:p>
        </p:txBody>
      </p:sp>
      <p:sp>
        <p:nvSpPr>
          <p:cNvPr id="3" name="Content Placeholder 2"/>
          <p:cNvSpPr>
            <a:spLocks noGrp="1"/>
          </p:cNvSpPr>
          <p:nvPr>
            <p:ph idx="1"/>
          </p:nvPr>
        </p:nvSpPr>
        <p:spPr>
          <a:xfrm>
            <a:off x="1122531" y="1091868"/>
            <a:ext cx="7607557" cy="464789"/>
          </a:xfrm>
        </p:spPr>
        <p:txBody>
          <a:bodyPr>
            <a:noAutofit/>
          </a:bodyPr>
          <a:lstStyle/>
          <a:p>
            <a:pPr marL="0" indent="0" algn="just">
              <a:buNone/>
            </a:pPr>
            <a:r>
              <a:rPr lang="en-GB" sz="2400" dirty="0"/>
              <a:t>Which graphs represents AC?</a:t>
            </a:r>
          </a:p>
          <a:p>
            <a:pPr marL="0" indent="0" algn="just">
              <a:buNone/>
            </a:pPr>
            <a:endParaRPr lang="en-GB" sz="2400" dirty="0"/>
          </a:p>
          <a:p>
            <a:pPr marL="457200" indent="-457200" algn="just">
              <a:buFont typeface="+mj-lt"/>
              <a:buAutoNum type="alphaLcParenR"/>
            </a:pPr>
            <a:r>
              <a:rPr lang="en-GB" sz="2400" dirty="0"/>
              <a:t>1 only</a:t>
            </a:r>
          </a:p>
          <a:p>
            <a:pPr marL="457200" indent="-457200" algn="just">
              <a:buFont typeface="+mj-lt"/>
              <a:buAutoNum type="alphaLcParenR"/>
            </a:pPr>
            <a:r>
              <a:rPr lang="en-GB" sz="2400" dirty="0"/>
              <a:t>2 only</a:t>
            </a:r>
          </a:p>
          <a:p>
            <a:pPr marL="457200" indent="-457200" algn="just">
              <a:buFont typeface="+mj-lt"/>
              <a:buAutoNum type="alphaLcParenR"/>
            </a:pPr>
            <a:r>
              <a:rPr lang="en-GB" sz="2400" dirty="0"/>
              <a:t>1 and 2</a:t>
            </a:r>
          </a:p>
          <a:p>
            <a:pPr marL="457200" indent="-457200" algn="just">
              <a:buFont typeface="+mj-lt"/>
              <a:buAutoNum type="alphaLcParenR"/>
            </a:pPr>
            <a:r>
              <a:rPr lang="en-GB" sz="2400" dirty="0"/>
              <a:t>Neither</a:t>
            </a:r>
          </a:p>
        </p:txBody>
      </p:sp>
      <p:sp>
        <p:nvSpPr>
          <p:cNvPr id="4" name="Rectangle 3">
            <a:extLst>
              <a:ext uri="{FF2B5EF4-FFF2-40B4-BE49-F238E27FC236}">
                <a16:creationId xmlns:a16="http://schemas.microsoft.com/office/drawing/2014/main" id="{8B84B949-D97E-7242-8EE4-860077B71E01}"/>
              </a:ext>
            </a:extLst>
          </p:cNvPr>
          <p:cNvSpPr/>
          <p:nvPr/>
        </p:nvSpPr>
        <p:spPr>
          <a:xfrm>
            <a:off x="3724217" y="1612141"/>
            <a:ext cx="2511201" cy="15969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Img09</a:t>
            </a:r>
          </a:p>
        </p:txBody>
      </p:sp>
      <p:sp>
        <p:nvSpPr>
          <p:cNvPr id="5" name="Rectangle 4">
            <a:extLst>
              <a:ext uri="{FF2B5EF4-FFF2-40B4-BE49-F238E27FC236}">
                <a16:creationId xmlns:a16="http://schemas.microsoft.com/office/drawing/2014/main" id="{70C0E65B-483F-834A-AB88-09355DA29D7E}"/>
              </a:ext>
            </a:extLst>
          </p:cNvPr>
          <p:cNvSpPr/>
          <p:nvPr/>
        </p:nvSpPr>
        <p:spPr>
          <a:xfrm>
            <a:off x="7158518" y="1612141"/>
            <a:ext cx="2511201" cy="15969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Img10</a:t>
            </a:r>
          </a:p>
        </p:txBody>
      </p:sp>
      <p:sp>
        <p:nvSpPr>
          <p:cNvPr id="8" name="TextBox 7">
            <a:extLst>
              <a:ext uri="{FF2B5EF4-FFF2-40B4-BE49-F238E27FC236}">
                <a16:creationId xmlns:a16="http://schemas.microsoft.com/office/drawing/2014/main" id="{1E6D5CA7-F9CE-6F4B-94B1-ECB08553BF07}"/>
              </a:ext>
            </a:extLst>
          </p:cNvPr>
          <p:cNvSpPr txBox="1"/>
          <p:nvPr/>
        </p:nvSpPr>
        <p:spPr>
          <a:xfrm>
            <a:off x="3299101" y="1556657"/>
            <a:ext cx="433132" cy="461665"/>
          </a:xfrm>
          <a:prstGeom prst="rect">
            <a:avLst/>
          </a:prstGeom>
          <a:noFill/>
        </p:spPr>
        <p:txBody>
          <a:bodyPr wrap="none" rtlCol="0">
            <a:spAutoFit/>
          </a:bodyPr>
          <a:lstStyle/>
          <a:p>
            <a:r>
              <a:rPr lang="en-US" sz="2400" dirty="0"/>
              <a:t>1)</a:t>
            </a:r>
          </a:p>
        </p:txBody>
      </p:sp>
      <p:sp>
        <p:nvSpPr>
          <p:cNvPr id="9" name="TextBox 8">
            <a:extLst>
              <a:ext uri="{FF2B5EF4-FFF2-40B4-BE49-F238E27FC236}">
                <a16:creationId xmlns:a16="http://schemas.microsoft.com/office/drawing/2014/main" id="{6387CE22-4988-314B-A1AA-BAFC2826D654}"/>
              </a:ext>
            </a:extLst>
          </p:cNvPr>
          <p:cNvSpPr txBox="1"/>
          <p:nvPr/>
        </p:nvSpPr>
        <p:spPr>
          <a:xfrm>
            <a:off x="6733402" y="1556657"/>
            <a:ext cx="433132" cy="461665"/>
          </a:xfrm>
          <a:prstGeom prst="rect">
            <a:avLst/>
          </a:prstGeom>
          <a:noFill/>
        </p:spPr>
        <p:txBody>
          <a:bodyPr wrap="none" rtlCol="0">
            <a:spAutoFit/>
          </a:bodyPr>
          <a:lstStyle/>
          <a:p>
            <a:r>
              <a:rPr lang="en-US" sz="2400" dirty="0"/>
              <a:t>2)</a:t>
            </a:r>
          </a:p>
        </p:txBody>
      </p:sp>
    </p:spTree>
    <p:custDataLst>
      <p:tags r:id="rId1"/>
    </p:custDataLst>
    <p:extLst>
      <p:ext uri="{BB962C8B-B14F-4D97-AF65-F5344CB8AC3E}">
        <p14:creationId xmlns:p14="http://schemas.microsoft.com/office/powerpoint/2010/main" val="2224722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3</a:t>
            </a:r>
          </a:p>
        </p:txBody>
      </p:sp>
      <p:sp>
        <p:nvSpPr>
          <p:cNvPr id="3" name="Content Placeholder 2"/>
          <p:cNvSpPr>
            <a:spLocks noGrp="1"/>
          </p:cNvSpPr>
          <p:nvPr>
            <p:ph idx="1"/>
          </p:nvPr>
        </p:nvSpPr>
        <p:spPr>
          <a:xfrm>
            <a:off x="1122531" y="1091868"/>
            <a:ext cx="7607557" cy="464789"/>
          </a:xfrm>
        </p:spPr>
        <p:txBody>
          <a:bodyPr>
            <a:noAutofit/>
          </a:bodyPr>
          <a:lstStyle/>
          <a:p>
            <a:pPr marL="0" indent="0" algn="just">
              <a:buNone/>
            </a:pPr>
            <a:r>
              <a:rPr lang="en-GB" sz="2400" dirty="0"/>
              <a:t>Which of the following graphs represent DC?</a:t>
            </a:r>
          </a:p>
          <a:p>
            <a:pPr marL="0" indent="0" algn="just">
              <a:buNone/>
            </a:pPr>
            <a:endParaRPr lang="en-GB" sz="2400" dirty="0"/>
          </a:p>
          <a:p>
            <a:pPr marL="457200" indent="-457200" algn="just">
              <a:buFont typeface="+mj-lt"/>
              <a:buAutoNum type="alphaLcParenR"/>
            </a:pPr>
            <a:r>
              <a:rPr lang="en-GB" sz="2400" dirty="0"/>
              <a:t>1 only</a:t>
            </a:r>
          </a:p>
          <a:p>
            <a:pPr marL="457200" indent="-457200" algn="just">
              <a:buFont typeface="+mj-lt"/>
              <a:buAutoNum type="alphaLcParenR"/>
            </a:pPr>
            <a:r>
              <a:rPr lang="en-GB" sz="2400" dirty="0"/>
              <a:t>1 and 3</a:t>
            </a:r>
          </a:p>
          <a:p>
            <a:pPr marL="457200" indent="-457200" algn="just">
              <a:buFont typeface="+mj-lt"/>
              <a:buAutoNum type="alphaLcParenR"/>
            </a:pPr>
            <a:r>
              <a:rPr lang="en-GB" sz="2400" dirty="0"/>
              <a:t>1 and 2</a:t>
            </a:r>
          </a:p>
          <a:p>
            <a:pPr marL="457200" indent="-457200" algn="just">
              <a:buFont typeface="+mj-lt"/>
              <a:buAutoNum type="alphaLcParenR"/>
            </a:pPr>
            <a:r>
              <a:rPr lang="en-GB" sz="2400" dirty="0"/>
              <a:t>None</a:t>
            </a:r>
          </a:p>
        </p:txBody>
      </p:sp>
      <p:sp>
        <p:nvSpPr>
          <p:cNvPr id="4" name="Rectangle 3">
            <a:extLst>
              <a:ext uri="{FF2B5EF4-FFF2-40B4-BE49-F238E27FC236}">
                <a16:creationId xmlns:a16="http://schemas.microsoft.com/office/drawing/2014/main" id="{8B84B949-D97E-7242-8EE4-860077B71E01}"/>
              </a:ext>
            </a:extLst>
          </p:cNvPr>
          <p:cNvSpPr/>
          <p:nvPr/>
        </p:nvSpPr>
        <p:spPr>
          <a:xfrm>
            <a:off x="3756874" y="1612141"/>
            <a:ext cx="2511201" cy="15969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Img11</a:t>
            </a:r>
          </a:p>
        </p:txBody>
      </p:sp>
      <p:sp>
        <p:nvSpPr>
          <p:cNvPr id="5" name="Rectangle 4">
            <a:extLst>
              <a:ext uri="{FF2B5EF4-FFF2-40B4-BE49-F238E27FC236}">
                <a16:creationId xmlns:a16="http://schemas.microsoft.com/office/drawing/2014/main" id="{70C0E65B-483F-834A-AB88-09355DA29D7E}"/>
              </a:ext>
            </a:extLst>
          </p:cNvPr>
          <p:cNvSpPr/>
          <p:nvPr/>
        </p:nvSpPr>
        <p:spPr>
          <a:xfrm>
            <a:off x="7191175" y="1612141"/>
            <a:ext cx="2511201" cy="15969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Img12</a:t>
            </a:r>
          </a:p>
        </p:txBody>
      </p:sp>
      <p:sp>
        <p:nvSpPr>
          <p:cNvPr id="6" name="Rectangle 5">
            <a:extLst>
              <a:ext uri="{FF2B5EF4-FFF2-40B4-BE49-F238E27FC236}">
                <a16:creationId xmlns:a16="http://schemas.microsoft.com/office/drawing/2014/main" id="{35BF448D-B790-5E49-91F0-2FFB591694F6}"/>
              </a:ext>
            </a:extLst>
          </p:cNvPr>
          <p:cNvSpPr/>
          <p:nvPr/>
        </p:nvSpPr>
        <p:spPr>
          <a:xfrm>
            <a:off x="3756874" y="3249346"/>
            <a:ext cx="2511201" cy="15969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Img13</a:t>
            </a:r>
          </a:p>
        </p:txBody>
      </p:sp>
      <p:sp>
        <p:nvSpPr>
          <p:cNvPr id="7" name="Rectangle 6">
            <a:extLst>
              <a:ext uri="{FF2B5EF4-FFF2-40B4-BE49-F238E27FC236}">
                <a16:creationId xmlns:a16="http://schemas.microsoft.com/office/drawing/2014/main" id="{878C8A44-CF99-4549-B081-F64CD92A1D23}"/>
              </a:ext>
            </a:extLst>
          </p:cNvPr>
          <p:cNvSpPr/>
          <p:nvPr/>
        </p:nvSpPr>
        <p:spPr>
          <a:xfrm>
            <a:off x="7191175" y="3243543"/>
            <a:ext cx="2511201" cy="15969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Img14</a:t>
            </a:r>
          </a:p>
        </p:txBody>
      </p:sp>
      <p:sp>
        <p:nvSpPr>
          <p:cNvPr id="8" name="TextBox 7">
            <a:extLst>
              <a:ext uri="{FF2B5EF4-FFF2-40B4-BE49-F238E27FC236}">
                <a16:creationId xmlns:a16="http://schemas.microsoft.com/office/drawing/2014/main" id="{1E6D5CA7-F9CE-6F4B-94B1-ECB08553BF07}"/>
              </a:ext>
            </a:extLst>
          </p:cNvPr>
          <p:cNvSpPr txBox="1"/>
          <p:nvPr/>
        </p:nvSpPr>
        <p:spPr>
          <a:xfrm>
            <a:off x="3331758" y="1556657"/>
            <a:ext cx="433132" cy="461665"/>
          </a:xfrm>
          <a:prstGeom prst="rect">
            <a:avLst/>
          </a:prstGeom>
          <a:noFill/>
        </p:spPr>
        <p:txBody>
          <a:bodyPr wrap="none" rtlCol="0">
            <a:spAutoFit/>
          </a:bodyPr>
          <a:lstStyle/>
          <a:p>
            <a:r>
              <a:rPr lang="en-US" sz="2400" dirty="0"/>
              <a:t>1)</a:t>
            </a:r>
          </a:p>
        </p:txBody>
      </p:sp>
      <p:sp>
        <p:nvSpPr>
          <p:cNvPr id="9" name="TextBox 8">
            <a:extLst>
              <a:ext uri="{FF2B5EF4-FFF2-40B4-BE49-F238E27FC236}">
                <a16:creationId xmlns:a16="http://schemas.microsoft.com/office/drawing/2014/main" id="{6387CE22-4988-314B-A1AA-BAFC2826D654}"/>
              </a:ext>
            </a:extLst>
          </p:cNvPr>
          <p:cNvSpPr txBox="1"/>
          <p:nvPr/>
        </p:nvSpPr>
        <p:spPr>
          <a:xfrm>
            <a:off x="6766059" y="1556657"/>
            <a:ext cx="433132" cy="461665"/>
          </a:xfrm>
          <a:prstGeom prst="rect">
            <a:avLst/>
          </a:prstGeom>
          <a:noFill/>
        </p:spPr>
        <p:txBody>
          <a:bodyPr wrap="none" rtlCol="0">
            <a:spAutoFit/>
          </a:bodyPr>
          <a:lstStyle/>
          <a:p>
            <a:r>
              <a:rPr lang="en-US" sz="2400" dirty="0"/>
              <a:t>2)</a:t>
            </a:r>
          </a:p>
        </p:txBody>
      </p:sp>
      <p:sp>
        <p:nvSpPr>
          <p:cNvPr id="10" name="TextBox 9">
            <a:extLst>
              <a:ext uri="{FF2B5EF4-FFF2-40B4-BE49-F238E27FC236}">
                <a16:creationId xmlns:a16="http://schemas.microsoft.com/office/drawing/2014/main" id="{7CCD3C41-84D4-A346-956C-29C90E88B65B}"/>
              </a:ext>
            </a:extLst>
          </p:cNvPr>
          <p:cNvSpPr txBox="1"/>
          <p:nvPr/>
        </p:nvSpPr>
        <p:spPr>
          <a:xfrm>
            <a:off x="3331758" y="3179466"/>
            <a:ext cx="433132" cy="461665"/>
          </a:xfrm>
          <a:prstGeom prst="rect">
            <a:avLst/>
          </a:prstGeom>
          <a:noFill/>
        </p:spPr>
        <p:txBody>
          <a:bodyPr wrap="none" rtlCol="0">
            <a:spAutoFit/>
          </a:bodyPr>
          <a:lstStyle/>
          <a:p>
            <a:r>
              <a:rPr lang="en-US" sz="2400" dirty="0"/>
              <a:t>3)</a:t>
            </a:r>
          </a:p>
        </p:txBody>
      </p:sp>
      <p:sp>
        <p:nvSpPr>
          <p:cNvPr id="11" name="TextBox 10">
            <a:extLst>
              <a:ext uri="{FF2B5EF4-FFF2-40B4-BE49-F238E27FC236}">
                <a16:creationId xmlns:a16="http://schemas.microsoft.com/office/drawing/2014/main" id="{EEFF798D-64A8-384D-A920-AF5930CED8D8}"/>
              </a:ext>
            </a:extLst>
          </p:cNvPr>
          <p:cNvSpPr txBox="1"/>
          <p:nvPr/>
        </p:nvSpPr>
        <p:spPr>
          <a:xfrm>
            <a:off x="6780487" y="3209113"/>
            <a:ext cx="433132" cy="461665"/>
          </a:xfrm>
          <a:prstGeom prst="rect">
            <a:avLst/>
          </a:prstGeom>
          <a:noFill/>
        </p:spPr>
        <p:txBody>
          <a:bodyPr wrap="none" rtlCol="0">
            <a:spAutoFit/>
          </a:bodyPr>
          <a:lstStyle/>
          <a:p>
            <a:r>
              <a:rPr lang="en-US" sz="2400" dirty="0"/>
              <a:t>4)</a:t>
            </a:r>
          </a:p>
        </p:txBody>
      </p:sp>
    </p:spTree>
    <p:custDataLst>
      <p:tags r:id="rId1"/>
    </p:custDataLst>
    <p:extLst>
      <p:ext uri="{BB962C8B-B14F-4D97-AF65-F5344CB8AC3E}">
        <p14:creationId xmlns:p14="http://schemas.microsoft.com/office/powerpoint/2010/main" val="1954286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Why bother with AC?</a:t>
            </a:r>
          </a:p>
        </p:txBody>
      </p:sp>
      <p:sp>
        <p:nvSpPr>
          <p:cNvPr id="54" name="Content Placeholder 2">
            <a:extLst>
              <a:ext uri="{FF2B5EF4-FFF2-40B4-BE49-F238E27FC236}">
                <a16:creationId xmlns:a16="http://schemas.microsoft.com/office/drawing/2014/main" id="{6E6B5493-5DC5-7045-87D3-7B22350F776F}"/>
              </a:ext>
            </a:extLst>
          </p:cNvPr>
          <p:cNvSpPr txBox="1">
            <a:spLocks/>
          </p:cNvSpPr>
          <p:nvPr/>
        </p:nvSpPr>
        <p:spPr>
          <a:xfrm>
            <a:off x="1122531" y="3744684"/>
            <a:ext cx="4342098" cy="1066799"/>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Watch this video to learn the story behind why we use AC today.</a:t>
            </a:r>
          </a:p>
        </p:txBody>
      </p:sp>
      <p:pic>
        <p:nvPicPr>
          <p:cNvPr id="55" name="Graphic 54" descr="User">
            <a:extLst>
              <a:ext uri="{FF2B5EF4-FFF2-40B4-BE49-F238E27FC236}">
                <a16:creationId xmlns:a16="http://schemas.microsoft.com/office/drawing/2014/main" id="{C2828524-80E3-A94B-8865-62B26427BA1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5" y="3744684"/>
            <a:ext cx="854046" cy="854046"/>
          </a:xfrm>
          <a:prstGeom prst="rect">
            <a:avLst/>
          </a:prstGeom>
        </p:spPr>
      </p:pic>
      <p:sp>
        <p:nvSpPr>
          <p:cNvPr id="51" name="Content Placeholder 2">
            <a:extLst>
              <a:ext uri="{FF2B5EF4-FFF2-40B4-BE49-F238E27FC236}">
                <a16:creationId xmlns:a16="http://schemas.microsoft.com/office/drawing/2014/main" id="{1F58792B-6C92-7242-BBDA-836AAA31C18B}"/>
              </a:ext>
            </a:extLst>
          </p:cNvPr>
          <p:cNvSpPr>
            <a:spLocks noGrp="1"/>
          </p:cNvSpPr>
          <p:nvPr>
            <p:ph idx="1"/>
          </p:nvPr>
        </p:nvSpPr>
        <p:spPr>
          <a:xfrm>
            <a:off x="1122532" y="1091867"/>
            <a:ext cx="4342098" cy="2440063"/>
          </a:xfrm>
        </p:spPr>
        <p:txBody>
          <a:bodyPr>
            <a:noAutofit/>
          </a:bodyPr>
          <a:lstStyle/>
          <a:p>
            <a:pPr marL="0" indent="0" algn="just">
              <a:buNone/>
            </a:pPr>
            <a:r>
              <a:rPr lang="en-GB" sz="2400" dirty="0"/>
              <a:t>So many of our household appliances need DC, not AC to run. So why do we bother with AC at all?</a:t>
            </a:r>
          </a:p>
          <a:p>
            <a:pPr marL="0" indent="0" algn="just">
              <a:buNone/>
            </a:pPr>
            <a:r>
              <a:rPr lang="en-GB" sz="2400" dirty="0"/>
              <a:t>The answer has to do with how electricity gets to our homes in the first place.</a:t>
            </a:r>
          </a:p>
        </p:txBody>
      </p:sp>
      <p:sp>
        <p:nvSpPr>
          <p:cNvPr id="53" name="Rectangle 52">
            <a:extLst>
              <a:ext uri="{FF2B5EF4-FFF2-40B4-BE49-F238E27FC236}">
                <a16:creationId xmlns:a16="http://schemas.microsoft.com/office/drawing/2014/main" id="{CF08F4EC-9A4D-9240-BF62-318C03B7AD27}"/>
              </a:ext>
            </a:extLst>
          </p:cNvPr>
          <p:cNvSpPr/>
          <p:nvPr/>
        </p:nvSpPr>
        <p:spPr>
          <a:xfrm>
            <a:off x="5654131" y="1091867"/>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YT01</a:t>
            </a:r>
          </a:p>
        </p:txBody>
      </p:sp>
    </p:spTree>
    <p:custDataLst>
      <p:tags r:id="rId1"/>
    </p:custDataLst>
    <p:extLst>
      <p:ext uri="{BB962C8B-B14F-4D97-AF65-F5344CB8AC3E}">
        <p14:creationId xmlns:p14="http://schemas.microsoft.com/office/powerpoint/2010/main" val="3521789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Why AC</a:t>
            </a:r>
          </a:p>
        </p:txBody>
      </p:sp>
      <p:sp>
        <p:nvSpPr>
          <p:cNvPr id="54" name="Content Placeholder 2">
            <a:extLst>
              <a:ext uri="{FF2B5EF4-FFF2-40B4-BE49-F238E27FC236}">
                <a16:creationId xmlns:a16="http://schemas.microsoft.com/office/drawing/2014/main" id="{6E6B5493-5DC5-7045-87D3-7B22350F776F}"/>
              </a:ext>
            </a:extLst>
          </p:cNvPr>
          <p:cNvSpPr txBox="1">
            <a:spLocks/>
          </p:cNvSpPr>
          <p:nvPr/>
        </p:nvSpPr>
        <p:spPr>
          <a:xfrm>
            <a:off x="1122530" y="4223656"/>
            <a:ext cx="8075897" cy="508137"/>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Click on each box to unpack each part of the argument.</a:t>
            </a:r>
          </a:p>
        </p:txBody>
      </p:sp>
      <p:pic>
        <p:nvPicPr>
          <p:cNvPr id="55" name="Graphic 54" descr="User">
            <a:extLst>
              <a:ext uri="{FF2B5EF4-FFF2-40B4-BE49-F238E27FC236}">
                <a16:creationId xmlns:a16="http://schemas.microsoft.com/office/drawing/2014/main" id="{C2828524-80E3-A94B-8865-62B26427BA1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5" y="4016828"/>
            <a:ext cx="854046" cy="854046"/>
          </a:xfrm>
          <a:prstGeom prst="rect">
            <a:avLst/>
          </a:prstGeom>
        </p:spPr>
      </p:pic>
      <p:sp>
        <p:nvSpPr>
          <p:cNvPr id="61" name="TextBox 60">
            <a:extLst>
              <a:ext uri="{FF2B5EF4-FFF2-40B4-BE49-F238E27FC236}">
                <a16:creationId xmlns:a16="http://schemas.microsoft.com/office/drawing/2014/main" id="{58F62ABA-5E51-F84E-BBB6-45CA977E1BB0}"/>
              </a:ext>
            </a:extLst>
          </p:cNvPr>
          <p:cNvSpPr txBox="1"/>
          <p:nvPr/>
        </p:nvSpPr>
        <p:spPr>
          <a:xfrm>
            <a:off x="1125356" y="2084872"/>
            <a:ext cx="3998510" cy="1692771"/>
          </a:xfrm>
          <a:prstGeom prst="rect">
            <a:avLst/>
          </a:prstGeom>
          <a:solidFill>
            <a:schemeClr val="accent2"/>
          </a:solidFill>
        </p:spPr>
        <p:txBody>
          <a:bodyPr wrap="square" lIns="576000" rtlCol="0" anchor="t">
            <a:spAutoFit/>
          </a:bodyPr>
          <a:lstStyle/>
          <a:p>
            <a:r>
              <a:rPr lang="en-GB" sz="3200" dirty="0">
                <a:solidFill>
                  <a:schemeClr val="bg1"/>
                </a:solidFill>
              </a:rPr>
              <a:t>Efficiency</a:t>
            </a:r>
            <a:endParaRPr lang="en-GB" sz="2400" dirty="0">
              <a:solidFill>
                <a:schemeClr val="bg1"/>
              </a:solidFill>
            </a:endParaRPr>
          </a:p>
          <a:p>
            <a:r>
              <a:rPr lang="en-GB" sz="2400" dirty="0">
                <a:solidFill>
                  <a:schemeClr val="bg1"/>
                </a:solidFill>
              </a:rPr>
              <a:t>The need to get energy from the power station to your home.</a:t>
            </a:r>
          </a:p>
        </p:txBody>
      </p:sp>
      <p:sp>
        <p:nvSpPr>
          <p:cNvPr id="62" name="TextBox 61">
            <a:extLst>
              <a:ext uri="{FF2B5EF4-FFF2-40B4-BE49-F238E27FC236}">
                <a16:creationId xmlns:a16="http://schemas.microsoft.com/office/drawing/2014/main" id="{47BF96B8-2BBD-D54C-89FC-CB4F1131BDF2}"/>
              </a:ext>
            </a:extLst>
          </p:cNvPr>
          <p:cNvSpPr txBox="1"/>
          <p:nvPr/>
        </p:nvSpPr>
        <p:spPr>
          <a:xfrm>
            <a:off x="5199918" y="2090668"/>
            <a:ext cx="3998509" cy="1692000"/>
          </a:xfrm>
          <a:prstGeom prst="rect">
            <a:avLst/>
          </a:prstGeom>
          <a:solidFill>
            <a:schemeClr val="accent3"/>
          </a:solidFill>
        </p:spPr>
        <p:txBody>
          <a:bodyPr wrap="square" lIns="576000" rtlCol="0" anchor="t">
            <a:spAutoFit/>
          </a:bodyPr>
          <a:lstStyle/>
          <a:p>
            <a:r>
              <a:rPr lang="en-GB" sz="3200" dirty="0">
                <a:solidFill>
                  <a:schemeClr val="bg1"/>
                </a:solidFill>
              </a:rPr>
              <a:t>Safety</a:t>
            </a:r>
            <a:endParaRPr lang="en-GB" sz="2400" dirty="0">
              <a:solidFill>
                <a:schemeClr val="bg1"/>
              </a:solidFill>
            </a:endParaRPr>
          </a:p>
          <a:p>
            <a:r>
              <a:rPr lang="en-GB" sz="2400" dirty="0">
                <a:solidFill>
                  <a:schemeClr val="bg1"/>
                </a:solidFill>
              </a:rPr>
              <a:t>The need to make the delivery of electricity safe.</a:t>
            </a:r>
          </a:p>
        </p:txBody>
      </p:sp>
      <p:sp>
        <p:nvSpPr>
          <p:cNvPr id="63" name="Oval 62">
            <a:extLst>
              <a:ext uri="{FF2B5EF4-FFF2-40B4-BE49-F238E27FC236}">
                <a16:creationId xmlns:a16="http://schemas.microsoft.com/office/drawing/2014/main" id="{47184046-73F3-E149-8B80-1E4D314C993D}"/>
              </a:ext>
            </a:extLst>
          </p:cNvPr>
          <p:cNvSpPr>
            <a:spLocks noChangeAspect="1"/>
          </p:cNvSpPr>
          <p:nvPr/>
        </p:nvSpPr>
        <p:spPr>
          <a:xfrm>
            <a:off x="1170147" y="2129990"/>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solidFill>
              </a:rPr>
              <a:t>1</a:t>
            </a:r>
            <a:endParaRPr lang="en-GB" b="1" dirty="0">
              <a:solidFill>
                <a:schemeClr val="accent2"/>
              </a:solidFill>
            </a:endParaRPr>
          </a:p>
        </p:txBody>
      </p:sp>
      <p:sp>
        <p:nvSpPr>
          <p:cNvPr id="64" name="Oval 63">
            <a:extLst>
              <a:ext uri="{FF2B5EF4-FFF2-40B4-BE49-F238E27FC236}">
                <a16:creationId xmlns:a16="http://schemas.microsoft.com/office/drawing/2014/main" id="{64BCB85C-86A9-2C40-A4B5-840ABE1BB8F9}"/>
              </a:ext>
            </a:extLst>
          </p:cNvPr>
          <p:cNvSpPr>
            <a:spLocks noChangeAspect="1"/>
          </p:cNvSpPr>
          <p:nvPr/>
        </p:nvSpPr>
        <p:spPr>
          <a:xfrm>
            <a:off x="5244710" y="2133385"/>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3"/>
                </a:solidFill>
              </a:rPr>
              <a:t>2</a:t>
            </a:r>
            <a:endParaRPr lang="en-GB" b="1" dirty="0">
              <a:solidFill>
                <a:schemeClr val="accent3"/>
              </a:solidFill>
            </a:endParaRPr>
          </a:p>
        </p:txBody>
      </p:sp>
      <p:sp>
        <p:nvSpPr>
          <p:cNvPr id="69" name="Content Placeholder 2">
            <a:extLst>
              <a:ext uri="{FF2B5EF4-FFF2-40B4-BE49-F238E27FC236}">
                <a16:creationId xmlns:a16="http://schemas.microsoft.com/office/drawing/2014/main" id="{7DBDF3BA-ED51-6944-B390-C1E7510A3D15}"/>
              </a:ext>
            </a:extLst>
          </p:cNvPr>
          <p:cNvSpPr>
            <a:spLocks noGrp="1"/>
          </p:cNvSpPr>
          <p:nvPr>
            <p:ph idx="1"/>
          </p:nvPr>
        </p:nvSpPr>
        <p:spPr>
          <a:xfrm>
            <a:off x="1122531" y="1091867"/>
            <a:ext cx="7991487" cy="649847"/>
          </a:xfrm>
        </p:spPr>
        <p:txBody>
          <a:bodyPr>
            <a:noAutofit/>
          </a:bodyPr>
          <a:lstStyle/>
          <a:p>
            <a:pPr marL="0" indent="0" algn="just">
              <a:buNone/>
            </a:pPr>
            <a:r>
              <a:rPr lang="en-GB" sz="2400" dirty="0"/>
              <a:t>There are two parts to the argument for distributing electricity as AC.</a:t>
            </a:r>
          </a:p>
        </p:txBody>
      </p:sp>
    </p:spTree>
    <p:custDataLst>
      <p:tags r:id="rId1"/>
    </p:custDataLst>
    <p:extLst>
      <p:ext uri="{BB962C8B-B14F-4D97-AF65-F5344CB8AC3E}">
        <p14:creationId xmlns:p14="http://schemas.microsoft.com/office/powerpoint/2010/main" val="3495183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Efficiency</a:t>
            </a:r>
          </a:p>
        </p:txBody>
      </p:sp>
      <p:sp>
        <p:nvSpPr>
          <p:cNvPr id="61" name="TextBox 60">
            <a:extLst>
              <a:ext uri="{FF2B5EF4-FFF2-40B4-BE49-F238E27FC236}">
                <a16:creationId xmlns:a16="http://schemas.microsoft.com/office/drawing/2014/main" id="{58F62ABA-5E51-F84E-BBB6-45CA977E1BB0}"/>
              </a:ext>
            </a:extLst>
          </p:cNvPr>
          <p:cNvSpPr txBox="1"/>
          <p:nvPr/>
        </p:nvSpPr>
        <p:spPr>
          <a:xfrm>
            <a:off x="1122531" y="2013375"/>
            <a:ext cx="7991489" cy="540000"/>
          </a:xfrm>
          <a:prstGeom prst="rect">
            <a:avLst/>
          </a:prstGeom>
          <a:solidFill>
            <a:schemeClr val="accent2"/>
          </a:solidFill>
        </p:spPr>
        <p:txBody>
          <a:bodyPr wrap="square" lIns="576000" rtlCol="0" anchor="ctr">
            <a:spAutoFit/>
          </a:bodyPr>
          <a:lstStyle/>
          <a:p>
            <a:r>
              <a:rPr lang="en-GB" sz="2400" dirty="0">
                <a:solidFill>
                  <a:schemeClr val="bg1"/>
                </a:solidFill>
              </a:rPr>
              <a:t>Higher voltages mean less current for the same power.</a:t>
            </a:r>
          </a:p>
        </p:txBody>
      </p:sp>
      <p:sp>
        <p:nvSpPr>
          <p:cNvPr id="62" name="TextBox 61">
            <a:extLst>
              <a:ext uri="{FF2B5EF4-FFF2-40B4-BE49-F238E27FC236}">
                <a16:creationId xmlns:a16="http://schemas.microsoft.com/office/drawing/2014/main" id="{47BF96B8-2BBD-D54C-89FC-CB4F1131BDF2}"/>
              </a:ext>
            </a:extLst>
          </p:cNvPr>
          <p:cNvSpPr txBox="1"/>
          <p:nvPr/>
        </p:nvSpPr>
        <p:spPr>
          <a:xfrm>
            <a:off x="1122532" y="2962992"/>
            <a:ext cx="3960000" cy="830997"/>
          </a:xfrm>
          <a:prstGeom prst="rect">
            <a:avLst/>
          </a:prstGeom>
          <a:solidFill>
            <a:schemeClr val="accent3"/>
          </a:solidFill>
        </p:spPr>
        <p:txBody>
          <a:bodyPr wrap="square" lIns="576000" rtlCol="0" anchor="ctr">
            <a:spAutoFit/>
          </a:bodyPr>
          <a:lstStyle/>
          <a:p>
            <a:r>
              <a:rPr lang="en-GB" sz="2400" dirty="0">
                <a:solidFill>
                  <a:schemeClr val="bg1"/>
                </a:solidFill>
              </a:rPr>
              <a:t>Less current means </a:t>
            </a:r>
            <a:r>
              <a:rPr lang="en-GB" sz="2400" b="1" dirty="0">
                <a:solidFill>
                  <a:schemeClr val="bg1"/>
                </a:solidFill>
              </a:rPr>
              <a:t>smaller energy losses</a:t>
            </a:r>
            <a:r>
              <a:rPr lang="en-GB" sz="2400" dirty="0">
                <a:solidFill>
                  <a:schemeClr val="bg1"/>
                </a:solidFill>
              </a:rPr>
              <a:t>.</a:t>
            </a:r>
          </a:p>
        </p:txBody>
      </p:sp>
      <p:sp>
        <p:nvSpPr>
          <p:cNvPr id="63" name="Oval 62">
            <a:extLst>
              <a:ext uri="{FF2B5EF4-FFF2-40B4-BE49-F238E27FC236}">
                <a16:creationId xmlns:a16="http://schemas.microsoft.com/office/drawing/2014/main" id="{47184046-73F3-E149-8B80-1E4D314C993D}"/>
              </a:ext>
            </a:extLst>
          </p:cNvPr>
          <p:cNvSpPr>
            <a:spLocks noChangeAspect="1"/>
          </p:cNvSpPr>
          <p:nvPr/>
        </p:nvSpPr>
        <p:spPr>
          <a:xfrm>
            <a:off x="1167323" y="2051084"/>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solidFill>
              </a:rPr>
              <a:t>1</a:t>
            </a:r>
            <a:endParaRPr lang="en-GB" b="1" dirty="0">
              <a:solidFill>
                <a:schemeClr val="accent2"/>
              </a:solidFill>
            </a:endParaRPr>
          </a:p>
        </p:txBody>
      </p:sp>
      <p:sp>
        <p:nvSpPr>
          <p:cNvPr id="64" name="Oval 63">
            <a:extLst>
              <a:ext uri="{FF2B5EF4-FFF2-40B4-BE49-F238E27FC236}">
                <a16:creationId xmlns:a16="http://schemas.microsoft.com/office/drawing/2014/main" id="{64BCB85C-86A9-2C40-A4B5-840ABE1BB8F9}"/>
              </a:ext>
            </a:extLst>
          </p:cNvPr>
          <p:cNvSpPr>
            <a:spLocks noChangeAspect="1"/>
          </p:cNvSpPr>
          <p:nvPr/>
        </p:nvSpPr>
        <p:spPr>
          <a:xfrm>
            <a:off x="1167323" y="3153291"/>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3"/>
                </a:solidFill>
              </a:rPr>
              <a:t>2</a:t>
            </a:r>
            <a:endParaRPr lang="en-GB" b="1" dirty="0">
              <a:solidFill>
                <a:schemeClr val="accent3"/>
              </a:solidFill>
            </a:endParaRPr>
          </a:p>
        </p:txBody>
      </p:sp>
      <p:sp>
        <p:nvSpPr>
          <p:cNvPr id="65" name="TextBox 64">
            <a:extLst>
              <a:ext uri="{FF2B5EF4-FFF2-40B4-BE49-F238E27FC236}">
                <a16:creationId xmlns:a16="http://schemas.microsoft.com/office/drawing/2014/main" id="{0CAD0ADD-C0F5-9947-BCE4-9722660222E9}"/>
              </a:ext>
            </a:extLst>
          </p:cNvPr>
          <p:cNvSpPr txBox="1"/>
          <p:nvPr/>
        </p:nvSpPr>
        <p:spPr>
          <a:xfrm>
            <a:off x="5172018" y="2962992"/>
            <a:ext cx="3960000" cy="830997"/>
          </a:xfrm>
          <a:prstGeom prst="rect">
            <a:avLst/>
          </a:prstGeom>
          <a:solidFill>
            <a:schemeClr val="accent4"/>
          </a:solidFill>
        </p:spPr>
        <p:txBody>
          <a:bodyPr wrap="square" lIns="576000" rtlCol="0" anchor="ctr">
            <a:spAutoFit/>
          </a:bodyPr>
          <a:lstStyle/>
          <a:p>
            <a:r>
              <a:rPr lang="en-GB" sz="2400" dirty="0">
                <a:solidFill>
                  <a:schemeClr val="bg1"/>
                </a:solidFill>
              </a:rPr>
              <a:t>Less current means </a:t>
            </a:r>
            <a:r>
              <a:rPr lang="en-GB" sz="2400" b="1" dirty="0">
                <a:solidFill>
                  <a:schemeClr val="bg1"/>
                </a:solidFill>
              </a:rPr>
              <a:t>thinner/cheaper cables</a:t>
            </a:r>
            <a:r>
              <a:rPr lang="en-GB" sz="2400" dirty="0">
                <a:solidFill>
                  <a:schemeClr val="bg1"/>
                </a:solidFill>
              </a:rPr>
              <a:t>. </a:t>
            </a:r>
            <a:endParaRPr lang="en-GB" sz="2400" b="1" dirty="0">
              <a:solidFill>
                <a:schemeClr val="bg1"/>
              </a:solidFill>
            </a:endParaRPr>
          </a:p>
        </p:txBody>
      </p:sp>
      <p:sp>
        <p:nvSpPr>
          <p:cNvPr id="66" name="Oval 65">
            <a:extLst>
              <a:ext uri="{FF2B5EF4-FFF2-40B4-BE49-F238E27FC236}">
                <a16:creationId xmlns:a16="http://schemas.microsoft.com/office/drawing/2014/main" id="{FF24D363-2F80-FF40-9C05-D03676FC62AE}"/>
              </a:ext>
            </a:extLst>
          </p:cNvPr>
          <p:cNvSpPr>
            <a:spLocks noChangeAspect="1"/>
          </p:cNvSpPr>
          <p:nvPr/>
        </p:nvSpPr>
        <p:spPr>
          <a:xfrm>
            <a:off x="5325666" y="3158457"/>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solidFill>
              </a:rPr>
              <a:t>3</a:t>
            </a:r>
            <a:endParaRPr lang="en-GB" b="1" dirty="0">
              <a:solidFill>
                <a:schemeClr val="accent4"/>
              </a:solidFill>
            </a:endParaRPr>
          </a:p>
        </p:txBody>
      </p:sp>
      <p:sp>
        <p:nvSpPr>
          <p:cNvPr id="69" name="Content Placeholder 2">
            <a:extLst>
              <a:ext uri="{FF2B5EF4-FFF2-40B4-BE49-F238E27FC236}">
                <a16:creationId xmlns:a16="http://schemas.microsoft.com/office/drawing/2014/main" id="{7DBDF3BA-ED51-6944-B390-C1E7510A3D15}"/>
              </a:ext>
            </a:extLst>
          </p:cNvPr>
          <p:cNvSpPr>
            <a:spLocks noGrp="1"/>
          </p:cNvSpPr>
          <p:nvPr>
            <p:ph idx="1"/>
          </p:nvPr>
        </p:nvSpPr>
        <p:spPr>
          <a:xfrm>
            <a:off x="1122531" y="1091867"/>
            <a:ext cx="7991487" cy="780476"/>
          </a:xfrm>
        </p:spPr>
        <p:txBody>
          <a:bodyPr>
            <a:noAutofit/>
          </a:bodyPr>
          <a:lstStyle/>
          <a:p>
            <a:pPr marL="0" indent="0" algn="just">
              <a:buNone/>
            </a:pPr>
            <a:r>
              <a:rPr lang="en-GB" sz="2400" dirty="0"/>
              <a:t>We have to get electrical energy or power from the power station to your home. Power = voltage x current.</a:t>
            </a:r>
          </a:p>
        </p:txBody>
      </p:sp>
      <p:cxnSp>
        <p:nvCxnSpPr>
          <p:cNvPr id="4" name="Straight Arrow Connector 3">
            <a:extLst>
              <a:ext uri="{FF2B5EF4-FFF2-40B4-BE49-F238E27FC236}">
                <a16:creationId xmlns:a16="http://schemas.microsoft.com/office/drawing/2014/main" id="{F108888C-B0AD-6745-9486-DBCADABAEEDA}"/>
              </a:ext>
            </a:extLst>
          </p:cNvPr>
          <p:cNvCxnSpPr>
            <a:stCxn id="61" idx="2"/>
            <a:endCxn id="62" idx="0"/>
          </p:cNvCxnSpPr>
          <p:nvPr/>
        </p:nvCxnSpPr>
        <p:spPr>
          <a:xfrm flipH="1">
            <a:off x="3102532" y="2553375"/>
            <a:ext cx="2015744" cy="409617"/>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B7E415F-E840-C44E-B8A5-73B48B8AA3CC}"/>
              </a:ext>
            </a:extLst>
          </p:cNvPr>
          <p:cNvCxnSpPr>
            <a:cxnSpLocks/>
            <a:stCxn id="61" idx="2"/>
            <a:endCxn id="65" idx="0"/>
          </p:cNvCxnSpPr>
          <p:nvPr/>
        </p:nvCxnSpPr>
        <p:spPr>
          <a:xfrm>
            <a:off x="5118276" y="2553375"/>
            <a:ext cx="2033742" cy="409617"/>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32EAB2B-4C33-374D-A31C-51D8C36D3E13}"/>
              </a:ext>
            </a:extLst>
          </p:cNvPr>
          <p:cNvSpPr txBox="1"/>
          <p:nvPr/>
        </p:nvSpPr>
        <p:spPr>
          <a:xfrm>
            <a:off x="1122529" y="4236559"/>
            <a:ext cx="7991489" cy="540000"/>
          </a:xfrm>
          <a:prstGeom prst="rect">
            <a:avLst/>
          </a:prstGeom>
          <a:solidFill>
            <a:schemeClr val="accent6"/>
          </a:solidFill>
        </p:spPr>
        <p:txBody>
          <a:bodyPr wrap="square" lIns="576000" rtlCol="0" anchor="ctr">
            <a:spAutoFit/>
          </a:bodyPr>
          <a:lstStyle/>
          <a:p>
            <a:r>
              <a:rPr lang="en-GB" sz="2400" dirty="0">
                <a:solidFill>
                  <a:schemeClr val="bg1"/>
                </a:solidFill>
              </a:rPr>
              <a:t>We distribute power at high voltages. </a:t>
            </a:r>
          </a:p>
        </p:txBody>
      </p:sp>
      <p:sp>
        <p:nvSpPr>
          <p:cNvPr id="20" name="Oval 19">
            <a:extLst>
              <a:ext uri="{FF2B5EF4-FFF2-40B4-BE49-F238E27FC236}">
                <a16:creationId xmlns:a16="http://schemas.microsoft.com/office/drawing/2014/main" id="{C9A69AA0-B00C-CB4D-9EF0-F4D5C3215EBC}"/>
              </a:ext>
            </a:extLst>
          </p:cNvPr>
          <p:cNvSpPr>
            <a:spLocks noChangeAspect="1"/>
          </p:cNvSpPr>
          <p:nvPr/>
        </p:nvSpPr>
        <p:spPr>
          <a:xfrm>
            <a:off x="1167321" y="4278646"/>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6"/>
                </a:solidFill>
              </a:rPr>
              <a:t>4</a:t>
            </a:r>
            <a:endParaRPr lang="en-GB" b="1" dirty="0">
              <a:solidFill>
                <a:schemeClr val="accent6"/>
              </a:solidFill>
            </a:endParaRPr>
          </a:p>
        </p:txBody>
      </p:sp>
      <p:cxnSp>
        <p:nvCxnSpPr>
          <p:cNvPr id="21" name="Straight Arrow Connector 20">
            <a:extLst>
              <a:ext uri="{FF2B5EF4-FFF2-40B4-BE49-F238E27FC236}">
                <a16:creationId xmlns:a16="http://schemas.microsoft.com/office/drawing/2014/main" id="{823E5FB6-1344-0D49-846C-6F87A348884D}"/>
              </a:ext>
            </a:extLst>
          </p:cNvPr>
          <p:cNvCxnSpPr>
            <a:cxnSpLocks/>
            <a:stCxn id="62" idx="2"/>
            <a:endCxn id="19" idx="0"/>
          </p:cNvCxnSpPr>
          <p:nvPr/>
        </p:nvCxnSpPr>
        <p:spPr>
          <a:xfrm>
            <a:off x="3102532" y="3793989"/>
            <a:ext cx="2015742" cy="44257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F540B7C-0C8D-7F42-96B3-0CF49ED82BEB}"/>
              </a:ext>
            </a:extLst>
          </p:cNvPr>
          <p:cNvCxnSpPr>
            <a:cxnSpLocks/>
            <a:stCxn id="65" idx="2"/>
            <a:endCxn id="19" idx="0"/>
          </p:cNvCxnSpPr>
          <p:nvPr/>
        </p:nvCxnSpPr>
        <p:spPr>
          <a:xfrm flipH="1">
            <a:off x="5118274" y="3793989"/>
            <a:ext cx="2033744" cy="44257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F8805FF-AF2F-204D-B5A4-AB72CB346CA9}"/>
              </a:ext>
            </a:extLst>
          </p:cNvPr>
          <p:cNvSpPr txBox="1"/>
          <p:nvPr/>
        </p:nvSpPr>
        <p:spPr>
          <a:xfrm>
            <a:off x="5152098" y="2962992"/>
            <a:ext cx="3960000" cy="830997"/>
          </a:xfrm>
          <a:prstGeom prst="rect">
            <a:avLst/>
          </a:prstGeom>
          <a:solidFill>
            <a:schemeClr val="accent4"/>
          </a:solidFill>
        </p:spPr>
        <p:txBody>
          <a:bodyPr wrap="square" lIns="576000" rtlCol="0" anchor="ctr">
            <a:spAutoFit/>
          </a:bodyPr>
          <a:lstStyle/>
          <a:p>
            <a:r>
              <a:rPr lang="en-GB" sz="2400" dirty="0">
                <a:solidFill>
                  <a:schemeClr val="bg1"/>
                </a:solidFill>
              </a:rPr>
              <a:t>Less current means </a:t>
            </a:r>
            <a:r>
              <a:rPr lang="en-GB" sz="2400" b="1" dirty="0">
                <a:solidFill>
                  <a:schemeClr val="bg1"/>
                </a:solidFill>
              </a:rPr>
              <a:t>thinner/cheaper cables</a:t>
            </a:r>
            <a:r>
              <a:rPr lang="en-GB" sz="2400" dirty="0">
                <a:solidFill>
                  <a:schemeClr val="bg1"/>
                </a:solidFill>
              </a:rPr>
              <a:t>. </a:t>
            </a:r>
            <a:endParaRPr lang="en-GB" sz="2400" b="1" dirty="0">
              <a:solidFill>
                <a:schemeClr val="bg1"/>
              </a:solidFill>
            </a:endParaRPr>
          </a:p>
        </p:txBody>
      </p:sp>
    </p:spTree>
    <p:custDataLst>
      <p:tags r:id="rId1"/>
    </p:custDataLst>
    <p:extLst>
      <p:ext uri="{BB962C8B-B14F-4D97-AF65-F5344CB8AC3E}">
        <p14:creationId xmlns:p14="http://schemas.microsoft.com/office/powerpoint/2010/main" val="1627462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Safety</a:t>
            </a:r>
          </a:p>
        </p:txBody>
      </p:sp>
      <p:sp>
        <p:nvSpPr>
          <p:cNvPr id="61" name="TextBox 60">
            <a:extLst>
              <a:ext uri="{FF2B5EF4-FFF2-40B4-BE49-F238E27FC236}">
                <a16:creationId xmlns:a16="http://schemas.microsoft.com/office/drawing/2014/main" id="{58F62ABA-5E51-F84E-BBB6-45CA977E1BB0}"/>
              </a:ext>
            </a:extLst>
          </p:cNvPr>
          <p:cNvSpPr txBox="1"/>
          <p:nvPr/>
        </p:nvSpPr>
        <p:spPr>
          <a:xfrm>
            <a:off x="1122530" y="1813057"/>
            <a:ext cx="7992000" cy="540000"/>
          </a:xfrm>
          <a:prstGeom prst="rect">
            <a:avLst/>
          </a:prstGeom>
          <a:solidFill>
            <a:schemeClr val="accent2"/>
          </a:solidFill>
        </p:spPr>
        <p:txBody>
          <a:bodyPr wrap="square" lIns="576000" rtlCol="0" anchor="ctr">
            <a:spAutoFit/>
          </a:bodyPr>
          <a:lstStyle/>
          <a:p>
            <a:r>
              <a:rPr lang="en-GB" sz="2400" dirty="0">
                <a:solidFill>
                  <a:schemeClr val="bg1"/>
                </a:solidFill>
              </a:rPr>
              <a:t>We distribute power at high voltages.</a:t>
            </a:r>
          </a:p>
        </p:txBody>
      </p:sp>
      <p:sp>
        <p:nvSpPr>
          <p:cNvPr id="62" name="TextBox 61">
            <a:extLst>
              <a:ext uri="{FF2B5EF4-FFF2-40B4-BE49-F238E27FC236}">
                <a16:creationId xmlns:a16="http://schemas.microsoft.com/office/drawing/2014/main" id="{47BF96B8-2BBD-D54C-89FC-CB4F1131BDF2}"/>
              </a:ext>
            </a:extLst>
          </p:cNvPr>
          <p:cNvSpPr txBox="1"/>
          <p:nvPr/>
        </p:nvSpPr>
        <p:spPr>
          <a:xfrm>
            <a:off x="1122532" y="2638285"/>
            <a:ext cx="7992000" cy="540000"/>
          </a:xfrm>
          <a:prstGeom prst="rect">
            <a:avLst/>
          </a:prstGeom>
          <a:solidFill>
            <a:schemeClr val="accent3"/>
          </a:solidFill>
        </p:spPr>
        <p:txBody>
          <a:bodyPr wrap="square" lIns="576000" rtlCol="0" anchor="ctr">
            <a:spAutoFit/>
          </a:bodyPr>
          <a:lstStyle/>
          <a:p>
            <a:r>
              <a:rPr lang="en-GB" sz="2400" dirty="0">
                <a:solidFill>
                  <a:schemeClr val="bg1"/>
                </a:solidFill>
              </a:rPr>
              <a:t>High voltage in homes is dangerous</a:t>
            </a:r>
          </a:p>
        </p:txBody>
      </p:sp>
      <p:sp>
        <p:nvSpPr>
          <p:cNvPr id="63" name="Oval 62">
            <a:extLst>
              <a:ext uri="{FF2B5EF4-FFF2-40B4-BE49-F238E27FC236}">
                <a16:creationId xmlns:a16="http://schemas.microsoft.com/office/drawing/2014/main" id="{47184046-73F3-E149-8B80-1E4D314C993D}"/>
              </a:ext>
            </a:extLst>
          </p:cNvPr>
          <p:cNvSpPr>
            <a:spLocks noChangeAspect="1"/>
          </p:cNvSpPr>
          <p:nvPr/>
        </p:nvSpPr>
        <p:spPr>
          <a:xfrm>
            <a:off x="1167323" y="1855143"/>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solidFill>
              </a:rPr>
              <a:t>1</a:t>
            </a:r>
            <a:endParaRPr lang="en-GB" b="1" dirty="0">
              <a:solidFill>
                <a:schemeClr val="accent2"/>
              </a:solidFill>
            </a:endParaRPr>
          </a:p>
        </p:txBody>
      </p:sp>
      <p:sp>
        <p:nvSpPr>
          <p:cNvPr id="64" name="Oval 63">
            <a:extLst>
              <a:ext uri="{FF2B5EF4-FFF2-40B4-BE49-F238E27FC236}">
                <a16:creationId xmlns:a16="http://schemas.microsoft.com/office/drawing/2014/main" id="{64BCB85C-86A9-2C40-A4B5-840ABE1BB8F9}"/>
              </a:ext>
            </a:extLst>
          </p:cNvPr>
          <p:cNvSpPr>
            <a:spLocks noChangeAspect="1"/>
          </p:cNvSpPr>
          <p:nvPr/>
        </p:nvSpPr>
        <p:spPr>
          <a:xfrm>
            <a:off x="1167323" y="2674318"/>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3"/>
                </a:solidFill>
              </a:rPr>
              <a:t>2</a:t>
            </a:r>
            <a:endParaRPr lang="en-GB" b="1" dirty="0">
              <a:solidFill>
                <a:schemeClr val="accent3"/>
              </a:solidFill>
            </a:endParaRPr>
          </a:p>
        </p:txBody>
      </p:sp>
      <p:sp>
        <p:nvSpPr>
          <p:cNvPr id="65" name="TextBox 64">
            <a:extLst>
              <a:ext uri="{FF2B5EF4-FFF2-40B4-BE49-F238E27FC236}">
                <a16:creationId xmlns:a16="http://schemas.microsoft.com/office/drawing/2014/main" id="{0CAD0ADD-C0F5-9947-BCE4-9722660222E9}"/>
              </a:ext>
            </a:extLst>
          </p:cNvPr>
          <p:cNvSpPr txBox="1"/>
          <p:nvPr/>
        </p:nvSpPr>
        <p:spPr>
          <a:xfrm>
            <a:off x="1122529" y="3450496"/>
            <a:ext cx="7992000" cy="540000"/>
          </a:xfrm>
          <a:prstGeom prst="rect">
            <a:avLst/>
          </a:prstGeom>
          <a:solidFill>
            <a:schemeClr val="accent4"/>
          </a:solidFill>
        </p:spPr>
        <p:txBody>
          <a:bodyPr wrap="square" lIns="576000" rtlCol="0" anchor="ctr">
            <a:spAutoFit/>
          </a:bodyPr>
          <a:lstStyle/>
          <a:p>
            <a:r>
              <a:rPr lang="en-GB" sz="2400" dirty="0">
                <a:solidFill>
                  <a:schemeClr val="bg1"/>
                </a:solidFill>
              </a:rPr>
              <a:t>We use transformers to change the voltage.</a:t>
            </a:r>
            <a:endParaRPr lang="en-GB" sz="2400" b="1" dirty="0">
              <a:solidFill>
                <a:schemeClr val="bg1"/>
              </a:solidFill>
            </a:endParaRPr>
          </a:p>
        </p:txBody>
      </p:sp>
      <p:sp>
        <p:nvSpPr>
          <p:cNvPr id="66" name="Oval 65">
            <a:extLst>
              <a:ext uri="{FF2B5EF4-FFF2-40B4-BE49-F238E27FC236}">
                <a16:creationId xmlns:a16="http://schemas.microsoft.com/office/drawing/2014/main" id="{FF24D363-2F80-FF40-9C05-D03676FC62AE}"/>
              </a:ext>
            </a:extLst>
          </p:cNvPr>
          <p:cNvSpPr>
            <a:spLocks noChangeAspect="1"/>
          </p:cNvSpPr>
          <p:nvPr/>
        </p:nvSpPr>
        <p:spPr>
          <a:xfrm>
            <a:off x="1167320" y="3504605"/>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solidFill>
              </a:rPr>
              <a:t>3</a:t>
            </a:r>
            <a:endParaRPr lang="en-GB" b="1" dirty="0">
              <a:solidFill>
                <a:schemeClr val="accent4"/>
              </a:solidFill>
            </a:endParaRPr>
          </a:p>
        </p:txBody>
      </p:sp>
      <p:sp>
        <p:nvSpPr>
          <p:cNvPr id="69" name="Content Placeholder 2">
            <a:extLst>
              <a:ext uri="{FF2B5EF4-FFF2-40B4-BE49-F238E27FC236}">
                <a16:creationId xmlns:a16="http://schemas.microsoft.com/office/drawing/2014/main" id="{7DBDF3BA-ED51-6944-B390-C1E7510A3D15}"/>
              </a:ext>
            </a:extLst>
          </p:cNvPr>
          <p:cNvSpPr>
            <a:spLocks noGrp="1"/>
          </p:cNvSpPr>
          <p:nvPr>
            <p:ph idx="1"/>
          </p:nvPr>
        </p:nvSpPr>
        <p:spPr>
          <a:xfrm>
            <a:off x="1122531" y="1091867"/>
            <a:ext cx="7991487" cy="780476"/>
          </a:xfrm>
        </p:spPr>
        <p:txBody>
          <a:bodyPr>
            <a:noAutofit/>
          </a:bodyPr>
          <a:lstStyle/>
          <a:p>
            <a:pPr marL="0" indent="0" algn="just">
              <a:buNone/>
            </a:pPr>
            <a:r>
              <a:rPr lang="en-GB" sz="2400" dirty="0"/>
              <a:t>We have to get electrical energy to your home safely and in a safe to use format.</a:t>
            </a:r>
          </a:p>
        </p:txBody>
      </p:sp>
      <p:cxnSp>
        <p:nvCxnSpPr>
          <p:cNvPr id="4" name="Straight Arrow Connector 3">
            <a:extLst>
              <a:ext uri="{FF2B5EF4-FFF2-40B4-BE49-F238E27FC236}">
                <a16:creationId xmlns:a16="http://schemas.microsoft.com/office/drawing/2014/main" id="{F108888C-B0AD-6745-9486-DBCADABAEEDA}"/>
              </a:ext>
            </a:extLst>
          </p:cNvPr>
          <p:cNvCxnSpPr>
            <a:stCxn id="61" idx="2"/>
            <a:endCxn id="62" idx="0"/>
          </p:cNvCxnSpPr>
          <p:nvPr/>
        </p:nvCxnSpPr>
        <p:spPr>
          <a:xfrm>
            <a:off x="5118530" y="2353057"/>
            <a:ext cx="2" cy="28522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32EAB2B-4C33-374D-A31C-51D8C36D3E13}"/>
              </a:ext>
            </a:extLst>
          </p:cNvPr>
          <p:cNvSpPr txBox="1"/>
          <p:nvPr/>
        </p:nvSpPr>
        <p:spPr>
          <a:xfrm>
            <a:off x="1122528" y="4297496"/>
            <a:ext cx="7992000" cy="540000"/>
          </a:xfrm>
          <a:prstGeom prst="rect">
            <a:avLst/>
          </a:prstGeom>
          <a:solidFill>
            <a:schemeClr val="accent6"/>
          </a:solidFill>
        </p:spPr>
        <p:txBody>
          <a:bodyPr wrap="square" lIns="576000" rtlCol="0" anchor="ctr">
            <a:spAutoFit/>
          </a:bodyPr>
          <a:lstStyle/>
          <a:p>
            <a:r>
              <a:rPr lang="en-GB" sz="2400" dirty="0">
                <a:solidFill>
                  <a:schemeClr val="bg1"/>
                </a:solidFill>
              </a:rPr>
              <a:t>Transformers only work with AC.</a:t>
            </a:r>
          </a:p>
        </p:txBody>
      </p:sp>
      <p:sp>
        <p:nvSpPr>
          <p:cNvPr id="20" name="Oval 19">
            <a:extLst>
              <a:ext uri="{FF2B5EF4-FFF2-40B4-BE49-F238E27FC236}">
                <a16:creationId xmlns:a16="http://schemas.microsoft.com/office/drawing/2014/main" id="{C9A69AA0-B00C-CB4D-9EF0-F4D5C3215EBC}"/>
              </a:ext>
            </a:extLst>
          </p:cNvPr>
          <p:cNvSpPr>
            <a:spLocks noChangeAspect="1"/>
          </p:cNvSpPr>
          <p:nvPr/>
        </p:nvSpPr>
        <p:spPr>
          <a:xfrm>
            <a:off x="1167321" y="4333075"/>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6"/>
                </a:solidFill>
              </a:rPr>
              <a:t>4</a:t>
            </a:r>
            <a:endParaRPr lang="en-GB" b="1" dirty="0">
              <a:solidFill>
                <a:schemeClr val="accent6"/>
              </a:solidFill>
            </a:endParaRPr>
          </a:p>
        </p:txBody>
      </p:sp>
      <p:cxnSp>
        <p:nvCxnSpPr>
          <p:cNvPr id="22" name="Straight Arrow Connector 21">
            <a:extLst>
              <a:ext uri="{FF2B5EF4-FFF2-40B4-BE49-F238E27FC236}">
                <a16:creationId xmlns:a16="http://schemas.microsoft.com/office/drawing/2014/main" id="{70E9B31C-BA67-934F-9B02-F3BAF8619376}"/>
              </a:ext>
            </a:extLst>
          </p:cNvPr>
          <p:cNvCxnSpPr>
            <a:cxnSpLocks/>
            <a:stCxn id="62" idx="2"/>
            <a:endCxn id="65" idx="0"/>
          </p:cNvCxnSpPr>
          <p:nvPr/>
        </p:nvCxnSpPr>
        <p:spPr>
          <a:xfrm flipH="1">
            <a:off x="5118529" y="3178285"/>
            <a:ext cx="3" cy="272211"/>
          </a:xfrm>
          <a:prstGeom prst="straightConnector1">
            <a:avLst/>
          </a:prstGeom>
          <a:ln w="38100">
            <a:solidFill>
              <a:srgbClr val="86B59C"/>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A1CB5A9-3B37-ED45-973D-77DE78DDA675}"/>
              </a:ext>
            </a:extLst>
          </p:cNvPr>
          <p:cNvCxnSpPr>
            <a:cxnSpLocks/>
            <a:stCxn id="65" idx="2"/>
            <a:endCxn id="19" idx="0"/>
          </p:cNvCxnSpPr>
          <p:nvPr/>
        </p:nvCxnSpPr>
        <p:spPr>
          <a:xfrm flipH="1">
            <a:off x="5118528" y="3990496"/>
            <a:ext cx="1" cy="307000"/>
          </a:xfrm>
          <a:prstGeom prst="straightConnector1">
            <a:avLst/>
          </a:prstGeom>
          <a:ln w="38100">
            <a:solidFill>
              <a:srgbClr val="DEC368"/>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77352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Write your own explanation</a:t>
            </a:r>
          </a:p>
        </p:txBody>
      </p:sp>
      <p:sp>
        <p:nvSpPr>
          <p:cNvPr id="5" name="Content Placeholder 2">
            <a:extLst>
              <a:ext uri="{FF2B5EF4-FFF2-40B4-BE49-F238E27FC236}">
                <a16:creationId xmlns:a16="http://schemas.microsoft.com/office/drawing/2014/main" id="{355F47C7-F16A-7640-89E5-5CEEC1911EA8}"/>
              </a:ext>
            </a:extLst>
          </p:cNvPr>
          <p:cNvSpPr txBox="1">
            <a:spLocks/>
          </p:cNvSpPr>
          <p:nvPr/>
        </p:nvSpPr>
        <p:spPr>
          <a:xfrm>
            <a:off x="1176961" y="1204993"/>
            <a:ext cx="7553127" cy="1091893"/>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In the space provided, write your own explanation for why we distribute electrical energy (or power) as AC. This will become part of your online portfolio.</a:t>
            </a:r>
          </a:p>
        </p:txBody>
      </p:sp>
      <p:pic>
        <p:nvPicPr>
          <p:cNvPr id="6" name="Graphic 5" descr="User">
            <a:extLst>
              <a:ext uri="{FF2B5EF4-FFF2-40B4-BE49-F238E27FC236}">
                <a16:creationId xmlns:a16="http://schemas.microsoft.com/office/drawing/2014/main" id="{4FDA1659-89D9-2640-8248-226EB077A2B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2915" y="1204993"/>
            <a:ext cx="854046" cy="854046"/>
          </a:xfrm>
          <a:prstGeom prst="rect">
            <a:avLst/>
          </a:prstGeom>
        </p:spPr>
      </p:pic>
      <p:sp>
        <p:nvSpPr>
          <p:cNvPr id="16" name="Rounded Rectangle 15">
            <a:extLst>
              <a:ext uri="{FF2B5EF4-FFF2-40B4-BE49-F238E27FC236}">
                <a16:creationId xmlns:a16="http://schemas.microsoft.com/office/drawing/2014/main" id="{73E11EA4-0C08-3F4E-B019-E520F0ADBB90}"/>
              </a:ext>
            </a:extLst>
          </p:cNvPr>
          <p:cNvSpPr/>
          <p:nvPr/>
        </p:nvSpPr>
        <p:spPr>
          <a:xfrm>
            <a:off x="7056989" y="4308049"/>
            <a:ext cx="167309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Submit</a:t>
            </a:r>
          </a:p>
        </p:txBody>
      </p:sp>
      <p:sp>
        <p:nvSpPr>
          <p:cNvPr id="10" name="Rectangle 9">
            <a:extLst>
              <a:ext uri="{FF2B5EF4-FFF2-40B4-BE49-F238E27FC236}">
                <a16:creationId xmlns:a16="http://schemas.microsoft.com/office/drawing/2014/main" id="{902416B3-27A2-8F49-A160-DDE938338E65}"/>
              </a:ext>
            </a:extLst>
          </p:cNvPr>
          <p:cNvSpPr/>
          <p:nvPr/>
        </p:nvSpPr>
        <p:spPr>
          <a:xfrm>
            <a:off x="1176961" y="2405743"/>
            <a:ext cx="7553127" cy="1746532"/>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52819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7"/>
            <a:ext cx="8059513" cy="3672637"/>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r>
              <a:rPr lang="en-GB" dirty="0"/>
              <a:t>05_03_01</a:t>
            </a:r>
          </a:p>
          <a:p>
            <a:pPr marL="0" indent="0">
              <a:buNone/>
            </a:pPr>
            <a:r>
              <a:rPr lang="en-GB" dirty="0"/>
              <a:t>05_04_01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Generating AC</a:t>
            </a:r>
          </a:p>
        </p:txBody>
      </p:sp>
      <p:sp>
        <p:nvSpPr>
          <p:cNvPr id="54" name="Content Placeholder 2">
            <a:extLst>
              <a:ext uri="{FF2B5EF4-FFF2-40B4-BE49-F238E27FC236}">
                <a16:creationId xmlns:a16="http://schemas.microsoft.com/office/drawing/2014/main" id="{6E6B5493-5DC5-7045-87D3-7B22350F776F}"/>
              </a:ext>
            </a:extLst>
          </p:cNvPr>
          <p:cNvSpPr txBox="1">
            <a:spLocks/>
          </p:cNvSpPr>
          <p:nvPr/>
        </p:nvSpPr>
        <p:spPr>
          <a:xfrm>
            <a:off x="1194867" y="3847160"/>
            <a:ext cx="4276543" cy="1156640"/>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Click the button if you need to revise electromagnetism form topic 2.</a:t>
            </a:r>
          </a:p>
        </p:txBody>
      </p:sp>
      <p:pic>
        <p:nvPicPr>
          <p:cNvPr id="55" name="Graphic 54" descr="User">
            <a:extLst>
              <a:ext uri="{FF2B5EF4-FFF2-40B4-BE49-F238E27FC236}">
                <a16:creationId xmlns:a16="http://schemas.microsoft.com/office/drawing/2014/main" id="{C2828524-80E3-A94B-8865-62B26427BA1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40821" y="3847159"/>
            <a:ext cx="854046" cy="854046"/>
          </a:xfrm>
          <a:prstGeom prst="rect">
            <a:avLst/>
          </a:prstGeom>
        </p:spPr>
      </p:pic>
      <p:sp>
        <p:nvSpPr>
          <p:cNvPr id="51" name="Content Placeholder 2">
            <a:extLst>
              <a:ext uri="{FF2B5EF4-FFF2-40B4-BE49-F238E27FC236}">
                <a16:creationId xmlns:a16="http://schemas.microsoft.com/office/drawing/2014/main" id="{1F58792B-6C92-7242-BBDA-836AAA31C18B}"/>
              </a:ext>
            </a:extLst>
          </p:cNvPr>
          <p:cNvSpPr>
            <a:spLocks noGrp="1"/>
          </p:cNvSpPr>
          <p:nvPr>
            <p:ph idx="1"/>
          </p:nvPr>
        </p:nvSpPr>
        <p:spPr>
          <a:xfrm>
            <a:off x="1122532" y="1091867"/>
            <a:ext cx="4693652" cy="2784879"/>
          </a:xfrm>
        </p:spPr>
        <p:txBody>
          <a:bodyPr>
            <a:noAutofit/>
          </a:bodyPr>
          <a:lstStyle/>
          <a:p>
            <a:pPr marL="0" indent="0" algn="just">
              <a:buNone/>
            </a:pPr>
            <a:r>
              <a:rPr lang="en-GB" sz="2400" dirty="0"/>
              <a:t>Most power stations around the world generate AC power using AC generators (also called alternators). Generators convert kinetic energy into electrical.</a:t>
            </a:r>
          </a:p>
          <a:p>
            <a:pPr marL="0" indent="0" algn="just">
              <a:buNone/>
            </a:pPr>
            <a:r>
              <a:rPr lang="en-GB" sz="2400" dirty="0"/>
              <a:t>To understand how they work, you need to understand the basics of electromagnetism.</a:t>
            </a:r>
          </a:p>
        </p:txBody>
      </p:sp>
      <p:sp>
        <p:nvSpPr>
          <p:cNvPr id="7" name="Rounded Rectangle 6">
            <a:extLst>
              <a:ext uri="{FF2B5EF4-FFF2-40B4-BE49-F238E27FC236}">
                <a16:creationId xmlns:a16="http://schemas.microsoft.com/office/drawing/2014/main" id="{24D4F082-C0DC-E342-ABD9-A141D41DDE32}"/>
              </a:ext>
            </a:extLst>
          </p:cNvPr>
          <p:cNvSpPr/>
          <p:nvPr/>
        </p:nvSpPr>
        <p:spPr>
          <a:xfrm>
            <a:off x="5875898" y="3956285"/>
            <a:ext cx="4126900"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Revise electromagnetism</a:t>
            </a:r>
          </a:p>
        </p:txBody>
      </p:sp>
      <p:pic>
        <p:nvPicPr>
          <p:cNvPr id="4" name="Picture 3">
            <a:extLst>
              <a:ext uri="{FF2B5EF4-FFF2-40B4-BE49-F238E27FC236}">
                <a16:creationId xmlns:a16="http://schemas.microsoft.com/office/drawing/2014/main" id="{504E6CEF-810F-B44F-938B-93E7F7DD0D4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61480" y="1226402"/>
            <a:ext cx="3955737" cy="2650344"/>
          </a:xfrm>
          <a:prstGeom prst="rect">
            <a:avLst/>
          </a:prstGeom>
        </p:spPr>
      </p:pic>
    </p:spTree>
    <p:custDataLst>
      <p:tags r:id="rId1"/>
    </p:custDataLst>
    <p:extLst>
      <p:ext uri="{BB962C8B-B14F-4D97-AF65-F5344CB8AC3E}">
        <p14:creationId xmlns:p14="http://schemas.microsoft.com/office/powerpoint/2010/main" val="1854459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Electromagnetic induction</a:t>
            </a:r>
          </a:p>
        </p:txBody>
      </p:sp>
      <p:sp>
        <p:nvSpPr>
          <p:cNvPr id="54" name="Content Placeholder 2">
            <a:extLst>
              <a:ext uri="{FF2B5EF4-FFF2-40B4-BE49-F238E27FC236}">
                <a16:creationId xmlns:a16="http://schemas.microsoft.com/office/drawing/2014/main" id="{6E6B5493-5DC5-7045-87D3-7B22350F776F}"/>
              </a:ext>
            </a:extLst>
          </p:cNvPr>
          <p:cNvSpPr txBox="1">
            <a:spLocks/>
          </p:cNvSpPr>
          <p:nvPr/>
        </p:nvSpPr>
        <p:spPr>
          <a:xfrm>
            <a:off x="1122531" y="3711251"/>
            <a:ext cx="3960000" cy="114556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Click the button to watch a great video  of how AC generators work.</a:t>
            </a:r>
          </a:p>
        </p:txBody>
      </p:sp>
      <p:pic>
        <p:nvPicPr>
          <p:cNvPr id="55" name="Graphic 54" descr="User">
            <a:extLst>
              <a:ext uri="{FF2B5EF4-FFF2-40B4-BE49-F238E27FC236}">
                <a16:creationId xmlns:a16="http://schemas.microsoft.com/office/drawing/2014/main" id="{C2828524-80E3-A94B-8865-62B26427BA1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4" y="3711251"/>
            <a:ext cx="854046" cy="854046"/>
          </a:xfrm>
          <a:prstGeom prst="rect">
            <a:avLst/>
          </a:prstGeom>
        </p:spPr>
      </p:pic>
      <p:sp>
        <p:nvSpPr>
          <p:cNvPr id="51" name="Content Placeholder 2">
            <a:extLst>
              <a:ext uri="{FF2B5EF4-FFF2-40B4-BE49-F238E27FC236}">
                <a16:creationId xmlns:a16="http://schemas.microsoft.com/office/drawing/2014/main" id="{1F58792B-6C92-7242-BBDA-836AAA31C18B}"/>
              </a:ext>
            </a:extLst>
          </p:cNvPr>
          <p:cNvSpPr>
            <a:spLocks noGrp="1"/>
          </p:cNvSpPr>
          <p:nvPr>
            <p:ph idx="1"/>
          </p:nvPr>
        </p:nvSpPr>
        <p:spPr>
          <a:xfrm>
            <a:off x="1122532" y="1091867"/>
            <a:ext cx="7607556" cy="854046"/>
          </a:xfrm>
        </p:spPr>
        <p:txBody>
          <a:bodyPr>
            <a:noAutofit/>
          </a:bodyPr>
          <a:lstStyle/>
          <a:p>
            <a:pPr marL="0" indent="0" algn="just">
              <a:buNone/>
            </a:pPr>
            <a:r>
              <a:rPr lang="en-GB" sz="2400" dirty="0"/>
              <a:t>The two basic principles of electromagnetic induction explain how an AC generator works.</a:t>
            </a:r>
          </a:p>
        </p:txBody>
      </p:sp>
      <p:sp>
        <p:nvSpPr>
          <p:cNvPr id="8" name="TextBox 7">
            <a:extLst>
              <a:ext uri="{FF2B5EF4-FFF2-40B4-BE49-F238E27FC236}">
                <a16:creationId xmlns:a16="http://schemas.microsoft.com/office/drawing/2014/main" id="{19637CE2-F527-3048-95DD-E00132CF1131}"/>
              </a:ext>
            </a:extLst>
          </p:cNvPr>
          <p:cNvSpPr txBox="1"/>
          <p:nvPr/>
        </p:nvSpPr>
        <p:spPr>
          <a:xfrm>
            <a:off x="1122530" y="1912821"/>
            <a:ext cx="3960000" cy="1569660"/>
          </a:xfrm>
          <a:prstGeom prst="rect">
            <a:avLst/>
          </a:prstGeom>
          <a:solidFill>
            <a:schemeClr val="accent2"/>
          </a:solidFill>
        </p:spPr>
        <p:txBody>
          <a:bodyPr wrap="square" lIns="576000" rtlCol="0" anchor="ctr">
            <a:spAutoFit/>
          </a:bodyPr>
          <a:lstStyle/>
          <a:p>
            <a:r>
              <a:rPr lang="en-GB" sz="2400" dirty="0">
                <a:solidFill>
                  <a:schemeClr val="bg1"/>
                </a:solidFill>
              </a:rPr>
              <a:t>When a conductor is placed inside a changing magnetic field, an </a:t>
            </a:r>
            <a:r>
              <a:rPr lang="en-GB" sz="2400" dirty="0" err="1">
                <a:solidFill>
                  <a:schemeClr val="bg1"/>
                </a:solidFill>
              </a:rPr>
              <a:t>emf</a:t>
            </a:r>
            <a:r>
              <a:rPr lang="en-GB" sz="2400" dirty="0">
                <a:solidFill>
                  <a:schemeClr val="bg1"/>
                </a:solidFill>
              </a:rPr>
              <a:t> is induced in the conductor.</a:t>
            </a:r>
          </a:p>
        </p:txBody>
      </p:sp>
      <p:sp>
        <p:nvSpPr>
          <p:cNvPr id="9" name="TextBox 8">
            <a:extLst>
              <a:ext uri="{FF2B5EF4-FFF2-40B4-BE49-F238E27FC236}">
                <a16:creationId xmlns:a16="http://schemas.microsoft.com/office/drawing/2014/main" id="{BBC235FC-2D65-A44A-A195-4C512335F8AB}"/>
              </a:ext>
            </a:extLst>
          </p:cNvPr>
          <p:cNvSpPr txBox="1"/>
          <p:nvPr/>
        </p:nvSpPr>
        <p:spPr>
          <a:xfrm>
            <a:off x="5156846" y="1912821"/>
            <a:ext cx="3960000" cy="1569660"/>
          </a:xfrm>
          <a:prstGeom prst="rect">
            <a:avLst/>
          </a:prstGeom>
          <a:solidFill>
            <a:schemeClr val="accent3"/>
          </a:solidFill>
        </p:spPr>
        <p:txBody>
          <a:bodyPr wrap="square" lIns="576000" rtlCol="0" anchor="ctr">
            <a:spAutoFit/>
          </a:bodyPr>
          <a:lstStyle/>
          <a:p>
            <a:r>
              <a:rPr lang="en-GB" sz="2400" dirty="0">
                <a:solidFill>
                  <a:schemeClr val="bg1"/>
                </a:solidFill>
              </a:rPr>
              <a:t>The size of the induced </a:t>
            </a:r>
            <a:r>
              <a:rPr lang="en-GB" sz="2400" dirty="0" err="1">
                <a:solidFill>
                  <a:schemeClr val="bg1"/>
                </a:solidFill>
              </a:rPr>
              <a:t>emf</a:t>
            </a:r>
            <a:r>
              <a:rPr lang="en-GB" sz="2400" dirty="0">
                <a:solidFill>
                  <a:schemeClr val="bg1"/>
                </a:solidFill>
              </a:rPr>
              <a:t> is proportion to the rate of change of the magnetic field.</a:t>
            </a:r>
          </a:p>
        </p:txBody>
      </p:sp>
      <p:sp>
        <p:nvSpPr>
          <p:cNvPr id="10" name="Oval 9">
            <a:extLst>
              <a:ext uri="{FF2B5EF4-FFF2-40B4-BE49-F238E27FC236}">
                <a16:creationId xmlns:a16="http://schemas.microsoft.com/office/drawing/2014/main" id="{E115C909-44F0-7944-BE02-D492013047E3}"/>
              </a:ext>
            </a:extLst>
          </p:cNvPr>
          <p:cNvSpPr>
            <a:spLocks noChangeAspect="1"/>
          </p:cNvSpPr>
          <p:nvPr/>
        </p:nvSpPr>
        <p:spPr>
          <a:xfrm>
            <a:off x="1167323" y="2469737"/>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solidFill>
              </a:rPr>
              <a:t>1</a:t>
            </a:r>
            <a:endParaRPr lang="en-GB" b="1" dirty="0">
              <a:solidFill>
                <a:schemeClr val="accent2"/>
              </a:solidFill>
            </a:endParaRPr>
          </a:p>
        </p:txBody>
      </p:sp>
      <p:sp>
        <p:nvSpPr>
          <p:cNvPr id="11" name="Oval 10">
            <a:extLst>
              <a:ext uri="{FF2B5EF4-FFF2-40B4-BE49-F238E27FC236}">
                <a16:creationId xmlns:a16="http://schemas.microsoft.com/office/drawing/2014/main" id="{ECD02101-5889-4C4F-8788-F45E14E36060}"/>
              </a:ext>
            </a:extLst>
          </p:cNvPr>
          <p:cNvSpPr>
            <a:spLocks noChangeAspect="1"/>
          </p:cNvSpPr>
          <p:nvPr/>
        </p:nvSpPr>
        <p:spPr>
          <a:xfrm>
            <a:off x="5201637" y="2463684"/>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3"/>
                </a:solidFill>
              </a:rPr>
              <a:t>2</a:t>
            </a:r>
            <a:endParaRPr lang="en-GB" b="1" dirty="0">
              <a:solidFill>
                <a:schemeClr val="accent3"/>
              </a:solidFill>
            </a:endParaRPr>
          </a:p>
        </p:txBody>
      </p:sp>
      <p:sp>
        <p:nvSpPr>
          <p:cNvPr id="12" name="Rounded Rectangle 11">
            <a:extLst>
              <a:ext uri="{FF2B5EF4-FFF2-40B4-BE49-F238E27FC236}">
                <a16:creationId xmlns:a16="http://schemas.microsoft.com/office/drawing/2014/main" id="{F0B23139-638E-3F46-9E0D-9C19F5C6F793}"/>
              </a:ext>
            </a:extLst>
          </p:cNvPr>
          <p:cNvSpPr/>
          <p:nvPr/>
        </p:nvSpPr>
        <p:spPr>
          <a:xfrm>
            <a:off x="5156845" y="3955288"/>
            <a:ext cx="3960000"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Electromagnetic induction</a:t>
            </a:r>
          </a:p>
        </p:txBody>
      </p:sp>
    </p:spTree>
    <p:custDataLst>
      <p:tags r:id="rId1"/>
    </p:custDataLst>
    <p:extLst>
      <p:ext uri="{BB962C8B-B14F-4D97-AF65-F5344CB8AC3E}">
        <p14:creationId xmlns:p14="http://schemas.microsoft.com/office/powerpoint/2010/main" val="648683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Basic principles</a:t>
            </a:r>
          </a:p>
        </p:txBody>
      </p:sp>
      <p:sp>
        <p:nvSpPr>
          <p:cNvPr id="51" name="Content Placeholder 2">
            <a:extLst>
              <a:ext uri="{FF2B5EF4-FFF2-40B4-BE49-F238E27FC236}">
                <a16:creationId xmlns:a16="http://schemas.microsoft.com/office/drawing/2014/main" id="{1F58792B-6C92-7242-BBDA-836AAA31C18B}"/>
              </a:ext>
            </a:extLst>
          </p:cNvPr>
          <p:cNvSpPr>
            <a:spLocks noGrp="1"/>
          </p:cNvSpPr>
          <p:nvPr>
            <p:ph idx="1"/>
          </p:nvPr>
        </p:nvSpPr>
        <p:spPr>
          <a:xfrm>
            <a:off x="1122532" y="1091867"/>
            <a:ext cx="7607556" cy="854046"/>
          </a:xfrm>
        </p:spPr>
        <p:txBody>
          <a:bodyPr>
            <a:noAutofit/>
          </a:bodyPr>
          <a:lstStyle/>
          <a:p>
            <a:pPr marL="0" indent="0" algn="just">
              <a:buNone/>
            </a:pPr>
            <a:r>
              <a:rPr lang="en-GB" sz="2400" dirty="0"/>
              <a:t>From the previous video, we learnt some very important things.</a:t>
            </a:r>
          </a:p>
        </p:txBody>
      </p:sp>
      <p:sp>
        <p:nvSpPr>
          <p:cNvPr id="13" name="TextBox 12">
            <a:extLst>
              <a:ext uri="{FF2B5EF4-FFF2-40B4-BE49-F238E27FC236}">
                <a16:creationId xmlns:a16="http://schemas.microsoft.com/office/drawing/2014/main" id="{D1FA791F-5031-0B48-9C38-83B32FCD7134}"/>
              </a:ext>
            </a:extLst>
          </p:cNvPr>
          <p:cNvSpPr txBox="1"/>
          <p:nvPr/>
        </p:nvSpPr>
        <p:spPr>
          <a:xfrm>
            <a:off x="1122531" y="1781536"/>
            <a:ext cx="8156377" cy="830997"/>
          </a:xfrm>
          <a:prstGeom prst="rect">
            <a:avLst/>
          </a:prstGeom>
          <a:solidFill>
            <a:schemeClr val="accent2"/>
          </a:solidFill>
        </p:spPr>
        <p:txBody>
          <a:bodyPr wrap="square" lIns="576000" rtlCol="0" anchor="ctr">
            <a:spAutoFit/>
          </a:bodyPr>
          <a:lstStyle/>
          <a:p>
            <a:r>
              <a:rPr lang="en-GB" sz="2400" dirty="0">
                <a:solidFill>
                  <a:schemeClr val="bg1"/>
                </a:solidFill>
              </a:rPr>
              <a:t>Electromagnetic induction is produced in a conductor by a </a:t>
            </a:r>
            <a:r>
              <a:rPr lang="en-GB" sz="2400" b="1" dirty="0">
                <a:solidFill>
                  <a:schemeClr val="bg1"/>
                </a:solidFill>
              </a:rPr>
              <a:t>change</a:t>
            </a:r>
            <a:r>
              <a:rPr lang="en-GB" sz="2400" dirty="0">
                <a:solidFill>
                  <a:schemeClr val="bg1"/>
                </a:solidFill>
              </a:rPr>
              <a:t> in magnetic flux.</a:t>
            </a:r>
          </a:p>
        </p:txBody>
      </p:sp>
      <p:sp>
        <p:nvSpPr>
          <p:cNvPr id="14" name="TextBox 13">
            <a:extLst>
              <a:ext uri="{FF2B5EF4-FFF2-40B4-BE49-F238E27FC236}">
                <a16:creationId xmlns:a16="http://schemas.microsoft.com/office/drawing/2014/main" id="{833E333E-4AFE-A54D-84D6-3817121849DE}"/>
              </a:ext>
            </a:extLst>
          </p:cNvPr>
          <p:cNvSpPr txBox="1"/>
          <p:nvPr/>
        </p:nvSpPr>
        <p:spPr>
          <a:xfrm>
            <a:off x="1122533" y="2741674"/>
            <a:ext cx="8156377" cy="830997"/>
          </a:xfrm>
          <a:prstGeom prst="rect">
            <a:avLst/>
          </a:prstGeom>
          <a:solidFill>
            <a:schemeClr val="accent3"/>
          </a:solidFill>
        </p:spPr>
        <p:txBody>
          <a:bodyPr wrap="square" lIns="576000" rtlCol="0" anchor="ctr">
            <a:spAutoFit/>
          </a:bodyPr>
          <a:lstStyle/>
          <a:p>
            <a:r>
              <a:rPr lang="en-GB" sz="2400" dirty="0">
                <a:solidFill>
                  <a:schemeClr val="bg1"/>
                </a:solidFill>
              </a:rPr>
              <a:t>Magnetic flux = the strength of the magnetic field x surface area of the conductor perpendicular to the magnetic field.</a:t>
            </a:r>
          </a:p>
        </p:txBody>
      </p:sp>
      <p:sp>
        <p:nvSpPr>
          <p:cNvPr id="15" name="Oval 14">
            <a:extLst>
              <a:ext uri="{FF2B5EF4-FFF2-40B4-BE49-F238E27FC236}">
                <a16:creationId xmlns:a16="http://schemas.microsoft.com/office/drawing/2014/main" id="{204E75C7-8762-1F45-AB22-CD9230FACCC5}"/>
              </a:ext>
            </a:extLst>
          </p:cNvPr>
          <p:cNvSpPr>
            <a:spLocks noChangeAspect="1"/>
          </p:cNvSpPr>
          <p:nvPr/>
        </p:nvSpPr>
        <p:spPr>
          <a:xfrm>
            <a:off x="1167325" y="1969121"/>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solidFill>
              </a:rPr>
              <a:t>1</a:t>
            </a:r>
            <a:endParaRPr lang="en-GB" b="1" dirty="0">
              <a:solidFill>
                <a:schemeClr val="accent2"/>
              </a:solidFill>
            </a:endParaRPr>
          </a:p>
        </p:txBody>
      </p:sp>
      <p:sp>
        <p:nvSpPr>
          <p:cNvPr id="16" name="Oval 15">
            <a:extLst>
              <a:ext uri="{FF2B5EF4-FFF2-40B4-BE49-F238E27FC236}">
                <a16:creationId xmlns:a16="http://schemas.microsoft.com/office/drawing/2014/main" id="{E9497DE3-F6C3-4349-8F07-AF8847AADF9D}"/>
              </a:ext>
            </a:extLst>
          </p:cNvPr>
          <p:cNvSpPr>
            <a:spLocks noChangeAspect="1"/>
          </p:cNvSpPr>
          <p:nvPr/>
        </p:nvSpPr>
        <p:spPr>
          <a:xfrm>
            <a:off x="1167325" y="2923206"/>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3"/>
                </a:solidFill>
              </a:rPr>
              <a:t>2</a:t>
            </a:r>
            <a:endParaRPr lang="en-GB" b="1" dirty="0">
              <a:solidFill>
                <a:schemeClr val="accent3"/>
              </a:solidFill>
            </a:endParaRPr>
          </a:p>
        </p:txBody>
      </p:sp>
      <p:sp>
        <p:nvSpPr>
          <p:cNvPr id="17" name="TextBox 16">
            <a:extLst>
              <a:ext uri="{FF2B5EF4-FFF2-40B4-BE49-F238E27FC236}">
                <a16:creationId xmlns:a16="http://schemas.microsoft.com/office/drawing/2014/main" id="{1514F36C-E8A4-5942-B450-37184A045CC5}"/>
              </a:ext>
            </a:extLst>
          </p:cNvPr>
          <p:cNvSpPr txBox="1"/>
          <p:nvPr/>
        </p:nvSpPr>
        <p:spPr>
          <a:xfrm>
            <a:off x="1122530" y="3699000"/>
            <a:ext cx="8156377" cy="1200329"/>
          </a:xfrm>
          <a:prstGeom prst="rect">
            <a:avLst/>
          </a:prstGeom>
          <a:solidFill>
            <a:schemeClr val="accent4"/>
          </a:solidFill>
        </p:spPr>
        <p:txBody>
          <a:bodyPr wrap="square" lIns="576000" rtlCol="0" anchor="ctr">
            <a:spAutoFit/>
          </a:bodyPr>
          <a:lstStyle/>
          <a:p>
            <a:r>
              <a:rPr lang="en-GB" sz="2400" dirty="0">
                <a:solidFill>
                  <a:schemeClr val="bg1"/>
                </a:solidFill>
              </a:rPr>
              <a:t>If we spin a magnet near a wire, the wire will experience a constantly changing magnetic flux and an AC current will be induced.</a:t>
            </a:r>
            <a:endParaRPr lang="en-GB" sz="2400" b="1" dirty="0">
              <a:solidFill>
                <a:schemeClr val="bg1"/>
              </a:solidFill>
            </a:endParaRPr>
          </a:p>
        </p:txBody>
      </p:sp>
      <p:sp>
        <p:nvSpPr>
          <p:cNvPr id="18" name="Oval 17">
            <a:extLst>
              <a:ext uri="{FF2B5EF4-FFF2-40B4-BE49-F238E27FC236}">
                <a16:creationId xmlns:a16="http://schemas.microsoft.com/office/drawing/2014/main" id="{58034F29-FAE8-EC41-A89A-EEC4C5653EB5}"/>
              </a:ext>
            </a:extLst>
          </p:cNvPr>
          <p:cNvSpPr>
            <a:spLocks noChangeAspect="1"/>
          </p:cNvSpPr>
          <p:nvPr/>
        </p:nvSpPr>
        <p:spPr>
          <a:xfrm>
            <a:off x="1167322" y="4083274"/>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solidFill>
              </a:rPr>
              <a:t>3</a:t>
            </a:r>
            <a:endParaRPr lang="en-GB" b="1" dirty="0">
              <a:solidFill>
                <a:schemeClr val="accent4"/>
              </a:solidFill>
            </a:endParaRPr>
          </a:p>
        </p:txBody>
      </p:sp>
    </p:spTree>
    <p:custDataLst>
      <p:tags r:id="rId1"/>
    </p:custDataLst>
    <p:extLst>
      <p:ext uri="{BB962C8B-B14F-4D97-AF65-F5344CB8AC3E}">
        <p14:creationId xmlns:p14="http://schemas.microsoft.com/office/powerpoint/2010/main" val="723241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Real AC generators</a:t>
            </a:r>
          </a:p>
        </p:txBody>
      </p:sp>
      <p:sp>
        <p:nvSpPr>
          <p:cNvPr id="54" name="Content Placeholder 2">
            <a:extLst>
              <a:ext uri="{FF2B5EF4-FFF2-40B4-BE49-F238E27FC236}">
                <a16:creationId xmlns:a16="http://schemas.microsoft.com/office/drawing/2014/main" id="{6E6B5493-5DC5-7045-87D3-7B22350F776F}"/>
              </a:ext>
            </a:extLst>
          </p:cNvPr>
          <p:cNvSpPr txBox="1">
            <a:spLocks/>
          </p:cNvSpPr>
          <p:nvPr/>
        </p:nvSpPr>
        <p:spPr>
          <a:xfrm>
            <a:off x="1122531" y="2841824"/>
            <a:ext cx="3960000" cy="114556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Watch the video for a detailed look at how real AC generators work.</a:t>
            </a:r>
          </a:p>
        </p:txBody>
      </p:sp>
      <p:pic>
        <p:nvPicPr>
          <p:cNvPr id="55" name="Graphic 54" descr="User">
            <a:extLst>
              <a:ext uri="{FF2B5EF4-FFF2-40B4-BE49-F238E27FC236}">
                <a16:creationId xmlns:a16="http://schemas.microsoft.com/office/drawing/2014/main" id="{C2828524-80E3-A94B-8865-62B26427BA1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4" y="2841824"/>
            <a:ext cx="854046" cy="854046"/>
          </a:xfrm>
          <a:prstGeom prst="rect">
            <a:avLst/>
          </a:prstGeom>
        </p:spPr>
      </p:pic>
      <p:sp>
        <p:nvSpPr>
          <p:cNvPr id="51" name="Content Placeholder 2">
            <a:extLst>
              <a:ext uri="{FF2B5EF4-FFF2-40B4-BE49-F238E27FC236}">
                <a16:creationId xmlns:a16="http://schemas.microsoft.com/office/drawing/2014/main" id="{1F58792B-6C92-7242-BBDA-836AAA31C18B}"/>
              </a:ext>
            </a:extLst>
          </p:cNvPr>
          <p:cNvSpPr>
            <a:spLocks noGrp="1"/>
          </p:cNvSpPr>
          <p:nvPr>
            <p:ph idx="1"/>
          </p:nvPr>
        </p:nvSpPr>
        <p:spPr>
          <a:xfrm>
            <a:off x="1122532" y="1091866"/>
            <a:ext cx="4318898" cy="1145561"/>
          </a:xfrm>
        </p:spPr>
        <p:txBody>
          <a:bodyPr>
            <a:noAutofit/>
          </a:bodyPr>
          <a:lstStyle/>
          <a:p>
            <a:pPr marL="0" indent="0" algn="just">
              <a:buNone/>
            </a:pPr>
            <a:r>
              <a:rPr lang="en-GB" sz="2400" dirty="0"/>
              <a:t>Most of the time, it is not the magnet that spins near a coil of wire. Rather, a coil of wire is turned inside a magnetic field.</a:t>
            </a:r>
          </a:p>
        </p:txBody>
      </p:sp>
      <p:sp>
        <p:nvSpPr>
          <p:cNvPr id="13" name="Rectangle 12">
            <a:extLst>
              <a:ext uri="{FF2B5EF4-FFF2-40B4-BE49-F238E27FC236}">
                <a16:creationId xmlns:a16="http://schemas.microsoft.com/office/drawing/2014/main" id="{97C99B06-A25A-7448-B538-1D815E1E77AA}"/>
              </a:ext>
            </a:extLst>
          </p:cNvPr>
          <p:cNvSpPr/>
          <p:nvPr/>
        </p:nvSpPr>
        <p:spPr>
          <a:xfrm>
            <a:off x="5654131" y="1091867"/>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YT03</a:t>
            </a:r>
          </a:p>
        </p:txBody>
      </p:sp>
    </p:spTree>
    <p:custDataLst>
      <p:tags r:id="rId1"/>
    </p:custDataLst>
    <p:extLst>
      <p:ext uri="{BB962C8B-B14F-4D97-AF65-F5344CB8AC3E}">
        <p14:creationId xmlns:p14="http://schemas.microsoft.com/office/powerpoint/2010/main" val="1893049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much </a:t>
            </a:r>
            <a:r>
              <a:rPr lang="en-GB" sz="3000" dirty="0" err="1"/>
              <a:t>emf</a:t>
            </a:r>
            <a:r>
              <a:rPr lang="en-GB" sz="3000" dirty="0"/>
              <a:t> is induced?</a:t>
            </a:r>
          </a:p>
        </p:txBody>
      </p:sp>
      <p:sp>
        <p:nvSpPr>
          <p:cNvPr id="54" name="Content Placeholder 2">
            <a:extLst>
              <a:ext uri="{FF2B5EF4-FFF2-40B4-BE49-F238E27FC236}">
                <a16:creationId xmlns:a16="http://schemas.microsoft.com/office/drawing/2014/main" id="{6E6B5493-5DC5-7045-87D3-7B22350F776F}"/>
              </a:ext>
            </a:extLst>
          </p:cNvPr>
          <p:cNvSpPr txBox="1">
            <a:spLocks/>
          </p:cNvSpPr>
          <p:nvPr/>
        </p:nvSpPr>
        <p:spPr>
          <a:xfrm>
            <a:off x="1122530" y="1942417"/>
            <a:ext cx="7607555" cy="559484"/>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Click on each symbol to learn what it means.</a:t>
            </a:r>
          </a:p>
        </p:txBody>
      </p:sp>
      <p:pic>
        <p:nvPicPr>
          <p:cNvPr id="55" name="Graphic 54" descr="User">
            <a:extLst>
              <a:ext uri="{FF2B5EF4-FFF2-40B4-BE49-F238E27FC236}">
                <a16:creationId xmlns:a16="http://schemas.microsoft.com/office/drawing/2014/main" id="{C2828524-80E3-A94B-8865-62B26427BA1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4" y="1762536"/>
            <a:ext cx="854046" cy="854046"/>
          </a:xfrm>
          <a:prstGeom prst="rect">
            <a:avLst/>
          </a:prstGeom>
        </p:spPr>
      </p:pic>
      <p:sp>
        <p:nvSpPr>
          <p:cNvPr id="51" name="Content Placeholder 2">
            <a:extLst>
              <a:ext uri="{FF2B5EF4-FFF2-40B4-BE49-F238E27FC236}">
                <a16:creationId xmlns:a16="http://schemas.microsoft.com/office/drawing/2014/main" id="{1F58792B-6C92-7242-BBDA-836AAA31C18B}"/>
              </a:ext>
            </a:extLst>
          </p:cNvPr>
          <p:cNvSpPr>
            <a:spLocks noGrp="1"/>
          </p:cNvSpPr>
          <p:nvPr>
            <p:ph idx="1"/>
          </p:nvPr>
        </p:nvSpPr>
        <p:spPr>
          <a:xfrm>
            <a:off x="1122532" y="1091866"/>
            <a:ext cx="7607556" cy="1145561"/>
          </a:xfrm>
        </p:spPr>
        <p:txBody>
          <a:bodyPr>
            <a:noAutofit/>
          </a:bodyPr>
          <a:lstStyle/>
          <a:p>
            <a:pPr marL="0" indent="0" algn="just">
              <a:buNone/>
            </a:pPr>
            <a:r>
              <a:rPr lang="en-GB" sz="2400" dirty="0"/>
              <a:t>The amount of of </a:t>
            </a:r>
            <a:r>
              <a:rPr lang="en-GB" sz="2400" dirty="0" err="1"/>
              <a:t>emf</a:t>
            </a:r>
            <a:r>
              <a:rPr lang="en-GB" sz="2400" dirty="0"/>
              <a:t> induced (or current produced) by a generator is given by the following equation.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9996BFE-5AF9-1B46-8072-205960FF7B82}"/>
                  </a:ext>
                </a:extLst>
              </p:cNvPr>
              <p:cNvSpPr txBox="1"/>
              <p:nvPr/>
            </p:nvSpPr>
            <p:spPr>
              <a:xfrm>
                <a:off x="2175016" y="2770465"/>
                <a:ext cx="5437386" cy="17697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1500" b="0" i="1" smtClean="0">
                          <a:solidFill>
                            <a:schemeClr val="accent2"/>
                          </a:solidFill>
                          <a:latin typeface="Cambria Math" panose="02040503050406030204" pitchFamily="18" charset="0"/>
                          <a:ea typeface="Cambria Math" panose="02040503050406030204" pitchFamily="18" charset="0"/>
                        </a:rPr>
                        <m:t>𝐸</m:t>
                      </m:r>
                      <m:r>
                        <a:rPr lang="en-US" sz="11500" i="1">
                          <a:latin typeface="Cambria Math" panose="02040503050406030204" pitchFamily="18" charset="0"/>
                          <a:ea typeface="Cambria Math" panose="02040503050406030204" pitchFamily="18" charset="0"/>
                        </a:rPr>
                        <m:t>=</m:t>
                      </m:r>
                      <m:r>
                        <a:rPr lang="en-US" sz="11500" b="0" i="1" smtClean="0">
                          <a:solidFill>
                            <a:schemeClr val="accent3"/>
                          </a:solidFill>
                          <a:latin typeface="Cambria Math" panose="02040503050406030204" pitchFamily="18" charset="0"/>
                          <a:ea typeface="Cambria Math" panose="02040503050406030204" pitchFamily="18" charset="0"/>
                        </a:rPr>
                        <m:t>𝛽</m:t>
                      </m:r>
                      <m:r>
                        <a:rPr lang="en-US" sz="11500" b="0" i="1" smtClean="0">
                          <a:solidFill>
                            <a:schemeClr val="accent4"/>
                          </a:solidFill>
                          <a:latin typeface="Cambria Math" panose="02040503050406030204" pitchFamily="18" charset="0"/>
                          <a:ea typeface="Cambria Math" panose="02040503050406030204" pitchFamily="18" charset="0"/>
                        </a:rPr>
                        <m:t>𝑙</m:t>
                      </m:r>
                      <m:r>
                        <a:rPr lang="en-US" sz="11500" b="0" i="1" smtClean="0">
                          <a:solidFill>
                            <a:schemeClr val="accent6"/>
                          </a:solidFill>
                          <a:latin typeface="Cambria Math" panose="02040503050406030204" pitchFamily="18" charset="0"/>
                          <a:ea typeface="Cambria Math" panose="02040503050406030204" pitchFamily="18" charset="0"/>
                        </a:rPr>
                        <m:t>𝑣</m:t>
                      </m:r>
                    </m:oMath>
                  </m:oMathPara>
                </a14:m>
                <a:endParaRPr lang="en-US" sz="3600" dirty="0"/>
              </a:p>
            </p:txBody>
          </p:sp>
        </mc:Choice>
        <mc:Fallback xmlns="">
          <p:sp>
            <p:nvSpPr>
              <p:cNvPr id="3" name="TextBox 2">
                <a:extLst>
                  <a:ext uri="{FF2B5EF4-FFF2-40B4-BE49-F238E27FC236}">
                    <a16:creationId xmlns:a16="http://schemas.microsoft.com/office/drawing/2014/main" id="{69996BFE-5AF9-1B46-8072-205960FF7B82}"/>
                  </a:ext>
                </a:extLst>
              </p:cNvPr>
              <p:cNvSpPr txBox="1">
                <a:spLocks noRot="1" noChangeAspect="1" noMove="1" noResize="1" noEditPoints="1" noAdjustHandles="1" noChangeArrowheads="1" noChangeShapeType="1" noTextEdit="1"/>
              </p:cNvSpPr>
              <p:nvPr/>
            </p:nvSpPr>
            <p:spPr>
              <a:xfrm>
                <a:off x="2175016" y="2770465"/>
                <a:ext cx="5437386" cy="1769715"/>
              </a:xfrm>
              <a:prstGeom prst="rect">
                <a:avLst/>
              </a:prstGeom>
              <a:blipFill>
                <a:blip r:embed="rId6"/>
                <a:stretch>
                  <a:fillRect l="-5361" r="-2331" b="-32143"/>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863079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Ste by step</a:t>
            </a:r>
          </a:p>
        </p:txBody>
      </p:sp>
      <p:sp>
        <p:nvSpPr>
          <p:cNvPr id="54" name="Content Placeholder 2">
            <a:extLst>
              <a:ext uri="{FF2B5EF4-FFF2-40B4-BE49-F238E27FC236}">
                <a16:creationId xmlns:a16="http://schemas.microsoft.com/office/drawing/2014/main" id="{6E6B5493-5DC5-7045-87D3-7B22350F776F}"/>
              </a:ext>
            </a:extLst>
          </p:cNvPr>
          <p:cNvSpPr txBox="1">
            <a:spLocks/>
          </p:cNvSpPr>
          <p:nvPr/>
        </p:nvSpPr>
        <p:spPr>
          <a:xfrm>
            <a:off x="1122530" y="1252869"/>
            <a:ext cx="1860513" cy="3019327"/>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GB" sz="2400" i="1" dirty="0"/>
              <a:t>Click on the button to rotate the conductor step-by-step through the magnetic field to see the result.</a:t>
            </a:r>
          </a:p>
        </p:txBody>
      </p:sp>
      <p:pic>
        <p:nvPicPr>
          <p:cNvPr id="55" name="Graphic 54" descr="User">
            <a:extLst>
              <a:ext uri="{FF2B5EF4-FFF2-40B4-BE49-F238E27FC236}">
                <a16:creationId xmlns:a16="http://schemas.microsoft.com/office/drawing/2014/main" id="{C2828524-80E3-A94B-8865-62B26427BA1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4" y="1207900"/>
            <a:ext cx="854046" cy="854046"/>
          </a:xfrm>
          <a:prstGeom prst="rect">
            <a:avLst/>
          </a:prstGeom>
        </p:spPr>
      </p:pic>
      <p:sp>
        <p:nvSpPr>
          <p:cNvPr id="12" name="Rectangle 11">
            <a:extLst>
              <a:ext uri="{FF2B5EF4-FFF2-40B4-BE49-F238E27FC236}">
                <a16:creationId xmlns:a16="http://schemas.microsoft.com/office/drawing/2014/main" id="{4EFD3C09-EEB2-6E48-B973-F5D2BE45EE93}"/>
              </a:ext>
            </a:extLst>
          </p:cNvPr>
          <p:cNvSpPr/>
          <p:nvPr/>
        </p:nvSpPr>
        <p:spPr>
          <a:xfrm>
            <a:off x="3446643" y="986462"/>
            <a:ext cx="5898250" cy="37509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Img16</a:t>
            </a:r>
          </a:p>
        </p:txBody>
      </p:sp>
    </p:spTree>
    <p:custDataLst>
      <p:tags r:id="rId1"/>
    </p:custDataLst>
    <p:extLst>
      <p:ext uri="{BB962C8B-B14F-4D97-AF65-F5344CB8AC3E}">
        <p14:creationId xmlns:p14="http://schemas.microsoft.com/office/powerpoint/2010/main" val="149680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much </a:t>
            </a:r>
            <a:r>
              <a:rPr lang="en-GB" sz="3000" dirty="0" err="1"/>
              <a:t>emf</a:t>
            </a:r>
            <a:r>
              <a:rPr lang="en-GB" sz="3000" dirty="0"/>
              <a:t> is induced?</a:t>
            </a:r>
          </a:p>
        </p:txBody>
      </p:sp>
      <p:sp>
        <p:nvSpPr>
          <p:cNvPr id="54" name="Content Placeholder 2">
            <a:extLst>
              <a:ext uri="{FF2B5EF4-FFF2-40B4-BE49-F238E27FC236}">
                <a16:creationId xmlns:a16="http://schemas.microsoft.com/office/drawing/2014/main" id="{6E6B5493-5DC5-7045-87D3-7B22350F776F}"/>
              </a:ext>
            </a:extLst>
          </p:cNvPr>
          <p:cNvSpPr txBox="1">
            <a:spLocks/>
          </p:cNvSpPr>
          <p:nvPr/>
        </p:nvSpPr>
        <p:spPr>
          <a:xfrm>
            <a:off x="1122530" y="1252870"/>
            <a:ext cx="7607555" cy="809076"/>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GB" sz="2400" i="1" dirty="0"/>
              <a:t>Drag the following descriptions of what is happening in an AC generator to the correct picture.</a:t>
            </a:r>
          </a:p>
        </p:txBody>
      </p:sp>
      <p:pic>
        <p:nvPicPr>
          <p:cNvPr id="55" name="Graphic 54" descr="User">
            <a:extLst>
              <a:ext uri="{FF2B5EF4-FFF2-40B4-BE49-F238E27FC236}">
                <a16:creationId xmlns:a16="http://schemas.microsoft.com/office/drawing/2014/main" id="{C2828524-80E3-A94B-8865-62B26427BA1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4" y="1207900"/>
            <a:ext cx="854046" cy="854046"/>
          </a:xfrm>
          <a:prstGeom prst="rect">
            <a:avLst/>
          </a:prstGeom>
        </p:spPr>
      </p:pic>
      <p:sp>
        <p:nvSpPr>
          <p:cNvPr id="6" name="TextBox 5">
            <a:extLst>
              <a:ext uri="{FF2B5EF4-FFF2-40B4-BE49-F238E27FC236}">
                <a16:creationId xmlns:a16="http://schemas.microsoft.com/office/drawing/2014/main" id="{A245BDB8-8D62-4941-97BD-3F12340408DD}"/>
              </a:ext>
            </a:extLst>
          </p:cNvPr>
          <p:cNvSpPr txBox="1"/>
          <p:nvPr/>
        </p:nvSpPr>
        <p:spPr>
          <a:xfrm>
            <a:off x="4592800" y="2317234"/>
            <a:ext cx="4888658" cy="369332"/>
          </a:xfrm>
          <a:prstGeom prst="rect">
            <a:avLst/>
          </a:prstGeom>
          <a:noFill/>
          <a:ln>
            <a:solidFill>
              <a:schemeClr val="accent2"/>
            </a:solidFill>
          </a:ln>
        </p:spPr>
        <p:txBody>
          <a:bodyPr wrap="square" rtlCol="0">
            <a:spAutoFit/>
          </a:bodyPr>
          <a:lstStyle/>
          <a:p>
            <a:r>
              <a:rPr lang="en-US" dirty="0"/>
              <a:t>Maximum </a:t>
            </a:r>
            <a:r>
              <a:rPr lang="en-US" dirty="0" err="1"/>
              <a:t>emf</a:t>
            </a:r>
            <a:r>
              <a:rPr lang="en-US" dirty="0"/>
              <a:t> is induced.</a:t>
            </a:r>
          </a:p>
        </p:txBody>
      </p:sp>
      <p:sp>
        <p:nvSpPr>
          <p:cNvPr id="10" name="TextBox 9">
            <a:extLst>
              <a:ext uri="{FF2B5EF4-FFF2-40B4-BE49-F238E27FC236}">
                <a16:creationId xmlns:a16="http://schemas.microsoft.com/office/drawing/2014/main" id="{C02E2FE6-28EB-FD43-BF1A-ED5F710A4B6D}"/>
              </a:ext>
            </a:extLst>
          </p:cNvPr>
          <p:cNvSpPr txBox="1"/>
          <p:nvPr/>
        </p:nvSpPr>
        <p:spPr>
          <a:xfrm>
            <a:off x="4592800" y="2906813"/>
            <a:ext cx="4888658" cy="369332"/>
          </a:xfrm>
          <a:prstGeom prst="rect">
            <a:avLst/>
          </a:prstGeom>
          <a:noFill/>
          <a:ln>
            <a:solidFill>
              <a:schemeClr val="accent2"/>
            </a:solidFill>
          </a:ln>
        </p:spPr>
        <p:txBody>
          <a:bodyPr wrap="square" rtlCol="0">
            <a:spAutoFit/>
          </a:bodyPr>
          <a:lstStyle/>
          <a:p>
            <a:r>
              <a:rPr lang="en-US" dirty="0"/>
              <a:t>No </a:t>
            </a:r>
            <a:r>
              <a:rPr lang="en-US" dirty="0" err="1"/>
              <a:t>emf</a:t>
            </a:r>
            <a:r>
              <a:rPr lang="en-US" dirty="0"/>
              <a:t> is induced</a:t>
            </a:r>
          </a:p>
        </p:txBody>
      </p:sp>
      <p:sp>
        <p:nvSpPr>
          <p:cNvPr id="11" name="TextBox 10">
            <a:extLst>
              <a:ext uri="{FF2B5EF4-FFF2-40B4-BE49-F238E27FC236}">
                <a16:creationId xmlns:a16="http://schemas.microsoft.com/office/drawing/2014/main" id="{1851D7D8-6DB7-B247-A85F-4BCA54176017}"/>
              </a:ext>
            </a:extLst>
          </p:cNvPr>
          <p:cNvSpPr txBox="1"/>
          <p:nvPr/>
        </p:nvSpPr>
        <p:spPr>
          <a:xfrm>
            <a:off x="4592799" y="3502322"/>
            <a:ext cx="4888658" cy="369332"/>
          </a:xfrm>
          <a:prstGeom prst="rect">
            <a:avLst/>
          </a:prstGeom>
          <a:noFill/>
          <a:ln>
            <a:solidFill>
              <a:schemeClr val="accent2"/>
            </a:solidFill>
          </a:ln>
        </p:spPr>
        <p:txBody>
          <a:bodyPr wrap="square" rtlCol="0">
            <a:spAutoFit/>
          </a:bodyPr>
          <a:lstStyle/>
          <a:p>
            <a:r>
              <a:rPr lang="en-US" dirty="0"/>
              <a:t>Some </a:t>
            </a:r>
            <a:r>
              <a:rPr lang="en-US" dirty="0" err="1"/>
              <a:t>emf</a:t>
            </a:r>
            <a:r>
              <a:rPr lang="en-US" dirty="0"/>
              <a:t> is induced</a:t>
            </a:r>
          </a:p>
        </p:txBody>
      </p:sp>
      <p:grpSp>
        <p:nvGrpSpPr>
          <p:cNvPr id="24" name="Group 23">
            <a:extLst>
              <a:ext uri="{FF2B5EF4-FFF2-40B4-BE49-F238E27FC236}">
                <a16:creationId xmlns:a16="http://schemas.microsoft.com/office/drawing/2014/main" id="{86C8B335-6BAD-D34C-8843-FE7AC1D8AB00}"/>
              </a:ext>
            </a:extLst>
          </p:cNvPr>
          <p:cNvGrpSpPr/>
          <p:nvPr/>
        </p:nvGrpSpPr>
        <p:grpSpPr>
          <a:xfrm>
            <a:off x="1509290" y="2107199"/>
            <a:ext cx="2106487" cy="1395123"/>
            <a:chOff x="135970" y="2219554"/>
            <a:chExt cx="2717809" cy="1800000"/>
          </a:xfrm>
        </p:grpSpPr>
        <p:grpSp>
          <p:nvGrpSpPr>
            <p:cNvPr id="8" name="Group 7">
              <a:extLst>
                <a:ext uri="{FF2B5EF4-FFF2-40B4-BE49-F238E27FC236}">
                  <a16:creationId xmlns:a16="http://schemas.microsoft.com/office/drawing/2014/main" id="{617B9E8F-3E0B-3349-ABEF-8270A237F979}"/>
                </a:ext>
              </a:extLst>
            </p:cNvPr>
            <p:cNvGrpSpPr/>
            <p:nvPr/>
          </p:nvGrpSpPr>
          <p:grpSpPr>
            <a:xfrm>
              <a:off x="135970" y="2219554"/>
              <a:ext cx="2717809" cy="1800000"/>
              <a:chOff x="212170" y="1602910"/>
              <a:chExt cx="2717809" cy="1800000"/>
            </a:xfrm>
          </p:grpSpPr>
          <p:grpSp>
            <p:nvGrpSpPr>
              <p:cNvPr id="9" name="Group 8">
                <a:extLst>
                  <a:ext uri="{FF2B5EF4-FFF2-40B4-BE49-F238E27FC236}">
                    <a16:creationId xmlns:a16="http://schemas.microsoft.com/office/drawing/2014/main" id="{82708330-B941-FA43-897A-D80694C3CCA1}"/>
                  </a:ext>
                </a:extLst>
              </p:cNvPr>
              <p:cNvGrpSpPr/>
              <p:nvPr/>
            </p:nvGrpSpPr>
            <p:grpSpPr>
              <a:xfrm>
                <a:off x="212170" y="1602910"/>
                <a:ext cx="2717809" cy="1800000"/>
                <a:chOff x="669978" y="2365519"/>
                <a:chExt cx="2717809" cy="1800000"/>
              </a:xfrm>
            </p:grpSpPr>
            <p:sp>
              <p:nvSpPr>
                <p:cNvPr id="13" name="Rectangle 12">
                  <a:extLst>
                    <a:ext uri="{FF2B5EF4-FFF2-40B4-BE49-F238E27FC236}">
                      <a16:creationId xmlns:a16="http://schemas.microsoft.com/office/drawing/2014/main" id="{F9030C40-3528-DC4F-A7E6-527E0594A886}"/>
                    </a:ext>
                  </a:extLst>
                </p:cNvPr>
                <p:cNvSpPr>
                  <a:spLocks noChangeAspect="1"/>
                </p:cNvSpPr>
                <p:nvPr/>
              </p:nvSpPr>
              <p:spPr>
                <a:xfrm>
                  <a:off x="669978" y="2545519"/>
                  <a:ext cx="1440000" cy="144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N</a:t>
                  </a:r>
                </a:p>
              </p:txBody>
            </p:sp>
            <p:sp>
              <p:nvSpPr>
                <p:cNvPr id="14" name="Rectangle 13">
                  <a:extLst>
                    <a:ext uri="{FF2B5EF4-FFF2-40B4-BE49-F238E27FC236}">
                      <a16:creationId xmlns:a16="http://schemas.microsoft.com/office/drawing/2014/main" id="{E3CB93EB-ED35-BE43-AC55-D93590555C41}"/>
                    </a:ext>
                  </a:extLst>
                </p:cNvPr>
                <p:cNvSpPr>
                  <a:spLocks noChangeAspect="1"/>
                </p:cNvSpPr>
                <p:nvPr/>
              </p:nvSpPr>
              <p:spPr>
                <a:xfrm>
                  <a:off x="1975905" y="2545519"/>
                  <a:ext cx="1411882" cy="1440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S</a:t>
                  </a:r>
                </a:p>
              </p:txBody>
            </p:sp>
            <p:sp>
              <p:nvSpPr>
                <p:cNvPr id="15" name="Oval 14">
                  <a:extLst>
                    <a:ext uri="{FF2B5EF4-FFF2-40B4-BE49-F238E27FC236}">
                      <a16:creationId xmlns:a16="http://schemas.microsoft.com/office/drawing/2014/main" id="{0557ED3A-D222-7948-AECA-11B11EDC71CB}"/>
                    </a:ext>
                  </a:extLst>
                </p:cNvPr>
                <p:cNvSpPr>
                  <a:spLocks/>
                </p:cNvSpPr>
                <p:nvPr/>
              </p:nvSpPr>
              <p:spPr>
                <a:xfrm>
                  <a:off x="1322942" y="2365519"/>
                  <a:ext cx="1440000" cy="18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E46383A-CA00-DE4D-8DBA-0191D4082860}"/>
                    </a:ext>
                  </a:extLst>
                </p:cNvPr>
                <p:cNvSpPr/>
                <p:nvPr/>
              </p:nvSpPr>
              <p:spPr>
                <a:xfrm rot="5400000">
                  <a:off x="1488917" y="3186266"/>
                  <a:ext cx="1146191" cy="1685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60702E59-BEEF-4D49-94F1-B188FCF4E580}"/>
                  </a:ext>
                </a:extLst>
              </p:cNvPr>
              <p:cNvSpPr/>
              <p:nvPr/>
            </p:nvSpPr>
            <p:spPr>
              <a:xfrm rot="5400000">
                <a:off x="1321831" y="2138494"/>
                <a:ext cx="572400" cy="1685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 name="Straight Arrow Connector 16">
              <a:extLst>
                <a:ext uri="{FF2B5EF4-FFF2-40B4-BE49-F238E27FC236}">
                  <a16:creationId xmlns:a16="http://schemas.microsoft.com/office/drawing/2014/main" id="{FF2FABAC-B8FE-894E-8AC7-440EE145C9CA}"/>
                </a:ext>
              </a:extLst>
            </p:cNvPr>
            <p:cNvCxnSpPr>
              <a:cxnSpLocks/>
            </p:cNvCxnSpPr>
            <p:nvPr/>
          </p:nvCxnSpPr>
          <p:spPr>
            <a:xfrm>
              <a:off x="789600" y="3106262"/>
              <a:ext cx="1439334" cy="13292"/>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40E77DF-12D8-3741-ABBD-2ACD47640BEA}"/>
                </a:ext>
              </a:extLst>
            </p:cNvPr>
            <p:cNvCxnSpPr>
              <a:cxnSpLocks/>
            </p:cNvCxnSpPr>
            <p:nvPr/>
          </p:nvCxnSpPr>
          <p:spPr>
            <a:xfrm>
              <a:off x="818673" y="3376709"/>
              <a:ext cx="1348975"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386456E-3BCF-E542-AB46-C98DADD6DB0C}"/>
                </a:ext>
              </a:extLst>
            </p:cNvPr>
            <p:cNvCxnSpPr>
              <a:cxnSpLocks/>
            </p:cNvCxnSpPr>
            <p:nvPr/>
          </p:nvCxnSpPr>
          <p:spPr>
            <a:xfrm>
              <a:off x="932005" y="2565367"/>
              <a:ext cx="1169095"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18C50F9-DB97-3544-8D0C-05C528CBADCF}"/>
                </a:ext>
              </a:extLst>
            </p:cNvPr>
            <p:cNvCxnSpPr>
              <a:cxnSpLocks/>
            </p:cNvCxnSpPr>
            <p:nvPr/>
          </p:nvCxnSpPr>
          <p:spPr>
            <a:xfrm>
              <a:off x="827075" y="2835815"/>
              <a:ext cx="1340573"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5A350F3-F51A-C640-A646-3BF28B312808}"/>
                </a:ext>
              </a:extLst>
            </p:cNvPr>
            <p:cNvCxnSpPr>
              <a:cxnSpLocks/>
            </p:cNvCxnSpPr>
            <p:nvPr/>
          </p:nvCxnSpPr>
          <p:spPr>
            <a:xfrm>
              <a:off x="932005" y="3647157"/>
              <a:ext cx="1169095"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54A12606-DDA7-A743-93CC-5F93310C537D}"/>
              </a:ext>
            </a:extLst>
          </p:cNvPr>
          <p:cNvSpPr txBox="1"/>
          <p:nvPr/>
        </p:nvSpPr>
        <p:spPr>
          <a:xfrm>
            <a:off x="4592799" y="4068182"/>
            <a:ext cx="4888658" cy="369332"/>
          </a:xfrm>
          <a:prstGeom prst="rect">
            <a:avLst/>
          </a:prstGeom>
          <a:noFill/>
          <a:ln>
            <a:solidFill>
              <a:schemeClr val="accent2"/>
            </a:solidFill>
          </a:ln>
        </p:spPr>
        <p:txBody>
          <a:bodyPr wrap="square" rtlCol="0">
            <a:spAutoFit/>
          </a:bodyPr>
          <a:lstStyle/>
          <a:p>
            <a:r>
              <a:rPr lang="en-US" dirty="0"/>
              <a:t>Some </a:t>
            </a:r>
            <a:r>
              <a:rPr lang="en-US" dirty="0" err="1"/>
              <a:t>emf</a:t>
            </a:r>
            <a:r>
              <a:rPr lang="en-US" dirty="0"/>
              <a:t> is induced but in the opposite direction</a:t>
            </a:r>
          </a:p>
        </p:txBody>
      </p:sp>
      <p:grpSp>
        <p:nvGrpSpPr>
          <p:cNvPr id="37" name="Group 36">
            <a:extLst>
              <a:ext uri="{FF2B5EF4-FFF2-40B4-BE49-F238E27FC236}">
                <a16:creationId xmlns:a16="http://schemas.microsoft.com/office/drawing/2014/main" id="{A6F4AE64-6761-BF4D-B76F-F13C3F53C72F}"/>
              </a:ext>
            </a:extLst>
          </p:cNvPr>
          <p:cNvGrpSpPr/>
          <p:nvPr/>
        </p:nvGrpSpPr>
        <p:grpSpPr>
          <a:xfrm>
            <a:off x="1509290" y="3395891"/>
            <a:ext cx="2106487" cy="1395123"/>
            <a:chOff x="212170" y="1602910"/>
            <a:chExt cx="2717809" cy="1800000"/>
          </a:xfrm>
        </p:grpSpPr>
        <p:grpSp>
          <p:nvGrpSpPr>
            <p:cNvPr id="50" name="Group 49">
              <a:extLst>
                <a:ext uri="{FF2B5EF4-FFF2-40B4-BE49-F238E27FC236}">
                  <a16:creationId xmlns:a16="http://schemas.microsoft.com/office/drawing/2014/main" id="{A17B0621-F440-2E44-86E3-89FB8FC52D14}"/>
                </a:ext>
              </a:extLst>
            </p:cNvPr>
            <p:cNvGrpSpPr/>
            <p:nvPr/>
          </p:nvGrpSpPr>
          <p:grpSpPr>
            <a:xfrm>
              <a:off x="212170" y="1602910"/>
              <a:ext cx="2717809" cy="1800000"/>
              <a:chOff x="669978" y="2365519"/>
              <a:chExt cx="2717809" cy="1800000"/>
            </a:xfrm>
          </p:grpSpPr>
          <p:sp>
            <p:nvSpPr>
              <p:cNvPr id="51" name="Rectangle 50">
                <a:extLst>
                  <a:ext uri="{FF2B5EF4-FFF2-40B4-BE49-F238E27FC236}">
                    <a16:creationId xmlns:a16="http://schemas.microsoft.com/office/drawing/2014/main" id="{35437BF1-6440-4943-8C5F-281CEEB9E4F9}"/>
                  </a:ext>
                </a:extLst>
              </p:cNvPr>
              <p:cNvSpPr>
                <a:spLocks noChangeAspect="1"/>
              </p:cNvSpPr>
              <p:nvPr/>
            </p:nvSpPr>
            <p:spPr>
              <a:xfrm>
                <a:off x="669978" y="2545519"/>
                <a:ext cx="1440000" cy="144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N</a:t>
                </a:r>
              </a:p>
            </p:txBody>
          </p:sp>
          <p:sp>
            <p:nvSpPr>
              <p:cNvPr id="52" name="Rectangle 51">
                <a:extLst>
                  <a:ext uri="{FF2B5EF4-FFF2-40B4-BE49-F238E27FC236}">
                    <a16:creationId xmlns:a16="http://schemas.microsoft.com/office/drawing/2014/main" id="{A923C6B2-BD8F-DB4C-A435-28D9D025A3A6}"/>
                  </a:ext>
                </a:extLst>
              </p:cNvPr>
              <p:cNvSpPr>
                <a:spLocks noChangeAspect="1"/>
              </p:cNvSpPr>
              <p:nvPr/>
            </p:nvSpPr>
            <p:spPr>
              <a:xfrm>
                <a:off x="1975905" y="2545519"/>
                <a:ext cx="1411882" cy="1440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S</a:t>
                </a:r>
              </a:p>
            </p:txBody>
          </p:sp>
          <p:sp>
            <p:nvSpPr>
              <p:cNvPr id="53" name="Oval 52">
                <a:extLst>
                  <a:ext uri="{FF2B5EF4-FFF2-40B4-BE49-F238E27FC236}">
                    <a16:creationId xmlns:a16="http://schemas.microsoft.com/office/drawing/2014/main" id="{F198A476-EB90-2846-A3D6-C69D2E254963}"/>
                  </a:ext>
                </a:extLst>
              </p:cNvPr>
              <p:cNvSpPr>
                <a:spLocks/>
              </p:cNvSpPr>
              <p:nvPr/>
            </p:nvSpPr>
            <p:spPr>
              <a:xfrm>
                <a:off x="1322942" y="2365519"/>
                <a:ext cx="1440000" cy="18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A0FE29A0-33F0-1E4C-807A-F38D7310800B}"/>
                  </a:ext>
                </a:extLst>
              </p:cNvPr>
              <p:cNvSpPr/>
              <p:nvPr/>
            </p:nvSpPr>
            <p:spPr>
              <a:xfrm rot="13500000">
                <a:off x="1488917" y="3186266"/>
                <a:ext cx="1146191" cy="1685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7" name="Straight Arrow Connector 56">
              <a:extLst>
                <a:ext uri="{FF2B5EF4-FFF2-40B4-BE49-F238E27FC236}">
                  <a16:creationId xmlns:a16="http://schemas.microsoft.com/office/drawing/2014/main" id="{0A315BDF-4B19-1042-BBEB-4E22C9126434}"/>
                </a:ext>
              </a:extLst>
            </p:cNvPr>
            <p:cNvCxnSpPr>
              <a:cxnSpLocks/>
            </p:cNvCxnSpPr>
            <p:nvPr/>
          </p:nvCxnSpPr>
          <p:spPr>
            <a:xfrm>
              <a:off x="1008205" y="1948723"/>
              <a:ext cx="1169095"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059A5786-36C7-DD48-B752-339DCEABA227}"/>
                </a:ext>
              </a:extLst>
            </p:cNvPr>
            <p:cNvCxnSpPr>
              <a:cxnSpLocks/>
            </p:cNvCxnSpPr>
            <p:nvPr/>
          </p:nvCxnSpPr>
          <p:spPr>
            <a:xfrm>
              <a:off x="903275" y="2219171"/>
              <a:ext cx="1340573"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7C432FA7-A0E3-7D43-9BFD-3F2AFB9D1052}"/>
                </a:ext>
              </a:extLst>
            </p:cNvPr>
            <p:cNvSpPr/>
            <p:nvPr/>
          </p:nvSpPr>
          <p:spPr>
            <a:xfrm rot="2700000">
              <a:off x="1518535" y="2628840"/>
              <a:ext cx="572400" cy="1685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Arrow Connector 59">
              <a:extLst>
                <a:ext uri="{FF2B5EF4-FFF2-40B4-BE49-F238E27FC236}">
                  <a16:creationId xmlns:a16="http://schemas.microsoft.com/office/drawing/2014/main" id="{77EB423C-06A1-3747-A9FB-720CCD08F4C5}"/>
                </a:ext>
              </a:extLst>
            </p:cNvPr>
            <p:cNvCxnSpPr>
              <a:cxnSpLocks/>
            </p:cNvCxnSpPr>
            <p:nvPr/>
          </p:nvCxnSpPr>
          <p:spPr>
            <a:xfrm>
              <a:off x="865800" y="2489618"/>
              <a:ext cx="1439334" cy="13292"/>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8CB4D6FD-E6A4-0645-BCFC-8F5FFAB7C785}"/>
                </a:ext>
              </a:extLst>
            </p:cNvPr>
            <p:cNvCxnSpPr>
              <a:cxnSpLocks/>
            </p:cNvCxnSpPr>
            <p:nvPr/>
          </p:nvCxnSpPr>
          <p:spPr>
            <a:xfrm>
              <a:off x="894873" y="2760065"/>
              <a:ext cx="1348975"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AF2E8842-EEFD-9341-A3AA-6F32BD48712F}"/>
                </a:ext>
              </a:extLst>
            </p:cNvPr>
            <p:cNvCxnSpPr>
              <a:cxnSpLocks/>
            </p:cNvCxnSpPr>
            <p:nvPr/>
          </p:nvCxnSpPr>
          <p:spPr>
            <a:xfrm>
              <a:off x="1008205" y="3030513"/>
              <a:ext cx="1169095"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404996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Test Yourself</a:t>
            </a:r>
          </a:p>
        </p:txBody>
      </p:sp>
      <p:sp>
        <p:nvSpPr>
          <p:cNvPr id="3" name="Content Placeholder 2"/>
          <p:cNvSpPr>
            <a:spLocks noGrp="1"/>
          </p:cNvSpPr>
          <p:nvPr>
            <p:ph idx="1"/>
          </p:nvPr>
        </p:nvSpPr>
        <p:spPr>
          <a:xfrm>
            <a:off x="1122531" y="1091868"/>
            <a:ext cx="7607557" cy="811883"/>
          </a:xfrm>
        </p:spPr>
        <p:txBody>
          <a:bodyPr>
            <a:noAutofit/>
          </a:bodyPr>
          <a:lstStyle/>
          <a:p>
            <a:pPr marL="0" indent="0" algn="just">
              <a:buNone/>
            </a:pPr>
            <a:r>
              <a:rPr lang="en-GB" sz="2400" dirty="0"/>
              <a:t>We have come to the end of this unit. Answer the following questions to make sure you understand resistors in series.</a:t>
            </a:r>
          </a:p>
        </p:txBody>
      </p:sp>
    </p:spTree>
    <p:custDataLst>
      <p:tags r:id="rId1"/>
    </p:custDataLst>
    <p:extLst>
      <p:ext uri="{BB962C8B-B14F-4D97-AF65-F5344CB8AC3E}">
        <p14:creationId xmlns:p14="http://schemas.microsoft.com/office/powerpoint/2010/main" val="509370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 (1 of 3)</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4524315"/>
          </a:xfrm>
          <a:prstGeom prst="rect">
            <a:avLst/>
          </a:prstGeom>
        </p:spPr>
        <p:txBody>
          <a:bodyPr wrap="square">
            <a:spAutoFit/>
          </a:bodyPr>
          <a:lstStyle/>
          <a:p>
            <a:r>
              <a:rPr lang="en-GB" dirty="0"/>
              <a:t>Create a screencast video presented by an expert presenter. Use the </a:t>
            </a:r>
            <a:r>
              <a:rPr lang="en-GB" dirty="0" err="1"/>
              <a:t>Phet</a:t>
            </a:r>
            <a:r>
              <a:rPr lang="en-GB" dirty="0"/>
              <a:t> Circuit Construction Kit (AC+DC), available at </a:t>
            </a:r>
            <a:r>
              <a:rPr lang="en-GB" dirty="0">
                <a:hlinkClick r:id="rId4"/>
              </a:rPr>
              <a:t>https://phet.colorado.edu/en/simulation/circuit-construction-kit-ac</a:t>
            </a:r>
            <a:r>
              <a:rPr lang="en-GB" dirty="0"/>
              <a:t>, to explain the difference between AC and DC.</a:t>
            </a:r>
          </a:p>
          <a:p>
            <a:pPr marL="342900" indent="-342900">
              <a:buFont typeface="+mj-lt"/>
              <a:buAutoNum type="arabicPeriod"/>
            </a:pPr>
            <a:r>
              <a:rPr lang="en-GB" dirty="0"/>
              <a:t>Create a simple DC circuit with a battery and light bulb</a:t>
            </a:r>
          </a:p>
          <a:p>
            <a:pPr marL="800100" lvl="1" indent="-342900">
              <a:buFont typeface="+mj-lt"/>
              <a:buAutoNum type="arabicPeriod"/>
            </a:pPr>
            <a:r>
              <a:rPr lang="en-GB" dirty="0"/>
              <a:t>Show how the electrons always flow in one direction from negative to positive</a:t>
            </a:r>
          </a:p>
          <a:p>
            <a:pPr marL="800100" lvl="1" indent="-342900">
              <a:buFont typeface="+mj-lt"/>
              <a:buAutoNum type="arabicPeriod"/>
            </a:pPr>
            <a:r>
              <a:rPr lang="en-GB" dirty="0"/>
              <a:t>Explain that conventional current therefore also always flows in one direction, from positive to negative</a:t>
            </a:r>
          </a:p>
          <a:p>
            <a:pPr marL="342900" indent="-342900">
              <a:buFont typeface="+mj-lt"/>
              <a:buAutoNum type="arabicPeriod"/>
            </a:pPr>
            <a:r>
              <a:rPr lang="en-GB" dirty="0"/>
              <a:t>Create a simple AC circuit with a AC source and light bulb next to the DC circuit</a:t>
            </a:r>
          </a:p>
          <a:p>
            <a:pPr marL="800100" lvl="1" indent="-342900">
              <a:buFont typeface="+mj-lt"/>
              <a:buAutoNum type="arabicPeriod"/>
            </a:pPr>
            <a:r>
              <a:rPr lang="en-GB" dirty="0"/>
              <a:t>Emphasise how the electrons keep switching direction</a:t>
            </a:r>
          </a:p>
          <a:p>
            <a:pPr marL="800100" lvl="1" indent="-342900">
              <a:buFont typeface="+mj-lt"/>
              <a:buAutoNum type="arabicPeriod"/>
            </a:pPr>
            <a:r>
              <a:rPr lang="en-GB" dirty="0"/>
              <a:t>Explain how this change in direction makes the bulb go on and off (you can lower the frequency to make this clearer)</a:t>
            </a:r>
          </a:p>
          <a:p>
            <a:pPr marL="1257300" lvl="2" indent="-342900">
              <a:buFont typeface="+mj-lt"/>
              <a:buAutoNum type="arabicPeriod"/>
            </a:pPr>
            <a:r>
              <a:rPr lang="en-GB" dirty="0"/>
              <a:t>Current starts to flow in one direction and the bulb lights up</a:t>
            </a:r>
          </a:p>
          <a:p>
            <a:pPr marL="1257300" lvl="2" indent="-342900">
              <a:buFont typeface="+mj-lt"/>
              <a:buAutoNum type="arabicPeriod"/>
            </a:pPr>
            <a:r>
              <a:rPr lang="en-GB" dirty="0"/>
              <a:t>Current then starts to slow down in this direction and the bulb starts to dim</a:t>
            </a:r>
          </a:p>
          <a:p>
            <a:pPr marL="1257300" lvl="2" indent="-342900">
              <a:buFont typeface="+mj-lt"/>
              <a:buAutoNum type="arabicPeriod"/>
            </a:pPr>
            <a:r>
              <a:rPr lang="en-GB" dirty="0"/>
              <a:t>At some point, the electrons stop (no current flowing) and the bulb is off</a:t>
            </a:r>
          </a:p>
          <a:p>
            <a:pPr marL="1257300" lvl="2" indent="-342900">
              <a:buFont typeface="+mj-lt"/>
              <a:buAutoNum type="arabicPeriod"/>
            </a:pPr>
            <a:r>
              <a:rPr lang="en-GB" dirty="0"/>
              <a:t>Then electrons start flowing in the opposite direction and the bulb gets brighter again</a:t>
            </a:r>
          </a:p>
          <a:p>
            <a:pPr marL="1257300" lvl="2" indent="-342900">
              <a:buFont typeface="+mj-lt"/>
              <a:buAutoNum type="arabicPeriod"/>
            </a:pPr>
            <a:r>
              <a:rPr lang="en-GB" dirty="0"/>
              <a:t>Current then starts to slow down in this direction and the bulb starts to dim</a:t>
            </a:r>
          </a:p>
        </p:txBody>
      </p:sp>
    </p:spTree>
    <p:custDataLst>
      <p:tags r:id="rId1"/>
    </p:custDataLst>
    <p:extLst>
      <p:ext uri="{BB962C8B-B14F-4D97-AF65-F5344CB8AC3E}">
        <p14:creationId xmlns:p14="http://schemas.microsoft.com/office/powerpoint/2010/main" val="2074928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 (2 of 3)</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4247317"/>
          </a:xfrm>
          <a:prstGeom prst="rect">
            <a:avLst/>
          </a:prstGeom>
        </p:spPr>
        <p:txBody>
          <a:bodyPr wrap="square">
            <a:spAutoFit/>
          </a:bodyPr>
          <a:lstStyle/>
          <a:p>
            <a:pPr marL="342900" indent="-342900">
              <a:buFont typeface="+mj-lt"/>
              <a:buAutoNum type="arabicPeriod"/>
            </a:pPr>
            <a:r>
              <a:rPr lang="en-GB" dirty="0"/>
              <a:t>Add voltage and current meters to both circuits to show</a:t>
            </a:r>
          </a:p>
          <a:p>
            <a:pPr marL="800100" lvl="1" indent="-342900">
              <a:buFont typeface="+mj-lt"/>
              <a:buAutoNum type="arabicPeriod"/>
            </a:pPr>
            <a:r>
              <a:rPr lang="en-GB" dirty="0"/>
              <a:t>How the current in DC is constant</a:t>
            </a:r>
          </a:p>
          <a:p>
            <a:pPr marL="800100" lvl="1" indent="-342900">
              <a:buFont typeface="+mj-lt"/>
              <a:buAutoNum type="arabicPeriod"/>
            </a:pPr>
            <a:r>
              <a:rPr lang="en-GB" dirty="0"/>
              <a:t>How the voltage in DC is constant</a:t>
            </a:r>
          </a:p>
          <a:p>
            <a:pPr marL="800100" lvl="1" indent="-342900">
              <a:buFont typeface="+mj-lt"/>
              <a:buAutoNum type="arabicPeriod"/>
            </a:pPr>
            <a:r>
              <a:rPr lang="en-GB" dirty="0"/>
              <a:t>How the current in AC is always changing</a:t>
            </a:r>
          </a:p>
          <a:p>
            <a:pPr marL="800100" lvl="1" indent="-342900">
              <a:buFont typeface="+mj-lt"/>
              <a:buAutoNum type="arabicPeriod"/>
            </a:pPr>
            <a:r>
              <a:rPr lang="en-GB" dirty="0"/>
              <a:t>How the voltage in AC is always changing</a:t>
            </a:r>
          </a:p>
          <a:p>
            <a:pPr marL="342900" indent="-342900">
              <a:buFont typeface="+mj-lt"/>
              <a:buAutoNum type="arabicPeriod"/>
            </a:pPr>
            <a:r>
              <a:rPr lang="en-GB" dirty="0"/>
              <a:t>Draw the link between how (you can pause the animation to make the following points)</a:t>
            </a:r>
          </a:p>
          <a:p>
            <a:pPr marL="800100" lvl="1" indent="-342900">
              <a:buFont typeface="+mj-lt"/>
              <a:buAutoNum type="arabicPeriod"/>
            </a:pPr>
            <a:r>
              <a:rPr lang="en-GB" dirty="0"/>
              <a:t>When the voltage is increasing to a positive maximum, the current increases to a positive maximum (we know that with constant R, when voltage increases, current increases)</a:t>
            </a:r>
          </a:p>
          <a:p>
            <a:pPr marL="800100" lvl="1" indent="-342900">
              <a:buFont typeface="+mj-lt"/>
              <a:buAutoNum type="arabicPeriod"/>
            </a:pPr>
            <a:r>
              <a:rPr lang="en-GB" dirty="0"/>
              <a:t>When the voltage decreases to zero, the current decreases to zero</a:t>
            </a:r>
          </a:p>
          <a:p>
            <a:pPr marL="800100" lvl="1" indent="-342900">
              <a:buFont typeface="+mj-lt"/>
              <a:buAutoNum type="arabicPeriod"/>
            </a:pPr>
            <a:r>
              <a:rPr lang="en-GB" dirty="0"/>
              <a:t>When the voltage is zero, the current is zero</a:t>
            </a:r>
          </a:p>
          <a:p>
            <a:pPr marL="800100" lvl="1" indent="-342900">
              <a:buFont typeface="+mj-lt"/>
              <a:buAutoNum type="arabicPeriod"/>
            </a:pPr>
            <a:r>
              <a:rPr lang="en-GB" dirty="0"/>
              <a:t>When the voltage goes below zero or becomes negative, this means the polarity of the supply has changed – the positive and negative terminals are switched around.</a:t>
            </a:r>
          </a:p>
          <a:p>
            <a:pPr marL="800100" lvl="1" indent="-342900">
              <a:buFont typeface="+mj-lt"/>
              <a:buAutoNum type="arabicPeriod"/>
            </a:pPr>
            <a:r>
              <a:rPr lang="en-GB" dirty="0"/>
              <a:t>As voltage becomes negative and the polarity is switched, current starts to flow in the opposite direction. If the negative terminal is on the other side of the supply, then this side of the supply will start to push the electrons</a:t>
            </a:r>
          </a:p>
        </p:txBody>
      </p:sp>
    </p:spTree>
    <p:custDataLst>
      <p:tags r:id="rId1"/>
    </p:custDataLst>
    <p:extLst>
      <p:ext uri="{BB962C8B-B14F-4D97-AF65-F5344CB8AC3E}">
        <p14:creationId xmlns:p14="http://schemas.microsoft.com/office/powerpoint/2010/main" val="2607249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057330" y="1089073"/>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 be able to:</a:t>
            </a:r>
          </a:p>
          <a:p>
            <a:pPr marL="457200" indent="-457200">
              <a:buFont typeface="+mj-lt"/>
              <a:buAutoNum type="arabicPeriod"/>
            </a:pPr>
            <a:r>
              <a:rPr lang="en-GB" sz="2400" dirty="0"/>
              <a:t>Define what alternating current (AC) is</a:t>
            </a:r>
          </a:p>
          <a:p>
            <a:pPr marL="457200" indent="-457200">
              <a:buFont typeface="+mj-lt"/>
              <a:buAutoNum type="arabicPeriod"/>
            </a:pPr>
            <a:r>
              <a:rPr lang="en-GB" sz="2400" dirty="0"/>
              <a:t>Identify the waveform of AC</a:t>
            </a:r>
          </a:p>
          <a:p>
            <a:pPr marL="457200" indent="-457200">
              <a:buFont typeface="+mj-lt"/>
              <a:buAutoNum type="arabicPeriod"/>
            </a:pPr>
            <a:r>
              <a:rPr lang="en-GB" sz="2400" dirty="0"/>
              <a:t>Explain why AC is used for electrical distribution systems</a:t>
            </a:r>
          </a:p>
          <a:p>
            <a:pPr marL="457200" indent="-457200">
              <a:buFont typeface="+mj-lt"/>
              <a:buAutoNum type="arabicPeriod"/>
            </a:pPr>
            <a:r>
              <a:rPr lang="en-GB" sz="2400" dirty="0"/>
              <a:t>Explain how a simple AC generator works</a:t>
            </a:r>
          </a:p>
          <a:p>
            <a:pPr marL="457200" indent="-457200">
              <a:buFont typeface="+mj-lt"/>
              <a:buAutoNum type="arabicPeriod"/>
            </a:pPr>
            <a:r>
              <a:rPr lang="en-GB" sz="2400" dirty="0"/>
              <a:t>Explain what the peak value, RMS and average value for AC voltage and current are and how they are calculated.</a:t>
            </a:r>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 (3 of 3)</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2031325"/>
          </a:xfrm>
          <a:prstGeom prst="rect">
            <a:avLst/>
          </a:prstGeom>
        </p:spPr>
        <p:txBody>
          <a:bodyPr wrap="square">
            <a:spAutoFit/>
          </a:bodyPr>
          <a:lstStyle/>
          <a:p>
            <a:pPr marL="800100" lvl="1" indent="-342900">
              <a:buFont typeface="+mj-lt"/>
              <a:buAutoNum type="arabicPeriod"/>
            </a:pPr>
            <a:r>
              <a:rPr lang="en-GB" dirty="0"/>
              <a:t>As voltage increases to a negative maximum, the current increases but is shown as negative because it is in the other direction.</a:t>
            </a:r>
          </a:p>
          <a:p>
            <a:pPr marL="800100" lvl="1" indent="-342900">
              <a:buFont typeface="+mj-lt"/>
              <a:buAutoNum type="arabicPeriod"/>
            </a:pPr>
            <a:r>
              <a:rPr lang="en-GB" dirty="0"/>
              <a:t>When voltage gets to its negative maximum, current is at its maximum</a:t>
            </a:r>
          </a:p>
          <a:p>
            <a:pPr marL="800100" lvl="1" indent="-342900">
              <a:buFont typeface="+mj-lt"/>
              <a:buAutoNum type="arabicPeriod"/>
            </a:pPr>
            <a:r>
              <a:rPr lang="en-GB" dirty="0"/>
              <a:t>As voltage starts to decrease back to zero, current starts to decrease back to zero.</a:t>
            </a:r>
          </a:p>
          <a:p>
            <a:pPr lvl="1"/>
            <a:endParaRPr lang="en-GB" dirty="0"/>
          </a:p>
          <a:p>
            <a:pPr lvl="1"/>
            <a:r>
              <a:rPr lang="en-GB" dirty="0"/>
              <a:t>See </a:t>
            </a:r>
            <a:r>
              <a:rPr lang="en-GB" dirty="0">
                <a:hlinkClick r:id="rId4"/>
              </a:rPr>
              <a:t>https://www.dropbox.com/s/avcunvjy7cwe9lk/AC%20vs%20DC?dl=0</a:t>
            </a:r>
            <a:r>
              <a:rPr lang="en-GB" dirty="0"/>
              <a:t> for an example of the </a:t>
            </a:r>
            <a:r>
              <a:rPr lang="en-GB" dirty="0" err="1"/>
              <a:t>Phet</a:t>
            </a:r>
            <a:r>
              <a:rPr lang="en-GB" dirty="0"/>
              <a:t> animation setup</a:t>
            </a:r>
          </a:p>
        </p:txBody>
      </p:sp>
    </p:spTree>
    <p:custDataLst>
      <p:tags r:id="rId1"/>
    </p:custDataLst>
    <p:extLst>
      <p:ext uri="{BB962C8B-B14F-4D97-AF65-F5344CB8AC3E}">
        <p14:creationId xmlns:p14="http://schemas.microsoft.com/office/powerpoint/2010/main" val="11843814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Img16 (1 of 10)</a:t>
            </a:r>
          </a:p>
        </p:txBody>
      </p:sp>
      <p:sp>
        <p:nvSpPr>
          <p:cNvPr id="3" name="Rectangle 2">
            <a:extLst>
              <a:ext uri="{FF2B5EF4-FFF2-40B4-BE49-F238E27FC236}">
                <a16:creationId xmlns:a16="http://schemas.microsoft.com/office/drawing/2014/main" id="{E96364EF-935E-1E45-A8B6-FEBAA8ED6F07}"/>
              </a:ext>
            </a:extLst>
          </p:cNvPr>
          <p:cNvSpPr/>
          <p:nvPr/>
        </p:nvSpPr>
        <p:spPr>
          <a:xfrm>
            <a:off x="456321" y="902581"/>
            <a:ext cx="9647050" cy="646331"/>
          </a:xfrm>
          <a:prstGeom prst="rect">
            <a:avLst/>
          </a:prstGeom>
        </p:spPr>
        <p:txBody>
          <a:bodyPr wrap="square">
            <a:spAutoFit/>
          </a:bodyPr>
          <a:lstStyle/>
          <a:p>
            <a:r>
              <a:rPr lang="en-GB" dirty="0"/>
              <a:t>Create a set of images that are displayed one by one as the learner clicks on the button. This is the basic design of the images.</a:t>
            </a:r>
          </a:p>
        </p:txBody>
      </p:sp>
      <p:sp>
        <p:nvSpPr>
          <p:cNvPr id="30" name="Rectangle 29">
            <a:extLst>
              <a:ext uri="{FF2B5EF4-FFF2-40B4-BE49-F238E27FC236}">
                <a16:creationId xmlns:a16="http://schemas.microsoft.com/office/drawing/2014/main" id="{E6490664-52C1-0148-ACCE-D119A8FF7471}"/>
              </a:ext>
            </a:extLst>
          </p:cNvPr>
          <p:cNvSpPr/>
          <p:nvPr/>
        </p:nvSpPr>
        <p:spPr>
          <a:xfrm>
            <a:off x="119921" y="1602910"/>
            <a:ext cx="9983450" cy="431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38352151-0A47-6D44-9F72-69C5B7A66359}"/>
              </a:ext>
            </a:extLst>
          </p:cNvPr>
          <p:cNvSpPr/>
          <p:nvPr/>
        </p:nvSpPr>
        <p:spPr>
          <a:xfrm>
            <a:off x="8290248" y="5229746"/>
            <a:ext cx="164868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Next</a:t>
            </a:r>
          </a:p>
        </p:txBody>
      </p:sp>
      <p:pic>
        <p:nvPicPr>
          <p:cNvPr id="33" name="Picture 32">
            <a:extLst>
              <a:ext uri="{FF2B5EF4-FFF2-40B4-BE49-F238E27FC236}">
                <a16:creationId xmlns:a16="http://schemas.microsoft.com/office/drawing/2014/main" id="{FA8E9A7E-F1C8-F74B-B763-4BA6C8FB97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2170" y="3419890"/>
            <a:ext cx="4501186" cy="2501900"/>
          </a:xfrm>
          <a:prstGeom prst="rect">
            <a:avLst/>
          </a:prstGeom>
        </p:spPr>
      </p:pic>
      <p:grpSp>
        <p:nvGrpSpPr>
          <p:cNvPr id="49" name="Group 48">
            <a:extLst>
              <a:ext uri="{FF2B5EF4-FFF2-40B4-BE49-F238E27FC236}">
                <a16:creationId xmlns:a16="http://schemas.microsoft.com/office/drawing/2014/main" id="{F19FDF06-D00B-B143-AB90-77D261E8FEC8}"/>
              </a:ext>
            </a:extLst>
          </p:cNvPr>
          <p:cNvGrpSpPr/>
          <p:nvPr/>
        </p:nvGrpSpPr>
        <p:grpSpPr>
          <a:xfrm>
            <a:off x="212170" y="1602910"/>
            <a:ext cx="2717809" cy="1800000"/>
            <a:chOff x="212170" y="1602910"/>
            <a:chExt cx="2717809" cy="1800000"/>
          </a:xfrm>
        </p:grpSpPr>
        <p:grpSp>
          <p:nvGrpSpPr>
            <p:cNvPr id="35" name="Group 34">
              <a:extLst>
                <a:ext uri="{FF2B5EF4-FFF2-40B4-BE49-F238E27FC236}">
                  <a16:creationId xmlns:a16="http://schemas.microsoft.com/office/drawing/2014/main" id="{3523B450-C82B-C245-A71F-F4C1FB589ED0}"/>
                </a:ext>
              </a:extLst>
            </p:cNvPr>
            <p:cNvGrpSpPr/>
            <p:nvPr/>
          </p:nvGrpSpPr>
          <p:grpSpPr>
            <a:xfrm>
              <a:off x="212170" y="1602910"/>
              <a:ext cx="2717809" cy="1800000"/>
              <a:chOff x="669978" y="2365519"/>
              <a:chExt cx="2717809" cy="1800000"/>
            </a:xfrm>
          </p:grpSpPr>
          <p:sp>
            <p:nvSpPr>
              <p:cNvPr id="26" name="Rectangle 25">
                <a:extLst>
                  <a:ext uri="{FF2B5EF4-FFF2-40B4-BE49-F238E27FC236}">
                    <a16:creationId xmlns:a16="http://schemas.microsoft.com/office/drawing/2014/main" id="{92573C26-A44C-4D4B-8FD6-C522EB4B6E3F}"/>
                  </a:ext>
                </a:extLst>
              </p:cNvPr>
              <p:cNvSpPr>
                <a:spLocks noChangeAspect="1"/>
              </p:cNvSpPr>
              <p:nvPr/>
            </p:nvSpPr>
            <p:spPr>
              <a:xfrm>
                <a:off x="669978" y="2545519"/>
                <a:ext cx="1440000" cy="144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N</a:t>
                </a:r>
              </a:p>
            </p:txBody>
          </p:sp>
          <p:sp>
            <p:nvSpPr>
              <p:cNvPr id="27" name="Rectangle 26">
                <a:extLst>
                  <a:ext uri="{FF2B5EF4-FFF2-40B4-BE49-F238E27FC236}">
                    <a16:creationId xmlns:a16="http://schemas.microsoft.com/office/drawing/2014/main" id="{807E7F40-136C-D045-8084-749C634D16FA}"/>
                  </a:ext>
                </a:extLst>
              </p:cNvPr>
              <p:cNvSpPr>
                <a:spLocks noChangeAspect="1"/>
              </p:cNvSpPr>
              <p:nvPr/>
            </p:nvSpPr>
            <p:spPr>
              <a:xfrm>
                <a:off x="1975905" y="2545519"/>
                <a:ext cx="1411882" cy="1440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S</a:t>
                </a:r>
              </a:p>
            </p:txBody>
          </p:sp>
          <p:sp>
            <p:nvSpPr>
              <p:cNvPr id="28" name="Oval 27">
                <a:extLst>
                  <a:ext uri="{FF2B5EF4-FFF2-40B4-BE49-F238E27FC236}">
                    <a16:creationId xmlns:a16="http://schemas.microsoft.com/office/drawing/2014/main" id="{6381382C-96FC-4542-9CA1-8C89A88A21E8}"/>
                  </a:ext>
                </a:extLst>
              </p:cNvPr>
              <p:cNvSpPr>
                <a:spLocks/>
              </p:cNvSpPr>
              <p:nvPr/>
            </p:nvSpPr>
            <p:spPr>
              <a:xfrm>
                <a:off x="1322942" y="2365519"/>
                <a:ext cx="1440000" cy="18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A088AE7-5BB3-6A4E-A9D0-ABA891A0FA33}"/>
                  </a:ext>
                </a:extLst>
              </p:cNvPr>
              <p:cNvSpPr/>
              <p:nvPr/>
            </p:nvSpPr>
            <p:spPr>
              <a:xfrm>
                <a:off x="1488917" y="3186266"/>
                <a:ext cx="1146191" cy="1685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a:extLst>
                <a:ext uri="{FF2B5EF4-FFF2-40B4-BE49-F238E27FC236}">
                  <a16:creationId xmlns:a16="http://schemas.microsoft.com/office/drawing/2014/main" id="{A66EDDE2-4CC3-C146-A64B-75BB53275A4F}"/>
                </a:ext>
              </a:extLst>
            </p:cNvPr>
            <p:cNvSpPr/>
            <p:nvPr/>
          </p:nvSpPr>
          <p:spPr>
            <a:xfrm rot="10800000">
              <a:off x="1028828" y="2423658"/>
              <a:ext cx="572400" cy="1685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7" name="Straight Arrow Connector 36">
            <a:extLst>
              <a:ext uri="{FF2B5EF4-FFF2-40B4-BE49-F238E27FC236}">
                <a16:creationId xmlns:a16="http://schemas.microsoft.com/office/drawing/2014/main" id="{1980DF65-C84B-9F4E-AB0B-6E0347767DDB}"/>
              </a:ext>
            </a:extLst>
          </p:cNvPr>
          <p:cNvCxnSpPr>
            <a:cxnSpLocks/>
          </p:cNvCxnSpPr>
          <p:nvPr/>
        </p:nvCxnSpPr>
        <p:spPr>
          <a:xfrm>
            <a:off x="1008205" y="1948723"/>
            <a:ext cx="1169095"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28BB3BF-3A50-FD47-A9B9-D5C71561C195}"/>
              </a:ext>
            </a:extLst>
          </p:cNvPr>
          <p:cNvCxnSpPr>
            <a:cxnSpLocks/>
          </p:cNvCxnSpPr>
          <p:nvPr/>
        </p:nvCxnSpPr>
        <p:spPr>
          <a:xfrm>
            <a:off x="903275" y="2219171"/>
            <a:ext cx="1340573"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261CD47-B8CD-4B47-979B-C580276BA89E}"/>
              </a:ext>
            </a:extLst>
          </p:cNvPr>
          <p:cNvCxnSpPr>
            <a:cxnSpLocks/>
            <a:endCxn id="28" idx="6"/>
          </p:cNvCxnSpPr>
          <p:nvPr/>
        </p:nvCxnSpPr>
        <p:spPr>
          <a:xfrm>
            <a:off x="865800" y="2489618"/>
            <a:ext cx="1439334" cy="13292"/>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E989F01-38C4-4043-A7E3-9AA643D4C6BE}"/>
              </a:ext>
            </a:extLst>
          </p:cNvPr>
          <p:cNvCxnSpPr>
            <a:cxnSpLocks/>
          </p:cNvCxnSpPr>
          <p:nvPr/>
        </p:nvCxnSpPr>
        <p:spPr>
          <a:xfrm>
            <a:off x="894873" y="2760065"/>
            <a:ext cx="1348975"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E7059CF3-6B5E-D548-BAFD-860F7B0422F5}"/>
              </a:ext>
            </a:extLst>
          </p:cNvPr>
          <p:cNvCxnSpPr>
            <a:cxnSpLocks/>
          </p:cNvCxnSpPr>
          <p:nvPr/>
        </p:nvCxnSpPr>
        <p:spPr>
          <a:xfrm>
            <a:off x="1008205" y="3030513"/>
            <a:ext cx="1169095"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12245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Img16 (2 of 10)</a:t>
            </a:r>
          </a:p>
        </p:txBody>
      </p:sp>
      <p:sp>
        <p:nvSpPr>
          <p:cNvPr id="3" name="Rectangle 2">
            <a:extLst>
              <a:ext uri="{FF2B5EF4-FFF2-40B4-BE49-F238E27FC236}">
                <a16:creationId xmlns:a16="http://schemas.microsoft.com/office/drawing/2014/main" id="{E96364EF-935E-1E45-A8B6-FEBAA8ED6F07}"/>
              </a:ext>
            </a:extLst>
          </p:cNvPr>
          <p:cNvSpPr/>
          <p:nvPr/>
        </p:nvSpPr>
        <p:spPr>
          <a:xfrm>
            <a:off x="456321" y="902581"/>
            <a:ext cx="9647050" cy="369332"/>
          </a:xfrm>
          <a:prstGeom prst="rect">
            <a:avLst/>
          </a:prstGeom>
        </p:spPr>
        <p:txBody>
          <a:bodyPr wrap="square">
            <a:spAutoFit/>
          </a:bodyPr>
          <a:lstStyle/>
          <a:p>
            <a:r>
              <a:rPr lang="en-GB" dirty="0"/>
              <a:t>Position 1</a:t>
            </a:r>
          </a:p>
        </p:txBody>
      </p:sp>
      <p:sp>
        <p:nvSpPr>
          <p:cNvPr id="30" name="Rectangle 29">
            <a:extLst>
              <a:ext uri="{FF2B5EF4-FFF2-40B4-BE49-F238E27FC236}">
                <a16:creationId xmlns:a16="http://schemas.microsoft.com/office/drawing/2014/main" id="{E6490664-52C1-0148-ACCE-D119A8FF7471}"/>
              </a:ext>
            </a:extLst>
          </p:cNvPr>
          <p:cNvSpPr/>
          <p:nvPr/>
        </p:nvSpPr>
        <p:spPr>
          <a:xfrm>
            <a:off x="119921" y="1602910"/>
            <a:ext cx="9983450" cy="431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F22C28E9-0F73-1140-AF3D-3D63AF9833DB}"/>
              </a:ext>
            </a:extLst>
          </p:cNvPr>
          <p:cNvGrpSpPr/>
          <p:nvPr/>
        </p:nvGrpSpPr>
        <p:grpSpPr>
          <a:xfrm>
            <a:off x="212170" y="1602910"/>
            <a:ext cx="2717809" cy="1800000"/>
            <a:chOff x="212170" y="1602910"/>
            <a:chExt cx="2717809" cy="1800000"/>
          </a:xfrm>
        </p:grpSpPr>
        <p:grpSp>
          <p:nvGrpSpPr>
            <p:cNvPr id="20" name="Group 19">
              <a:extLst>
                <a:ext uri="{FF2B5EF4-FFF2-40B4-BE49-F238E27FC236}">
                  <a16:creationId xmlns:a16="http://schemas.microsoft.com/office/drawing/2014/main" id="{CBF4BAB7-96FE-EA4D-8765-2C1073A85E7C}"/>
                </a:ext>
              </a:extLst>
            </p:cNvPr>
            <p:cNvGrpSpPr/>
            <p:nvPr/>
          </p:nvGrpSpPr>
          <p:grpSpPr>
            <a:xfrm>
              <a:off x="212170" y="1602910"/>
              <a:ext cx="2717809" cy="1800000"/>
              <a:chOff x="669978" y="2365519"/>
              <a:chExt cx="2717809" cy="1800000"/>
            </a:xfrm>
          </p:grpSpPr>
          <p:sp>
            <p:nvSpPr>
              <p:cNvPr id="22" name="Rectangle 21">
                <a:extLst>
                  <a:ext uri="{FF2B5EF4-FFF2-40B4-BE49-F238E27FC236}">
                    <a16:creationId xmlns:a16="http://schemas.microsoft.com/office/drawing/2014/main" id="{7C724CC0-55B0-9549-9FC1-42BCE0693F04}"/>
                  </a:ext>
                </a:extLst>
              </p:cNvPr>
              <p:cNvSpPr>
                <a:spLocks noChangeAspect="1"/>
              </p:cNvSpPr>
              <p:nvPr/>
            </p:nvSpPr>
            <p:spPr>
              <a:xfrm>
                <a:off x="669978" y="2545519"/>
                <a:ext cx="1440000" cy="144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N</a:t>
                </a:r>
              </a:p>
            </p:txBody>
          </p:sp>
          <p:sp>
            <p:nvSpPr>
              <p:cNvPr id="23" name="Rectangle 22">
                <a:extLst>
                  <a:ext uri="{FF2B5EF4-FFF2-40B4-BE49-F238E27FC236}">
                    <a16:creationId xmlns:a16="http://schemas.microsoft.com/office/drawing/2014/main" id="{C1B05449-C4EE-F34E-816E-54BF097A1F9E}"/>
                  </a:ext>
                </a:extLst>
              </p:cNvPr>
              <p:cNvSpPr>
                <a:spLocks noChangeAspect="1"/>
              </p:cNvSpPr>
              <p:nvPr/>
            </p:nvSpPr>
            <p:spPr>
              <a:xfrm>
                <a:off x="1975905" y="2545519"/>
                <a:ext cx="1411882" cy="1440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S</a:t>
                </a:r>
              </a:p>
            </p:txBody>
          </p:sp>
          <p:sp>
            <p:nvSpPr>
              <p:cNvPr id="24" name="Oval 23">
                <a:extLst>
                  <a:ext uri="{FF2B5EF4-FFF2-40B4-BE49-F238E27FC236}">
                    <a16:creationId xmlns:a16="http://schemas.microsoft.com/office/drawing/2014/main" id="{5F94B6EB-3E09-BD49-8579-0204CA801152}"/>
                  </a:ext>
                </a:extLst>
              </p:cNvPr>
              <p:cNvSpPr>
                <a:spLocks/>
              </p:cNvSpPr>
              <p:nvPr/>
            </p:nvSpPr>
            <p:spPr>
              <a:xfrm>
                <a:off x="1322942" y="2365519"/>
                <a:ext cx="1440000" cy="18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C759C6F-55E2-2E45-840B-0BA6A3F52F33}"/>
                  </a:ext>
                </a:extLst>
              </p:cNvPr>
              <p:cNvSpPr/>
              <p:nvPr/>
            </p:nvSpPr>
            <p:spPr>
              <a:xfrm>
                <a:off x="1488917" y="3186266"/>
                <a:ext cx="1146191" cy="1685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A9274FD2-59D2-714F-BE7E-9DE7212D1AB4}"/>
                </a:ext>
              </a:extLst>
            </p:cNvPr>
            <p:cNvSpPr/>
            <p:nvPr/>
          </p:nvSpPr>
          <p:spPr>
            <a:xfrm rot="10800000">
              <a:off x="1028828" y="2423658"/>
              <a:ext cx="572400" cy="1685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ounded Rectangle 31">
            <a:extLst>
              <a:ext uri="{FF2B5EF4-FFF2-40B4-BE49-F238E27FC236}">
                <a16:creationId xmlns:a16="http://schemas.microsoft.com/office/drawing/2014/main" id="{38352151-0A47-6D44-9F72-69C5B7A66359}"/>
              </a:ext>
            </a:extLst>
          </p:cNvPr>
          <p:cNvSpPr/>
          <p:nvPr/>
        </p:nvSpPr>
        <p:spPr>
          <a:xfrm>
            <a:off x="8290248" y="5229746"/>
            <a:ext cx="164868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Next</a:t>
            </a:r>
          </a:p>
        </p:txBody>
      </p:sp>
      <p:sp>
        <p:nvSpPr>
          <p:cNvPr id="4" name="TextBox 3">
            <a:extLst>
              <a:ext uri="{FF2B5EF4-FFF2-40B4-BE49-F238E27FC236}">
                <a16:creationId xmlns:a16="http://schemas.microsoft.com/office/drawing/2014/main" id="{C3B3DE47-8CCC-2F46-91A2-DF36A0AD90FF}"/>
              </a:ext>
            </a:extLst>
          </p:cNvPr>
          <p:cNvSpPr txBox="1"/>
          <p:nvPr/>
        </p:nvSpPr>
        <p:spPr>
          <a:xfrm>
            <a:off x="5111646" y="1908086"/>
            <a:ext cx="4827291" cy="1200329"/>
          </a:xfrm>
          <a:prstGeom prst="rect">
            <a:avLst/>
          </a:prstGeom>
          <a:noFill/>
        </p:spPr>
        <p:txBody>
          <a:bodyPr wrap="square" rtlCol="0">
            <a:spAutoFit/>
          </a:bodyPr>
          <a:lstStyle/>
          <a:p>
            <a:r>
              <a:rPr lang="en-US" b="1" dirty="0"/>
              <a:t>Conductor at 0°</a:t>
            </a:r>
          </a:p>
          <a:p>
            <a:r>
              <a:rPr lang="en-US" dirty="0"/>
              <a:t>The conductor lies parallel to the magnetic field lines and is no cutting any of the field lines. Therefore, no </a:t>
            </a:r>
            <a:r>
              <a:rPr lang="en-US" dirty="0" err="1"/>
              <a:t>emf</a:t>
            </a:r>
            <a:r>
              <a:rPr lang="en-US" dirty="0"/>
              <a:t> is induced in the conductor.</a:t>
            </a:r>
          </a:p>
        </p:txBody>
      </p:sp>
      <p:cxnSp>
        <p:nvCxnSpPr>
          <p:cNvPr id="13" name="Straight Arrow Connector 12">
            <a:extLst>
              <a:ext uri="{FF2B5EF4-FFF2-40B4-BE49-F238E27FC236}">
                <a16:creationId xmlns:a16="http://schemas.microsoft.com/office/drawing/2014/main" id="{3ECF1663-0F26-FA4B-85D5-09D30889B53B}"/>
              </a:ext>
            </a:extLst>
          </p:cNvPr>
          <p:cNvCxnSpPr>
            <a:cxnSpLocks/>
          </p:cNvCxnSpPr>
          <p:nvPr/>
        </p:nvCxnSpPr>
        <p:spPr>
          <a:xfrm>
            <a:off x="1008205" y="1948723"/>
            <a:ext cx="1169095"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CAED938-1B6C-8C44-8BC5-BEF2DFC81CD4}"/>
              </a:ext>
            </a:extLst>
          </p:cNvPr>
          <p:cNvCxnSpPr>
            <a:cxnSpLocks/>
          </p:cNvCxnSpPr>
          <p:nvPr/>
        </p:nvCxnSpPr>
        <p:spPr>
          <a:xfrm>
            <a:off x="903275" y="2219171"/>
            <a:ext cx="1340573"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46F1184-2D5A-ED45-A470-C8D4B32303A4}"/>
              </a:ext>
            </a:extLst>
          </p:cNvPr>
          <p:cNvCxnSpPr>
            <a:cxnSpLocks/>
          </p:cNvCxnSpPr>
          <p:nvPr/>
        </p:nvCxnSpPr>
        <p:spPr>
          <a:xfrm>
            <a:off x="865800" y="2489618"/>
            <a:ext cx="1439334" cy="13292"/>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3CBDDC9-C4FA-FA40-9B92-8FA774F46AC2}"/>
              </a:ext>
            </a:extLst>
          </p:cNvPr>
          <p:cNvCxnSpPr>
            <a:cxnSpLocks/>
          </p:cNvCxnSpPr>
          <p:nvPr/>
        </p:nvCxnSpPr>
        <p:spPr>
          <a:xfrm>
            <a:off x="894873" y="2760065"/>
            <a:ext cx="1348975"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CCBDEE2-2896-1D43-9B0D-1B74FDB1CF24}"/>
              </a:ext>
            </a:extLst>
          </p:cNvPr>
          <p:cNvCxnSpPr>
            <a:cxnSpLocks/>
          </p:cNvCxnSpPr>
          <p:nvPr/>
        </p:nvCxnSpPr>
        <p:spPr>
          <a:xfrm>
            <a:off x="1008205" y="3030513"/>
            <a:ext cx="1169095"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447B279-6D1B-034F-8A4F-9281B1E369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0438" y="3384864"/>
            <a:ext cx="4572961" cy="2434362"/>
          </a:xfrm>
          <a:prstGeom prst="rect">
            <a:avLst/>
          </a:prstGeom>
        </p:spPr>
      </p:pic>
    </p:spTree>
    <p:custDataLst>
      <p:tags r:id="rId1"/>
    </p:custDataLst>
    <p:extLst>
      <p:ext uri="{BB962C8B-B14F-4D97-AF65-F5344CB8AC3E}">
        <p14:creationId xmlns:p14="http://schemas.microsoft.com/office/powerpoint/2010/main" val="2383524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Img16 (3 of 10)</a:t>
            </a:r>
          </a:p>
        </p:txBody>
      </p:sp>
      <p:sp>
        <p:nvSpPr>
          <p:cNvPr id="3" name="Rectangle 2">
            <a:extLst>
              <a:ext uri="{FF2B5EF4-FFF2-40B4-BE49-F238E27FC236}">
                <a16:creationId xmlns:a16="http://schemas.microsoft.com/office/drawing/2014/main" id="{E96364EF-935E-1E45-A8B6-FEBAA8ED6F07}"/>
              </a:ext>
            </a:extLst>
          </p:cNvPr>
          <p:cNvSpPr/>
          <p:nvPr/>
        </p:nvSpPr>
        <p:spPr>
          <a:xfrm>
            <a:off x="456321" y="902581"/>
            <a:ext cx="9647050" cy="369332"/>
          </a:xfrm>
          <a:prstGeom prst="rect">
            <a:avLst/>
          </a:prstGeom>
        </p:spPr>
        <p:txBody>
          <a:bodyPr wrap="square">
            <a:spAutoFit/>
          </a:bodyPr>
          <a:lstStyle/>
          <a:p>
            <a:r>
              <a:rPr lang="en-GB" dirty="0"/>
              <a:t>Position 2</a:t>
            </a:r>
          </a:p>
        </p:txBody>
      </p:sp>
      <p:sp>
        <p:nvSpPr>
          <p:cNvPr id="30" name="Rectangle 29">
            <a:extLst>
              <a:ext uri="{FF2B5EF4-FFF2-40B4-BE49-F238E27FC236}">
                <a16:creationId xmlns:a16="http://schemas.microsoft.com/office/drawing/2014/main" id="{E6490664-52C1-0148-ACCE-D119A8FF7471}"/>
              </a:ext>
            </a:extLst>
          </p:cNvPr>
          <p:cNvSpPr/>
          <p:nvPr/>
        </p:nvSpPr>
        <p:spPr>
          <a:xfrm>
            <a:off x="119921" y="1602910"/>
            <a:ext cx="9983450" cy="431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31">
            <a:extLst>
              <a:ext uri="{FF2B5EF4-FFF2-40B4-BE49-F238E27FC236}">
                <a16:creationId xmlns:a16="http://schemas.microsoft.com/office/drawing/2014/main" id="{38352151-0A47-6D44-9F72-69C5B7A66359}"/>
              </a:ext>
            </a:extLst>
          </p:cNvPr>
          <p:cNvSpPr/>
          <p:nvPr/>
        </p:nvSpPr>
        <p:spPr>
          <a:xfrm>
            <a:off x="8290248" y="5229746"/>
            <a:ext cx="164868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Next</a:t>
            </a:r>
          </a:p>
        </p:txBody>
      </p:sp>
      <p:sp>
        <p:nvSpPr>
          <p:cNvPr id="4" name="TextBox 3">
            <a:extLst>
              <a:ext uri="{FF2B5EF4-FFF2-40B4-BE49-F238E27FC236}">
                <a16:creationId xmlns:a16="http://schemas.microsoft.com/office/drawing/2014/main" id="{C3B3DE47-8CCC-2F46-91A2-DF36A0AD90FF}"/>
              </a:ext>
            </a:extLst>
          </p:cNvPr>
          <p:cNvSpPr txBox="1"/>
          <p:nvPr/>
        </p:nvSpPr>
        <p:spPr>
          <a:xfrm>
            <a:off x="5111646" y="1908086"/>
            <a:ext cx="4827291" cy="1477328"/>
          </a:xfrm>
          <a:prstGeom prst="rect">
            <a:avLst/>
          </a:prstGeom>
          <a:noFill/>
        </p:spPr>
        <p:txBody>
          <a:bodyPr wrap="square" rtlCol="0">
            <a:spAutoFit/>
          </a:bodyPr>
          <a:lstStyle/>
          <a:p>
            <a:r>
              <a:rPr lang="en-US" b="1" dirty="0"/>
              <a:t>Conductor at 45°</a:t>
            </a:r>
            <a:endParaRPr lang="en-US" dirty="0"/>
          </a:p>
          <a:p>
            <a:r>
              <a:rPr lang="en-US" dirty="0"/>
              <a:t>The conductor cuts the field lines and its magnetic flux is increasing. Therefore, an </a:t>
            </a:r>
            <a:r>
              <a:rPr lang="en-US" dirty="0" err="1"/>
              <a:t>emf</a:t>
            </a:r>
            <a:r>
              <a:rPr lang="en-US" dirty="0"/>
              <a:t> is induced and current flows in the positive direction.</a:t>
            </a:r>
          </a:p>
        </p:txBody>
      </p:sp>
      <p:grpSp>
        <p:nvGrpSpPr>
          <p:cNvPr id="8" name="Group 7">
            <a:extLst>
              <a:ext uri="{FF2B5EF4-FFF2-40B4-BE49-F238E27FC236}">
                <a16:creationId xmlns:a16="http://schemas.microsoft.com/office/drawing/2014/main" id="{75F7D3F6-6983-CD43-B04B-A7C96F4771A1}"/>
              </a:ext>
            </a:extLst>
          </p:cNvPr>
          <p:cNvGrpSpPr/>
          <p:nvPr/>
        </p:nvGrpSpPr>
        <p:grpSpPr>
          <a:xfrm>
            <a:off x="212170" y="1602910"/>
            <a:ext cx="2717809" cy="1800000"/>
            <a:chOff x="212170" y="1602910"/>
            <a:chExt cx="2717809" cy="1800000"/>
          </a:xfrm>
        </p:grpSpPr>
        <p:sp>
          <p:nvSpPr>
            <p:cNvPr id="22" name="Rectangle 21">
              <a:extLst>
                <a:ext uri="{FF2B5EF4-FFF2-40B4-BE49-F238E27FC236}">
                  <a16:creationId xmlns:a16="http://schemas.microsoft.com/office/drawing/2014/main" id="{0029F453-60CB-C543-8AC9-0D6EAB45F2D4}"/>
                </a:ext>
              </a:extLst>
            </p:cNvPr>
            <p:cNvSpPr>
              <a:spLocks noChangeAspect="1"/>
            </p:cNvSpPr>
            <p:nvPr/>
          </p:nvSpPr>
          <p:spPr>
            <a:xfrm>
              <a:off x="212170" y="1782910"/>
              <a:ext cx="1440000" cy="144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N</a:t>
              </a:r>
            </a:p>
          </p:txBody>
        </p:sp>
        <p:sp>
          <p:nvSpPr>
            <p:cNvPr id="23" name="Rectangle 22">
              <a:extLst>
                <a:ext uri="{FF2B5EF4-FFF2-40B4-BE49-F238E27FC236}">
                  <a16:creationId xmlns:a16="http://schemas.microsoft.com/office/drawing/2014/main" id="{2E578B70-8020-AB4A-B3BE-7EF2260509A1}"/>
                </a:ext>
              </a:extLst>
            </p:cNvPr>
            <p:cNvSpPr>
              <a:spLocks noChangeAspect="1"/>
            </p:cNvSpPr>
            <p:nvPr/>
          </p:nvSpPr>
          <p:spPr>
            <a:xfrm>
              <a:off x="1518097" y="1782910"/>
              <a:ext cx="1411882" cy="1440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S</a:t>
              </a:r>
            </a:p>
          </p:txBody>
        </p:sp>
        <p:sp>
          <p:nvSpPr>
            <p:cNvPr id="24" name="Oval 23">
              <a:extLst>
                <a:ext uri="{FF2B5EF4-FFF2-40B4-BE49-F238E27FC236}">
                  <a16:creationId xmlns:a16="http://schemas.microsoft.com/office/drawing/2014/main" id="{8396885C-34DB-1E40-AE9B-C58DDAB9D3D0}"/>
                </a:ext>
              </a:extLst>
            </p:cNvPr>
            <p:cNvSpPr>
              <a:spLocks/>
            </p:cNvSpPr>
            <p:nvPr/>
          </p:nvSpPr>
          <p:spPr>
            <a:xfrm>
              <a:off x="865134" y="1602910"/>
              <a:ext cx="1440000" cy="18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259C83D4-47B4-C749-9601-4C3ADF90B6C7}"/>
                </a:ext>
              </a:extLst>
            </p:cNvPr>
            <p:cNvGrpSpPr/>
            <p:nvPr/>
          </p:nvGrpSpPr>
          <p:grpSpPr>
            <a:xfrm>
              <a:off x="1031109" y="2423657"/>
              <a:ext cx="1146191" cy="374145"/>
              <a:chOff x="1031109" y="2423657"/>
              <a:chExt cx="1146191" cy="374145"/>
            </a:xfrm>
          </p:grpSpPr>
          <p:sp>
            <p:nvSpPr>
              <p:cNvPr id="25" name="Rectangle 24">
                <a:extLst>
                  <a:ext uri="{FF2B5EF4-FFF2-40B4-BE49-F238E27FC236}">
                    <a16:creationId xmlns:a16="http://schemas.microsoft.com/office/drawing/2014/main" id="{FBCAD2B3-AC85-6A46-ADAE-D35CE382485F}"/>
                  </a:ext>
                </a:extLst>
              </p:cNvPr>
              <p:cNvSpPr/>
              <p:nvPr/>
            </p:nvSpPr>
            <p:spPr>
              <a:xfrm rot="18900000">
                <a:off x="1031109" y="2423657"/>
                <a:ext cx="1146191" cy="1685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0DFC9D5-A8C3-434B-ACA7-ABCA3A8EA5E0}"/>
                  </a:ext>
                </a:extLst>
              </p:cNvPr>
              <p:cNvSpPr/>
              <p:nvPr/>
            </p:nvSpPr>
            <p:spPr>
              <a:xfrm rot="8100000">
                <a:off x="1113884" y="2629218"/>
                <a:ext cx="572400" cy="1685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3" name="Straight Arrow Connector 12">
            <a:extLst>
              <a:ext uri="{FF2B5EF4-FFF2-40B4-BE49-F238E27FC236}">
                <a16:creationId xmlns:a16="http://schemas.microsoft.com/office/drawing/2014/main" id="{3ECF1663-0F26-FA4B-85D5-09D30889B53B}"/>
              </a:ext>
            </a:extLst>
          </p:cNvPr>
          <p:cNvCxnSpPr>
            <a:cxnSpLocks/>
          </p:cNvCxnSpPr>
          <p:nvPr/>
        </p:nvCxnSpPr>
        <p:spPr>
          <a:xfrm>
            <a:off x="1008205" y="1948723"/>
            <a:ext cx="1169095"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CAED938-1B6C-8C44-8BC5-BEF2DFC81CD4}"/>
              </a:ext>
            </a:extLst>
          </p:cNvPr>
          <p:cNvCxnSpPr>
            <a:cxnSpLocks/>
          </p:cNvCxnSpPr>
          <p:nvPr/>
        </p:nvCxnSpPr>
        <p:spPr>
          <a:xfrm>
            <a:off x="903275" y="2219171"/>
            <a:ext cx="1340573"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46F1184-2D5A-ED45-A470-C8D4B32303A4}"/>
              </a:ext>
            </a:extLst>
          </p:cNvPr>
          <p:cNvCxnSpPr>
            <a:cxnSpLocks/>
          </p:cNvCxnSpPr>
          <p:nvPr/>
        </p:nvCxnSpPr>
        <p:spPr>
          <a:xfrm>
            <a:off x="865800" y="2489618"/>
            <a:ext cx="1439334" cy="13292"/>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3CBDDC9-C4FA-FA40-9B92-8FA774F46AC2}"/>
              </a:ext>
            </a:extLst>
          </p:cNvPr>
          <p:cNvCxnSpPr>
            <a:cxnSpLocks/>
          </p:cNvCxnSpPr>
          <p:nvPr/>
        </p:nvCxnSpPr>
        <p:spPr>
          <a:xfrm>
            <a:off x="894873" y="2760065"/>
            <a:ext cx="1348975"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CCBDEE2-2896-1D43-9B0D-1B74FDB1CF24}"/>
              </a:ext>
            </a:extLst>
          </p:cNvPr>
          <p:cNvCxnSpPr>
            <a:cxnSpLocks/>
          </p:cNvCxnSpPr>
          <p:nvPr/>
        </p:nvCxnSpPr>
        <p:spPr>
          <a:xfrm>
            <a:off x="1008205" y="3030513"/>
            <a:ext cx="1169095"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7ABF252-1F46-B348-8095-69CFEE913D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0438" y="3361511"/>
            <a:ext cx="4827291" cy="2452145"/>
          </a:xfrm>
          <a:prstGeom prst="rect">
            <a:avLst/>
          </a:prstGeom>
        </p:spPr>
      </p:pic>
    </p:spTree>
    <p:custDataLst>
      <p:tags r:id="rId1"/>
    </p:custDataLst>
    <p:extLst>
      <p:ext uri="{BB962C8B-B14F-4D97-AF65-F5344CB8AC3E}">
        <p14:creationId xmlns:p14="http://schemas.microsoft.com/office/powerpoint/2010/main" val="3953518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Img16 (4 of 10)</a:t>
            </a:r>
          </a:p>
        </p:txBody>
      </p:sp>
      <p:sp>
        <p:nvSpPr>
          <p:cNvPr id="3" name="Rectangle 2">
            <a:extLst>
              <a:ext uri="{FF2B5EF4-FFF2-40B4-BE49-F238E27FC236}">
                <a16:creationId xmlns:a16="http://schemas.microsoft.com/office/drawing/2014/main" id="{E96364EF-935E-1E45-A8B6-FEBAA8ED6F07}"/>
              </a:ext>
            </a:extLst>
          </p:cNvPr>
          <p:cNvSpPr/>
          <p:nvPr/>
        </p:nvSpPr>
        <p:spPr>
          <a:xfrm>
            <a:off x="456321" y="902581"/>
            <a:ext cx="9647050" cy="369332"/>
          </a:xfrm>
          <a:prstGeom prst="rect">
            <a:avLst/>
          </a:prstGeom>
        </p:spPr>
        <p:txBody>
          <a:bodyPr wrap="square">
            <a:spAutoFit/>
          </a:bodyPr>
          <a:lstStyle/>
          <a:p>
            <a:r>
              <a:rPr lang="en-GB" dirty="0"/>
              <a:t>Position 3</a:t>
            </a:r>
          </a:p>
        </p:txBody>
      </p:sp>
      <p:sp>
        <p:nvSpPr>
          <p:cNvPr id="30" name="Rectangle 29">
            <a:extLst>
              <a:ext uri="{FF2B5EF4-FFF2-40B4-BE49-F238E27FC236}">
                <a16:creationId xmlns:a16="http://schemas.microsoft.com/office/drawing/2014/main" id="{E6490664-52C1-0148-ACCE-D119A8FF7471}"/>
              </a:ext>
            </a:extLst>
          </p:cNvPr>
          <p:cNvSpPr/>
          <p:nvPr/>
        </p:nvSpPr>
        <p:spPr>
          <a:xfrm>
            <a:off x="119921" y="1602910"/>
            <a:ext cx="9983450" cy="431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3523B450-C82B-C245-A71F-F4C1FB589ED0}"/>
              </a:ext>
            </a:extLst>
          </p:cNvPr>
          <p:cNvGrpSpPr/>
          <p:nvPr/>
        </p:nvGrpSpPr>
        <p:grpSpPr>
          <a:xfrm>
            <a:off x="212170" y="1602910"/>
            <a:ext cx="2717809" cy="1800000"/>
            <a:chOff x="669978" y="2365519"/>
            <a:chExt cx="2717809" cy="1800000"/>
          </a:xfrm>
        </p:grpSpPr>
        <p:sp>
          <p:nvSpPr>
            <p:cNvPr id="26" name="Rectangle 25">
              <a:extLst>
                <a:ext uri="{FF2B5EF4-FFF2-40B4-BE49-F238E27FC236}">
                  <a16:creationId xmlns:a16="http://schemas.microsoft.com/office/drawing/2014/main" id="{92573C26-A44C-4D4B-8FD6-C522EB4B6E3F}"/>
                </a:ext>
              </a:extLst>
            </p:cNvPr>
            <p:cNvSpPr>
              <a:spLocks noChangeAspect="1"/>
            </p:cNvSpPr>
            <p:nvPr/>
          </p:nvSpPr>
          <p:spPr>
            <a:xfrm>
              <a:off x="669978" y="2545519"/>
              <a:ext cx="1440000" cy="144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N</a:t>
              </a:r>
            </a:p>
          </p:txBody>
        </p:sp>
        <p:sp>
          <p:nvSpPr>
            <p:cNvPr id="27" name="Rectangle 26">
              <a:extLst>
                <a:ext uri="{FF2B5EF4-FFF2-40B4-BE49-F238E27FC236}">
                  <a16:creationId xmlns:a16="http://schemas.microsoft.com/office/drawing/2014/main" id="{807E7F40-136C-D045-8084-749C634D16FA}"/>
                </a:ext>
              </a:extLst>
            </p:cNvPr>
            <p:cNvSpPr>
              <a:spLocks noChangeAspect="1"/>
            </p:cNvSpPr>
            <p:nvPr/>
          </p:nvSpPr>
          <p:spPr>
            <a:xfrm>
              <a:off x="1975905" y="2545519"/>
              <a:ext cx="1411882" cy="1440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S</a:t>
              </a:r>
            </a:p>
          </p:txBody>
        </p:sp>
        <p:sp>
          <p:nvSpPr>
            <p:cNvPr id="28" name="Oval 27">
              <a:extLst>
                <a:ext uri="{FF2B5EF4-FFF2-40B4-BE49-F238E27FC236}">
                  <a16:creationId xmlns:a16="http://schemas.microsoft.com/office/drawing/2014/main" id="{6381382C-96FC-4542-9CA1-8C89A88A21E8}"/>
                </a:ext>
              </a:extLst>
            </p:cNvPr>
            <p:cNvSpPr>
              <a:spLocks/>
            </p:cNvSpPr>
            <p:nvPr/>
          </p:nvSpPr>
          <p:spPr>
            <a:xfrm>
              <a:off x="1322942" y="2365519"/>
              <a:ext cx="1440000" cy="18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A088AE7-5BB3-6A4E-A9D0-ABA891A0FA33}"/>
                </a:ext>
              </a:extLst>
            </p:cNvPr>
            <p:cNvSpPr/>
            <p:nvPr/>
          </p:nvSpPr>
          <p:spPr>
            <a:xfrm rot="16200000">
              <a:off x="1488917" y="3186266"/>
              <a:ext cx="1146191" cy="1685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ounded Rectangle 31">
            <a:extLst>
              <a:ext uri="{FF2B5EF4-FFF2-40B4-BE49-F238E27FC236}">
                <a16:creationId xmlns:a16="http://schemas.microsoft.com/office/drawing/2014/main" id="{38352151-0A47-6D44-9F72-69C5B7A66359}"/>
              </a:ext>
            </a:extLst>
          </p:cNvPr>
          <p:cNvSpPr/>
          <p:nvPr/>
        </p:nvSpPr>
        <p:spPr>
          <a:xfrm>
            <a:off x="8290248" y="5229746"/>
            <a:ext cx="164868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Next</a:t>
            </a:r>
          </a:p>
        </p:txBody>
      </p:sp>
      <p:sp>
        <p:nvSpPr>
          <p:cNvPr id="4" name="TextBox 3">
            <a:extLst>
              <a:ext uri="{FF2B5EF4-FFF2-40B4-BE49-F238E27FC236}">
                <a16:creationId xmlns:a16="http://schemas.microsoft.com/office/drawing/2014/main" id="{C3B3DE47-8CCC-2F46-91A2-DF36A0AD90FF}"/>
              </a:ext>
            </a:extLst>
          </p:cNvPr>
          <p:cNvSpPr txBox="1"/>
          <p:nvPr/>
        </p:nvSpPr>
        <p:spPr>
          <a:xfrm>
            <a:off x="5111646" y="1908086"/>
            <a:ext cx="4827291" cy="1200329"/>
          </a:xfrm>
          <a:prstGeom prst="rect">
            <a:avLst/>
          </a:prstGeom>
          <a:noFill/>
        </p:spPr>
        <p:txBody>
          <a:bodyPr wrap="square" rtlCol="0">
            <a:spAutoFit/>
          </a:bodyPr>
          <a:lstStyle/>
          <a:p>
            <a:r>
              <a:rPr lang="en-US" b="1" dirty="0"/>
              <a:t>Conductor at 90°</a:t>
            </a:r>
            <a:endParaRPr lang="en-US" dirty="0"/>
          </a:p>
          <a:p>
            <a:r>
              <a:rPr lang="en-US" dirty="0"/>
              <a:t>The conductor is perpendicular to the field lines. Its magnetic flux is at a maximum. Therefore a maximum </a:t>
            </a:r>
            <a:r>
              <a:rPr lang="en-US" dirty="0" err="1"/>
              <a:t>emf</a:t>
            </a:r>
            <a:r>
              <a:rPr lang="en-US" dirty="0"/>
              <a:t> is induced.</a:t>
            </a:r>
          </a:p>
        </p:txBody>
      </p:sp>
      <p:cxnSp>
        <p:nvCxnSpPr>
          <p:cNvPr id="13" name="Straight Arrow Connector 12">
            <a:extLst>
              <a:ext uri="{FF2B5EF4-FFF2-40B4-BE49-F238E27FC236}">
                <a16:creationId xmlns:a16="http://schemas.microsoft.com/office/drawing/2014/main" id="{3ECF1663-0F26-FA4B-85D5-09D30889B53B}"/>
              </a:ext>
            </a:extLst>
          </p:cNvPr>
          <p:cNvCxnSpPr>
            <a:cxnSpLocks/>
          </p:cNvCxnSpPr>
          <p:nvPr/>
        </p:nvCxnSpPr>
        <p:spPr>
          <a:xfrm>
            <a:off x="1008205" y="1948723"/>
            <a:ext cx="1169095"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CAED938-1B6C-8C44-8BC5-BEF2DFC81CD4}"/>
              </a:ext>
            </a:extLst>
          </p:cNvPr>
          <p:cNvCxnSpPr>
            <a:cxnSpLocks/>
          </p:cNvCxnSpPr>
          <p:nvPr/>
        </p:nvCxnSpPr>
        <p:spPr>
          <a:xfrm>
            <a:off x="903275" y="2219171"/>
            <a:ext cx="1340573"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F31FF062-69F4-724F-9C38-C22E75FDA711}"/>
              </a:ext>
            </a:extLst>
          </p:cNvPr>
          <p:cNvSpPr/>
          <p:nvPr/>
        </p:nvSpPr>
        <p:spPr>
          <a:xfrm rot="5400000">
            <a:off x="1311417" y="2716233"/>
            <a:ext cx="572400" cy="1685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846F1184-2D5A-ED45-A470-C8D4B32303A4}"/>
              </a:ext>
            </a:extLst>
          </p:cNvPr>
          <p:cNvCxnSpPr>
            <a:cxnSpLocks/>
          </p:cNvCxnSpPr>
          <p:nvPr/>
        </p:nvCxnSpPr>
        <p:spPr>
          <a:xfrm>
            <a:off x="865800" y="2489618"/>
            <a:ext cx="1439334" cy="13292"/>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3CBDDC9-C4FA-FA40-9B92-8FA774F46AC2}"/>
              </a:ext>
            </a:extLst>
          </p:cNvPr>
          <p:cNvCxnSpPr>
            <a:cxnSpLocks/>
          </p:cNvCxnSpPr>
          <p:nvPr/>
        </p:nvCxnSpPr>
        <p:spPr>
          <a:xfrm>
            <a:off x="894873" y="2760065"/>
            <a:ext cx="1348975"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CCBDEE2-2896-1D43-9B0D-1B74FDB1CF24}"/>
              </a:ext>
            </a:extLst>
          </p:cNvPr>
          <p:cNvCxnSpPr>
            <a:cxnSpLocks/>
          </p:cNvCxnSpPr>
          <p:nvPr/>
        </p:nvCxnSpPr>
        <p:spPr>
          <a:xfrm>
            <a:off x="1008205" y="3030513"/>
            <a:ext cx="1169095"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E5FAE8-1A1A-4E44-B729-7CE4206DFF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0438" y="3369071"/>
            <a:ext cx="4652959" cy="2501900"/>
          </a:xfrm>
          <a:prstGeom prst="rect">
            <a:avLst/>
          </a:prstGeom>
        </p:spPr>
      </p:pic>
    </p:spTree>
    <p:custDataLst>
      <p:tags r:id="rId1"/>
    </p:custDataLst>
    <p:extLst>
      <p:ext uri="{BB962C8B-B14F-4D97-AF65-F5344CB8AC3E}">
        <p14:creationId xmlns:p14="http://schemas.microsoft.com/office/powerpoint/2010/main" val="1217258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Img16 (5 of 10)</a:t>
            </a:r>
          </a:p>
        </p:txBody>
      </p:sp>
      <p:sp>
        <p:nvSpPr>
          <p:cNvPr id="3" name="Rectangle 2">
            <a:extLst>
              <a:ext uri="{FF2B5EF4-FFF2-40B4-BE49-F238E27FC236}">
                <a16:creationId xmlns:a16="http://schemas.microsoft.com/office/drawing/2014/main" id="{E96364EF-935E-1E45-A8B6-FEBAA8ED6F07}"/>
              </a:ext>
            </a:extLst>
          </p:cNvPr>
          <p:cNvSpPr/>
          <p:nvPr/>
        </p:nvSpPr>
        <p:spPr>
          <a:xfrm>
            <a:off x="456321" y="902581"/>
            <a:ext cx="9647050" cy="369332"/>
          </a:xfrm>
          <a:prstGeom prst="rect">
            <a:avLst/>
          </a:prstGeom>
        </p:spPr>
        <p:txBody>
          <a:bodyPr wrap="square">
            <a:spAutoFit/>
          </a:bodyPr>
          <a:lstStyle/>
          <a:p>
            <a:r>
              <a:rPr lang="en-GB" dirty="0"/>
              <a:t>Position 4</a:t>
            </a:r>
          </a:p>
        </p:txBody>
      </p:sp>
      <p:sp>
        <p:nvSpPr>
          <p:cNvPr id="30" name="Rectangle 29">
            <a:extLst>
              <a:ext uri="{FF2B5EF4-FFF2-40B4-BE49-F238E27FC236}">
                <a16:creationId xmlns:a16="http://schemas.microsoft.com/office/drawing/2014/main" id="{E6490664-52C1-0148-ACCE-D119A8FF7471}"/>
              </a:ext>
            </a:extLst>
          </p:cNvPr>
          <p:cNvSpPr/>
          <p:nvPr/>
        </p:nvSpPr>
        <p:spPr>
          <a:xfrm>
            <a:off x="119921" y="1602910"/>
            <a:ext cx="9983450" cy="431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3523B450-C82B-C245-A71F-F4C1FB589ED0}"/>
              </a:ext>
            </a:extLst>
          </p:cNvPr>
          <p:cNvGrpSpPr/>
          <p:nvPr/>
        </p:nvGrpSpPr>
        <p:grpSpPr>
          <a:xfrm>
            <a:off x="212170" y="1602910"/>
            <a:ext cx="2717809" cy="1800000"/>
            <a:chOff x="669978" y="2365519"/>
            <a:chExt cx="2717809" cy="1800000"/>
          </a:xfrm>
        </p:grpSpPr>
        <p:sp>
          <p:nvSpPr>
            <p:cNvPr id="26" name="Rectangle 25">
              <a:extLst>
                <a:ext uri="{FF2B5EF4-FFF2-40B4-BE49-F238E27FC236}">
                  <a16:creationId xmlns:a16="http://schemas.microsoft.com/office/drawing/2014/main" id="{92573C26-A44C-4D4B-8FD6-C522EB4B6E3F}"/>
                </a:ext>
              </a:extLst>
            </p:cNvPr>
            <p:cNvSpPr>
              <a:spLocks noChangeAspect="1"/>
            </p:cNvSpPr>
            <p:nvPr/>
          </p:nvSpPr>
          <p:spPr>
            <a:xfrm>
              <a:off x="669978" y="2545519"/>
              <a:ext cx="1440000" cy="144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N</a:t>
              </a:r>
            </a:p>
          </p:txBody>
        </p:sp>
        <p:sp>
          <p:nvSpPr>
            <p:cNvPr id="27" name="Rectangle 26">
              <a:extLst>
                <a:ext uri="{FF2B5EF4-FFF2-40B4-BE49-F238E27FC236}">
                  <a16:creationId xmlns:a16="http://schemas.microsoft.com/office/drawing/2014/main" id="{807E7F40-136C-D045-8084-749C634D16FA}"/>
                </a:ext>
              </a:extLst>
            </p:cNvPr>
            <p:cNvSpPr>
              <a:spLocks noChangeAspect="1"/>
            </p:cNvSpPr>
            <p:nvPr/>
          </p:nvSpPr>
          <p:spPr>
            <a:xfrm>
              <a:off x="1975905" y="2545519"/>
              <a:ext cx="1411882" cy="1440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S</a:t>
              </a:r>
            </a:p>
          </p:txBody>
        </p:sp>
        <p:sp>
          <p:nvSpPr>
            <p:cNvPr id="28" name="Oval 27">
              <a:extLst>
                <a:ext uri="{FF2B5EF4-FFF2-40B4-BE49-F238E27FC236}">
                  <a16:creationId xmlns:a16="http://schemas.microsoft.com/office/drawing/2014/main" id="{6381382C-96FC-4542-9CA1-8C89A88A21E8}"/>
                </a:ext>
              </a:extLst>
            </p:cNvPr>
            <p:cNvSpPr>
              <a:spLocks/>
            </p:cNvSpPr>
            <p:nvPr/>
          </p:nvSpPr>
          <p:spPr>
            <a:xfrm>
              <a:off x="1322942" y="2365519"/>
              <a:ext cx="1440000" cy="18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A088AE7-5BB3-6A4E-A9D0-ABA891A0FA33}"/>
                </a:ext>
              </a:extLst>
            </p:cNvPr>
            <p:cNvSpPr/>
            <p:nvPr/>
          </p:nvSpPr>
          <p:spPr>
            <a:xfrm rot="13500000">
              <a:off x="1488917" y="3186266"/>
              <a:ext cx="1146191" cy="1685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ounded Rectangle 31">
            <a:extLst>
              <a:ext uri="{FF2B5EF4-FFF2-40B4-BE49-F238E27FC236}">
                <a16:creationId xmlns:a16="http://schemas.microsoft.com/office/drawing/2014/main" id="{38352151-0A47-6D44-9F72-69C5B7A66359}"/>
              </a:ext>
            </a:extLst>
          </p:cNvPr>
          <p:cNvSpPr/>
          <p:nvPr/>
        </p:nvSpPr>
        <p:spPr>
          <a:xfrm>
            <a:off x="8290248" y="5229746"/>
            <a:ext cx="164868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Next</a:t>
            </a:r>
          </a:p>
        </p:txBody>
      </p:sp>
      <p:sp>
        <p:nvSpPr>
          <p:cNvPr id="4" name="TextBox 3">
            <a:extLst>
              <a:ext uri="{FF2B5EF4-FFF2-40B4-BE49-F238E27FC236}">
                <a16:creationId xmlns:a16="http://schemas.microsoft.com/office/drawing/2014/main" id="{C3B3DE47-8CCC-2F46-91A2-DF36A0AD90FF}"/>
              </a:ext>
            </a:extLst>
          </p:cNvPr>
          <p:cNvSpPr txBox="1"/>
          <p:nvPr/>
        </p:nvSpPr>
        <p:spPr>
          <a:xfrm>
            <a:off x="5111646" y="1908086"/>
            <a:ext cx="4827291" cy="1200329"/>
          </a:xfrm>
          <a:prstGeom prst="rect">
            <a:avLst/>
          </a:prstGeom>
          <a:noFill/>
        </p:spPr>
        <p:txBody>
          <a:bodyPr wrap="square" rtlCol="0">
            <a:spAutoFit/>
          </a:bodyPr>
          <a:lstStyle/>
          <a:p>
            <a:r>
              <a:rPr lang="en-US" b="1" dirty="0"/>
              <a:t>Conductor at 135°</a:t>
            </a:r>
            <a:endParaRPr lang="en-US" dirty="0"/>
          </a:p>
          <a:p>
            <a:r>
              <a:rPr lang="en-US" dirty="0"/>
              <a:t>The conductor is now cutting fewer field lines. Its magnetic flux is decreasing and a smaller </a:t>
            </a:r>
            <a:r>
              <a:rPr lang="en-US" dirty="0" err="1"/>
              <a:t>emf</a:t>
            </a:r>
            <a:r>
              <a:rPr lang="en-US" dirty="0"/>
              <a:t> then before is being produced.</a:t>
            </a:r>
          </a:p>
        </p:txBody>
      </p:sp>
      <p:cxnSp>
        <p:nvCxnSpPr>
          <p:cNvPr id="13" name="Straight Arrow Connector 12">
            <a:extLst>
              <a:ext uri="{FF2B5EF4-FFF2-40B4-BE49-F238E27FC236}">
                <a16:creationId xmlns:a16="http://schemas.microsoft.com/office/drawing/2014/main" id="{3ECF1663-0F26-FA4B-85D5-09D30889B53B}"/>
              </a:ext>
            </a:extLst>
          </p:cNvPr>
          <p:cNvCxnSpPr>
            <a:cxnSpLocks/>
          </p:cNvCxnSpPr>
          <p:nvPr/>
        </p:nvCxnSpPr>
        <p:spPr>
          <a:xfrm>
            <a:off x="1008205" y="1948723"/>
            <a:ext cx="1169095"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CAED938-1B6C-8C44-8BC5-BEF2DFC81CD4}"/>
              </a:ext>
            </a:extLst>
          </p:cNvPr>
          <p:cNvCxnSpPr>
            <a:cxnSpLocks/>
          </p:cNvCxnSpPr>
          <p:nvPr/>
        </p:nvCxnSpPr>
        <p:spPr>
          <a:xfrm>
            <a:off x="903275" y="2219171"/>
            <a:ext cx="1340573"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4C22B9E-CBBC-C644-8161-596E3AB5FA3F}"/>
              </a:ext>
            </a:extLst>
          </p:cNvPr>
          <p:cNvSpPr/>
          <p:nvPr/>
        </p:nvSpPr>
        <p:spPr>
          <a:xfrm rot="2700000">
            <a:off x="1518535" y="2628840"/>
            <a:ext cx="572400" cy="1685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846F1184-2D5A-ED45-A470-C8D4B32303A4}"/>
              </a:ext>
            </a:extLst>
          </p:cNvPr>
          <p:cNvCxnSpPr>
            <a:cxnSpLocks/>
          </p:cNvCxnSpPr>
          <p:nvPr/>
        </p:nvCxnSpPr>
        <p:spPr>
          <a:xfrm>
            <a:off x="865800" y="2489618"/>
            <a:ext cx="1439334" cy="13292"/>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3CBDDC9-C4FA-FA40-9B92-8FA774F46AC2}"/>
              </a:ext>
            </a:extLst>
          </p:cNvPr>
          <p:cNvCxnSpPr>
            <a:cxnSpLocks/>
          </p:cNvCxnSpPr>
          <p:nvPr/>
        </p:nvCxnSpPr>
        <p:spPr>
          <a:xfrm>
            <a:off x="894873" y="2760065"/>
            <a:ext cx="1348975"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CCBDEE2-2896-1D43-9B0D-1B74FDB1CF24}"/>
              </a:ext>
            </a:extLst>
          </p:cNvPr>
          <p:cNvCxnSpPr>
            <a:cxnSpLocks/>
          </p:cNvCxnSpPr>
          <p:nvPr/>
        </p:nvCxnSpPr>
        <p:spPr>
          <a:xfrm>
            <a:off x="1008205" y="3030513"/>
            <a:ext cx="1169095"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21FE224-B5FE-1344-9691-C0C5C42314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2171" y="3492787"/>
            <a:ext cx="4624778" cy="2429004"/>
          </a:xfrm>
          <a:prstGeom prst="rect">
            <a:avLst/>
          </a:prstGeom>
        </p:spPr>
      </p:pic>
    </p:spTree>
    <p:custDataLst>
      <p:tags r:id="rId1"/>
    </p:custDataLst>
    <p:extLst>
      <p:ext uri="{BB962C8B-B14F-4D97-AF65-F5344CB8AC3E}">
        <p14:creationId xmlns:p14="http://schemas.microsoft.com/office/powerpoint/2010/main" val="34474752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Img16 (6 of 10)</a:t>
            </a:r>
          </a:p>
        </p:txBody>
      </p:sp>
      <p:sp>
        <p:nvSpPr>
          <p:cNvPr id="3" name="Rectangle 2">
            <a:extLst>
              <a:ext uri="{FF2B5EF4-FFF2-40B4-BE49-F238E27FC236}">
                <a16:creationId xmlns:a16="http://schemas.microsoft.com/office/drawing/2014/main" id="{E96364EF-935E-1E45-A8B6-FEBAA8ED6F07}"/>
              </a:ext>
            </a:extLst>
          </p:cNvPr>
          <p:cNvSpPr/>
          <p:nvPr/>
        </p:nvSpPr>
        <p:spPr>
          <a:xfrm>
            <a:off x="456321" y="902581"/>
            <a:ext cx="9647050" cy="369332"/>
          </a:xfrm>
          <a:prstGeom prst="rect">
            <a:avLst/>
          </a:prstGeom>
        </p:spPr>
        <p:txBody>
          <a:bodyPr wrap="square">
            <a:spAutoFit/>
          </a:bodyPr>
          <a:lstStyle/>
          <a:p>
            <a:r>
              <a:rPr lang="en-GB" dirty="0"/>
              <a:t>Position 5</a:t>
            </a:r>
          </a:p>
        </p:txBody>
      </p:sp>
      <p:sp>
        <p:nvSpPr>
          <p:cNvPr id="30" name="Rectangle 29">
            <a:extLst>
              <a:ext uri="{FF2B5EF4-FFF2-40B4-BE49-F238E27FC236}">
                <a16:creationId xmlns:a16="http://schemas.microsoft.com/office/drawing/2014/main" id="{E6490664-52C1-0148-ACCE-D119A8FF7471}"/>
              </a:ext>
            </a:extLst>
          </p:cNvPr>
          <p:cNvSpPr/>
          <p:nvPr/>
        </p:nvSpPr>
        <p:spPr>
          <a:xfrm>
            <a:off x="119921" y="1602910"/>
            <a:ext cx="9983450" cy="431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3523B450-C82B-C245-A71F-F4C1FB589ED0}"/>
              </a:ext>
            </a:extLst>
          </p:cNvPr>
          <p:cNvGrpSpPr/>
          <p:nvPr/>
        </p:nvGrpSpPr>
        <p:grpSpPr>
          <a:xfrm>
            <a:off x="212170" y="1602910"/>
            <a:ext cx="2717809" cy="1800000"/>
            <a:chOff x="669978" y="2365519"/>
            <a:chExt cx="2717809" cy="1800000"/>
          </a:xfrm>
        </p:grpSpPr>
        <p:sp>
          <p:nvSpPr>
            <p:cNvPr id="26" name="Rectangle 25">
              <a:extLst>
                <a:ext uri="{FF2B5EF4-FFF2-40B4-BE49-F238E27FC236}">
                  <a16:creationId xmlns:a16="http://schemas.microsoft.com/office/drawing/2014/main" id="{92573C26-A44C-4D4B-8FD6-C522EB4B6E3F}"/>
                </a:ext>
              </a:extLst>
            </p:cNvPr>
            <p:cNvSpPr>
              <a:spLocks noChangeAspect="1"/>
            </p:cNvSpPr>
            <p:nvPr/>
          </p:nvSpPr>
          <p:spPr>
            <a:xfrm>
              <a:off x="669978" y="2545519"/>
              <a:ext cx="1440000" cy="144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N</a:t>
              </a:r>
            </a:p>
          </p:txBody>
        </p:sp>
        <p:sp>
          <p:nvSpPr>
            <p:cNvPr id="27" name="Rectangle 26">
              <a:extLst>
                <a:ext uri="{FF2B5EF4-FFF2-40B4-BE49-F238E27FC236}">
                  <a16:creationId xmlns:a16="http://schemas.microsoft.com/office/drawing/2014/main" id="{807E7F40-136C-D045-8084-749C634D16FA}"/>
                </a:ext>
              </a:extLst>
            </p:cNvPr>
            <p:cNvSpPr>
              <a:spLocks noChangeAspect="1"/>
            </p:cNvSpPr>
            <p:nvPr/>
          </p:nvSpPr>
          <p:spPr>
            <a:xfrm>
              <a:off x="1975905" y="2545519"/>
              <a:ext cx="1411882" cy="1440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S</a:t>
              </a:r>
            </a:p>
          </p:txBody>
        </p:sp>
        <p:sp>
          <p:nvSpPr>
            <p:cNvPr id="28" name="Oval 27">
              <a:extLst>
                <a:ext uri="{FF2B5EF4-FFF2-40B4-BE49-F238E27FC236}">
                  <a16:creationId xmlns:a16="http://schemas.microsoft.com/office/drawing/2014/main" id="{6381382C-96FC-4542-9CA1-8C89A88A21E8}"/>
                </a:ext>
              </a:extLst>
            </p:cNvPr>
            <p:cNvSpPr>
              <a:spLocks/>
            </p:cNvSpPr>
            <p:nvPr/>
          </p:nvSpPr>
          <p:spPr>
            <a:xfrm>
              <a:off x="1322942" y="2365519"/>
              <a:ext cx="1440000" cy="18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A088AE7-5BB3-6A4E-A9D0-ABA891A0FA33}"/>
                </a:ext>
              </a:extLst>
            </p:cNvPr>
            <p:cNvSpPr/>
            <p:nvPr/>
          </p:nvSpPr>
          <p:spPr>
            <a:xfrm rot="10800000">
              <a:off x="1488917" y="3186266"/>
              <a:ext cx="1146191" cy="1685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ounded Rectangle 31">
            <a:extLst>
              <a:ext uri="{FF2B5EF4-FFF2-40B4-BE49-F238E27FC236}">
                <a16:creationId xmlns:a16="http://schemas.microsoft.com/office/drawing/2014/main" id="{38352151-0A47-6D44-9F72-69C5B7A66359}"/>
              </a:ext>
            </a:extLst>
          </p:cNvPr>
          <p:cNvSpPr/>
          <p:nvPr/>
        </p:nvSpPr>
        <p:spPr>
          <a:xfrm>
            <a:off x="8290248" y="5229746"/>
            <a:ext cx="164868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Next</a:t>
            </a:r>
          </a:p>
        </p:txBody>
      </p:sp>
      <p:sp>
        <p:nvSpPr>
          <p:cNvPr id="4" name="TextBox 3">
            <a:extLst>
              <a:ext uri="{FF2B5EF4-FFF2-40B4-BE49-F238E27FC236}">
                <a16:creationId xmlns:a16="http://schemas.microsoft.com/office/drawing/2014/main" id="{C3B3DE47-8CCC-2F46-91A2-DF36A0AD90FF}"/>
              </a:ext>
            </a:extLst>
          </p:cNvPr>
          <p:cNvSpPr txBox="1"/>
          <p:nvPr/>
        </p:nvSpPr>
        <p:spPr>
          <a:xfrm>
            <a:off x="5111646" y="1908086"/>
            <a:ext cx="4827291" cy="1200329"/>
          </a:xfrm>
          <a:prstGeom prst="rect">
            <a:avLst/>
          </a:prstGeom>
          <a:noFill/>
        </p:spPr>
        <p:txBody>
          <a:bodyPr wrap="square" rtlCol="0">
            <a:spAutoFit/>
          </a:bodyPr>
          <a:lstStyle/>
          <a:p>
            <a:r>
              <a:rPr lang="en-US" b="1" dirty="0"/>
              <a:t>Conductor at 180°</a:t>
            </a:r>
            <a:endParaRPr lang="en-US" dirty="0"/>
          </a:p>
          <a:p>
            <a:r>
              <a:rPr lang="en-US" dirty="0"/>
              <a:t>The conductor is once again parallel to the field lines. Therefore there is no magnetic flux and no </a:t>
            </a:r>
            <a:r>
              <a:rPr lang="en-US" dirty="0" err="1"/>
              <a:t>emf</a:t>
            </a:r>
            <a:r>
              <a:rPr lang="en-US" dirty="0"/>
              <a:t> is induced.</a:t>
            </a:r>
          </a:p>
        </p:txBody>
      </p:sp>
      <p:cxnSp>
        <p:nvCxnSpPr>
          <p:cNvPr id="13" name="Straight Arrow Connector 12">
            <a:extLst>
              <a:ext uri="{FF2B5EF4-FFF2-40B4-BE49-F238E27FC236}">
                <a16:creationId xmlns:a16="http://schemas.microsoft.com/office/drawing/2014/main" id="{3ECF1663-0F26-FA4B-85D5-09D30889B53B}"/>
              </a:ext>
            </a:extLst>
          </p:cNvPr>
          <p:cNvCxnSpPr>
            <a:cxnSpLocks/>
          </p:cNvCxnSpPr>
          <p:nvPr/>
        </p:nvCxnSpPr>
        <p:spPr>
          <a:xfrm>
            <a:off x="1008205" y="1948723"/>
            <a:ext cx="1169095"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CAED938-1B6C-8C44-8BC5-BEF2DFC81CD4}"/>
              </a:ext>
            </a:extLst>
          </p:cNvPr>
          <p:cNvCxnSpPr>
            <a:cxnSpLocks/>
          </p:cNvCxnSpPr>
          <p:nvPr/>
        </p:nvCxnSpPr>
        <p:spPr>
          <a:xfrm>
            <a:off x="903275" y="2219171"/>
            <a:ext cx="1340573"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0705444-5140-2141-91A3-B8ED3B3C38BC}"/>
              </a:ext>
            </a:extLst>
          </p:cNvPr>
          <p:cNvSpPr/>
          <p:nvPr/>
        </p:nvSpPr>
        <p:spPr>
          <a:xfrm rot="10800000">
            <a:off x="1604900" y="2423658"/>
            <a:ext cx="572400" cy="1685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846F1184-2D5A-ED45-A470-C8D4B32303A4}"/>
              </a:ext>
            </a:extLst>
          </p:cNvPr>
          <p:cNvCxnSpPr>
            <a:cxnSpLocks/>
          </p:cNvCxnSpPr>
          <p:nvPr/>
        </p:nvCxnSpPr>
        <p:spPr>
          <a:xfrm>
            <a:off x="865800" y="2489618"/>
            <a:ext cx="1439334" cy="13292"/>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3CBDDC9-C4FA-FA40-9B92-8FA774F46AC2}"/>
              </a:ext>
            </a:extLst>
          </p:cNvPr>
          <p:cNvCxnSpPr>
            <a:cxnSpLocks/>
          </p:cNvCxnSpPr>
          <p:nvPr/>
        </p:nvCxnSpPr>
        <p:spPr>
          <a:xfrm>
            <a:off x="894873" y="2760065"/>
            <a:ext cx="1348975"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CCBDEE2-2896-1D43-9B0D-1B74FDB1CF24}"/>
              </a:ext>
            </a:extLst>
          </p:cNvPr>
          <p:cNvCxnSpPr>
            <a:cxnSpLocks/>
          </p:cNvCxnSpPr>
          <p:nvPr/>
        </p:nvCxnSpPr>
        <p:spPr>
          <a:xfrm>
            <a:off x="1008205" y="3030513"/>
            <a:ext cx="1169095"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93BF45C1-7222-7E4B-A492-254E1B020C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0438" y="3444021"/>
            <a:ext cx="4342127" cy="2336814"/>
          </a:xfrm>
          <a:prstGeom prst="rect">
            <a:avLst/>
          </a:prstGeom>
        </p:spPr>
      </p:pic>
    </p:spTree>
    <p:custDataLst>
      <p:tags r:id="rId1"/>
    </p:custDataLst>
    <p:extLst>
      <p:ext uri="{BB962C8B-B14F-4D97-AF65-F5344CB8AC3E}">
        <p14:creationId xmlns:p14="http://schemas.microsoft.com/office/powerpoint/2010/main" val="777005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Img16 (7 of 10)</a:t>
            </a:r>
          </a:p>
        </p:txBody>
      </p:sp>
      <p:sp>
        <p:nvSpPr>
          <p:cNvPr id="3" name="Rectangle 2">
            <a:extLst>
              <a:ext uri="{FF2B5EF4-FFF2-40B4-BE49-F238E27FC236}">
                <a16:creationId xmlns:a16="http://schemas.microsoft.com/office/drawing/2014/main" id="{E96364EF-935E-1E45-A8B6-FEBAA8ED6F07}"/>
              </a:ext>
            </a:extLst>
          </p:cNvPr>
          <p:cNvSpPr/>
          <p:nvPr/>
        </p:nvSpPr>
        <p:spPr>
          <a:xfrm>
            <a:off x="456321" y="902581"/>
            <a:ext cx="9647050" cy="369332"/>
          </a:xfrm>
          <a:prstGeom prst="rect">
            <a:avLst/>
          </a:prstGeom>
        </p:spPr>
        <p:txBody>
          <a:bodyPr wrap="square">
            <a:spAutoFit/>
          </a:bodyPr>
          <a:lstStyle/>
          <a:p>
            <a:r>
              <a:rPr lang="en-GB" dirty="0"/>
              <a:t>Position 6</a:t>
            </a:r>
          </a:p>
        </p:txBody>
      </p:sp>
      <p:sp>
        <p:nvSpPr>
          <p:cNvPr id="30" name="Rectangle 29">
            <a:extLst>
              <a:ext uri="{FF2B5EF4-FFF2-40B4-BE49-F238E27FC236}">
                <a16:creationId xmlns:a16="http://schemas.microsoft.com/office/drawing/2014/main" id="{E6490664-52C1-0148-ACCE-D119A8FF7471}"/>
              </a:ext>
            </a:extLst>
          </p:cNvPr>
          <p:cNvSpPr/>
          <p:nvPr/>
        </p:nvSpPr>
        <p:spPr>
          <a:xfrm>
            <a:off x="119921" y="1602910"/>
            <a:ext cx="9983450" cy="431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31">
            <a:extLst>
              <a:ext uri="{FF2B5EF4-FFF2-40B4-BE49-F238E27FC236}">
                <a16:creationId xmlns:a16="http://schemas.microsoft.com/office/drawing/2014/main" id="{38352151-0A47-6D44-9F72-69C5B7A66359}"/>
              </a:ext>
            </a:extLst>
          </p:cNvPr>
          <p:cNvSpPr/>
          <p:nvPr/>
        </p:nvSpPr>
        <p:spPr>
          <a:xfrm>
            <a:off x="8290248" y="5229746"/>
            <a:ext cx="164868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Next</a:t>
            </a:r>
          </a:p>
        </p:txBody>
      </p:sp>
      <p:sp>
        <p:nvSpPr>
          <p:cNvPr id="4" name="TextBox 3">
            <a:extLst>
              <a:ext uri="{FF2B5EF4-FFF2-40B4-BE49-F238E27FC236}">
                <a16:creationId xmlns:a16="http://schemas.microsoft.com/office/drawing/2014/main" id="{C3B3DE47-8CCC-2F46-91A2-DF36A0AD90FF}"/>
              </a:ext>
            </a:extLst>
          </p:cNvPr>
          <p:cNvSpPr txBox="1"/>
          <p:nvPr/>
        </p:nvSpPr>
        <p:spPr>
          <a:xfrm>
            <a:off x="5111646" y="1908086"/>
            <a:ext cx="4827291" cy="1754326"/>
          </a:xfrm>
          <a:prstGeom prst="rect">
            <a:avLst/>
          </a:prstGeom>
          <a:noFill/>
        </p:spPr>
        <p:txBody>
          <a:bodyPr wrap="square" rtlCol="0">
            <a:spAutoFit/>
          </a:bodyPr>
          <a:lstStyle/>
          <a:p>
            <a:r>
              <a:rPr lang="en-US" b="1" dirty="0"/>
              <a:t>Conductor at 225°</a:t>
            </a:r>
            <a:endParaRPr lang="en-US" dirty="0"/>
          </a:p>
          <a:p>
            <a:r>
              <a:rPr lang="en-US" dirty="0"/>
              <a:t>The conductor cuts the field lines and an </a:t>
            </a:r>
            <a:r>
              <a:rPr lang="en-US" dirty="0" err="1"/>
              <a:t>emf</a:t>
            </a:r>
            <a:r>
              <a:rPr lang="en-US" dirty="0"/>
              <a:t> is produced. This time, however, the other side of the conductor is facing the North pole. Therefore the induced </a:t>
            </a:r>
            <a:r>
              <a:rPr lang="en-US" dirty="0" err="1"/>
              <a:t>emf</a:t>
            </a:r>
            <a:r>
              <a:rPr lang="en-US" dirty="0"/>
              <a:t> is reversed and current will flow in the opposite direction to before.</a:t>
            </a:r>
          </a:p>
        </p:txBody>
      </p:sp>
      <p:grpSp>
        <p:nvGrpSpPr>
          <p:cNvPr id="5" name="Group 4">
            <a:extLst>
              <a:ext uri="{FF2B5EF4-FFF2-40B4-BE49-F238E27FC236}">
                <a16:creationId xmlns:a16="http://schemas.microsoft.com/office/drawing/2014/main" id="{38C6F462-0725-3749-9704-6524CAA01A31}"/>
              </a:ext>
            </a:extLst>
          </p:cNvPr>
          <p:cNvGrpSpPr/>
          <p:nvPr/>
        </p:nvGrpSpPr>
        <p:grpSpPr>
          <a:xfrm>
            <a:off x="212170" y="1602910"/>
            <a:ext cx="2717809" cy="1800000"/>
            <a:chOff x="212170" y="1602910"/>
            <a:chExt cx="2717809" cy="1800000"/>
          </a:xfrm>
        </p:grpSpPr>
        <p:grpSp>
          <p:nvGrpSpPr>
            <p:cNvPr id="35" name="Group 34">
              <a:extLst>
                <a:ext uri="{FF2B5EF4-FFF2-40B4-BE49-F238E27FC236}">
                  <a16:creationId xmlns:a16="http://schemas.microsoft.com/office/drawing/2014/main" id="{3523B450-C82B-C245-A71F-F4C1FB589ED0}"/>
                </a:ext>
              </a:extLst>
            </p:cNvPr>
            <p:cNvGrpSpPr/>
            <p:nvPr/>
          </p:nvGrpSpPr>
          <p:grpSpPr>
            <a:xfrm>
              <a:off x="212170" y="1602910"/>
              <a:ext cx="2717809" cy="1800000"/>
              <a:chOff x="669978" y="2365519"/>
              <a:chExt cx="2717809" cy="1800000"/>
            </a:xfrm>
          </p:grpSpPr>
          <p:sp>
            <p:nvSpPr>
              <p:cNvPr id="26" name="Rectangle 25">
                <a:extLst>
                  <a:ext uri="{FF2B5EF4-FFF2-40B4-BE49-F238E27FC236}">
                    <a16:creationId xmlns:a16="http://schemas.microsoft.com/office/drawing/2014/main" id="{92573C26-A44C-4D4B-8FD6-C522EB4B6E3F}"/>
                  </a:ext>
                </a:extLst>
              </p:cNvPr>
              <p:cNvSpPr>
                <a:spLocks noChangeAspect="1"/>
              </p:cNvSpPr>
              <p:nvPr/>
            </p:nvSpPr>
            <p:spPr>
              <a:xfrm>
                <a:off x="669978" y="2545519"/>
                <a:ext cx="1440000" cy="144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N</a:t>
                </a:r>
              </a:p>
            </p:txBody>
          </p:sp>
          <p:sp>
            <p:nvSpPr>
              <p:cNvPr id="27" name="Rectangle 26">
                <a:extLst>
                  <a:ext uri="{FF2B5EF4-FFF2-40B4-BE49-F238E27FC236}">
                    <a16:creationId xmlns:a16="http://schemas.microsoft.com/office/drawing/2014/main" id="{807E7F40-136C-D045-8084-749C634D16FA}"/>
                  </a:ext>
                </a:extLst>
              </p:cNvPr>
              <p:cNvSpPr>
                <a:spLocks noChangeAspect="1"/>
              </p:cNvSpPr>
              <p:nvPr/>
            </p:nvSpPr>
            <p:spPr>
              <a:xfrm>
                <a:off x="1975905" y="2545519"/>
                <a:ext cx="1411882" cy="1440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S</a:t>
                </a:r>
              </a:p>
            </p:txBody>
          </p:sp>
          <p:sp>
            <p:nvSpPr>
              <p:cNvPr id="28" name="Oval 27">
                <a:extLst>
                  <a:ext uri="{FF2B5EF4-FFF2-40B4-BE49-F238E27FC236}">
                    <a16:creationId xmlns:a16="http://schemas.microsoft.com/office/drawing/2014/main" id="{6381382C-96FC-4542-9CA1-8C89A88A21E8}"/>
                  </a:ext>
                </a:extLst>
              </p:cNvPr>
              <p:cNvSpPr>
                <a:spLocks/>
              </p:cNvSpPr>
              <p:nvPr/>
            </p:nvSpPr>
            <p:spPr>
              <a:xfrm>
                <a:off x="1322942" y="2365519"/>
                <a:ext cx="1440000" cy="18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A088AE7-5BB3-6A4E-A9D0-ABA891A0FA33}"/>
                  </a:ext>
                </a:extLst>
              </p:cNvPr>
              <p:cNvSpPr/>
              <p:nvPr/>
            </p:nvSpPr>
            <p:spPr>
              <a:xfrm rot="8100000">
                <a:off x="1488917" y="3186266"/>
                <a:ext cx="1146191" cy="1685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70C91AD6-52FE-B64F-80B8-F2401AAEC9C8}"/>
                </a:ext>
              </a:extLst>
            </p:cNvPr>
            <p:cNvSpPr/>
            <p:nvPr/>
          </p:nvSpPr>
          <p:spPr>
            <a:xfrm rot="8100000">
              <a:off x="1522999" y="2220790"/>
              <a:ext cx="572400" cy="1685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Arrow Connector 14">
            <a:extLst>
              <a:ext uri="{FF2B5EF4-FFF2-40B4-BE49-F238E27FC236}">
                <a16:creationId xmlns:a16="http://schemas.microsoft.com/office/drawing/2014/main" id="{846F1184-2D5A-ED45-A470-C8D4B32303A4}"/>
              </a:ext>
            </a:extLst>
          </p:cNvPr>
          <p:cNvCxnSpPr>
            <a:cxnSpLocks/>
          </p:cNvCxnSpPr>
          <p:nvPr/>
        </p:nvCxnSpPr>
        <p:spPr>
          <a:xfrm>
            <a:off x="865800" y="2489618"/>
            <a:ext cx="1439334" cy="13292"/>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3CBDDC9-C4FA-FA40-9B92-8FA774F46AC2}"/>
              </a:ext>
            </a:extLst>
          </p:cNvPr>
          <p:cNvCxnSpPr>
            <a:cxnSpLocks/>
          </p:cNvCxnSpPr>
          <p:nvPr/>
        </p:nvCxnSpPr>
        <p:spPr>
          <a:xfrm>
            <a:off x="894873" y="2760065"/>
            <a:ext cx="1348975"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ECF1663-0F26-FA4B-85D5-09D30889B53B}"/>
              </a:ext>
            </a:extLst>
          </p:cNvPr>
          <p:cNvCxnSpPr>
            <a:cxnSpLocks/>
          </p:cNvCxnSpPr>
          <p:nvPr/>
        </p:nvCxnSpPr>
        <p:spPr>
          <a:xfrm>
            <a:off x="1008205" y="1948723"/>
            <a:ext cx="1169095"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CAED938-1B6C-8C44-8BC5-BEF2DFC81CD4}"/>
              </a:ext>
            </a:extLst>
          </p:cNvPr>
          <p:cNvCxnSpPr>
            <a:cxnSpLocks/>
          </p:cNvCxnSpPr>
          <p:nvPr/>
        </p:nvCxnSpPr>
        <p:spPr>
          <a:xfrm>
            <a:off x="903275" y="2219171"/>
            <a:ext cx="1340573"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CCBDEE2-2896-1D43-9B0D-1B74FDB1CF24}"/>
              </a:ext>
            </a:extLst>
          </p:cNvPr>
          <p:cNvCxnSpPr>
            <a:cxnSpLocks/>
          </p:cNvCxnSpPr>
          <p:nvPr/>
        </p:nvCxnSpPr>
        <p:spPr>
          <a:xfrm>
            <a:off x="1008205" y="3030513"/>
            <a:ext cx="1169095"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D3B2B9EC-2B3B-4B40-B151-AD5C38FB8C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0438" y="3421044"/>
            <a:ext cx="4192210" cy="2202336"/>
          </a:xfrm>
          <a:prstGeom prst="rect">
            <a:avLst/>
          </a:prstGeom>
        </p:spPr>
      </p:pic>
    </p:spTree>
    <p:custDataLst>
      <p:tags r:id="rId1"/>
    </p:custDataLst>
    <p:extLst>
      <p:ext uri="{BB962C8B-B14F-4D97-AF65-F5344CB8AC3E}">
        <p14:creationId xmlns:p14="http://schemas.microsoft.com/office/powerpoint/2010/main" val="39438616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Img16 (8 of 10)</a:t>
            </a:r>
          </a:p>
        </p:txBody>
      </p:sp>
      <p:sp>
        <p:nvSpPr>
          <p:cNvPr id="3" name="Rectangle 2">
            <a:extLst>
              <a:ext uri="{FF2B5EF4-FFF2-40B4-BE49-F238E27FC236}">
                <a16:creationId xmlns:a16="http://schemas.microsoft.com/office/drawing/2014/main" id="{E96364EF-935E-1E45-A8B6-FEBAA8ED6F07}"/>
              </a:ext>
            </a:extLst>
          </p:cNvPr>
          <p:cNvSpPr/>
          <p:nvPr/>
        </p:nvSpPr>
        <p:spPr>
          <a:xfrm>
            <a:off x="456321" y="902581"/>
            <a:ext cx="9647050" cy="369332"/>
          </a:xfrm>
          <a:prstGeom prst="rect">
            <a:avLst/>
          </a:prstGeom>
        </p:spPr>
        <p:txBody>
          <a:bodyPr wrap="square">
            <a:spAutoFit/>
          </a:bodyPr>
          <a:lstStyle/>
          <a:p>
            <a:r>
              <a:rPr lang="en-GB" dirty="0"/>
              <a:t>Position 7</a:t>
            </a:r>
          </a:p>
        </p:txBody>
      </p:sp>
      <p:sp>
        <p:nvSpPr>
          <p:cNvPr id="30" name="Rectangle 29">
            <a:extLst>
              <a:ext uri="{FF2B5EF4-FFF2-40B4-BE49-F238E27FC236}">
                <a16:creationId xmlns:a16="http://schemas.microsoft.com/office/drawing/2014/main" id="{E6490664-52C1-0148-ACCE-D119A8FF7471}"/>
              </a:ext>
            </a:extLst>
          </p:cNvPr>
          <p:cNvSpPr/>
          <p:nvPr/>
        </p:nvSpPr>
        <p:spPr>
          <a:xfrm>
            <a:off x="119921" y="1602910"/>
            <a:ext cx="9983450" cy="431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31">
            <a:extLst>
              <a:ext uri="{FF2B5EF4-FFF2-40B4-BE49-F238E27FC236}">
                <a16:creationId xmlns:a16="http://schemas.microsoft.com/office/drawing/2014/main" id="{38352151-0A47-6D44-9F72-69C5B7A66359}"/>
              </a:ext>
            </a:extLst>
          </p:cNvPr>
          <p:cNvSpPr/>
          <p:nvPr/>
        </p:nvSpPr>
        <p:spPr>
          <a:xfrm>
            <a:off x="8290248" y="5229746"/>
            <a:ext cx="164868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Next</a:t>
            </a:r>
          </a:p>
        </p:txBody>
      </p:sp>
      <p:sp>
        <p:nvSpPr>
          <p:cNvPr id="4" name="TextBox 3">
            <a:extLst>
              <a:ext uri="{FF2B5EF4-FFF2-40B4-BE49-F238E27FC236}">
                <a16:creationId xmlns:a16="http://schemas.microsoft.com/office/drawing/2014/main" id="{C3B3DE47-8CCC-2F46-91A2-DF36A0AD90FF}"/>
              </a:ext>
            </a:extLst>
          </p:cNvPr>
          <p:cNvSpPr txBox="1"/>
          <p:nvPr/>
        </p:nvSpPr>
        <p:spPr>
          <a:xfrm>
            <a:off x="5111646" y="1908086"/>
            <a:ext cx="4827291" cy="1477328"/>
          </a:xfrm>
          <a:prstGeom prst="rect">
            <a:avLst/>
          </a:prstGeom>
          <a:noFill/>
        </p:spPr>
        <p:txBody>
          <a:bodyPr wrap="square" rtlCol="0">
            <a:spAutoFit/>
          </a:bodyPr>
          <a:lstStyle/>
          <a:p>
            <a:r>
              <a:rPr lang="en-US" b="1" dirty="0"/>
              <a:t>Conductor at 270°</a:t>
            </a:r>
            <a:endParaRPr lang="en-US" dirty="0"/>
          </a:p>
          <a:p>
            <a:r>
              <a:rPr lang="en-US" dirty="0"/>
              <a:t>The conductor is again perpendicular to the field lines so magnetic flux is a maximum. Therefore a maximum </a:t>
            </a:r>
            <a:r>
              <a:rPr lang="en-US" dirty="0" err="1"/>
              <a:t>emf</a:t>
            </a:r>
            <a:r>
              <a:rPr lang="en-US" dirty="0"/>
              <a:t> is induced, but this time in the opposite direction to before.</a:t>
            </a:r>
          </a:p>
        </p:txBody>
      </p:sp>
      <p:grpSp>
        <p:nvGrpSpPr>
          <p:cNvPr id="5" name="Group 4">
            <a:extLst>
              <a:ext uri="{FF2B5EF4-FFF2-40B4-BE49-F238E27FC236}">
                <a16:creationId xmlns:a16="http://schemas.microsoft.com/office/drawing/2014/main" id="{38C6F462-0725-3749-9704-6524CAA01A31}"/>
              </a:ext>
            </a:extLst>
          </p:cNvPr>
          <p:cNvGrpSpPr/>
          <p:nvPr/>
        </p:nvGrpSpPr>
        <p:grpSpPr>
          <a:xfrm>
            <a:off x="212170" y="1602910"/>
            <a:ext cx="2717809" cy="1800000"/>
            <a:chOff x="212170" y="1602910"/>
            <a:chExt cx="2717809" cy="1800000"/>
          </a:xfrm>
        </p:grpSpPr>
        <p:grpSp>
          <p:nvGrpSpPr>
            <p:cNvPr id="35" name="Group 34">
              <a:extLst>
                <a:ext uri="{FF2B5EF4-FFF2-40B4-BE49-F238E27FC236}">
                  <a16:creationId xmlns:a16="http://schemas.microsoft.com/office/drawing/2014/main" id="{3523B450-C82B-C245-A71F-F4C1FB589ED0}"/>
                </a:ext>
              </a:extLst>
            </p:cNvPr>
            <p:cNvGrpSpPr/>
            <p:nvPr/>
          </p:nvGrpSpPr>
          <p:grpSpPr>
            <a:xfrm>
              <a:off x="212170" y="1602910"/>
              <a:ext cx="2717809" cy="1800000"/>
              <a:chOff x="669978" y="2365519"/>
              <a:chExt cx="2717809" cy="1800000"/>
            </a:xfrm>
          </p:grpSpPr>
          <p:sp>
            <p:nvSpPr>
              <p:cNvPr id="26" name="Rectangle 25">
                <a:extLst>
                  <a:ext uri="{FF2B5EF4-FFF2-40B4-BE49-F238E27FC236}">
                    <a16:creationId xmlns:a16="http://schemas.microsoft.com/office/drawing/2014/main" id="{92573C26-A44C-4D4B-8FD6-C522EB4B6E3F}"/>
                  </a:ext>
                </a:extLst>
              </p:cNvPr>
              <p:cNvSpPr>
                <a:spLocks noChangeAspect="1"/>
              </p:cNvSpPr>
              <p:nvPr/>
            </p:nvSpPr>
            <p:spPr>
              <a:xfrm>
                <a:off x="669978" y="2545519"/>
                <a:ext cx="1440000" cy="144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N</a:t>
                </a:r>
              </a:p>
            </p:txBody>
          </p:sp>
          <p:sp>
            <p:nvSpPr>
              <p:cNvPr id="27" name="Rectangle 26">
                <a:extLst>
                  <a:ext uri="{FF2B5EF4-FFF2-40B4-BE49-F238E27FC236}">
                    <a16:creationId xmlns:a16="http://schemas.microsoft.com/office/drawing/2014/main" id="{807E7F40-136C-D045-8084-749C634D16FA}"/>
                  </a:ext>
                </a:extLst>
              </p:cNvPr>
              <p:cNvSpPr>
                <a:spLocks noChangeAspect="1"/>
              </p:cNvSpPr>
              <p:nvPr/>
            </p:nvSpPr>
            <p:spPr>
              <a:xfrm>
                <a:off x="1975905" y="2545519"/>
                <a:ext cx="1411882" cy="1440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S</a:t>
                </a:r>
              </a:p>
            </p:txBody>
          </p:sp>
          <p:sp>
            <p:nvSpPr>
              <p:cNvPr id="28" name="Oval 27">
                <a:extLst>
                  <a:ext uri="{FF2B5EF4-FFF2-40B4-BE49-F238E27FC236}">
                    <a16:creationId xmlns:a16="http://schemas.microsoft.com/office/drawing/2014/main" id="{6381382C-96FC-4542-9CA1-8C89A88A21E8}"/>
                  </a:ext>
                </a:extLst>
              </p:cNvPr>
              <p:cNvSpPr>
                <a:spLocks/>
              </p:cNvSpPr>
              <p:nvPr/>
            </p:nvSpPr>
            <p:spPr>
              <a:xfrm>
                <a:off x="1322942" y="2365519"/>
                <a:ext cx="1440000" cy="18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A088AE7-5BB3-6A4E-A9D0-ABA891A0FA33}"/>
                  </a:ext>
                </a:extLst>
              </p:cNvPr>
              <p:cNvSpPr/>
              <p:nvPr/>
            </p:nvSpPr>
            <p:spPr>
              <a:xfrm rot="5400000">
                <a:off x="1488917" y="3186266"/>
                <a:ext cx="1146191" cy="1685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70C91AD6-52FE-B64F-80B8-F2401AAEC9C8}"/>
                </a:ext>
              </a:extLst>
            </p:cNvPr>
            <p:cNvSpPr/>
            <p:nvPr/>
          </p:nvSpPr>
          <p:spPr>
            <a:xfrm rot="5400000">
              <a:off x="1321831" y="2138494"/>
              <a:ext cx="572400" cy="1685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Arrow Connector 14">
            <a:extLst>
              <a:ext uri="{FF2B5EF4-FFF2-40B4-BE49-F238E27FC236}">
                <a16:creationId xmlns:a16="http://schemas.microsoft.com/office/drawing/2014/main" id="{846F1184-2D5A-ED45-A470-C8D4B32303A4}"/>
              </a:ext>
            </a:extLst>
          </p:cNvPr>
          <p:cNvCxnSpPr>
            <a:cxnSpLocks/>
          </p:cNvCxnSpPr>
          <p:nvPr/>
        </p:nvCxnSpPr>
        <p:spPr>
          <a:xfrm>
            <a:off x="865800" y="2489618"/>
            <a:ext cx="1439334" cy="13292"/>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3CBDDC9-C4FA-FA40-9B92-8FA774F46AC2}"/>
              </a:ext>
            </a:extLst>
          </p:cNvPr>
          <p:cNvCxnSpPr>
            <a:cxnSpLocks/>
          </p:cNvCxnSpPr>
          <p:nvPr/>
        </p:nvCxnSpPr>
        <p:spPr>
          <a:xfrm>
            <a:off x="894873" y="2760065"/>
            <a:ext cx="1348975"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ECF1663-0F26-FA4B-85D5-09D30889B53B}"/>
              </a:ext>
            </a:extLst>
          </p:cNvPr>
          <p:cNvCxnSpPr>
            <a:cxnSpLocks/>
          </p:cNvCxnSpPr>
          <p:nvPr/>
        </p:nvCxnSpPr>
        <p:spPr>
          <a:xfrm>
            <a:off x="1008205" y="1948723"/>
            <a:ext cx="1169095"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CAED938-1B6C-8C44-8BC5-BEF2DFC81CD4}"/>
              </a:ext>
            </a:extLst>
          </p:cNvPr>
          <p:cNvCxnSpPr>
            <a:cxnSpLocks/>
          </p:cNvCxnSpPr>
          <p:nvPr/>
        </p:nvCxnSpPr>
        <p:spPr>
          <a:xfrm>
            <a:off x="903275" y="2219171"/>
            <a:ext cx="1340573"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CCBDEE2-2896-1D43-9B0D-1B74FDB1CF24}"/>
              </a:ext>
            </a:extLst>
          </p:cNvPr>
          <p:cNvCxnSpPr>
            <a:cxnSpLocks/>
          </p:cNvCxnSpPr>
          <p:nvPr/>
        </p:nvCxnSpPr>
        <p:spPr>
          <a:xfrm>
            <a:off x="1008205" y="3030513"/>
            <a:ext cx="1169095"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0F7F101-5565-5E4A-944E-E286C2A781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2043" y="3521435"/>
            <a:ext cx="3843609" cy="2000391"/>
          </a:xfrm>
          <a:prstGeom prst="rect">
            <a:avLst/>
          </a:prstGeom>
        </p:spPr>
      </p:pic>
    </p:spTree>
    <p:custDataLst>
      <p:tags r:id="rId1"/>
    </p:custDataLst>
    <p:extLst>
      <p:ext uri="{BB962C8B-B14F-4D97-AF65-F5344CB8AC3E}">
        <p14:creationId xmlns:p14="http://schemas.microsoft.com/office/powerpoint/2010/main" val="39728547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Img16 (9 of 10)</a:t>
            </a:r>
          </a:p>
        </p:txBody>
      </p:sp>
      <p:sp>
        <p:nvSpPr>
          <p:cNvPr id="3" name="Rectangle 2">
            <a:extLst>
              <a:ext uri="{FF2B5EF4-FFF2-40B4-BE49-F238E27FC236}">
                <a16:creationId xmlns:a16="http://schemas.microsoft.com/office/drawing/2014/main" id="{E96364EF-935E-1E45-A8B6-FEBAA8ED6F07}"/>
              </a:ext>
            </a:extLst>
          </p:cNvPr>
          <p:cNvSpPr/>
          <p:nvPr/>
        </p:nvSpPr>
        <p:spPr>
          <a:xfrm>
            <a:off x="456321" y="902581"/>
            <a:ext cx="9647050" cy="369332"/>
          </a:xfrm>
          <a:prstGeom prst="rect">
            <a:avLst/>
          </a:prstGeom>
        </p:spPr>
        <p:txBody>
          <a:bodyPr wrap="square">
            <a:spAutoFit/>
          </a:bodyPr>
          <a:lstStyle/>
          <a:p>
            <a:r>
              <a:rPr lang="en-GB" dirty="0"/>
              <a:t>Position 8</a:t>
            </a:r>
          </a:p>
        </p:txBody>
      </p:sp>
      <p:sp>
        <p:nvSpPr>
          <p:cNvPr id="30" name="Rectangle 29">
            <a:extLst>
              <a:ext uri="{FF2B5EF4-FFF2-40B4-BE49-F238E27FC236}">
                <a16:creationId xmlns:a16="http://schemas.microsoft.com/office/drawing/2014/main" id="{E6490664-52C1-0148-ACCE-D119A8FF7471}"/>
              </a:ext>
            </a:extLst>
          </p:cNvPr>
          <p:cNvSpPr/>
          <p:nvPr/>
        </p:nvSpPr>
        <p:spPr>
          <a:xfrm>
            <a:off x="119921" y="1602910"/>
            <a:ext cx="9983450" cy="431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31">
            <a:extLst>
              <a:ext uri="{FF2B5EF4-FFF2-40B4-BE49-F238E27FC236}">
                <a16:creationId xmlns:a16="http://schemas.microsoft.com/office/drawing/2014/main" id="{38352151-0A47-6D44-9F72-69C5B7A66359}"/>
              </a:ext>
            </a:extLst>
          </p:cNvPr>
          <p:cNvSpPr/>
          <p:nvPr/>
        </p:nvSpPr>
        <p:spPr>
          <a:xfrm>
            <a:off x="8290248" y="5229746"/>
            <a:ext cx="164868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Next</a:t>
            </a:r>
          </a:p>
        </p:txBody>
      </p:sp>
      <p:sp>
        <p:nvSpPr>
          <p:cNvPr id="4" name="TextBox 3">
            <a:extLst>
              <a:ext uri="{FF2B5EF4-FFF2-40B4-BE49-F238E27FC236}">
                <a16:creationId xmlns:a16="http://schemas.microsoft.com/office/drawing/2014/main" id="{C3B3DE47-8CCC-2F46-91A2-DF36A0AD90FF}"/>
              </a:ext>
            </a:extLst>
          </p:cNvPr>
          <p:cNvSpPr txBox="1"/>
          <p:nvPr/>
        </p:nvSpPr>
        <p:spPr>
          <a:xfrm>
            <a:off x="5111646" y="1908086"/>
            <a:ext cx="4827291" cy="1200329"/>
          </a:xfrm>
          <a:prstGeom prst="rect">
            <a:avLst/>
          </a:prstGeom>
          <a:noFill/>
        </p:spPr>
        <p:txBody>
          <a:bodyPr wrap="square" rtlCol="0">
            <a:spAutoFit/>
          </a:bodyPr>
          <a:lstStyle/>
          <a:p>
            <a:r>
              <a:rPr lang="en-US" b="1" dirty="0"/>
              <a:t>Conductor at 315°</a:t>
            </a:r>
            <a:endParaRPr lang="en-US" dirty="0"/>
          </a:p>
          <a:p>
            <a:r>
              <a:rPr lang="en-US" dirty="0"/>
              <a:t>The conductor is cutting fewer field lines then before so the magnetic flux has reduced. Therefore the induced </a:t>
            </a:r>
            <a:r>
              <a:rPr lang="en-US" dirty="0" err="1"/>
              <a:t>emf</a:t>
            </a:r>
            <a:r>
              <a:rPr lang="en-US" dirty="0"/>
              <a:t> has also reduced.</a:t>
            </a:r>
          </a:p>
        </p:txBody>
      </p:sp>
      <p:grpSp>
        <p:nvGrpSpPr>
          <p:cNvPr id="5" name="Group 4">
            <a:extLst>
              <a:ext uri="{FF2B5EF4-FFF2-40B4-BE49-F238E27FC236}">
                <a16:creationId xmlns:a16="http://schemas.microsoft.com/office/drawing/2014/main" id="{38C6F462-0725-3749-9704-6524CAA01A31}"/>
              </a:ext>
            </a:extLst>
          </p:cNvPr>
          <p:cNvGrpSpPr/>
          <p:nvPr/>
        </p:nvGrpSpPr>
        <p:grpSpPr>
          <a:xfrm>
            <a:off x="212170" y="1602910"/>
            <a:ext cx="2717809" cy="1800000"/>
            <a:chOff x="212170" y="1602910"/>
            <a:chExt cx="2717809" cy="1800000"/>
          </a:xfrm>
        </p:grpSpPr>
        <p:grpSp>
          <p:nvGrpSpPr>
            <p:cNvPr id="35" name="Group 34">
              <a:extLst>
                <a:ext uri="{FF2B5EF4-FFF2-40B4-BE49-F238E27FC236}">
                  <a16:creationId xmlns:a16="http://schemas.microsoft.com/office/drawing/2014/main" id="{3523B450-C82B-C245-A71F-F4C1FB589ED0}"/>
                </a:ext>
              </a:extLst>
            </p:cNvPr>
            <p:cNvGrpSpPr/>
            <p:nvPr/>
          </p:nvGrpSpPr>
          <p:grpSpPr>
            <a:xfrm>
              <a:off x="212170" y="1602910"/>
              <a:ext cx="2717809" cy="1800000"/>
              <a:chOff x="669978" y="2365519"/>
              <a:chExt cx="2717809" cy="1800000"/>
            </a:xfrm>
          </p:grpSpPr>
          <p:sp>
            <p:nvSpPr>
              <p:cNvPr id="26" name="Rectangle 25">
                <a:extLst>
                  <a:ext uri="{FF2B5EF4-FFF2-40B4-BE49-F238E27FC236}">
                    <a16:creationId xmlns:a16="http://schemas.microsoft.com/office/drawing/2014/main" id="{92573C26-A44C-4D4B-8FD6-C522EB4B6E3F}"/>
                  </a:ext>
                </a:extLst>
              </p:cNvPr>
              <p:cNvSpPr>
                <a:spLocks noChangeAspect="1"/>
              </p:cNvSpPr>
              <p:nvPr/>
            </p:nvSpPr>
            <p:spPr>
              <a:xfrm>
                <a:off x="669978" y="2545519"/>
                <a:ext cx="1440000" cy="144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N</a:t>
                </a:r>
              </a:p>
            </p:txBody>
          </p:sp>
          <p:sp>
            <p:nvSpPr>
              <p:cNvPr id="27" name="Rectangle 26">
                <a:extLst>
                  <a:ext uri="{FF2B5EF4-FFF2-40B4-BE49-F238E27FC236}">
                    <a16:creationId xmlns:a16="http://schemas.microsoft.com/office/drawing/2014/main" id="{807E7F40-136C-D045-8084-749C634D16FA}"/>
                  </a:ext>
                </a:extLst>
              </p:cNvPr>
              <p:cNvSpPr>
                <a:spLocks noChangeAspect="1"/>
              </p:cNvSpPr>
              <p:nvPr/>
            </p:nvSpPr>
            <p:spPr>
              <a:xfrm>
                <a:off x="1975905" y="2545519"/>
                <a:ext cx="1411882" cy="1440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S</a:t>
                </a:r>
              </a:p>
            </p:txBody>
          </p:sp>
          <p:sp>
            <p:nvSpPr>
              <p:cNvPr id="28" name="Oval 27">
                <a:extLst>
                  <a:ext uri="{FF2B5EF4-FFF2-40B4-BE49-F238E27FC236}">
                    <a16:creationId xmlns:a16="http://schemas.microsoft.com/office/drawing/2014/main" id="{6381382C-96FC-4542-9CA1-8C89A88A21E8}"/>
                  </a:ext>
                </a:extLst>
              </p:cNvPr>
              <p:cNvSpPr>
                <a:spLocks/>
              </p:cNvSpPr>
              <p:nvPr/>
            </p:nvSpPr>
            <p:spPr>
              <a:xfrm>
                <a:off x="1322942" y="2365519"/>
                <a:ext cx="1440000" cy="18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A088AE7-5BB3-6A4E-A9D0-ABA891A0FA33}"/>
                  </a:ext>
                </a:extLst>
              </p:cNvPr>
              <p:cNvSpPr/>
              <p:nvPr/>
            </p:nvSpPr>
            <p:spPr>
              <a:xfrm rot="2700000">
                <a:off x="1488917" y="3186266"/>
                <a:ext cx="1146191" cy="1685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70C91AD6-52FE-B64F-80B8-F2401AAEC9C8}"/>
                </a:ext>
              </a:extLst>
            </p:cNvPr>
            <p:cNvSpPr/>
            <p:nvPr/>
          </p:nvSpPr>
          <p:spPr>
            <a:xfrm rot="2700000">
              <a:off x="1120227" y="2209904"/>
              <a:ext cx="572400" cy="1685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Arrow Connector 14">
            <a:extLst>
              <a:ext uri="{FF2B5EF4-FFF2-40B4-BE49-F238E27FC236}">
                <a16:creationId xmlns:a16="http://schemas.microsoft.com/office/drawing/2014/main" id="{846F1184-2D5A-ED45-A470-C8D4B32303A4}"/>
              </a:ext>
            </a:extLst>
          </p:cNvPr>
          <p:cNvCxnSpPr>
            <a:cxnSpLocks/>
          </p:cNvCxnSpPr>
          <p:nvPr/>
        </p:nvCxnSpPr>
        <p:spPr>
          <a:xfrm>
            <a:off x="865800" y="2489618"/>
            <a:ext cx="1439334" cy="13292"/>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3CBDDC9-C4FA-FA40-9B92-8FA774F46AC2}"/>
              </a:ext>
            </a:extLst>
          </p:cNvPr>
          <p:cNvCxnSpPr>
            <a:cxnSpLocks/>
          </p:cNvCxnSpPr>
          <p:nvPr/>
        </p:nvCxnSpPr>
        <p:spPr>
          <a:xfrm>
            <a:off x="894873" y="2760065"/>
            <a:ext cx="1348975"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ECF1663-0F26-FA4B-85D5-09D30889B53B}"/>
              </a:ext>
            </a:extLst>
          </p:cNvPr>
          <p:cNvCxnSpPr>
            <a:cxnSpLocks/>
          </p:cNvCxnSpPr>
          <p:nvPr/>
        </p:nvCxnSpPr>
        <p:spPr>
          <a:xfrm>
            <a:off x="1008205" y="1948723"/>
            <a:ext cx="1169095"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CAED938-1B6C-8C44-8BC5-BEF2DFC81CD4}"/>
              </a:ext>
            </a:extLst>
          </p:cNvPr>
          <p:cNvCxnSpPr>
            <a:cxnSpLocks/>
          </p:cNvCxnSpPr>
          <p:nvPr/>
        </p:nvCxnSpPr>
        <p:spPr>
          <a:xfrm>
            <a:off x="903275" y="2219171"/>
            <a:ext cx="1340573"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CCBDEE2-2896-1D43-9B0D-1B74FDB1CF24}"/>
              </a:ext>
            </a:extLst>
          </p:cNvPr>
          <p:cNvCxnSpPr>
            <a:cxnSpLocks/>
          </p:cNvCxnSpPr>
          <p:nvPr/>
        </p:nvCxnSpPr>
        <p:spPr>
          <a:xfrm>
            <a:off x="1008205" y="3030513"/>
            <a:ext cx="1169095"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0683555-72EC-9641-B80D-2DB6B853D0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0438" y="3426801"/>
            <a:ext cx="4401496" cy="2287906"/>
          </a:xfrm>
          <a:prstGeom prst="rect">
            <a:avLst/>
          </a:prstGeom>
        </p:spPr>
      </p:pic>
    </p:spTree>
    <p:custDataLst>
      <p:tags r:id="rId1"/>
    </p:custDataLst>
    <p:extLst>
      <p:ext uri="{BB962C8B-B14F-4D97-AF65-F5344CB8AC3E}">
        <p14:creationId xmlns:p14="http://schemas.microsoft.com/office/powerpoint/2010/main" val="2353964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a:t>Unit 4.1: </a:t>
            </a:r>
            <a:r>
              <a:rPr lang="en-GB" sz="3000" dirty="0"/>
              <a:t>Alternating Current</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Img16 (10 of 10)</a:t>
            </a:r>
          </a:p>
        </p:txBody>
      </p:sp>
      <p:sp>
        <p:nvSpPr>
          <p:cNvPr id="3" name="Rectangle 2">
            <a:extLst>
              <a:ext uri="{FF2B5EF4-FFF2-40B4-BE49-F238E27FC236}">
                <a16:creationId xmlns:a16="http://schemas.microsoft.com/office/drawing/2014/main" id="{E96364EF-935E-1E45-A8B6-FEBAA8ED6F07}"/>
              </a:ext>
            </a:extLst>
          </p:cNvPr>
          <p:cNvSpPr/>
          <p:nvPr/>
        </p:nvSpPr>
        <p:spPr>
          <a:xfrm>
            <a:off x="456321" y="902581"/>
            <a:ext cx="9647050" cy="369332"/>
          </a:xfrm>
          <a:prstGeom prst="rect">
            <a:avLst/>
          </a:prstGeom>
        </p:spPr>
        <p:txBody>
          <a:bodyPr wrap="square">
            <a:spAutoFit/>
          </a:bodyPr>
          <a:lstStyle/>
          <a:p>
            <a:r>
              <a:rPr lang="en-GB" dirty="0"/>
              <a:t>Position 9</a:t>
            </a:r>
          </a:p>
        </p:txBody>
      </p:sp>
      <p:sp>
        <p:nvSpPr>
          <p:cNvPr id="30" name="Rectangle 29">
            <a:extLst>
              <a:ext uri="{FF2B5EF4-FFF2-40B4-BE49-F238E27FC236}">
                <a16:creationId xmlns:a16="http://schemas.microsoft.com/office/drawing/2014/main" id="{E6490664-52C1-0148-ACCE-D119A8FF7471}"/>
              </a:ext>
            </a:extLst>
          </p:cNvPr>
          <p:cNvSpPr/>
          <p:nvPr/>
        </p:nvSpPr>
        <p:spPr>
          <a:xfrm>
            <a:off x="119921" y="1602910"/>
            <a:ext cx="9983450" cy="431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31">
            <a:extLst>
              <a:ext uri="{FF2B5EF4-FFF2-40B4-BE49-F238E27FC236}">
                <a16:creationId xmlns:a16="http://schemas.microsoft.com/office/drawing/2014/main" id="{38352151-0A47-6D44-9F72-69C5B7A66359}"/>
              </a:ext>
            </a:extLst>
          </p:cNvPr>
          <p:cNvSpPr/>
          <p:nvPr/>
        </p:nvSpPr>
        <p:spPr>
          <a:xfrm>
            <a:off x="8290248" y="5229746"/>
            <a:ext cx="164868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Next</a:t>
            </a:r>
          </a:p>
        </p:txBody>
      </p:sp>
      <p:sp>
        <p:nvSpPr>
          <p:cNvPr id="4" name="TextBox 3">
            <a:extLst>
              <a:ext uri="{FF2B5EF4-FFF2-40B4-BE49-F238E27FC236}">
                <a16:creationId xmlns:a16="http://schemas.microsoft.com/office/drawing/2014/main" id="{C3B3DE47-8CCC-2F46-91A2-DF36A0AD90FF}"/>
              </a:ext>
            </a:extLst>
          </p:cNvPr>
          <p:cNvSpPr txBox="1"/>
          <p:nvPr/>
        </p:nvSpPr>
        <p:spPr>
          <a:xfrm>
            <a:off x="5111646" y="1908086"/>
            <a:ext cx="4827291" cy="1200329"/>
          </a:xfrm>
          <a:prstGeom prst="rect">
            <a:avLst/>
          </a:prstGeom>
          <a:noFill/>
        </p:spPr>
        <p:txBody>
          <a:bodyPr wrap="square" rtlCol="0">
            <a:spAutoFit/>
          </a:bodyPr>
          <a:lstStyle/>
          <a:p>
            <a:r>
              <a:rPr lang="en-US" b="1" dirty="0"/>
              <a:t>Conductor at 360°</a:t>
            </a:r>
            <a:endParaRPr lang="en-US" dirty="0"/>
          </a:p>
          <a:p>
            <a:r>
              <a:rPr lang="en-US" dirty="0"/>
              <a:t>The conductor has rotated through a full cycle and again lies parallel to the field lines. Therefore, no </a:t>
            </a:r>
            <a:r>
              <a:rPr lang="en-US" dirty="0" err="1"/>
              <a:t>emf</a:t>
            </a:r>
            <a:r>
              <a:rPr lang="en-US" dirty="0"/>
              <a:t> is induced.</a:t>
            </a:r>
          </a:p>
        </p:txBody>
      </p:sp>
      <p:grpSp>
        <p:nvGrpSpPr>
          <p:cNvPr id="5" name="Group 4">
            <a:extLst>
              <a:ext uri="{FF2B5EF4-FFF2-40B4-BE49-F238E27FC236}">
                <a16:creationId xmlns:a16="http://schemas.microsoft.com/office/drawing/2014/main" id="{38C6F462-0725-3749-9704-6524CAA01A31}"/>
              </a:ext>
            </a:extLst>
          </p:cNvPr>
          <p:cNvGrpSpPr/>
          <p:nvPr/>
        </p:nvGrpSpPr>
        <p:grpSpPr>
          <a:xfrm>
            <a:off x="212170" y="1602910"/>
            <a:ext cx="2717809" cy="1800000"/>
            <a:chOff x="212170" y="1602910"/>
            <a:chExt cx="2717809" cy="1800000"/>
          </a:xfrm>
        </p:grpSpPr>
        <p:grpSp>
          <p:nvGrpSpPr>
            <p:cNvPr id="35" name="Group 34">
              <a:extLst>
                <a:ext uri="{FF2B5EF4-FFF2-40B4-BE49-F238E27FC236}">
                  <a16:creationId xmlns:a16="http://schemas.microsoft.com/office/drawing/2014/main" id="{3523B450-C82B-C245-A71F-F4C1FB589ED0}"/>
                </a:ext>
              </a:extLst>
            </p:cNvPr>
            <p:cNvGrpSpPr/>
            <p:nvPr/>
          </p:nvGrpSpPr>
          <p:grpSpPr>
            <a:xfrm>
              <a:off x="212170" y="1602910"/>
              <a:ext cx="2717809" cy="1800000"/>
              <a:chOff x="669978" y="2365519"/>
              <a:chExt cx="2717809" cy="1800000"/>
            </a:xfrm>
          </p:grpSpPr>
          <p:sp>
            <p:nvSpPr>
              <p:cNvPr id="26" name="Rectangle 25">
                <a:extLst>
                  <a:ext uri="{FF2B5EF4-FFF2-40B4-BE49-F238E27FC236}">
                    <a16:creationId xmlns:a16="http://schemas.microsoft.com/office/drawing/2014/main" id="{92573C26-A44C-4D4B-8FD6-C522EB4B6E3F}"/>
                  </a:ext>
                </a:extLst>
              </p:cNvPr>
              <p:cNvSpPr>
                <a:spLocks noChangeAspect="1"/>
              </p:cNvSpPr>
              <p:nvPr/>
            </p:nvSpPr>
            <p:spPr>
              <a:xfrm>
                <a:off x="669978" y="2545519"/>
                <a:ext cx="1440000" cy="144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N</a:t>
                </a:r>
              </a:p>
            </p:txBody>
          </p:sp>
          <p:sp>
            <p:nvSpPr>
              <p:cNvPr id="27" name="Rectangle 26">
                <a:extLst>
                  <a:ext uri="{FF2B5EF4-FFF2-40B4-BE49-F238E27FC236}">
                    <a16:creationId xmlns:a16="http://schemas.microsoft.com/office/drawing/2014/main" id="{807E7F40-136C-D045-8084-749C634D16FA}"/>
                  </a:ext>
                </a:extLst>
              </p:cNvPr>
              <p:cNvSpPr>
                <a:spLocks noChangeAspect="1"/>
              </p:cNvSpPr>
              <p:nvPr/>
            </p:nvSpPr>
            <p:spPr>
              <a:xfrm>
                <a:off x="1975905" y="2545519"/>
                <a:ext cx="1411882" cy="1440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a:t>S</a:t>
                </a:r>
              </a:p>
            </p:txBody>
          </p:sp>
          <p:sp>
            <p:nvSpPr>
              <p:cNvPr id="28" name="Oval 27">
                <a:extLst>
                  <a:ext uri="{FF2B5EF4-FFF2-40B4-BE49-F238E27FC236}">
                    <a16:creationId xmlns:a16="http://schemas.microsoft.com/office/drawing/2014/main" id="{6381382C-96FC-4542-9CA1-8C89A88A21E8}"/>
                  </a:ext>
                </a:extLst>
              </p:cNvPr>
              <p:cNvSpPr>
                <a:spLocks/>
              </p:cNvSpPr>
              <p:nvPr/>
            </p:nvSpPr>
            <p:spPr>
              <a:xfrm>
                <a:off x="1322942" y="2365519"/>
                <a:ext cx="1440000" cy="18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A088AE7-5BB3-6A4E-A9D0-ABA891A0FA33}"/>
                  </a:ext>
                </a:extLst>
              </p:cNvPr>
              <p:cNvSpPr/>
              <p:nvPr/>
            </p:nvSpPr>
            <p:spPr>
              <a:xfrm>
                <a:off x="1488917" y="3186266"/>
                <a:ext cx="1146191" cy="1685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70C91AD6-52FE-B64F-80B8-F2401AAEC9C8}"/>
                </a:ext>
              </a:extLst>
            </p:cNvPr>
            <p:cNvSpPr/>
            <p:nvPr/>
          </p:nvSpPr>
          <p:spPr>
            <a:xfrm>
              <a:off x="1034740" y="2419300"/>
              <a:ext cx="572400" cy="1685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Arrow Connector 14">
            <a:extLst>
              <a:ext uri="{FF2B5EF4-FFF2-40B4-BE49-F238E27FC236}">
                <a16:creationId xmlns:a16="http://schemas.microsoft.com/office/drawing/2014/main" id="{846F1184-2D5A-ED45-A470-C8D4B32303A4}"/>
              </a:ext>
            </a:extLst>
          </p:cNvPr>
          <p:cNvCxnSpPr>
            <a:cxnSpLocks/>
          </p:cNvCxnSpPr>
          <p:nvPr/>
        </p:nvCxnSpPr>
        <p:spPr>
          <a:xfrm>
            <a:off x="865800" y="2489618"/>
            <a:ext cx="1439334" cy="13292"/>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3CBDDC9-C4FA-FA40-9B92-8FA774F46AC2}"/>
              </a:ext>
            </a:extLst>
          </p:cNvPr>
          <p:cNvCxnSpPr>
            <a:cxnSpLocks/>
          </p:cNvCxnSpPr>
          <p:nvPr/>
        </p:nvCxnSpPr>
        <p:spPr>
          <a:xfrm>
            <a:off x="894873" y="2760065"/>
            <a:ext cx="1348975"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ECF1663-0F26-FA4B-85D5-09D30889B53B}"/>
              </a:ext>
            </a:extLst>
          </p:cNvPr>
          <p:cNvCxnSpPr>
            <a:cxnSpLocks/>
          </p:cNvCxnSpPr>
          <p:nvPr/>
        </p:nvCxnSpPr>
        <p:spPr>
          <a:xfrm>
            <a:off x="1008205" y="1948723"/>
            <a:ext cx="1169095"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CAED938-1B6C-8C44-8BC5-BEF2DFC81CD4}"/>
              </a:ext>
            </a:extLst>
          </p:cNvPr>
          <p:cNvCxnSpPr>
            <a:cxnSpLocks/>
          </p:cNvCxnSpPr>
          <p:nvPr/>
        </p:nvCxnSpPr>
        <p:spPr>
          <a:xfrm>
            <a:off x="903275" y="2219171"/>
            <a:ext cx="1340573"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CCBDEE2-2896-1D43-9B0D-1B74FDB1CF24}"/>
              </a:ext>
            </a:extLst>
          </p:cNvPr>
          <p:cNvCxnSpPr>
            <a:cxnSpLocks/>
          </p:cNvCxnSpPr>
          <p:nvPr/>
        </p:nvCxnSpPr>
        <p:spPr>
          <a:xfrm>
            <a:off x="1008205" y="3030513"/>
            <a:ext cx="1169095" cy="0"/>
          </a:xfrm>
          <a:prstGeom prst="straightConnector1">
            <a:avLst/>
          </a:prstGeom>
          <a:ln w="19050">
            <a:solidFill>
              <a:schemeClr val="accent4"/>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380C279-DF3F-0547-BEF9-41ECBE0F73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0438" y="3470619"/>
            <a:ext cx="3756693" cy="1985814"/>
          </a:xfrm>
          <a:prstGeom prst="rect">
            <a:avLst/>
          </a:prstGeom>
        </p:spPr>
      </p:pic>
    </p:spTree>
    <p:custDataLst>
      <p:tags r:id="rId1"/>
    </p:custDataLst>
    <p:extLst>
      <p:ext uri="{BB962C8B-B14F-4D97-AF65-F5344CB8AC3E}">
        <p14:creationId xmlns:p14="http://schemas.microsoft.com/office/powerpoint/2010/main" val="1206274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3" y="1091868"/>
            <a:ext cx="4321664" cy="2820060"/>
          </a:xfrm>
        </p:spPr>
        <p:txBody>
          <a:bodyPr>
            <a:noAutofit/>
          </a:bodyPr>
          <a:lstStyle/>
          <a:p>
            <a:pPr marL="0" indent="0" algn="just">
              <a:buNone/>
            </a:pPr>
            <a:r>
              <a:rPr lang="en-US" sz="2400" dirty="0"/>
              <a:t>This topic is all about AC (Alternating Current) and how it is different to DC (Direct Current).</a:t>
            </a:r>
          </a:p>
          <a:p>
            <a:pPr marL="0" indent="0" algn="just">
              <a:buNone/>
            </a:pPr>
            <a:r>
              <a:rPr lang="en-US" sz="2400" dirty="0"/>
              <a:t>The differences between AC and DC are expressed very nicely in their symbols, as we shall see.</a:t>
            </a:r>
          </a:p>
        </p:txBody>
      </p:sp>
      <p:pic>
        <p:nvPicPr>
          <p:cNvPr id="11" name="Picture 10">
            <a:extLst>
              <a:ext uri="{FF2B5EF4-FFF2-40B4-BE49-F238E27FC236}">
                <a16:creationId xmlns:a16="http://schemas.microsoft.com/office/drawing/2014/main" id="{0BE467BF-A163-4348-8BF0-8CA8E0510B3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10753" y="575426"/>
            <a:ext cx="2341107" cy="2202871"/>
          </a:xfrm>
          <a:prstGeom prst="rect">
            <a:avLst/>
          </a:prstGeom>
        </p:spPr>
      </p:pic>
      <p:sp>
        <p:nvSpPr>
          <p:cNvPr id="12" name="Content Placeholder 2">
            <a:extLst>
              <a:ext uri="{FF2B5EF4-FFF2-40B4-BE49-F238E27FC236}">
                <a16:creationId xmlns:a16="http://schemas.microsoft.com/office/drawing/2014/main" id="{967BBC2F-BA38-BD49-A0F9-FFE88210C943}"/>
              </a:ext>
            </a:extLst>
          </p:cNvPr>
          <p:cNvSpPr txBox="1">
            <a:spLocks/>
          </p:cNvSpPr>
          <p:nvPr/>
        </p:nvSpPr>
        <p:spPr>
          <a:xfrm>
            <a:off x="1122532" y="3686690"/>
            <a:ext cx="4410363" cy="1001423"/>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Click on each symbol to see a simple definition of each type of electricity.</a:t>
            </a:r>
          </a:p>
        </p:txBody>
      </p:sp>
      <p:pic>
        <p:nvPicPr>
          <p:cNvPr id="13" name="Graphic 12" descr="User">
            <a:extLst>
              <a:ext uri="{FF2B5EF4-FFF2-40B4-BE49-F238E27FC236}">
                <a16:creationId xmlns:a16="http://schemas.microsoft.com/office/drawing/2014/main" id="{DF0872FE-178A-5F48-BF55-AE10E011157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8486" y="3686690"/>
            <a:ext cx="854046" cy="854046"/>
          </a:xfrm>
          <a:prstGeom prst="rect">
            <a:avLst/>
          </a:prstGeom>
        </p:spPr>
      </p:pic>
      <p:pic>
        <p:nvPicPr>
          <p:cNvPr id="14" name="Picture 13">
            <a:extLst>
              <a:ext uri="{FF2B5EF4-FFF2-40B4-BE49-F238E27FC236}">
                <a16:creationId xmlns:a16="http://schemas.microsoft.com/office/drawing/2014/main" id="{8DE9E40B-B83C-C245-8CFD-6171E194A1B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778450" y="2712397"/>
            <a:ext cx="1864808" cy="2202871"/>
          </a:xfrm>
          <a:prstGeom prst="rect">
            <a:avLst/>
          </a:prstGeom>
        </p:spPr>
      </p:pic>
    </p:spTree>
    <p:custDataLst>
      <p:tags r:id="rId1"/>
    </p:custDataLst>
    <p:extLst>
      <p:ext uri="{BB962C8B-B14F-4D97-AF65-F5344CB8AC3E}">
        <p14:creationId xmlns:p14="http://schemas.microsoft.com/office/powerpoint/2010/main" val="259420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Direct Current</a:t>
            </a:r>
          </a:p>
        </p:txBody>
      </p:sp>
      <p:sp>
        <p:nvSpPr>
          <p:cNvPr id="3" name="Content Placeholder 2"/>
          <p:cNvSpPr>
            <a:spLocks noGrp="1"/>
          </p:cNvSpPr>
          <p:nvPr>
            <p:ph idx="1"/>
          </p:nvPr>
        </p:nvSpPr>
        <p:spPr>
          <a:xfrm>
            <a:off x="1122533" y="1091867"/>
            <a:ext cx="4548924" cy="3164447"/>
          </a:xfrm>
        </p:spPr>
        <p:txBody>
          <a:bodyPr>
            <a:noAutofit/>
          </a:bodyPr>
          <a:lstStyle/>
          <a:p>
            <a:pPr marL="0" indent="0" algn="just">
              <a:buNone/>
            </a:pPr>
            <a:r>
              <a:rPr lang="en-US" sz="2400" dirty="0"/>
              <a:t>Direct current or </a:t>
            </a:r>
            <a:r>
              <a:rPr lang="en-US" sz="2400" b="1" dirty="0"/>
              <a:t>DC</a:t>
            </a:r>
            <a:r>
              <a:rPr lang="en-US" sz="2400" dirty="0"/>
              <a:t> is the kind of electricity you get out of batteries. It is at a fixed voltage and the electrons </a:t>
            </a:r>
            <a:r>
              <a:rPr lang="en-US" sz="2400" b="1" dirty="0"/>
              <a:t>always flow in the same direction</a:t>
            </a:r>
            <a:r>
              <a:rPr lang="en-US" sz="2400" dirty="0"/>
              <a:t>.</a:t>
            </a:r>
          </a:p>
          <a:p>
            <a:pPr marL="0" indent="0" algn="just">
              <a:buNone/>
            </a:pPr>
            <a:endParaRPr lang="en-US" sz="2400" dirty="0"/>
          </a:p>
        </p:txBody>
      </p:sp>
      <p:sp>
        <p:nvSpPr>
          <p:cNvPr id="22" name="Rectangle 21">
            <a:extLst>
              <a:ext uri="{FF2B5EF4-FFF2-40B4-BE49-F238E27FC236}">
                <a16:creationId xmlns:a16="http://schemas.microsoft.com/office/drawing/2014/main" id="{F137ED74-3C7E-FC44-A212-8689E7EF831A}"/>
              </a:ext>
            </a:extLst>
          </p:cNvPr>
          <p:cNvSpPr/>
          <p:nvPr/>
        </p:nvSpPr>
        <p:spPr>
          <a:xfrm>
            <a:off x="5915388" y="1137952"/>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Vid01</a:t>
            </a:r>
          </a:p>
        </p:txBody>
      </p:sp>
    </p:spTree>
    <p:custDataLst>
      <p:tags r:id="rId1"/>
    </p:custDataLst>
    <p:extLst>
      <p:ext uri="{BB962C8B-B14F-4D97-AF65-F5344CB8AC3E}">
        <p14:creationId xmlns:p14="http://schemas.microsoft.com/office/powerpoint/2010/main" val="2382847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Alternating Current</a:t>
            </a:r>
          </a:p>
        </p:txBody>
      </p:sp>
      <p:sp>
        <p:nvSpPr>
          <p:cNvPr id="3" name="Content Placeholder 2"/>
          <p:cNvSpPr>
            <a:spLocks noGrp="1"/>
          </p:cNvSpPr>
          <p:nvPr>
            <p:ph idx="1"/>
          </p:nvPr>
        </p:nvSpPr>
        <p:spPr>
          <a:xfrm>
            <a:off x="1122533" y="1091867"/>
            <a:ext cx="4548924" cy="3164447"/>
          </a:xfrm>
        </p:spPr>
        <p:txBody>
          <a:bodyPr>
            <a:noAutofit/>
          </a:bodyPr>
          <a:lstStyle/>
          <a:p>
            <a:pPr marL="0" indent="0" algn="just">
              <a:buNone/>
            </a:pPr>
            <a:r>
              <a:rPr lang="en-US" sz="2400" dirty="0"/>
              <a:t>Alternating current or </a:t>
            </a:r>
            <a:r>
              <a:rPr lang="en-US" sz="2400" b="1" dirty="0"/>
              <a:t>AC</a:t>
            </a:r>
            <a:r>
              <a:rPr lang="en-US" sz="2400" dirty="0"/>
              <a:t> is the kind of electricity that comes out of your plug. The electrons do not always flow in the same direction. They keep </a:t>
            </a:r>
            <a:r>
              <a:rPr lang="en-US" sz="2400" b="1" dirty="0"/>
              <a:t>changing or alternating direction</a:t>
            </a:r>
            <a:r>
              <a:rPr lang="en-US" sz="2400" dirty="0"/>
              <a:t>.</a:t>
            </a:r>
          </a:p>
          <a:p>
            <a:pPr marL="0" indent="0" algn="just">
              <a:buNone/>
            </a:pPr>
            <a:endParaRPr lang="en-US" sz="2400" dirty="0"/>
          </a:p>
        </p:txBody>
      </p:sp>
      <p:sp>
        <p:nvSpPr>
          <p:cNvPr id="22" name="Rectangle 21">
            <a:extLst>
              <a:ext uri="{FF2B5EF4-FFF2-40B4-BE49-F238E27FC236}">
                <a16:creationId xmlns:a16="http://schemas.microsoft.com/office/drawing/2014/main" id="{F137ED74-3C7E-FC44-A212-8689E7EF831A}"/>
              </a:ext>
            </a:extLst>
          </p:cNvPr>
          <p:cNvSpPr/>
          <p:nvPr/>
        </p:nvSpPr>
        <p:spPr>
          <a:xfrm>
            <a:off x="5915388" y="1137952"/>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Vid02</a:t>
            </a:r>
          </a:p>
        </p:txBody>
      </p:sp>
    </p:spTree>
    <p:custDataLst>
      <p:tags r:id="rId1"/>
    </p:custDataLst>
    <p:extLst>
      <p:ext uri="{BB962C8B-B14F-4D97-AF65-F5344CB8AC3E}">
        <p14:creationId xmlns:p14="http://schemas.microsoft.com/office/powerpoint/2010/main" val="3282573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 is alternating current</a:t>
            </a:r>
          </a:p>
        </p:txBody>
      </p:sp>
      <p:sp>
        <p:nvSpPr>
          <p:cNvPr id="3" name="Content Placeholder 2"/>
          <p:cNvSpPr>
            <a:spLocks noGrp="1"/>
          </p:cNvSpPr>
          <p:nvPr>
            <p:ph idx="1"/>
          </p:nvPr>
        </p:nvSpPr>
        <p:spPr>
          <a:xfrm>
            <a:off x="1122533" y="1091867"/>
            <a:ext cx="3710724" cy="2740212"/>
          </a:xfrm>
        </p:spPr>
        <p:txBody>
          <a:bodyPr>
            <a:noAutofit/>
          </a:bodyPr>
          <a:lstStyle/>
          <a:p>
            <a:pPr marL="0" indent="0" algn="just">
              <a:buNone/>
            </a:pPr>
            <a:r>
              <a:rPr lang="en-US" sz="2400" dirty="0"/>
              <a:t>So we have seen that AC stands for alternating current – current where the direction of the electrons keeps changing. In other words, they move back and forth. </a:t>
            </a:r>
          </a:p>
        </p:txBody>
      </p:sp>
      <p:sp>
        <p:nvSpPr>
          <p:cNvPr id="21" name="Rectangle 20">
            <a:extLst>
              <a:ext uri="{FF2B5EF4-FFF2-40B4-BE49-F238E27FC236}">
                <a16:creationId xmlns:a16="http://schemas.microsoft.com/office/drawing/2014/main" id="{EDADFFA0-DF6A-064B-8AA9-6B9E35CF9376}"/>
              </a:ext>
            </a:extLst>
          </p:cNvPr>
          <p:cNvSpPr/>
          <p:nvPr/>
        </p:nvSpPr>
        <p:spPr>
          <a:xfrm>
            <a:off x="5654131" y="1091867"/>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Vid03</a:t>
            </a:r>
          </a:p>
        </p:txBody>
      </p:sp>
      <p:sp>
        <p:nvSpPr>
          <p:cNvPr id="22" name="Content Placeholder 2">
            <a:extLst>
              <a:ext uri="{FF2B5EF4-FFF2-40B4-BE49-F238E27FC236}">
                <a16:creationId xmlns:a16="http://schemas.microsoft.com/office/drawing/2014/main" id="{6842F650-A80E-8C4F-8B98-87DEC82C16DE}"/>
              </a:ext>
            </a:extLst>
          </p:cNvPr>
          <p:cNvSpPr txBox="1">
            <a:spLocks/>
          </p:cNvSpPr>
          <p:nvPr/>
        </p:nvSpPr>
        <p:spPr>
          <a:xfrm>
            <a:off x="1122532" y="3686690"/>
            <a:ext cx="4410363" cy="460767"/>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Watch this video to find out more.</a:t>
            </a:r>
          </a:p>
        </p:txBody>
      </p:sp>
      <p:pic>
        <p:nvPicPr>
          <p:cNvPr id="23" name="Graphic 22" descr="User">
            <a:extLst>
              <a:ext uri="{FF2B5EF4-FFF2-40B4-BE49-F238E27FC236}">
                <a16:creationId xmlns:a16="http://schemas.microsoft.com/office/drawing/2014/main" id="{CF4628C8-A31C-2541-9F71-E617FEDAEF5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3523400"/>
            <a:ext cx="854046" cy="854046"/>
          </a:xfrm>
          <a:prstGeom prst="rect">
            <a:avLst/>
          </a:prstGeom>
        </p:spPr>
      </p:pic>
    </p:spTree>
    <p:custDataLst>
      <p:tags r:id="rId1"/>
    </p:custDataLst>
    <p:extLst>
      <p:ext uri="{BB962C8B-B14F-4D97-AF65-F5344CB8AC3E}">
        <p14:creationId xmlns:p14="http://schemas.microsoft.com/office/powerpoint/2010/main" val="569174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Representing DC</a:t>
            </a:r>
          </a:p>
        </p:txBody>
      </p:sp>
      <p:sp>
        <p:nvSpPr>
          <p:cNvPr id="15" name="Content Placeholder 2">
            <a:extLst>
              <a:ext uri="{FF2B5EF4-FFF2-40B4-BE49-F238E27FC236}">
                <a16:creationId xmlns:a16="http://schemas.microsoft.com/office/drawing/2014/main" id="{04380CBB-99EC-0747-A09C-85C7422902AD}"/>
              </a:ext>
            </a:extLst>
          </p:cNvPr>
          <p:cNvSpPr>
            <a:spLocks noGrp="1"/>
          </p:cNvSpPr>
          <p:nvPr>
            <p:ph idx="1"/>
          </p:nvPr>
        </p:nvSpPr>
        <p:spPr>
          <a:xfrm>
            <a:off x="1122532" y="1091867"/>
            <a:ext cx="4265897" cy="3041138"/>
          </a:xfrm>
        </p:spPr>
        <p:txBody>
          <a:bodyPr>
            <a:noAutofit/>
          </a:bodyPr>
          <a:lstStyle/>
          <a:p>
            <a:pPr marL="0" indent="0" algn="just">
              <a:buNone/>
            </a:pPr>
            <a:r>
              <a:rPr lang="en-US" sz="2400" dirty="0"/>
              <a:t>We can represent the voltage and current of a circuit against time with a graph.</a:t>
            </a:r>
          </a:p>
          <a:p>
            <a:pPr marL="0" indent="0" algn="just">
              <a:buNone/>
            </a:pPr>
            <a:r>
              <a:rPr lang="en-US" sz="2400" dirty="0"/>
              <a:t>Here is a typical DC graph. The voltage and current are constant. Because the voltage is always positive, current always flows in the same direction.</a:t>
            </a:r>
          </a:p>
        </p:txBody>
      </p:sp>
      <p:sp>
        <p:nvSpPr>
          <p:cNvPr id="29" name="Content Placeholder 2">
            <a:extLst>
              <a:ext uri="{FF2B5EF4-FFF2-40B4-BE49-F238E27FC236}">
                <a16:creationId xmlns:a16="http://schemas.microsoft.com/office/drawing/2014/main" id="{9A06BF1B-677E-C144-8511-A46F392EC551}"/>
              </a:ext>
            </a:extLst>
          </p:cNvPr>
          <p:cNvSpPr txBox="1">
            <a:spLocks/>
          </p:cNvSpPr>
          <p:nvPr/>
        </p:nvSpPr>
        <p:spPr>
          <a:xfrm>
            <a:off x="1122532" y="3996170"/>
            <a:ext cx="4410363" cy="690756"/>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Click on the image to see a larger version.</a:t>
            </a:r>
          </a:p>
        </p:txBody>
      </p:sp>
      <p:pic>
        <p:nvPicPr>
          <p:cNvPr id="30" name="Graphic 29" descr="User">
            <a:extLst>
              <a:ext uri="{FF2B5EF4-FFF2-40B4-BE49-F238E27FC236}">
                <a16:creationId xmlns:a16="http://schemas.microsoft.com/office/drawing/2014/main" id="{4F1D3DF0-FAE0-1547-9CEB-951D674B901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3832880"/>
            <a:ext cx="854046" cy="854046"/>
          </a:xfrm>
          <a:prstGeom prst="rect">
            <a:avLst/>
          </a:prstGeom>
        </p:spPr>
      </p:pic>
      <p:sp>
        <p:nvSpPr>
          <p:cNvPr id="31" name="Rectangle 30">
            <a:extLst>
              <a:ext uri="{FF2B5EF4-FFF2-40B4-BE49-F238E27FC236}">
                <a16:creationId xmlns:a16="http://schemas.microsoft.com/office/drawing/2014/main" id="{4EB52EFC-1A5F-1A4C-B814-E411ACE28ACB}"/>
              </a:ext>
            </a:extLst>
          </p:cNvPr>
          <p:cNvSpPr/>
          <p:nvPr/>
        </p:nvSpPr>
        <p:spPr>
          <a:xfrm>
            <a:off x="5773873" y="1091867"/>
            <a:ext cx="3967566" cy="25231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Img02</a:t>
            </a:r>
          </a:p>
        </p:txBody>
      </p:sp>
    </p:spTree>
    <p:custDataLst>
      <p:tags r:id="rId1"/>
    </p:custDataLst>
    <p:extLst>
      <p:ext uri="{BB962C8B-B14F-4D97-AF65-F5344CB8AC3E}">
        <p14:creationId xmlns:p14="http://schemas.microsoft.com/office/powerpoint/2010/main" val="5637903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3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46180</TotalTime>
  <Words>3630</Words>
  <Application>Microsoft Macintosh PowerPoint</Application>
  <PresentationFormat>Custom</PresentationFormat>
  <Paragraphs>374</Paragraphs>
  <Slides>40</Slides>
  <Notes>39</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Cambria Math</vt:lpstr>
      <vt:lpstr>Open Sans</vt:lpstr>
      <vt:lpstr>Office Theme</vt:lpstr>
      <vt:lpstr>Electrical Principles</vt:lpstr>
      <vt:lpstr>Assumed prior learning</vt:lpstr>
      <vt:lpstr>Outcomes</vt:lpstr>
      <vt:lpstr>Unit 4.1: Alternating Current</vt:lpstr>
      <vt:lpstr>Introduction</vt:lpstr>
      <vt:lpstr>Direct Current</vt:lpstr>
      <vt:lpstr>Alternating Current</vt:lpstr>
      <vt:lpstr>What is alternating current</vt:lpstr>
      <vt:lpstr>Representing DC</vt:lpstr>
      <vt:lpstr>Representing AC</vt:lpstr>
      <vt:lpstr>Pulsating DC</vt:lpstr>
      <vt:lpstr>Question 1</vt:lpstr>
      <vt:lpstr>Question 2</vt:lpstr>
      <vt:lpstr>Question 3</vt:lpstr>
      <vt:lpstr>Why bother with AC?</vt:lpstr>
      <vt:lpstr>Why AC</vt:lpstr>
      <vt:lpstr>Efficiency</vt:lpstr>
      <vt:lpstr>Safety</vt:lpstr>
      <vt:lpstr>Write your own explanation</vt:lpstr>
      <vt:lpstr>Generating AC</vt:lpstr>
      <vt:lpstr>Electromagnetic induction</vt:lpstr>
      <vt:lpstr>Basic principles</vt:lpstr>
      <vt:lpstr>Real AC generators</vt:lpstr>
      <vt:lpstr>How much emf is induced?</vt:lpstr>
      <vt:lpstr>Ste by step</vt:lpstr>
      <vt:lpstr>How much emf is induced?</vt:lpstr>
      <vt:lpstr>Test Yourself</vt:lpstr>
      <vt:lpstr>Video Briefing – Vid03 (1 of 3)</vt:lpstr>
      <vt:lpstr>Video Briefing – Vid03 (2 of 3)</vt:lpstr>
      <vt:lpstr>Video Briefing – Vid03 (3 of 3)</vt:lpstr>
      <vt:lpstr>Image Briefing – Img16 (1 of 10)</vt:lpstr>
      <vt:lpstr>Image Briefing – Img16 (2 of 10)</vt:lpstr>
      <vt:lpstr>Image Briefing – Img16 (3 of 10)</vt:lpstr>
      <vt:lpstr>Image Briefing – Img16 (4 of 10)</vt:lpstr>
      <vt:lpstr>Image Briefing – Img16 (5 of 10)</vt:lpstr>
      <vt:lpstr>Image Briefing – Img16 (6 of 10)</vt:lpstr>
      <vt:lpstr>Image Briefing – Img16 (7 of 10)</vt:lpstr>
      <vt:lpstr>Image Briefing – Img16 (8 of 10)</vt:lpstr>
      <vt:lpstr>Image Briefing – Img16 (9 of 10)</vt:lpstr>
      <vt:lpstr>Image Briefing – Img16 (10 of 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Dylan Busa</cp:lastModifiedBy>
  <cp:revision>1068</cp:revision>
  <dcterms:created xsi:type="dcterms:W3CDTF">2018-02-02T12:07:09Z</dcterms:created>
  <dcterms:modified xsi:type="dcterms:W3CDTF">2019-01-28T11:16:37Z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