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notesSlides/notesSlide2.xml" ContentType="application/vnd.openxmlformats-officedocument.presentationml.notesSlide+xml"/>
  <Override PartName="/ppt/tags/tag6.xml" ContentType="application/vnd.openxmlformats-officedocument.presentationml.tags+xml"/>
  <Override PartName="/ppt/notesSlides/notesSlide3.xml" ContentType="application/vnd.openxmlformats-officedocument.presentationml.notesSlide+xml"/>
  <Override PartName="/ppt/tags/tag7.xml" ContentType="application/vnd.openxmlformats-officedocument.presentationml.tags+xml"/>
  <Override PartName="/ppt/notesSlides/notesSlide4.xml" ContentType="application/vnd.openxmlformats-officedocument.presentationml.notesSlide+xml"/>
  <Override PartName="/ppt/tags/tag8.xml" ContentType="application/vnd.openxmlformats-officedocument.presentationml.tags+xml"/>
  <Override PartName="/ppt/notesSlides/notesSlide5.xml" ContentType="application/vnd.openxmlformats-officedocument.presentationml.notesSlide+xml"/>
  <Override PartName="/ppt/tags/tag9.xml" ContentType="application/vnd.openxmlformats-officedocument.presentationml.tags+xml"/>
  <Override PartName="/ppt/notesSlides/notesSlide6.xml" ContentType="application/vnd.openxmlformats-officedocument.presentationml.notesSlide+xml"/>
  <Override PartName="/ppt/tags/tag10.xml" ContentType="application/vnd.openxmlformats-officedocument.presentationml.tags+xml"/>
  <Override PartName="/ppt/notesSlides/notesSlide7.xml" ContentType="application/vnd.openxmlformats-officedocument.presentationml.notesSlide+xml"/>
  <Override PartName="/ppt/tags/tag11.xml" ContentType="application/vnd.openxmlformats-officedocument.presentationml.tags+xml"/>
  <Override PartName="/ppt/notesSlides/notesSlide8.xml" ContentType="application/vnd.openxmlformats-officedocument.presentationml.notesSlide+xml"/>
  <Override PartName="/ppt/tags/tag12.xml" ContentType="application/vnd.openxmlformats-officedocument.presentationml.tags+xml"/>
  <Override PartName="/ppt/notesSlides/notesSlide9.xml" ContentType="application/vnd.openxmlformats-officedocument.presentationml.notesSlide+xml"/>
  <Override PartName="/ppt/tags/tag13.xml" ContentType="application/vnd.openxmlformats-officedocument.presentationml.tags+xml"/>
  <Override PartName="/ppt/notesSlides/notesSlide10.xml" ContentType="application/vnd.openxmlformats-officedocument.presentationml.notesSlide+xml"/>
  <Override PartName="/ppt/tags/tag14.xml" ContentType="application/vnd.openxmlformats-officedocument.presentationml.tags+xml"/>
  <Override PartName="/ppt/notesSlides/notesSlide11.xml" ContentType="application/vnd.openxmlformats-officedocument.presentationml.notesSlide+xml"/>
  <Override PartName="/ppt/tags/tag15.xml" ContentType="application/vnd.openxmlformats-officedocument.presentationml.tags+xml"/>
  <Override PartName="/ppt/notesSlides/notesSlide12.xml" ContentType="application/vnd.openxmlformats-officedocument.presentationml.notesSlide+xml"/>
  <Override PartName="/ppt/tags/tag16.xml" ContentType="application/vnd.openxmlformats-officedocument.presentationml.tags+xml"/>
  <Override PartName="/ppt/notesSlides/notesSlide13.xml" ContentType="application/vnd.openxmlformats-officedocument.presentationml.notesSlide+xml"/>
  <Override PartName="/ppt/tags/tag17.xml" ContentType="application/vnd.openxmlformats-officedocument.presentationml.tags+xml"/>
  <Override PartName="/ppt/notesSlides/notesSlide14.xml" ContentType="application/vnd.openxmlformats-officedocument.presentationml.notesSlide+xml"/>
  <Override PartName="/ppt/tags/tag18.xml" ContentType="application/vnd.openxmlformats-officedocument.presentationml.tags+xml"/>
  <Override PartName="/ppt/notesSlides/notesSlide15.xml" ContentType="application/vnd.openxmlformats-officedocument.presentationml.notesSlide+xml"/>
  <Override PartName="/ppt/tags/tag19.xml" ContentType="application/vnd.openxmlformats-officedocument.presentationml.tags+xml"/>
  <Override PartName="/ppt/notesSlides/notesSlide16.xml" ContentType="application/vnd.openxmlformats-officedocument.presentationml.notesSlide+xml"/>
  <Override PartName="/ppt/tags/tag20.xml" ContentType="application/vnd.openxmlformats-officedocument.presentationml.tags+xml"/>
  <Override PartName="/ppt/notesSlides/notesSlide17.xml" ContentType="application/vnd.openxmlformats-officedocument.presentationml.notesSlide+xml"/>
  <Override PartName="/ppt/tags/tag21.xml" ContentType="application/vnd.openxmlformats-officedocument.presentationml.tags+xml"/>
  <Override PartName="/ppt/notesSlides/notesSlide18.xml" ContentType="application/vnd.openxmlformats-officedocument.presentationml.notesSlide+xml"/>
  <Override PartName="/ppt/tags/tag22.xml" ContentType="application/vnd.openxmlformats-officedocument.presentationml.tags+xml"/>
  <Override PartName="/ppt/notesSlides/notesSlide19.xml" ContentType="application/vnd.openxmlformats-officedocument.presentationml.notesSlide+xml"/>
  <Override PartName="/ppt/tags/tag23.xml" ContentType="application/vnd.openxmlformats-officedocument.presentationml.tags+xml"/>
  <Override PartName="/ppt/notesSlides/notesSlide20.xml" ContentType="application/vnd.openxmlformats-officedocument.presentationml.notesSlide+xml"/>
  <Override PartName="/ppt/tags/tag24.xml" ContentType="application/vnd.openxmlformats-officedocument.presentationml.tags+xml"/>
  <Override PartName="/ppt/notesSlides/notesSlide21.xml" ContentType="application/vnd.openxmlformats-officedocument.presentationml.notesSlide+xml"/>
  <Override PartName="/ppt/tags/tag25.xml" ContentType="application/vnd.openxmlformats-officedocument.presentationml.tags+xml"/>
  <Override PartName="/ppt/notesSlides/notesSlide22.xml" ContentType="application/vnd.openxmlformats-officedocument.presentationml.notesSlide+xml"/>
  <Override PartName="/ppt/tags/tag26.xml" ContentType="application/vnd.openxmlformats-officedocument.presentationml.tags+xml"/>
  <Override PartName="/ppt/notesSlides/notesSlide23.xml" ContentType="application/vnd.openxmlformats-officedocument.presentationml.notesSlide+xml"/>
  <Override PartName="/ppt/tags/tag27.xml" ContentType="application/vnd.openxmlformats-officedocument.presentationml.tags+xml"/>
  <Override PartName="/ppt/notesSlides/notesSlide24.xml" ContentType="application/vnd.openxmlformats-officedocument.presentationml.notesSlide+xml"/>
  <Override PartName="/ppt/tags/tag28.xml" ContentType="application/vnd.openxmlformats-officedocument.presentationml.tags+xml"/>
  <Override PartName="/ppt/notesSlides/notesSlide25.xml" ContentType="application/vnd.openxmlformats-officedocument.presentationml.notesSlide+xml"/>
  <Override PartName="/ppt/tags/tag29.xml" ContentType="application/vnd.openxmlformats-officedocument.presentationml.tags+xml"/>
  <Override PartName="/ppt/notesSlides/notesSlide26.xml" ContentType="application/vnd.openxmlformats-officedocument.presentationml.notesSlide+xml"/>
  <Override PartName="/ppt/tags/tag30.xml" ContentType="application/vnd.openxmlformats-officedocument.presentationml.tags+xml"/>
  <Override PartName="/ppt/notesSlides/notesSlide27.xml" ContentType="application/vnd.openxmlformats-officedocument.presentationml.notesSlide+xml"/>
  <Override PartName="/ppt/tags/tag31.xml" ContentType="application/vnd.openxmlformats-officedocument.presentationml.tags+xml"/>
  <Override PartName="/ppt/notesSlides/notesSlide28.xml" ContentType="application/vnd.openxmlformats-officedocument.presentationml.notesSlide+xml"/>
  <Override PartName="/ppt/tags/tag32.xml" ContentType="application/vnd.openxmlformats-officedocument.presentationml.tags+xml"/>
  <Override PartName="/ppt/notesSlides/notesSlide29.xml" ContentType="application/vnd.openxmlformats-officedocument.presentationml.notesSlide+xml"/>
  <Override PartName="/ppt/tags/tag33.xml" ContentType="application/vnd.openxmlformats-officedocument.presentationml.tags+xml"/>
  <Override PartName="/ppt/notesSlides/notesSlide30.xml" ContentType="application/vnd.openxmlformats-officedocument.presentationml.notesSlide+xml"/>
  <Override PartName="/ppt/tags/tag34.xml" ContentType="application/vnd.openxmlformats-officedocument.presentationml.tags+xml"/>
  <Override PartName="/ppt/notesSlides/notesSlide31.xml" ContentType="application/vnd.openxmlformats-officedocument.presentationml.notesSlide+xml"/>
  <Override PartName="/ppt/tags/tag35.xml" ContentType="application/vnd.openxmlformats-officedocument.presentationml.tags+xml"/>
  <Override PartName="/ppt/notesSlides/notesSlide32.xml" ContentType="application/vnd.openxmlformats-officedocument.presentationml.notesSlide+xml"/>
  <Override PartName="/ppt/tags/tag36.xml" ContentType="application/vnd.openxmlformats-officedocument.presentationml.tags+xml"/>
  <Override PartName="/ppt/notesSlides/notesSlide33.xml" ContentType="application/vnd.openxmlformats-officedocument.presentationml.notesSlide+xml"/>
  <Override PartName="/ppt/tags/tag37.xml" ContentType="application/vnd.openxmlformats-officedocument.presentationml.tags+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3" r:id="rId1"/>
  </p:sldMasterIdLst>
  <p:notesMasterIdLst>
    <p:notesMasterId r:id="rId38"/>
  </p:notesMasterIdLst>
  <p:sldIdLst>
    <p:sldId id="256" r:id="rId2"/>
    <p:sldId id="309" r:id="rId3"/>
    <p:sldId id="268" r:id="rId4"/>
    <p:sldId id="278" r:id="rId5"/>
    <p:sldId id="563" r:id="rId6"/>
    <p:sldId id="590" r:id="rId7"/>
    <p:sldId id="689" r:id="rId8"/>
    <p:sldId id="648" r:id="rId9"/>
    <p:sldId id="682" r:id="rId10"/>
    <p:sldId id="699" r:id="rId11"/>
    <p:sldId id="420" r:id="rId12"/>
    <p:sldId id="422" r:id="rId13"/>
    <p:sldId id="719" r:id="rId14"/>
    <p:sldId id="720" r:id="rId15"/>
    <p:sldId id="718" r:id="rId16"/>
    <p:sldId id="695" r:id="rId17"/>
    <p:sldId id="708" r:id="rId18"/>
    <p:sldId id="721" r:id="rId19"/>
    <p:sldId id="709" r:id="rId20"/>
    <p:sldId id="711" r:id="rId21"/>
    <p:sldId id="643" r:id="rId22"/>
    <p:sldId id="685" r:id="rId23"/>
    <p:sldId id="690" r:id="rId24"/>
    <p:sldId id="691" r:id="rId25"/>
    <p:sldId id="692" r:id="rId26"/>
    <p:sldId id="693" r:id="rId27"/>
    <p:sldId id="694" r:id="rId28"/>
    <p:sldId id="696" r:id="rId29"/>
    <p:sldId id="697" r:id="rId30"/>
    <p:sldId id="698" r:id="rId31"/>
    <p:sldId id="700" r:id="rId32"/>
    <p:sldId id="701" r:id="rId33"/>
    <p:sldId id="702" r:id="rId34"/>
    <p:sldId id="703" r:id="rId35"/>
    <p:sldId id="706" r:id="rId36"/>
    <p:sldId id="722" r:id="rId37"/>
  </p:sldIdLst>
  <p:sldSz cx="10239375" cy="5003800"/>
  <p:notesSz cx="6858000" cy="9144000"/>
  <p:custDataLst>
    <p:tags r:id="rId39"/>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7BBCFFB-2E67-B048-A833-19529453E247}">
          <p14:sldIdLst>
            <p14:sldId id="256"/>
            <p14:sldId id="309"/>
            <p14:sldId id="268"/>
            <p14:sldId id="278"/>
            <p14:sldId id="563"/>
            <p14:sldId id="590"/>
            <p14:sldId id="689"/>
            <p14:sldId id="648"/>
            <p14:sldId id="682"/>
            <p14:sldId id="699"/>
            <p14:sldId id="420"/>
            <p14:sldId id="422"/>
            <p14:sldId id="719"/>
            <p14:sldId id="720"/>
            <p14:sldId id="718"/>
            <p14:sldId id="695"/>
            <p14:sldId id="708"/>
            <p14:sldId id="721"/>
            <p14:sldId id="709"/>
            <p14:sldId id="711"/>
          </p14:sldIdLst>
        </p14:section>
        <p14:section name="Appendix" id="{61A5EB1E-5BAC-224D-8F20-5D1D8E086C2B}">
          <p14:sldIdLst>
            <p14:sldId id="643"/>
            <p14:sldId id="685"/>
            <p14:sldId id="690"/>
            <p14:sldId id="691"/>
            <p14:sldId id="692"/>
            <p14:sldId id="693"/>
            <p14:sldId id="694"/>
            <p14:sldId id="696"/>
            <p14:sldId id="697"/>
            <p14:sldId id="698"/>
            <p14:sldId id="700"/>
            <p14:sldId id="701"/>
            <p14:sldId id="702"/>
            <p14:sldId id="703"/>
            <p14:sldId id="706"/>
            <p14:sldId id="722"/>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ylan Busa" initials="DB" lastIdx="127" clrIdx="0">
    <p:extLst/>
  </p:cmAuthor>
  <p:cmAuthor id="2" name="Benita Gomes" initials="BG" lastIdx="3" clrIdx="1">
    <p:extLst>
      <p:ext uri="{19B8F6BF-5375-455C-9EA6-DF929625EA0E}">
        <p15:presenceInfo xmlns:p15="http://schemas.microsoft.com/office/powerpoint/2012/main" userId="Benita Gome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36F21"/>
    <a:srgbClr val="86B59C"/>
    <a:srgbClr val="DEC368"/>
    <a:srgbClr val="EFF2F7"/>
    <a:srgbClr val="00B05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p:restoredTop sz="66108" autoAdjust="0"/>
  </p:normalViewPr>
  <p:slideViewPr>
    <p:cSldViewPr snapToGrid="0" snapToObjects="1">
      <p:cViewPr varScale="1">
        <p:scale>
          <a:sx n="79" d="100"/>
          <a:sy n="79" d="100"/>
        </p:scale>
        <p:origin x="328" y="192"/>
      </p:cViewPr>
      <p:guideLst/>
    </p:cSldViewPr>
  </p:slideViewPr>
  <p:outlineViewPr>
    <p:cViewPr>
      <p:scale>
        <a:sx n="33" d="100"/>
        <a:sy n="33" d="100"/>
      </p:scale>
      <p:origin x="0" y="-624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gs" Target="tags/tag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27ACCD-5B93-6E49-948F-63BDCFD317E8}" type="datetimeFigureOut">
              <a:rPr lang="en-GB" smtClean="0"/>
              <a:t>19/02/2019</a:t>
            </a:fld>
            <a:endParaRPr lang="en-GB"/>
          </a:p>
        </p:txBody>
      </p:sp>
      <p:sp>
        <p:nvSpPr>
          <p:cNvPr id="4" name="Slide Image Placeholder 3"/>
          <p:cNvSpPr>
            <a:spLocks noGrp="1" noRot="1" noChangeAspect="1"/>
          </p:cNvSpPr>
          <p:nvPr>
            <p:ph type="sldImg" idx="2"/>
          </p:nvPr>
        </p:nvSpPr>
        <p:spPr>
          <a:xfrm>
            <a:off x="271463" y="1143000"/>
            <a:ext cx="631507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FEC50E-693F-7248-AD71-EC691CF637E1}" type="slidenum">
              <a:rPr lang="en-GB" smtClean="0"/>
              <a:t>‹#›</a:t>
            </a:fld>
            <a:endParaRPr lang="en-GB"/>
          </a:p>
        </p:txBody>
      </p:sp>
    </p:spTree>
    <p:extLst>
      <p:ext uri="{BB962C8B-B14F-4D97-AF65-F5344CB8AC3E}">
        <p14:creationId xmlns:p14="http://schemas.microsoft.com/office/powerpoint/2010/main" val="4463413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navigation on site: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This information needs to be taken into account and needs to stated on the LMS, perhaps as part of the introduction? </a:t>
            </a:r>
          </a:p>
        </p:txBody>
      </p:sp>
      <p:sp>
        <p:nvSpPr>
          <p:cNvPr id="4" name="Slide Number Placeholder 3"/>
          <p:cNvSpPr>
            <a:spLocks noGrp="1"/>
          </p:cNvSpPr>
          <p:nvPr>
            <p:ph type="sldNum" sz="quarter" idx="10"/>
          </p:nvPr>
        </p:nvSpPr>
        <p:spPr/>
        <p:txBody>
          <a:bodyPr/>
          <a:lstStyle/>
          <a:p>
            <a:fld id="{16FEC50E-693F-7248-AD71-EC691CF637E1}" type="slidenum">
              <a:rPr lang="en-GB" smtClean="0"/>
              <a:t>2</a:t>
            </a:fld>
            <a:endParaRPr lang="en-GB"/>
          </a:p>
        </p:txBody>
      </p:sp>
    </p:spTree>
    <p:extLst>
      <p:ext uri="{BB962C8B-B14F-4D97-AF65-F5344CB8AC3E}">
        <p14:creationId xmlns:p14="http://schemas.microsoft.com/office/powerpoint/2010/main" val="22531512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See 01_03_04_Activity for the original questions. Doc01 = This document must also be formatted into a downloadable worksheet. The memo is 01_03_04_Activity Solutions – see appendix for brief</a:t>
            </a:r>
          </a:p>
        </p:txBody>
      </p:sp>
      <p:sp>
        <p:nvSpPr>
          <p:cNvPr id="4" name="Slide Number Placeholder 3"/>
          <p:cNvSpPr>
            <a:spLocks noGrp="1"/>
          </p:cNvSpPr>
          <p:nvPr>
            <p:ph type="sldNum" sz="quarter" idx="10"/>
          </p:nvPr>
        </p:nvSpPr>
        <p:spPr/>
        <p:txBody>
          <a:bodyPr/>
          <a:lstStyle/>
          <a:p>
            <a:fld id="{16FEC50E-693F-7248-AD71-EC691CF637E1}" type="slidenum">
              <a:rPr lang="en-GB" smtClean="0"/>
              <a:t>11</a:t>
            </a:fld>
            <a:endParaRPr lang="en-GB"/>
          </a:p>
        </p:txBody>
      </p:sp>
    </p:spTree>
    <p:extLst>
      <p:ext uri="{BB962C8B-B14F-4D97-AF65-F5344CB8AC3E}">
        <p14:creationId xmlns:p14="http://schemas.microsoft.com/office/powerpoint/2010/main" val="8453320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r>
              <a:rPr lang="en-GB" dirty="0"/>
              <a:t>MCQ</a:t>
            </a:r>
          </a:p>
          <a:p>
            <a:r>
              <a:rPr lang="en-GB" dirty="0"/>
              <a:t>Correct answer: b</a:t>
            </a:r>
          </a:p>
          <a:p>
            <a:endParaRPr lang="en-GB" dirty="0"/>
          </a:p>
          <a:p>
            <a:r>
              <a:rPr lang="en-GB" dirty="0"/>
              <a:t>Feedback:</a:t>
            </a:r>
          </a:p>
          <a:p>
            <a:r>
              <a:rPr lang="en-GB" dirty="0"/>
              <a:t>Correct – Well done. That is correct.</a:t>
            </a:r>
          </a:p>
          <a:p>
            <a:r>
              <a:rPr lang="en-GB" dirty="0"/>
              <a:t>Incorrect – That is not correct. </a:t>
            </a:r>
            <a:r>
              <a:rPr lang="en-GB" dirty="0" err="1"/>
              <a:t>Kirchoff’s</a:t>
            </a:r>
            <a:r>
              <a:rPr lang="en-GB" dirty="0"/>
              <a:t> first law is the current law. The voltage law is called </a:t>
            </a:r>
            <a:r>
              <a:rPr lang="en-GB" dirty="0" err="1"/>
              <a:t>Kirchoff’s</a:t>
            </a:r>
            <a:r>
              <a:rPr lang="en-GB" dirty="0"/>
              <a:t> second law.</a:t>
            </a:r>
          </a:p>
        </p:txBody>
      </p:sp>
      <p:sp>
        <p:nvSpPr>
          <p:cNvPr id="4" name="Slide Number Placeholder 3"/>
          <p:cNvSpPr>
            <a:spLocks noGrp="1"/>
          </p:cNvSpPr>
          <p:nvPr>
            <p:ph type="sldNum" sz="quarter" idx="10"/>
          </p:nvPr>
        </p:nvSpPr>
        <p:spPr/>
        <p:txBody>
          <a:bodyPr/>
          <a:lstStyle/>
          <a:p>
            <a:fld id="{16FEC50E-693F-7248-AD71-EC691CF637E1}" type="slidenum">
              <a:rPr lang="en-GB" smtClean="0"/>
              <a:t>12</a:t>
            </a:fld>
            <a:endParaRPr lang="en-GB"/>
          </a:p>
        </p:txBody>
      </p:sp>
    </p:spTree>
    <p:extLst>
      <p:ext uri="{BB962C8B-B14F-4D97-AF65-F5344CB8AC3E}">
        <p14:creationId xmlns:p14="http://schemas.microsoft.com/office/powerpoint/2010/main" val="8398174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r>
              <a:rPr lang="en-GB" dirty="0"/>
              <a:t>MCQ</a:t>
            </a:r>
          </a:p>
          <a:p>
            <a:r>
              <a:rPr lang="en-GB" dirty="0"/>
              <a:t>Correct answer: b</a:t>
            </a:r>
          </a:p>
          <a:p>
            <a:endParaRPr lang="en-GB" dirty="0"/>
          </a:p>
          <a:p>
            <a:r>
              <a:rPr lang="en-GB" dirty="0"/>
              <a:t>Feedback:</a:t>
            </a:r>
          </a:p>
          <a:p>
            <a:r>
              <a:rPr lang="en-GB" dirty="0"/>
              <a:t>Correct – Well done. That is correct</a:t>
            </a:r>
          </a:p>
          <a:p>
            <a:r>
              <a:rPr lang="en-GB" dirty="0"/>
              <a:t>Incorrect – That is not correct. </a:t>
            </a:r>
            <a:r>
              <a:rPr lang="en-GB" dirty="0" err="1"/>
              <a:t>Kirchoff’s</a:t>
            </a:r>
            <a:r>
              <a:rPr lang="en-GB" dirty="0"/>
              <a:t> voltage law does not only apply to parallel circuits and it is the not just the sum but the algebraic sum of voltage drops that equals the applied voltage. In other words, if there are 2 voltage drops in a circuit of 2V and -0.5V, this would equate to an applied voltage of 1.5V and not 2.5V.</a:t>
            </a:r>
          </a:p>
        </p:txBody>
      </p:sp>
      <p:sp>
        <p:nvSpPr>
          <p:cNvPr id="4" name="Slide Number Placeholder 3"/>
          <p:cNvSpPr>
            <a:spLocks noGrp="1"/>
          </p:cNvSpPr>
          <p:nvPr>
            <p:ph type="sldNum" sz="quarter" idx="10"/>
          </p:nvPr>
        </p:nvSpPr>
        <p:spPr/>
        <p:txBody>
          <a:bodyPr/>
          <a:lstStyle/>
          <a:p>
            <a:fld id="{16FEC50E-693F-7248-AD71-EC691CF637E1}" type="slidenum">
              <a:rPr lang="en-GB" smtClean="0"/>
              <a:t>13</a:t>
            </a:fld>
            <a:endParaRPr lang="en-GB"/>
          </a:p>
        </p:txBody>
      </p:sp>
    </p:spTree>
    <p:extLst>
      <p:ext uri="{BB962C8B-B14F-4D97-AF65-F5344CB8AC3E}">
        <p14:creationId xmlns:p14="http://schemas.microsoft.com/office/powerpoint/2010/main" val="37287274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r>
              <a:rPr lang="en-GB" dirty="0"/>
              <a:t>T/F question</a:t>
            </a:r>
          </a:p>
          <a:p>
            <a:r>
              <a:rPr lang="en-GB" dirty="0"/>
              <a:t>Correct answer: True</a:t>
            </a:r>
          </a:p>
          <a:p>
            <a:endParaRPr lang="en-GB" dirty="0"/>
          </a:p>
          <a:p>
            <a:r>
              <a:rPr lang="en-GB" dirty="0"/>
              <a:t>Feedback:</a:t>
            </a:r>
          </a:p>
          <a:p>
            <a:r>
              <a:rPr lang="en-GB" dirty="0"/>
              <a:t>Correct – Well done. This is correct.</a:t>
            </a:r>
          </a:p>
          <a:p>
            <a:r>
              <a:rPr lang="en-GB" dirty="0"/>
              <a:t>Incorrect – That is not correct. This </a:t>
            </a:r>
            <a:r>
              <a:rPr lang="en-GB" dirty="0" err="1"/>
              <a:t>statememt</a:t>
            </a:r>
            <a:r>
              <a:rPr lang="en-GB" dirty="0"/>
              <a:t> is a statement of </a:t>
            </a:r>
            <a:r>
              <a:rPr lang="en-GB" dirty="0" err="1"/>
              <a:t>Kichoff’s</a:t>
            </a:r>
            <a:r>
              <a:rPr lang="en-GB" dirty="0"/>
              <a:t> first or current law.</a:t>
            </a:r>
          </a:p>
        </p:txBody>
      </p:sp>
      <p:sp>
        <p:nvSpPr>
          <p:cNvPr id="4" name="Slide Number Placeholder 3"/>
          <p:cNvSpPr>
            <a:spLocks noGrp="1"/>
          </p:cNvSpPr>
          <p:nvPr>
            <p:ph type="sldNum" sz="quarter" idx="10"/>
          </p:nvPr>
        </p:nvSpPr>
        <p:spPr/>
        <p:txBody>
          <a:bodyPr/>
          <a:lstStyle/>
          <a:p>
            <a:fld id="{16FEC50E-693F-7248-AD71-EC691CF637E1}" type="slidenum">
              <a:rPr lang="en-GB" smtClean="0"/>
              <a:t>14</a:t>
            </a:fld>
            <a:endParaRPr lang="en-GB"/>
          </a:p>
        </p:txBody>
      </p:sp>
    </p:spTree>
    <p:extLst>
      <p:ext uri="{BB962C8B-B14F-4D97-AF65-F5344CB8AC3E}">
        <p14:creationId xmlns:p14="http://schemas.microsoft.com/office/powerpoint/2010/main" val="17421674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r>
              <a:rPr lang="en-GB" dirty="0"/>
              <a:t>Maths cloze question with symbol selector</a:t>
            </a:r>
          </a:p>
          <a:p>
            <a:r>
              <a:rPr lang="en-GB" dirty="0"/>
              <a:t>Correct answer: -0.076A or -76mA</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See 01_03_04_Activity Solutions for full worked solution.</a:t>
            </a:r>
          </a:p>
        </p:txBody>
      </p:sp>
      <p:sp>
        <p:nvSpPr>
          <p:cNvPr id="4" name="Slide Number Placeholder 3"/>
          <p:cNvSpPr>
            <a:spLocks noGrp="1"/>
          </p:cNvSpPr>
          <p:nvPr>
            <p:ph type="sldNum" sz="quarter" idx="10"/>
          </p:nvPr>
        </p:nvSpPr>
        <p:spPr/>
        <p:txBody>
          <a:bodyPr/>
          <a:lstStyle/>
          <a:p>
            <a:fld id="{16FEC50E-693F-7248-AD71-EC691CF637E1}" type="slidenum">
              <a:rPr lang="en-GB" smtClean="0"/>
              <a:t>15</a:t>
            </a:fld>
            <a:endParaRPr lang="en-GB"/>
          </a:p>
        </p:txBody>
      </p:sp>
    </p:spTree>
    <p:extLst>
      <p:ext uri="{BB962C8B-B14F-4D97-AF65-F5344CB8AC3E}">
        <p14:creationId xmlns:p14="http://schemas.microsoft.com/office/powerpoint/2010/main" val="131484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6FEC50E-693F-7248-AD71-EC691CF637E1}" type="slidenum">
              <a:rPr lang="en-GB" smtClean="0"/>
              <a:t>16</a:t>
            </a:fld>
            <a:endParaRPr lang="en-GB"/>
          </a:p>
        </p:txBody>
      </p:sp>
    </p:spTree>
    <p:extLst>
      <p:ext uri="{BB962C8B-B14F-4D97-AF65-F5344CB8AC3E}">
        <p14:creationId xmlns:p14="http://schemas.microsoft.com/office/powerpoint/2010/main" val="935436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r>
              <a:rPr lang="en-US" dirty="0"/>
              <a:t>MCQ:</a:t>
            </a:r>
          </a:p>
          <a:p>
            <a:r>
              <a:rPr lang="en-US" dirty="0"/>
              <a:t>Correct answer: c</a:t>
            </a:r>
          </a:p>
          <a:p>
            <a:endParaRPr lang="en-US" dirty="0"/>
          </a:p>
          <a:p>
            <a:r>
              <a:rPr lang="en-US" dirty="0"/>
              <a:t>Feedback:</a:t>
            </a:r>
          </a:p>
          <a:p>
            <a:r>
              <a:rPr lang="en-GB" dirty="0"/>
              <a:t>Correct: Well done. That is correct.</a:t>
            </a:r>
          </a:p>
          <a:p>
            <a:r>
              <a:rPr lang="en-GB" dirty="0"/>
              <a:t>Incorrect. That is not correct. Have a look at the worked solution to see where you went wrong. See 01_03_04_Activity Solutions for full worked solution.</a:t>
            </a:r>
          </a:p>
        </p:txBody>
      </p:sp>
      <p:sp>
        <p:nvSpPr>
          <p:cNvPr id="4" name="Slide Number Placeholder 3"/>
          <p:cNvSpPr>
            <a:spLocks noGrp="1"/>
          </p:cNvSpPr>
          <p:nvPr>
            <p:ph type="sldNum" sz="quarter" idx="10"/>
          </p:nvPr>
        </p:nvSpPr>
        <p:spPr/>
        <p:txBody>
          <a:bodyPr/>
          <a:lstStyle/>
          <a:p>
            <a:fld id="{16FEC50E-693F-7248-AD71-EC691CF637E1}" type="slidenum">
              <a:rPr lang="en-GB" smtClean="0"/>
              <a:t>17</a:t>
            </a:fld>
            <a:endParaRPr lang="en-GB"/>
          </a:p>
        </p:txBody>
      </p:sp>
    </p:spTree>
    <p:extLst>
      <p:ext uri="{BB962C8B-B14F-4D97-AF65-F5344CB8AC3E}">
        <p14:creationId xmlns:p14="http://schemas.microsoft.com/office/powerpoint/2010/main" val="18275415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r>
              <a:rPr lang="en-US" dirty="0"/>
              <a:t>MCQ:</a:t>
            </a:r>
          </a:p>
          <a:p>
            <a:r>
              <a:rPr lang="en-US" dirty="0"/>
              <a:t>Correct answer: d</a:t>
            </a:r>
          </a:p>
          <a:p>
            <a:endParaRPr lang="en-US" dirty="0"/>
          </a:p>
          <a:p>
            <a:r>
              <a:rPr lang="en-US" dirty="0"/>
              <a:t>Feedback:</a:t>
            </a:r>
          </a:p>
          <a:p>
            <a:r>
              <a:rPr lang="en-GB" dirty="0"/>
              <a:t>Correct: Well done. That is correct.</a:t>
            </a:r>
          </a:p>
          <a:p>
            <a:r>
              <a:rPr lang="en-GB" dirty="0"/>
              <a:t>Incorrect. That is not correct. Have a look at the worked solution to see where you went wrong. See 01_03_04_Activity Solutions for full worked solution.</a:t>
            </a:r>
          </a:p>
        </p:txBody>
      </p:sp>
      <p:sp>
        <p:nvSpPr>
          <p:cNvPr id="4" name="Slide Number Placeholder 3"/>
          <p:cNvSpPr>
            <a:spLocks noGrp="1"/>
          </p:cNvSpPr>
          <p:nvPr>
            <p:ph type="sldNum" sz="quarter" idx="10"/>
          </p:nvPr>
        </p:nvSpPr>
        <p:spPr/>
        <p:txBody>
          <a:bodyPr/>
          <a:lstStyle/>
          <a:p>
            <a:fld id="{16FEC50E-693F-7248-AD71-EC691CF637E1}" type="slidenum">
              <a:rPr lang="en-GB" smtClean="0"/>
              <a:t>18</a:t>
            </a:fld>
            <a:endParaRPr lang="en-GB"/>
          </a:p>
        </p:txBody>
      </p:sp>
    </p:spTree>
    <p:extLst>
      <p:ext uri="{BB962C8B-B14F-4D97-AF65-F5344CB8AC3E}">
        <p14:creationId xmlns:p14="http://schemas.microsoft.com/office/powerpoint/2010/main" val="34900455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r>
              <a:rPr lang="en-GB" dirty="0"/>
              <a:t>Maths cloze question with symbol selector</a:t>
            </a:r>
          </a:p>
          <a:p>
            <a:r>
              <a:rPr lang="en-GB" dirty="0"/>
              <a:t>Correct Answer: I1 = 0.624A or 624mA; I2 = 0.047A or 47mA</a:t>
            </a:r>
          </a:p>
          <a:p>
            <a:endParaRPr lang="en-GB" dirty="0"/>
          </a:p>
          <a:p>
            <a:r>
              <a:rPr lang="en-US" dirty="0"/>
              <a:t>Feedback:</a:t>
            </a:r>
          </a:p>
          <a:p>
            <a:r>
              <a:rPr lang="en-GB" dirty="0"/>
              <a:t>Correct: Well done. That is correct.</a:t>
            </a:r>
          </a:p>
          <a:p>
            <a:r>
              <a:rPr lang="en-GB" dirty="0"/>
              <a:t>Incorrect. That is not correct. Have a look at the worked solution to see where you went wrong. See 01_03_04_Activity Solutions for full worked solution.</a:t>
            </a:r>
          </a:p>
        </p:txBody>
      </p:sp>
      <p:sp>
        <p:nvSpPr>
          <p:cNvPr id="4" name="Slide Number Placeholder 3"/>
          <p:cNvSpPr>
            <a:spLocks noGrp="1"/>
          </p:cNvSpPr>
          <p:nvPr>
            <p:ph type="sldNum" sz="quarter" idx="10"/>
          </p:nvPr>
        </p:nvSpPr>
        <p:spPr/>
        <p:txBody>
          <a:bodyPr/>
          <a:lstStyle/>
          <a:p>
            <a:fld id="{16FEC50E-693F-7248-AD71-EC691CF637E1}" type="slidenum">
              <a:rPr lang="en-GB" smtClean="0"/>
              <a:t>19</a:t>
            </a:fld>
            <a:endParaRPr lang="en-GB"/>
          </a:p>
        </p:txBody>
      </p:sp>
    </p:spTree>
    <p:extLst>
      <p:ext uri="{BB962C8B-B14F-4D97-AF65-F5344CB8AC3E}">
        <p14:creationId xmlns:p14="http://schemas.microsoft.com/office/powerpoint/2010/main" val="15912540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r>
              <a:rPr lang="en-GB" dirty="0"/>
              <a:t>Maths cloze question with symbol selector</a:t>
            </a:r>
          </a:p>
          <a:p>
            <a:r>
              <a:rPr lang="en-GB" dirty="0"/>
              <a:t>Correct Answer: I1 = 1.5A; I2 = 1A; I3 = 1.9A; I4 = 0.6A</a:t>
            </a:r>
          </a:p>
          <a:p>
            <a:endParaRPr lang="en-GB" dirty="0"/>
          </a:p>
          <a:p>
            <a:r>
              <a:rPr lang="en-US" dirty="0"/>
              <a:t>Feedback:</a:t>
            </a:r>
          </a:p>
          <a:p>
            <a:r>
              <a:rPr lang="en-GB" dirty="0"/>
              <a:t>Correct: Well done. That is correct.</a:t>
            </a:r>
          </a:p>
          <a:p>
            <a:r>
              <a:rPr lang="en-GB" dirty="0"/>
              <a:t>Incorrect. That is not correct. Have a look at the worked solution to see where you went wrong. See 01_03_04_Activity Solutions for full worked solution.</a:t>
            </a:r>
          </a:p>
          <a:p>
            <a:endParaRPr lang="en-GB" dirty="0"/>
          </a:p>
        </p:txBody>
      </p:sp>
      <p:sp>
        <p:nvSpPr>
          <p:cNvPr id="4" name="Slide Number Placeholder 3"/>
          <p:cNvSpPr>
            <a:spLocks noGrp="1"/>
          </p:cNvSpPr>
          <p:nvPr>
            <p:ph type="sldNum" sz="quarter" idx="10"/>
          </p:nvPr>
        </p:nvSpPr>
        <p:spPr/>
        <p:txBody>
          <a:bodyPr/>
          <a:lstStyle/>
          <a:p>
            <a:fld id="{16FEC50E-693F-7248-AD71-EC691CF637E1}" type="slidenum">
              <a:rPr lang="en-GB" smtClean="0"/>
              <a:t>20</a:t>
            </a:fld>
            <a:endParaRPr lang="en-GB"/>
          </a:p>
        </p:txBody>
      </p:sp>
    </p:spTree>
    <p:extLst>
      <p:ext uri="{BB962C8B-B14F-4D97-AF65-F5344CB8AC3E}">
        <p14:creationId xmlns:p14="http://schemas.microsoft.com/office/powerpoint/2010/main" val="534047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p:txBody>
      </p:sp>
      <p:sp>
        <p:nvSpPr>
          <p:cNvPr id="4" name="Slide Number Placeholder 3"/>
          <p:cNvSpPr>
            <a:spLocks noGrp="1"/>
          </p:cNvSpPr>
          <p:nvPr>
            <p:ph type="sldNum" sz="quarter" idx="10"/>
          </p:nvPr>
        </p:nvSpPr>
        <p:spPr/>
        <p:txBody>
          <a:bodyPr/>
          <a:lstStyle/>
          <a:p>
            <a:fld id="{16FEC50E-693F-7248-AD71-EC691CF637E1}" type="slidenum">
              <a:rPr lang="en-GB" smtClean="0"/>
              <a:t>3</a:t>
            </a:fld>
            <a:endParaRPr lang="en-GB"/>
          </a:p>
        </p:txBody>
      </p:sp>
    </p:spTree>
    <p:extLst>
      <p:ext uri="{BB962C8B-B14F-4D97-AF65-F5344CB8AC3E}">
        <p14:creationId xmlns:p14="http://schemas.microsoft.com/office/powerpoint/2010/main" val="15675495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21</a:t>
            </a:fld>
            <a:endParaRPr lang="en-GB"/>
          </a:p>
        </p:txBody>
      </p:sp>
    </p:spTree>
    <p:extLst>
      <p:ext uri="{BB962C8B-B14F-4D97-AF65-F5344CB8AC3E}">
        <p14:creationId xmlns:p14="http://schemas.microsoft.com/office/powerpoint/2010/main" val="37829719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22</a:t>
            </a:fld>
            <a:endParaRPr lang="en-GB"/>
          </a:p>
        </p:txBody>
      </p:sp>
    </p:spTree>
    <p:extLst>
      <p:ext uri="{BB962C8B-B14F-4D97-AF65-F5344CB8AC3E}">
        <p14:creationId xmlns:p14="http://schemas.microsoft.com/office/powerpoint/2010/main" val="3102308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23</a:t>
            </a:fld>
            <a:endParaRPr lang="en-GB"/>
          </a:p>
        </p:txBody>
      </p:sp>
    </p:spTree>
    <p:extLst>
      <p:ext uri="{BB962C8B-B14F-4D97-AF65-F5344CB8AC3E}">
        <p14:creationId xmlns:p14="http://schemas.microsoft.com/office/powerpoint/2010/main" val="151497080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24</a:t>
            </a:fld>
            <a:endParaRPr lang="en-GB"/>
          </a:p>
        </p:txBody>
      </p:sp>
    </p:spTree>
    <p:extLst>
      <p:ext uri="{BB962C8B-B14F-4D97-AF65-F5344CB8AC3E}">
        <p14:creationId xmlns:p14="http://schemas.microsoft.com/office/powerpoint/2010/main" val="420469907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25</a:t>
            </a:fld>
            <a:endParaRPr lang="en-GB"/>
          </a:p>
        </p:txBody>
      </p:sp>
    </p:spTree>
    <p:extLst>
      <p:ext uri="{BB962C8B-B14F-4D97-AF65-F5344CB8AC3E}">
        <p14:creationId xmlns:p14="http://schemas.microsoft.com/office/powerpoint/2010/main" val="305653846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26</a:t>
            </a:fld>
            <a:endParaRPr lang="en-GB"/>
          </a:p>
        </p:txBody>
      </p:sp>
    </p:spTree>
    <p:extLst>
      <p:ext uri="{BB962C8B-B14F-4D97-AF65-F5344CB8AC3E}">
        <p14:creationId xmlns:p14="http://schemas.microsoft.com/office/powerpoint/2010/main" val="359703445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27</a:t>
            </a:fld>
            <a:endParaRPr lang="en-GB"/>
          </a:p>
        </p:txBody>
      </p:sp>
    </p:spTree>
    <p:extLst>
      <p:ext uri="{BB962C8B-B14F-4D97-AF65-F5344CB8AC3E}">
        <p14:creationId xmlns:p14="http://schemas.microsoft.com/office/powerpoint/2010/main" val="355337540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28</a:t>
            </a:fld>
            <a:endParaRPr lang="en-GB"/>
          </a:p>
        </p:txBody>
      </p:sp>
    </p:spTree>
    <p:extLst>
      <p:ext uri="{BB962C8B-B14F-4D97-AF65-F5344CB8AC3E}">
        <p14:creationId xmlns:p14="http://schemas.microsoft.com/office/powerpoint/2010/main" val="229478785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29</a:t>
            </a:fld>
            <a:endParaRPr lang="en-GB"/>
          </a:p>
        </p:txBody>
      </p:sp>
    </p:spTree>
    <p:extLst>
      <p:ext uri="{BB962C8B-B14F-4D97-AF65-F5344CB8AC3E}">
        <p14:creationId xmlns:p14="http://schemas.microsoft.com/office/powerpoint/2010/main" val="258062179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30</a:t>
            </a:fld>
            <a:endParaRPr lang="en-GB"/>
          </a:p>
        </p:txBody>
      </p:sp>
    </p:spTree>
    <p:extLst>
      <p:ext uri="{BB962C8B-B14F-4D97-AF65-F5344CB8AC3E}">
        <p14:creationId xmlns:p14="http://schemas.microsoft.com/office/powerpoint/2010/main" val="28106269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4</a:t>
            </a:fld>
            <a:endParaRPr lang="en-GB"/>
          </a:p>
        </p:txBody>
      </p:sp>
    </p:spTree>
    <p:extLst>
      <p:ext uri="{BB962C8B-B14F-4D97-AF65-F5344CB8AC3E}">
        <p14:creationId xmlns:p14="http://schemas.microsoft.com/office/powerpoint/2010/main" val="415140751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31</a:t>
            </a:fld>
            <a:endParaRPr lang="en-GB"/>
          </a:p>
        </p:txBody>
      </p:sp>
    </p:spTree>
    <p:extLst>
      <p:ext uri="{BB962C8B-B14F-4D97-AF65-F5344CB8AC3E}">
        <p14:creationId xmlns:p14="http://schemas.microsoft.com/office/powerpoint/2010/main" val="33787683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32</a:t>
            </a:fld>
            <a:endParaRPr lang="en-GB"/>
          </a:p>
        </p:txBody>
      </p:sp>
    </p:spTree>
    <p:extLst>
      <p:ext uri="{BB962C8B-B14F-4D97-AF65-F5344CB8AC3E}">
        <p14:creationId xmlns:p14="http://schemas.microsoft.com/office/powerpoint/2010/main" val="412274078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33</a:t>
            </a:fld>
            <a:endParaRPr lang="en-GB"/>
          </a:p>
        </p:txBody>
      </p:sp>
    </p:spTree>
    <p:extLst>
      <p:ext uri="{BB962C8B-B14F-4D97-AF65-F5344CB8AC3E}">
        <p14:creationId xmlns:p14="http://schemas.microsoft.com/office/powerpoint/2010/main" val="341459455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34</a:t>
            </a:fld>
            <a:endParaRPr lang="en-GB"/>
          </a:p>
        </p:txBody>
      </p:sp>
    </p:spTree>
    <p:extLst>
      <p:ext uri="{BB962C8B-B14F-4D97-AF65-F5344CB8AC3E}">
        <p14:creationId xmlns:p14="http://schemas.microsoft.com/office/powerpoint/2010/main" val="117495198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35</a:t>
            </a:fld>
            <a:endParaRPr lang="en-GB"/>
          </a:p>
        </p:txBody>
      </p:sp>
    </p:spTree>
    <p:extLst>
      <p:ext uri="{BB962C8B-B14F-4D97-AF65-F5344CB8AC3E}">
        <p14:creationId xmlns:p14="http://schemas.microsoft.com/office/powerpoint/2010/main" val="2863406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Kirchoff’s Current Law = on click, present slide 6 as a popup</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Kirchoff’s Voltage Law = on click, present slide 7 as a popup</a:t>
                </a:r>
              </a:p>
            </p:txBody>
          </p:sp>
        </mc:Choice>
        <mc:Fallback xmlns="">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On click of each button present a pop-up with the indicated text: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1 – Resistors in series: When resistors are in series in a circuit, we add up their values to find the total resistance. Note that this applies to any components in a </a:t>
                </a:r>
                <a:r>
                  <a:rPr lang="en-US" dirty="0" err="1"/>
                  <a:t>ciruit</a:t>
                </a:r>
                <a:r>
                  <a:rPr lang="en-US" dirty="0"/>
                  <a:t> that supply resistance.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 – Resistors in parallel: When resistors are in parallel in a circuit, we use the following formula to work out the total resistance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a:latin typeface="Cambria Math" panose="02040503050406030204" pitchFamily="18" charset="0"/>
                  </a:rPr>
                  <a:t>1/𝑅_𝑇 =1/𝑅1+1/𝑅2+…+1/𝑅𝑛</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Note that this applies to any components in a </a:t>
                </a:r>
                <a:r>
                  <a:rPr lang="en-US" dirty="0" err="1"/>
                  <a:t>ciruit</a:t>
                </a:r>
                <a:r>
                  <a:rPr lang="en-US" dirty="0"/>
                  <a:t> that supply resistance.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3 – </a:t>
                </a:r>
                <a:r>
                  <a:rPr lang="en-US" dirty="0" err="1"/>
                  <a:t>Kirchoff’s</a:t>
                </a:r>
                <a:r>
                  <a:rPr lang="en-US" dirty="0"/>
                  <a:t> Voltage Law: Resistors in </a:t>
                </a:r>
                <a:r>
                  <a:rPr lang="en-US" b="1" dirty="0"/>
                  <a:t>series</a:t>
                </a:r>
                <a:r>
                  <a:rPr lang="en-US" dirty="0"/>
                  <a:t> divide up the </a:t>
                </a:r>
                <a:r>
                  <a:rPr lang="en-US" b="1" dirty="0"/>
                  <a:t>voltage</a:t>
                </a:r>
                <a:r>
                  <a:rPr lang="en-US" dirty="0"/>
                  <a:t> in proportion to their resistances. Note that this applies to any components in a </a:t>
                </a:r>
                <a:r>
                  <a:rPr lang="en-US" dirty="0" err="1"/>
                  <a:t>ciruit</a:t>
                </a:r>
                <a:r>
                  <a:rPr lang="en-US" dirty="0"/>
                  <a:t> that supply resistance.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4 – </a:t>
                </a:r>
                <a:r>
                  <a:rPr lang="en-US" dirty="0" err="1"/>
                  <a:t>Kirchoff’s</a:t>
                </a:r>
                <a:r>
                  <a:rPr lang="en-US" dirty="0"/>
                  <a:t> Current Law: Resistors in </a:t>
                </a:r>
                <a:r>
                  <a:rPr lang="en-US" b="1" dirty="0"/>
                  <a:t>parallel</a:t>
                </a:r>
                <a:r>
                  <a:rPr lang="en-US" dirty="0"/>
                  <a:t> divide up the </a:t>
                </a:r>
                <a:r>
                  <a:rPr lang="en-US" b="1" dirty="0"/>
                  <a:t>current</a:t>
                </a:r>
                <a:r>
                  <a:rPr lang="en-US" dirty="0"/>
                  <a:t> in proportion to their resistances. Note that this applies to any components in a </a:t>
                </a:r>
                <a:r>
                  <a:rPr lang="en-US" dirty="0" err="1"/>
                  <a:t>ciruit</a:t>
                </a:r>
                <a:r>
                  <a:rPr lang="en-US" dirty="0"/>
                  <a:t> that supply resistance.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mc:Fallback>
      </mc:AlternateContent>
      <p:sp>
        <p:nvSpPr>
          <p:cNvPr id="4" name="Slide Number Placeholder 3"/>
          <p:cNvSpPr>
            <a:spLocks noGrp="1"/>
          </p:cNvSpPr>
          <p:nvPr>
            <p:ph type="sldNum" sz="quarter" idx="10"/>
          </p:nvPr>
        </p:nvSpPr>
        <p:spPr/>
        <p:txBody>
          <a:bodyPr/>
          <a:lstStyle/>
          <a:p>
            <a:fld id="{16FEC50E-693F-7248-AD71-EC691CF637E1}" type="slidenum">
              <a:rPr lang="en-GB" smtClean="0"/>
              <a:t>5</a:t>
            </a:fld>
            <a:endParaRPr lang="en-GB"/>
          </a:p>
        </p:txBody>
      </p:sp>
    </p:spTree>
    <p:extLst>
      <p:ext uri="{BB962C8B-B14F-4D97-AF65-F5344CB8AC3E}">
        <p14:creationId xmlns:p14="http://schemas.microsoft.com/office/powerpoint/2010/main" val="13375652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Img01 - redraw</a:t>
                </a:r>
              </a:p>
            </p:txBody>
          </p:sp>
        </mc:Choice>
        <mc:Fallback xmlns="">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On click of each button present a pop-up with the indicated text: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1 – Resistors in series: When resistors are in series in a circuit, we add up their values to find the total resistance. Note that this applies to any components in a </a:t>
                </a:r>
                <a:r>
                  <a:rPr lang="en-US" dirty="0" err="1"/>
                  <a:t>ciruit</a:t>
                </a:r>
                <a:r>
                  <a:rPr lang="en-US" dirty="0"/>
                  <a:t> that supply resistance.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 – Resistors in parallel: When resistors are in parallel in a circuit, we use the following formula to work out the total resistance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a:latin typeface="Cambria Math" panose="02040503050406030204" pitchFamily="18" charset="0"/>
                  </a:rPr>
                  <a:t>1/𝑅_𝑇 =1/𝑅1+1/𝑅2+…+1/𝑅𝑛</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Note that this applies to any components in a </a:t>
                </a:r>
                <a:r>
                  <a:rPr lang="en-US" dirty="0" err="1"/>
                  <a:t>ciruit</a:t>
                </a:r>
                <a:r>
                  <a:rPr lang="en-US" dirty="0"/>
                  <a:t> that supply resistance.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3 – </a:t>
                </a:r>
                <a:r>
                  <a:rPr lang="en-US" dirty="0" err="1"/>
                  <a:t>Kirchoff’s</a:t>
                </a:r>
                <a:r>
                  <a:rPr lang="en-US" dirty="0"/>
                  <a:t> Voltage Law: Resistors in </a:t>
                </a:r>
                <a:r>
                  <a:rPr lang="en-US" b="1" dirty="0"/>
                  <a:t>series</a:t>
                </a:r>
                <a:r>
                  <a:rPr lang="en-US" dirty="0"/>
                  <a:t> divide up the </a:t>
                </a:r>
                <a:r>
                  <a:rPr lang="en-US" b="1" dirty="0"/>
                  <a:t>voltage</a:t>
                </a:r>
                <a:r>
                  <a:rPr lang="en-US" dirty="0"/>
                  <a:t> in proportion to their resistances. Note that this applies to any components in a </a:t>
                </a:r>
                <a:r>
                  <a:rPr lang="en-US" dirty="0" err="1"/>
                  <a:t>ciruit</a:t>
                </a:r>
                <a:r>
                  <a:rPr lang="en-US" dirty="0"/>
                  <a:t> that supply resistance.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4 – </a:t>
                </a:r>
                <a:r>
                  <a:rPr lang="en-US" dirty="0" err="1"/>
                  <a:t>Kirchoff’s</a:t>
                </a:r>
                <a:r>
                  <a:rPr lang="en-US" dirty="0"/>
                  <a:t> Current Law: Resistors in </a:t>
                </a:r>
                <a:r>
                  <a:rPr lang="en-US" b="1" dirty="0"/>
                  <a:t>parallel</a:t>
                </a:r>
                <a:r>
                  <a:rPr lang="en-US" dirty="0"/>
                  <a:t> divide up the </a:t>
                </a:r>
                <a:r>
                  <a:rPr lang="en-US" b="1" dirty="0"/>
                  <a:t>current</a:t>
                </a:r>
                <a:r>
                  <a:rPr lang="en-US" dirty="0"/>
                  <a:t> in proportion to their resistances. Note that this applies to any components in a </a:t>
                </a:r>
                <a:r>
                  <a:rPr lang="en-US" dirty="0" err="1"/>
                  <a:t>ciruit</a:t>
                </a:r>
                <a:r>
                  <a:rPr lang="en-US" dirty="0"/>
                  <a:t> that supply resistance.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mc:Fallback>
      </mc:AlternateContent>
      <p:sp>
        <p:nvSpPr>
          <p:cNvPr id="4" name="Slide Number Placeholder 3"/>
          <p:cNvSpPr>
            <a:spLocks noGrp="1"/>
          </p:cNvSpPr>
          <p:nvPr>
            <p:ph type="sldNum" sz="quarter" idx="10"/>
          </p:nvPr>
        </p:nvSpPr>
        <p:spPr/>
        <p:txBody>
          <a:bodyPr/>
          <a:lstStyle/>
          <a:p>
            <a:fld id="{16FEC50E-693F-7248-AD71-EC691CF637E1}" type="slidenum">
              <a:rPr lang="en-GB" smtClean="0"/>
              <a:t>6</a:t>
            </a:fld>
            <a:endParaRPr lang="en-GB"/>
          </a:p>
        </p:txBody>
      </p:sp>
    </p:spTree>
    <p:extLst>
      <p:ext uri="{BB962C8B-B14F-4D97-AF65-F5344CB8AC3E}">
        <p14:creationId xmlns:p14="http://schemas.microsoft.com/office/powerpoint/2010/main" val="1389634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Img02 = based on Img12 from 01_03</a:t>
                </a:r>
              </a:p>
            </p:txBody>
          </p:sp>
        </mc:Choice>
        <mc:Fallback xmlns="">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On click of each button present a pop-up with the indicated text: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1 – Resistors in series: When resistors are in series in a circuit, we add up their values to find the total resistance. Note that this applies to any components in a </a:t>
                </a:r>
                <a:r>
                  <a:rPr lang="en-US" dirty="0" err="1"/>
                  <a:t>ciruit</a:t>
                </a:r>
                <a:r>
                  <a:rPr lang="en-US" dirty="0"/>
                  <a:t> that supply resistance.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 – Resistors in parallel: When resistors are in parallel in a circuit, we use the following formula to work out the total resistance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a:latin typeface="Cambria Math" panose="02040503050406030204" pitchFamily="18" charset="0"/>
                  </a:rPr>
                  <a:t>1/𝑅_𝑇 =1/𝑅1+1/𝑅2+…+1/𝑅𝑛</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Note that this applies to any components in a </a:t>
                </a:r>
                <a:r>
                  <a:rPr lang="en-US" dirty="0" err="1"/>
                  <a:t>ciruit</a:t>
                </a:r>
                <a:r>
                  <a:rPr lang="en-US" dirty="0"/>
                  <a:t> that supply resistance.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3 – </a:t>
                </a:r>
                <a:r>
                  <a:rPr lang="en-US" dirty="0" err="1"/>
                  <a:t>Kirchoff’s</a:t>
                </a:r>
                <a:r>
                  <a:rPr lang="en-US" dirty="0"/>
                  <a:t> Voltage Law: Resistors in </a:t>
                </a:r>
                <a:r>
                  <a:rPr lang="en-US" b="1" dirty="0"/>
                  <a:t>series</a:t>
                </a:r>
                <a:r>
                  <a:rPr lang="en-US" dirty="0"/>
                  <a:t> divide up the </a:t>
                </a:r>
                <a:r>
                  <a:rPr lang="en-US" b="1" dirty="0"/>
                  <a:t>voltage</a:t>
                </a:r>
                <a:r>
                  <a:rPr lang="en-US" dirty="0"/>
                  <a:t> in proportion to their resistances. Note that this applies to any components in a </a:t>
                </a:r>
                <a:r>
                  <a:rPr lang="en-US" dirty="0" err="1"/>
                  <a:t>ciruit</a:t>
                </a:r>
                <a:r>
                  <a:rPr lang="en-US" dirty="0"/>
                  <a:t> that supply resistance.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4 – </a:t>
                </a:r>
                <a:r>
                  <a:rPr lang="en-US" dirty="0" err="1"/>
                  <a:t>Kirchoff’s</a:t>
                </a:r>
                <a:r>
                  <a:rPr lang="en-US" dirty="0"/>
                  <a:t> Current Law: Resistors in </a:t>
                </a:r>
                <a:r>
                  <a:rPr lang="en-US" b="1" dirty="0"/>
                  <a:t>parallel</a:t>
                </a:r>
                <a:r>
                  <a:rPr lang="en-US" dirty="0"/>
                  <a:t> divide up the </a:t>
                </a:r>
                <a:r>
                  <a:rPr lang="en-US" b="1" dirty="0"/>
                  <a:t>current</a:t>
                </a:r>
                <a:r>
                  <a:rPr lang="en-US" dirty="0"/>
                  <a:t> in proportion to their resistances. Note that this applies to any components in a </a:t>
                </a:r>
                <a:r>
                  <a:rPr lang="en-US" dirty="0" err="1"/>
                  <a:t>ciruit</a:t>
                </a:r>
                <a:r>
                  <a:rPr lang="en-US" dirty="0"/>
                  <a:t> that supply resistance.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mc:Fallback>
      </mc:AlternateContent>
      <p:sp>
        <p:nvSpPr>
          <p:cNvPr id="4" name="Slide Number Placeholder 3"/>
          <p:cNvSpPr>
            <a:spLocks noGrp="1"/>
          </p:cNvSpPr>
          <p:nvPr>
            <p:ph type="sldNum" sz="quarter" idx="10"/>
          </p:nvPr>
        </p:nvSpPr>
        <p:spPr/>
        <p:txBody>
          <a:bodyPr/>
          <a:lstStyle/>
          <a:p>
            <a:fld id="{16FEC50E-693F-7248-AD71-EC691CF637E1}" type="slidenum">
              <a:rPr lang="en-GB" smtClean="0"/>
              <a:t>7</a:t>
            </a:fld>
            <a:endParaRPr lang="en-GB"/>
          </a:p>
        </p:txBody>
      </p:sp>
    </p:spTree>
    <p:extLst>
      <p:ext uri="{BB962C8B-B14F-4D97-AF65-F5344CB8AC3E}">
        <p14:creationId xmlns:p14="http://schemas.microsoft.com/office/powerpoint/2010/main" val="41648243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Img03 – redraw</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See the full worked solution = on click, play Vid01 full screen. See appendix for brief</a:t>
                </a:r>
              </a:p>
            </p:txBody>
          </p:sp>
        </mc:Choice>
        <mc:Fallback xmlns="">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On click of each button present a pop-up with the indicated text: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1 – Resistors in series: When resistors are in series in a circuit, we add up their values to find the total resistance. Note that this applies to any components in a </a:t>
                </a:r>
                <a:r>
                  <a:rPr lang="en-US" dirty="0" err="1"/>
                  <a:t>ciruit</a:t>
                </a:r>
                <a:r>
                  <a:rPr lang="en-US" dirty="0"/>
                  <a:t> that supply resistance.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 – Resistors in parallel: When resistors are in parallel in a circuit, we use the following formula to work out the total resistance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a:latin typeface="Cambria Math" panose="02040503050406030204" pitchFamily="18" charset="0"/>
                  </a:rPr>
                  <a:t>1/𝑅_𝑇 =1/𝑅1+1/𝑅2+…+1/𝑅𝑛</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Note that this applies to any components in a </a:t>
                </a:r>
                <a:r>
                  <a:rPr lang="en-US" dirty="0" err="1"/>
                  <a:t>ciruit</a:t>
                </a:r>
                <a:r>
                  <a:rPr lang="en-US" dirty="0"/>
                  <a:t> that supply resistance.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3 – </a:t>
                </a:r>
                <a:r>
                  <a:rPr lang="en-US" dirty="0" err="1"/>
                  <a:t>Kirchoff’s</a:t>
                </a:r>
                <a:r>
                  <a:rPr lang="en-US" dirty="0"/>
                  <a:t> Voltage Law: Resistors in </a:t>
                </a:r>
                <a:r>
                  <a:rPr lang="en-US" b="1" dirty="0"/>
                  <a:t>series</a:t>
                </a:r>
                <a:r>
                  <a:rPr lang="en-US" dirty="0"/>
                  <a:t> divide up the </a:t>
                </a:r>
                <a:r>
                  <a:rPr lang="en-US" b="1" dirty="0"/>
                  <a:t>voltage</a:t>
                </a:r>
                <a:r>
                  <a:rPr lang="en-US" dirty="0"/>
                  <a:t> in proportion to their resistances. Note that this applies to any components in a </a:t>
                </a:r>
                <a:r>
                  <a:rPr lang="en-US" dirty="0" err="1"/>
                  <a:t>ciruit</a:t>
                </a:r>
                <a:r>
                  <a:rPr lang="en-US" dirty="0"/>
                  <a:t> that supply resistance.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4 – </a:t>
                </a:r>
                <a:r>
                  <a:rPr lang="en-US" dirty="0" err="1"/>
                  <a:t>Kirchoff’s</a:t>
                </a:r>
                <a:r>
                  <a:rPr lang="en-US" dirty="0"/>
                  <a:t> Current Law: Resistors in </a:t>
                </a:r>
                <a:r>
                  <a:rPr lang="en-US" b="1" dirty="0"/>
                  <a:t>parallel</a:t>
                </a:r>
                <a:r>
                  <a:rPr lang="en-US" dirty="0"/>
                  <a:t> divide up the </a:t>
                </a:r>
                <a:r>
                  <a:rPr lang="en-US" b="1" dirty="0"/>
                  <a:t>current</a:t>
                </a:r>
                <a:r>
                  <a:rPr lang="en-US" dirty="0"/>
                  <a:t> in proportion to their resistances. Note that this applies to any components in a </a:t>
                </a:r>
                <a:r>
                  <a:rPr lang="en-US" dirty="0" err="1"/>
                  <a:t>ciruit</a:t>
                </a:r>
                <a:r>
                  <a:rPr lang="en-US" dirty="0"/>
                  <a:t> that supply resistance.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mc:Fallback>
      </mc:AlternateContent>
      <p:sp>
        <p:nvSpPr>
          <p:cNvPr id="4" name="Slide Number Placeholder 3"/>
          <p:cNvSpPr>
            <a:spLocks noGrp="1"/>
          </p:cNvSpPr>
          <p:nvPr>
            <p:ph type="sldNum" sz="quarter" idx="10"/>
          </p:nvPr>
        </p:nvSpPr>
        <p:spPr/>
        <p:txBody>
          <a:bodyPr/>
          <a:lstStyle/>
          <a:p>
            <a:fld id="{16FEC50E-693F-7248-AD71-EC691CF637E1}" type="slidenum">
              <a:rPr lang="en-GB" smtClean="0"/>
              <a:t>8</a:t>
            </a:fld>
            <a:endParaRPr lang="en-GB"/>
          </a:p>
        </p:txBody>
      </p:sp>
    </p:spTree>
    <p:extLst>
      <p:ext uri="{BB962C8B-B14F-4D97-AF65-F5344CB8AC3E}">
        <p14:creationId xmlns:p14="http://schemas.microsoft.com/office/powerpoint/2010/main" val="41635119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0" dirty="0"/>
                  <a:t>Img04 = Redraw</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See the full worked solution = on click, play Vid02 full screen. See appendix for brief</a:t>
                </a:r>
              </a:p>
            </p:txBody>
          </p:sp>
        </mc:Choice>
        <mc:Fallback xmlns="">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On click of each button present a pop-up with the indicated text: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1 – Resistors in series: When resistors are in series in a circuit, we add up their values to find the total resistance. Note that this applies to any components in a </a:t>
                </a:r>
                <a:r>
                  <a:rPr lang="en-US" dirty="0" err="1"/>
                  <a:t>ciruit</a:t>
                </a:r>
                <a:r>
                  <a:rPr lang="en-US" dirty="0"/>
                  <a:t> that supply resistance.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 – Resistors in parallel: When resistors are in parallel in a circuit, we use the following formula to work out the total resistance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a:latin typeface="Cambria Math" panose="02040503050406030204" pitchFamily="18" charset="0"/>
                  </a:rPr>
                  <a:t>1/𝑅_𝑇 =1/𝑅1+1/𝑅2+…+1/𝑅𝑛</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Note that this applies to any components in a </a:t>
                </a:r>
                <a:r>
                  <a:rPr lang="en-US" dirty="0" err="1"/>
                  <a:t>ciruit</a:t>
                </a:r>
                <a:r>
                  <a:rPr lang="en-US" dirty="0"/>
                  <a:t> that supply resistance.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3 – </a:t>
                </a:r>
                <a:r>
                  <a:rPr lang="en-US" dirty="0" err="1"/>
                  <a:t>Kirchoff’s</a:t>
                </a:r>
                <a:r>
                  <a:rPr lang="en-US" dirty="0"/>
                  <a:t> Voltage Law: Resistors in </a:t>
                </a:r>
                <a:r>
                  <a:rPr lang="en-US" b="1" dirty="0"/>
                  <a:t>series</a:t>
                </a:r>
                <a:r>
                  <a:rPr lang="en-US" dirty="0"/>
                  <a:t> divide up the </a:t>
                </a:r>
                <a:r>
                  <a:rPr lang="en-US" b="1" dirty="0"/>
                  <a:t>voltage</a:t>
                </a:r>
                <a:r>
                  <a:rPr lang="en-US" dirty="0"/>
                  <a:t> in proportion to their resistances. Note that this applies to any components in a </a:t>
                </a:r>
                <a:r>
                  <a:rPr lang="en-US" dirty="0" err="1"/>
                  <a:t>ciruit</a:t>
                </a:r>
                <a:r>
                  <a:rPr lang="en-US" dirty="0"/>
                  <a:t> that supply resistance.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4 – </a:t>
                </a:r>
                <a:r>
                  <a:rPr lang="en-US" dirty="0" err="1"/>
                  <a:t>Kirchoff’s</a:t>
                </a:r>
                <a:r>
                  <a:rPr lang="en-US" dirty="0"/>
                  <a:t> Current Law: Resistors in </a:t>
                </a:r>
                <a:r>
                  <a:rPr lang="en-US" b="1" dirty="0"/>
                  <a:t>parallel</a:t>
                </a:r>
                <a:r>
                  <a:rPr lang="en-US" dirty="0"/>
                  <a:t> divide up the </a:t>
                </a:r>
                <a:r>
                  <a:rPr lang="en-US" b="1" dirty="0"/>
                  <a:t>current</a:t>
                </a:r>
                <a:r>
                  <a:rPr lang="en-US" dirty="0"/>
                  <a:t> in proportion to their resistances. Note that this applies to any components in a </a:t>
                </a:r>
                <a:r>
                  <a:rPr lang="en-US" dirty="0" err="1"/>
                  <a:t>ciruit</a:t>
                </a:r>
                <a:r>
                  <a:rPr lang="en-US" dirty="0"/>
                  <a:t> that supply resistance.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mc:Fallback>
      </mc:AlternateContent>
      <p:sp>
        <p:nvSpPr>
          <p:cNvPr id="4" name="Slide Number Placeholder 3"/>
          <p:cNvSpPr>
            <a:spLocks noGrp="1"/>
          </p:cNvSpPr>
          <p:nvPr>
            <p:ph type="sldNum" sz="quarter" idx="10"/>
          </p:nvPr>
        </p:nvSpPr>
        <p:spPr/>
        <p:txBody>
          <a:bodyPr/>
          <a:lstStyle/>
          <a:p>
            <a:fld id="{16FEC50E-693F-7248-AD71-EC691CF637E1}" type="slidenum">
              <a:rPr lang="en-GB" smtClean="0"/>
              <a:t>9</a:t>
            </a:fld>
            <a:endParaRPr lang="en-GB"/>
          </a:p>
        </p:txBody>
      </p:sp>
    </p:spTree>
    <p:extLst>
      <p:ext uri="{BB962C8B-B14F-4D97-AF65-F5344CB8AC3E}">
        <p14:creationId xmlns:p14="http://schemas.microsoft.com/office/powerpoint/2010/main" val="37478810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0" dirty="0"/>
                  <a:t>Img05 = Redraw</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See the full worked solution = on click, play Vid03 full screen. See appendix for brief</a:t>
                </a:r>
              </a:p>
            </p:txBody>
          </p:sp>
        </mc:Choice>
        <mc:Fallback xmlns="">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On click of each button present a pop-up with the indicated text: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1 – Resistors in series: When resistors are in series in a circuit, we add up their values to find the total resistance. Note that this applies to any components in a </a:t>
                </a:r>
                <a:r>
                  <a:rPr lang="en-US" dirty="0" err="1"/>
                  <a:t>ciruit</a:t>
                </a:r>
                <a:r>
                  <a:rPr lang="en-US" dirty="0"/>
                  <a:t> that supply resistance.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 – Resistors in parallel: When resistors are in parallel in a circuit, we use the following formula to work out the total resistance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a:latin typeface="Cambria Math" panose="02040503050406030204" pitchFamily="18" charset="0"/>
                  </a:rPr>
                  <a:t>1/𝑅_𝑇 =1/𝑅1+1/𝑅2+…+1/𝑅𝑛</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Note that this applies to any components in a </a:t>
                </a:r>
                <a:r>
                  <a:rPr lang="en-US" dirty="0" err="1"/>
                  <a:t>ciruit</a:t>
                </a:r>
                <a:r>
                  <a:rPr lang="en-US" dirty="0"/>
                  <a:t> that supply resistance.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3 – </a:t>
                </a:r>
                <a:r>
                  <a:rPr lang="en-US" dirty="0" err="1"/>
                  <a:t>Kirchoff’s</a:t>
                </a:r>
                <a:r>
                  <a:rPr lang="en-US" dirty="0"/>
                  <a:t> Voltage Law: Resistors in </a:t>
                </a:r>
                <a:r>
                  <a:rPr lang="en-US" b="1" dirty="0"/>
                  <a:t>series</a:t>
                </a:r>
                <a:r>
                  <a:rPr lang="en-US" dirty="0"/>
                  <a:t> divide up the </a:t>
                </a:r>
                <a:r>
                  <a:rPr lang="en-US" b="1" dirty="0"/>
                  <a:t>voltage</a:t>
                </a:r>
                <a:r>
                  <a:rPr lang="en-US" dirty="0"/>
                  <a:t> in proportion to their resistances. Note that this applies to any components in a </a:t>
                </a:r>
                <a:r>
                  <a:rPr lang="en-US" dirty="0" err="1"/>
                  <a:t>ciruit</a:t>
                </a:r>
                <a:r>
                  <a:rPr lang="en-US" dirty="0"/>
                  <a:t> that supply resistance.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4 – </a:t>
                </a:r>
                <a:r>
                  <a:rPr lang="en-US" dirty="0" err="1"/>
                  <a:t>Kirchoff’s</a:t>
                </a:r>
                <a:r>
                  <a:rPr lang="en-US" dirty="0"/>
                  <a:t> Current Law: Resistors in </a:t>
                </a:r>
                <a:r>
                  <a:rPr lang="en-US" b="1" dirty="0"/>
                  <a:t>parallel</a:t>
                </a:r>
                <a:r>
                  <a:rPr lang="en-US" dirty="0"/>
                  <a:t> divide up the </a:t>
                </a:r>
                <a:r>
                  <a:rPr lang="en-US" b="1" dirty="0"/>
                  <a:t>current</a:t>
                </a:r>
                <a:r>
                  <a:rPr lang="en-US" dirty="0"/>
                  <a:t> in proportion to their resistances. Note that this applies to any components in a </a:t>
                </a:r>
                <a:r>
                  <a:rPr lang="en-US" dirty="0" err="1"/>
                  <a:t>ciruit</a:t>
                </a:r>
                <a:r>
                  <a:rPr lang="en-US" dirty="0"/>
                  <a:t> that supply resistance.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mc:Fallback>
      </mc:AlternateContent>
      <p:sp>
        <p:nvSpPr>
          <p:cNvPr id="4" name="Slide Number Placeholder 3"/>
          <p:cNvSpPr>
            <a:spLocks noGrp="1"/>
          </p:cNvSpPr>
          <p:nvPr>
            <p:ph type="sldNum" sz="quarter" idx="10"/>
          </p:nvPr>
        </p:nvSpPr>
        <p:spPr/>
        <p:txBody>
          <a:bodyPr/>
          <a:lstStyle/>
          <a:p>
            <a:fld id="{16FEC50E-693F-7248-AD71-EC691CF637E1}" type="slidenum">
              <a:rPr lang="en-GB" smtClean="0"/>
              <a:t>10</a:t>
            </a:fld>
            <a:endParaRPr lang="en-GB"/>
          </a:p>
        </p:txBody>
      </p:sp>
    </p:spTree>
    <p:extLst>
      <p:ext uri="{BB962C8B-B14F-4D97-AF65-F5344CB8AC3E}">
        <p14:creationId xmlns:p14="http://schemas.microsoft.com/office/powerpoint/2010/main" val="24321614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79922" y="818909"/>
            <a:ext cx="7679531" cy="1742064"/>
          </a:xfrm>
        </p:spPr>
        <p:txBody>
          <a:bodyPr anchor="b"/>
          <a:lstStyle>
            <a:lvl1pPr algn="ctr">
              <a:defRPr sz="4378"/>
            </a:lvl1pPr>
          </a:lstStyle>
          <a:p>
            <a:r>
              <a:rPr lang="en-US"/>
              <a:t>Click to edit Master title style</a:t>
            </a:r>
            <a:endParaRPr lang="en-US" dirty="0"/>
          </a:p>
        </p:txBody>
      </p:sp>
      <p:sp>
        <p:nvSpPr>
          <p:cNvPr id="3" name="Subtitle 2"/>
          <p:cNvSpPr>
            <a:spLocks noGrp="1"/>
          </p:cNvSpPr>
          <p:nvPr>
            <p:ph type="subTitle" idx="1"/>
          </p:nvPr>
        </p:nvSpPr>
        <p:spPr>
          <a:xfrm>
            <a:off x="1279922" y="2628154"/>
            <a:ext cx="7679531" cy="1208093"/>
          </a:xfrm>
        </p:spPr>
        <p:txBody>
          <a:bodyPr/>
          <a:lstStyle>
            <a:lvl1pPr marL="0" indent="0" algn="ctr">
              <a:buNone/>
              <a:defRPr sz="1751"/>
            </a:lvl1pPr>
            <a:lvl2pPr marL="333573" indent="0" algn="ctr">
              <a:buNone/>
              <a:defRPr sz="1459"/>
            </a:lvl2pPr>
            <a:lvl3pPr marL="667146" indent="0" algn="ctr">
              <a:buNone/>
              <a:defRPr sz="1313"/>
            </a:lvl3pPr>
            <a:lvl4pPr marL="1000719" indent="0" algn="ctr">
              <a:buNone/>
              <a:defRPr sz="1167"/>
            </a:lvl4pPr>
            <a:lvl5pPr marL="1334292" indent="0" algn="ctr">
              <a:buNone/>
              <a:defRPr sz="1167"/>
            </a:lvl5pPr>
            <a:lvl6pPr marL="1667866" indent="0" algn="ctr">
              <a:buNone/>
              <a:defRPr sz="1167"/>
            </a:lvl6pPr>
            <a:lvl7pPr marL="2001439" indent="0" algn="ctr">
              <a:buNone/>
              <a:defRPr sz="1167"/>
            </a:lvl7pPr>
            <a:lvl8pPr marL="2335012" indent="0" algn="ctr">
              <a:buNone/>
              <a:defRPr sz="1167"/>
            </a:lvl8pPr>
            <a:lvl9pPr marL="2668585" indent="0" algn="ctr">
              <a:buNone/>
              <a:defRPr sz="1167"/>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2/19/19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
        <p:nvSpPr>
          <p:cNvPr id="7" name="Rectangle 6">
            <a:extLst>
              <a:ext uri="{FF2B5EF4-FFF2-40B4-BE49-F238E27FC236}">
                <a16:creationId xmlns:a16="http://schemas.microsoft.com/office/drawing/2014/main" id="{5E407DE3-9DDB-4BC9-B55A-F75D494A9618}"/>
              </a:ext>
            </a:extLst>
          </p:cNvPr>
          <p:cNvSpPr/>
          <p:nvPr userDrawn="1"/>
        </p:nvSpPr>
        <p:spPr>
          <a:xfrm>
            <a:off x="311919" y="4368926"/>
            <a:ext cx="9455351" cy="507831"/>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ZA" sz="900" b="0" i="1" u="none" strike="noStrike" kern="1200" cap="none" spc="0" normalizeH="0" baseline="0" noProof="0" dirty="0">
                <a:ln>
                  <a:noFill/>
                </a:ln>
                <a:solidFill>
                  <a:srgbClr val="43525A"/>
                </a:solidFill>
                <a:effectLst/>
                <a:uLnTx/>
                <a:uFillTx/>
                <a:latin typeface="+mn-lt"/>
                <a:ea typeface="+mn-ea"/>
                <a:cs typeface="+mn-cs"/>
              </a:rPr>
              <a:t>All copyright and intellectual property rights in respect of materials developed by the service provider during this project will vest in the Department of Higher Education and Training, which will have the right to allow any individual, company, agency or organisation to use or modify the materials for any purpose approved by this Department, including selling the materials or releasing them as Open Educational Resources (OER) under an appropriate copyright license. </a:t>
            </a:r>
          </a:p>
        </p:txBody>
      </p:sp>
    </p:spTree>
    <p:custDataLst>
      <p:tags r:id="rId1"/>
    </p:custDataLst>
    <p:extLst>
      <p:ext uri="{BB962C8B-B14F-4D97-AF65-F5344CB8AC3E}">
        <p14:creationId xmlns:p14="http://schemas.microsoft.com/office/powerpoint/2010/main" val="2941176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2/19/19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759725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27553" y="266406"/>
            <a:ext cx="2207865" cy="424048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03957" y="266406"/>
            <a:ext cx="6495604" cy="42404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2/19/19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4482883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and Image">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918"/>
            </a:lvl1pPr>
          </a:lstStyle>
          <a:p>
            <a:r>
              <a:rPr lang="en-US" dirty="0"/>
              <a:t>Click to edit Master title style</a:t>
            </a:r>
            <a:endParaRPr lang="en-GB" dirty="0"/>
          </a:p>
        </p:txBody>
      </p:sp>
      <p:sp>
        <p:nvSpPr>
          <p:cNvPr id="3" name="Content Placeholder 2"/>
          <p:cNvSpPr>
            <a:spLocks noGrp="1"/>
          </p:cNvSpPr>
          <p:nvPr>
            <p:ph idx="1"/>
          </p:nvPr>
        </p:nvSpPr>
        <p:spPr>
          <a:xfrm>
            <a:off x="703957" y="1332030"/>
            <a:ext cx="4347228" cy="3538335"/>
          </a:xfrm>
        </p:spPr>
        <p:txBody>
          <a:bodyPr/>
          <a:lstStyle>
            <a:lvl1pPr marL="0" indent="0">
              <a:buNone/>
              <a:defRPr/>
            </a:lvl1pPr>
          </a:lstStyle>
          <a:p>
            <a:pPr lvl="0"/>
            <a:r>
              <a:rPr lang="en-US" dirty="0"/>
              <a:t>Click to edit Master text styles</a:t>
            </a:r>
          </a:p>
        </p:txBody>
      </p:sp>
      <p:sp>
        <p:nvSpPr>
          <p:cNvPr id="5" name="Picture Placeholder 4"/>
          <p:cNvSpPr>
            <a:spLocks noGrp="1"/>
          </p:cNvSpPr>
          <p:nvPr>
            <p:ph type="pic" sz="quarter" idx="10"/>
          </p:nvPr>
        </p:nvSpPr>
        <p:spPr>
          <a:xfrm>
            <a:off x="5170352" y="1334348"/>
            <a:ext cx="4553056" cy="3514243"/>
          </a:xfrm>
        </p:spPr>
        <p:txBody>
          <a:bodyPr/>
          <a:lstStyle/>
          <a:p>
            <a:endParaRPr lang="en-GB" dirty="0"/>
          </a:p>
        </p:txBody>
      </p:sp>
    </p:spTree>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ourced Video">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flipH="1">
            <a:off x="1424483" y="4308031"/>
            <a:ext cx="8110936" cy="371446"/>
          </a:xfrm>
        </p:spPr>
        <p:txBody>
          <a:bodyPr anchor="ctr"/>
          <a:lstStyle>
            <a:lvl1pPr marL="0" indent="0">
              <a:buNone/>
              <a:defRPr/>
            </a:lvl1pPr>
            <a:lvl2pPr marL="333582" indent="0">
              <a:buNone/>
              <a:defRPr/>
            </a:lvl2pPr>
            <a:lvl3pPr marL="667163" indent="0">
              <a:buNone/>
              <a:defRPr/>
            </a:lvl3pPr>
            <a:lvl4pPr marL="1000745" indent="0">
              <a:buNone/>
              <a:defRPr/>
            </a:lvl4pPr>
            <a:lvl5pPr marL="1334326" indent="0">
              <a:buNone/>
              <a:defRPr/>
            </a:lvl5pPr>
          </a:lstStyle>
          <a:p>
            <a:pPr lvl="0"/>
            <a:r>
              <a:rPr lang="en-US" dirty="0"/>
              <a:t>Click to edit Master text styles</a:t>
            </a:r>
          </a:p>
        </p:txBody>
      </p:sp>
      <p:sp>
        <p:nvSpPr>
          <p:cNvPr id="5" name="TextBox 4"/>
          <p:cNvSpPr txBox="1"/>
          <p:nvPr userDrawn="1"/>
        </p:nvSpPr>
        <p:spPr>
          <a:xfrm>
            <a:off x="703958" y="4297722"/>
            <a:ext cx="676788" cy="406714"/>
          </a:xfrm>
          <a:prstGeom prst="rect">
            <a:avLst/>
          </a:prstGeom>
          <a:noFill/>
        </p:spPr>
        <p:txBody>
          <a:bodyPr wrap="none" rtlCol="0">
            <a:spAutoFit/>
          </a:bodyPr>
          <a:lstStyle/>
          <a:p>
            <a:r>
              <a:rPr lang="en-GB" sz="2043" dirty="0"/>
              <a:t>URL:</a:t>
            </a:r>
          </a:p>
        </p:txBody>
      </p:sp>
      <p:sp>
        <p:nvSpPr>
          <p:cNvPr id="8" name="Title 1"/>
          <p:cNvSpPr>
            <a:spLocks noGrp="1"/>
          </p:cNvSpPr>
          <p:nvPr>
            <p:ph type="title"/>
          </p:nvPr>
        </p:nvSpPr>
        <p:spPr>
          <a:xfrm>
            <a:off x="703958" y="266408"/>
            <a:ext cx="8831461" cy="967170"/>
          </a:xfrm>
        </p:spPr>
        <p:txBody>
          <a:bodyPr>
            <a:normAutofit/>
          </a:bodyPr>
          <a:lstStyle>
            <a:lvl1pPr>
              <a:defRPr sz="2626"/>
            </a:lvl1pPr>
          </a:lstStyle>
          <a:p>
            <a:r>
              <a:rPr lang="en-US" dirty="0"/>
              <a:t>Click to edit Master title style</a:t>
            </a:r>
            <a:endParaRPr lang="en-GB" dirty="0"/>
          </a:p>
        </p:txBody>
      </p:sp>
    </p:spTree>
    <p:extLst>
      <p:ext uri="{BB962C8B-B14F-4D97-AF65-F5344CB8AC3E}">
        <p14:creationId xmlns:p14="http://schemas.microsoft.com/office/powerpoint/2010/main" val="13134729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8" name="Text Placeholder 3"/>
          <p:cNvSpPr>
            <a:spLocks noGrp="1"/>
          </p:cNvSpPr>
          <p:nvPr>
            <p:ph type="body" sz="quarter" idx="10"/>
          </p:nvPr>
        </p:nvSpPr>
        <p:spPr>
          <a:xfrm flipH="1">
            <a:off x="703957" y="4550644"/>
            <a:ext cx="4351734" cy="371446"/>
          </a:xfrm>
        </p:spPr>
        <p:txBody>
          <a:bodyPr anchor="ctr">
            <a:normAutofit/>
          </a:bodyPr>
          <a:lstStyle>
            <a:lvl1pPr marL="0" indent="0">
              <a:buNone/>
              <a:defRPr sz="1168"/>
            </a:lvl1pPr>
            <a:lvl2pPr marL="333582" indent="0">
              <a:buNone/>
              <a:defRPr/>
            </a:lvl2pPr>
            <a:lvl3pPr marL="667163" indent="0">
              <a:buNone/>
              <a:defRPr/>
            </a:lvl3pPr>
            <a:lvl4pPr marL="1000745" indent="0">
              <a:buNone/>
              <a:defRPr/>
            </a:lvl4pPr>
            <a:lvl5pPr marL="1334326" indent="0">
              <a:buNone/>
              <a:defRPr/>
            </a:lvl5pPr>
          </a:lstStyle>
          <a:p>
            <a:pPr lvl="0"/>
            <a:r>
              <a:rPr lang="en-US" dirty="0"/>
              <a:t>Click to edit Master text styles</a:t>
            </a:r>
          </a:p>
        </p:txBody>
      </p:sp>
      <p:sp>
        <p:nvSpPr>
          <p:cNvPr id="10" name="Text Placeholder 3"/>
          <p:cNvSpPr>
            <a:spLocks noGrp="1"/>
          </p:cNvSpPr>
          <p:nvPr>
            <p:ph type="body" sz="quarter" idx="11"/>
          </p:nvPr>
        </p:nvSpPr>
        <p:spPr>
          <a:xfrm flipH="1">
            <a:off x="5183685" y="4550644"/>
            <a:ext cx="4351734" cy="371446"/>
          </a:xfrm>
        </p:spPr>
        <p:txBody>
          <a:bodyPr anchor="ctr">
            <a:normAutofit/>
          </a:bodyPr>
          <a:lstStyle>
            <a:lvl1pPr marL="0" indent="0">
              <a:buNone/>
              <a:defRPr sz="1168"/>
            </a:lvl1pPr>
            <a:lvl2pPr marL="333582" indent="0">
              <a:buNone/>
              <a:defRPr/>
            </a:lvl2pPr>
            <a:lvl3pPr marL="667163" indent="0">
              <a:buNone/>
              <a:defRPr/>
            </a:lvl3pPr>
            <a:lvl4pPr marL="1000745" indent="0">
              <a:buNone/>
              <a:defRPr/>
            </a:lvl4pPr>
            <a:lvl5pPr marL="13343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6" y="1246499"/>
            <a:ext cx="4351734" cy="371446"/>
          </a:xfrm>
        </p:spPr>
        <p:txBody>
          <a:bodyPr anchor="ctr">
            <a:normAutofit/>
          </a:bodyPr>
          <a:lstStyle>
            <a:lvl1pPr marL="0" indent="0">
              <a:buNone/>
              <a:defRPr sz="1752"/>
            </a:lvl1pPr>
            <a:lvl2pPr marL="333582" indent="0">
              <a:buNone/>
              <a:defRPr/>
            </a:lvl2pPr>
            <a:lvl3pPr marL="667163" indent="0">
              <a:buNone/>
              <a:defRPr/>
            </a:lvl3pPr>
            <a:lvl4pPr marL="1000745" indent="0">
              <a:buNone/>
              <a:defRPr/>
            </a:lvl4pPr>
            <a:lvl5pPr marL="1334326" indent="0">
              <a:buNone/>
              <a:defRPr/>
            </a:lvl5pPr>
          </a:lstStyle>
          <a:p>
            <a:pPr lvl="0"/>
            <a:r>
              <a:rPr lang="en-US" dirty="0"/>
              <a:t>Click to edit Master text styles</a:t>
            </a:r>
          </a:p>
        </p:txBody>
      </p:sp>
      <p:sp>
        <p:nvSpPr>
          <p:cNvPr id="13" name="Text Placeholder 3"/>
          <p:cNvSpPr>
            <a:spLocks noGrp="1"/>
          </p:cNvSpPr>
          <p:nvPr>
            <p:ph type="body" sz="quarter" idx="13"/>
          </p:nvPr>
        </p:nvSpPr>
        <p:spPr>
          <a:xfrm flipH="1">
            <a:off x="5183685" y="1250155"/>
            <a:ext cx="4351734" cy="371446"/>
          </a:xfrm>
        </p:spPr>
        <p:txBody>
          <a:bodyPr anchor="ctr">
            <a:normAutofit/>
          </a:bodyPr>
          <a:lstStyle>
            <a:lvl1pPr marL="0" indent="0">
              <a:buNone/>
              <a:defRPr sz="1752"/>
            </a:lvl1pPr>
            <a:lvl2pPr marL="333582" indent="0">
              <a:buNone/>
              <a:defRPr/>
            </a:lvl2pPr>
            <a:lvl3pPr marL="667163" indent="0">
              <a:buNone/>
              <a:defRPr/>
            </a:lvl3pPr>
            <a:lvl4pPr marL="1000745" indent="0">
              <a:buNone/>
              <a:defRPr/>
            </a:lvl4pPr>
            <a:lvl5pPr marL="1334326" indent="0">
              <a:buNone/>
              <a:defRPr/>
            </a:lvl5pPr>
          </a:lstStyle>
          <a:p>
            <a:pPr lvl="0"/>
            <a:r>
              <a:rPr lang="en-US" dirty="0"/>
              <a:t>Click to edit Master text styles</a:t>
            </a:r>
          </a:p>
        </p:txBody>
      </p:sp>
      <p:sp>
        <p:nvSpPr>
          <p:cNvPr id="15" name="Picture Placeholder 14"/>
          <p:cNvSpPr>
            <a:spLocks noGrp="1"/>
          </p:cNvSpPr>
          <p:nvPr>
            <p:ph type="pic" sz="quarter" idx="14"/>
          </p:nvPr>
        </p:nvSpPr>
        <p:spPr>
          <a:xfrm>
            <a:off x="703957" y="1618127"/>
            <a:ext cx="4351734" cy="2932783"/>
          </a:xfrm>
        </p:spPr>
        <p:txBody>
          <a:bodyPr/>
          <a:lstStyle/>
          <a:p>
            <a:endParaRPr lang="en-GB"/>
          </a:p>
        </p:txBody>
      </p:sp>
      <p:sp>
        <p:nvSpPr>
          <p:cNvPr id="16" name="Picture Placeholder 14"/>
          <p:cNvSpPr>
            <a:spLocks noGrp="1"/>
          </p:cNvSpPr>
          <p:nvPr>
            <p:ph type="pic" sz="quarter" idx="15"/>
          </p:nvPr>
        </p:nvSpPr>
        <p:spPr>
          <a:xfrm>
            <a:off x="5183683" y="1619647"/>
            <a:ext cx="4351734" cy="2932783"/>
          </a:xfrm>
        </p:spPr>
        <p:txBody>
          <a:bodyPr/>
          <a:lstStyle/>
          <a:p>
            <a:endParaRPr lang="en-GB"/>
          </a:p>
        </p:txBody>
      </p:sp>
    </p:spTree>
    <p:extLst>
      <p:ext uri="{BB962C8B-B14F-4D97-AF65-F5344CB8AC3E}">
        <p14:creationId xmlns:p14="http://schemas.microsoft.com/office/powerpoint/2010/main" val="21240573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mage">
    <p:spTree>
      <p:nvGrpSpPr>
        <p:cNvPr id="1" name=""/>
        <p:cNvGrpSpPr/>
        <p:nvPr/>
      </p:nvGrpSpPr>
      <p:grpSpPr>
        <a:xfrm>
          <a:off x="0" y="0"/>
          <a:ext cx="0" cy="0"/>
          <a:chOff x="0" y="0"/>
          <a:chExt cx="0" cy="0"/>
        </a:xfrm>
      </p:grpSpPr>
      <p:sp>
        <p:nvSpPr>
          <p:cNvPr id="8" name="Text Placeholder 3"/>
          <p:cNvSpPr>
            <a:spLocks noGrp="1"/>
          </p:cNvSpPr>
          <p:nvPr>
            <p:ph type="body" sz="quarter" idx="10"/>
          </p:nvPr>
        </p:nvSpPr>
        <p:spPr>
          <a:xfrm flipH="1">
            <a:off x="703956" y="4550644"/>
            <a:ext cx="8831459" cy="371446"/>
          </a:xfrm>
        </p:spPr>
        <p:txBody>
          <a:bodyPr anchor="ctr">
            <a:normAutofit/>
          </a:bodyPr>
          <a:lstStyle>
            <a:lvl1pPr marL="0" indent="0">
              <a:buNone/>
              <a:defRPr sz="1168"/>
            </a:lvl1pPr>
            <a:lvl2pPr marL="333582" indent="0">
              <a:buNone/>
              <a:defRPr/>
            </a:lvl2pPr>
            <a:lvl3pPr marL="667163" indent="0">
              <a:buNone/>
              <a:defRPr/>
            </a:lvl3pPr>
            <a:lvl4pPr marL="1000745" indent="0">
              <a:buNone/>
              <a:defRPr/>
            </a:lvl4pPr>
            <a:lvl5pPr marL="13343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6" y="1246499"/>
            <a:ext cx="8831459" cy="371446"/>
          </a:xfrm>
        </p:spPr>
        <p:txBody>
          <a:bodyPr anchor="ctr">
            <a:normAutofit/>
          </a:bodyPr>
          <a:lstStyle>
            <a:lvl1pPr marL="0" indent="0">
              <a:buNone/>
              <a:defRPr sz="1752"/>
            </a:lvl1pPr>
            <a:lvl2pPr marL="333582" indent="0">
              <a:buNone/>
              <a:defRPr/>
            </a:lvl2pPr>
            <a:lvl3pPr marL="667163" indent="0">
              <a:buNone/>
              <a:defRPr/>
            </a:lvl3pPr>
            <a:lvl4pPr marL="1000745" indent="0">
              <a:buNone/>
              <a:defRPr/>
            </a:lvl4pPr>
            <a:lvl5pPr marL="1334326" indent="0">
              <a:buNone/>
              <a:defRPr/>
            </a:lvl5pPr>
          </a:lstStyle>
          <a:p>
            <a:pPr lvl="0"/>
            <a:r>
              <a:rPr lang="en-US" dirty="0"/>
              <a:t>Click to edit Master text styles</a:t>
            </a:r>
          </a:p>
        </p:txBody>
      </p:sp>
      <p:sp>
        <p:nvSpPr>
          <p:cNvPr id="6" name="Picture Placeholder 5"/>
          <p:cNvSpPr>
            <a:spLocks noGrp="1"/>
          </p:cNvSpPr>
          <p:nvPr>
            <p:ph type="pic" sz="quarter" idx="13"/>
          </p:nvPr>
        </p:nvSpPr>
        <p:spPr>
          <a:xfrm>
            <a:off x="703958" y="1618127"/>
            <a:ext cx="8831461" cy="2932783"/>
          </a:xfrm>
        </p:spPr>
        <p:txBody>
          <a:bodyPr/>
          <a:lstStyle/>
          <a:p>
            <a:endParaRPr lang="en-GB"/>
          </a:p>
        </p:txBody>
      </p:sp>
      <p:sp>
        <p:nvSpPr>
          <p:cNvPr id="4" name="TextBox 3">
            <a:extLst>
              <a:ext uri="{FF2B5EF4-FFF2-40B4-BE49-F238E27FC236}">
                <a16:creationId xmlns:a16="http://schemas.microsoft.com/office/drawing/2014/main" id="{3CC66BF8-9F36-274C-974D-1343BDA00F29}"/>
              </a:ext>
            </a:extLst>
          </p:cNvPr>
          <p:cNvSpPr txBox="1"/>
          <p:nvPr userDrawn="1"/>
        </p:nvSpPr>
        <p:spPr>
          <a:xfrm>
            <a:off x="703956" y="511892"/>
            <a:ext cx="8831459" cy="541367"/>
          </a:xfrm>
          <a:prstGeom prst="rect">
            <a:avLst/>
          </a:prstGeom>
          <a:noFill/>
        </p:spPr>
        <p:txBody>
          <a:bodyPr wrap="square" rtlCol="0" anchor="ctr">
            <a:spAutoFit/>
          </a:bodyPr>
          <a:lstStyle/>
          <a:p>
            <a:r>
              <a:rPr lang="en-GB" sz="2918" b="1" dirty="0"/>
              <a:t>Unit Objectives</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Unit objectives">
    <p:spTree>
      <p:nvGrpSpPr>
        <p:cNvPr id="1" name=""/>
        <p:cNvGrpSpPr/>
        <p:nvPr/>
      </p:nvGrpSpPr>
      <p:grpSpPr>
        <a:xfrm>
          <a:off x="0" y="0"/>
          <a:ext cx="0" cy="0"/>
          <a:chOff x="0" y="0"/>
          <a:chExt cx="0" cy="0"/>
        </a:xfrm>
      </p:grpSpPr>
      <p:sp>
        <p:nvSpPr>
          <p:cNvPr id="6" name="Content Placeholder 2"/>
          <p:cNvSpPr>
            <a:spLocks noGrp="1"/>
          </p:cNvSpPr>
          <p:nvPr>
            <p:ph idx="1"/>
          </p:nvPr>
        </p:nvSpPr>
        <p:spPr>
          <a:xfrm>
            <a:off x="703958" y="1344587"/>
            <a:ext cx="8831461" cy="3088060"/>
          </a:xfrm>
        </p:spPr>
        <p:txBody>
          <a:bodyPr/>
          <a:lstStyle>
            <a:lvl1pPr marL="375279" indent="-375279">
              <a:buFont typeface="+mj-lt"/>
              <a:buAutoNum type="arabicPeriod"/>
              <a:defRPr/>
            </a:lvl1pPr>
          </a:lstStyle>
          <a:p>
            <a:pPr lvl="0"/>
            <a:r>
              <a:rPr lang="en-US" dirty="0"/>
              <a:t>Click to edit Master text styles</a:t>
            </a:r>
          </a:p>
        </p:txBody>
      </p:sp>
      <p:sp>
        <p:nvSpPr>
          <p:cNvPr id="7" name="TextBox 6"/>
          <p:cNvSpPr txBox="1"/>
          <p:nvPr userDrawn="1"/>
        </p:nvSpPr>
        <p:spPr>
          <a:xfrm>
            <a:off x="703958" y="962832"/>
            <a:ext cx="2363339" cy="406714"/>
          </a:xfrm>
          <a:prstGeom prst="rect">
            <a:avLst/>
          </a:prstGeom>
          <a:noFill/>
        </p:spPr>
        <p:txBody>
          <a:bodyPr wrap="none" rtlCol="0">
            <a:spAutoFit/>
          </a:bodyPr>
          <a:lstStyle/>
          <a:p>
            <a:r>
              <a:rPr lang="en-GB" sz="2043" b="1" dirty="0"/>
              <a:t>In this topic we will:</a:t>
            </a:r>
          </a:p>
        </p:txBody>
      </p:sp>
      <p:sp>
        <p:nvSpPr>
          <p:cNvPr id="3" name="TextBox 2">
            <a:extLst>
              <a:ext uri="{FF2B5EF4-FFF2-40B4-BE49-F238E27FC236}">
                <a16:creationId xmlns:a16="http://schemas.microsoft.com/office/drawing/2014/main" id="{57618537-F5E9-3749-AC7F-D2C31DFF0143}"/>
              </a:ext>
            </a:extLst>
          </p:cNvPr>
          <p:cNvSpPr txBox="1"/>
          <p:nvPr userDrawn="1"/>
        </p:nvSpPr>
        <p:spPr>
          <a:xfrm>
            <a:off x="703958" y="308694"/>
            <a:ext cx="8831461" cy="541367"/>
          </a:xfrm>
          <a:prstGeom prst="rect">
            <a:avLst/>
          </a:prstGeom>
          <a:noFill/>
        </p:spPr>
        <p:txBody>
          <a:bodyPr wrap="square" rtlCol="0">
            <a:spAutoFit/>
          </a:bodyPr>
          <a:lstStyle/>
          <a:p>
            <a:r>
              <a:rPr lang="en-GB" sz="2918" b="1" dirty="0"/>
              <a:t>Unit Objectives</a:t>
            </a:r>
          </a:p>
        </p:txBody>
      </p:sp>
    </p:spTree>
    <p:extLst>
      <p:ext uri="{BB962C8B-B14F-4D97-AF65-F5344CB8AC3E}">
        <p14:creationId xmlns:p14="http://schemas.microsoft.com/office/powerpoint/2010/main" val="9463195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Created Video">
    <p:spTree>
      <p:nvGrpSpPr>
        <p:cNvPr id="1" name=""/>
        <p:cNvGrpSpPr/>
        <p:nvPr/>
      </p:nvGrpSpPr>
      <p:grpSpPr>
        <a:xfrm>
          <a:off x="0" y="0"/>
          <a:ext cx="0" cy="0"/>
          <a:chOff x="0" y="0"/>
          <a:chExt cx="0" cy="0"/>
        </a:xfrm>
      </p:grpSpPr>
      <p:sp>
        <p:nvSpPr>
          <p:cNvPr id="8" name="Title 1"/>
          <p:cNvSpPr>
            <a:spLocks noGrp="1"/>
          </p:cNvSpPr>
          <p:nvPr>
            <p:ph type="title"/>
          </p:nvPr>
        </p:nvSpPr>
        <p:spPr>
          <a:xfrm>
            <a:off x="703958" y="266408"/>
            <a:ext cx="8831461" cy="967170"/>
          </a:xfrm>
        </p:spPr>
        <p:txBody>
          <a:bodyPr>
            <a:normAutofit/>
          </a:bodyPr>
          <a:lstStyle>
            <a:lvl1pPr>
              <a:defRPr sz="2626"/>
            </a:lvl1pPr>
          </a:lstStyle>
          <a:p>
            <a:r>
              <a:rPr lang="en-US" dirty="0"/>
              <a:t>Click to edit Master title style</a:t>
            </a:r>
            <a:endParaRPr lang="en-GB" dirty="0"/>
          </a:p>
        </p:txBody>
      </p:sp>
      <p:sp>
        <p:nvSpPr>
          <p:cNvPr id="3" name="Content Placeholder 2"/>
          <p:cNvSpPr>
            <a:spLocks noGrp="1"/>
          </p:cNvSpPr>
          <p:nvPr>
            <p:ph sz="quarter" idx="10"/>
          </p:nvPr>
        </p:nvSpPr>
        <p:spPr>
          <a:xfrm>
            <a:off x="703958" y="1315814"/>
            <a:ext cx="8831461" cy="3551308"/>
          </a:xfrm>
        </p:spPr>
        <p:txBody>
          <a:bodyPr/>
          <a:lstStyle>
            <a:lvl1pPr marL="333582" indent="-333582">
              <a:buFont typeface="+mj-lt"/>
              <a:buAutoNum type="arabicPeriod"/>
              <a:defRPr/>
            </a:lvl1pPr>
            <a:lvl2pPr marL="667163" indent="-333582">
              <a:buFont typeface="+mj-lt"/>
              <a:buAutoNum type="arabicPeriod"/>
              <a:defRPr/>
            </a:lvl2pPr>
          </a:lstStyle>
          <a:p>
            <a:pPr lvl="0"/>
            <a:r>
              <a:rPr lang="en-US" dirty="0"/>
              <a:t>Click to edit Master text styles</a:t>
            </a:r>
          </a:p>
          <a:p>
            <a:pPr lvl="1"/>
            <a:endParaRPr lang="en-US" dirty="0"/>
          </a:p>
        </p:txBody>
      </p:sp>
    </p:spTree>
    <p:extLst>
      <p:ext uri="{BB962C8B-B14F-4D97-AF65-F5344CB8AC3E}">
        <p14:creationId xmlns:p14="http://schemas.microsoft.com/office/powerpoint/2010/main" val="1176096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2/19/19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751197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98624" y="1247476"/>
            <a:ext cx="8831461" cy="2081441"/>
          </a:xfrm>
        </p:spPr>
        <p:txBody>
          <a:bodyPr anchor="b"/>
          <a:lstStyle>
            <a:lvl1pPr>
              <a:defRPr sz="4378"/>
            </a:lvl1pPr>
          </a:lstStyle>
          <a:p>
            <a:r>
              <a:rPr lang="en-US"/>
              <a:t>Click to edit Master title style</a:t>
            </a:r>
            <a:endParaRPr lang="en-US" dirty="0"/>
          </a:p>
        </p:txBody>
      </p:sp>
      <p:sp>
        <p:nvSpPr>
          <p:cNvPr id="3" name="Text Placeholder 2"/>
          <p:cNvSpPr>
            <a:spLocks noGrp="1"/>
          </p:cNvSpPr>
          <p:nvPr>
            <p:ph type="body" idx="1"/>
          </p:nvPr>
        </p:nvSpPr>
        <p:spPr>
          <a:xfrm>
            <a:off x="698624" y="3348608"/>
            <a:ext cx="8831461" cy="1094581"/>
          </a:xfrm>
        </p:spPr>
        <p:txBody>
          <a:bodyPr/>
          <a:lstStyle>
            <a:lvl1pPr marL="0" indent="0">
              <a:buNone/>
              <a:defRPr sz="1751">
                <a:solidFill>
                  <a:schemeClr val="tx1">
                    <a:tint val="75000"/>
                  </a:schemeClr>
                </a:solidFill>
              </a:defRPr>
            </a:lvl1pPr>
            <a:lvl2pPr marL="333573" indent="0">
              <a:buNone/>
              <a:defRPr sz="1459">
                <a:solidFill>
                  <a:schemeClr val="tx1">
                    <a:tint val="75000"/>
                  </a:schemeClr>
                </a:solidFill>
              </a:defRPr>
            </a:lvl2pPr>
            <a:lvl3pPr marL="667146" indent="0">
              <a:buNone/>
              <a:defRPr sz="1313">
                <a:solidFill>
                  <a:schemeClr val="tx1">
                    <a:tint val="75000"/>
                  </a:schemeClr>
                </a:solidFill>
              </a:defRPr>
            </a:lvl3pPr>
            <a:lvl4pPr marL="1000719" indent="0">
              <a:buNone/>
              <a:defRPr sz="1167">
                <a:solidFill>
                  <a:schemeClr val="tx1">
                    <a:tint val="75000"/>
                  </a:schemeClr>
                </a:solidFill>
              </a:defRPr>
            </a:lvl4pPr>
            <a:lvl5pPr marL="1334292" indent="0">
              <a:buNone/>
              <a:defRPr sz="1167">
                <a:solidFill>
                  <a:schemeClr val="tx1">
                    <a:tint val="75000"/>
                  </a:schemeClr>
                </a:solidFill>
              </a:defRPr>
            </a:lvl5pPr>
            <a:lvl6pPr marL="1667866" indent="0">
              <a:buNone/>
              <a:defRPr sz="1167">
                <a:solidFill>
                  <a:schemeClr val="tx1">
                    <a:tint val="75000"/>
                  </a:schemeClr>
                </a:solidFill>
              </a:defRPr>
            </a:lvl6pPr>
            <a:lvl7pPr marL="2001439" indent="0">
              <a:buNone/>
              <a:defRPr sz="1167">
                <a:solidFill>
                  <a:schemeClr val="tx1">
                    <a:tint val="75000"/>
                  </a:schemeClr>
                </a:solidFill>
              </a:defRPr>
            </a:lvl7pPr>
            <a:lvl8pPr marL="2335012" indent="0">
              <a:buNone/>
              <a:defRPr sz="1167">
                <a:solidFill>
                  <a:schemeClr val="tx1">
                    <a:tint val="75000"/>
                  </a:schemeClr>
                </a:solidFill>
              </a:defRPr>
            </a:lvl8pPr>
            <a:lvl9pPr marL="2668585" indent="0">
              <a:buNone/>
              <a:defRPr sz="1167">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t>2/19/19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071810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03957" y="1332030"/>
            <a:ext cx="4351734" cy="317486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83684" y="1332030"/>
            <a:ext cx="4351734" cy="317486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t>2/19/19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361721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05291" y="266406"/>
            <a:ext cx="8831461" cy="967170"/>
          </a:xfrm>
        </p:spPr>
        <p:txBody>
          <a:bodyPr/>
          <a:lstStyle/>
          <a:p>
            <a:r>
              <a:rPr lang="en-US"/>
              <a:t>Click to edit Master title style</a:t>
            </a:r>
            <a:endParaRPr lang="en-US" dirty="0"/>
          </a:p>
        </p:txBody>
      </p:sp>
      <p:sp>
        <p:nvSpPr>
          <p:cNvPr id="3" name="Text Placeholder 2"/>
          <p:cNvSpPr>
            <a:spLocks noGrp="1"/>
          </p:cNvSpPr>
          <p:nvPr>
            <p:ph type="body" idx="1"/>
          </p:nvPr>
        </p:nvSpPr>
        <p:spPr>
          <a:xfrm>
            <a:off x="705291" y="1226626"/>
            <a:ext cx="4331735" cy="601151"/>
          </a:xfrm>
        </p:spPr>
        <p:txBody>
          <a:bodyPr anchor="b"/>
          <a:lstStyle>
            <a:lvl1pPr marL="0" indent="0">
              <a:buNone/>
              <a:defRPr sz="1751" b="1"/>
            </a:lvl1pPr>
            <a:lvl2pPr marL="333573" indent="0">
              <a:buNone/>
              <a:defRPr sz="1459" b="1"/>
            </a:lvl2pPr>
            <a:lvl3pPr marL="667146" indent="0">
              <a:buNone/>
              <a:defRPr sz="1313" b="1"/>
            </a:lvl3pPr>
            <a:lvl4pPr marL="1000719" indent="0">
              <a:buNone/>
              <a:defRPr sz="1167" b="1"/>
            </a:lvl4pPr>
            <a:lvl5pPr marL="1334292" indent="0">
              <a:buNone/>
              <a:defRPr sz="1167" b="1"/>
            </a:lvl5pPr>
            <a:lvl6pPr marL="1667866" indent="0">
              <a:buNone/>
              <a:defRPr sz="1167" b="1"/>
            </a:lvl6pPr>
            <a:lvl7pPr marL="2001439" indent="0">
              <a:buNone/>
              <a:defRPr sz="1167" b="1"/>
            </a:lvl7pPr>
            <a:lvl8pPr marL="2335012" indent="0">
              <a:buNone/>
              <a:defRPr sz="1167" b="1"/>
            </a:lvl8pPr>
            <a:lvl9pPr marL="2668585" indent="0">
              <a:buNone/>
              <a:defRPr sz="1167" b="1"/>
            </a:lvl9pPr>
          </a:lstStyle>
          <a:p>
            <a:pPr lvl="0"/>
            <a:r>
              <a:rPr lang="en-US"/>
              <a:t>Edit Master text styles</a:t>
            </a:r>
          </a:p>
        </p:txBody>
      </p:sp>
      <p:sp>
        <p:nvSpPr>
          <p:cNvPr id="4" name="Content Placeholder 3"/>
          <p:cNvSpPr>
            <a:spLocks noGrp="1"/>
          </p:cNvSpPr>
          <p:nvPr>
            <p:ph sz="half" idx="2"/>
          </p:nvPr>
        </p:nvSpPr>
        <p:spPr>
          <a:xfrm>
            <a:off x="705291" y="1827777"/>
            <a:ext cx="4331735" cy="268838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83684" y="1226626"/>
            <a:ext cx="4353068" cy="601151"/>
          </a:xfrm>
        </p:spPr>
        <p:txBody>
          <a:bodyPr anchor="b"/>
          <a:lstStyle>
            <a:lvl1pPr marL="0" indent="0">
              <a:buNone/>
              <a:defRPr sz="1751" b="1"/>
            </a:lvl1pPr>
            <a:lvl2pPr marL="333573" indent="0">
              <a:buNone/>
              <a:defRPr sz="1459" b="1"/>
            </a:lvl2pPr>
            <a:lvl3pPr marL="667146" indent="0">
              <a:buNone/>
              <a:defRPr sz="1313" b="1"/>
            </a:lvl3pPr>
            <a:lvl4pPr marL="1000719" indent="0">
              <a:buNone/>
              <a:defRPr sz="1167" b="1"/>
            </a:lvl4pPr>
            <a:lvl5pPr marL="1334292" indent="0">
              <a:buNone/>
              <a:defRPr sz="1167" b="1"/>
            </a:lvl5pPr>
            <a:lvl6pPr marL="1667866" indent="0">
              <a:buNone/>
              <a:defRPr sz="1167" b="1"/>
            </a:lvl6pPr>
            <a:lvl7pPr marL="2001439" indent="0">
              <a:buNone/>
              <a:defRPr sz="1167" b="1"/>
            </a:lvl7pPr>
            <a:lvl8pPr marL="2335012" indent="0">
              <a:buNone/>
              <a:defRPr sz="1167" b="1"/>
            </a:lvl8pPr>
            <a:lvl9pPr marL="2668585" indent="0">
              <a:buNone/>
              <a:defRPr sz="1167" b="1"/>
            </a:lvl9pPr>
          </a:lstStyle>
          <a:p>
            <a:pPr lvl="0"/>
            <a:r>
              <a:rPr lang="en-US"/>
              <a:t>Edit Master text styles</a:t>
            </a:r>
          </a:p>
        </p:txBody>
      </p:sp>
      <p:sp>
        <p:nvSpPr>
          <p:cNvPr id="6" name="Content Placeholder 5"/>
          <p:cNvSpPr>
            <a:spLocks noGrp="1"/>
          </p:cNvSpPr>
          <p:nvPr>
            <p:ph sz="quarter" idx="4"/>
          </p:nvPr>
        </p:nvSpPr>
        <p:spPr>
          <a:xfrm>
            <a:off x="5183684" y="1827777"/>
            <a:ext cx="4353068" cy="268838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t>2/19/19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1307579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t>2/19/19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1627624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2/19/19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239427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291" y="333587"/>
            <a:ext cx="3302465" cy="1167553"/>
          </a:xfrm>
        </p:spPr>
        <p:txBody>
          <a:bodyPr anchor="b"/>
          <a:lstStyle>
            <a:lvl1pPr>
              <a:defRPr sz="2335"/>
            </a:lvl1pPr>
          </a:lstStyle>
          <a:p>
            <a:r>
              <a:rPr lang="en-US"/>
              <a:t>Click to edit Master title style</a:t>
            </a:r>
            <a:endParaRPr lang="en-US" dirty="0"/>
          </a:p>
        </p:txBody>
      </p:sp>
      <p:sp>
        <p:nvSpPr>
          <p:cNvPr id="3" name="Content Placeholder 2"/>
          <p:cNvSpPr>
            <a:spLocks noGrp="1"/>
          </p:cNvSpPr>
          <p:nvPr>
            <p:ph idx="1"/>
          </p:nvPr>
        </p:nvSpPr>
        <p:spPr>
          <a:xfrm>
            <a:off x="4353068" y="720455"/>
            <a:ext cx="5183684" cy="3555941"/>
          </a:xfrm>
        </p:spPr>
        <p:txBody>
          <a:bodyPr/>
          <a:lstStyle>
            <a:lvl1pPr>
              <a:defRPr sz="2335"/>
            </a:lvl1pPr>
            <a:lvl2pPr>
              <a:defRPr sz="2043"/>
            </a:lvl2pPr>
            <a:lvl3pPr>
              <a:defRPr sz="1751"/>
            </a:lvl3pPr>
            <a:lvl4pPr>
              <a:defRPr sz="1459"/>
            </a:lvl4pPr>
            <a:lvl5pPr>
              <a:defRPr sz="1459"/>
            </a:lvl5pPr>
            <a:lvl6pPr>
              <a:defRPr sz="1459"/>
            </a:lvl6pPr>
            <a:lvl7pPr>
              <a:defRPr sz="1459"/>
            </a:lvl7pPr>
            <a:lvl8pPr>
              <a:defRPr sz="1459"/>
            </a:lvl8pPr>
            <a:lvl9pPr>
              <a:defRPr sz="1459"/>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5291" y="1501140"/>
            <a:ext cx="3302465" cy="2781048"/>
          </a:xfrm>
        </p:spPr>
        <p:txBody>
          <a:bodyPr/>
          <a:lstStyle>
            <a:lvl1pPr marL="0" indent="0">
              <a:buNone/>
              <a:defRPr sz="1167"/>
            </a:lvl1pPr>
            <a:lvl2pPr marL="333573" indent="0">
              <a:buNone/>
              <a:defRPr sz="1021"/>
            </a:lvl2pPr>
            <a:lvl3pPr marL="667146" indent="0">
              <a:buNone/>
              <a:defRPr sz="876"/>
            </a:lvl3pPr>
            <a:lvl4pPr marL="1000719" indent="0">
              <a:buNone/>
              <a:defRPr sz="730"/>
            </a:lvl4pPr>
            <a:lvl5pPr marL="1334292" indent="0">
              <a:buNone/>
              <a:defRPr sz="730"/>
            </a:lvl5pPr>
            <a:lvl6pPr marL="1667866" indent="0">
              <a:buNone/>
              <a:defRPr sz="730"/>
            </a:lvl6pPr>
            <a:lvl7pPr marL="2001439" indent="0">
              <a:buNone/>
              <a:defRPr sz="730"/>
            </a:lvl7pPr>
            <a:lvl8pPr marL="2335012" indent="0">
              <a:buNone/>
              <a:defRPr sz="730"/>
            </a:lvl8pPr>
            <a:lvl9pPr marL="2668585" indent="0">
              <a:buNone/>
              <a:defRPr sz="73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2/19/19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16066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291" y="333587"/>
            <a:ext cx="3302465" cy="1167553"/>
          </a:xfrm>
        </p:spPr>
        <p:txBody>
          <a:bodyPr anchor="b"/>
          <a:lstStyle>
            <a:lvl1pPr>
              <a:defRPr sz="2335"/>
            </a:lvl1pPr>
          </a:lstStyle>
          <a:p>
            <a:r>
              <a:rPr lang="en-US"/>
              <a:t>Click to edit Master title style</a:t>
            </a:r>
            <a:endParaRPr lang="en-US" dirty="0"/>
          </a:p>
        </p:txBody>
      </p:sp>
      <p:sp>
        <p:nvSpPr>
          <p:cNvPr id="3" name="Picture Placeholder 2"/>
          <p:cNvSpPr>
            <a:spLocks noGrp="1" noChangeAspect="1"/>
          </p:cNvSpPr>
          <p:nvPr>
            <p:ph type="pic" idx="1"/>
          </p:nvPr>
        </p:nvSpPr>
        <p:spPr>
          <a:xfrm>
            <a:off x="4353068" y="720455"/>
            <a:ext cx="5183684" cy="3555941"/>
          </a:xfrm>
        </p:spPr>
        <p:txBody>
          <a:bodyPr anchor="t"/>
          <a:lstStyle>
            <a:lvl1pPr marL="0" indent="0">
              <a:buNone/>
              <a:defRPr sz="2335"/>
            </a:lvl1pPr>
            <a:lvl2pPr marL="333573" indent="0">
              <a:buNone/>
              <a:defRPr sz="2043"/>
            </a:lvl2pPr>
            <a:lvl3pPr marL="667146" indent="0">
              <a:buNone/>
              <a:defRPr sz="1751"/>
            </a:lvl3pPr>
            <a:lvl4pPr marL="1000719" indent="0">
              <a:buNone/>
              <a:defRPr sz="1459"/>
            </a:lvl4pPr>
            <a:lvl5pPr marL="1334292" indent="0">
              <a:buNone/>
              <a:defRPr sz="1459"/>
            </a:lvl5pPr>
            <a:lvl6pPr marL="1667866" indent="0">
              <a:buNone/>
              <a:defRPr sz="1459"/>
            </a:lvl6pPr>
            <a:lvl7pPr marL="2001439" indent="0">
              <a:buNone/>
              <a:defRPr sz="1459"/>
            </a:lvl7pPr>
            <a:lvl8pPr marL="2335012" indent="0">
              <a:buNone/>
              <a:defRPr sz="1459"/>
            </a:lvl8pPr>
            <a:lvl9pPr marL="2668585" indent="0">
              <a:buNone/>
              <a:defRPr sz="1459"/>
            </a:lvl9pPr>
          </a:lstStyle>
          <a:p>
            <a:r>
              <a:rPr lang="en-US"/>
              <a:t>Click icon to add picture</a:t>
            </a:r>
            <a:endParaRPr lang="en-US" dirty="0"/>
          </a:p>
        </p:txBody>
      </p:sp>
      <p:sp>
        <p:nvSpPr>
          <p:cNvPr id="4" name="Text Placeholder 3"/>
          <p:cNvSpPr>
            <a:spLocks noGrp="1"/>
          </p:cNvSpPr>
          <p:nvPr>
            <p:ph type="body" sz="half" idx="2"/>
          </p:nvPr>
        </p:nvSpPr>
        <p:spPr>
          <a:xfrm>
            <a:off x="705291" y="1501140"/>
            <a:ext cx="3302465" cy="2781048"/>
          </a:xfrm>
        </p:spPr>
        <p:txBody>
          <a:bodyPr/>
          <a:lstStyle>
            <a:lvl1pPr marL="0" indent="0">
              <a:buNone/>
              <a:defRPr sz="1167"/>
            </a:lvl1pPr>
            <a:lvl2pPr marL="333573" indent="0">
              <a:buNone/>
              <a:defRPr sz="1021"/>
            </a:lvl2pPr>
            <a:lvl3pPr marL="667146" indent="0">
              <a:buNone/>
              <a:defRPr sz="876"/>
            </a:lvl3pPr>
            <a:lvl4pPr marL="1000719" indent="0">
              <a:buNone/>
              <a:defRPr sz="730"/>
            </a:lvl4pPr>
            <a:lvl5pPr marL="1334292" indent="0">
              <a:buNone/>
              <a:defRPr sz="730"/>
            </a:lvl5pPr>
            <a:lvl6pPr marL="1667866" indent="0">
              <a:buNone/>
              <a:defRPr sz="730"/>
            </a:lvl6pPr>
            <a:lvl7pPr marL="2001439" indent="0">
              <a:buNone/>
              <a:defRPr sz="730"/>
            </a:lvl7pPr>
            <a:lvl8pPr marL="2335012" indent="0">
              <a:buNone/>
              <a:defRPr sz="730"/>
            </a:lvl8pPr>
            <a:lvl9pPr marL="2668585" indent="0">
              <a:buNone/>
              <a:defRPr sz="73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2/19/19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445903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3957" y="266406"/>
            <a:ext cx="8831461" cy="96717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03957" y="1332030"/>
            <a:ext cx="8831461" cy="317486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03957" y="4637782"/>
            <a:ext cx="2303859" cy="266406"/>
          </a:xfrm>
          <a:prstGeom prst="rect">
            <a:avLst/>
          </a:prstGeom>
        </p:spPr>
        <p:txBody>
          <a:bodyPr vert="horz" lIns="91440" tIns="45720" rIns="91440" bIns="45720" rtlCol="0" anchor="ctr"/>
          <a:lstStyle>
            <a:lvl1pPr algn="l">
              <a:defRPr sz="876">
                <a:solidFill>
                  <a:schemeClr val="tx1">
                    <a:tint val="75000"/>
                  </a:schemeClr>
                </a:solidFill>
              </a:defRPr>
            </a:lvl1pPr>
          </a:lstStyle>
          <a:p>
            <a:fld id="{C764DE79-268F-4C1A-8933-263129D2AF90}" type="datetimeFigureOut">
              <a:rPr lang="en-US" smtClean="0"/>
              <a:t>2/19/19</a:t>
            </a:fld>
            <a:endParaRPr lang="en-US" dirty="0"/>
          </a:p>
        </p:txBody>
      </p:sp>
      <p:sp>
        <p:nvSpPr>
          <p:cNvPr id="5" name="Footer Placeholder 4"/>
          <p:cNvSpPr>
            <a:spLocks noGrp="1"/>
          </p:cNvSpPr>
          <p:nvPr>
            <p:ph type="ftr" sz="quarter" idx="3"/>
          </p:nvPr>
        </p:nvSpPr>
        <p:spPr>
          <a:xfrm>
            <a:off x="3391793" y="4637782"/>
            <a:ext cx="3455789" cy="266406"/>
          </a:xfrm>
          <a:prstGeom prst="rect">
            <a:avLst/>
          </a:prstGeom>
        </p:spPr>
        <p:txBody>
          <a:bodyPr vert="horz" lIns="91440" tIns="45720" rIns="91440" bIns="45720" rtlCol="0" anchor="ctr"/>
          <a:lstStyle>
            <a:lvl1pPr algn="ctr">
              <a:defRPr sz="876">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231559" y="4637782"/>
            <a:ext cx="2303859" cy="266406"/>
          </a:xfrm>
          <a:prstGeom prst="rect">
            <a:avLst/>
          </a:prstGeom>
        </p:spPr>
        <p:txBody>
          <a:bodyPr vert="horz" lIns="91440" tIns="45720" rIns="91440" bIns="45720" rtlCol="0" anchor="ctr"/>
          <a:lstStyle>
            <a:lvl1pPr algn="r">
              <a:defRPr sz="876">
                <a:solidFill>
                  <a:schemeClr val="tx1">
                    <a:tint val="75000"/>
                  </a:schemeClr>
                </a:solidFill>
              </a:defRPr>
            </a:lvl1pPr>
          </a:lstStyle>
          <a:p>
            <a:fld id="{48F63A3B-78C7-47BE-AE5E-E10140E04643}" type="slidenum">
              <a:rPr lang="en-US" smtClean="0"/>
              <a:t>‹#›</a:t>
            </a:fld>
            <a:endParaRPr lang="en-US" dirty="0"/>
          </a:p>
        </p:txBody>
      </p:sp>
    </p:spTree>
    <p:extLst>
      <p:ext uri="{BB962C8B-B14F-4D97-AF65-F5344CB8AC3E}">
        <p14:creationId xmlns:p14="http://schemas.microsoft.com/office/powerpoint/2010/main" val="3831019164"/>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 id="2147483665" r:id="rId12"/>
    <p:sldLayoutId id="2147483661" r:id="rId13"/>
    <p:sldLayoutId id="2147483652" r:id="rId14"/>
    <p:sldLayoutId id="2147483664" r:id="rId15"/>
    <p:sldLayoutId id="2147483660" r:id="rId16"/>
    <p:sldLayoutId id="2147483705" r:id="rId17"/>
  </p:sldLayoutIdLst>
  <p:txStyles>
    <p:titleStyle>
      <a:lvl1pPr algn="l" defTabSz="667146" rtl="0" eaLnBrk="1" latinLnBrk="0" hangingPunct="1">
        <a:lnSpc>
          <a:spcPct val="90000"/>
        </a:lnSpc>
        <a:spcBef>
          <a:spcPct val="0"/>
        </a:spcBef>
        <a:buNone/>
        <a:defRPr sz="3210" kern="1200">
          <a:solidFill>
            <a:schemeClr val="tx1"/>
          </a:solidFill>
          <a:latin typeface="+mj-lt"/>
          <a:ea typeface="+mj-ea"/>
          <a:cs typeface="+mj-cs"/>
        </a:defRPr>
      </a:lvl1pPr>
    </p:titleStyle>
    <p:bodyStyle>
      <a:lvl1pPr marL="166787" indent="-166787" algn="l" defTabSz="667146" rtl="0" eaLnBrk="1" latinLnBrk="0" hangingPunct="1">
        <a:lnSpc>
          <a:spcPct val="90000"/>
        </a:lnSpc>
        <a:spcBef>
          <a:spcPts val="730"/>
        </a:spcBef>
        <a:buFont typeface="Arial" panose="020B0604020202020204" pitchFamily="34" charset="0"/>
        <a:buChar char="•"/>
        <a:defRPr sz="2043" kern="1200">
          <a:solidFill>
            <a:schemeClr val="tx1"/>
          </a:solidFill>
          <a:latin typeface="+mn-lt"/>
          <a:ea typeface="+mn-ea"/>
          <a:cs typeface="+mn-cs"/>
        </a:defRPr>
      </a:lvl1pPr>
      <a:lvl2pPr marL="500360" indent="-166787" algn="l" defTabSz="667146" rtl="0" eaLnBrk="1" latinLnBrk="0" hangingPunct="1">
        <a:lnSpc>
          <a:spcPct val="90000"/>
        </a:lnSpc>
        <a:spcBef>
          <a:spcPts val="365"/>
        </a:spcBef>
        <a:buFont typeface="Arial" panose="020B0604020202020204" pitchFamily="34" charset="0"/>
        <a:buChar char="•"/>
        <a:defRPr sz="1751" kern="1200">
          <a:solidFill>
            <a:schemeClr val="tx1"/>
          </a:solidFill>
          <a:latin typeface="+mn-lt"/>
          <a:ea typeface="+mn-ea"/>
          <a:cs typeface="+mn-cs"/>
        </a:defRPr>
      </a:lvl2pPr>
      <a:lvl3pPr marL="833933" indent="-166787" algn="l" defTabSz="667146" rtl="0" eaLnBrk="1" latinLnBrk="0" hangingPunct="1">
        <a:lnSpc>
          <a:spcPct val="90000"/>
        </a:lnSpc>
        <a:spcBef>
          <a:spcPts val="365"/>
        </a:spcBef>
        <a:buFont typeface="Arial" panose="020B0604020202020204" pitchFamily="34" charset="0"/>
        <a:buChar char="•"/>
        <a:defRPr sz="1459" kern="1200">
          <a:solidFill>
            <a:schemeClr val="tx1"/>
          </a:solidFill>
          <a:latin typeface="+mn-lt"/>
          <a:ea typeface="+mn-ea"/>
          <a:cs typeface="+mn-cs"/>
        </a:defRPr>
      </a:lvl3pPr>
      <a:lvl4pPr marL="1167506"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4pPr>
      <a:lvl5pPr marL="1501079"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5pPr>
      <a:lvl6pPr marL="1834652"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6pPr>
      <a:lvl7pPr marL="2168225"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7pPr>
      <a:lvl8pPr marL="2501798"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8pPr>
      <a:lvl9pPr marL="2835372"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9pPr>
    </p:bodyStyle>
    <p:otherStyle>
      <a:defPPr>
        <a:defRPr lang="en-US"/>
      </a:defPPr>
      <a:lvl1pPr marL="0" algn="l" defTabSz="667146" rtl="0" eaLnBrk="1" latinLnBrk="0" hangingPunct="1">
        <a:defRPr sz="1313" kern="1200">
          <a:solidFill>
            <a:schemeClr val="tx1"/>
          </a:solidFill>
          <a:latin typeface="+mn-lt"/>
          <a:ea typeface="+mn-ea"/>
          <a:cs typeface="+mn-cs"/>
        </a:defRPr>
      </a:lvl1pPr>
      <a:lvl2pPr marL="333573" algn="l" defTabSz="667146" rtl="0" eaLnBrk="1" latinLnBrk="0" hangingPunct="1">
        <a:defRPr sz="1313" kern="1200">
          <a:solidFill>
            <a:schemeClr val="tx1"/>
          </a:solidFill>
          <a:latin typeface="+mn-lt"/>
          <a:ea typeface="+mn-ea"/>
          <a:cs typeface="+mn-cs"/>
        </a:defRPr>
      </a:lvl2pPr>
      <a:lvl3pPr marL="667146" algn="l" defTabSz="667146" rtl="0" eaLnBrk="1" latinLnBrk="0" hangingPunct="1">
        <a:defRPr sz="1313" kern="1200">
          <a:solidFill>
            <a:schemeClr val="tx1"/>
          </a:solidFill>
          <a:latin typeface="+mn-lt"/>
          <a:ea typeface="+mn-ea"/>
          <a:cs typeface="+mn-cs"/>
        </a:defRPr>
      </a:lvl3pPr>
      <a:lvl4pPr marL="1000719" algn="l" defTabSz="667146" rtl="0" eaLnBrk="1" latinLnBrk="0" hangingPunct="1">
        <a:defRPr sz="1313" kern="1200">
          <a:solidFill>
            <a:schemeClr val="tx1"/>
          </a:solidFill>
          <a:latin typeface="+mn-lt"/>
          <a:ea typeface="+mn-ea"/>
          <a:cs typeface="+mn-cs"/>
        </a:defRPr>
      </a:lvl4pPr>
      <a:lvl5pPr marL="1334292" algn="l" defTabSz="667146" rtl="0" eaLnBrk="1" latinLnBrk="0" hangingPunct="1">
        <a:defRPr sz="1313" kern="1200">
          <a:solidFill>
            <a:schemeClr val="tx1"/>
          </a:solidFill>
          <a:latin typeface="+mn-lt"/>
          <a:ea typeface="+mn-ea"/>
          <a:cs typeface="+mn-cs"/>
        </a:defRPr>
      </a:lvl5pPr>
      <a:lvl6pPr marL="1667866" algn="l" defTabSz="667146" rtl="0" eaLnBrk="1" latinLnBrk="0" hangingPunct="1">
        <a:defRPr sz="1313" kern="1200">
          <a:solidFill>
            <a:schemeClr val="tx1"/>
          </a:solidFill>
          <a:latin typeface="+mn-lt"/>
          <a:ea typeface="+mn-ea"/>
          <a:cs typeface="+mn-cs"/>
        </a:defRPr>
      </a:lvl6pPr>
      <a:lvl7pPr marL="2001439" algn="l" defTabSz="667146" rtl="0" eaLnBrk="1" latinLnBrk="0" hangingPunct="1">
        <a:defRPr sz="1313" kern="1200">
          <a:solidFill>
            <a:schemeClr val="tx1"/>
          </a:solidFill>
          <a:latin typeface="+mn-lt"/>
          <a:ea typeface="+mn-ea"/>
          <a:cs typeface="+mn-cs"/>
        </a:defRPr>
      </a:lvl7pPr>
      <a:lvl8pPr marL="2335012" algn="l" defTabSz="667146" rtl="0" eaLnBrk="1" latinLnBrk="0" hangingPunct="1">
        <a:defRPr sz="1313" kern="1200">
          <a:solidFill>
            <a:schemeClr val="tx1"/>
          </a:solidFill>
          <a:latin typeface="+mn-lt"/>
          <a:ea typeface="+mn-ea"/>
          <a:cs typeface="+mn-cs"/>
        </a:defRPr>
      </a:lvl8pPr>
      <a:lvl9pPr marL="2668585" algn="l" defTabSz="667146" rtl="0" eaLnBrk="1" latinLnBrk="0" hangingPunct="1">
        <a:defRPr sz="13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2.xml"/><Relationship Id="rId6" Type="http://schemas.openxmlformats.org/officeDocument/2006/relationships/image" Target="../media/image8.png"/><Relationship Id="rId5" Type="http://schemas.openxmlformats.org/officeDocument/2006/relationships/image" Target="../media/image2.svg"/><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7.xml"/><Relationship Id="rId4" Type="http://schemas.openxmlformats.org/officeDocument/2006/relationships/image" Target="../media/image9.pn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8.xml"/><Relationship Id="rId4" Type="http://schemas.openxmlformats.org/officeDocument/2006/relationships/image" Target="../media/image10.emf"/></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9.xml"/><Relationship Id="rId4" Type="http://schemas.openxmlformats.org/officeDocument/2006/relationships/image" Target="../media/image11.pn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20.xml"/><Relationship Id="rId4" Type="http://schemas.openxmlformats.org/officeDocument/2006/relationships/image" Target="../media/image12.png"/></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7.xml"/><Relationship Id="rId1" Type="http://schemas.openxmlformats.org/officeDocument/2006/relationships/tags" Target="../tags/tag23.xml"/><Relationship Id="rId4" Type="http://schemas.openxmlformats.org/officeDocument/2006/relationships/image" Target="../media/image6.png"/></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17.xml"/><Relationship Id="rId1" Type="http://schemas.openxmlformats.org/officeDocument/2006/relationships/tags" Target="../tags/tag24.xml"/><Relationship Id="rId4" Type="http://schemas.openxmlformats.org/officeDocument/2006/relationships/image" Target="../media/image6.png"/></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17.xml"/><Relationship Id="rId1" Type="http://schemas.openxmlformats.org/officeDocument/2006/relationships/tags" Target="../tags/tag25.xml"/><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3.png"/></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3.xml"/><Relationship Id="rId7" Type="http://schemas.openxmlformats.org/officeDocument/2006/relationships/image" Target="../media/image16.png"/><Relationship Id="rId2" Type="http://schemas.openxmlformats.org/officeDocument/2006/relationships/slideLayout" Target="../slideLayouts/slideLayout17.xml"/><Relationship Id="rId1" Type="http://schemas.openxmlformats.org/officeDocument/2006/relationships/tags" Target="../tags/tag26.xml"/><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3.png"/></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17.xml"/><Relationship Id="rId1" Type="http://schemas.openxmlformats.org/officeDocument/2006/relationships/tags" Target="../tags/tag27.xml"/><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7.png"/></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17.xml"/><Relationship Id="rId1" Type="http://schemas.openxmlformats.org/officeDocument/2006/relationships/tags" Target="../tags/tag28.xml"/><Relationship Id="rId4" Type="http://schemas.openxmlformats.org/officeDocument/2006/relationships/hyperlink" Target="http://everycircuit.com/circuit/5278768561389568" TargetMode="Externa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17.xml"/><Relationship Id="rId1" Type="http://schemas.openxmlformats.org/officeDocument/2006/relationships/tags" Target="../tags/tag29.xml"/><Relationship Id="rId4" Type="http://schemas.openxmlformats.org/officeDocument/2006/relationships/image" Target="../media/image7.png"/></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17.xml"/><Relationship Id="rId1" Type="http://schemas.openxmlformats.org/officeDocument/2006/relationships/tags" Target="../tags/tag30.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17.xml"/><Relationship Id="rId1" Type="http://schemas.openxmlformats.org/officeDocument/2006/relationships/tags" Target="../tags/tag31.xml"/><Relationship Id="rId4" Type="http://schemas.openxmlformats.org/officeDocument/2006/relationships/image" Target="../media/image18.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17.xml"/><Relationship Id="rId1" Type="http://schemas.openxmlformats.org/officeDocument/2006/relationships/tags" Target="../tags/tag32.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17.xml"/><Relationship Id="rId1" Type="http://schemas.openxmlformats.org/officeDocument/2006/relationships/tags" Target="../tags/tag33.xml"/><Relationship Id="rId4" Type="http://schemas.openxmlformats.org/officeDocument/2006/relationships/image" Target="../media/image8.png"/></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17.xml"/><Relationship Id="rId1" Type="http://schemas.openxmlformats.org/officeDocument/2006/relationships/tags" Target="../tags/tag34.xml"/><Relationship Id="rId4" Type="http://schemas.openxmlformats.org/officeDocument/2006/relationships/image" Target="../media/image19.png"/></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17.xml"/><Relationship Id="rId1" Type="http://schemas.openxmlformats.org/officeDocument/2006/relationships/tags" Target="../tags/tag35.xml"/><Relationship Id="rId4" Type="http://schemas.openxmlformats.org/officeDocument/2006/relationships/image" Target="../media/image20.png"/></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17.xml"/><Relationship Id="rId1" Type="http://schemas.openxmlformats.org/officeDocument/2006/relationships/tags" Target="../tags/tag36.xml"/><Relationship Id="rId4" Type="http://schemas.openxmlformats.org/officeDocument/2006/relationships/image" Target="../media/image21.png"/></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17.xml"/><Relationship Id="rId1" Type="http://schemas.openxmlformats.org/officeDocument/2006/relationships/tags" Target="../tags/tag3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xml"/><Relationship Id="rId1" Type="http://schemas.openxmlformats.org/officeDocument/2006/relationships/tags" Target="../tags/tag6.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7.xml"/><Relationship Id="rId5" Type="http://schemas.openxmlformats.org/officeDocument/2006/relationships/image" Target="../media/image2.svg"/><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8.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9.xml"/><Relationship Id="rId5" Type="http://schemas.openxmlformats.org/officeDocument/2006/relationships/image" Target="../media/image5.tiff"/><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10.xml"/><Relationship Id="rId6" Type="http://schemas.openxmlformats.org/officeDocument/2006/relationships/image" Target="../media/image6.png"/><Relationship Id="rId5" Type="http://schemas.openxmlformats.org/officeDocument/2006/relationships/image" Target="../media/image2.svg"/><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1.xml"/><Relationship Id="rId6" Type="http://schemas.openxmlformats.org/officeDocument/2006/relationships/image" Target="../media/image2.svg"/><Relationship Id="rId5" Type="http://schemas.openxmlformats.org/officeDocument/2006/relationships/image" Target="../media/image1.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a:r>
              <a:rPr lang="en-GB" dirty="0"/>
              <a:t>Electrical Principles</a:t>
            </a:r>
          </a:p>
        </p:txBody>
      </p:sp>
      <p:sp>
        <p:nvSpPr>
          <p:cNvPr id="3" name="Subtitle 2"/>
          <p:cNvSpPr>
            <a:spLocks noGrp="1"/>
          </p:cNvSpPr>
          <p:nvPr>
            <p:ph type="subTitle" idx="1"/>
          </p:nvPr>
        </p:nvSpPr>
        <p:spPr/>
        <p:txBody>
          <a:bodyPr>
            <a:normAutofit/>
          </a:bodyPr>
          <a:lstStyle/>
          <a:p>
            <a:pPr algn="l"/>
            <a:r>
              <a:rPr lang="en-GB" sz="2400"/>
              <a:t>Topic </a:t>
            </a:r>
            <a:r>
              <a:rPr lang="en-GB" sz="2400" dirty="0"/>
              <a:t>3: Solving DC Electrical Circuits</a:t>
            </a:r>
          </a:p>
        </p:txBody>
      </p:sp>
    </p:spTree>
    <p:custDataLst>
      <p:tags r:id="rId1"/>
    </p:custDataLst>
    <p:extLst>
      <p:ext uri="{BB962C8B-B14F-4D97-AF65-F5344CB8AC3E}">
        <p14:creationId xmlns:p14="http://schemas.microsoft.com/office/powerpoint/2010/main" val="20850124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Solving circuits using </a:t>
            </a:r>
            <a:r>
              <a:rPr lang="en-GB" sz="3000" dirty="0" err="1"/>
              <a:t>Kirchoff</a:t>
            </a:r>
            <a:r>
              <a:rPr lang="en-GB" sz="3000" dirty="0"/>
              <a:t> – example 3</a:t>
            </a:r>
          </a:p>
        </p:txBody>
      </p:sp>
      <p:sp>
        <p:nvSpPr>
          <p:cNvPr id="28" name="Rounded Rectangle 27">
            <a:extLst>
              <a:ext uri="{FF2B5EF4-FFF2-40B4-BE49-F238E27FC236}">
                <a16:creationId xmlns:a16="http://schemas.microsoft.com/office/drawing/2014/main" id="{89710B8C-826A-E544-AA5B-B862874DA669}"/>
              </a:ext>
            </a:extLst>
          </p:cNvPr>
          <p:cNvSpPr/>
          <p:nvPr/>
        </p:nvSpPr>
        <p:spPr>
          <a:xfrm>
            <a:off x="5675417" y="1192052"/>
            <a:ext cx="4164347" cy="260819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a:t>Determine, with the aid of Kirchoff’s laws:</a:t>
            </a:r>
          </a:p>
          <a:p>
            <a:pPr marL="457200" indent="-457200">
              <a:buFont typeface="+mj-lt"/>
              <a:buAutoNum type="arabicPeriod"/>
            </a:pPr>
            <a:r>
              <a:rPr lang="en-US" sz="2400" dirty="0"/>
              <a:t>The equation for loop ABDA;</a:t>
            </a:r>
          </a:p>
          <a:p>
            <a:pPr marL="457200" indent="-457200">
              <a:buFont typeface="+mj-lt"/>
              <a:buAutoNum type="arabicPeriod"/>
            </a:pPr>
            <a:r>
              <a:rPr lang="en-US" sz="2400" dirty="0"/>
              <a:t>The equation for loop BCDB; and</a:t>
            </a:r>
          </a:p>
          <a:p>
            <a:pPr marL="457200" indent="-457200">
              <a:buFont typeface="+mj-lt"/>
              <a:buAutoNum type="arabicPeriod"/>
            </a:pPr>
            <a:r>
              <a:rPr lang="en-US" sz="2400" dirty="0"/>
              <a:t>I</a:t>
            </a:r>
            <a:r>
              <a:rPr lang="en-US" sz="2400" baseline="-25000" dirty="0"/>
              <a:t>1</a:t>
            </a:r>
            <a:r>
              <a:rPr lang="en-US" sz="2400" dirty="0"/>
              <a:t> and I</a:t>
            </a:r>
            <a:r>
              <a:rPr lang="en-US" sz="2400" baseline="-25000" dirty="0"/>
              <a:t>2</a:t>
            </a:r>
          </a:p>
        </p:txBody>
      </p:sp>
      <p:sp>
        <p:nvSpPr>
          <p:cNvPr id="54" name="Content Placeholder 2">
            <a:extLst>
              <a:ext uri="{FF2B5EF4-FFF2-40B4-BE49-F238E27FC236}">
                <a16:creationId xmlns:a16="http://schemas.microsoft.com/office/drawing/2014/main" id="{6E6B5493-5DC5-7045-87D3-7B22350F776F}"/>
              </a:ext>
            </a:extLst>
          </p:cNvPr>
          <p:cNvSpPr txBox="1">
            <a:spLocks/>
          </p:cNvSpPr>
          <p:nvPr/>
        </p:nvSpPr>
        <p:spPr>
          <a:xfrm>
            <a:off x="1003735" y="4207847"/>
            <a:ext cx="5516808" cy="783037"/>
          </a:xfrm>
          <a:prstGeom prst="rect">
            <a:avLst/>
          </a:prstGeom>
          <a:solidFill>
            <a:schemeClr val="tx2">
              <a:lumMod val="40000"/>
              <a:lumOff val="60000"/>
            </a:schemeClr>
          </a:solidFill>
        </p:spPr>
        <p:txBody>
          <a:bodyPr vert="horz" lIns="91440" tIns="45720" rIns="91440" bIns="45720" rtlCol="0">
            <a:noAutofit/>
          </a:bodyPr>
          <a:lstStyle>
            <a:lvl1pPr marL="166787" indent="-166787" algn="l" defTabSz="667146" rtl="0" eaLnBrk="1" latinLnBrk="0" hangingPunct="1">
              <a:lnSpc>
                <a:spcPct val="90000"/>
              </a:lnSpc>
              <a:spcBef>
                <a:spcPts val="730"/>
              </a:spcBef>
              <a:buFont typeface="Arial" panose="020B0604020202020204" pitchFamily="34" charset="0"/>
              <a:buChar char="•"/>
              <a:defRPr sz="2043" kern="1200">
                <a:solidFill>
                  <a:schemeClr val="tx1"/>
                </a:solidFill>
                <a:latin typeface="+mn-lt"/>
                <a:ea typeface="+mn-ea"/>
                <a:cs typeface="+mn-cs"/>
              </a:defRPr>
            </a:lvl1pPr>
            <a:lvl2pPr marL="500360" indent="-166787" algn="l" defTabSz="667146" rtl="0" eaLnBrk="1" latinLnBrk="0" hangingPunct="1">
              <a:lnSpc>
                <a:spcPct val="90000"/>
              </a:lnSpc>
              <a:spcBef>
                <a:spcPts val="365"/>
              </a:spcBef>
              <a:buFont typeface="Arial" panose="020B0604020202020204" pitchFamily="34" charset="0"/>
              <a:buChar char="•"/>
              <a:defRPr sz="1751" kern="1200">
                <a:solidFill>
                  <a:schemeClr val="tx1"/>
                </a:solidFill>
                <a:latin typeface="+mn-lt"/>
                <a:ea typeface="+mn-ea"/>
                <a:cs typeface="+mn-cs"/>
              </a:defRPr>
            </a:lvl2pPr>
            <a:lvl3pPr marL="833933" indent="-166787" algn="l" defTabSz="667146" rtl="0" eaLnBrk="1" latinLnBrk="0" hangingPunct="1">
              <a:lnSpc>
                <a:spcPct val="90000"/>
              </a:lnSpc>
              <a:spcBef>
                <a:spcPts val="365"/>
              </a:spcBef>
              <a:buFont typeface="Arial" panose="020B0604020202020204" pitchFamily="34" charset="0"/>
              <a:buChar char="•"/>
              <a:defRPr sz="1459" kern="1200">
                <a:solidFill>
                  <a:schemeClr val="tx1"/>
                </a:solidFill>
                <a:latin typeface="+mn-lt"/>
                <a:ea typeface="+mn-ea"/>
                <a:cs typeface="+mn-cs"/>
              </a:defRPr>
            </a:lvl3pPr>
            <a:lvl4pPr marL="1167506"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4pPr>
            <a:lvl5pPr marL="1501079"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5pPr>
            <a:lvl6pPr marL="1834652"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6pPr>
            <a:lvl7pPr marL="2168225"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7pPr>
            <a:lvl8pPr marL="2501798"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8pPr>
            <a:lvl9pPr marL="2835372"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9pPr>
          </a:lstStyle>
          <a:p>
            <a:pPr marL="0" indent="0" algn="just">
              <a:buFont typeface="Arial" panose="020B0604020202020204" pitchFamily="34" charset="0"/>
              <a:buNone/>
            </a:pPr>
            <a:r>
              <a:rPr lang="en-US" sz="2400" i="1" dirty="0"/>
              <a:t>Try this example on your own first and then watch the full worked solution.</a:t>
            </a:r>
          </a:p>
        </p:txBody>
      </p:sp>
      <p:pic>
        <p:nvPicPr>
          <p:cNvPr id="55" name="Graphic 54" descr="User">
            <a:extLst>
              <a:ext uri="{FF2B5EF4-FFF2-40B4-BE49-F238E27FC236}">
                <a16:creationId xmlns:a16="http://schemas.microsoft.com/office/drawing/2014/main" id="{C2828524-80E3-A94B-8865-62B26427BA1E}"/>
              </a:ext>
            </a:extLst>
          </p:cNvPr>
          <p:cNvPicPr>
            <a:picLocks noChangeAspect="1"/>
          </p:cNvPicPr>
          <p:nvPr/>
        </p:nvPicPr>
        <p:blipFill>
          <a:blip r:embed="rId4" cstate="email">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a:off x="149689" y="4207847"/>
            <a:ext cx="854046" cy="854046"/>
          </a:xfrm>
          <a:prstGeom prst="rect">
            <a:avLst/>
          </a:prstGeom>
        </p:spPr>
      </p:pic>
      <p:sp>
        <p:nvSpPr>
          <p:cNvPr id="56" name="Rounded Rectangle 55">
            <a:extLst>
              <a:ext uri="{FF2B5EF4-FFF2-40B4-BE49-F238E27FC236}">
                <a16:creationId xmlns:a16="http://schemas.microsoft.com/office/drawing/2014/main" id="{40969ADD-1445-6047-8B92-1FD340DAFF8C}"/>
              </a:ext>
            </a:extLst>
          </p:cNvPr>
          <p:cNvSpPr/>
          <p:nvPr/>
        </p:nvSpPr>
        <p:spPr>
          <a:xfrm>
            <a:off x="6772433" y="4207847"/>
            <a:ext cx="3011261" cy="783037"/>
          </a:xfrm>
          <a:prstGeom prst="roundRect">
            <a:avLst/>
          </a:prstGeom>
          <a:solidFill>
            <a:schemeClr val="accent2"/>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i="1" dirty="0"/>
              <a:t>See the full worked solution</a:t>
            </a:r>
          </a:p>
        </p:txBody>
      </p:sp>
      <p:pic>
        <p:nvPicPr>
          <p:cNvPr id="3" name="Picture 2">
            <a:extLst>
              <a:ext uri="{FF2B5EF4-FFF2-40B4-BE49-F238E27FC236}">
                <a16:creationId xmlns:a16="http://schemas.microsoft.com/office/drawing/2014/main" id="{C8BC98D8-0B0E-3E46-862C-786C627E0175}"/>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1603133" y="1109946"/>
            <a:ext cx="3290576" cy="3001381"/>
          </a:xfrm>
          <a:prstGeom prst="rect">
            <a:avLst/>
          </a:prstGeom>
        </p:spPr>
      </p:pic>
      <p:sp>
        <p:nvSpPr>
          <p:cNvPr id="51" name="TextBox 50">
            <a:extLst>
              <a:ext uri="{FF2B5EF4-FFF2-40B4-BE49-F238E27FC236}">
                <a16:creationId xmlns:a16="http://schemas.microsoft.com/office/drawing/2014/main" id="{D7C209A8-1E3D-0541-8CFE-5015186C1467}"/>
              </a:ext>
            </a:extLst>
          </p:cNvPr>
          <p:cNvSpPr txBox="1"/>
          <p:nvPr/>
        </p:nvSpPr>
        <p:spPr>
          <a:xfrm>
            <a:off x="1865781" y="1892450"/>
            <a:ext cx="330540" cy="369332"/>
          </a:xfrm>
          <a:prstGeom prst="rect">
            <a:avLst/>
          </a:prstGeom>
          <a:noFill/>
        </p:spPr>
        <p:txBody>
          <a:bodyPr wrap="none" rtlCol="0">
            <a:spAutoFit/>
          </a:bodyPr>
          <a:lstStyle/>
          <a:p>
            <a:r>
              <a:rPr lang="en-US" b="1" dirty="0"/>
              <a:t>A</a:t>
            </a:r>
          </a:p>
        </p:txBody>
      </p:sp>
      <p:sp>
        <p:nvSpPr>
          <p:cNvPr id="53" name="TextBox 52">
            <a:extLst>
              <a:ext uri="{FF2B5EF4-FFF2-40B4-BE49-F238E27FC236}">
                <a16:creationId xmlns:a16="http://schemas.microsoft.com/office/drawing/2014/main" id="{CA2A8EC5-81F5-1144-9634-1D01887CDC64}"/>
              </a:ext>
            </a:extLst>
          </p:cNvPr>
          <p:cNvSpPr txBox="1"/>
          <p:nvPr/>
        </p:nvSpPr>
        <p:spPr>
          <a:xfrm>
            <a:off x="2972311" y="854271"/>
            <a:ext cx="314510" cy="369332"/>
          </a:xfrm>
          <a:prstGeom prst="rect">
            <a:avLst/>
          </a:prstGeom>
          <a:noFill/>
        </p:spPr>
        <p:txBody>
          <a:bodyPr wrap="none" rtlCol="0">
            <a:spAutoFit/>
          </a:bodyPr>
          <a:lstStyle/>
          <a:p>
            <a:r>
              <a:rPr lang="en-US" b="1" dirty="0"/>
              <a:t>B</a:t>
            </a:r>
          </a:p>
        </p:txBody>
      </p:sp>
      <p:sp>
        <p:nvSpPr>
          <p:cNvPr id="61" name="TextBox 60">
            <a:extLst>
              <a:ext uri="{FF2B5EF4-FFF2-40B4-BE49-F238E27FC236}">
                <a16:creationId xmlns:a16="http://schemas.microsoft.com/office/drawing/2014/main" id="{68B3714B-8FC3-4C4A-A703-1FFCFA601A81}"/>
              </a:ext>
            </a:extLst>
          </p:cNvPr>
          <p:cNvSpPr txBox="1"/>
          <p:nvPr/>
        </p:nvSpPr>
        <p:spPr>
          <a:xfrm>
            <a:off x="4195324" y="1919020"/>
            <a:ext cx="306494" cy="369332"/>
          </a:xfrm>
          <a:prstGeom prst="rect">
            <a:avLst/>
          </a:prstGeom>
          <a:noFill/>
        </p:spPr>
        <p:txBody>
          <a:bodyPr wrap="none" rtlCol="0">
            <a:spAutoFit/>
          </a:bodyPr>
          <a:lstStyle/>
          <a:p>
            <a:r>
              <a:rPr lang="en-US" b="1" dirty="0"/>
              <a:t>C</a:t>
            </a:r>
          </a:p>
        </p:txBody>
      </p:sp>
      <p:sp>
        <p:nvSpPr>
          <p:cNvPr id="62" name="TextBox 61">
            <a:extLst>
              <a:ext uri="{FF2B5EF4-FFF2-40B4-BE49-F238E27FC236}">
                <a16:creationId xmlns:a16="http://schemas.microsoft.com/office/drawing/2014/main" id="{682CD323-2A5E-7544-92AA-F32940B006C9}"/>
              </a:ext>
            </a:extLst>
          </p:cNvPr>
          <p:cNvSpPr txBox="1"/>
          <p:nvPr/>
        </p:nvSpPr>
        <p:spPr>
          <a:xfrm>
            <a:off x="2972311" y="3198735"/>
            <a:ext cx="330540" cy="369332"/>
          </a:xfrm>
          <a:prstGeom prst="rect">
            <a:avLst/>
          </a:prstGeom>
          <a:noFill/>
        </p:spPr>
        <p:txBody>
          <a:bodyPr wrap="none" rtlCol="0">
            <a:spAutoFit/>
          </a:bodyPr>
          <a:lstStyle/>
          <a:p>
            <a:r>
              <a:rPr lang="en-US" b="1" dirty="0"/>
              <a:t>D</a:t>
            </a:r>
          </a:p>
        </p:txBody>
      </p:sp>
      <p:sp>
        <p:nvSpPr>
          <p:cNvPr id="63" name="TextBox 62">
            <a:extLst>
              <a:ext uri="{FF2B5EF4-FFF2-40B4-BE49-F238E27FC236}">
                <a16:creationId xmlns:a16="http://schemas.microsoft.com/office/drawing/2014/main" id="{3B7C90E7-258A-BE4A-BDD3-8682A15002AE}"/>
              </a:ext>
            </a:extLst>
          </p:cNvPr>
          <p:cNvSpPr txBox="1"/>
          <p:nvPr/>
        </p:nvSpPr>
        <p:spPr>
          <a:xfrm>
            <a:off x="3322969" y="3859258"/>
            <a:ext cx="872355" cy="369332"/>
          </a:xfrm>
          <a:prstGeom prst="rect">
            <a:avLst/>
          </a:prstGeom>
          <a:noFill/>
        </p:spPr>
        <p:txBody>
          <a:bodyPr wrap="none" rtlCol="0">
            <a:spAutoFit/>
          </a:bodyPr>
          <a:lstStyle/>
          <a:p>
            <a:r>
              <a:rPr lang="en-US" dirty="0"/>
              <a:t>V</a:t>
            </a:r>
            <a:r>
              <a:rPr lang="en-US" baseline="-25000" dirty="0"/>
              <a:t>T</a:t>
            </a:r>
            <a:r>
              <a:rPr lang="en-US" dirty="0"/>
              <a:t>=12V</a:t>
            </a:r>
          </a:p>
        </p:txBody>
      </p:sp>
      <p:sp>
        <p:nvSpPr>
          <p:cNvPr id="64" name="TextBox 63">
            <a:extLst>
              <a:ext uri="{FF2B5EF4-FFF2-40B4-BE49-F238E27FC236}">
                <a16:creationId xmlns:a16="http://schemas.microsoft.com/office/drawing/2014/main" id="{0CC64D53-5049-194F-AA8D-3EC10058D87A}"/>
              </a:ext>
            </a:extLst>
          </p:cNvPr>
          <p:cNvSpPr txBox="1"/>
          <p:nvPr/>
        </p:nvSpPr>
        <p:spPr>
          <a:xfrm>
            <a:off x="1525047" y="1561074"/>
            <a:ext cx="891591" cy="369332"/>
          </a:xfrm>
          <a:prstGeom prst="rect">
            <a:avLst/>
          </a:prstGeom>
          <a:noFill/>
        </p:spPr>
        <p:txBody>
          <a:bodyPr wrap="none" rtlCol="0">
            <a:spAutoFit/>
          </a:bodyPr>
          <a:lstStyle/>
          <a:p>
            <a:r>
              <a:rPr lang="en-US" dirty="0"/>
              <a:t>R</a:t>
            </a:r>
            <a:r>
              <a:rPr lang="en-US" baseline="-25000" dirty="0"/>
              <a:t>1</a:t>
            </a:r>
            <a:r>
              <a:rPr lang="en-US" dirty="0"/>
              <a:t>=10Ω</a:t>
            </a:r>
          </a:p>
        </p:txBody>
      </p:sp>
      <p:sp>
        <p:nvSpPr>
          <p:cNvPr id="65" name="TextBox 64">
            <a:extLst>
              <a:ext uri="{FF2B5EF4-FFF2-40B4-BE49-F238E27FC236}">
                <a16:creationId xmlns:a16="http://schemas.microsoft.com/office/drawing/2014/main" id="{D46674E9-B0E5-1C48-9C89-BA9860837E6F}"/>
              </a:ext>
            </a:extLst>
          </p:cNvPr>
          <p:cNvSpPr txBox="1"/>
          <p:nvPr/>
        </p:nvSpPr>
        <p:spPr>
          <a:xfrm>
            <a:off x="3878044" y="1549688"/>
            <a:ext cx="891591" cy="369332"/>
          </a:xfrm>
          <a:prstGeom prst="rect">
            <a:avLst/>
          </a:prstGeom>
          <a:noFill/>
        </p:spPr>
        <p:txBody>
          <a:bodyPr wrap="none" rtlCol="0">
            <a:spAutoFit/>
          </a:bodyPr>
          <a:lstStyle/>
          <a:p>
            <a:r>
              <a:rPr lang="en-US" dirty="0"/>
              <a:t>R</a:t>
            </a:r>
            <a:r>
              <a:rPr lang="en-US" baseline="-25000" dirty="0"/>
              <a:t>2</a:t>
            </a:r>
            <a:r>
              <a:rPr lang="en-US" dirty="0"/>
              <a:t>=15Ω</a:t>
            </a:r>
          </a:p>
        </p:txBody>
      </p:sp>
      <p:sp>
        <p:nvSpPr>
          <p:cNvPr id="66" name="TextBox 65">
            <a:extLst>
              <a:ext uri="{FF2B5EF4-FFF2-40B4-BE49-F238E27FC236}">
                <a16:creationId xmlns:a16="http://schemas.microsoft.com/office/drawing/2014/main" id="{BC11CBCC-C130-4844-A857-B48AF0DAEECD}"/>
              </a:ext>
            </a:extLst>
          </p:cNvPr>
          <p:cNvSpPr txBox="1"/>
          <p:nvPr/>
        </p:nvSpPr>
        <p:spPr>
          <a:xfrm>
            <a:off x="3961285" y="2454084"/>
            <a:ext cx="891591" cy="369332"/>
          </a:xfrm>
          <a:prstGeom prst="rect">
            <a:avLst/>
          </a:prstGeom>
          <a:noFill/>
        </p:spPr>
        <p:txBody>
          <a:bodyPr wrap="none" rtlCol="0">
            <a:spAutoFit/>
          </a:bodyPr>
          <a:lstStyle/>
          <a:p>
            <a:r>
              <a:rPr lang="en-US" dirty="0"/>
              <a:t>R</a:t>
            </a:r>
            <a:r>
              <a:rPr lang="en-US" baseline="-25000" dirty="0"/>
              <a:t>3</a:t>
            </a:r>
            <a:r>
              <a:rPr lang="en-US" dirty="0"/>
              <a:t>=20Ω</a:t>
            </a:r>
          </a:p>
        </p:txBody>
      </p:sp>
      <p:sp>
        <p:nvSpPr>
          <p:cNvPr id="67" name="TextBox 66">
            <a:extLst>
              <a:ext uri="{FF2B5EF4-FFF2-40B4-BE49-F238E27FC236}">
                <a16:creationId xmlns:a16="http://schemas.microsoft.com/office/drawing/2014/main" id="{9B5222D6-72A0-5349-A5BD-1539714BA255}"/>
              </a:ext>
            </a:extLst>
          </p:cNvPr>
          <p:cNvSpPr txBox="1"/>
          <p:nvPr/>
        </p:nvSpPr>
        <p:spPr>
          <a:xfrm>
            <a:off x="1643765" y="2501899"/>
            <a:ext cx="891591" cy="369332"/>
          </a:xfrm>
          <a:prstGeom prst="rect">
            <a:avLst/>
          </a:prstGeom>
          <a:noFill/>
        </p:spPr>
        <p:txBody>
          <a:bodyPr wrap="none" rtlCol="0">
            <a:spAutoFit/>
          </a:bodyPr>
          <a:lstStyle/>
          <a:p>
            <a:r>
              <a:rPr lang="en-US" dirty="0"/>
              <a:t>R</a:t>
            </a:r>
            <a:r>
              <a:rPr lang="en-US" baseline="-25000" dirty="0"/>
              <a:t>4</a:t>
            </a:r>
            <a:r>
              <a:rPr lang="en-US" dirty="0"/>
              <a:t>=25Ω</a:t>
            </a:r>
          </a:p>
        </p:txBody>
      </p:sp>
      <p:sp>
        <p:nvSpPr>
          <p:cNvPr id="68" name="TextBox 67">
            <a:extLst>
              <a:ext uri="{FF2B5EF4-FFF2-40B4-BE49-F238E27FC236}">
                <a16:creationId xmlns:a16="http://schemas.microsoft.com/office/drawing/2014/main" id="{2400088B-433A-FF45-9F5A-0724B44FEFEB}"/>
              </a:ext>
            </a:extLst>
          </p:cNvPr>
          <p:cNvSpPr txBox="1"/>
          <p:nvPr/>
        </p:nvSpPr>
        <p:spPr>
          <a:xfrm>
            <a:off x="3176303" y="2126816"/>
            <a:ext cx="774571" cy="369332"/>
          </a:xfrm>
          <a:prstGeom prst="rect">
            <a:avLst/>
          </a:prstGeom>
          <a:noFill/>
        </p:spPr>
        <p:txBody>
          <a:bodyPr wrap="none" rtlCol="0">
            <a:spAutoFit/>
          </a:bodyPr>
          <a:lstStyle/>
          <a:p>
            <a:r>
              <a:rPr lang="en-US" dirty="0"/>
              <a:t>R</a:t>
            </a:r>
            <a:r>
              <a:rPr lang="en-US" baseline="-25000" dirty="0"/>
              <a:t>5</a:t>
            </a:r>
            <a:r>
              <a:rPr lang="en-US" dirty="0"/>
              <a:t>=5Ω</a:t>
            </a:r>
          </a:p>
        </p:txBody>
      </p:sp>
      <p:cxnSp>
        <p:nvCxnSpPr>
          <p:cNvPr id="69" name="Straight Arrow Connector 68">
            <a:extLst>
              <a:ext uri="{FF2B5EF4-FFF2-40B4-BE49-F238E27FC236}">
                <a16:creationId xmlns:a16="http://schemas.microsoft.com/office/drawing/2014/main" id="{3B533C0B-5FFC-3448-B0AF-43504983486F}"/>
              </a:ext>
            </a:extLst>
          </p:cNvPr>
          <p:cNvCxnSpPr>
            <a:cxnSpLocks/>
          </p:cNvCxnSpPr>
          <p:nvPr/>
        </p:nvCxnSpPr>
        <p:spPr>
          <a:xfrm rot="16200000">
            <a:off x="1634899" y="3592872"/>
            <a:ext cx="202012" cy="0"/>
          </a:xfrm>
          <a:prstGeom prst="straightConnector1">
            <a:avLst/>
          </a:prstGeom>
          <a:ln w="28575">
            <a:solidFill>
              <a:schemeClr val="bg2">
                <a:lumMod val="1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0" name="Straight Arrow Connector 69">
            <a:extLst>
              <a:ext uri="{FF2B5EF4-FFF2-40B4-BE49-F238E27FC236}">
                <a16:creationId xmlns:a16="http://schemas.microsoft.com/office/drawing/2014/main" id="{589769F5-F081-AB4B-B6E4-010B4310AF34}"/>
              </a:ext>
            </a:extLst>
          </p:cNvPr>
          <p:cNvCxnSpPr>
            <a:cxnSpLocks/>
          </p:cNvCxnSpPr>
          <p:nvPr/>
        </p:nvCxnSpPr>
        <p:spPr>
          <a:xfrm rot="18840000" flipV="1">
            <a:off x="2122064" y="2148133"/>
            <a:ext cx="202012" cy="0"/>
          </a:xfrm>
          <a:prstGeom prst="straightConnector1">
            <a:avLst/>
          </a:prstGeom>
          <a:ln w="28575">
            <a:solidFill>
              <a:schemeClr val="bg2">
                <a:lumMod val="1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1" name="Straight Arrow Connector 70">
            <a:extLst>
              <a:ext uri="{FF2B5EF4-FFF2-40B4-BE49-F238E27FC236}">
                <a16:creationId xmlns:a16="http://schemas.microsoft.com/office/drawing/2014/main" id="{C176411C-63C2-1D40-9382-B0F1689429B8}"/>
              </a:ext>
            </a:extLst>
          </p:cNvPr>
          <p:cNvCxnSpPr>
            <a:cxnSpLocks/>
          </p:cNvCxnSpPr>
          <p:nvPr/>
        </p:nvCxnSpPr>
        <p:spPr>
          <a:xfrm rot="2640000" flipV="1">
            <a:off x="3541296" y="1643031"/>
            <a:ext cx="202012" cy="0"/>
          </a:xfrm>
          <a:prstGeom prst="straightConnector1">
            <a:avLst/>
          </a:prstGeom>
          <a:ln w="28575">
            <a:solidFill>
              <a:schemeClr val="bg2">
                <a:lumMod val="1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2" name="Straight Arrow Connector 71">
            <a:extLst>
              <a:ext uri="{FF2B5EF4-FFF2-40B4-BE49-F238E27FC236}">
                <a16:creationId xmlns:a16="http://schemas.microsoft.com/office/drawing/2014/main" id="{0DE30F7A-8C6D-EC47-8BC6-88382BF36AA3}"/>
              </a:ext>
            </a:extLst>
          </p:cNvPr>
          <p:cNvCxnSpPr>
            <a:cxnSpLocks/>
          </p:cNvCxnSpPr>
          <p:nvPr/>
        </p:nvCxnSpPr>
        <p:spPr>
          <a:xfrm rot="5400000" flipV="1">
            <a:off x="3034329" y="2002680"/>
            <a:ext cx="202012" cy="0"/>
          </a:xfrm>
          <a:prstGeom prst="straightConnector1">
            <a:avLst/>
          </a:prstGeom>
          <a:ln w="28575">
            <a:solidFill>
              <a:schemeClr val="bg2">
                <a:lumMod val="1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3" name="Straight Arrow Connector 72">
            <a:extLst>
              <a:ext uri="{FF2B5EF4-FFF2-40B4-BE49-F238E27FC236}">
                <a16:creationId xmlns:a16="http://schemas.microsoft.com/office/drawing/2014/main" id="{15FA84E8-FCA0-DF47-9EA1-B3AD839177DE}"/>
              </a:ext>
            </a:extLst>
          </p:cNvPr>
          <p:cNvCxnSpPr>
            <a:cxnSpLocks/>
          </p:cNvCxnSpPr>
          <p:nvPr/>
        </p:nvCxnSpPr>
        <p:spPr>
          <a:xfrm rot="19020000" flipV="1">
            <a:off x="3420944" y="2928005"/>
            <a:ext cx="202012" cy="0"/>
          </a:xfrm>
          <a:prstGeom prst="straightConnector1">
            <a:avLst/>
          </a:prstGeom>
          <a:ln w="28575">
            <a:solidFill>
              <a:schemeClr val="bg2">
                <a:lumMod val="1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74" name="TextBox 73">
            <a:extLst>
              <a:ext uri="{FF2B5EF4-FFF2-40B4-BE49-F238E27FC236}">
                <a16:creationId xmlns:a16="http://schemas.microsoft.com/office/drawing/2014/main" id="{46BFB64E-D086-2046-9716-A0821F4B831E}"/>
              </a:ext>
            </a:extLst>
          </p:cNvPr>
          <p:cNvSpPr txBox="1"/>
          <p:nvPr/>
        </p:nvSpPr>
        <p:spPr>
          <a:xfrm>
            <a:off x="1436800" y="3383401"/>
            <a:ext cx="317716" cy="369332"/>
          </a:xfrm>
          <a:prstGeom prst="rect">
            <a:avLst/>
          </a:prstGeom>
          <a:noFill/>
        </p:spPr>
        <p:txBody>
          <a:bodyPr wrap="none" rtlCol="0">
            <a:spAutoFit/>
          </a:bodyPr>
          <a:lstStyle/>
          <a:p>
            <a:r>
              <a:rPr lang="en-US" dirty="0"/>
              <a:t>I</a:t>
            </a:r>
            <a:r>
              <a:rPr lang="en-US" baseline="-25000" dirty="0"/>
              <a:t>T</a:t>
            </a:r>
            <a:endParaRPr lang="en-US" dirty="0"/>
          </a:p>
        </p:txBody>
      </p:sp>
      <p:sp>
        <p:nvSpPr>
          <p:cNvPr id="75" name="TextBox 74">
            <a:extLst>
              <a:ext uri="{FF2B5EF4-FFF2-40B4-BE49-F238E27FC236}">
                <a16:creationId xmlns:a16="http://schemas.microsoft.com/office/drawing/2014/main" id="{6EE488A3-1B1D-AD4B-9634-9A5C120809E4}"/>
              </a:ext>
            </a:extLst>
          </p:cNvPr>
          <p:cNvSpPr txBox="1"/>
          <p:nvPr/>
        </p:nvSpPr>
        <p:spPr>
          <a:xfrm>
            <a:off x="2032039" y="1769859"/>
            <a:ext cx="320922" cy="369332"/>
          </a:xfrm>
          <a:prstGeom prst="rect">
            <a:avLst/>
          </a:prstGeom>
          <a:noFill/>
        </p:spPr>
        <p:txBody>
          <a:bodyPr wrap="none" rtlCol="0">
            <a:spAutoFit/>
          </a:bodyPr>
          <a:lstStyle/>
          <a:p>
            <a:r>
              <a:rPr lang="en-US" dirty="0"/>
              <a:t>I</a:t>
            </a:r>
            <a:r>
              <a:rPr lang="en-US" baseline="-25000" dirty="0"/>
              <a:t>1</a:t>
            </a:r>
            <a:endParaRPr lang="en-US" dirty="0"/>
          </a:p>
        </p:txBody>
      </p:sp>
      <p:cxnSp>
        <p:nvCxnSpPr>
          <p:cNvPr id="76" name="Straight Arrow Connector 75">
            <a:extLst>
              <a:ext uri="{FF2B5EF4-FFF2-40B4-BE49-F238E27FC236}">
                <a16:creationId xmlns:a16="http://schemas.microsoft.com/office/drawing/2014/main" id="{2E27B879-3CF0-094B-B1B9-608C4978469F}"/>
              </a:ext>
            </a:extLst>
          </p:cNvPr>
          <p:cNvCxnSpPr>
            <a:cxnSpLocks/>
          </p:cNvCxnSpPr>
          <p:nvPr/>
        </p:nvCxnSpPr>
        <p:spPr>
          <a:xfrm rot="2640000" flipV="1">
            <a:off x="2115612" y="2305295"/>
            <a:ext cx="202012" cy="0"/>
          </a:xfrm>
          <a:prstGeom prst="straightConnector1">
            <a:avLst/>
          </a:prstGeom>
          <a:ln w="28575">
            <a:solidFill>
              <a:schemeClr val="bg2">
                <a:lumMod val="1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77" name="TextBox 76">
            <a:extLst>
              <a:ext uri="{FF2B5EF4-FFF2-40B4-BE49-F238E27FC236}">
                <a16:creationId xmlns:a16="http://schemas.microsoft.com/office/drawing/2014/main" id="{59585D40-0EE4-9244-A0B4-625D8B2DF280}"/>
              </a:ext>
            </a:extLst>
          </p:cNvPr>
          <p:cNvSpPr txBox="1"/>
          <p:nvPr/>
        </p:nvSpPr>
        <p:spPr>
          <a:xfrm>
            <a:off x="1992444" y="2199707"/>
            <a:ext cx="320922" cy="369332"/>
          </a:xfrm>
          <a:prstGeom prst="rect">
            <a:avLst/>
          </a:prstGeom>
          <a:noFill/>
        </p:spPr>
        <p:txBody>
          <a:bodyPr wrap="none" rtlCol="0">
            <a:spAutoFit/>
          </a:bodyPr>
          <a:lstStyle/>
          <a:p>
            <a:r>
              <a:rPr lang="en-US" dirty="0"/>
              <a:t>I</a:t>
            </a:r>
            <a:r>
              <a:rPr lang="en-US" baseline="-25000" dirty="0"/>
              <a:t>2</a:t>
            </a:r>
            <a:endParaRPr lang="en-US" dirty="0"/>
          </a:p>
        </p:txBody>
      </p:sp>
      <p:sp>
        <p:nvSpPr>
          <p:cNvPr id="78" name="TextBox 77">
            <a:extLst>
              <a:ext uri="{FF2B5EF4-FFF2-40B4-BE49-F238E27FC236}">
                <a16:creationId xmlns:a16="http://schemas.microsoft.com/office/drawing/2014/main" id="{D1A3265D-F226-6146-AB0B-B1781E752ADC}"/>
              </a:ext>
            </a:extLst>
          </p:cNvPr>
          <p:cNvSpPr txBox="1"/>
          <p:nvPr/>
        </p:nvSpPr>
        <p:spPr>
          <a:xfrm>
            <a:off x="3095074" y="1838252"/>
            <a:ext cx="843501" cy="369332"/>
          </a:xfrm>
          <a:prstGeom prst="rect">
            <a:avLst/>
          </a:prstGeom>
          <a:noFill/>
        </p:spPr>
        <p:txBody>
          <a:bodyPr wrap="none" rtlCol="0">
            <a:spAutoFit/>
          </a:bodyPr>
          <a:lstStyle/>
          <a:p>
            <a:r>
              <a:rPr lang="en-US" dirty="0"/>
              <a:t>0.012A</a:t>
            </a:r>
          </a:p>
        </p:txBody>
      </p:sp>
      <p:sp>
        <p:nvSpPr>
          <p:cNvPr id="79" name="TextBox 78">
            <a:extLst>
              <a:ext uri="{FF2B5EF4-FFF2-40B4-BE49-F238E27FC236}">
                <a16:creationId xmlns:a16="http://schemas.microsoft.com/office/drawing/2014/main" id="{F64E99A5-6A0C-364B-A574-F2175B5EE257}"/>
              </a:ext>
            </a:extLst>
          </p:cNvPr>
          <p:cNvSpPr txBox="1"/>
          <p:nvPr/>
        </p:nvSpPr>
        <p:spPr>
          <a:xfrm>
            <a:off x="3528006" y="2846546"/>
            <a:ext cx="1133644" cy="369332"/>
          </a:xfrm>
          <a:prstGeom prst="rect">
            <a:avLst/>
          </a:prstGeom>
          <a:noFill/>
        </p:spPr>
        <p:txBody>
          <a:bodyPr wrap="none" rtlCol="0">
            <a:spAutoFit/>
          </a:bodyPr>
          <a:lstStyle/>
          <a:p>
            <a:r>
              <a:rPr lang="en-US" dirty="0"/>
              <a:t>I</a:t>
            </a:r>
            <a:r>
              <a:rPr lang="en-US" baseline="-25000" dirty="0"/>
              <a:t>2</a:t>
            </a:r>
            <a:r>
              <a:rPr lang="en-US" dirty="0"/>
              <a:t>+0.012A</a:t>
            </a:r>
          </a:p>
        </p:txBody>
      </p:sp>
      <p:sp>
        <p:nvSpPr>
          <p:cNvPr id="80" name="TextBox 79">
            <a:extLst>
              <a:ext uri="{FF2B5EF4-FFF2-40B4-BE49-F238E27FC236}">
                <a16:creationId xmlns:a16="http://schemas.microsoft.com/office/drawing/2014/main" id="{F0D9B2AA-0234-524E-BF12-A6BC490C5131}"/>
              </a:ext>
            </a:extLst>
          </p:cNvPr>
          <p:cNvSpPr txBox="1"/>
          <p:nvPr/>
        </p:nvSpPr>
        <p:spPr>
          <a:xfrm>
            <a:off x="3563588" y="1303188"/>
            <a:ext cx="1050288" cy="369332"/>
          </a:xfrm>
          <a:prstGeom prst="rect">
            <a:avLst/>
          </a:prstGeom>
          <a:noFill/>
        </p:spPr>
        <p:txBody>
          <a:bodyPr wrap="none" rtlCol="0">
            <a:spAutoFit/>
          </a:bodyPr>
          <a:lstStyle/>
          <a:p>
            <a:r>
              <a:rPr lang="en-US" dirty="0"/>
              <a:t>I</a:t>
            </a:r>
            <a:r>
              <a:rPr lang="en-US" baseline="-25000" dirty="0"/>
              <a:t>1</a:t>
            </a:r>
            <a:r>
              <a:rPr lang="en-US" dirty="0"/>
              <a:t>-0.012A</a:t>
            </a:r>
          </a:p>
        </p:txBody>
      </p:sp>
    </p:spTree>
    <p:custDataLst>
      <p:tags r:id="rId1"/>
    </p:custDataLst>
    <p:extLst>
      <p:ext uri="{BB962C8B-B14F-4D97-AF65-F5344CB8AC3E}">
        <p14:creationId xmlns:p14="http://schemas.microsoft.com/office/powerpoint/2010/main" val="12025597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Test Yourself</a:t>
            </a:r>
          </a:p>
        </p:txBody>
      </p:sp>
      <p:sp>
        <p:nvSpPr>
          <p:cNvPr id="3" name="Content Placeholder 2"/>
          <p:cNvSpPr>
            <a:spLocks noGrp="1"/>
          </p:cNvSpPr>
          <p:nvPr>
            <p:ph idx="1"/>
          </p:nvPr>
        </p:nvSpPr>
        <p:spPr>
          <a:xfrm>
            <a:off x="1122531" y="1091868"/>
            <a:ext cx="7607557" cy="811883"/>
          </a:xfrm>
        </p:spPr>
        <p:txBody>
          <a:bodyPr>
            <a:noAutofit/>
          </a:bodyPr>
          <a:lstStyle/>
          <a:p>
            <a:pPr marL="0" indent="0" algn="just">
              <a:buNone/>
            </a:pPr>
            <a:r>
              <a:rPr lang="en-GB" sz="2400" dirty="0"/>
              <a:t>We have come to the end of this unit. Answer the following questions to make sure you understand </a:t>
            </a:r>
            <a:r>
              <a:rPr lang="en-GB" sz="2400" dirty="0" err="1"/>
              <a:t>Kirchoff’s</a:t>
            </a:r>
            <a:r>
              <a:rPr lang="en-GB" sz="2400" dirty="0"/>
              <a:t> Laws in combination circuits.</a:t>
            </a:r>
          </a:p>
        </p:txBody>
      </p:sp>
    </p:spTree>
    <p:custDataLst>
      <p:tags r:id="rId1"/>
    </p:custDataLst>
    <p:extLst>
      <p:ext uri="{BB962C8B-B14F-4D97-AF65-F5344CB8AC3E}">
        <p14:creationId xmlns:p14="http://schemas.microsoft.com/office/powerpoint/2010/main" val="23841222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Question 1</a:t>
            </a:r>
          </a:p>
        </p:txBody>
      </p:sp>
      <p:sp>
        <p:nvSpPr>
          <p:cNvPr id="3" name="Content Placeholder 2"/>
          <p:cNvSpPr>
            <a:spLocks noGrp="1"/>
          </p:cNvSpPr>
          <p:nvPr>
            <p:ph idx="1"/>
          </p:nvPr>
        </p:nvSpPr>
        <p:spPr>
          <a:xfrm>
            <a:off x="1122531" y="1091868"/>
            <a:ext cx="7607557" cy="3504516"/>
          </a:xfrm>
        </p:spPr>
        <p:txBody>
          <a:bodyPr>
            <a:noAutofit/>
          </a:bodyPr>
          <a:lstStyle/>
          <a:p>
            <a:pPr marL="0" indent="0">
              <a:buNone/>
            </a:pPr>
            <a:r>
              <a:rPr lang="en-US" sz="2400" dirty="0"/>
              <a:t>Kirchoff’s first law is applicable to</a:t>
            </a:r>
          </a:p>
          <a:p>
            <a:pPr marL="0" indent="0">
              <a:buNone/>
            </a:pPr>
            <a:endParaRPr lang="en-US" sz="2400" dirty="0"/>
          </a:p>
          <a:p>
            <a:pPr marL="457200" indent="-457200">
              <a:buFont typeface="+mj-lt"/>
              <a:buAutoNum type="alphaLcParenR"/>
            </a:pPr>
            <a:r>
              <a:rPr lang="en-US" sz="2400" dirty="0"/>
              <a:t>Series circuits</a:t>
            </a:r>
          </a:p>
          <a:p>
            <a:pPr marL="457200" indent="-457200">
              <a:buFont typeface="+mj-lt"/>
              <a:buAutoNum type="alphaLcParenR"/>
            </a:pPr>
            <a:r>
              <a:rPr lang="en-US" sz="2400" dirty="0"/>
              <a:t>Parallel circuits</a:t>
            </a:r>
          </a:p>
          <a:p>
            <a:pPr marL="457200" indent="-457200">
              <a:buFont typeface="+mj-lt"/>
              <a:buAutoNum type="alphaLcParenR"/>
            </a:pPr>
            <a:r>
              <a:rPr lang="en-US" sz="2400" dirty="0"/>
              <a:t>Series-parallel circuits</a:t>
            </a:r>
            <a:endParaRPr lang="en-GB" sz="2400" dirty="0"/>
          </a:p>
          <a:p>
            <a:pPr marL="0" indent="0" algn="just">
              <a:buNone/>
            </a:pPr>
            <a:endParaRPr lang="en-GB" sz="2400" dirty="0"/>
          </a:p>
        </p:txBody>
      </p:sp>
    </p:spTree>
    <p:custDataLst>
      <p:tags r:id="rId1"/>
    </p:custDataLst>
    <p:extLst>
      <p:ext uri="{BB962C8B-B14F-4D97-AF65-F5344CB8AC3E}">
        <p14:creationId xmlns:p14="http://schemas.microsoft.com/office/powerpoint/2010/main" val="29050364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Question 2</a:t>
            </a:r>
          </a:p>
        </p:txBody>
      </p:sp>
      <p:sp>
        <p:nvSpPr>
          <p:cNvPr id="3" name="Content Placeholder 2"/>
          <p:cNvSpPr>
            <a:spLocks noGrp="1"/>
          </p:cNvSpPr>
          <p:nvPr>
            <p:ph idx="1"/>
          </p:nvPr>
        </p:nvSpPr>
        <p:spPr>
          <a:xfrm>
            <a:off x="1122531" y="1091868"/>
            <a:ext cx="7607557" cy="3504516"/>
          </a:xfrm>
        </p:spPr>
        <p:txBody>
          <a:bodyPr>
            <a:noAutofit/>
          </a:bodyPr>
          <a:lstStyle/>
          <a:p>
            <a:pPr marL="0" indent="0">
              <a:buNone/>
            </a:pPr>
            <a:r>
              <a:rPr lang="en-US" sz="2400" dirty="0"/>
              <a:t>Which definition of Kirchoff’s voltage law is the most accurate?</a:t>
            </a:r>
          </a:p>
          <a:p>
            <a:pPr marL="0" indent="0">
              <a:buNone/>
            </a:pPr>
            <a:endParaRPr lang="en-US" sz="2400" dirty="0"/>
          </a:p>
          <a:p>
            <a:pPr marL="457200" indent="-457200">
              <a:buFont typeface="+mj-lt"/>
              <a:buAutoNum type="alphaLcParenR"/>
            </a:pPr>
            <a:r>
              <a:rPr lang="en-US" sz="2400" dirty="0"/>
              <a:t>The sum of the voltage drops in a closed circuit is equal to the applied voltage.</a:t>
            </a:r>
          </a:p>
          <a:p>
            <a:pPr marL="457200" indent="-457200">
              <a:buFont typeface="+mj-lt"/>
              <a:buAutoNum type="alphaLcParenR"/>
            </a:pPr>
            <a:r>
              <a:rPr lang="en-US" sz="2400" dirty="0"/>
              <a:t>The algebraic sum of the voltage drops in a closed circuit is equal to the applied voltage.</a:t>
            </a:r>
          </a:p>
          <a:p>
            <a:pPr marL="457200" indent="-457200">
              <a:buFont typeface="+mj-lt"/>
              <a:buAutoNum type="alphaLcParenR"/>
            </a:pPr>
            <a:r>
              <a:rPr lang="en-US" sz="2400" dirty="0"/>
              <a:t>The algebraic sum of the voltage drops in a parallel circuit is equal to the applied voltage.</a:t>
            </a:r>
            <a:endParaRPr lang="en-GB" sz="2400" dirty="0"/>
          </a:p>
          <a:p>
            <a:pPr marL="0" indent="0" algn="just">
              <a:buNone/>
            </a:pPr>
            <a:endParaRPr lang="en-GB" sz="2400" dirty="0"/>
          </a:p>
        </p:txBody>
      </p:sp>
    </p:spTree>
    <p:custDataLst>
      <p:tags r:id="rId1"/>
    </p:custDataLst>
    <p:extLst>
      <p:ext uri="{BB962C8B-B14F-4D97-AF65-F5344CB8AC3E}">
        <p14:creationId xmlns:p14="http://schemas.microsoft.com/office/powerpoint/2010/main" val="8520351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Question 3</a:t>
            </a:r>
          </a:p>
        </p:txBody>
      </p:sp>
      <p:sp>
        <p:nvSpPr>
          <p:cNvPr id="3" name="Content Placeholder 2"/>
          <p:cNvSpPr>
            <a:spLocks noGrp="1"/>
          </p:cNvSpPr>
          <p:nvPr>
            <p:ph idx="1"/>
          </p:nvPr>
        </p:nvSpPr>
        <p:spPr>
          <a:xfrm>
            <a:off x="1122531" y="1091868"/>
            <a:ext cx="7607557" cy="3504516"/>
          </a:xfrm>
        </p:spPr>
        <p:txBody>
          <a:bodyPr>
            <a:noAutofit/>
          </a:bodyPr>
          <a:lstStyle/>
          <a:p>
            <a:pPr marL="0" indent="0">
              <a:buNone/>
            </a:pPr>
            <a:r>
              <a:rPr lang="en-US" sz="2400" dirty="0"/>
              <a:t>Indicate whether the following statement is TRUE or FALSE:</a:t>
            </a:r>
          </a:p>
          <a:p>
            <a:pPr marL="0" indent="0">
              <a:buNone/>
            </a:pPr>
            <a:endParaRPr lang="en-US" sz="2400" dirty="0"/>
          </a:p>
          <a:p>
            <a:pPr marL="0" indent="0">
              <a:buNone/>
            </a:pPr>
            <a:r>
              <a:rPr lang="en-US" sz="2400" dirty="0"/>
              <a:t>Kirchoff’s current law states that the algebraic sum of the currents entering a point is equal to the algebraic sum of the current leaving a point.</a:t>
            </a:r>
          </a:p>
          <a:p>
            <a:pPr marL="0" indent="0">
              <a:buNone/>
            </a:pPr>
            <a:endParaRPr lang="en-US" sz="2400" dirty="0"/>
          </a:p>
          <a:p>
            <a:pPr marL="457200" indent="-457200">
              <a:buFont typeface="+mj-lt"/>
              <a:buAutoNum type="alphaLcParenR"/>
            </a:pPr>
            <a:r>
              <a:rPr lang="en-US" sz="2400" dirty="0"/>
              <a:t>True</a:t>
            </a:r>
          </a:p>
          <a:p>
            <a:pPr marL="457200" indent="-457200">
              <a:buFont typeface="+mj-lt"/>
              <a:buAutoNum type="alphaLcParenR"/>
            </a:pPr>
            <a:r>
              <a:rPr lang="en-US" sz="2400" dirty="0"/>
              <a:t>False</a:t>
            </a:r>
            <a:endParaRPr lang="en-GB" sz="2400" dirty="0"/>
          </a:p>
        </p:txBody>
      </p:sp>
    </p:spTree>
    <p:custDataLst>
      <p:tags r:id="rId1"/>
    </p:custDataLst>
    <p:extLst>
      <p:ext uri="{BB962C8B-B14F-4D97-AF65-F5344CB8AC3E}">
        <p14:creationId xmlns:p14="http://schemas.microsoft.com/office/powerpoint/2010/main" val="30562316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Question 4</a:t>
            </a:r>
          </a:p>
        </p:txBody>
      </p:sp>
      <p:sp>
        <p:nvSpPr>
          <p:cNvPr id="3" name="Content Placeholder 2"/>
          <p:cNvSpPr>
            <a:spLocks noGrp="1"/>
          </p:cNvSpPr>
          <p:nvPr>
            <p:ph idx="1"/>
          </p:nvPr>
        </p:nvSpPr>
        <p:spPr>
          <a:xfrm>
            <a:off x="1122531" y="1091868"/>
            <a:ext cx="4239691" cy="3504516"/>
          </a:xfrm>
        </p:spPr>
        <p:txBody>
          <a:bodyPr>
            <a:noAutofit/>
          </a:bodyPr>
          <a:lstStyle/>
          <a:p>
            <a:pPr marL="0" indent="0">
              <a:buNone/>
            </a:pPr>
            <a:r>
              <a:rPr lang="en-US" sz="2400" dirty="0"/>
              <a:t>Use Kirchoff’s method to calculate the current flow I</a:t>
            </a:r>
            <a:r>
              <a:rPr lang="en-US" sz="2400" baseline="-25000" dirty="0"/>
              <a:t>1</a:t>
            </a:r>
            <a:r>
              <a:rPr lang="en-US" sz="2400" dirty="0"/>
              <a:t> – I</a:t>
            </a:r>
            <a:r>
              <a:rPr lang="en-US" sz="2400" baseline="-25000" dirty="0"/>
              <a:t>2</a:t>
            </a:r>
            <a:r>
              <a:rPr lang="en-US" sz="2400" dirty="0"/>
              <a:t> in this circuit.</a:t>
            </a:r>
            <a:r>
              <a:rPr lang="en-GB" sz="2400" dirty="0"/>
              <a:t> Enter your answer (correct to 3 decimal places) in the space below. Make sure to include the correct units.</a:t>
            </a:r>
          </a:p>
        </p:txBody>
      </p:sp>
      <p:sp>
        <p:nvSpPr>
          <p:cNvPr id="4" name="Rectangle 3">
            <a:extLst>
              <a:ext uri="{FF2B5EF4-FFF2-40B4-BE49-F238E27FC236}">
                <a16:creationId xmlns:a16="http://schemas.microsoft.com/office/drawing/2014/main" id="{6D052901-059E-694D-AC15-15E671D9CFA9}"/>
              </a:ext>
            </a:extLst>
          </p:cNvPr>
          <p:cNvSpPr/>
          <p:nvPr/>
        </p:nvSpPr>
        <p:spPr>
          <a:xfrm>
            <a:off x="1224132" y="3320462"/>
            <a:ext cx="3997155" cy="545851"/>
          </a:xfrm>
          <a:prstGeom prst="rect">
            <a:avLst/>
          </a:prstGeom>
          <a:solidFill>
            <a:schemeClr val="bg1"/>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5999C1B9-C43D-5D40-9C1A-084D83F908C5}"/>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5463823" y="1019901"/>
            <a:ext cx="4723775" cy="3178410"/>
          </a:xfrm>
          <a:prstGeom prst="rect">
            <a:avLst/>
          </a:prstGeom>
          <a:noFill/>
          <a:ln>
            <a:noFill/>
          </a:ln>
        </p:spPr>
      </p:pic>
    </p:spTree>
    <p:custDataLst>
      <p:tags r:id="rId1"/>
    </p:custDataLst>
    <p:extLst>
      <p:ext uri="{BB962C8B-B14F-4D97-AF65-F5344CB8AC3E}">
        <p14:creationId xmlns:p14="http://schemas.microsoft.com/office/powerpoint/2010/main" val="40357028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Question 5</a:t>
            </a:r>
          </a:p>
        </p:txBody>
      </p:sp>
      <p:sp>
        <p:nvSpPr>
          <p:cNvPr id="3" name="Content Placeholder 2"/>
          <p:cNvSpPr>
            <a:spLocks noGrp="1"/>
          </p:cNvSpPr>
          <p:nvPr>
            <p:ph idx="1"/>
          </p:nvPr>
        </p:nvSpPr>
        <p:spPr>
          <a:xfrm>
            <a:off x="1122532" y="1091868"/>
            <a:ext cx="7607556" cy="872390"/>
          </a:xfrm>
        </p:spPr>
        <p:txBody>
          <a:bodyPr>
            <a:noAutofit/>
          </a:bodyPr>
          <a:lstStyle/>
          <a:p>
            <a:pPr marL="0" indent="0">
              <a:buNone/>
            </a:pPr>
            <a:r>
              <a:rPr lang="en-ZA" sz="2400" dirty="0"/>
              <a:t>Study the circuit and then use </a:t>
            </a:r>
            <a:r>
              <a:rPr lang="en-ZA" sz="2400" dirty="0" err="1"/>
              <a:t>Kirchoff’s</a:t>
            </a:r>
            <a:r>
              <a:rPr lang="en-ZA" sz="2400" dirty="0"/>
              <a:t> laws to answer the questions that follow:</a:t>
            </a:r>
          </a:p>
        </p:txBody>
      </p:sp>
      <p:sp>
        <p:nvSpPr>
          <p:cNvPr id="30" name="Rectangle 2">
            <a:extLst>
              <a:ext uri="{FF2B5EF4-FFF2-40B4-BE49-F238E27FC236}">
                <a16:creationId xmlns:a16="http://schemas.microsoft.com/office/drawing/2014/main" id="{DC925D62-A209-7D4F-9F70-9269E93A97B2}"/>
              </a:ext>
            </a:extLst>
          </p:cNvPr>
          <p:cNvSpPr>
            <a:spLocks noChangeArrowheads="1"/>
          </p:cNvSpPr>
          <p:nvPr/>
        </p:nvSpPr>
        <p:spPr bwMode="auto">
          <a:xfrm>
            <a:off x="4047245" y="790967"/>
            <a:ext cx="1242893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6" name="Picture 5">
            <a:extLst>
              <a:ext uri="{FF2B5EF4-FFF2-40B4-BE49-F238E27FC236}">
                <a16:creationId xmlns:a16="http://schemas.microsoft.com/office/drawing/2014/main" id="{F57F431A-992E-714E-96B6-66C331CD08E5}"/>
              </a:ext>
            </a:extLst>
          </p:cNvPr>
          <p:cNvPicPr/>
          <p:nvPr/>
        </p:nvPicPr>
        <p:blipFill>
          <a:blip r:embed="rId4">
            <a:extLst>
              <a:ext uri="{28A0092B-C50C-407E-A947-70E740481C1C}">
                <a14:useLocalDpi xmlns:a14="http://schemas.microsoft.com/office/drawing/2010/main" val="0"/>
              </a:ext>
            </a:extLst>
          </a:blip>
          <a:srcRect l="4201" t="3638"/>
          <a:stretch>
            <a:fillRect/>
          </a:stretch>
        </p:blipFill>
        <p:spPr bwMode="auto">
          <a:xfrm>
            <a:off x="1855533" y="1934517"/>
            <a:ext cx="6076351" cy="3069283"/>
          </a:xfrm>
          <a:prstGeom prst="rect">
            <a:avLst/>
          </a:prstGeom>
          <a:noFill/>
          <a:ln>
            <a:noFill/>
          </a:ln>
        </p:spPr>
      </p:pic>
    </p:spTree>
    <p:custDataLst>
      <p:tags r:id="rId1"/>
    </p:custDataLst>
    <p:extLst>
      <p:ext uri="{BB962C8B-B14F-4D97-AF65-F5344CB8AC3E}">
        <p14:creationId xmlns:p14="http://schemas.microsoft.com/office/powerpoint/2010/main" val="34918807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Question 5</a:t>
            </a: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1122531" y="1091868"/>
                <a:ext cx="7607557" cy="3504516"/>
              </a:xfrm>
            </p:spPr>
            <p:txBody>
              <a:bodyPr>
                <a:noAutofit/>
              </a:bodyPr>
              <a:lstStyle/>
              <a:p>
                <a:pPr marL="0" indent="0" algn="just">
                  <a:buNone/>
                </a:pPr>
                <a:r>
                  <a:rPr lang="en-GB" sz="2400" dirty="0"/>
                  <a:t>5.1:</a:t>
                </a:r>
              </a:p>
              <a:p>
                <a:pPr marL="0" indent="0" algn="just">
                  <a:buNone/>
                </a:pPr>
                <a:r>
                  <a:rPr lang="en-GB" sz="2400" dirty="0"/>
                  <a:t>What is the equation of loop ABCEFA?</a:t>
                </a:r>
              </a:p>
              <a:p>
                <a:pPr marL="0" indent="0" algn="just">
                  <a:buNone/>
                </a:pPr>
                <a:endParaRPr lang="en-GB" sz="2400" dirty="0"/>
              </a:p>
              <a:p>
                <a:pPr marL="457200" indent="-457200">
                  <a:buFont typeface="+mj-lt"/>
                  <a:buAutoNum type="alphaLcParenR"/>
                </a:pPr>
                <a14:m>
                  <m:oMath xmlns:m="http://schemas.openxmlformats.org/officeDocument/2006/math">
                    <m:r>
                      <a:rPr lang="en-US" sz="2400" b="0" i="0" smtClean="0">
                        <a:latin typeface="Cambria Math" panose="02040503050406030204" pitchFamily="18" charset="0"/>
                      </a:rPr>
                      <m:t>5=5</m:t>
                    </m:r>
                    <m:sSub>
                      <m:sSubPr>
                        <m:ctrlPr>
                          <a:rPr lang="en-US" sz="2400" b="0" i="1" smtClean="0">
                            <a:latin typeface="Cambria Math" panose="02040503050406030204" pitchFamily="18" charset="0"/>
                          </a:rPr>
                        </m:ctrlPr>
                      </m:sSubPr>
                      <m:e>
                        <m:r>
                          <m:rPr>
                            <m:sty m:val="p"/>
                          </m:rPr>
                          <a:rPr lang="en-US" sz="2400" b="0" i="0" smtClean="0">
                            <a:latin typeface="Cambria Math" panose="02040503050406030204" pitchFamily="18" charset="0"/>
                          </a:rPr>
                          <m:t>I</m:t>
                        </m:r>
                      </m:e>
                      <m:sub>
                        <m:r>
                          <a:rPr lang="en-US" sz="2400" b="0" i="0" smtClean="0">
                            <a:latin typeface="Cambria Math" panose="02040503050406030204" pitchFamily="18" charset="0"/>
                          </a:rPr>
                          <m:t>1</m:t>
                        </m:r>
                      </m:sub>
                    </m:sSub>
                    <m:r>
                      <a:rPr lang="en-US" sz="2400" b="0" i="0" smtClean="0">
                        <a:latin typeface="Cambria Math" panose="02040503050406030204" pitchFamily="18" charset="0"/>
                      </a:rPr>
                      <m:t>−40</m:t>
                    </m:r>
                    <m:sSub>
                      <m:sSubPr>
                        <m:ctrlPr>
                          <a:rPr lang="en-US" sz="2400" b="0" i="1" smtClean="0">
                            <a:latin typeface="Cambria Math" panose="02040503050406030204" pitchFamily="18" charset="0"/>
                          </a:rPr>
                        </m:ctrlPr>
                      </m:sSubPr>
                      <m:e>
                        <m:r>
                          <m:rPr>
                            <m:sty m:val="p"/>
                          </m:rPr>
                          <a:rPr lang="en-US" sz="2400" b="0" i="0" smtClean="0">
                            <a:latin typeface="Cambria Math" panose="02040503050406030204" pitchFamily="18" charset="0"/>
                          </a:rPr>
                          <m:t>I</m:t>
                        </m:r>
                      </m:e>
                      <m:sub>
                        <m:r>
                          <a:rPr lang="en-US" sz="2400" b="0" i="0" smtClean="0">
                            <a:latin typeface="Cambria Math" panose="02040503050406030204" pitchFamily="18" charset="0"/>
                          </a:rPr>
                          <m:t>2</m:t>
                        </m:r>
                      </m:sub>
                    </m:sSub>
                  </m:oMath>
                </a14:m>
                <a:endParaRPr lang="en-GB" sz="2400" dirty="0"/>
              </a:p>
              <a:p>
                <a:pPr marL="457200" indent="-457200">
                  <a:buFont typeface="+mj-lt"/>
                  <a:buAutoNum type="alphaLcParenR"/>
                </a:pPr>
                <a14:m>
                  <m:oMath xmlns:m="http://schemas.openxmlformats.org/officeDocument/2006/math">
                    <m:r>
                      <a:rPr lang="en-US" sz="2400" i="0" smtClean="0">
                        <a:latin typeface="Cambria Math" panose="02040503050406030204" pitchFamily="18" charset="0"/>
                      </a:rPr>
                      <m:t>4</m:t>
                    </m:r>
                    <m:r>
                      <a:rPr lang="en-US" sz="2400" i="0">
                        <a:latin typeface="Cambria Math" panose="02040503050406030204" pitchFamily="18" charset="0"/>
                      </a:rPr>
                      <m:t>=5</m:t>
                    </m:r>
                    <m:sSub>
                      <m:sSubPr>
                        <m:ctrlPr>
                          <a:rPr lang="en-US" sz="2400" i="1">
                            <a:latin typeface="Cambria Math" panose="02040503050406030204" pitchFamily="18" charset="0"/>
                          </a:rPr>
                        </m:ctrlPr>
                      </m:sSubPr>
                      <m:e>
                        <m:r>
                          <m:rPr>
                            <m:sty m:val="p"/>
                          </m:rPr>
                          <a:rPr lang="en-US" sz="2400" i="0">
                            <a:latin typeface="Cambria Math" panose="02040503050406030204" pitchFamily="18" charset="0"/>
                          </a:rPr>
                          <m:t>I</m:t>
                        </m:r>
                      </m:e>
                      <m:sub>
                        <m:r>
                          <a:rPr lang="en-US" sz="2400" i="0">
                            <a:latin typeface="Cambria Math" panose="02040503050406030204" pitchFamily="18" charset="0"/>
                          </a:rPr>
                          <m:t>1</m:t>
                        </m:r>
                      </m:sub>
                    </m:sSub>
                    <m:r>
                      <a:rPr lang="en-US" sz="2400" b="0" i="0" smtClean="0">
                        <a:latin typeface="Cambria Math" panose="02040503050406030204" pitchFamily="18" charset="0"/>
                      </a:rPr>
                      <m:t>+</m:t>
                    </m:r>
                    <m:r>
                      <a:rPr lang="en-US" sz="2400" i="0">
                        <a:latin typeface="Cambria Math" panose="02040503050406030204" pitchFamily="18" charset="0"/>
                      </a:rPr>
                      <m:t>40</m:t>
                    </m:r>
                    <m:sSub>
                      <m:sSubPr>
                        <m:ctrlPr>
                          <a:rPr lang="en-US" sz="2400" i="1">
                            <a:latin typeface="Cambria Math" panose="02040503050406030204" pitchFamily="18" charset="0"/>
                          </a:rPr>
                        </m:ctrlPr>
                      </m:sSubPr>
                      <m:e>
                        <m:r>
                          <m:rPr>
                            <m:sty m:val="p"/>
                          </m:rPr>
                          <a:rPr lang="en-US" sz="2400" i="0">
                            <a:latin typeface="Cambria Math" panose="02040503050406030204" pitchFamily="18" charset="0"/>
                          </a:rPr>
                          <m:t>I</m:t>
                        </m:r>
                      </m:e>
                      <m:sub>
                        <m:r>
                          <a:rPr lang="en-US" sz="2400" i="0">
                            <a:latin typeface="Cambria Math" panose="02040503050406030204" pitchFamily="18" charset="0"/>
                          </a:rPr>
                          <m:t>2</m:t>
                        </m:r>
                      </m:sub>
                    </m:sSub>
                  </m:oMath>
                </a14:m>
                <a:endParaRPr lang="en-GB" sz="2400" dirty="0"/>
              </a:p>
              <a:p>
                <a:pPr marL="457200" indent="-457200">
                  <a:buFont typeface="+mj-lt"/>
                  <a:buAutoNum type="alphaLcParenR"/>
                </a:pPr>
                <a14:m>
                  <m:oMath xmlns:m="http://schemas.openxmlformats.org/officeDocument/2006/math">
                    <m:r>
                      <a:rPr lang="en-US" sz="2400" i="0">
                        <a:latin typeface="Cambria Math" panose="02040503050406030204" pitchFamily="18" charset="0"/>
                      </a:rPr>
                      <m:t>5=5</m:t>
                    </m:r>
                    <m:sSub>
                      <m:sSubPr>
                        <m:ctrlPr>
                          <a:rPr lang="en-US" sz="2400" i="1">
                            <a:latin typeface="Cambria Math" panose="02040503050406030204" pitchFamily="18" charset="0"/>
                          </a:rPr>
                        </m:ctrlPr>
                      </m:sSubPr>
                      <m:e>
                        <m:r>
                          <m:rPr>
                            <m:sty m:val="p"/>
                          </m:rPr>
                          <a:rPr lang="en-US" sz="2400" i="0">
                            <a:latin typeface="Cambria Math" panose="02040503050406030204" pitchFamily="18" charset="0"/>
                          </a:rPr>
                          <m:t>I</m:t>
                        </m:r>
                      </m:e>
                      <m:sub>
                        <m:r>
                          <a:rPr lang="en-US" sz="2400" i="0">
                            <a:latin typeface="Cambria Math" panose="02040503050406030204" pitchFamily="18" charset="0"/>
                          </a:rPr>
                          <m:t>1</m:t>
                        </m:r>
                      </m:sub>
                    </m:sSub>
                    <m:r>
                      <a:rPr lang="en-US" sz="2400" b="0" i="0" smtClean="0">
                        <a:latin typeface="Cambria Math" panose="02040503050406030204" pitchFamily="18" charset="0"/>
                      </a:rPr>
                      <m:t>+</m:t>
                    </m:r>
                    <m:r>
                      <a:rPr lang="en-US" sz="2400" i="0">
                        <a:latin typeface="Cambria Math" panose="02040503050406030204" pitchFamily="18" charset="0"/>
                      </a:rPr>
                      <m:t>40</m:t>
                    </m:r>
                    <m:sSub>
                      <m:sSubPr>
                        <m:ctrlPr>
                          <a:rPr lang="en-US" sz="2400" i="1">
                            <a:latin typeface="Cambria Math" panose="02040503050406030204" pitchFamily="18" charset="0"/>
                          </a:rPr>
                        </m:ctrlPr>
                      </m:sSubPr>
                      <m:e>
                        <m:r>
                          <m:rPr>
                            <m:sty m:val="p"/>
                          </m:rPr>
                          <a:rPr lang="en-US" sz="2400" i="0">
                            <a:latin typeface="Cambria Math" panose="02040503050406030204" pitchFamily="18" charset="0"/>
                          </a:rPr>
                          <m:t>I</m:t>
                        </m:r>
                      </m:e>
                      <m:sub>
                        <m:r>
                          <a:rPr lang="en-US" sz="2400" i="0">
                            <a:latin typeface="Cambria Math" panose="02040503050406030204" pitchFamily="18" charset="0"/>
                          </a:rPr>
                          <m:t>2</m:t>
                        </m:r>
                      </m:sub>
                    </m:sSub>
                  </m:oMath>
                </a14:m>
                <a:endParaRPr lang="en-GB" sz="2400" dirty="0"/>
              </a:p>
              <a:p>
                <a:pPr marL="457200" indent="-457200">
                  <a:buFont typeface="+mj-lt"/>
                  <a:buAutoNum type="alphaLcParenR"/>
                </a:pPr>
                <a14:m>
                  <m:oMath xmlns:m="http://schemas.openxmlformats.org/officeDocument/2006/math">
                    <m:r>
                      <a:rPr lang="en-US" sz="2400">
                        <a:latin typeface="Cambria Math" panose="02040503050406030204" pitchFamily="18" charset="0"/>
                      </a:rPr>
                      <m:t>4</m:t>
                    </m:r>
                    <m:r>
                      <a:rPr lang="en-US" sz="2400" i="0">
                        <a:latin typeface="Cambria Math" panose="02040503050406030204" pitchFamily="18" charset="0"/>
                      </a:rPr>
                      <m:t>=5</m:t>
                    </m:r>
                    <m:sSub>
                      <m:sSubPr>
                        <m:ctrlPr>
                          <a:rPr lang="en-US" sz="2400" i="1">
                            <a:latin typeface="Cambria Math" panose="02040503050406030204" pitchFamily="18" charset="0"/>
                          </a:rPr>
                        </m:ctrlPr>
                      </m:sSubPr>
                      <m:e>
                        <m:r>
                          <m:rPr>
                            <m:sty m:val="p"/>
                          </m:rPr>
                          <a:rPr lang="en-US" sz="2400" i="0">
                            <a:latin typeface="Cambria Math" panose="02040503050406030204" pitchFamily="18" charset="0"/>
                          </a:rPr>
                          <m:t>I</m:t>
                        </m:r>
                      </m:e>
                      <m:sub>
                        <m:r>
                          <a:rPr lang="en-US" sz="2400" i="0">
                            <a:latin typeface="Cambria Math" panose="02040503050406030204" pitchFamily="18" charset="0"/>
                          </a:rPr>
                          <m:t>1</m:t>
                        </m:r>
                      </m:sub>
                    </m:sSub>
                    <m:r>
                      <a:rPr lang="en-US" sz="2400" i="0">
                        <a:latin typeface="Cambria Math" panose="02040503050406030204" pitchFamily="18" charset="0"/>
                      </a:rPr>
                      <m:t>−40</m:t>
                    </m:r>
                    <m:sSub>
                      <m:sSubPr>
                        <m:ctrlPr>
                          <a:rPr lang="en-US" sz="2400" i="1">
                            <a:latin typeface="Cambria Math" panose="02040503050406030204" pitchFamily="18" charset="0"/>
                          </a:rPr>
                        </m:ctrlPr>
                      </m:sSubPr>
                      <m:e>
                        <m:r>
                          <m:rPr>
                            <m:sty m:val="p"/>
                          </m:rPr>
                          <a:rPr lang="en-US" sz="2400" i="0">
                            <a:latin typeface="Cambria Math" panose="02040503050406030204" pitchFamily="18" charset="0"/>
                          </a:rPr>
                          <m:t>I</m:t>
                        </m:r>
                      </m:e>
                      <m:sub>
                        <m:r>
                          <a:rPr lang="en-US" sz="2400" i="0">
                            <a:latin typeface="Cambria Math" panose="02040503050406030204" pitchFamily="18" charset="0"/>
                          </a:rPr>
                          <m:t>2</m:t>
                        </m:r>
                      </m:sub>
                    </m:sSub>
                  </m:oMath>
                </a14:m>
                <a:endParaRPr lang="en-GB" sz="2400" dirty="0"/>
              </a:p>
              <a:p>
                <a:pPr marL="0" indent="0" algn="just">
                  <a:buNone/>
                </a:pPr>
                <a:endParaRPr lang="en-GB" sz="2400" dirty="0"/>
              </a:p>
              <a:p>
                <a:pPr marL="0" indent="0" algn="just">
                  <a:buNone/>
                </a:pPr>
                <a:endParaRPr lang="en-GB" sz="2400" dirty="0"/>
              </a:p>
              <a:p>
                <a:pPr marL="0" indent="0" algn="just">
                  <a:buNone/>
                </a:pPr>
                <a:endParaRPr lang="en-GB" sz="2400"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1122531" y="1091868"/>
                <a:ext cx="7607557" cy="3504516"/>
              </a:xfrm>
              <a:blipFill>
                <a:blip r:embed="rId4"/>
                <a:stretch>
                  <a:fillRect l="-1167" t="-1805"/>
                </a:stretch>
              </a:blipFill>
            </p:spPr>
            <p:txBody>
              <a:bodyPr/>
              <a:lstStyle/>
              <a:p>
                <a:r>
                  <a:rPr lang="en-US">
                    <a:noFill/>
                  </a:rPr>
                  <a:t> </a:t>
                </a:r>
              </a:p>
            </p:txBody>
          </p:sp>
        </mc:Fallback>
      </mc:AlternateContent>
    </p:spTree>
    <p:custDataLst>
      <p:tags r:id="rId1"/>
    </p:custDataLst>
    <p:extLst>
      <p:ext uri="{BB962C8B-B14F-4D97-AF65-F5344CB8AC3E}">
        <p14:creationId xmlns:p14="http://schemas.microsoft.com/office/powerpoint/2010/main" val="28173353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Question 5</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122531" y="1091868"/>
                <a:ext cx="7607557" cy="3504516"/>
              </a:xfrm>
            </p:spPr>
            <p:txBody>
              <a:bodyPr>
                <a:noAutofit/>
              </a:bodyPr>
              <a:lstStyle/>
              <a:p>
                <a:pPr marL="0" indent="0" algn="just">
                  <a:buNone/>
                </a:pPr>
                <a:r>
                  <a:rPr lang="en-GB" sz="2400" dirty="0"/>
                  <a:t>5.2:</a:t>
                </a:r>
              </a:p>
              <a:p>
                <a:pPr marL="0" indent="0" algn="just">
                  <a:buNone/>
                </a:pPr>
                <a:r>
                  <a:rPr lang="en-GB" sz="2400" dirty="0"/>
                  <a:t>What is the equation of loop CDEC?</a:t>
                </a:r>
              </a:p>
              <a:p>
                <a:pPr marL="0" indent="0" algn="just">
                  <a:buNone/>
                </a:pPr>
                <a:endParaRPr lang="en-GB" sz="2400" dirty="0"/>
              </a:p>
              <a:p>
                <a:pPr marL="457200" indent="-457200">
                  <a:buFont typeface="+mj-lt"/>
                  <a:buAutoNum type="alphaLcParenR"/>
                </a:pPr>
                <a14:m>
                  <m:oMath xmlns:m="http://schemas.openxmlformats.org/officeDocument/2006/math">
                    <m:r>
                      <a:rPr lang="en-US" sz="2400">
                        <a:latin typeface="Cambria Math" panose="02040503050406030204" pitchFamily="18" charset="0"/>
                      </a:rPr>
                      <m:t>3</m:t>
                    </m:r>
                    <m:r>
                      <a:rPr lang="en-US" sz="2400" b="0" i="0" smtClean="0">
                        <a:latin typeface="Cambria Math" panose="02040503050406030204" pitchFamily="18" charset="0"/>
                      </a:rPr>
                      <m:t>=5</m:t>
                    </m:r>
                    <m:sSub>
                      <m:sSubPr>
                        <m:ctrlPr>
                          <a:rPr lang="en-US" sz="2400" b="0" i="1" smtClean="0">
                            <a:latin typeface="Cambria Math" panose="02040503050406030204" pitchFamily="18" charset="0"/>
                          </a:rPr>
                        </m:ctrlPr>
                      </m:sSubPr>
                      <m:e>
                        <m:r>
                          <m:rPr>
                            <m:sty m:val="p"/>
                          </m:rPr>
                          <a:rPr lang="en-US" sz="2400" b="0" i="0" smtClean="0">
                            <a:latin typeface="Cambria Math" panose="02040503050406030204" pitchFamily="18" charset="0"/>
                          </a:rPr>
                          <m:t>I</m:t>
                        </m:r>
                      </m:e>
                      <m:sub>
                        <m:r>
                          <a:rPr lang="en-US" sz="2400" b="0" i="0" smtClean="0">
                            <a:latin typeface="Cambria Math" panose="02040503050406030204" pitchFamily="18" charset="0"/>
                          </a:rPr>
                          <m:t>1</m:t>
                        </m:r>
                      </m:sub>
                    </m:sSub>
                    <m:r>
                      <a:rPr lang="en-US" sz="2400" b="0" i="0" smtClean="0">
                        <a:latin typeface="Cambria Math" panose="02040503050406030204" pitchFamily="18" charset="0"/>
                      </a:rPr>
                      <m:t>−45</m:t>
                    </m:r>
                    <m:sSub>
                      <m:sSubPr>
                        <m:ctrlPr>
                          <a:rPr lang="en-US" sz="2400" b="0" i="1" smtClean="0">
                            <a:latin typeface="Cambria Math" panose="02040503050406030204" pitchFamily="18" charset="0"/>
                          </a:rPr>
                        </m:ctrlPr>
                      </m:sSubPr>
                      <m:e>
                        <m:r>
                          <m:rPr>
                            <m:sty m:val="p"/>
                          </m:rPr>
                          <a:rPr lang="en-US" sz="2400" b="0" i="0" smtClean="0">
                            <a:latin typeface="Cambria Math" panose="02040503050406030204" pitchFamily="18" charset="0"/>
                          </a:rPr>
                          <m:t>I</m:t>
                        </m:r>
                      </m:e>
                      <m:sub>
                        <m:r>
                          <a:rPr lang="en-US" sz="2400" b="0" i="0" smtClean="0">
                            <a:latin typeface="Cambria Math" panose="02040503050406030204" pitchFamily="18" charset="0"/>
                          </a:rPr>
                          <m:t>2</m:t>
                        </m:r>
                      </m:sub>
                    </m:sSub>
                  </m:oMath>
                </a14:m>
                <a:endParaRPr lang="en-GB" sz="2400" dirty="0"/>
              </a:p>
              <a:p>
                <a:pPr marL="457200" indent="-457200">
                  <a:buFont typeface="+mj-lt"/>
                  <a:buAutoNum type="alphaLcParenR"/>
                </a:pPr>
                <a14:m>
                  <m:oMath xmlns:m="http://schemas.openxmlformats.org/officeDocument/2006/math">
                    <m:r>
                      <a:rPr lang="en-US" sz="2400" i="0" smtClean="0">
                        <a:latin typeface="Cambria Math" panose="02040503050406030204" pitchFamily="18" charset="0"/>
                      </a:rPr>
                      <m:t>4</m:t>
                    </m:r>
                    <m:r>
                      <a:rPr lang="en-US" sz="2400" i="0">
                        <a:latin typeface="Cambria Math" panose="02040503050406030204" pitchFamily="18" charset="0"/>
                      </a:rPr>
                      <m:t>=5</m:t>
                    </m:r>
                    <m:sSub>
                      <m:sSubPr>
                        <m:ctrlPr>
                          <a:rPr lang="en-US" sz="2400" i="1">
                            <a:latin typeface="Cambria Math" panose="02040503050406030204" pitchFamily="18" charset="0"/>
                          </a:rPr>
                        </m:ctrlPr>
                      </m:sSubPr>
                      <m:e>
                        <m:r>
                          <m:rPr>
                            <m:sty m:val="p"/>
                          </m:rPr>
                          <a:rPr lang="en-US" sz="2400" i="0">
                            <a:latin typeface="Cambria Math" panose="02040503050406030204" pitchFamily="18" charset="0"/>
                          </a:rPr>
                          <m:t>I</m:t>
                        </m:r>
                      </m:e>
                      <m:sub>
                        <m:r>
                          <a:rPr lang="en-US" sz="2400" i="0">
                            <a:latin typeface="Cambria Math" panose="02040503050406030204" pitchFamily="18" charset="0"/>
                          </a:rPr>
                          <m:t>1</m:t>
                        </m:r>
                      </m:sub>
                    </m:sSub>
                    <m:r>
                      <a:rPr lang="en-US" sz="2400" b="0" i="0" smtClean="0">
                        <a:latin typeface="Cambria Math" panose="02040503050406030204" pitchFamily="18" charset="0"/>
                      </a:rPr>
                      <m:t>+</m:t>
                    </m:r>
                    <m:r>
                      <a:rPr lang="en-US" sz="2400" i="0">
                        <a:latin typeface="Cambria Math" panose="02040503050406030204" pitchFamily="18" charset="0"/>
                      </a:rPr>
                      <m:t>4</m:t>
                    </m:r>
                    <m:r>
                      <a:rPr lang="en-US" sz="2400" b="0" i="0" smtClean="0">
                        <a:latin typeface="Cambria Math" panose="02040503050406030204" pitchFamily="18" charset="0"/>
                      </a:rPr>
                      <m:t>5</m:t>
                    </m:r>
                    <m:sSub>
                      <m:sSubPr>
                        <m:ctrlPr>
                          <a:rPr lang="en-US" sz="2400" i="1">
                            <a:latin typeface="Cambria Math" panose="02040503050406030204" pitchFamily="18" charset="0"/>
                          </a:rPr>
                        </m:ctrlPr>
                      </m:sSubPr>
                      <m:e>
                        <m:r>
                          <m:rPr>
                            <m:sty m:val="p"/>
                          </m:rPr>
                          <a:rPr lang="en-US" sz="2400" i="0">
                            <a:latin typeface="Cambria Math" panose="02040503050406030204" pitchFamily="18" charset="0"/>
                          </a:rPr>
                          <m:t>I</m:t>
                        </m:r>
                      </m:e>
                      <m:sub>
                        <m:r>
                          <a:rPr lang="en-US" sz="2400" i="0">
                            <a:latin typeface="Cambria Math" panose="02040503050406030204" pitchFamily="18" charset="0"/>
                          </a:rPr>
                          <m:t>2</m:t>
                        </m:r>
                      </m:sub>
                    </m:sSub>
                  </m:oMath>
                </a14:m>
                <a:endParaRPr lang="en-GB" sz="2400" dirty="0"/>
              </a:p>
              <a:p>
                <a:pPr marL="457200" indent="-457200">
                  <a:buFont typeface="+mj-lt"/>
                  <a:buAutoNum type="alphaLcParenR"/>
                </a:pPr>
                <a14:m>
                  <m:oMath xmlns:m="http://schemas.openxmlformats.org/officeDocument/2006/math">
                    <m:r>
                      <a:rPr lang="en-US" sz="2400">
                        <a:latin typeface="Cambria Math" panose="02040503050406030204" pitchFamily="18" charset="0"/>
                      </a:rPr>
                      <m:t>1=5</m:t>
                    </m:r>
                    <m:sSub>
                      <m:sSubPr>
                        <m:ctrlPr>
                          <a:rPr lang="en-US" sz="2400" i="1">
                            <a:latin typeface="Cambria Math" panose="02040503050406030204" pitchFamily="18" charset="0"/>
                          </a:rPr>
                        </m:ctrlPr>
                      </m:sSubPr>
                      <m:e>
                        <m:r>
                          <m:rPr>
                            <m:sty m:val="p"/>
                          </m:rPr>
                          <a:rPr lang="en-US" sz="2400">
                            <a:latin typeface="Cambria Math" panose="02040503050406030204" pitchFamily="18" charset="0"/>
                          </a:rPr>
                          <m:t>I</m:t>
                        </m:r>
                      </m:e>
                      <m:sub>
                        <m:r>
                          <a:rPr lang="en-US" sz="2400">
                            <a:latin typeface="Cambria Math" panose="02040503050406030204" pitchFamily="18" charset="0"/>
                          </a:rPr>
                          <m:t>1</m:t>
                        </m:r>
                      </m:sub>
                    </m:sSub>
                    <m:r>
                      <a:rPr lang="en-US" sz="2400" b="0" i="0" smtClean="0">
                        <a:latin typeface="Cambria Math" panose="02040503050406030204" pitchFamily="18" charset="0"/>
                      </a:rPr>
                      <m:t>+</m:t>
                    </m:r>
                    <m:r>
                      <a:rPr lang="en-US" sz="2400">
                        <a:latin typeface="Cambria Math" panose="02040503050406030204" pitchFamily="18" charset="0"/>
                      </a:rPr>
                      <m:t>45</m:t>
                    </m:r>
                    <m:sSub>
                      <m:sSubPr>
                        <m:ctrlPr>
                          <a:rPr lang="en-US" sz="2400" i="1">
                            <a:latin typeface="Cambria Math" panose="02040503050406030204" pitchFamily="18" charset="0"/>
                          </a:rPr>
                        </m:ctrlPr>
                      </m:sSubPr>
                      <m:e>
                        <m:r>
                          <m:rPr>
                            <m:sty m:val="p"/>
                          </m:rPr>
                          <a:rPr lang="en-US" sz="2400">
                            <a:latin typeface="Cambria Math" panose="02040503050406030204" pitchFamily="18" charset="0"/>
                          </a:rPr>
                          <m:t>I</m:t>
                        </m:r>
                      </m:e>
                      <m:sub>
                        <m:r>
                          <a:rPr lang="en-US" sz="2400">
                            <a:latin typeface="Cambria Math" panose="02040503050406030204" pitchFamily="18" charset="0"/>
                          </a:rPr>
                          <m:t>2</m:t>
                        </m:r>
                      </m:sub>
                    </m:sSub>
                  </m:oMath>
                </a14:m>
                <a:endParaRPr lang="en-GB" sz="2400" dirty="0"/>
              </a:p>
              <a:p>
                <a:pPr marL="457200" indent="-457200">
                  <a:buFont typeface="+mj-lt"/>
                  <a:buAutoNum type="alphaLcParenR"/>
                </a:pPr>
                <a14:m>
                  <m:oMath xmlns:m="http://schemas.openxmlformats.org/officeDocument/2006/math">
                    <m:r>
                      <a:rPr lang="en-US" sz="2400" b="0" i="0" smtClean="0">
                        <a:latin typeface="Cambria Math" panose="02040503050406030204" pitchFamily="18" charset="0"/>
                      </a:rPr>
                      <m:t>1=5</m:t>
                    </m:r>
                    <m:sSub>
                      <m:sSubPr>
                        <m:ctrlPr>
                          <a:rPr lang="en-US" sz="2400" b="0" i="1" smtClean="0">
                            <a:latin typeface="Cambria Math" panose="02040503050406030204" pitchFamily="18" charset="0"/>
                          </a:rPr>
                        </m:ctrlPr>
                      </m:sSubPr>
                      <m:e>
                        <m:r>
                          <m:rPr>
                            <m:sty m:val="p"/>
                          </m:rPr>
                          <a:rPr lang="en-US" sz="2400" b="0" i="0" smtClean="0">
                            <a:latin typeface="Cambria Math" panose="02040503050406030204" pitchFamily="18" charset="0"/>
                          </a:rPr>
                          <m:t>I</m:t>
                        </m:r>
                      </m:e>
                      <m:sub>
                        <m:r>
                          <a:rPr lang="en-US" sz="2400" b="0" i="0" smtClean="0">
                            <a:latin typeface="Cambria Math" panose="02040503050406030204" pitchFamily="18" charset="0"/>
                          </a:rPr>
                          <m:t>1</m:t>
                        </m:r>
                      </m:sub>
                    </m:sSub>
                    <m:r>
                      <a:rPr lang="en-US" sz="2400" b="0" i="0" smtClean="0">
                        <a:latin typeface="Cambria Math" panose="02040503050406030204" pitchFamily="18" charset="0"/>
                      </a:rPr>
                      <m:t>−45</m:t>
                    </m:r>
                    <m:sSub>
                      <m:sSubPr>
                        <m:ctrlPr>
                          <a:rPr lang="en-US" sz="2400" b="0" i="1" smtClean="0">
                            <a:latin typeface="Cambria Math" panose="02040503050406030204" pitchFamily="18" charset="0"/>
                          </a:rPr>
                        </m:ctrlPr>
                      </m:sSubPr>
                      <m:e>
                        <m:r>
                          <m:rPr>
                            <m:sty m:val="p"/>
                          </m:rPr>
                          <a:rPr lang="en-US" sz="2400" b="0" i="0" smtClean="0">
                            <a:latin typeface="Cambria Math" panose="02040503050406030204" pitchFamily="18" charset="0"/>
                          </a:rPr>
                          <m:t>I</m:t>
                        </m:r>
                      </m:e>
                      <m:sub>
                        <m:r>
                          <a:rPr lang="en-US" sz="2400" b="0" i="0" smtClean="0">
                            <a:latin typeface="Cambria Math" panose="02040503050406030204" pitchFamily="18" charset="0"/>
                          </a:rPr>
                          <m:t>2</m:t>
                        </m:r>
                      </m:sub>
                    </m:sSub>
                  </m:oMath>
                </a14:m>
                <a:endParaRPr lang="en-GB" sz="2400" dirty="0"/>
              </a:p>
              <a:p>
                <a:pPr marL="0" indent="0" algn="just">
                  <a:buNone/>
                </a:pPr>
                <a:endParaRPr lang="en-GB" sz="2400" dirty="0"/>
              </a:p>
              <a:p>
                <a:pPr marL="0" indent="0" algn="just">
                  <a:buNone/>
                </a:pPr>
                <a:endParaRPr lang="en-GB" sz="24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122531" y="1091868"/>
                <a:ext cx="7607557" cy="3504516"/>
              </a:xfrm>
              <a:blipFill>
                <a:blip r:embed="rId4"/>
                <a:stretch>
                  <a:fillRect l="-1167" t="-1805"/>
                </a:stretch>
              </a:blipFill>
            </p:spPr>
            <p:txBody>
              <a:bodyPr/>
              <a:lstStyle/>
              <a:p>
                <a:r>
                  <a:rPr lang="en-US">
                    <a:noFill/>
                  </a:rPr>
                  <a:t> </a:t>
                </a:r>
              </a:p>
            </p:txBody>
          </p:sp>
        </mc:Fallback>
      </mc:AlternateContent>
    </p:spTree>
    <p:custDataLst>
      <p:tags r:id="rId1"/>
    </p:custDataLst>
    <p:extLst>
      <p:ext uri="{BB962C8B-B14F-4D97-AF65-F5344CB8AC3E}">
        <p14:creationId xmlns:p14="http://schemas.microsoft.com/office/powerpoint/2010/main" val="25460421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Question 5</a:t>
            </a:r>
          </a:p>
        </p:txBody>
      </p:sp>
      <p:sp>
        <p:nvSpPr>
          <p:cNvPr id="3" name="Content Placeholder 2"/>
          <p:cNvSpPr>
            <a:spLocks noGrp="1"/>
          </p:cNvSpPr>
          <p:nvPr>
            <p:ph idx="1"/>
          </p:nvPr>
        </p:nvSpPr>
        <p:spPr>
          <a:xfrm>
            <a:off x="1122531" y="1091868"/>
            <a:ext cx="7607557" cy="3504516"/>
          </a:xfrm>
        </p:spPr>
        <p:txBody>
          <a:bodyPr>
            <a:noAutofit/>
          </a:bodyPr>
          <a:lstStyle/>
          <a:p>
            <a:pPr marL="0" indent="0" algn="just">
              <a:buNone/>
            </a:pPr>
            <a:r>
              <a:rPr lang="en-GB" sz="2400" dirty="0"/>
              <a:t>5.3:</a:t>
            </a:r>
          </a:p>
          <a:p>
            <a:pPr marL="0" indent="0" algn="just">
              <a:buNone/>
            </a:pPr>
            <a:r>
              <a:rPr lang="en-GB" sz="2400" dirty="0"/>
              <a:t>Calculate the </a:t>
            </a:r>
            <a:r>
              <a:rPr lang="en-US" sz="2400" dirty="0"/>
              <a:t>value of I</a:t>
            </a:r>
            <a:r>
              <a:rPr lang="en-US" sz="2400" baseline="-25000" dirty="0"/>
              <a:t>1</a:t>
            </a:r>
            <a:r>
              <a:rPr lang="en-US" sz="2400" dirty="0"/>
              <a:t> and I</a:t>
            </a:r>
            <a:r>
              <a:rPr lang="en-US" sz="2400" baseline="-25000" dirty="0"/>
              <a:t>2</a:t>
            </a:r>
            <a:r>
              <a:rPr lang="en-US" sz="2400" dirty="0"/>
              <a:t> </a:t>
            </a:r>
            <a:r>
              <a:rPr lang="en-ZA" sz="2400" dirty="0"/>
              <a:t>and </a:t>
            </a:r>
            <a:r>
              <a:rPr lang="en-GB" sz="2400" dirty="0"/>
              <a:t>enter your answers (correct to 3 decimal places) in the spaces below. Make sure to include the correct units.</a:t>
            </a:r>
          </a:p>
          <a:p>
            <a:pPr marL="0" indent="0" algn="just">
              <a:buNone/>
            </a:pPr>
            <a:endParaRPr lang="en-GB" sz="2400" dirty="0"/>
          </a:p>
        </p:txBody>
      </p:sp>
      <p:sp>
        <p:nvSpPr>
          <p:cNvPr id="5" name="Rectangle 4">
            <a:extLst>
              <a:ext uri="{FF2B5EF4-FFF2-40B4-BE49-F238E27FC236}">
                <a16:creationId xmlns:a16="http://schemas.microsoft.com/office/drawing/2014/main" id="{9DB9CC1A-49ED-A040-B394-63E6870B2014}"/>
              </a:ext>
            </a:extLst>
          </p:cNvPr>
          <p:cNvSpPr/>
          <p:nvPr/>
        </p:nvSpPr>
        <p:spPr>
          <a:xfrm>
            <a:off x="1732132" y="2844126"/>
            <a:ext cx="3997155" cy="545851"/>
          </a:xfrm>
          <a:prstGeom prst="rect">
            <a:avLst/>
          </a:prstGeom>
          <a:solidFill>
            <a:schemeClr val="bg1"/>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D72A9267-7629-2747-9A22-57559C2E1E9F}"/>
              </a:ext>
            </a:extLst>
          </p:cNvPr>
          <p:cNvSpPr/>
          <p:nvPr/>
        </p:nvSpPr>
        <p:spPr>
          <a:xfrm>
            <a:off x="1732131" y="3527104"/>
            <a:ext cx="3997155" cy="545851"/>
          </a:xfrm>
          <a:prstGeom prst="rect">
            <a:avLst/>
          </a:prstGeom>
          <a:solidFill>
            <a:schemeClr val="bg1"/>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765BDFFD-8595-0449-B9A3-6C4894AE8735}"/>
              </a:ext>
            </a:extLst>
          </p:cNvPr>
          <p:cNvSpPr txBox="1"/>
          <p:nvPr/>
        </p:nvSpPr>
        <p:spPr>
          <a:xfrm>
            <a:off x="1302228" y="2873393"/>
            <a:ext cx="365806" cy="461665"/>
          </a:xfrm>
          <a:prstGeom prst="rect">
            <a:avLst/>
          </a:prstGeom>
          <a:noFill/>
        </p:spPr>
        <p:txBody>
          <a:bodyPr wrap="none" rtlCol="0">
            <a:spAutoFit/>
          </a:bodyPr>
          <a:lstStyle/>
          <a:p>
            <a:r>
              <a:rPr lang="en-US" sz="2400" dirty="0"/>
              <a:t>I</a:t>
            </a:r>
            <a:r>
              <a:rPr lang="en-US" sz="2400" baseline="-25000" dirty="0"/>
              <a:t>1</a:t>
            </a:r>
          </a:p>
        </p:txBody>
      </p:sp>
      <p:sp>
        <p:nvSpPr>
          <p:cNvPr id="7" name="TextBox 6">
            <a:extLst>
              <a:ext uri="{FF2B5EF4-FFF2-40B4-BE49-F238E27FC236}">
                <a16:creationId xmlns:a16="http://schemas.microsoft.com/office/drawing/2014/main" id="{9F94A7F9-04A7-BA42-903A-F2B1AC00DF93}"/>
              </a:ext>
            </a:extLst>
          </p:cNvPr>
          <p:cNvSpPr txBox="1"/>
          <p:nvPr/>
        </p:nvSpPr>
        <p:spPr>
          <a:xfrm>
            <a:off x="1302228" y="3556371"/>
            <a:ext cx="365806" cy="461665"/>
          </a:xfrm>
          <a:prstGeom prst="rect">
            <a:avLst/>
          </a:prstGeom>
          <a:noFill/>
        </p:spPr>
        <p:txBody>
          <a:bodyPr wrap="none" rtlCol="0">
            <a:spAutoFit/>
          </a:bodyPr>
          <a:lstStyle/>
          <a:p>
            <a:r>
              <a:rPr lang="en-US" sz="2400" dirty="0"/>
              <a:t>I</a:t>
            </a:r>
            <a:r>
              <a:rPr lang="en-US" sz="2400" baseline="-25000" dirty="0"/>
              <a:t>2</a:t>
            </a:r>
          </a:p>
        </p:txBody>
      </p:sp>
    </p:spTree>
    <p:custDataLst>
      <p:tags r:id="rId1"/>
    </p:custDataLst>
    <p:extLst>
      <p:ext uri="{BB962C8B-B14F-4D97-AF65-F5344CB8AC3E}">
        <p14:creationId xmlns:p14="http://schemas.microsoft.com/office/powerpoint/2010/main" val="12063496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6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lstStyle/>
          <a:p>
            <a:r>
              <a:rPr lang="en-GB" dirty="0"/>
              <a:t>Assumed prior learning</a:t>
            </a:r>
          </a:p>
        </p:txBody>
      </p:sp>
      <p:sp>
        <p:nvSpPr>
          <p:cNvPr id="3" name="Content Placeholder 2"/>
          <p:cNvSpPr>
            <a:spLocks noGrp="1"/>
          </p:cNvSpPr>
          <p:nvPr>
            <p:ph idx="1"/>
          </p:nvPr>
        </p:nvSpPr>
        <p:spPr>
          <a:xfrm>
            <a:off x="1122531" y="1091867"/>
            <a:ext cx="8059513" cy="3672637"/>
          </a:xfrm>
        </p:spPr>
        <p:txBody>
          <a:bodyPr>
            <a:noAutofit/>
          </a:bodyPr>
          <a:lstStyle/>
          <a:p>
            <a:pPr marL="0" indent="0">
              <a:buNone/>
            </a:pPr>
            <a:r>
              <a:rPr lang="en-GB" dirty="0"/>
              <a:t>05_01_00</a:t>
            </a:r>
          </a:p>
          <a:p>
            <a:pPr marL="0" indent="0">
              <a:buNone/>
            </a:pPr>
            <a:r>
              <a:rPr lang="en-GB" dirty="0"/>
              <a:t>05_01_02</a:t>
            </a:r>
          </a:p>
          <a:p>
            <a:pPr marL="0" indent="0">
              <a:buNone/>
            </a:pPr>
            <a:r>
              <a:rPr lang="en-GB" dirty="0"/>
              <a:t>05_02_01</a:t>
            </a:r>
          </a:p>
          <a:p>
            <a:pPr marL="0" indent="0">
              <a:buNone/>
            </a:pPr>
            <a:r>
              <a:rPr lang="en-GB" dirty="0"/>
              <a:t>05_03_01</a:t>
            </a:r>
          </a:p>
          <a:p>
            <a:pPr marL="0" indent="0">
              <a:buNone/>
            </a:pPr>
            <a:r>
              <a:rPr lang="en-GB" dirty="0"/>
              <a:t>05_04_01</a:t>
            </a:r>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endParaRPr lang="en-GB" dirty="0"/>
          </a:p>
          <a:p>
            <a:endParaRPr lang="en-GB" dirty="0"/>
          </a:p>
          <a:p>
            <a:endParaRPr lang="en-GB" dirty="0"/>
          </a:p>
        </p:txBody>
      </p:sp>
    </p:spTree>
    <p:custDataLst>
      <p:tags r:id="rId1"/>
    </p:custDataLst>
    <p:extLst>
      <p:ext uri="{BB962C8B-B14F-4D97-AF65-F5344CB8AC3E}">
        <p14:creationId xmlns:p14="http://schemas.microsoft.com/office/powerpoint/2010/main" val="25853378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Question 6</a:t>
            </a:r>
          </a:p>
        </p:txBody>
      </p:sp>
      <p:sp>
        <p:nvSpPr>
          <p:cNvPr id="3" name="Content Placeholder 2"/>
          <p:cNvSpPr>
            <a:spLocks noGrp="1"/>
          </p:cNvSpPr>
          <p:nvPr>
            <p:ph idx="1"/>
          </p:nvPr>
        </p:nvSpPr>
        <p:spPr>
          <a:xfrm>
            <a:off x="1122531" y="1091868"/>
            <a:ext cx="7607557" cy="567599"/>
          </a:xfrm>
        </p:spPr>
        <p:txBody>
          <a:bodyPr>
            <a:noAutofit/>
          </a:bodyPr>
          <a:lstStyle/>
          <a:p>
            <a:pPr marL="0" indent="0">
              <a:buNone/>
            </a:pPr>
            <a:r>
              <a:rPr lang="en-GB" sz="2400" dirty="0"/>
              <a:t>Determine the currents I</a:t>
            </a:r>
            <a:r>
              <a:rPr lang="en-GB" sz="2400" baseline="-25000" dirty="0"/>
              <a:t>1</a:t>
            </a:r>
            <a:r>
              <a:rPr lang="en-GB" sz="2400" dirty="0"/>
              <a:t>, I</a:t>
            </a:r>
            <a:r>
              <a:rPr lang="en-GB" sz="2400" baseline="-25000" dirty="0"/>
              <a:t>2</a:t>
            </a:r>
            <a:r>
              <a:rPr lang="en-GB" sz="2400" dirty="0"/>
              <a:t>, I</a:t>
            </a:r>
            <a:r>
              <a:rPr lang="en-GB" sz="2400" baseline="-25000" dirty="0"/>
              <a:t>3</a:t>
            </a:r>
            <a:r>
              <a:rPr lang="en-GB" sz="2400" dirty="0"/>
              <a:t> and I</a:t>
            </a:r>
            <a:r>
              <a:rPr lang="en-GB" sz="2400" baseline="-25000" dirty="0"/>
              <a:t>4</a:t>
            </a:r>
            <a:r>
              <a:rPr lang="en-GB" sz="2400" dirty="0"/>
              <a:t> in this circuit making use of </a:t>
            </a:r>
            <a:r>
              <a:rPr lang="en-GB" sz="2400" dirty="0" err="1"/>
              <a:t>Kirchoff’s</a:t>
            </a:r>
            <a:r>
              <a:rPr lang="en-GB" sz="2400" dirty="0"/>
              <a:t> laws. enter your answers (correct to 3 decimal places) in the spaces below. Make sure to include the correct units.</a:t>
            </a:r>
          </a:p>
          <a:p>
            <a:pPr marL="0" indent="0">
              <a:buNone/>
            </a:pPr>
            <a:endParaRPr lang="en-ZA" sz="2400" dirty="0"/>
          </a:p>
        </p:txBody>
      </p:sp>
      <p:grpSp>
        <p:nvGrpSpPr>
          <p:cNvPr id="5" name="Group 4">
            <a:extLst>
              <a:ext uri="{FF2B5EF4-FFF2-40B4-BE49-F238E27FC236}">
                <a16:creationId xmlns:a16="http://schemas.microsoft.com/office/drawing/2014/main" id="{DE245D8B-112D-BF48-B956-4E1EF4260464}"/>
              </a:ext>
            </a:extLst>
          </p:cNvPr>
          <p:cNvGrpSpPr>
            <a:grpSpLocks/>
          </p:cNvGrpSpPr>
          <p:nvPr/>
        </p:nvGrpSpPr>
        <p:grpSpPr bwMode="auto">
          <a:xfrm>
            <a:off x="4894033" y="2232992"/>
            <a:ext cx="5345342" cy="2587364"/>
            <a:chOff x="2537" y="2797"/>
            <a:chExt cx="6454" cy="3124"/>
          </a:xfrm>
        </p:grpSpPr>
        <p:sp>
          <p:nvSpPr>
            <p:cNvPr id="6" name="Text Box 3">
              <a:extLst>
                <a:ext uri="{FF2B5EF4-FFF2-40B4-BE49-F238E27FC236}">
                  <a16:creationId xmlns:a16="http://schemas.microsoft.com/office/drawing/2014/main" id="{4D831864-A78B-C644-9A6B-7034332A9EF2}"/>
                </a:ext>
              </a:extLst>
            </p:cNvPr>
            <p:cNvSpPr txBox="1">
              <a:spLocks noChangeArrowheads="1"/>
            </p:cNvSpPr>
            <p:nvPr/>
          </p:nvSpPr>
          <p:spPr bwMode="auto">
            <a:xfrm>
              <a:off x="2537" y="4442"/>
              <a:ext cx="884" cy="51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07000"/>
                </a:lnSpc>
                <a:spcAft>
                  <a:spcPts val="800"/>
                </a:spcAft>
              </a:pPr>
              <a:r>
                <a:rPr lang="en-ZA" sz="1100">
                  <a:effectLst/>
                  <a:latin typeface="Calibri" panose="020F0502020204030204" pitchFamily="34" charset="0"/>
                  <a:ea typeface="Calibri" panose="020F0502020204030204" pitchFamily="34" charset="0"/>
                  <a:cs typeface="Arial" panose="020B0604020202020204" pitchFamily="34" charset="0"/>
                </a:rPr>
                <a:t>2,5 A</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7" name="Group 6">
              <a:extLst>
                <a:ext uri="{FF2B5EF4-FFF2-40B4-BE49-F238E27FC236}">
                  <a16:creationId xmlns:a16="http://schemas.microsoft.com/office/drawing/2014/main" id="{CE7083F8-741A-5B44-BBC3-884D477565B5}"/>
                </a:ext>
              </a:extLst>
            </p:cNvPr>
            <p:cNvGrpSpPr>
              <a:grpSpLocks/>
            </p:cNvGrpSpPr>
            <p:nvPr/>
          </p:nvGrpSpPr>
          <p:grpSpPr bwMode="auto">
            <a:xfrm>
              <a:off x="3032" y="2797"/>
              <a:ext cx="5959" cy="3124"/>
              <a:chOff x="4193" y="1757"/>
              <a:chExt cx="5959" cy="3046"/>
            </a:xfrm>
          </p:grpSpPr>
          <p:cxnSp>
            <p:nvCxnSpPr>
              <p:cNvPr id="8" name="AutoShape 5">
                <a:extLst>
                  <a:ext uri="{FF2B5EF4-FFF2-40B4-BE49-F238E27FC236}">
                    <a16:creationId xmlns:a16="http://schemas.microsoft.com/office/drawing/2014/main" id="{64E6DF53-9F8D-F448-BD47-0AD7E099C87C}"/>
                  </a:ext>
                </a:extLst>
              </p:cNvPr>
              <p:cNvCxnSpPr>
                <a:cxnSpLocks noChangeShapeType="1"/>
              </p:cNvCxnSpPr>
              <p:nvPr/>
            </p:nvCxnSpPr>
            <p:spPr bwMode="auto">
              <a:xfrm flipH="1">
                <a:off x="5298" y="3576"/>
                <a:ext cx="6" cy="158"/>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grpSp>
            <p:nvGrpSpPr>
              <p:cNvPr id="9" name="Group 8">
                <a:extLst>
                  <a:ext uri="{FF2B5EF4-FFF2-40B4-BE49-F238E27FC236}">
                    <a16:creationId xmlns:a16="http://schemas.microsoft.com/office/drawing/2014/main" id="{DD769FEA-089B-F64D-8989-4B3FC86F59C9}"/>
                  </a:ext>
                </a:extLst>
              </p:cNvPr>
              <p:cNvGrpSpPr>
                <a:grpSpLocks/>
              </p:cNvGrpSpPr>
              <p:nvPr/>
            </p:nvGrpSpPr>
            <p:grpSpPr bwMode="auto">
              <a:xfrm>
                <a:off x="4193" y="1757"/>
                <a:ext cx="5959" cy="3046"/>
                <a:chOff x="2046" y="2224"/>
                <a:chExt cx="5959" cy="3046"/>
              </a:xfrm>
            </p:grpSpPr>
            <p:cxnSp>
              <p:nvCxnSpPr>
                <p:cNvPr id="10" name="AutoShape 7">
                  <a:extLst>
                    <a:ext uri="{FF2B5EF4-FFF2-40B4-BE49-F238E27FC236}">
                      <a16:creationId xmlns:a16="http://schemas.microsoft.com/office/drawing/2014/main" id="{521C2F55-9C57-F24D-9F00-D4FC418A5A04}"/>
                    </a:ext>
                  </a:extLst>
                </p:cNvPr>
                <p:cNvCxnSpPr>
                  <a:cxnSpLocks noChangeShapeType="1"/>
                </p:cNvCxnSpPr>
                <p:nvPr/>
              </p:nvCxnSpPr>
              <p:spPr bwMode="auto">
                <a:xfrm>
                  <a:off x="3156" y="2224"/>
                  <a:ext cx="1" cy="2868"/>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1" name="AutoShape 8">
                  <a:extLst>
                    <a:ext uri="{FF2B5EF4-FFF2-40B4-BE49-F238E27FC236}">
                      <a16:creationId xmlns:a16="http://schemas.microsoft.com/office/drawing/2014/main" id="{E41CDF85-18A8-BB4F-B401-B799708E0C61}"/>
                    </a:ext>
                  </a:extLst>
                </p:cNvPr>
                <p:cNvCxnSpPr>
                  <a:cxnSpLocks noChangeShapeType="1"/>
                </p:cNvCxnSpPr>
                <p:nvPr/>
              </p:nvCxnSpPr>
              <p:spPr bwMode="auto">
                <a:xfrm>
                  <a:off x="3155" y="4426"/>
                  <a:ext cx="2567"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2" name="AutoShape 9">
                  <a:extLst>
                    <a:ext uri="{FF2B5EF4-FFF2-40B4-BE49-F238E27FC236}">
                      <a16:creationId xmlns:a16="http://schemas.microsoft.com/office/drawing/2014/main" id="{06ECCB39-7A9A-8043-A80A-773074BDC862}"/>
                    </a:ext>
                  </a:extLst>
                </p:cNvPr>
                <p:cNvCxnSpPr>
                  <a:cxnSpLocks noChangeShapeType="1"/>
                </p:cNvCxnSpPr>
                <p:nvPr/>
              </p:nvCxnSpPr>
              <p:spPr bwMode="auto">
                <a:xfrm>
                  <a:off x="3151" y="3075"/>
                  <a:ext cx="2567"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3" name="AutoShape 10">
                  <a:extLst>
                    <a:ext uri="{FF2B5EF4-FFF2-40B4-BE49-F238E27FC236}">
                      <a16:creationId xmlns:a16="http://schemas.microsoft.com/office/drawing/2014/main" id="{CC922EC0-D5B0-6746-ADA9-B38685EFC698}"/>
                    </a:ext>
                  </a:extLst>
                </p:cNvPr>
                <p:cNvCxnSpPr>
                  <a:cxnSpLocks noChangeShapeType="1"/>
                </p:cNvCxnSpPr>
                <p:nvPr/>
              </p:nvCxnSpPr>
              <p:spPr bwMode="auto">
                <a:xfrm>
                  <a:off x="5722" y="3075"/>
                  <a:ext cx="0" cy="1352"/>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4" name="AutoShape 11">
                  <a:extLst>
                    <a:ext uri="{FF2B5EF4-FFF2-40B4-BE49-F238E27FC236}">
                      <a16:creationId xmlns:a16="http://schemas.microsoft.com/office/drawing/2014/main" id="{38B02DCB-14E0-F84A-9572-D57DA6B5BE7D}"/>
                    </a:ext>
                  </a:extLst>
                </p:cNvPr>
                <p:cNvCxnSpPr>
                  <a:cxnSpLocks noChangeShapeType="1"/>
                </p:cNvCxnSpPr>
                <p:nvPr/>
              </p:nvCxnSpPr>
              <p:spPr bwMode="auto">
                <a:xfrm>
                  <a:off x="5722" y="3763"/>
                  <a:ext cx="1240"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5" name="AutoShape 12">
                  <a:extLst>
                    <a:ext uri="{FF2B5EF4-FFF2-40B4-BE49-F238E27FC236}">
                      <a16:creationId xmlns:a16="http://schemas.microsoft.com/office/drawing/2014/main" id="{E452CE95-4F10-E640-B35D-E94BA77CBA8A}"/>
                    </a:ext>
                  </a:extLst>
                </p:cNvPr>
                <p:cNvCxnSpPr>
                  <a:cxnSpLocks noChangeShapeType="1"/>
                </p:cNvCxnSpPr>
                <p:nvPr/>
              </p:nvCxnSpPr>
              <p:spPr bwMode="auto">
                <a:xfrm>
                  <a:off x="6603" y="3763"/>
                  <a:ext cx="201"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6" name="AutoShape 13">
                  <a:extLst>
                    <a:ext uri="{FF2B5EF4-FFF2-40B4-BE49-F238E27FC236}">
                      <a16:creationId xmlns:a16="http://schemas.microsoft.com/office/drawing/2014/main" id="{BEDBB1D7-8EDE-9C47-B951-167162007681}"/>
                    </a:ext>
                  </a:extLst>
                </p:cNvPr>
                <p:cNvCxnSpPr>
                  <a:cxnSpLocks noChangeShapeType="1"/>
                </p:cNvCxnSpPr>
                <p:nvPr/>
              </p:nvCxnSpPr>
              <p:spPr bwMode="auto">
                <a:xfrm flipV="1">
                  <a:off x="5722" y="4075"/>
                  <a:ext cx="0" cy="126"/>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7" name="AutoShape 14">
                  <a:extLst>
                    <a:ext uri="{FF2B5EF4-FFF2-40B4-BE49-F238E27FC236}">
                      <a16:creationId xmlns:a16="http://schemas.microsoft.com/office/drawing/2014/main" id="{5AC2C2B6-297C-2843-89EE-AFB78CC9E586}"/>
                    </a:ext>
                  </a:extLst>
                </p:cNvPr>
                <p:cNvCxnSpPr>
                  <a:cxnSpLocks noChangeShapeType="1"/>
                </p:cNvCxnSpPr>
                <p:nvPr/>
              </p:nvCxnSpPr>
              <p:spPr bwMode="auto">
                <a:xfrm>
                  <a:off x="5722" y="4426"/>
                  <a:ext cx="0" cy="664"/>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8" name="AutoShape 15">
                  <a:extLst>
                    <a:ext uri="{FF2B5EF4-FFF2-40B4-BE49-F238E27FC236}">
                      <a16:creationId xmlns:a16="http://schemas.microsoft.com/office/drawing/2014/main" id="{9C1D472D-F451-BD48-A8D5-CDA09EF8C535}"/>
                    </a:ext>
                  </a:extLst>
                </p:cNvPr>
                <p:cNvCxnSpPr>
                  <a:cxnSpLocks noChangeShapeType="1"/>
                </p:cNvCxnSpPr>
                <p:nvPr/>
              </p:nvCxnSpPr>
              <p:spPr bwMode="auto">
                <a:xfrm flipV="1">
                  <a:off x="3155" y="3312"/>
                  <a:ext cx="0" cy="101"/>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9" name="AutoShape 16">
                  <a:extLst>
                    <a:ext uri="{FF2B5EF4-FFF2-40B4-BE49-F238E27FC236}">
                      <a16:creationId xmlns:a16="http://schemas.microsoft.com/office/drawing/2014/main" id="{123ADA61-6F83-E248-9750-BDD11E2C04D9}"/>
                    </a:ext>
                  </a:extLst>
                </p:cNvPr>
                <p:cNvCxnSpPr>
                  <a:cxnSpLocks noChangeShapeType="1"/>
                </p:cNvCxnSpPr>
                <p:nvPr/>
              </p:nvCxnSpPr>
              <p:spPr bwMode="auto">
                <a:xfrm>
                  <a:off x="4108" y="3075"/>
                  <a:ext cx="363"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0" name="AutoShape 17">
                  <a:extLst>
                    <a:ext uri="{FF2B5EF4-FFF2-40B4-BE49-F238E27FC236}">
                      <a16:creationId xmlns:a16="http://schemas.microsoft.com/office/drawing/2014/main" id="{91D064F1-DDEF-794B-8DDC-07B0EEF04CE5}"/>
                    </a:ext>
                  </a:extLst>
                </p:cNvPr>
                <p:cNvCxnSpPr>
                  <a:cxnSpLocks noChangeShapeType="1"/>
                </p:cNvCxnSpPr>
                <p:nvPr/>
              </p:nvCxnSpPr>
              <p:spPr bwMode="auto">
                <a:xfrm flipV="1">
                  <a:off x="3155" y="4803"/>
                  <a:ext cx="1" cy="187"/>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1" name="AutoShape 18">
                  <a:extLst>
                    <a:ext uri="{FF2B5EF4-FFF2-40B4-BE49-F238E27FC236}">
                      <a16:creationId xmlns:a16="http://schemas.microsoft.com/office/drawing/2014/main" id="{0B566DF3-C376-7046-9ED3-DC7335A76B23}"/>
                    </a:ext>
                  </a:extLst>
                </p:cNvPr>
                <p:cNvCxnSpPr>
                  <a:cxnSpLocks noChangeShapeType="1"/>
                </p:cNvCxnSpPr>
                <p:nvPr/>
              </p:nvCxnSpPr>
              <p:spPr bwMode="auto">
                <a:xfrm flipV="1">
                  <a:off x="5722" y="4629"/>
                  <a:ext cx="0" cy="288"/>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2" name="AutoShape 19">
                  <a:extLst>
                    <a:ext uri="{FF2B5EF4-FFF2-40B4-BE49-F238E27FC236}">
                      <a16:creationId xmlns:a16="http://schemas.microsoft.com/office/drawing/2014/main" id="{A1780927-9E3B-F747-9205-F0DE36B103B2}"/>
                    </a:ext>
                  </a:extLst>
                </p:cNvPr>
                <p:cNvCxnSpPr>
                  <a:cxnSpLocks noChangeShapeType="1"/>
                </p:cNvCxnSpPr>
                <p:nvPr/>
              </p:nvCxnSpPr>
              <p:spPr bwMode="auto">
                <a:xfrm flipH="1" flipV="1">
                  <a:off x="3155" y="2502"/>
                  <a:ext cx="1" cy="19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23" name="Text Box 20">
                  <a:extLst>
                    <a:ext uri="{FF2B5EF4-FFF2-40B4-BE49-F238E27FC236}">
                      <a16:creationId xmlns:a16="http://schemas.microsoft.com/office/drawing/2014/main" id="{AD0EDD68-C2D7-AC44-A594-834F49B58256}"/>
                    </a:ext>
                  </a:extLst>
                </p:cNvPr>
                <p:cNvSpPr txBox="1">
                  <a:spLocks noChangeArrowheads="1"/>
                </p:cNvSpPr>
                <p:nvPr/>
              </p:nvSpPr>
              <p:spPr bwMode="auto">
                <a:xfrm>
                  <a:off x="2057" y="2224"/>
                  <a:ext cx="898" cy="46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07000"/>
                    </a:lnSpc>
                    <a:spcAft>
                      <a:spcPts val="800"/>
                    </a:spcAft>
                  </a:pPr>
                  <a:r>
                    <a:rPr lang="en-ZA" sz="1100">
                      <a:effectLst/>
                      <a:latin typeface="Calibri" panose="020F0502020204030204" pitchFamily="34" charset="0"/>
                      <a:ea typeface="Calibri" panose="020F0502020204030204" pitchFamily="34" charset="0"/>
                      <a:cs typeface="Arial" panose="020B0604020202020204" pitchFamily="34" charset="0"/>
                    </a:rPr>
                    <a:t>0,6 A</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4" name="Text Box 21">
                  <a:extLst>
                    <a:ext uri="{FF2B5EF4-FFF2-40B4-BE49-F238E27FC236}">
                      <a16:creationId xmlns:a16="http://schemas.microsoft.com/office/drawing/2014/main" id="{F1B61770-6A26-E243-8B11-DAF1216296BF}"/>
                    </a:ext>
                  </a:extLst>
                </p:cNvPr>
                <p:cNvSpPr txBox="1">
                  <a:spLocks noChangeArrowheads="1"/>
                </p:cNvSpPr>
                <p:nvPr/>
              </p:nvSpPr>
              <p:spPr bwMode="auto">
                <a:xfrm>
                  <a:off x="4126" y="2502"/>
                  <a:ext cx="871" cy="42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07000"/>
                    </a:lnSpc>
                    <a:spcAft>
                      <a:spcPts val="800"/>
                    </a:spcAft>
                  </a:pPr>
                  <a:r>
                    <a:rPr lang="en-ZA" sz="1100">
                      <a:effectLst/>
                      <a:latin typeface="Calibri" panose="020F0502020204030204" pitchFamily="34" charset="0"/>
                      <a:ea typeface="Calibri" panose="020F0502020204030204" pitchFamily="34" charset="0"/>
                      <a:cs typeface="Arial" panose="020B0604020202020204" pitchFamily="34" charset="0"/>
                    </a:rPr>
                    <a:t>0,9 A</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5" name="Text Box 22">
                  <a:extLst>
                    <a:ext uri="{FF2B5EF4-FFF2-40B4-BE49-F238E27FC236}">
                      <a16:creationId xmlns:a16="http://schemas.microsoft.com/office/drawing/2014/main" id="{6430123B-3738-3948-A3B1-0A69E8B7942A}"/>
                    </a:ext>
                  </a:extLst>
                </p:cNvPr>
                <p:cNvSpPr txBox="1">
                  <a:spLocks noChangeArrowheads="1"/>
                </p:cNvSpPr>
                <p:nvPr/>
              </p:nvSpPr>
              <p:spPr bwMode="auto">
                <a:xfrm>
                  <a:off x="7059" y="3413"/>
                  <a:ext cx="946" cy="40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07000"/>
                    </a:lnSpc>
                    <a:spcAft>
                      <a:spcPts val="800"/>
                    </a:spcAft>
                  </a:pPr>
                  <a:r>
                    <a:rPr lang="en-ZA" sz="1100">
                      <a:effectLst/>
                      <a:latin typeface="Calibri" panose="020F0502020204030204" pitchFamily="34" charset="0"/>
                      <a:ea typeface="Calibri" panose="020F0502020204030204" pitchFamily="34" charset="0"/>
                      <a:cs typeface="Arial" panose="020B0604020202020204" pitchFamily="34" charset="0"/>
                    </a:rPr>
                    <a:t>2,5 A</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6" name="Text Box 23">
                  <a:extLst>
                    <a:ext uri="{FF2B5EF4-FFF2-40B4-BE49-F238E27FC236}">
                      <a16:creationId xmlns:a16="http://schemas.microsoft.com/office/drawing/2014/main" id="{28C3743E-738E-EA4B-A812-2F6AA8E496D3}"/>
                    </a:ext>
                  </a:extLst>
                </p:cNvPr>
                <p:cNvSpPr txBox="1">
                  <a:spLocks noChangeArrowheads="1"/>
                </p:cNvSpPr>
                <p:nvPr/>
              </p:nvSpPr>
              <p:spPr bwMode="auto">
                <a:xfrm>
                  <a:off x="3305" y="4829"/>
                  <a:ext cx="965" cy="44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07000"/>
                    </a:lnSpc>
                    <a:spcAft>
                      <a:spcPts val="800"/>
                    </a:spcAft>
                  </a:pPr>
                  <a:r>
                    <a:rPr lang="en-ZA" sz="1100">
                      <a:effectLst/>
                      <a:latin typeface="Calibri" panose="020F0502020204030204" pitchFamily="34" charset="0"/>
                      <a:ea typeface="Calibri" panose="020F0502020204030204" pitchFamily="34" charset="0"/>
                      <a:cs typeface="Arial" panose="020B0604020202020204" pitchFamily="34" charset="0"/>
                    </a:rPr>
                    <a:t>0,6 A</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7" name="Text Box 24">
                  <a:extLst>
                    <a:ext uri="{FF2B5EF4-FFF2-40B4-BE49-F238E27FC236}">
                      <a16:creationId xmlns:a16="http://schemas.microsoft.com/office/drawing/2014/main" id="{93AFC941-C3B8-2344-813E-375D50C69085}"/>
                    </a:ext>
                  </a:extLst>
                </p:cNvPr>
                <p:cNvSpPr txBox="1">
                  <a:spLocks noChangeArrowheads="1"/>
                </p:cNvSpPr>
                <p:nvPr/>
              </p:nvSpPr>
              <p:spPr bwMode="auto">
                <a:xfrm>
                  <a:off x="3305" y="3253"/>
                  <a:ext cx="508" cy="43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07000"/>
                    </a:lnSpc>
                    <a:spcAft>
                      <a:spcPts val="800"/>
                    </a:spcAft>
                  </a:pPr>
                  <a:r>
                    <a:rPr lang="en-ZA" sz="1100">
                      <a:effectLst/>
                      <a:latin typeface="Calibri" panose="020F0502020204030204" pitchFamily="34" charset="0"/>
                      <a:ea typeface="Calibri" panose="020F0502020204030204" pitchFamily="34" charset="0"/>
                      <a:cs typeface="Arial" panose="020B0604020202020204" pitchFamily="34" charset="0"/>
                    </a:rPr>
                    <a:t>I</a:t>
                  </a:r>
                  <a:r>
                    <a:rPr lang="en-ZA" sz="1100" baseline="-25000">
                      <a:effectLst/>
                      <a:latin typeface="Calibri" panose="020F0502020204030204" pitchFamily="34" charset="0"/>
                      <a:ea typeface="Calibri" panose="020F0502020204030204" pitchFamily="34" charset="0"/>
                      <a:cs typeface="Arial" panose="020B0604020202020204" pitchFamily="34" charset="0"/>
                    </a:rPr>
                    <a:t>1</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8" name="Text Box 25">
                  <a:extLst>
                    <a:ext uri="{FF2B5EF4-FFF2-40B4-BE49-F238E27FC236}">
                      <a16:creationId xmlns:a16="http://schemas.microsoft.com/office/drawing/2014/main" id="{A79717E8-7C74-8942-88B7-B7AB5FAF9F82}"/>
                    </a:ext>
                  </a:extLst>
                </p:cNvPr>
                <p:cNvSpPr txBox="1">
                  <a:spLocks noChangeArrowheads="1"/>
                </p:cNvSpPr>
                <p:nvPr/>
              </p:nvSpPr>
              <p:spPr bwMode="auto">
                <a:xfrm>
                  <a:off x="3298" y="3884"/>
                  <a:ext cx="515" cy="3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07000"/>
                    </a:lnSpc>
                    <a:spcAft>
                      <a:spcPts val="800"/>
                    </a:spcAft>
                  </a:pPr>
                  <a:r>
                    <a:rPr lang="en-ZA" sz="1100">
                      <a:effectLst/>
                      <a:latin typeface="Calibri" panose="020F0502020204030204" pitchFamily="34" charset="0"/>
                      <a:ea typeface="Calibri" panose="020F0502020204030204" pitchFamily="34" charset="0"/>
                      <a:cs typeface="Arial" panose="020B0604020202020204" pitchFamily="34" charset="0"/>
                    </a:rPr>
                    <a:t>I</a:t>
                  </a:r>
                  <a:r>
                    <a:rPr lang="en-ZA" sz="1100" baseline="-25000">
                      <a:effectLst/>
                      <a:latin typeface="Calibri" panose="020F0502020204030204" pitchFamily="34" charset="0"/>
                      <a:ea typeface="Calibri" panose="020F0502020204030204" pitchFamily="34" charset="0"/>
                      <a:cs typeface="Arial" panose="020B0604020202020204" pitchFamily="34" charset="0"/>
                    </a:rPr>
                    <a:t>2</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9" name="Text Box 26">
                  <a:extLst>
                    <a:ext uri="{FF2B5EF4-FFF2-40B4-BE49-F238E27FC236}">
                      <a16:creationId xmlns:a16="http://schemas.microsoft.com/office/drawing/2014/main" id="{E81F7EF4-8040-234E-9318-E5965314B6CE}"/>
                    </a:ext>
                  </a:extLst>
                </p:cNvPr>
                <p:cNvSpPr txBox="1">
                  <a:spLocks noChangeArrowheads="1"/>
                </p:cNvSpPr>
                <p:nvPr/>
              </p:nvSpPr>
              <p:spPr bwMode="auto">
                <a:xfrm>
                  <a:off x="5033" y="3884"/>
                  <a:ext cx="488" cy="3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07000"/>
                    </a:lnSpc>
                    <a:spcAft>
                      <a:spcPts val="800"/>
                    </a:spcAft>
                  </a:pPr>
                  <a:r>
                    <a:rPr lang="en-ZA" sz="1100">
                      <a:effectLst/>
                      <a:latin typeface="Calibri" panose="020F0502020204030204" pitchFamily="34" charset="0"/>
                      <a:ea typeface="Calibri" panose="020F0502020204030204" pitchFamily="34" charset="0"/>
                      <a:cs typeface="Arial" panose="020B0604020202020204" pitchFamily="34" charset="0"/>
                    </a:rPr>
                    <a:t>I</a:t>
                  </a:r>
                  <a:r>
                    <a:rPr lang="en-ZA" sz="1100" baseline="-25000">
                      <a:effectLst/>
                      <a:latin typeface="Calibri" panose="020F0502020204030204" pitchFamily="34" charset="0"/>
                      <a:ea typeface="Calibri" panose="020F0502020204030204" pitchFamily="34" charset="0"/>
                      <a:cs typeface="Arial" panose="020B0604020202020204" pitchFamily="34" charset="0"/>
                    </a:rPr>
                    <a:t>3</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30" name="AutoShape 27">
                  <a:extLst>
                    <a:ext uri="{FF2B5EF4-FFF2-40B4-BE49-F238E27FC236}">
                      <a16:creationId xmlns:a16="http://schemas.microsoft.com/office/drawing/2014/main" id="{F876F029-44EA-024E-9D72-3C10752ED4A5}"/>
                    </a:ext>
                  </a:extLst>
                </p:cNvPr>
                <p:cNvCxnSpPr>
                  <a:cxnSpLocks noChangeShapeType="1"/>
                </p:cNvCxnSpPr>
                <p:nvPr/>
              </p:nvCxnSpPr>
              <p:spPr bwMode="auto">
                <a:xfrm>
                  <a:off x="4193" y="4427"/>
                  <a:ext cx="140"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31" name="AutoShape 28">
                  <a:extLst>
                    <a:ext uri="{FF2B5EF4-FFF2-40B4-BE49-F238E27FC236}">
                      <a16:creationId xmlns:a16="http://schemas.microsoft.com/office/drawing/2014/main" id="{BD7BC710-1E19-E249-AD44-CF3DDC949227}"/>
                    </a:ext>
                  </a:extLst>
                </p:cNvPr>
                <p:cNvCxnSpPr>
                  <a:cxnSpLocks noChangeShapeType="1"/>
                </p:cNvCxnSpPr>
                <p:nvPr/>
              </p:nvCxnSpPr>
              <p:spPr bwMode="auto">
                <a:xfrm>
                  <a:off x="5718" y="3312"/>
                  <a:ext cx="0" cy="244"/>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32" name="Rectangle 31">
                  <a:extLst>
                    <a:ext uri="{FF2B5EF4-FFF2-40B4-BE49-F238E27FC236}">
                      <a16:creationId xmlns:a16="http://schemas.microsoft.com/office/drawing/2014/main" id="{55C62502-69E0-3E4A-AA97-A17532DB581B}"/>
                    </a:ext>
                  </a:extLst>
                </p:cNvPr>
                <p:cNvSpPr>
                  <a:spLocks noChangeArrowheads="1"/>
                </p:cNvSpPr>
                <p:nvPr/>
              </p:nvSpPr>
              <p:spPr bwMode="auto">
                <a:xfrm>
                  <a:off x="5879" y="4803"/>
                  <a:ext cx="1008" cy="3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07000"/>
                    </a:lnSpc>
                    <a:spcAft>
                      <a:spcPts val="800"/>
                    </a:spcAft>
                  </a:pPr>
                  <a:r>
                    <a:rPr lang="en-ZA" sz="1100">
                      <a:effectLst/>
                      <a:latin typeface="Calibri" panose="020F0502020204030204" pitchFamily="34" charset="0"/>
                      <a:ea typeface="Calibri" panose="020F0502020204030204" pitchFamily="34" charset="0"/>
                      <a:cs typeface="Arial" panose="020B0604020202020204" pitchFamily="34" charset="0"/>
                    </a:rPr>
                    <a:t>0,3 A</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3" name="Rectangle 32">
                  <a:extLst>
                    <a:ext uri="{FF2B5EF4-FFF2-40B4-BE49-F238E27FC236}">
                      <a16:creationId xmlns:a16="http://schemas.microsoft.com/office/drawing/2014/main" id="{84D145B3-E017-1740-838E-2548FC64F954}"/>
                    </a:ext>
                  </a:extLst>
                </p:cNvPr>
                <p:cNvSpPr>
                  <a:spLocks noChangeArrowheads="1"/>
                </p:cNvSpPr>
                <p:nvPr/>
              </p:nvSpPr>
              <p:spPr bwMode="auto">
                <a:xfrm>
                  <a:off x="5879" y="2417"/>
                  <a:ext cx="1154" cy="40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07000"/>
                    </a:lnSpc>
                    <a:spcAft>
                      <a:spcPts val="800"/>
                    </a:spcAft>
                  </a:pPr>
                  <a:r>
                    <a:rPr lang="en-ZA" sz="1100">
                      <a:effectLst/>
                      <a:latin typeface="Calibri" panose="020F0502020204030204" pitchFamily="34" charset="0"/>
                      <a:ea typeface="Calibri" panose="020F0502020204030204" pitchFamily="34" charset="0"/>
                      <a:cs typeface="Arial" panose="020B0604020202020204" pitchFamily="34" charset="0"/>
                    </a:rPr>
                    <a:t>0,3 A</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34" name="AutoShape 31">
                  <a:extLst>
                    <a:ext uri="{FF2B5EF4-FFF2-40B4-BE49-F238E27FC236}">
                      <a16:creationId xmlns:a16="http://schemas.microsoft.com/office/drawing/2014/main" id="{D2ED94D1-E61F-294E-BC3E-CDD40870634C}"/>
                    </a:ext>
                  </a:extLst>
                </p:cNvPr>
                <p:cNvCxnSpPr>
                  <a:cxnSpLocks noChangeShapeType="1"/>
                </p:cNvCxnSpPr>
                <p:nvPr/>
              </p:nvCxnSpPr>
              <p:spPr bwMode="auto">
                <a:xfrm flipV="1">
                  <a:off x="5722" y="2417"/>
                  <a:ext cx="0" cy="658"/>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35" name="AutoShape 32">
                  <a:extLst>
                    <a:ext uri="{FF2B5EF4-FFF2-40B4-BE49-F238E27FC236}">
                      <a16:creationId xmlns:a16="http://schemas.microsoft.com/office/drawing/2014/main" id="{1018A3DA-7E32-F44E-B268-9820FBA8698A}"/>
                    </a:ext>
                  </a:extLst>
                </p:cNvPr>
                <p:cNvCxnSpPr>
                  <a:cxnSpLocks noChangeShapeType="1"/>
                </p:cNvCxnSpPr>
                <p:nvPr/>
              </p:nvCxnSpPr>
              <p:spPr bwMode="auto">
                <a:xfrm flipV="1">
                  <a:off x="5722" y="2550"/>
                  <a:ext cx="0" cy="16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36" name="AutoShape 33">
                  <a:extLst>
                    <a:ext uri="{FF2B5EF4-FFF2-40B4-BE49-F238E27FC236}">
                      <a16:creationId xmlns:a16="http://schemas.microsoft.com/office/drawing/2014/main" id="{5ACA860D-D1B7-BE4B-8887-862B9FCD9EB8}"/>
                    </a:ext>
                  </a:extLst>
                </p:cNvPr>
                <p:cNvCxnSpPr>
                  <a:cxnSpLocks noChangeShapeType="1"/>
                </p:cNvCxnSpPr>
                <p:nvPr/>
              </p:nvCxnSpPr>
              <p:spPr bwMode="auto">
                <a:xfrm>
                  <a:off x="2046" y="3688"/>
                  <a:ext cx="1105"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37" name="AutoShape 34">
                  <a:extLst>
                    <a:ext uri="{FF2B5EF4-FFF2-40B4-BE49-F238E27FC236}">
                      <a16:creationId xmlns:a16="http://schemas.microsoft.com/office/drawing/2014/main" id="{0BCCF71A-1899-F242-9975-D851DC5677B8}"/>
                    </a:ext>
                  </a:extLst>
                </p:cNvPr>
                <p:cNvCxnSpPr>
                  <a:cxnSpLocks noChangeShapeType="1"/>
                </p:cNvCxnSpPr>
                <p:nvPr/>
              </p:nvCxnSpPr>
              <p:spPr bwMode="auto">
                <a:xfrm>
                  <a:off x="2387" y="3688"/>
                  <a:ext cx="205"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38" name="Text Box 35">
                  <a:extLst>
                    <a:ext uri="{FF2B5EF4-FFF2-40B4-BE49-F238E27FC236}">
                      <a16:creationId xmlns:a16="http://schemas.microsoft.com/office/drawing/2014/main" id="{8AF546E5-480A-6C46-8E5C-7FA270ACA465}"/>
                    </a:ext>
                  </a:extLst>
                </p:cNvPr>
                <p:cNvSpPr txBox="1">
                  <a:spLocks noChangeArrowheads="1"/>
                </p:cNvSpPr>
                <p:nvPr/>
              </p:nvSpPr>
              <p:spPr bwMode="auto">
                <a:xfrm>
                  <a:off x="5046" y="3265"/>
                  <a:ext cx="451" cy="42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07000"/>
                    </a:lnSpc>
                    <a:spcAft>
                      <a:spcPts val="800"/>
                    </a:spcAft>
                  </a:pPr>
                  <a:r>
                    <a:rPr lang="en-ZA" sz="1100">
                      <a:effectLst/>
                      <a:latin typeface="Calibri" panose="020F0502020204030204" pitchFamily="34" charset="0"/>
                      <a:ea typeface="Calibri" panose="020F0502020204030204" pitchFamily="34" charset="0"/>
                      <a:cs typeface="Arial" panose="020B0604020202020204" pitchFamily="34" charset="0"/>
                    </a:rPr>
                    <a:t>I</a:t>
                  </a:r>
                  <a:r>
                    <a:rPr lang="en-ZA" sz="1100" baseline="-25000">
                      <a:effectLst/>
                      <a:latin typeface="Calibri" panose="020F0502020204030204" pitchFamily="34" charset="0"/>
                      <a:ea typeface="Calibri" panose="020F0502020204030204" pitchFamily="34" charset="0"/>
                      <a:cs typeface="Arial" panose="020B0604020202020204" pitchFamily="34" charset="0"/>
                    </a:rPr>
                    <a:t>4</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p:txBody>
            </p:sp>
          </p:grpSp>
        </p:grpSp>
      </p:grpSp>
      <p:sp>
        <p:nvSpPr>
          <p:cNvPr id="39" name="Rectangle 38">
            <a:extLst>
              <a:ext uri="{FF2B5EF4-FFF2-40B4-BE49-F238E27FC236}">
                <a16:creationId xmlns:a16="http://schemas.microsoft.com/office/drawing/2014/main" id="{1832FFDF-1F8E-EA42-834F-C863068C40CB}"/>
              </a:ext>
            </a:extLst>
          </p:cNvPr>
          <p:cNvSpPr/>
          <p:nvPr/>
        </p:nvSpPr>
        <p:spPr>
          <a:xfrm>
            <a:off x="1472485" y="2482878"/>
            <a:ext cx="2905769" cy="545851"/>
          </a:xfrm>
          <a:prstGeom prst="rect">
            <a:avLst/>
          </a:prstGeom>
          <a:solidFill>
            <a:schemeClr val="bg1"/>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0F7A9691-3F80-3D43-9E6D-5934273AEFE1}"/>
              </a:ext>
            </a:extLst>
          </p:cNvPr>
          <p:cNvSpPr/>
          <p:nvPr/>
        </p:nvSpPr>
        <p:spPr>
          <a:xfrm>
            <a:off x="1472484" y="3165856"/>
            <a:ext cx="2905769" cy="545851"/>
          </a:xfrm>
          <a:prstGeom prst="rect">
            <a:avLst/>
          </a:prstGeom>
          <a:solidFill>
            <a:schemeClr val="bg1"/>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a:extLst>
              <a:ext uri="{FF2B5EF4-FFF2-40B4-BE49-F238E27FC236}">
                <a16:creationId xmlns:a16="http://schemas.microsoft.com/office/drawing/2014/main" id="{E31059A2-73DD-304B-8729-712D93038875}"/>
              </a:ext>
            </a:extLst>
          </p:cNvPr>
          <p:cNvSpPr txBox="1"/>
          <p:nvPr/>
        </p:nvSpPr>
        <p:spPr>
          <a:xfrm>
            <a:off x="1042581" y="2512145"/>
            <a:ext cx="365806" cy="461665"/>
          </a:xfrm>
          <a:prstGeom prst="rect">
            <a:avLst/>
          </a:prstGeom>
          <a:noFill/>
        </p:spPr>
        <p:txBody>
          <a:bodyPr wrap="none" rtlCol="0">
            <a:spAutoFit/>
          </a:bodyPr>
          <a:lstStyle/>
          <a:p>
            <a:r>
              <a:rPr lang="en-US" sz="2400" dirty="0"/>
              <a:t>I</a:t>
            </a:r>
            <a:r>
              <a:rPr lang="en-US" sz="2400" baseline="-25000" dirty="0"/>
              <a:t>1</a:t>
            </a:r>
          </a:p>
        </p:txBody>
      </p:sp>
      <p:sp>
        <p:nvSpPr>
          <p:cNvPr id="42" name="TextBox 41">
            <a:extLst>
              <a:ext uri="{FF2B5EF4-FFF2-40B4-BE49-F238E27FC236}">
                <a16:creationId xmlns:a16="http://schemas.microsoft.com/office/drawing/2014/main" id="{E8A54653-A6A2-0749-BE90-6C40AD7F3B70}"/>
              </a:ext>
            </a:extLst>
          </p:cNvPr>
          <p:cNvSpPr txBox="1"/>
          <p:nvPr/>
        </p:nvSpPr>
        <p:spPr>
          <a:xfrm>
            <a:off x="1042581" y="3195123"/>
            <a:ext cx="365806" cy="461665"/>
          </a:xfrm>
          <a:prstGeom prst="rect">
            <a:avLst/>
          </a:prstGeom>
          <a:noFill/>
        </p:spPr>
        <p:txBody>
          <a:bodyPr wrap="none" rtlCol="0">
            <a:spAutoFit/>
          </a:bodyPr>
          <a:lstStyle/>
          <a:p>
            <a:r>
              <a:rPr lang="en-US" sz="2400" dirty="0"/>
              <a:t>I</a:t>
            </a:r>
            <a:r>
              <a:rPr lang="en-US" sz="2400" baseline="-25000" dirty="0"/>
              <a:t>2</a:t>
            </a:r>
          </a:p>
        </p:txBody>
      </p:sp>
      <p:sp>
        <p:nvSpPr>
          <p:cNvPr id="43" name="Rectangle 42">
            <a:extLst>
              <a:ext uri="{FF2B5EF4-FFF2-40B4-BE49-F238E27FC236}">
                <a16:creationId xmlns:a16="http://schemas.microsoft.com/office/drawing/2014/main" id="{B7BE21DB-08E4-364C-9029-536893D5D4A8}"/>
              </a:ext>
            </a:extLst>
          </p:cNvPr>
          <p:cNvSpPr/>
          <p:nvPr/>
        </p:nvSpPr>
        <p:spPr>
          <a:xfrm>
            <a:off x="1456495" y="3852140"/>
            <a:ext cx="2905769" cy="545851"/>
          </a:xfrm>
          <a:prstGeom prst="rect">
            <a:avLst/>
          </a:prstGeom>
          <a:solidFill>
            <a:schemeClr val="bg1"/>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C41CBF01-259B-8249-8AD3-93831C60785B}"/>
              </a:ext>
            </a:extLst>
          </p:cNvPr>
          <p:cNvSpPr/>
          <p:nvPr/>
        </p:nvSpPr>
        <p:spPr>
          <a:xfrm>
            <a:off x="1456494" y="4535118"/>
            <a:ext cx="2905769" cy="545851"/>
          </a:xfrm>
          <a:prstGeom prst="rect">
            <a:avLst/>
          </a:prstGeom>
          <a:solidFill>
            <a:schemeClr val="bg1"/>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a:extLst>
              <a:ext uri="{FF2B5EF4-FFF2-40B4-BE49-F238E27FC236}">
                <a16:creationId xmlns:a16="http://schemas.microsoft.com/office/drawing/2014/main" id="{23C37F65-A061-3D4B-A9E4-FD60A0498108}"/>
              </a:ext>
            </a:extLst>
          </p:cNvPr>
          <p:cNvSpPr txBox="1"/>
          <p:nvPr/>
        </p:nvSpPr>
        <p:spPr>
          <a:xfrm>
            <a:off x="1026591" y="3881407"/>
            <a:ext cx="365806" cy="461665"/>
          </a:xfrm>
          <a:prstGeom prst="rect">
            <a:avLst/>
          </a:prstGeom>
          <a:noFill/>
        </p:spPr>
        <p:txBody>
          <a:bodyPr wrap="none" rtlCol="0">
            <a:spAutoFit/>
          </a:bodyPr>
          <a:lstStyle/>
          <a:p>
            <a:r>
              <a:rPr lang="en-US" sz="2400" dirty="0"/>
              <a:t>I</a:t>
            </a:r>
            <a:r>
              <a:rPr lang="en-US" sz="2400" baseline="-25000" dirty="0"/>
              <a:t>3</a:t>
            </a:r>
          </a:p>
        </p:txBody>
      </p:sp>
      <p:sp>
        <p:nvSpPr>
          <p:cNvPr id="46" name="TextBox 45">
            <a:extLst>
              <a:ext uri="{FF2B5EF4-FFF2-40B4-BE49-F238E27FC236}">
                <a16:creationId xmlns:a16="http://schemas.microsoft.com/office/drawing/2014/main" id="{3EDDCD5D-4631-7E47-AE9D-485B937B5B38}"/>
              </a:ext>
            </a:extLst>
          </p:cNvPr>
          <p:cNvSpPr txBox="1"/>
          <p:nvPr/>
        </p:nvSpPr>
        <p:spPr>
          <a:xfrm>
            <a:off x="1026591" y="4564385"/>
            <a:ext cx="365806" cy="461665"/>
          </a:xfrm>
          <a:prstGeom prst="rect">
            <a:avLst/>
          </a:prstGeom>
          <a:noFill/>
        </p:spPr>
        <p:txBody>
          <a:bodyPr wrap="none" rtlCol="0">
            <a:spAutoFit/>
          </a:bodyPr>
          <a:lstStyle/>
          <a:p>
            <a:r>
              <a:rPr lang="en-US" sz="2400" dirty="0"/>
              <a:t>I</a:t>
            </a:r>
            <a:r>
              <a:rPr lang="en-US" sz="2400" baseline="-25000" dirty="0"/>
              <a:t>4</a:t>
            </a:r>
          </a:p>
        </p:txBody>
      </p:sp>
    </p:spTree>
    <p:custDataLst>
      <p:tags r:id="rId1"/>
    </p:custDataLst>
    <p:extLst>
      <p:ext uri="{BB962C8B-B14F-4D97-AF65-F5344CB8AC3E}">
        <p14:creationId xmlns:p14="http://schemas.microsoft.com/office/powerpoint/2010/main" val="30995293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Video Briefing – Vid01 (1 of 6)</a:t>
            </a:r>
          </a:p>
        </p:txBody>
      </p:sp>
      <p:sp>
        <p:nvSpPr>
          <p:cNvPr id="3" name="Rectangle 2">
            <a:extLst>
              <a:ext uri="{FF2B5EF4-FFF2-40B4-BE49-F238E27FC236}">
                <a16:creationId xmlns:a16="http://schemas.microsoft.com/office/drawing/2014/main" id="{E96364EF-935E-1E45-A8B6-FEBAA8ED6F07}"/>
              </a:ext>
            </a:extLst>
          </p:cNvPr>
          <p:cNvSpPr/>
          <p:nvPr/>
        </p:nvSpPr>
        <p:spPr>
          <a:xfrm>
            <a:off x="460118" y="1233578"/>
            <a:ext cx="9647050" cy="1477328"/>
          </a:xfrm>
          <a:prstGeom prst="rect">
            <a:avLst/>
          </a:prstGeom>
        </p:spPr>
        <p:txBody>
          <a:bodyPr wrap="square">
            <a:spAutoFit/>
          </a:bodyPr>
          <a:lstStyle/>
          <a:p>
            <a:r>
              <a:rPr lang="en-GB" dirty="0"/>
              <a:t>Create a screencast video presented by an expert presenter. The presenter needs to work through the example using Img03 and the following steps. At each step, learners should be encouraged to pause the video and add to their diagram or try the calculations themselves.</a:t>
            </a:r>
          </a:p>
          <a:p>
            <a:r>
              <a:rPr lang="en-GB" dirty="0"/>
              <a:t>Step 1: Label each corner and intersection</a:t>
            </a:r>
          </a:p>
          <a:p>
            <a:endParaRPr lang="en-GB" dirty="0"/>
          </a:p>
        </p:txBody>
      </p:sp>
      <p:grpSp>
        <p:nvGrpSpPr>
          <p:cNvPr id="33" name="Group 32">
            <a:extLst>
              <a:ext uri="{FF2B5EF4-FFF2-40B4-BE49-F238E27FC236}">
                <a16:creationId xmlns:a16="http://schemas.microsoft.com/office/drawing/2014/main" id="{3DABAC72-7376-3048-B252-DBB489C48E26}"/>
              </a:ext>
            </a:extLst>
          </p:cNvPr>
          <p:cNvGrpSpPr/>
          <p:nvPr/>
        </p:nvGrpSpPr>
        <p:grpSpPr>
          <a:xfrm>
            <a:off x="2342762" y="2312884"/>
            <a:ext cx="5553849" cy="2424508"/>
            <a:chOff x="268486" y="1098697"/>
            <a:chExt cx="5553849" cy="2424508"/>
          </a:xfrm>
        </p:grpSpPr>
        <p:pic>
          <p:nvPicPr>
            <p:cNvPr id="34" name="Picture 33">
              <a:extLst>
                <a:ext uri="{FF2B5EF4-FFF2-40B4-BE49-F238E27FC236}">
                  <a16:creationId xmlns:a16="http://schemas.microsoft.com/office/drawing/2014/main" id="{E5C2FEDA-C780-574C-AE47-EDFF192F8428}"/>
                </a:ext>
              </a:extLst>
            </p:cNvPr>
            <p:cNvPicPr>
              <a:picLocks noChangeAspect="1"/>
            </p:cNvPicPr>
            <p:nvPr/>
          </p:nvPicPr>
          <p:blipFill>
            <a:blip r:embed="rId4"/>
            <a:stretch>
              <a:fillRect/>
            </a:stretch>
          </p:blipFill>
          <p:spPr>
            <a:xfrm>
              <a:off x="268486" y="1275305"/>
              <a:ext cx="5029200" cy="2247900"/>
            </a:xfrm>
            <a:prstGeom prst="rect">
              <a:avLst/>
            </a:prstGeom>
          </p:spPr>
        </p:pic>
        <p:sp>
          <p:nvSpPr>
            <p:cNvPr id="35" name="TextBox 34">
              <a:extLst>
                <a:ext uri="{FF2B5EF4-FFF2-40B4-BE49-F238E27FC236}">
                  <a16:creationId xmlns:a16="http://schemas.microsoft.com/office/drawing/2014/main" id="{EEC9F10C-2872-CE47-A750-CF62C2A0686E}"/>
                </a:ext>
              </a:extLst>
            </p:cNvPr>
            <p:cNvSpPr txBox="1"/>
            <p:nvPr/>
          </p:nvSpPr>
          <p:spPr>
            <a:xfrm>
              <a:off x="927384" y="2310951"/>
              <a:ext cx="872355" cy="369332"/>
            </a:xfrm>
            <a:prstGeom prst="rect">
              <a:avLst/>
            </a:prstGeom>
            <a:noFill/>
          </p:spPr>
          <p:txBody>
            <a:bodyPr wrap="none" rtlCol="0">
              <a:spAutoFit/>
            </a:bodyPr>
            <a:lstStyle/>
            <a:p>
              <a:r>
                <a:rPr lang="en-US" dirty="0"/>
                <a:t>V</a:t>
              </a:r>
              <a:r>
                <a:rPr lang="en-US" baseline="-25000" dirty="0"/>
                <a:t>T</a:t>
              </a:r>
              <a:r>
                <a:rPr lang="en-US" dirty="0"/>
                <a:t>=24V</a:t>
              </a:r>
            </a:p>
          </p:txBody>
        </p:sp>
        <p:cxnSp>
          <p:nvCxnSpPr>
            <p:cNvPr id="36" name="Straight Connector 35">
              <a:extLst>
                <a:ext uri="{FF2B5EF4-FFF2-40B4-BE49-F238E27FC236}">
                  <a16:creationId xmlns:a16="http://schemas.microsoft.com/office/drawing/2014/main" id="{428114CC-002E-3E4E-BFFE-A5A1EEAA309D}"/>
                </a:ext>
              </a:extLst>
            </p:cNvPr>
            <p:cNvCxnSpPr/>
            <p:nvPr/>
          </p:nvCxnSpPr>
          <p:spPr>
            <a:xfrm>
              <a:off x="609668" y="1637244"/>
              <a:ext cx="598646" cy="0"/>
            </a:xfrm>
            <a:prstGeom prst="line">
              <a:avLst/>
            </a:prstGeom>
            <a:ln w="19050">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6A3DA016-E99A-404F-BA71-24F96D4C2602}"/>
                </a:ext>
              </a:extLst>
            </p:cNvPr>
            <p:cNvSpPr txBox="1"/>
            <p:nvPr/>
          </p:nvSpPr>
          <p:spPr>
            <a:xfrm>
              <a:off x="1520810" y="1098697"/>
              <a:ext cx="774571" cy="369332"/>
            </a:xfrm>
            <a:prstGeom prst="rect">
              <a:avLst/>
            </a:prstGeom>
            <a:noFill/>
          </p:spPr>
          <p:txBody>
            <a:bodyPr wrap="none" rtlCol="0">
              <a:spAutoFit/>
            </a:bodyPr>
            <a:lstStyle/>
            <a:p>
              <a:r>
                <a:rPr lang="en-US" dirty="0"/>
                <a:t>R</a:t>
              </a:r>
              <a:r>
                <a:rPr lang="en-US" baseline="-25000" dirty="0"/>
                <a:t>1</a:t>
              </a:r>
              <a:r>
                <a:rPr lang="en-US" dirty="0"/>
                <a:t>=6Ω</a:t>
              </a:r>
            </a:p>
          </p:txBody>
        </p:sp>
        <p:sp>
          <p:nvSpPr>
            <p:cNvPr id="38" name="TextBox 37">
              <a:extLst>
                <a:ext uri="{FF2B5EF4-FFF2-40B4-BE49-F238E27FC236}">
                  <a16:creationId xmlns:a16="http://schemas.microsoft.com/office/drawing/2014/main" id="{FAFCFDC5-1169-8C46-A28A-1DDF4FDC2DEB}"/>
                </a:ext>
              </a:extLst>
            </p:cNvPr>
            <p:cNvSpPr txBox="1"/>
            <p:nvPr/>
          </p:nvSpPr>
          <p:spPr>
            <a:xfrm>
              <a:off x="3075465" y="2310951"/>
              <a:ext cx="774571" cy="369332"/>
            </a:xfrm>
            <a:prstGeom prst="rect">
              <a:avLst/>
            </a:prstGeom>
            <a:noFill/>
          </p:spPr>
          <p:txBody>
            <a:bodyPr wrap="none" rtlCol="0">
              <a:spAutoFit/>
            </a:bodyPr>
            <a:lstStyle/>
            <a:p>
              <a:r>
                <a:rPr lang="en-US" dirty="0"/>
                <a:t>R</a:t>
              </a:r>
              <a:r>
                <a:rPr lang="en-US" baseline="-25000" dirty="0"/>
                <a:t>2</a:t>
              </a:r>
              <a:r>
                <a:rPr lang="en-US" dirty="0"/>
                <a:t>=8Ω</a:t>
              </a:r>
            </a:p>
          </p:txBody>
        </p:sp>
        <p:sp>
          <p:nvSpPr>
            <p:cNvPr id="39" name="TextBox 38">
              <a:extLst>
                <a:ext uri="{FF2B5EF4-FFF2-40B4-BE49-F238E27FC236}">
                  <a16:creationId xmlns:a16="http://schemas.microsoft.com/office/drawing/2014/main" id="{8D9075F8-95CF-D146-A9E2-92A68E08DD16}"/>
                </a:ext>
              </a:extLst>
            </p:cNvPr>
            <p:cNvSpPr txBox="1"/>
            <p:nvPr/>
          </p:nvSpPr>
          <p:spPr>
            <a:xfrm>
              <a:off x="3533433" y="1127444"/>
              <a:ext cx="891591" cy="369332"/>
            </a:xfrm>
            <a:prstGeom prst="rect">
              <a:avLst/>
            </a:prstGeom>
            <a:noFill/>
          </p:spPr>
          <p:txBody>
            <a:bodyPr wrap="none" rtlCol="0">
              <a:spAutoFit/>
            </a:bodyPr>
            <a:lstStyle/>
            <a:p>
              <a:r>
                <a:rPr lang="en-US" dirty="0"/>
                <a:t>R</a:t>
              </a:r>
              <a:r>
                <a:rPr lang="en-US" baseline="-25000" dirty="0"/>
                <a:t>3</a:t>
              </a:r>
              <a:r>
                <a:rPr lang="en-US" dirty="0"/>
                <a:t>=12Ω</a:t>
              </a:r>
            </a:p>
          </p:txBody>
        </p:sp>
        <p:sp>
          <p:nvSpPr>
            <p:cNvPr id="40" name="TextBox 39">
              <a:extLst>
                <a:ext uri="{FF2B5EF4-FFF2-40B4-BE49-F238E27FC236}">
                  <a16:creationId xmlns:a16="http://schemas.microsoft.com/office/drawing/2014/main" id="{EFE982F6-71A7-4545-A4B9-0D710E11DB1A}"/>
                </a:ext>
              </a:extLst>
            </p:cNvPr>
            <p:cNvSpPr txBox="1"/>
            <p:nvPr/>
          </p:nvSpPr>
          <p:spPr>
            <a:xfrm>
              <a:off x="5047764" y="2399255"/>
              <a:ext cx="774571" cy="369332"/>
            </a:xfrm>
            <a:prstGeom prst="rect">
              <a:avLst/>
            </a:prstGeom>
            <a:noFill/>
          </p:spPr>
          <p:txBody>
            <a:bodyPr wrap="none" rtlCol="0">
              <a:spAutoFit/>
            </a:bodyPr>
            <a:lstStyle/>
            <a:p>
              <a:r>
                <a:rPr lang="en-US" dirty="0"/>
                <a:t>R</a:t>
              </a:r>
              <a:r>
                <a:rPr lang="en-US" baseline="-25000" dirty="0"/>
                <a:t>4</a:t>
              </a:r>
              <a:r>
                <a:rPr lang="en-US" dirty="0"/>
                <a:t>=4Ω</a:t>
              </a:r>
            </a:p>
          </p:txBody>
        </p:sp>
      </p:grpSp>
      <p:sp>
        <p:nvSpPr>
          <p:cNvPr id="41" name="TextBox 40">
            <a:extLst>
              <a:ext uri="{FF2B5EF4-FFF2-40B4-BE49-F238E27FC236}">
                <a16:creationId xmlns:a16="http://schemas.microsoft.com/office/drawing/2014/main" id="{8FE378EB-81FA-4D41-9BF6-D3C1A0DFD866}"/>
              </a:ext>
            </a:extLst>
          </p:cNvPr>
          <p:cNvSpPr txBox="1"/>
          <p:nvPr/>
        </p:nvSpPr>
        <p:spPr>
          <a:xfrm>
            <a:off x="2442048" y="2540616"/>
            <a:ext cx="324128" cy="369332"/>
          </a:xfrm>
          <a:prstGeom prst="rect">
            <a:avLst/>
          </a:prstGeom>
          <a:noFill/>
        </p:spPr>
        <p:txBody>
          <a:bodyPr wrap="none" rtlCol="0">
            <a:spAutoFit/>
          </a:bodyPr>
          <a:lstStyle/>
          <a:p>
            <a:r>
              <a:rPr lang="en-US" b="1" dirty="0"/>
              <a:t>A</a:t>
            </a:r>
          </a:p>
        </p:txBody>
      </p:sp>
      <p:sp>
        <p:nvSpPr>
          <p:cNvPr id="42" name="TextBox 41">
            <a:extLst>
              <a:ext uri="{FF2B5EF4-FFF2-40B4-BE49-F238E27FC236}">
                <a16:creationId xmlns:a16="http://schemas.microsoft.com/office/drawing/2014/main" id="{C78A01BE-00CA-C449-9167-A9541CD17F5D}"/>
              </a:ext>
            </a:extLst>
          </p:cNvPr>
          <p:cNvSpPr txBox="1"/>
          <p:nvPr/>
        </p:nvSpPr>
        <p:spPr>
          <a:xfrm>
            <a:off x="4859003" y="2540616"/>
            <a:ext cx="314510" cy="369332"/>
          </a:xfrm>
          <a:prstGeom prst="rect">
            <a:avLst/>
          </a:prstGeom>
          <a:noFill/>
        </p:spPr>
        <p:txBody>
          <a:bodyPr wrap="none" rtlCol="0">
            <a:spAutoFit/>
          </a:bodyPr>
          <a:lstStyle/>
          <a:p>
            <a:r>
              <a:rPr lang="en-US" b="1" dirty="0"/>
              <a:t>B</a:t>
            </a:r>
          </a:p>
        </p:txBody>
      </p:sp>
      <p:sp>
        <p:nvSpPr>
          <p:cNvPr id="43" name="TextBox 42">
            <a:extLst>
              <a:ext uri="{FF2B5EF4-FFF2-40B4-BE49-F238E27FC236}">
                <a16:creationId xmlns:a16="http://schemas.microsoft.com/office/drawing/2014/main" id="{F95D687B-3AD8-304C-BD79-48CC149B1033}"/>
              </a:ext>
            </a:extLst>
          </p:cNvPr>
          <p:cNvSpPr txBox="1"/>
          <p:nvPr/>
        </p:nvSpPr>
        <p:spPr>
          <a:xfrm>
            <a:off x="6856330" y="2519941"/>
            <a:ext cx="306494" cy="369332"/>
          </a:xfrm>
          <a:prstGeom prst="rect">
            <a:avLst/>
          </a:prstGeom>
          <a:noFill/>
        </p:spPr>
        <p:txBody>
          <a:bodyPr wrap="none" rtlCol="0">
            <a:spAutoFit/>
          </a:bodyPr>
          <a:lstStyle/>
          <a:p>
            <a:r>
              <a:rPr lang="en-US" b="1" dirty="0"/>
              <a:t>C</a:t>
            </a:r>
          </a:p>
        </p:txBody>
      </p:sp>
      <p:sp>
        <p:nvSpPr>
          <p:cNvPr id="44" name="Rectangle 43">
            <a:extLst>
              <a:ext uri="{FF2B5EF4-FFF2-40B4-BE49-F238E27FC236}">
                <a16:creationId xmlns:a16="http://schemas.microsoft.com/office/drawing/2014/main" id="{29F7B8CE-7913-8E46-B4F5-D19C30FD12F2}"/>
              </a:ext>
            </a:extLst>
          </p:cNvPr>
          <p:cNvSpPr/>
          <p:nvPr/>
        </p:nvSpPr>
        <p:spPr>
          <a:xfrm>
            <a:off x="6959976" y="4499112"/>
            <a:ext cx="330540" cy="369332"/>
          </a:xfrm>
          <a:prstGeom prst="rect">
            <a:avLst/>
          </a:prstGeom>
        </p:spPr>
        <p:txBody>
          <a:bodyPr wrap="none">
            <a:spAutoFit/>
          </a:bodyPr>
          <a:lstStyle/>
          <a:p>
            <a:r>
              <a:rPr lang="en-US" b="1" dirty="0"/>
              <a:t>D</a:t>
            </a:r>
          </a:p>
        </p:txBody>
      </p:sp>
      <p:sp>
        <p:nvSpPr>
          <p:cNvPr id="45" name="Rectangle 44">
            <a:extLst>
              <a:ext uri="{FF2B5EF4-FFF2-40B4-BE49-F238E27FC236}">
                <a16:creationId xmlns:a16="http://schemas.microsoft.com/office/drawing/2014/main" id="{535172A9-D96D-1841-828C-B32012164EE2}"/>
              </a:ext>
            </a:extLst>
          </p:cNvPr>
          <p:cNvSpPr/>
          <p:nvPr/>
        </p:nvSpPr>
        <p:spPr>
          <a:xfrm>
            <a:off x="4857362" y="4587624"/>
            <a:ext cx="296876" cy="369332"/>
          </a:xfrm>
          <a:prstGeom prst="rect">
            <a:avLst/>
          </a:prstGeom>
        </p:spPr>
        <p:txBody>
          <a:bodyPr wrap="none">
            <a:spAutoFit/>
          </a:bodyPr>
          <a:lstStyle/>
          <a:p>
            <a:r>
              <a:rPr lang="en-US" b="1" dirty="0"/>
              <a:t>E</a:t>
            </a:r>
          </a:p>
        </p:txBody>
      </p:sp>
      <p:sp>
        <p:nvSpPr>
          <p:cNvPr id="46" name="Rectangle 45">
            <a:extLst>
              <a:ext uri="{FF2B5EF4-FFF2-40B4-BE49-F238E27FC236}">
                <a16:creationId xmlns:a16="http://schemas.microsoft.com/office/drawing/2014/main" id="{91276110-7DBA-604D-A9AD-37264D32CBBC}"/>
              </a:ext>
            </a:extLst>
          </p:cNvPr>
          <p:cNvSpPr/>
          <p:nvPr/>
        </p:nvSpPr>
        <p:spPr>
          <a:xfrm>
            <a:off x="2503268" y="4552726"/>
            <a:ext cx="290464" cy="369332"/>
          </a:xfrm>
          <a:prstGeom prst="rect">
            <a:avLst/>
          </a:prstGeom>
        </p:spPr>
        <p:txBody>
          <a:bodyPr wrap="none">
            <a:spAutoFit/>
          </a:bodyPr>
          <a:lstStyle/>
          <a:p>
            <a:r>
              <a:rPr lang="en-US" b="1" dirty="0"/>
              <a:t>F</a:t>
            </a:r>
          </a:p>
        </p:txBody>
      </p:sp>
    </p:spTree>
    <p:custDataLst>
      <p:tags r:id="rId1"/>
    </p:custDataLst>
    <p:extLst>
      <p:ext uri="{BB962C8B-B14F-4D97-AF65-F5344CB8AC3E}">
        <p14:creationId xmlns:p14="http://schemas.microsoft.com/office/powerpoint/2010/main" val="20749289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Video Briefing – Vid01 (2 of 6)</a:t>
            </a:r>
          </a:p>
        </p:txBody>
      </p:sp>
      <p:sp>
        <p:nvSpPr>
          <p:cNvPr id="3" name="Rectangle 2">
            <a:extLst>
              <a:ext uri="{FF2B5EF4-FFF2-40B4-BE49-F238E27FC236}">
                <a16:creationId xmlns:a16="http://schemas.microsoft.com/office/drawing/2014/main" id="{E96364EF-935E-1E45-A8B6-FEBAA8ED6F07}"/>
              </a:ext>
            </a:extLst>
          </p:cNvPr>
          <p:cNvSpPr/>
          <p:nvPr/>
        </p:nvSpPr>
        <p:spPr>
          <a:xfrm>
            <a:off x="460118" y="1233578"/>
            <a:ext cx="9647050" cy="646331"/>
          </a:xfrm>
          <a:prstGeom prst="rect">
            <a:avLst/>
          </a:prstGeom>
        </p:spPr>
        <p:txBody>
          <a:bodyPr wrap="square">
            <a:spAutoFit/>
          </a:bodyPr>
          <a:lstStyle/>
          <a:p>
            <a:r>
              <a:rPr lang="en-GB" dirty="0"/>
              <a:t>Step 2: Use KCL to label current in each branch limiting the number of variables to 2. Explain that we could either use I2 = IT – I3 or I3 = IT – I2.</a:t>
            </a:r>
          </a:p>
        </p:txBody>
      </p:sp>
      <p:grpSp>
        <p:nvGrpSpPr>
          <p:cNvPr id="4" name="Group 3">
            <a:extLst>
              <a:ext uri="{FF2B5EF4-FFF2-40B4-BE49-F238E27FC236}">
                <a16:creationId xmlns:a16="http://schemas.microsoft.com/office/drawing/2014/main" id="{87FDC687-33BE-5249-8918-DF49F7DEAB83}"/>
              </a:ext>
            </a:extLst>
          </p:cNvPr>
          <p:cNvGrpSpPr/>
          <p:nvPr/>
        </p:nvGrpSpPr>
        <p:grpSpPr>
          <a:xfrm>
            <a:off x="460118" y="1800415"/>
            <a:ext cx="5553849" cy="2646953"/>
            <a:chOff x="5204161" y="1154302"/>
            <a:chExt cx="5553849" cy="2646953"/>
          </a:xfrm>
        </p:grpSpPr>
        <p:grpSp>
          <p:nvGrpSpPr>
            <p:cNvPr id="5" name="Group 4">
              <a:extLst>
                <a:ext uri="{FF2B5EF4-FFF2-40B4-BE49-F238E27FC236}">
                  <a16:creationId xmlns:a16="http://schemas.microsoft.com/office/drawing/2014/main" id="{8CDD264F-4C0D-5546-8B4C-4124081893C9}"/>
                </a:ext>
              </a:extLst>
            </p:cNvPr>
            <p:cNvGrpSpPr/>
            <p:nvPr/>
          </p:nvGrpSpPr>
          <p:grpSpPr>
            <a:xfrm>
              <a:off x="5204161" y="1154302"/>
              <a:ext cx="5553849" cy="2424508"/>
              <a:chOff x="268486" y="1098697"/>
              <a:chExt cx="5553849" cy="2424508"/>
            </a:xfrm>
          </p:grpSpPr>
          <p:pic>
            <p:nvPicPr>
              <p:cNvPr id="12" name="Picture 11">
                <a:extLst>
                  <a:ext uri="{FF2B5EF4-FFF2-40B4-BE49-F238E27FC236}">
                    <a16:creationId xmlns:a16="http://schemas.microsoft.com/office/drawing/2014/main" id="{41FF5833-89AE-6B47-8EDF-E74F3CB81367}"/>
                  </a:ext>
                </a:extLst>
              </p:cNvPr>
              <p:cNvPicPr>
                <a:picLocks noChangeAspect="1"/>
              </p:cNvPicPr>
              <p:nvPr/>
            </p:nvPicPr>
            <p:blipFill>
              <a:blip r:embed="rId4"/>
              <a:stretch>
                <a:fillRect/>
              </a:stretch>
            </p:blipFill>
            <p:spPr>
              <a:xfrm>
                <a:off x="268486" y="1275305"/>
                <a:ext cx="5029200" cy="2247900"/>
              </a:xfrm>
              <a:prstGeom prst="rect">
                <a:avLst/>
              </a:prstGeom>
            </p:spPr>
          </p:pic>
          <p:sp>
            <p:nvSpPr>
              <p:cNvPr id="13" name="TextBox 12">
                <a:extLst>
                  <a:ext uri="{FF2B5EF4-FFF2-40B4-BE49-F238E27FC236}">
                    <a16:creationId xmlns:a16="http://schemas.microsoft.com/office/drawing/2014/main" id="{F24E9CF5-D1BE-694F-B449-D190E146E98D}"/>
                  </a:ext>
                </a:extLst>
              </p:cNvPr>
              <p:cNvSpPr txBox="1"/>
              <p:nvPr/>
            </p:nvSpPr>
            <p:spPr>
              <a:xfrm>
                <a:off x="927384" y="2310951"/>
                <a:ext cx="872355" cy="369332"/>
              </a:xfrm>
              <a:prstGeom prst="rect">
                <a:avLst/>
              </a:prstGeom>
              <a:noFill/>
            </p:spPr>
            <p:txBody>
              <a:bodyPr wrap="none" rtlCol="0">
                <a:spAutoFit/>
              </a:bodyPr>
              <a:lstStyle/>
              <a:p>
                <a:r>
                  <a:rPr lang="en-US" dirty="0"/>
                  <a:t>V</a:t>
                </a:r>
                <a:r>
                  <a:rPr lang="en-US" baseline="-25000" dirty="0"/>
                  <a:t>T</a:t>
                </a:r>
                <a:r>
                  <a:rPr lang="en-US" dirty="0"/>
                  <a:t>=24V</a:t>
                </a:r>
              </a:p>
            </p:txBody>
          </p:sp>
          <p:sp>
            <p:nvSpPr>
              <p:cNvPr id="14" name="TextBox 13">
                <a:extLst>
                  <a:ext uri="{FF2B5EF4-FFF2-40B4-BE49-F238E27FC236}">
                    <a16:creationId xmlns:a16="http://schemas.microsoft.com/office/drawing/2014/main" id="{87129A0F-FD13-3743-88AE-634027ACA15E}"/>
                  </a:ext>
                </a:extLst>
              </p:cNvPr>
              <p:cNvSpPr txBox="1"/>
              <p:nvPr/>
            </p:nvSpPr>
            <p:spPr>
              <a:xfrm>
                <a:off x="544032" y="1607750"/>
                <a:ext cx="317716" cy="369332"/>
              </a:xfrm>
              <a:prstGeom prst="rect">
                <a:avLst/>
              </a:prstGeom>
              <a:noFill/>
            </p:spPr>
            <p:txBody>
              <a:bodyPr wrap="none" rtlCol="0">
                <a:spAutoFit/>
              </a:bodyPr>
              <a:lstStyle/>
              <a:p>
                <a:r>
                  <a:rPr lang="en-US" dirty="0"/>
                  <a:t>I</a:t>
                </a:r>
                <a:r>
                  <a:rPr lang="en-US" baseline="-25000" dirty="0"/>
                  <a:t>T</a:t>
                </a:r>
              </a:p>
            </p:txBody>
          </p:sp>
          <p:cxnSp>
            <p:nvCxnSpPr>
              <p:cNvPr id="15" name="Straight Connector 14">
                <a:extLst>
                  <a:ext uri="{FF2B5EF4-FFF2-40B4-BE49-F238E27FC236}">
                    <a16:creationId xmlns:a16="http://schemas.microsoft.com/office/drawing/2014/main" id="{2F45A380-9CB1-9043-A182-9A17B396C934}"/>
                  </a:ext>
                </a:extLst>
              </p:cNvPr>
              <p:cNvCxnSpPr/>
              <p:nvPr/>
            </p:nvCxnSpPr>
            <p:spPr>
              <a:xfrm>
                <a:off x="609668" y="1637244"/>
                <a:ext cx="598646" cy="0"/>
              </a:xfrm>
              <a:prstGeom prst="line">
                <a:avLst/>
              </a:prstGeom>
              <a:ln w="19050">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663CDAED-DB3D-4244-99F3-CEA4131A8603}"/>
                  </a:ext>
                </a:extLst>
              </p:cNvPr>
              <p:cNvCxnSpPr>
                <a:cxnSpLocks/>
              </p:cNvCxnSpPr>
              <p:nvPr/>
            </p:nvCxnSpPr>
            <p:spPr>
              <a:xfrm>
                <a:off x="609668" y="1636122"/>
                <a:ext cx="197770" cy="0"/>
              </a:xfrm>
              <a:prstGeom prst="straightConnector1">
                <a:avLst/>
              </a:prstGeom>
              <a:ln w="28575">
                <a:solidFill>
                  <a:schemeClr val="bg2">
                    <a:lumMod val="1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7EDD12A7-6C7B-2A44-8957-DD8005417E64}"/>
                  </a:ext>
                </a:extLst>
              </p:cNvPr>
              <p:cNvSpPr txBox="1"/>
              <p:nvPr/>
            </p:nvSpPr>
            <p:spPr>
              <a:xfrm>
                <a:off x="1520810" y="1098697"/>
                <a:ext cx="774571" cy="369332"/>
              </a:xfrm>
              <a:prstGeom prst="rect">
                <a:avLst/>
              </a:prstGeom>
              <a:noFill/>
            </p:spPr>
            <p:txBody>
              <a:bodyPr wrap="none" rtlCol="0">
                <a:spAutoFit/>
              </a:bodyPr>
              <a:lstStyle/>
              <a:p>
                <a:r>
                  <a:rPr lang="en-US" dirty="0"/>
                  <a:t>R</a:t>
                </a:r>
                <a:r>
                  <a:rPr lang="en-US" baseline="-25000" dirty="0"/>
                  <a:t>1</a:t>
                </a:r>
                <a:r>
                  <a:rPr lang="en-US" dirty="0"/>
                  <a:t>=6Ω</a:t>
                </a:r>
              </a:p>
            </p:txBody>
          </p:sp>
          <p:sp>
            <p:nvSpPr>
              <p:cNvPr id="18" name="TextBox 17">
                <a:extLst>
                  <a:ext uri="{FF2B5EF4-FFF2-40B4-BE49-F238E27FC236}">
                    <a16:creationId xmlns:a16="http://schemas.microsoft.com/office/drawing/2014/main" id="{BDBB7261-5740-6143-BA26-E7061EAD5D12}"/>
                  </a:ext>
                </a:extLst>
              </p:cNvPr>
              <p:cNvSpPr txBox="1"/>
              <p:nvPr/>
            </p:nvSpPr>
            <p:spPr>
              <a:xfrm>
                <a:off x="3075465" y="2310951"/>
                <a:ext cx="774571" cy="369332"/>
              </a:xfrm>
              <a:prstGeom prst="rect">
                <a:avLst/>
              </a:prstGeom>
              <a:noFill/>
            </p:spPr>
            <p:txBody>
              <a:bodyPr wrap="none" rtlCol="0">
                <a:spAutoFit/>
              </a:bodyPr>
              <a:lstStyle/>
              <a:p>
                <a:r>
                  <a:rPr lang="en-US" dirty="0"/>
                  <a:t>R</a:t>
                </a:r>
                <a:r>
                  <a:rPr lang="en-US" baseline="-25000" dirty="0"/>
                  <a:t>2</a:t>
                </a:r>
                <a:r>
                  <a:rPr lang="en-US" dirty="0"/>
                  <a:t>=8Ω</a:t>
                </a:r>
              </a:p>
            </p:txBody>
          </p:sp>
          <p:sp>
            <p:nvSpPr>
              <p:cNvPr id="19" name="TextBox 18">
                <a:extLst>
                  <a:ext uri="{FF2B5EF4-FFF2-40B4-BE49-F238E27FC236}">
                    <a16:creationId xmlns:a16="http://schemas.microsoft.com/office/drawing/2014/main" id="{B85DA60F-D705-D54E-9C9C-6F1A51786A51}"/>
                  </a:ext>
                </a:extLst>
              </p:cNvPr>
              <p:cNvSpPr txBox="1"/>
              <p:nvPr/>
            </p:nvSpPr>
            <p:spPr>
              <a:xfrm>
                <a:off x="3533433" y="1127444"/>
                <a:ext cx="891591" cy="369332"/>
              </a:xfrm>
              <a:prstGeom prst="rect">
                <a:avLst/>
              </a:prstGeom>
              <a:noFill/>
            </p:spPr>
            <p:txBody>
              <a:bodyPr wrap="none" rtlCol="0">
                <a:spAutoFit/>
              </a:bodyPr>
              <a:lstStyle/>
              <a:p>
                <a:r>
                  <a:rPr lang="en-US" dirty="0"/>
                  <a:t>R</a:t>
                </a:r>
                <a:r>
                  <a:rPr lang="en-US" baseline="-25000" dirty="0"/>
                  <a:t>3</a:t>
                </a:r>
                <a:r>
                  <a:rPr lang="en-US" dirty="0"/>
                  <a:t>=12Ω</a:t>
                </a:r>
              </a:p>
            </p:txBody>
          </p:sp>
          <p:sp>
            <p:nvSpPr>
              <p:cNvPr id="20" name="TextBox 19">
                <a:extLst>
                  <a:ext uri="{FF2B5EF4-FFF2-40B4-BE49-F238E27FC236}">
                    <a16:creationId xmlns:a16="http://schemas.microsoft.com/office/drawing/2014/main" id="{E3AEBC7F-00F2-6848-9828-4A234487F51A}"/>
                  </a:ext>
                </a:extLst>
              </p:cNvPr>
              <p:cNvSpPr txBox="1"/>
              <p:nvPr/>
            </p:nvSpPr>
            <p:spPr>
              <a:xfrm>
                <a:off x="5047764" y="2399255"/>
                <a:ext cx="774571" cy="369332"/>
              </a:xfrm>
              <a:prstGeom prst="rect">
                <a:avLst/>
              </a:prstGeom>
              <a:noFill/>
            </p:spPr>
            <p:txBody>
              <a:bodyPr wrap="none" rtlCol="0">
                <a:spAutoFit/>
              </a:bodyPr>
              <a:lstStyle/>
              <a:p>
                <a:r>
                  <a:rPr lang="en-US" dirty="0"/>
                  <a:t>R</a:t>
                </a:r>
                <a:r>
                  <a:rPr lang="en-US" baseline="-25000" dirty="0"/>
                  <a:t>4</a:t>
                </a:r>
                <a:r>
                  <a:rPr lang="en-US" dirty="0"/>
                  <a:t>=4Ω</a:t>
                </a:r>
              </a:p>
            </p:txBody>
          </p:sp>
          <p:sp>
            <p:nvSpPr>
              <p:cNvPr id="21" name="TextBox 20">
                <a:extLst>
                  <a:ext uri="{FF2B5EF4-FFF2-40B4-BE49-F238E27FC236}">
                    <a16:creationId xmlns:a16="http://schemas.microsoft.com/office/drawing/2014/main" id="{0098473F-A5AB-3F46-B168-43743A043666}"/>
                  </a:ext>
                </a:extLst>
              </p:cNvPr>
              <p:cNvSpPr txBox="1"/>
              <p:nvPr/>
            </p:nvSpPr>
            <p:spPr>
              <a:xfrm>
                <a:off x="3213760" y="1564616"/>
                <a:ext cx="320922" cy="369332"/>
              </a:xfrm>
              <a:prstGeom prst="rect">
                <a:avLst/>
              </a:prstGeom>
              <a:noFill/>
            </p:spPr>
            <p:txBody>
              <a:bodyPr wrap="none" rtlCol="0">
                <a:spAutoFit/>
              </a:bodyPr>
              <a:lstStyle/>
              <a:p>
                <a:r>
                  <a:rPr lang="en-US" dirty="0"/>
                  <a:t>I</a:t>
                </a:r>
                <a:r>
                  <a:rPr lang="en-US" baseline="-25000" dirty="0"/>
                  <a:t>3</a:t>
                </a:r>
              </a:p>
            </p:txBody>
          </p:sp>
          <p:cxnSp>
            <p:nvCxnSpPr>
              <p:cNvPr id="22" name="Straight Arrow Connector 21">
                <a:extLst>
                  <a:ext uri="{FF2B5EF4-FFF2-40B4-BE49-F238E27FC236}">
                    <a16:creationId xmlns:a16="http://schemas.microsoft.com/office/drawing/2014/main" id="{BD7CDE0E-1F21-6547-994E-89C2F09927A8}"/>
                  </a:ext>
                </a:extLst>
              </p:cNvPr>
              <p:cNvCxnSpPr>
                <a:cxnSpLocks/>
              </p:cNvCxnSpPr>
              <p:nvPr/>
            </p:nvCxnSpPr>
            <p:spPr>
              <a:xfrm>
                <a:off x="3284181" y="1635001"/>
                <a:ext cx="197770" cy="0"/>
              </a:xfrm>
              <a:prstGeom prst="straightConnector1">
                <a:avLst/>
              </a:prstGeom>
              <a:ln w="28575">
                <a:solidFill>
                  <a:schemeClr val="bg2">
                    <a:lumMod val="1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B9110995-356E-A343-9CD4-73B45B1914E4}"/>
                  </a:ext>
                </a:extLst>
              </p:cNvPr>
              <p:cNvSpPr txBox="1"/>
              <p:nvPr/>
            </p:nvSpPr>
            <p:spPr>
              <a:xfrm>
                <a:off x="2894490" y="1816249"/>
                <a:ext cx="779381" cy="369332"/>
              </a:xfrm>
              <a:prstGeom prst="rect">
                <a:avLst/>
              </a:prstGeom>
              <a:noFill/>
            </p:spPr>
            <p:txBody>
              <a:bodyPr wrap="none" rtlCol="0">
                <a:spAutoFit/>
              </a:bodyPr>
              <a:lstStyle/>
              <a:p>
                <a:r>
                  <a:rPr lang="en-US" dirty="0"/>
                  <a:t>I</a:t>
                </a:r>
                <a:r>
                  <a:rPr lang="en-US" baseline="-25000" dirty="0"/>
                  <a:t>2</a:t>
                </a:r>
                <a:r>
                  <a:rPr lang="en-US" dirty="0"/>
                  <a:t>=I</a:t>
                </a:r>
                <a:r>
                  <a:rPr lang="en-US" baseline="-25000" dirty="0"/>
                  <a:t>1</a:t>
                </a:r>
                <a:r>
                  <a:rPr lang="en-US" dirty="0"/>
                  <a:t>-I</a:t>
                </a:r>
                <a:r>
                  <a:rPr lang="en-US" baseline="-25000" dirty="0"/>
                  <a:t>3</a:t>
                </a:r>
              </a:p>
            </p:txBody>
          </p:sp>
          <p:cxnSp>
            <p:nvCxnSpPr>
              <p:cNvPr id="24" name="Straight Arrow Connector 23">
                <a:extLst>
                  <a:ext uri="{FF2B5EF4-FFF2-40B4-BE49-F238E27FC236}">
                    <a16:creationId xmlns:a16="http://schemas.microsoft.com/office/drawing/2014/main" id="{C97A861B-5A99-B845-BFDD-0770E0ECDC06}"/>
                  </a:ext>
                </a:extLst>
              </p:cNvPr>
              <p:cNvCxnSpPr>
                <a:cxnSpLocks/>
              </p:cNvCxnSpPr>
              <p:nvPr/>
            </p:nvCxnSpPr>
            <p:spPr>
              <a:xfrm rot="5400000">
                <a:off x="2836348" y="2032833"/>
                <a:ext cx="197770" cy="0"/>
              </a:xfrm>
              <a:prstGeom prst="straightConnector1">
                <a:avLst/>
              </a:prstGeom>
              <a:ln w="28575">
                <a:solidFill>
                  <a:schemeClr val="bg2">
                    <a:lumMod val="10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6" name="TextBox 5">
              <a:extLst>
                <a:ext uri="{FF2B5EF4-FFF2-40B4-BE49-F238E27FC236}">
                  <a16:creationId xmlns:a16="http://schemas.microsoft.com/office/drawing/2014/main" id="{9C672D84-33F7-9747-AFDA-3A70A3E664CA}"/>
                </a:ext>
              </a:extLst>
            </p:cNvPr>
            <p:cNvSpPr txBox="1"/>
            <p:nvPr/>
          </p:nvSpPr>
          <p:spPr>
            <a:xfrm>
              <a:off x="5262424" y="1384915"/>
              <a:ext cx="324128" cy="369332"/>
            </a:xfrm>
            <a:prstGeom prst="rect">
              <a:avLst/>
            </a:prstGeom>
            <a:noFill/>
          </p:spPr>
          <p:txBody>
            <a:bodyPr wrap="none" rtlCol="0">
              <a:spAutoFit/>
            </a:bodyPr>
            <a:lstStyle/>
            <a:p>
              <a:r>
                <a:rPr lang="en-US" b="1" dirty="0"/>
                <a:t>A</a:t>
              </a:r>
            </a:p>
          </p:txBody>
        </p:sp>
        <p:sp>
          <p:nvSpPr>
            <p:cNvPr id="7" name="TextBox 6">
              <a:extLst>
                <a:ext uri="{FF2B5EF4-FFF2-40B4-BE49-F238E27FC236}">
                  <a16:creationId xmlns:a16="http://schemas.microsoft.com/office/drawing/2014/main" id="{84AB9F15-BA11-B046-A779-16A6D45B2140}"/>
                </a:ext>
              </a:extLst>
            </p:cNvPr>
            <p:cNvSpPr txBox="1"/>
            <p:nvPr/>
          </p:nvSpPr>
          <p:spPr>
            <a:xfrm>
              <a:off x="7679379" y="1384915"/>
              <a:ext cx="314510" cy="369332"/>
            </a:xfrm>
            <a:prstGeom prst="rect">
              <a:avLst/>
            </a:prstGeom>
            <a:noFill/>
          </p:spPr>
          <p:txBody>
            <a:bodyPr wrap="none" rtlCol="0">
              <a:spAutoFit/>
            </a:bodyPr>
            <a:lstStyle/>
            <a:p>
              <a:r>
                <a:rPr lang="en-US" b="1" dirty="0"/>
                <a:t>B</a:t>
              </a:r>
            </a:p>
          </p:txBody>
        </p:sp>
        <p:sp>
          <p:nvSpPr>
            <p:cNvPr id="8" name="TextBox 7">
              <a:extLst>
                <a:ext uri="{FF2B5EF4-FFF2-40B4-BE49-F238E27FC236}">
                  <a16:creationId xmlns:a16="http://schemas.microsoft.com/office/drawing/2014/main" id="{A858A945-48C2-A84D-83F9-DBC4E9F6214A}"/>
                </a:ext>
              </a:extLst>
            </p:cNvPr>
            <p:cNvSpPr txBox="1"/>
            <p:nvPr/>
          </p:nvSpPr>
          <p:spPr>
            <a:xfrm>
              <a:off x="9676706" y="1364240"/>
              <a:ext cx="306494" cy="369332"/>
            </a:xfrm>
            <a:prstGeom prst="rect">
              <a:avLst/>
            </a:prstGeom>
            <a:noFill/>
          </p:spPr>
          <p:txBody>
            <a:bodyPr wrap="none" rtlCol="0">
              <a:spAutoFit/>
            </a:bodyPr>
            <a:lstStyle/>
            <a:p>
              <a:r>
                <a:rPr lang="en-US" b="1" dirty="0"/>
                <a:t>C</a:t>
              </a:r>
            </a:p>
          </p:txBody>
        </p:sp>
        <p:sp>
          <p:nvSpPr>
            <p:cNvPr id="9" name="Rectangle 8">
              <a:extLst>
                <a:ext uri="{FF2B5EF4-FFF2-40B4-BE49-F238E27FC236}">
                  <a16:creationId xmlns:a16="http://schemas.microsoft.com/office/drawing/2014/main" id="{EA7B0CDD-48BB-F644-95B7-50B481AF0D85}"/>
                </a:ext>
              </a:extLst>
            </p:cNvPr>
            <p:cNvSpPr/>
            <p:nvPr/>
          </p:nvSpPr>
          <p:spPr>
            <a:xfrm>
              <a:off x="9780352" y="3343411"/>
              <a:ext cx="330540" cy="369332"/>
            </a:xfrm>
            <a:prstGeom prst="rect">
              <a:avLst/>
            </a:prstGeom>
          </p:spPr>
          <p:txBody>
            <a:bodyPr wrap="none">
              <a:spAutoFit/>
            </a:bodyPr>
            <a:lstStyle/>
            <a:p>
              <a:r>
                <a:rPr lang="en-US" b="1" dirty="0"/>
                <a:t>D</a:t>
              </a:r>
            </a:p>
          </p:txBody>
        </p:sp>
        <p:sp>
          <p:nvSpPr>
            <p:cNvPr id="10" name="Rectangle 9">
              <a:extLst>
                <a:ext uri="{FF2B5EF4-FFF2-40B4-BE49-F238E27FC236}">
                  <a16:creationId xmlns:a16="http://schemas.microsoft.com/office/drawing/2014/main" id="{1F79587C-3B13-7B4D-9A9E-EADF322D4B41}"/>
                </a:ext>
              </a:extLst>
            </p:cNvPr>
            <p:cNvSpPr/>
            <p:nvPr/>
          </p:nvSpPr>
          <p:spPr>
            <a:xfrm>
              <a:off x="7677738" y="3431923"/>
              <a:ext cx="296876" cy="369332"/>
            </a:xfrm>
            <a:prstGeom prst="rect">
              <a:avLst/>
            </a:prstGeom>
          </p:spPr>
          <p:txBody>
            <a:bodyPr wrap="none">
              <a:spAutoFit/>
            </a:bodyPr>
            <a:lstStyle/>
            <a:p>
              <a:r>
                <a:rPr lang="en-US" b="1" dirty="0"/>
                <a:t>E</a:t>
              </a:r>
            </a:p>
          </p:txBody>
        </p:sp>
        <p:sp>
          <p:nvSpPr>
            <p:cNvPr id="11" name="Rectangle 10">
              <a:extLst>
                <a:ext uri="{FF2B5EF4-FFF2-40B4-BE49-F238E27FC236}">
                  <a16:creationId xmlns:a16="http://schemas.microsoft.com/office/drawing/2014/main" id="{18346B34-C959-2F42-8610-636AEB50B392}"/>
                </a:ext>
              </a:extLst>
            </p:cNvPr>
            <p:cNvSpPr/>
            <p:nvPr/>
          </p:nvSpPr>
          <p:spPr>
            <a:xfrm>
              <a:off x="5323644" y="3397025"/>
              <a:ext cx="290464" cy="369332"/>
            </a:xfrm>
            <a:prstGeom prst="rect">
              <a:avLst/>
            </a:prstGeom>
          </p:spPr>
          <p:txBody>
            <a:bodyPr wrap="none">
              <a:spAutoFit/>
            </a:bodyPr>
            <a:lstStyle/>
            <a:p>
              <a:r>
                <a:rPr lang="en-US" b="1" dirty="0"/>
                <a:t>F</a:t>
              </a:r>
            </a:p>
          </p:txBody>
        </p:sp>
      </p:grpSp>
    </p:spTree>
    <p:custDataLst>
      <p:tags r:id="rId1"/>
    </p:custDataLst>
    <p:extLst>
      <p:ext uri="{BB962C8B-B14F-4D97-AF65-F5344CB8AC3E}">
        <p14:creationId xmlns:p14="http://schemas.microsoft.com/office/powerpoint/2010/main" val="15122459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Video Briefing – Vid01 (3 of 6)</a:t>
            </a:r>
          </a:p>
        </p:txBody>
      </p:sp>
      <p:sp>
        <p:nvSpPr>
          <p:cNvPr id="3" name="Rectangle 2">
            <a:extLst>
              <a:ext uri="{FF2B5EF4-FFF2-40B4-BE49-F238E27FC236}">
                <a16:creationId xmlns:a16="http://schemas.microsoft.com/office/drawing/2014/main" id="{E96364EF-935E-1E45-A8B6-FEBAA8ED6F07}"/>
              </a:ext>
            </a:extLst>
          </p:cNvPr>
          <p:cNvSpPr/>
          <p:nvPr/>
        </p:nvSpPr>
        <p:spPr>
          <a:xfrm>
            <a:off x="460118" y="1233578"/>
            <a:ext cx="9647050" cy="646331"/>
          </a:xfrm>
          <a:prstGeom prst="rect">
            <a:avLst/>
          </a:prstGeom>
        </p:spPr>
        <p:txBody>
          <a:bodyPr wrap="square">
            <a:spAutoFit/>
          </a:bodyPr>
          <a:lstStyle/>
          <a:p>
            <a:r>
              <a:rPr lang="en-GB" dirty="0"/>
              <a:t>Step 3: Choose a CLOSED loop in direction of conventional current. Explain that we could also use loop BCDEB.</a:t>
            </a:r>
          </a:p>
        </p:txBody>
      </p:sp>
      <p:grpSp>
        <p:nvGrpSpPr>
          <p:cNvPr id="25" name="Group 24">
            <a:extLst>
              <a:ext uri="{FF2B5EF4-FFF2-40B4-BE49-F238E27FC236}">
                <a16:creationId xmlns:a16="http://schemas.microsoft.com/office/drawing/2014/main" id="{85A5BCD0-E477-6747-A03F-27F95765C0D2}"/>
              </a:ext>
            </a:extLst>
          </p:cNvPr>
          <p:cNvGrpSpPr/>
          <p:nvPr/>
        </p:nvGrpSpPr>
        <p:grpSpPr>
          <a:xfrm>
            <a:off x="1067589" y="1879909"/>
            <a:ext cx="3581550" cy="2646953"/>
            <a:chOff x="5204161" y="1154302"/>
            <a:chExt cx="3581550" cy="2646953"/>
          </a:xfrm>
        </p:grpSpPr>
        <p:grpSp>
          <p:nvGrpSpPr>
            <p:cNvPr id="26" name="Group 25">
              <a:extLst>
                <a:ext uri="{FF2B5EF4-FFF2-40B4-BE49-F238E27FC236}">
                  <a16:creationId xmlns:a16="http://schemas.microsoft.com/office/drawing/2014/main" id="{A29B9DE0-29DA-4149-BA77-510FD2986AE2}"/>
                </a:ext>
              </a:extLst>
            </p:cNvPr>
            <p:cNvGrpSpPr/>
            <p:nvPr/>
          </p:nvGrpSpPr>
          <p:grpSpPr>
            <a:xfrm>
              <a:off x="5204161" y="1154302"/>
              <a:ext cx="3581550" cy="2424508"/>
              <a:chOff x="268486" y="1098697"/>
              <a:chExt cx="3581550" cy="2424508"/>
            </a:xfrm>
          </p:grpSpPr>
          <p:pic>
            <p:nvPicPr>
              <p:cNvPr id="31" name="Picture 30">
                <a:extLst>
                  <a:ext uri="{FF2B5EF4-FFF2-40B4-BE49-F238E27FC236}">
                    <a16:creationId xmlns:a16="http://schemas.microsoft.com/office/drawing/2014/main" id="{E9F5FA22-8333-2844-A145-FAFA376201D2}"/>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268486" y="1275305"/>
                <a:ext cx="2894811" cy="2247900"/>
              </a:xfrm>
              <a:prstGeom prst="rect">
                <a:avLst/>
              </a:prstGeom>
            </p:spPr>
          </p:pic>
          <p:sp>
            <p:nvSpPr>
              <p:cNvPr id="32" name="TextBox 31">
                <a:extLst>
                  <a:ext uri="{FF2B5EF4-FFF2-40B4-BE49-F238E27FC236}">
                    <a16:creationId xmlns:a16="http://schemas.microsoft.com/office/drawing/2014/main" id="{B92B89AF-1673-0D4D-8E6C-9D0A307AC33D}"/>
                  </a:ext>
                </a:extLst>
              </p:cNvPr>
              <p:cNvSpPr txBox="1"/>
              <p:nvPr/>
            </p:nvSpPr>
            <p:spPr>
              <a:xfrm>
                <a:off x="927384" y="2310951"/>
                <a:ext cx="872355" cy="369332"/>
              </a:xfrm>
              <a:prstGeom prst="rect">
                <a:avLst/>
              </a:prstGeom>
              <a:noFill/>
            </p:spPr>
            <p:txBody>
              <a:bodyPr wrap="none" rtlCol="0">
                <a:spAutoFit/>
              </a:bodyPr>
              <a:lstStyle/>
              <a:p>
                <a:r>
                  <a:rPr lang="en-US" dirty="0"/>
                  <a:t>V</a:t>
                </a:r>
                <a:r>
                  <a:rPr lang="en-US" baseline="-25000" dirty="0"/>
                  <a:t>T</a:t>
                </a:r>
                <a:r>
                  <a:rPr lang="en-US" dirty="0"/>
                  <a:t>=24V</a:t>
                </a:r>
              </a:p>
            </p:txBody>
          </p:sp>
          <p:sp>
            <p:nvSpPr>
              <p:cNvPr id="33" name="TextBox 32">
                <a:extLst>
                  <a:ext uri="{FF2B5EF4-FFF2-40B4-BE49-F238E27FC236}">
                    <a16:creationId xmlns:a16="http://schemas.microsoft.com/office/drawing/2014/main" id="{DBC90ABF-B129-5843-AB1C-37EA188E713B}"/>
                  </a:ext>
                </a:extLst>
              </p:cNvPr>
              <p:cNvSpPr txBox="1"/>
              <p:nvPr/>
            </p:nvSpPr>
            <p:spPr>
              <a:xfrm>
                <a:off x="544032" y="1607750"/>
                <a:ext cx="317716" cy="369332"/>
              </a:xfrm>
              <a:prstGeom prst="rect">
                <a:avLst/>
              </a:prstGeom>
              <a:noFill/>
            </p:spPr>
            <p:txBody>
              <a:bodyPr wrap="none" rtlCol="0">
                <a:spAutoFit/>
              </a:bodyPr>
              <a:lstStyle/>
              <a:p>
                <a:r>
                  <a:rPr lang="en-US" dirty="0"/>
                  <a:t>I</a:t>
                </a:r>
                <a:r>
                  <a:rPr lang="en-US" baseline="-25000" dirty="0"/>
                  <a:t>T</a:t>
                </a:r>
              </a:p>
            </p:txBody>
          </p:sp>
          <p:cxnSp>
            <p:nvCxnSpPr>
              <p:cNvPr id="34" name="Straight Connector 33">
                <a:extLst>
                  <a:ext uri="{FF2B5EF4-FFF2-40B4-BE49-F238E27FC236}">
                    <a16:creationId xmlns:a16="http://schemas.microsoft.com/office/drawing/2014/main" id="{3AF3A2F0-89C0-4B41-942B-51722DEFA44A}"/>
                  </a:ext>
                </a:extLst>
              </p:cNvPr>
              <p:cNvCxnSpPr/>
              <p:nvPr/>
            </p:nvCxnSpPr>
            <p:spPr>
              <a:xfrm>
                <a:off x="609668" y="1637244"/>
                <a:ext cx="598646" cy="0"/>
              </a:xfrm>
              <a:prstGeom prst="line">
                <a:avLst/>
              </a:prstGeom>
              <a:ln w="19050">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AA884518-8D97-724F-A24F-721B2BD03755}"/>
                  </a:ext>
                </a:extLst>
              </p:cNvPr>
              <p:cNvCxnSpPr>
                <a:cxnSpLocks/>
              </p:cNvCxnSpPr>
              <p:nvPr/>
            </p:nvCxnSpPr>
            <p:spPr>
              <a:xfrm>
                <a:off x="609668" y="1636122"/>
                <a:ext cx="197770" cy="0"/>
              </a:xfrm>
              <a:prstGeom prst="straightConnector1">
                <a:avLst/>
              </a:prstGeom>
              <a:ln w="28575">
                <a:solidFill>
                  <a:schemeClr val="bg2">
                    <a:lumMod val="1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6AE9F0E6-AC50-2C43-8A53-BA395B14C427}"/>
                  </a:ext>
                </a:extLst>
              </p:cNvPr>
              <p:cNvSpPr txBox="1"/>
              <p:nvPr/>
            </p:nvSpPr>
            <p:spPr>
              <a:xfrm>
                <a:off x="1520810" y="1098697"/>
                <a:ext cx="774571" cy="369332"/>
              </a:xfrm>
              <a:prstGeom prst="rect">
                <a:avLst/>
              </a:prstGeom>
              <a:noFill/>
            </p:spPr>
            <p:txBody>
              <a:bodyPr wrap="none" rtlCol="0">
                <a:spAutoFit/>
              </a:bodyPr>
              <a:lstStyle/>
              <a:p>
                <a:r>
                  <a:rPr lang="en-US" dirty="0"/>
                  <a:t>R</a:t>
                </a:r>
                <a:r>
                  <a:rPr lang="en-US" baseline="-25000" dirty="0"/>
                  <a:t>1</a:t>
                </a:r>
                <a:r>
                  <a:rPr lang="en-US" dirty="0"/>
                  <a:t>=6Ω</a:t>
                </a:r>
              </a:p>
            </p:txBody>
          </p:sp>
          <p:sp>
            <p:nvSpPr>
              <p:cNvPr id="37" name="TextBox 36">
                <a:extLst>
                  <a:ext uri="{FF2B5EF4-FFF2-40B4-BE49-F238E27FC236}">
                    <a16:creationId xmlns:a16="http://schemas.microsoft.com/office/drawing/2014/main" id="{0936C53C-AA05-2541-86E3-A4C2DD632E0E}"/>
                  </a:ext>
                </a:extLst>
              </p:cNvPr>
              <p:cNvSpPr txBox="1"/>
              <p:nvPr/>
            </p:nvSpPr>
            <p:spPr>
              <a:xfrm>
                <a:off x="3075465" y="2310951"/>
                <a:ext cx="774571" cy="369332"/>
              </a:xfrm>
              <a:prstGeom prst="rect">
                <a:avLst/>
              </a:prstGeom>
              <a:noFill/>
            </p:spPr>
            <p:txBody>
              <a:bodyPr wrap="none" rtlCol="0">
                <a:spAutoFit/>
              </a:bodyPr>
              <a:lstStyle/>
              <a:p>
                <a:r>
                  <a:rPr lang="en-US" dirty="0"/>
                  <a:t>R</a:t>
                </a:r>
                <a:r>
                  <a:rPr lang="en-US" baseline="-25000" dirty="0"/>
                  <a:t>2</a:t>
                </a:r>
                <a:r>
                  <a:rPr lang="en-US" dirty="0"/>
                  <a:t>=8Ω</a:t>
                </a:r>
              </a:p>
            </p:txBody>
          </p:sp>
          <p:sp>
            <p:nvSpPr>
              <p:cNvPr id="38" name="TextBox 37">
                <a:extLst>
                  <a:ext uri="{FF2B5EF4-FFF2-40B4-BE49-F238E27FC236}">
                    <a16:creationId xmlns:a16="http://schemas.microsoft.com/office/drawing/2014/main" id="{3784DB87-6DBE-0C44-AEFD-74965CF30C97}"/>
                  </a:ext>
                </a:extLst>
              </p:cNvPr>
              <p:cNvSpPr txBox="1"/>
              <p:nvPr/>
            </p:nvSpPr>
            <p:spPr>
              <a:xfrm>
                <a:off x="2918783" y="1820096"/>
                <a:ext cx="779381" cy="369332"/>
              </a:xfrm>
              <a:prstGeom prst="rect">
                <a:avLst/>
              </a:prstGeom>
              <a:noFill/>
            </p:spPr>
            <p:txBody>
              <a:bodyPr wrap="none" rtlCol="0">
                <a:spAutoFit/>
              </a:bodyPr>
              <a:lstStyle/>
              <a:p>
                <a:r>
                  <a:rPr lang="en-US" dirty="0"/>
                  <a:t>I</a:t>
                </a:r>
                <a:r>
                  <a:rPr lang="en-US" baseline="-25000" dirty="0"/>
                  <a:t>2</a:t>
                </a:r>
                <a:r>
                  <a:rPr lang="en-US" dirty="0"/>
                  <a:t>=I</a:t>
                </a:r>
                <a:r>
                  <a:rPr lang="en-US" baseline="-25000" dirty="0"/>
                  <a:t>1</a:t>
                </a:r>
                <a:r>
                  <a:rPr lang="en-US" dirty="0"/>
                  <a:t>-I</a:t>
                </a:r>
                <a:r>
                  <a:rPr lang="en-US" baseline="-25000" dirty="0"/>
                  <a:t>3</a:t>
                </a:r>
              </a:p>
            </p:txBody>
          </p:sp>
          <p:cxnSp>
            <p:nvCxnSpPr>
              <p:cNvPr id="39" name="Straight Arrow Connector 38">
                <a:extLst>
                  <a:ext uri="{FF2B5EF4-FFF2-40B4-BE49-F238E27FC236}">
                    <a16:creationId xmlns:a16="http://schemas.microsoft.com/office/drawing/2014/main" id="{D898C2F6-2B57-7742-9352-22B18D15D193}"/>
                  </a:ext>
                </a:extLst>
              </p:cNvPr>
              <p:cNvCxnSpPr>
                <a:cxnSpLocks/>
              </p:cNvCxnSpPr>
              <p:nvPr/>
            </p:nvCxnSpPr>
            <p:spPr>
              <a:xfrm rot="5400000">
                <a:off x="2836348" y="2032833"/>
                <a:ext cx="197770" cy="0"/>
              </a:xfrm>
              <a:prstGeom prst="straightConnector1">
                <a:avLst/>
              </a:prstGeom>
              <a:ln w="28575">
                <a:solidFill>
                  <a:schemeClr val="bg2">
                    <a:lumMod val="10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27" name="TextBox 26">
              <a:extLst>
                <a:ext uri="{FF2B5EF4-FFF2-40B4-BE49-F238E27FC236}">
                  <a16:creationId xmlns:a16="http://schemas.microsoft.com/office/drawing/2014/main" id="{0ED0CA95-93BB-7546-8092-944FA4B3FD9D}"/>
                </a:ext>
              </a:extLst>
            </p:cNvPr>
            <p:cNvSpPr txBox="1"/>
            <p:nvPr/>
          </p:nvSpPr>
          <p:spPr>
            <a:xfrm>
              <a:off x="5262424" y="1384915"/>
              <a:ext cx="324128" cy="369332"/>
            </a:xfrm>
            <a:prstGeom prst="rect">
              <a:avLst/>
            </a:prstGeom>
            <a:noFill/>
          </p:spPr>
          <p:txBody>
            <a:bodyPr wrap="none" rtlCol="0">
              <a:spAutoFit/>
            </a:bodyPr>
            <a:lstStyle/>
            <a:p>
              <a:r>
                <a:rPr lang="en-US" b="1" dirty="0"/>
                <a:t>A</a:t>
              </a:r>
            </a:p>
          </p:txBody>
        </p:sp>
        <p:sp>
          <p:nvSpPr>
            <p:cNvPr id="28" name="TextBox 27">
              <a:extLst>
                <a:ext uri="{FF2B5EF4-FFF2-40B4-BE49-F238E27FC236}">
                  <a16:creationId xmlns:a16="http://schemas.microsoft.com/office/drawing/2014/main" id="{3694A7FF-36AA-2C44-942B-684B0A7D4B26}"/>
                </a:ext>
              </a:extLst>
            </p:cNvPr>
            <p:cNvSpPr txBox="1"/>
            <p:nvPr/>
          </p:nvSpPr>
          <p:spPr>
            <a:xfrm>
              <a:off x="7679379" y="1384915"/>
              <a:ext cx="314510" cy="369332"/>
            </a:xfrm>
            <a:prstGeom prst="rect">
              <a:avLst/>
            </a:prstGeom>
            <a:noFill/>
          </p:spPr>
          <p:txBody>
            <a:bodyPr wrap="none" rtlCol="0">
              <a:spAutoFit/>
            </a:bodyPr>
            <a:lstStyle/>
            <a:p>
              <a:r>
                <a:rPr lang="en-US" b="1" dirty="0"/>
                <a:t>B</a:t>
              </a:r>
            </a:p>
          </p:txBody>
        </p:sp>
        <p:sp>
          <p:nvSpPr>
            <p:cNvPr id="29" name="Rectangle 28">
              <a:extLst>
                <a:ext uri="{FF2B5EF4-FFF2-40B4-BE49-F238E27FC236}">
                  <a16:creationId xmlns:a16="http://schemas.microsoft.com/office/drawing/2014/main" id="{3B744FA7-04CE-E74F-976B-F4FC009391B0}"/>
                </a:ext>
              </a:extLst>
            </p:cNvPr>
            <p:cNvSpPr/>
            <p:nvPr/>
          </p:nvSpPr>
          <p:spPr>
            <a:xfrm>
              <a:off x="7677738" y="3431923"/>
              <a:ext cx="296876" cy="369332"/>
            </a:xfrm>
            <a:prstGeom prst="rect">
              <a:avLst/>
            </a:prstGeom>
          </p:spPr>
          <p:txBody>
            <a:bodyPr wrap="none">
              <a:spAutoFit/>
            </a:bodyPr>
            <a:lstStyle/>
            <a:p>
              <a:r>
                <a:rPr lang="en-US" b="1" dirty="0"/>
                <a:t>E</a:t>
              </a:r>
            </a:p>
          </p:txBody>
        </p:sp>
        <p:sp>
          <p:nvSpPr>
            <p:cNvPr id="30" name="Rectangle 29">
              <a:extLst>
                <a:ext uri="{FF2B5EF4-FFF2-40B4-BE49-F238E27FC236}">
                  <a16:creationId xmlns:a16="http://schemas.microsoft.com/office/drawing/2014/main" id="{38219584-4DCD-6846-9388-76A6C12680E1}"/>
                </a:ext>
              </a:extLst>
            </p:cNvPr>
            <p:cNvSpPr/>
            <p:nvPr/>
          </p:nvSpPr>
          <p:spPr>
            <a:xfrm>
              <a:off x="5323644" y="3397025"/>
              <a:ext cx="290464" cy="369332"/>
            </a:xfrm>
            <a:prstGeom prst="rect">
              <a:avLst/>
            </a:prstGeom>
          </p:spPr>
          <p:txBody>
            <a:bodyPr wrap="none">
              <a:spAutoFit/>
            </a:bodyPr>
            <a:lstStyle/>
            <a:p>
              <a:r>
                <a:rPr lang="en-US" b="1" dirty="0"/>
                <a:t>F</a:t>
              </a:r>
            </a:p>
          </p:txBody>
        </p:sp>
      </p:grpSp>
      <p:pic>
        <p:nvPicPr>
          <p:cNvPr id="40" name="Graphic 39" descr="Line Arrow: Rotate right">
            <a:extLst>
              <a:ext uri="{FF2B5EF4-FFF2-40B4-BE49-F238E27FC236}">
                <a16:creationId xmlns:a16="http://schemas.microsoft.com/office/drawing/2014/main" id="{0A316721-5641-7A4A-B0E1-617CD0AF1020}"/>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rot="9900000">
            <a:off x="1652378" y="2519299"/>
            <a:ext cx="1811903" cy="1811903"/>
          </a:xfrm>
          <a:prstGeom prst="rect">
            <a:avLst/>
          </a:prstGeom>
        </p:spPr>
      </p:pic>
    </p:spTree>
    <p:custDataLst>
      <p:tags r:id="rId1"/>
    </p:custDataLst>
    <p:extLst>
      <p:ext uri="{BB962C8B-B14F-4D97-AF65-F5344CB8AC3E}">
        <p14:creationId xmlns:p14="http://schemas.microsoft.com/office/powerpoint/2010/main" val="26321736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Video Briefing – Vid01 (4 of 6)</a:t>
            </a:r>
          </a:p>
        </p:txBody>
      </p:sp>
      <p:sp>
        <p:nvSpPr>
          <p:cNvPr id="3" name="Rectangle 2">
            <a:extLst>
              <a:ext uri="{FF2B5EF4-FFF2-40B4-BE49-F238E27FC236}">
                <a16:creationId xmlns:a16="http://schemas.microsoft.com/office/drawing/2014/main" id="{E96364EF-935E-1E45-A8B6-FEBAA8ED6F07}"/>
              </a:ext>
            </a:extLst>
          </p:cNvPr>
          <p:cNvSpPr/>
          <p:nvPr/>
        </p:nvSpPr>
        <p:spPr>
          <a:xfrm>
            <a:off x="460118" y="1233578"/>
            <a:ext cx="9647050" cy="369332"/>
          </a:xfrm>
          <a:prstGeom prst="rect">
            <a:avLst/>
          </a:prstGeom>
        </p:spPr>
        <p:txBody>
          <a:bodyPr wrap="square">
            <a:spAutoFit/>
          </a:bodyPr>
          <a:lstStyle/>
          <a:p>
            <a:r>
              <a:rPr lang="en-GB" dirty="0"/>
              <a:t>Step 4: Use KVL to generate an equation of the voltage drops in the loop.</a:t>
            </a:r>
          </a:p>
        </p:txBody>
      </p:sp>
      <p:grpSp>
        <p:nvGrpSpPr>
          <p:cNvPr id="25" name="Group 24">
            <a:extLst>
              <a:ext uri="{FF2B5EF4-FFF2-40B4-BE49-F238E27FC236}">
                <a16:creationId xmlns:a16="http://schemas.microsoft.com/office/drawing/2014/main" id="{85A5BCD0-E477-6747-A03F-27F95765C0D2}"/>
              </a:ext>
            </a:extLst>
          </p:cNvPr>
          <p:cNvGrpSpPr/>
          <p:nvPr/>
        </p:nvGrpSpPr>
        <p:grpSpPr>
          <a:xfrm>
            <a:off x="5617818" y="1855549"/>
            <a:ext cx="3581550" cy="2646953"/>
            <a:chOff x="5204161" y="1154302"/>
            <a:chExt cx="3581550" cy="2646953"/>
          </a:xfrm>
        </p:grpSpPr>
        <p:grpSp>
          <p:nvGrpSpPr>
            <p:cNvPr id="26" name="Group 25">
              <a:extLst>
                <a:ext uri="{FF2B5EF4-FFF2-40B4-BE49-F238E27FC236}">
                  <a16:creationId xmlns:a16="http://schemas.microsoft.com/office/drawing/2014/main" id="{A29B9DE0-29DA-4149-BA77-510FD2986AE2}"/>
                </a:ext>
              </a:extLst>
            </p:cNvPr>
            <p:cNvGrpSpPr/>
            <p:nvPr/>
          </p:nvGrpSpPr>
          <p:grpSpPr>
            <a:xfrm>
              <a:off x="5204161" y="1154302"/>
              <a:ext cx="3581550" cy="2424508"/>
              <a:chOff x="268486" y="1098697"/>
              <a:chExt cx="3581550" cy="2424508"/>
            </a:xfrm>
          </p:grpSpPr>
          <p:pic>
            <p:nvPicPr>
              <p:cNvPr id="31" name="Picture 30">
                <a:extLst>
                  <a:ext uri="{FF2B5EF4-FFF2-40B4-BE49-F238E27FC236}">
                    <a16:creationId xmlns:a16="http://schemas.microsoft.com/office/drawing/2014/main" id="{E9F5FA22-8333-2844-A145-FAFA376201D2}"/>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268486" y="1275305"/>
                <a:ext cx="2894811" cy="2247900"/>
              </a:xfrm>
              <a:prstGeom prst="rect">
                <a:avLst/>
              </a:prstGeom>
            </p:spPr>
          </p:pic>
          <p:sp>
            <p:nvSpPr>
              <p:cNvPr id="32" name="TextBox 31">
                <a:extLst>
                  <a:ext uri="{FF2B5EF4-FFF2-40B4-BE49-F238E27FC236}">
                    <a16:creationId xmlns:a16="http://schemas.microsoft.com/office/drawing/2014/main" id="{B92B89AF-1673-0D4D-8E6C-9D0A307AC33D}"/>
                  </a:ext>
                </a:extLst>
              </p:cNvPr>
              <p:cNvSpPr txBox="1"/>
              <p:nvPr/>
            </p:nvSpPr>
            <p:spPr>
              <a:xfrm>
                <a:off x="927384" y="2310951"/>
                <a:ext cx="872355" cy="369332"/>
              </a:xfrm>
              <a:prstGeom prst="rect">
                <a:avLst/>
              </a:prstGeom>
              <a:noFill/>
            </p:spPr>
            <p:txBody>
              <a:bodyPr wrap="none" rtlCol="0">
                <a:spAutoFit/>
              </a:bodyPr>
              <a:lstStyle/>
              <a:p>
                <a:r>
                  <a:rPr lang="en-US" dirty="0"/>
                  <a:t>V</a:t>
                </a:r>
                <a:r>
                  <a:rPr lang="en-US" baseline="-25000" dirty="0"/>
                  <a:t>T</a:t>
                </a:r>
                <a:r>
                  <a:rPr lang="en-US" dirty="0"/>
                  <a:t>=24V</a:t>
                </a:r>
              </a:p>
            </p:txBody>
          </p:sp>
          <p:sp>
            <p:nvSpPr>
              <p:cNvPr id="33" name="TextBox 32">
                <a:extLst>
                  <a:ext uri="{FF2B5EF4-FFF2-40B4-BE49-F238E27FC236}">
                    <a16:creationId xmlns:a16="http://schemas.microsoft.com/office/drawing/2014/main" id="{DBC90ABF-B129-5843-AB1C-37EA188E713B}"/>
                  </a:ext>
                </a:extLst>
              </p:cNvPr>
              <p:cNvSpPr txBox="1"/>
              <p:nvPr/>
            </p:nvSpPr>
            <p:spPr>
              <a:xfrm>
                <a:off x="544032" y="1607750"/>
                <a:ext cx="317716" cy="369332"/>
              </a:xfrm>
              <a:prstGeom prst="rect">
                <a:avLst/>
              </a:prstGeom>
              <a:noFill/>
            </p:spPr>
            <p:txBody>
              <a:bodyPr wrap="none" rtlCol="0">
                <a:spAutoFit/>
              </a:bodyPr>
              <a:lstStyle/>
              <a:p>
                <a:r>
                  <a:rPr lang="en-US" dirty="0"/>
                  <a:t>I</a:t>
                </a:r>
                <a:r>
                  <a:rPr lang="en-US" baseline="-25000" dirty="0"/>
                  <a:t>T</a:t>
                </a:r>
              </a:p>
            </p:txBody>
          </p:sp>
          <p:cxnSp>
            <p:nvCxnSpPr>
              <p:cNvPr id="34" name="Straight Connector 33">
                <a:extLst>
                  <a:ext uri="{FF2B5EF4-FFF2-40B4-BE49-F238E27FC236}">
                    <a16:creationId xmlns:a16="http://schemas.microsoft.com/office/drawing/2014/main" id="{3AF3A2F0-89C0-4B41-942B-51722DEFA44A}"/>
                  </a:ext>
                </a:extLst>
              </p:cNvPr>
              <p:cNvCxnSpPr/>
              <p:nvPr/>
            </p:nvCxnSpPr>
            <p:spPr>
              <a:xfrm>
                <a:off x="609668" y="1637244"/>
                <a:ext cx="598646" cy="0"/>
              </a:xfrm>
              <a:prstGeom prst="line">
                <a:avLst/>
              </a:prstGeom>
              <a:ln w="19050">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AA884518-8D97-724F-A24F-721B2BD03755}"/>
                  </a:ext>
                </a:extLst>
              </p:cNvPr>
              <p:cNvCxnSpPr>
                <a:cxnSpLocks/>
              </p:cNvCxnSpPr>
              <p:nvPr/>
            </p:nvCxnSpPr>
            <p:spPr>
              <a:xfrm>
                <a:off x="609668" y="1636122"/>
                <a:ext cx="197770" cy="0"/>
              </a:xfrm>
              <a:prstGeom prst="straightConnector1">
                <a:avLst/>
              </a:prstGeom>
              <a:ln w="28575">
                <a:solidFill>
                  <a:schemeClr val="bg2">
                    <a:lumMod val="1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6AE9F0E6-AC50-2C43-8A53-BA395B14C427}"/>
                  </a:ext>
                </a:extLst>
              </p:cNvPr>
              <p:cNvSpPr txBox="1"/>
              <p:nvPr/>
            </p:nvSpPr>
            <p:spPr>
              <a:xfrm>
                <a:off x="1520810" y="1098697"/>
                <a:ext cx="774571" cy="369332"/>
              </a:xfrm>
              <a:prstGeom prst="rect">
                <a:avLst/>
              </a:prstGeom>
              <a:noFill/>
            </p:spPr>
            <p:txBody>
              <a:bodyPr wrap="none" rtlCol="0">
                <a:spAutoFit/>
              </a:bodyPr>
              <a:lstStyle/>
              <a:p>
                <a:r>
                  <a:rPr lang="en-US" dirty="0"/>
                  <a:t>R</a:t>
                </a:r>
                <a:r>
                  <a:rPr lang="en-US" baseline="-25000" dirty="0"/>
                  <a:t>1</a:t>
                </a:r>
                <a:r>
                  <a:rPr lang="en-US" dirty="0"/>
                  <a:t>=6Ω</a:t>
                </a:r>
              </a:p>
            </p:txBody>
          </p:sp>
          <p:sp>
            <p:nvSpPr>
              <p:cNvPr id="37" name="TextBox 36">
                <a:extLst>
                  <a:ext uri="{FF2B5EF4-FFF2-40B4-BE49-F238E27FC236}">
                    <a16:creationId xmlns:a16="http://schemas.microsoft.com/office/drawing/2014/main" id="{0936C53C-AA05-2541-86E3-A4C2DD632E0E}"/>
                  </a:ext>
                </a:extLst>
              </p:cNvPr>
              <p:cNvSpPr txBox="1"/>
              <p:nvPr/>
            </p:nvSpPr>
            <p:spPr>
              <a:xfrm>
                <a:off x="3075465" y="2310951"/>
                <a:ext cx="774571" cy="369332"/>
              </a:xfrm>
              <a:prstGeom prst="rect">
                <a:avLst/>
              </a:prstGeom>
              <a:noFill/>
            </p:spPr>
            <p:txBody>
              <a:bodyPr wrap="none" rtlCol="0">
                <a:spAutoFit/>
              </a:bodyPr>
              <a:lstStyle/>
              <a:p>
                <a:r>
                  <a:rPr lang="en-US" dirty="0"/>
                  <a:t>R</a:t>
                </a:r>
                <a:r>
                  <a:rPr lang="en-US" baseline="-25000" dirty="0"/>
                  <a:t>2</a:t>
                </a:r>
                <a:r>
                  <a:rPr lang="en-US" dirty="0"/>
                  <a:t>=8Ω</a:t>
                </a:r>
              </a:p>
            </p:txBody>
          </p:sp>
          <p:sp>
            <p:nvSpPr>
              <p:cNvPr id="38" name="TextBox 37">
                <a:extLst>
                  <a:ext uri="{FF2B5EF4-FFF2-40B4-BE49-F238E27FC236}">
                    <a16:creationId xmlns:a16="http://schemas.microsoft.com/office/drawing/2014/main" id="{3784DB87-6DBE-0C44-AEFD-74965CF30C97}"/>
                  </a:ext>
                </a:extLst>
              </p:cNvPr>
              <p:cNvSpPr txBox="1"/>
              <p:nvPr/>
            </p:nvSpPr>
            <p:spPr>
              <a:xfrm>
                <a:off x="2918783" y="1820096"/>
                <a:ext cx="779381" cy="369332"/>
              </a:xfrm>
              <a:prstGeom prst="rect">
                <a:avLst/>
              </a:prstGeom>
              <a:noFill/>
            </p:spPr>
            <p:txBody>
              <a:bodyPr wrap="none" rtlCol="0">
                <a:spAutoFit/>
              </a:bodyPr>
              <a:lstStyle/>
              <a:p>
                <a:r>
                  <a:rPr lang="en-US" dirty="0"/>
                  <a:t>I</a:t>
                </a:r>
                <a:r>
                  <a:rPr lang="en-US" baseline="-25000" dirty="0"/>
                  <a:t>2</a:t>
                </a:r>
                <a:r>
                  <a:rPr lang="en-US" dirty="0"/>
                  <a:t>=I</a:t>
                </a:r>
                <a:r>
                  <a:rPr lang="en-US" baseline="-25000" dirty="0"/>
                  <a:t>1</a:t>
                </a:r>
                <a:r>
                  <a:rPr lang="en-US" dirty="0"/>
                  <a:t>-I</a:t>
                </a:r>
                <a:r>
                  <a:rPr lang="en-US" baseline="-25000" dirty="0"/>
                  <a:t>3</a:t>
                </a:r>
              </a:p>
            </p:txBody>
          </p:sp>
          <p:cxnSp>
            <p:nvCxnSpPr>
              <p:cNvPr id="39" name="Straight Arrow Connector 38">
                <a:extLst>
                  <a:ext uri="{FF2B5EF4-FFF2-40B4-BE49-F238E27FC236}">
                    <a16:creationId xmlns:a16="http://schemas.microsoft.com/office/drawing/2014/main" id="{D898C2F6-2B57-7742-9352-22B18D15D193}"/>
                  </a:ext>
                </a:extLst>
              </p:cNvPr>
              <p:cNvCxnSpPr>
                <a:cxnSpLocks/>
              </p:cNvCxnSpPr>
              <p:nvPr/>
            </p:nvCxnSpPr>
            <p:spPr>
              <a:xfrm rot="5400000">
                <a:off x="2836348" y="2032833"/>
                <a:ext cx="197770" cy="0"/>
              </a:xfrm>
              <a:prstGeom prst="straightConnector1">
                <a:avLst/>
              </a:prstGeom>
              <a:ln w="28575">
                <a:solidFill>
                  <a:schemeClr val="bg2">
                    <a:lumMod val="10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27" name="TextBox 26">
              <a:extLst>
                <a:ext uri="{FF2B5EF4-FFF2-40B4-BE49-F238E27FC236}">
                  <a16:creationId xmlns:a16="http://schemas.microsoft.com/office/drawing/2014/main" id="{0ED0CA95-93BB-7546-8092-944FA4B3FD9D}"/>
                </a:ext>
              </a:extLst>
            </p:cNvPr>
            <p:cNvSpPr txBox="1"/>
            <p:nvPr/>
          </p:nvSpPr>
          <p:spPr>
            <a:xfrm>
              <a:off x="5262424" y="1384915"/>
              <a:ext cx="324128" cy="369332"/>
            </a:xfrm>
            <a:prstGeom prst="rect">
              <a:avLst/>
            </a:prstGeom>
            <a:noFill/>
          </p:spPr>
          <p:txBody>
            <a:bodyPr wrap="none" rtlCol="0">
              <a:spAutoFit/>
            </a:bodyPr>
            <a:lstStyle/>
            <a:p>
              <a:r>
                <a:rPr lang="en-US" b="1" dirty="0"/>
                <a:t>A</a:t>
              </a:r>
            </a:p>
          </p:txBody>
        </p:sp>
        <p:sp>
          <p:nvSpPr>
            <p:cNvPr id="28" name="TextBox 27">
              <a:extLst>
                <a:ext uri="{FF2B5EF4-FFF2-40B4-BE49-F238E27FC236}">
                  <a16:creationId xmlns:a16="http://schemas.microsoft.com/office/drawing/2014/main" id="{3694A7FF-36AA-2C44-942B-684B0A7D4B26}"/>
                </a:ext>
              </a:extLst>
            </p:cNvPr>
            <p:cNvSpPr txBox="1"/>
            <p:nvPr/>
          </p:nvSpPr>
          <p:spPr>
            <a:xfrm>
              <a:off x="7679379" y="1384915"/>
              <a:ext cx="314510" cy="369332"/>
            </a:xfrm>
            <a:prstGeom prst="rect">
              <a:avLst/>
            </a:prstGeom>
            <a:noFill/>
          </p:spPr>
          <p:txBody>
            <a:bodyPr wrap="none" rtlCol="0">
              <a:spAutoFit/>
            </a:bodyPr>
            <a:lstStyle/>
            <a:p>
              <a:r>
                <a:rPr lang="en-US" b="1" dirty="0"/>
                <a:t>B</a:t>
              </a:r>
            </a:p>
          </p:txBody>
        </p:sp>
        <p:sp>
          <p:nvSpPr>
            <p:cNvPr id="29" name="Rectangle 28">
              <a:extLst>
                <a:ext uri="{FF2B5EF4-FFF2-40B4-BE49-F238E27FC236}">
                  <a16:creationId xmlns:a16="http://schemas.microsoft.com/office/drawing/2014/main" id="{3B744FA7-04CE-E74F-976B-F4FC009391B0}"/>
                </a:ext>
              </a:extLst>
            </p:cNvPr>
            <p:cNvSpPr/>
            <p:nvPr/>
          </p:nvSpPr>
          <p:spPr>
            <a:xfrm>
              <a:off x="7677738" y="3431923"/>
              <a:ext cx="296876" cy="369332"/>
            </a:xfrm>
            <a:prstGeom prst="rect">
              <a:avLst/>
            </a:prstGeom>
          </p:spPr>
          <p:txBody>
            <a:bodyPr wrap="none">
              <a:spAutoFit/>
            </a:bodyPr>
            <a:lstStyle/>
            <a:p>
              <a:r>
                <a:rPr lang="en-US" b="1" dirty="0"/>
                <a:t>E</a:t>
              </a:r>
            </a:p>
          </p:txBody>
        </p:sp>
        <p:sp>
          <p:nvSpPr>
            <p:cNvPr id="30" name="Rectangle 29">
              <a:extLst>
                <a:ext uri="{FF2B5EF4-FFF2-40B4-BE49-F238E27FC236}">
                  <a16:creationId xmlns:a16="http://schemas.microsoft.com/office/drawing/2014/main" id="{38219584-4DCD-6846-9388-76A6C12680E1}"/>
                </a:ext>
              </a:extLst>
            </p:cNvPr>
            <p:cNvSpPr/>
            <p:nvPr/>
          </p:nvSpPr>
          <p:spPr>
            <a:xfrm>
              <a:off x="5323644" y="3397025"/>
              <a:ext cx="290464" cy="369332"/>
            </a:xfrm>
            <a:prstGeom prst="rect">
              <a:avLst/>
            </a:prstGeom>
          </p:spPr>
          <p:txBody>
            <a:bodyPr wrap="none">
              <a:spAutoFit/>
            </a:bodyPr>
            <a:lstStyle/>
            <a:p>
              <a:r>
                <a:rPr lang="en-US" b="1" dirty="0"/>
                <a:t>F</a:t>
              </a:r>
            </a:p>
          </p:txBody>
        </p:sp>
      </p:grpSp>
      <p:pic>
        <p:nvPicPr>
          <p:cNvPr id="40" name="Graphic 39" descr="Line Arrow: Rotate right">
            <a:extLst>
              <a:ext uri="{FF2B5EF4-FFF2-40B4-BE49-F238E27FC236}">
                <a16:creationId xmlns:a16="http://schemas.microsoft.com/office/drawing/2014/main" id="{0A316721-5641-7A4A-B0E1-617CD0AF1020}"/>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rot="9900000">
            <a:off x="6202607" y="2494939"/>
            <a:ext cx="1811903" cy="1811903"/>
          </a:xfrm>
          <a:prstGeom prst="rect">
            <a:avLst/>
          </a:prstGeom>
        </p:spPr>
      </p:pic>
      <p:cxnSp>
        <p:nvCxnSpPr>
          <p:cNvPr id="21" name="Straight Arrow Connector 20">
            <a:extLst>
              <a:ext uri="{FF2B5EF4-FFF2-40B4-BE49-F238E27FC236}">
                <a16:creationId xmlns:a16="http://schemas.microsoft.com/office/drawing/2014/main" id="{B2AF719E-AF32-A541-869D-1C9A312D30C7}"/>
              </a:ext>
            </a:extLst>
          </p:cNvPr>
          <p:cNvCxnSpPr>
            <a:cxnSpLocks/>
          </p:cNvCxnSpPr>
          <p:nvPr/>
        </p:nvCxnSpPr>
        <p:spPr>
          <a:xfrm flipH="1">
            <a:off x="6935771" y="2625744"/>
            <a:ext cx="778213" cy="0"/>
          </a:xfrm>
          <a:prstGeom prst="straightConnector1">
            <a:avLst/>
          </a:prstGeom>
          <a:ln w="28575">
            <a:solidFill>
              <a:schemeClr val="bg2">
                <a:lumMod val="10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990B1A7D-30F9-E646-99C5-290510C73A81}"/>
              </a:ext>
            </a:extLst>
          </p:cNvPr>
          <p:cNvSpPr txBox="1"/>
          <p:nvPr/>
        </p:nvSpPr>
        <p:spPr>
          <a:xfrm>
            <a:off x="7165521" y="2605134"/>
            <a:ext cx="394660" cy="369332"/>
          </a:xfrm>
          <a:prstGeom prst="rect">
            <a:avLst/>
          </a:prstGeom>
          <a:noFill/>
        </p:spPr>
        <p:txBody>
          <a:bodyPr wrap="none" rtlCol="0">
            <a:spAutoFit/>
          </a:bodyPr>
          <a:lstStyle/>
          <a:p>
            <a:r>
              <a:rPr lang="en-US" dirty="0"/>
              <a:t>V</a:t>
            </a:r>
            <a:r>
              <a:rPr lang="en-US" baseline="-25000" dirty="0"/>
              <a:t>1</a:t>
            </a:r>
            <a:endParaRPr lang="en-US" sz="2800" baseline="-25000" dirty="0"/>
          </a:p>
        </p:txBody>
      </p:sp>
      <p:cxnSp>
        <p:nvCxnSpPr>
          <p:cNvPr id="23" name="Straight Arrow Connector 22">
            <a:extLst>
              <a:ext uri="{FF2B5EF4-FFF2-40B4-BE49-F238E27FC236}">
                <a16:creationId xmlns:a16="http://schemas.microsoft.com/office/drawing/2014/main" id="{598ED25D-F8DD-0F43-A957-B409DB65DA48}"/>
              </a:ext>
            </a:extLst>
          </p:cNvPr>
          <p:cNvCxnSpPr>
            <a:cxnSpLocks/>
          </p:cNvCxnSpPr>
          <p:nvPr/>
        </p:nvCxnSpPr>
        <p:spPr>
          <a:xfrm rot="5400000" flipH="1">
            <a:off x="7687521" y="3363572"/>
            <a:ext cx="778213" cy="0"/>
          </a:xfrm>
          <a:prstGeom prst="straightConnector1">
            <a:avLst/>
          </a:prstGeom>
          <a:ln w="28575">
            <a:solidFill>
              <a:schemeClr val="bg2">
                <a:lumMod val="10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A2D6A889-89BF-4B40-B1D5-6EABAB4B2545}"/>
              </a:ext>
            </a:extLst>
          </p:cNvPr>
          <p:cNvSpPr txBox="1"/>
          <p:nvPr/>
        </p:nvSpPr>
        <p:spPr>
          <a:xfrm>
            <a:off x="7725091" y="3116530"/>
            <a:ext cx="394660" cy="369332"/>
          </a:xfrm>
          <a:prstGeom prst="rect">
            <a:avLst/>
          </a:prstGeom>
          <a:noFill/>
        </p:spPr>
        <p:txBody>
          <a:bodyPr wrap="none" rtlCol="0">
            <a:spAutoFit/>
          </a:bodyPr>
          <a:lstStyle/>
          <a:p>
            <a:r>
              <a:rPr lang="en-US" dirty="0"/>
              <a:t>V</a:t>
            </a:r>
            <a:r>
              <a:rPr lang="en-US" baseline="-25000" dirty="0"/>
              <a:t>2</a:t>
            </a:r>
            <a:endParaRPr lang="en-US" sz="2800" baseline="-25000" dirty="0"/>
          </a:p>
        </p:txBody>
      </p:sp>
      <mc:AlternateContent xmlns:mc="http://schemas.openxmlformats.org/markup-compatibility/2006" xmlns:a14="http://schemas.microsoft.com/office/drawing/2010/main">
        <mc:Choice Requires="a14">
          <p:sp>
            <p:nvSpPr>
              <p:cNvPr id="5" name="Rectangle 4">
                <a:extLst>
                  <a:ext uri="{FF2B5EF4-FFF2-40B4-BE49-F238E27FC236}">
                    <a16:creationId xmlns:a16="http://schemas.microsoft.com/office/drawing/2014/main" id="{BAA812DC-03C5-8A4C-A856-0619DFF395C7}"/>
                  </a:ext>
                </a:extLst>
              </p:cNvPr>
              <p:cNvSpPr/>
              <p:nvPr/>
            </p:nvSpPr>
            <p:spPr>
              <a:xfrm>
                <a:off x="211415" y="1969915"/>
                <a:ext cx="5118100" cy="1200329"/>
              </a:xfrm>
              <a:prstGeom prst="rect">
                <a:avLst/>
              </a:prstGeom>
            </p:spPr>
            <p:txBody>
              <a:bodyPr>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m:rPr>
                              <m:sty m:val="p"/>
                            </m:rPr>
                            <a:rPr lang="en-US">
                              <a:latin typeface="Cambria Math" panose="02040503050406030204" pitchFamily="18" charset="0"/>
                            </a:rPr>
                            <m:t>V</m:t>
                          </m:r>
                        </m:e>
                        <m:sub>
                          <m:r>
                            <m:rPr>
                              <m:sty m:val="p"/>
                            </m:rPr>
                            <a:rPr lang="en-US">
                              <a:latin typeface="Cambria Math" panose="02040503050406030204" pitchFamily="18" charset="0"/>
                            </a:rPr>
                            <m:t>T</m:t>
                          </m:r>
                        </m:sub>
                      </m:sSub>
                      <m:r>
                        <a:rPr lang="en-US">
                          <a:latin typeface="Cambria Math" panose="02040503050406030204" pitchFamily="18" charset="0"/>
                        </a:rPr>
                        <m:t>=</m:t>
                      </m:r>
                      <m:sSub>
                        <m:sSubPr>
                          <m:ctrlPr>
                            <a:rPr lang="en-US" i="1">
                              <a:latin typeface="Cambria Math" panose="02040503050406030204" pitchFamily="18" charset="0"/>
                            </a:rPr>
                          </m:ctrlPr>
                        </m:sSubPr>
                        <m:e>
                          <m:r>
                            <m:rPr>
                              <m:sty m:val="p"/>
                            </m:rPr>
                            <a:rPr lang="en-US">
                              <a:latin typeface="Cambria Math" panose="02040503050406030204" pitchFamily="18" charset="0"/>
                            </a:rPr>
                            <m:t>V</m:t>
                          </m:r>
                        </m:e>
                        <m:sub>
                          <m:r>
                            <a:rPr lang="en-US">
                              <a:latin typeface="Cambria Math" panose="02040503050406030204" pitchFamily="18" charset="0"/>
                            </a:rPr>
                            <m:t>1</m:t>
                          </m:r>
                        </m:sub>
                      </m:sSub>
                      <m:r>
                        <a:rPr lang="en-US">
                          <a:latin typeface="Cambria Math" panose="02040503050406030204" pitchFamily="18" charset="0"/>
                        </a:rPr>
                        <m:t>+</m:t>
                      </m:r>
                      <m:sSub>
                        <m:sSubPr>
                          <m:ctrlPr>
                            <a:rPr lang="en-US" i="1">
                              <a:latin typeface="Cambria Math" panose="02040503050406030204" pitchFamily="18" charset="0"/>
                            </a:rPr>
                          </m:ctrlPr>
                        </m:sSubPr>
                        <m:e>
                          <m:r>
                            <m:rPr>
                              <m:sty m:val="p"/>
                            </m:rPr>
                            <a:rPr lang="en-US">
                              <a:latin typeface="Cambria Math" panose="02040503050406030204" pitchFamily="18" charset="0"/>
                            </a:rPr>
                            <m:t>V</m:t>
                          </m:r>
                        </m:e>
                        <m:sub>
                          <m:r>
                            <a:rPr lang="en-US">
                              <a:latin typeface="Cambria Math" panose="02040503050406030204" pitchFamily="18" charset="0"/>
                            </a:rPr>
                            <m:t>2</m:t>
                          </m:r>
                        </m:sub>
                      </m:sSub>
                    </m:oMath>
                  </m:oMathPara>
                </a14:m>
                <a:endParaRPr lang="en-US" dirty="0"/>
              </a:p>
              <a:p>
                <a:pPr/>
                <a14:m>
                  <m:oMathPara xmlns:m="http://schemas.openxmlformats.org/officeDocument/2006/math">
                    <m:oMathParaPr>
                      <m:jc m:val="centerGroup"/>
                    </m:oMathParaPr>
                    <m:oMath xmlns:m="http://schemas.openxmlformats.org/officeDocument/2006/math">
                      <m:r>
                        <a:rPr lang="en-US">
                          <a:latin typeface="Cambria Math" panose="02040503050406030204" pitchFamily="18" charset="0"/>
                          <a:ea typeface="Cambria Math" panose="02040503050406030204" pitchFamily="18" charset="0"/>
                        </a:rPr>
                        <m:t>∴24</m:t>
                      </m:r>
                      <m:r>
                        <m:rPr>
                          <m:sty m:val="p"/>
                        </m:rPr>
                        <a:rPr lang="en-US">
                          <a:latin typeface="Cambria Math" panose="02040503050406030204" pitchFamily="18" charset="0"/>
                          <a:ea typeface="Cambria Math" panose="02040503050406030204" pitchFamily="18" charset="0"/>
                        </a:rPr>
                        <m:t>V</m:t>
                      </m:r>
                      <m:r>
                        <a:rPr lang="en-US">
                          <a:latin typeface="Cambria Math" panose="02040503050406030204" pitchFamily="18" charset="0"/>
                          <a:ea typeface="Cambria Math" panose="02040503050406030204" pitchFamily="18" charset="0"/>
                        </a:rPr>
                        <m:t>=</m:t>
                      </m:r>
                      <m:sSub>
                        <m:sSubPr>
                          <m:ctrlPr>
                            <a:rPr lang="en-US" i="1">
                              <a:latin typeface="Cambria Math" panose="02040503050406030204" pitchFamily="18" charset="0"/>
                              <a:ea typeface="Cambria Math" panose="02040503050406030204" pitchFamily="18" charset="0"/>
                            </a:rPr>
                          </m:ctrlPr>
                        </m:sSubPr>
                        <m:e>
                          <m:r>
                            <m:rPr>
                              <m:sty m:val="p"/>
                            </m:rPr>
                            <a:rPr lang="en-US">
                              <a:latin typeface="Cambria Math" panose="02040503050406030204" pitchFamily="18" charset="0"/>
                              <a:ea typeface="Cambria Math" panose="02040503050406030204" pitchFamily="18" charset="0"/>
                            </a:rPr>
                            <m:t>I</m:t>
                          </m:r>
                        </m:e>
                        <m:sub>
                          <m:r>
                            <m:rPr>
                              <m:sty m:val="p"/>
                            </m:rPr>
                            <a:rPr lang="en-US" b="0" i="0" smtClean="0">
                              <a:latin typeface="Cambria Math" panose="02040503050406030204" pitchFamily="18" charset="0"/>
                              <a:ea typeface="Cambria Math" panose="02040503050406030204" pitchFamily="18" charset="0"/>
                            </a:rPr>
                            <m:t>T</m:t>
                          </m:r>
                        </m:sub>
                      </m:sSub>
                      <m:sSub>
                        <m:sSubPr>
                          <m:ctrlPr>
                            <a:rPr lang="en-US" i="1">
                              <a:latin typeface="Cambria Math" panose="02040503050406030204" pitchFamily="18" charset="0"/>
                              <a:ea typeface="Cambria Math" panose="02040503050406030204" pitchFamily="18" charset="0"/>
                            </a:rPr>
                          </m:ctrlPr>
                        </m:sSubPr>
                        <m:e>
                          <m:r>
                            <m:rPr>
                              <m:sty m:val="p"/>
                            </m:rPr>
                            <a:rPr lang="en-US">
                              <a:latin typeface="Cambria Math" panose="02040503050406030204" pitchFamily="18" charset="0"/>
                              <a:ea typeface="Cambria Math" panose="02040503050406030204" pitchFamily="18" charset="0"/>
                            </a:rPr>
                            <m:t>R</m:t>
                          </m:r>
                        </m:e>
                        <m:sub>
                          <m:r>
                            <a:rPr lang="en-US">
                              <a:latin typeface="Cambria Math" panose="02040503050406030204" pitchFamily="18" charset="0"/>
                              <a:ea typeface="Cambria Math" panose="02040503050406030204" pitchFamily="18" charset="0"/>
                            </a:rPr>
                            <m:t>1</m:t>
                          </m:r>
                        </m:sub>
                      </m:sSub>
                      <m:r>
                        <a:rPr lang="en-US">
                          <a:latin typeface="Cambria Math" panose="02040503050406030204" pitchFamily="18" charset="0"/>
                          <a:ea typeface="Cambria Math" panose="02040503050406030204" pitchFamily="18" charset="0"/>
                        </a:rPr>
                        <m:t>+(</m:t>
                      </m:r>
                      <m:sSub>
                        <m:sSubPr>
                          <m:ctrlPr>
                            <a:rPr lang="en-US" i="1">
                              <a:latin typeface="Cambria Math" panose="02040503050406030204" pitchFamily="18" charset="0"/>
                              <a:ea typeface="Cambria Math" panose="02040503050406030204" pitchFamily="18" charset="0"/>
                            </a:rPr>
                          </m:ctrlPr>
                        </m:sSubPr>
                        <m:e>
                          <m:r>
                            <m:rPr>
                              <m:sty m:val="p"/>
                            </m:rPr>
                            <a:rPr lang="en-US">
                              <a:latin typeface="Cambria Math" panose="02040503050406030204" pitchFamily="18" charset="0"/>
                              <a:ea typeface="Cambria Math" panose="02040503050406030204" pitchFamily="18" charset="0"/>
                            </a:rPr>
                            <m:t>I</m:t>
                          </m:r>
                        </m:e>
                        <m:sub>
                          <m:r>
                            <m:rPr>
                              <m:sty m:val="p"/>
                            </m:rPr>
                            <a:rPr lang="en-US" b="0" i="0" smtClean="0">
                              <a:latin typeface="Cambria Math" panose="02040503050406030204" pitchFamily="18" charset="0"/>
                              <a:ea typeface="Cambria Math" panose="02040503050406030204" pitchFamily="18" charset="0"/>
                            </a:rPr>
                            <m:t>T</m:t>
                          </m:r>
                        </m:sub>
                      </m:sSub>
                      <m:r>
                        <a:rPr lang="en-US">
                          <a:latin typeface="Cambria Math" panose="02040503050406030204" pitchFamily="18" charset="0"/>
                          <a:ea typeface="Cambria Math" panose="02040503050406030204" pitchFamily="18" charset="0"/>
                        </a:rPr>
                        <m:t>−</m:t>
                      </m:r>
                      <m:sSub>
                        <m:sSubPr>
                          <m:ctrlPr>
                            <a:rPr lang="en-US" i="1">
                              <a:latin typeface="Cambria Math" panose="02040503050406030204" pitchFamily="18" charset="0"/>
                              <a:ea typeface="Cambria Math" panose="02040503050406030204" pitchFamily="18" charset="0"/>
                            </a:rPr>
                          </m:ctrlPr>
                        </m:sSubPr>
                        <m:e>
                          <m:r>
                            <m:rPr>
                              <m:sty m:val="p"/>
                            </m:rPr>
                            <a:rPr lang="en-US">
                              <a:latin typeface="Cambria Math" panose="02040503050406030204" pitchFamily="18" charset="0"/>
                              <a:ea typeface="Cambria Math" panose="02040503050406030204" pitchFamily="18" charset="0"/>
                            </a:rPr>
                            <m:t>I</m:t>
                          </m:r>
                        </m:e>
                        <m:sub>
                          <m:r>
                            <a:rPr lang="en-US">
                              <a:latin typeface="Cambria Math" panose="02040503050406030204" pitchFamily="18" charset="0"/>
                              <a:ea typeface="Cambria Math" panose="02040503050406030204" pitchFamily="18" charset="0"/>
                            </a:rPr>
                            <m:t>3</m:t>
                          </m:r>
                        </m:sub>
                      </m:sSub>
                      <m:r>
                        <a:rPr lang="en-US">
                          <a:latin typeface="Cambria Math" panose="02040503050406030204" pitchFamily="18" charset="0"/>
                          <a:ea typeface="Cambria Math" panose="02040503050406030204" pitchFamily="18" charset="0"/>
                        </a:rPr>
                        <m:t>)</m:t>
                      </m:r>
                      <m:sSub>
                        <m:sSubPr>
                          <m:ctrlPr>
                            <a:rPr lang="en-US" i="1">
                              <a:latin typeface="Cambria Math" panose="02040503050406030204" pitchFamily="18" charset="0"/>
                              <a:ea typeface="Cambria Math" panose="02040503050406030204" pitchFamily="18" charset="0"/>
                            </a:rPr>
                          </m:ctrlPr>
                        </m:sSubPr>
                        <m:e>
                          <m:r>
                            <m:rPr>
                              <m:sty m:val="p"/>
                            </m:rPr>
                            <a:rPr lang="en-US">
                              <a:latin typeface="Cambria Math" panose="02040503050406030204" pitchFamily="18" charset="0"/>
                              <a:ea typeface="Cambria Math" panose="02040503050406030204" pitchFamily="18" charset="0"/>
                            </a:rPr>
                            <m:t>R</m:t>
                          </m:r>
                        </m:e>
                        <m:sub>
                          <m:r>
                            <a:rPr lang="en-US">
                              <a:latin typeface="Cambria Math" panose="02040503050406030204" pitchFamily="18" charset="0"/>
                              <a:ea typeface="Cambria Math" panose="02040503050406030204" pitchFamily="18" charset="0"/>
                            </a:rPr>
                            <m:t>2</m:t>
                          </m:r>
                        </m:sub>
                      </m:sSub>
                    </m:oMath>
                  </m:oMathPara>
                </a14:m>
                <a:endParaRPr lang="en-US" dirty="0"/>
              </a:p>
              <a:p>
                <a:pPr/>
                <a14:m>
                  <m:oMathPara xmlns:m="http://schemas.openxmlformats.org/officeDocument/2006/math">
                    <m:oMathParaPr>
                      <m:jc m:val="centerGroup"/>
                    </m:oMathParaPr>
                    <m:oMath xmlns:m="http://schemas.openxmlformats.org/officeDocument/2006/math">
                      <m:r>
                        <a:rPr lang="en-US">
                          <a:latin typeface="Cambria Math" panose="02040503050406030204" pitchFamily="18" charset="0"/>
                          <a:ea typeface="Cambria Math" panose="02040503050406030204" pitchFamily="18" charset="0"/>
                        </a:rPr>
                        <m:t>∴24=6</m:t>
                      </m:r>
                      <m:sSub>
                        <m:sSubPr>
                          <m:ctrlPr>
                            <a:rPr lang="en-US" i="1">
                              <a:latin typeface="Cambria Math" panose="02040503050406030204" pitchFamily="18" charset="0"/>
                              <a:ea typeface="Cambria Math" panose="02040503050406030204" pitchFamily="18" charset="0"/>
                            </a:rPr>
                          </m:ctrlPr>
                        </m:sSubPr>
                        <m:e>
                          <m:r>
                            <m:rPr>
                              <m:sty m:val="p"/>
                            </m:rPr>
                            <a:rPr lang="en-US">
                              <a:latin typeface="Cambria Math" panose="02040503050406030204" pitchFamily="18" charset="0"/>
                              <a:ea typeface="Cambria Math" panose="02040503050406030204" pitchFamily="18" charset="0"/>
                            </a:rPr>
                            <m:t>I</m:t>
                          </m:r>
                        </m:e>
                        <m:sub>
                          <m:r>
                            <m:rPr>
                              <m:sty m:val="p"/>
                            </m:rPr>
                            <a:rPr lang="en-US" b="0" i="0" smtClean="0">
                              <a:latin typeface="Cambria Math" panose="02040503050406030204" pitchFamily="18" charset="0"/>
                              <a:ea typeface="Cambria Math" panose="02040503050406030204" pitchFamily="18" charset="0"/>
                            </a:rPr>
                            <m:t>T</m:t>
                          </m:r>
                        </m:sub>
                      </m:sSub>
                      <m:r>
                        <a:rPr lang="en-US">
                          <a:latin typeface="Cambria Math" panose="02040503050406030204" pitchFamily="18" charset="0"/>
                          <a:ea typeface="Cambria Math" panose="02040503050406030204" pitchFamily="18" charset="0"/>
                        </a:rPr>
                        <m:t>+8</m:t>
                      </m:r>
                      <m:sSub>
                        <m:sSubPr>
                          <m:ctrlPr>
                            <a:rPr lang="en-US" i="1">
                              <a:latin typeface="Cambria Math" panose="02040503050406030204" pitchFamily="18" charset="0"/>
                              <a:ea typeface="Cambria Math" panose="02040503050406030204" pitchFamily="18" charset="0"/>
                            </a:rPr>
                          </m:ctrlPr>
                        </m:sSubPr>
                        <m:e>
                          <m:r>
                            <m:rPr>
                              <m:sty m:val="p"/>
                            </m:rPr>
                            <a:rPr lang="en-US">
                              <a:latin typeface="Cambria Math" panose="02040503050406030204" pitchFamily="18" charset="0"/>
                              <a:ea typeface="Cambria Math" panose="02040503050406030204" pitchFamily="18" charset="0"/>
                            </a:rPr>
                            <m:t>I</m:t>
                          </m:r>
                        </m:e>
                        <m:sub>
                          <m:r>
                            <m:rPr>
                              <m:sty m:val="p"/>
                            </m:rPr>
                            <a:rPr lang="en-US" b="0" i="0" smtClean="0">
                              <a:latin typeface="Cambria Math" panose="02040503050406030204" pitchFamily="18" charset="0"/>
                              <a:ea typeface="Cambria Math" panose="02040503050406030204" pitchFamily="18" charset="0"/>
                            </a:rPr>
                            <m:t>T</m:t>
                          </m:r>
                        </m:sub>
                      </m:sSub>
                      <m:r>
                        <a:rPr lang="en-US">
                          <a:latin typeface="Cambria Math" panose="02040503050406030204" pitchFamily="18" charset="0"/>
                          <a:ea typeface="Cambria Math" panose="02040503050406030204" pitchFamily="18" charset="0"/>
                        </a:rPr>
                        <m:t>−8</m:t>
                      </m:r>
                      <m:sSub>
                        <m:sSubPr>
                          <m:ctrlPr>
                            <a:rPr lang="en-US" i="1">
                              <a:latin typeface="Cambria Math" panose="02040503050406030204" pitchFamily="18" charset="0"/>
                              <a:ea typeface="Cambria Math" panose="02040503050406030204" pitchFamily="18" charset="0"/>
                            </a:rPr>
                          </m:ctrlPr>
                        </m:sSubPr>
                        <m:e>
                          <m:r>
                            <m:rPr>
                              <m:sty m:val="p"/>
                            </m:rPr>
                            <a:rPr lang="en-US">
                              <a:latin typeface="Cambria Math" panose="02040503050406030204" pitchFamily="18" charset="0"/>
                              <a:ea typeface="Cambria Math" panose="02040503050406030204" pitchFamily="18" charset="0"/>
                            </a:rPr>
                            <m:t>I</m:t>
                          </m:r>
                        </m:e>
                        <m:sub>
                          <m:r>
                            <a:rPr lang="en-US">
                              <a:latin typeface="Cambria Math" panose="02040503050406030204" pitchFamily="18" charset="0"/>
                              <a:ea typeface="Cambria Math" panose="02040503050406030204" pitchFamily="18" charset="0"/>
                            </a:rPr>
                            <m:t>3</m:t>
                          </m:r>
                        </m:sub>
                      </m:sSub>
                    </m:oMath>
                  </m:oMathPara>
                </a14:m>
                <a:endParaRPr lang="en-US" dirty="0"/>
              </a:p>
              <a:p>
                <a:pPr/>
                <a14:m>
                  <m:oMathPara xmlns:m="http://schemas.openxmlformats.org/officeDocument/2006/math">
                    <m:oMathParaPr>
                      <m:jc m:val="centerGroup"/>
                    </m:oMathParaPr>
                    <m:oMath xmlns:m="http://schemas.openxmlformats.org/officeDocument/2006/math">
                      <m:r>
                        <a:rPr lang="en-US">
                          <a:latin typeface="Cambria Math" panose="02040503050406030204" pitchFamily="18" charset="0"/>
                          <a:ea typeface="Cambria Math" panose="02040503050406030204" pitchFamily="18" charset="0"/>
                        </a:rPr>
                        <m:t>∴24=14</m:t>
                      </m:r>
                      <m:sSub>
                        <m:sSubPr>
                          <m:ctrlPr>
                            <a:rPr lang="en-US" i="1">
                              <a:latin typeface="Cambria Math" panose="02040503050406030204" pitchFamily="18" charset="0"/>
                              <a:ea typeface="Cambria Math" panose="02040503050406030204" pitchFamily="18" charset="0"/>
                            </a:rPr>
                          </m:ctrlPr>
                        </m:sSubPr>
                        <m:e>
                          <m:r>
                            <m:rPr>
                              <m:sty m:val="p"/>
                            </m:rPr>
                            <a:rPr lang="en-US">
                              <a:latin typeface="Cambria Math" panose="02040503050406030204" pitchFamily="18" charset="0"/>
                              <a:ea typeface="Cambria Math" panose="02040503050406030204" pitchFamily="18" charset="0"/>
                            </a:rPr>
                            <m:t>I</m:t>
                          </m:r>
                        </m:e>
                        <m:sub>
                          <m:r>
                            <m:rPr>
                              <m:sty m:val="p"/>
                            </m:rPr>
                            <a:rPr lang="en-US" b="0" i="0" smtClean="0">
                              <a:latin typeface="Cambria Math" panose="02040503050406030204" pitchFamily="18" charset="0"/>
                              <a:ea typeface="Cambria Math" panose="02040503050406030204" pitchFamily="18" charset="0"/>
                            </a:rPr>
                            <m:t>T</m:t>
                          </m:r>
                        </m:sub>
                      </m:sSub>
                      <m:r>
                        <a:rPr lang="en-US">
                          <a:latin typeface="Cambria Math" panose="02040503050406030204" pitchFamily="18" charset="0"/>
                          <a:ea typeface="Cambria Math" panose="02040503050406030204" pitchFamily="18" charset="0"/>
                        </a:rPr>
                        <m:t>−8</m:t>
                      </m:r>
                      <m:sSub>
                        <m:sSubPr>
                          <m:ctrlPr>
                            <a:rPr lang="en-US" i="1">
                              <a:latin typeface="Cambria Math" panose="02040503050406030204" pitchFamily="18" charset="0"/>
                              <a:ea typeface="Cambria Math" panose="02040503050406030204" pitchFamily="18" charset="0"/>
                            </a:rPr>
                          </m:ctrlPr>
                        </m:sSubPr>
                        <m:e>
                          <m:r>
                            <m:rPr>
                              <m:sty m:val="p"/>
                            </m:rPr>
                            <a:rPr lang="en-US">
                              <a:latin typeface="Cambria Math" panose="02040503050406030204" pitchFamily="18" charset="0"/>
                              <a:ea typeface="Cambria Math" panose="02040503050406030204" pitchFamily="18" charset="0"/>
                            </a:rPr>
                            <m:t>I</m:t>
                          </m:r>
                        </m:e>
                        <m:sub>
                          <m:r>
                            <a:rPr lang="en-US">
                              <a:latin typeface="Cambria Math" panose="02040503050406030204" pitchFamily="18" charset="0"/>
                              <a:ea typeface="Cambria Math" panose="02040503050406030204" pitchFamily="18" charset="0"/>
                            </a:rPr>
                            <m:t>3</m:t>
                          </m:r>
                        </m:sub>
                      </m:sSub>
                    </m:oMath>
                  </m:oMathPara>
                </a14:m>
                <a:endParaRPr lang="en-US" dirty="0"/>
              </a:p>
            </p:txBody>
          </p:sp>
        </mc:Choice>
        <mc:Fallback xmlns="">
          <p:sp>
            <p:nvSpPr>
              <p:cNvPr id="5" name="Rectangle 4">
                <a:extLst>
                  <a:ext uri="{FF2B5EF4-FFF2-40B4-BE49-F238E27FC236}">
                    <a16:creationId xmlns:a16="http://schemas.microsoft.com/office/drawing/2014/main" id="{BAA812DC-03C5-8A4C-A856-0619DFF395C7}"/>
                  </a:ext>
                </a:extLst>
              </p:cNvPr>
              <p:cNvSpPr>
                <a:spLocks noRot="1" noChangeAspect="1" noMove="1" noResize="1" noEditPoints="1" noAdjustHandles="1" noChangeArrowheads="1" noChangeShapeType="1" noTextEdit="1"/>
              </p:cNvSpPr>
              <p:nvPr/>
            </p:nvSpPr>
            <p:spPr>
              <a:xfrm>
                <a:off x="211415" y="1969915"/>
                <a:ext cx="5118100" cy="1200329"/>
              </a:xfrm>
              <a:prstGeom prst="rect">
                <a:avLst/>
              </a:prstGeom>
              <a:blipFill>
                <a:blip r:embed="rId7"/>
                <a:stretch>
                  <a:fillRect/>
                </a:stretch>
              </a:blipFill>
            </p:spPr>
            <p:txBody>
              <a:bodyPr/>
              <a:lstStyle/>
              <a:p>
                <a:r>
                  <a:rPr lang="en-US">
                    <a:noFill/>
                  </a:rPr>
                  <a:t> </a:t>
                </a:r>
              </a:p>
            </p:txBody>
          </p:sp>
        </mc:Fallback>
      </mc:AlternateContent>
    </p:spTree>
    <p:custDataLst>
      <p:tags r:id="rId1"/>
    </p:custDataLst>
    <p:extLst>
      <p:ext uri="{BB962C8B-B14F-4D97-AF65-F5344CB8AC3E}">
        <p14:creationId xmlns:p14="http://schemas.microsoft.com/office/powerpoint/2010/main" val="25229766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Video Briefing – Vid01 (5 of 6)</a:t>
            </a:r>
          </a:p>
        </p:txBody>
      </p:sp>
      <p:sp>
        <p:nvSpPr>
          <p:cNvPr id="3" name="Rectangle 2">
            <a:extLst>
              <a:ext uri="{FF2B5EF4-FFF2-40B4-BE49-F238E27FC236}">
                <a16:creationId xmlns:a16="http://schemas.microsoft.com/office/drawing/2014/main" id="{E96364EF-935E-1E45-A8B6-FEBAA8ED6F07}"/>
              </a:ext>
            </a:extLst>
          </p:cNvPr>
          <p:cNvSpPr/>
          <p:nvPr/>
        </p:nvSpPr>
        <p:spPr>
          <a:xfrm>
            <a:off x="460118" y="1233578"/>
            <a:ext cx="9647050" cy="369332"/>
          </a:xfrm>
          <a:prstGeom prst="rect">
            <a:avLst/>
          </a:prstGeom>
        </p:spPr>
        <p:txBody>
          <a:bodyPr wrap="square">
            <a:spAutoFit/>
          </a:bodyPr>
          <a:lstStyle/>
          <a:p>
            <a:r>
              <a:rPr lang="en-GB" dirty="0"/>
              <a:t>Step 5: Now set up a similar voltage equation using KVL in the other loop BCDEB.</a:t>
            </a:r>
          </a:p>
        </p:txBody>
      </p:sp>
      <p:grpSp>
        <p:nvGrpSpPr>
          <p:cNvPr id="21" name="Group 20">
            <a:extLst>
              <a:ext uri="{FF2B5EF4-FFF2-40B4-BE49-F238E27FC236}">
                <a16:creationId xmlns:a16="http://schemas.microsoft.com/office/drawing/2014/main" id="{E2470E19-B63F-134D-8D80-FA4D77129CF8}"/>
              </a:ext>
            </a:extLst>
          </p:cNvPr>
          <p:cNvGrpSpPr/>
          <p:nvPr/>
        </p:nvGrpSpPr>
        <p:grpSpPr>
          <a:xfrm>
            <a:off x="5925924" y="1850933"/>
            <a:ext cx="3609495" cy="2618206"/>
            <a:chOff x="7148515" y="1183049"/>
            <a:chExt cx="3609495" cy="2618206"/>
          </a:xfrm>
        </p:grpSpPr>
        <p:grpSp>
          <p:nvGrpSpPr>
            <p:cNvPr id="22" name="Group 21">
              <a:extLst>
                <a:ext uri="{FF2B5EF4-FFF2-40B4-BE49-F238E27FC236}">
                  <a16:creationId xmlns:a16="http://schemas.microsoft.com/office/drawing/2014/main" id="{C7A0B5F5-A853-4841-A803-4C0B194E344F}"/>
                </a:ext>
              </a:extLst>
            </p:cNvPr>
            <p:cNvGrpSpPr/>
            <p:nvPr/>
          </p:nvGrpSpPr>
          <p:grpSpPr>
            <a:xfrm>
              <a:off x="7148515" y="1183049"/>
              <a:ext cx="3609495" cy="2395761"/>
              <a:chOff x="2212840" y="1127444"/>
              <a:chExt cx="3609495" cy="2395761"/>
            </a:xfrm>
          </p:grpSpPr>
          <p:pic>
            <p:nvPicPr>
              <p:cNvPr id="45" name="Picture 44">
                <a:extLst>
                  <a:ext uri="{FF2B5EF4-FFF2-40B4-BE49-F238E27FC236}">
                    <a16:creationId xmlns:a16="http://schemas.microsoft.com/office/drawing/2014/main" id="{1D41932C-86BF-8048-B9B3-1F51ECD83F5B}"/>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2608208" y="1275305"/>
                <a:ext cx="2689478" cy="2247900"/>
              </a:xfrm>
              <a:prstGeom prst="rect">
                <a:avLst/>
              </a:prstGeom>
            </p:spPr>
          </p:pic>
          <p:sp>
            <p:nvSpPr>
              <p:cNvPr id="51" name="TextBox 50">
                <a:extLst>
                  <a:ext uri="{FF2B5EF4-FFF2-40B4-BE49-F238E27FC236}">
                    <a16:creationId xmlns:a16="http://schemas.microsoft.com/office/drawing/2014/main" id="{C606DB0D-8489-B146-A824-7CD8A66B0506}"/>
                  </a:ext>
                </a:extLst>
              </p:cNvPr>
              <p:cNvSpPr txBox="1"/>
              <p:nvPr/>
            </p:nvSpPr>
            <p:spPr>
              <a:xfrm>
                <a:off x="3075465" y="2310951"/>
                <a:ext cx="774571" cy="369332"/>
              </a:xfrm>
              <a:prstGeom prst="rect">
                <a:avLst/>
              </a:prstGeom>
              <a:noFill/>
            </p:spPr>
            <p:txBody>
              <a:bodyPr wrap="none" rtlCol="0">
                <a:spAutoFit/>
              </a:bodyPr>
              <a:lstStyle/>
              <a:p>
                <a:r>
                  <a:rPr lang="en-US" dirty="0"/>
                  <a:t>R</a:t>
                </a:r>
                <a:r>
                  <a:rPr lang="en-US" baseline="-25000" dirty="0"/>
                  <a:t>2</a:t>
                </a:r>
                <a:r>
                  <a:rPr lang="en-US" dirty="0"/>
                  <a:t>=8Ω</a:t>
                </a:r>
              </a:p>
            </p:txBody>
          </p:sp>
          <p:sp>
            <p:nvSpPr>
              <p:cNvPr id="52" name="TextBox 51">
                <a:extLst>
                  <a:ext uri="{FF2B5EF4-FFF2-40B4-BE49-F238E27FC236}">
                    <a16:creationId xmlns:a16="http://schemas.microsoft.com/office/drawing/2014/main" id="{D3657272-BE64-4848-B524-F162CC2D348C}"/>
                  </a:ext>
                </a:extLst>
              </p:cNvPr>
              <p:cNvSpPr txBox="1"/>
              <p:nvPr/>
            </p:nvSpPr>
            <p:spPr>
              <a:xfrm>
                <a:off x="3533433" y="1127444"/>
                <a:ext cx="891591" cy="369332"/>
              </a:xfrm>
              <a:prstGeom prst="rect">
                <a:avLst/>
              </a:prstGeom>
              <a:noFill/>
            </p:spPr>
            <p:txBody>
              <a:bodyPr wrap="none" rtlCol="0">
                <a:spAutoFit/>
              </a:bodyPr>
              <a:lstStyle/>
              <a:p>
                <a:r>
                  <a:rPr lang="en-US" dirty="0"/>
                  <a:t>R</a:t>
                </a:r>
                <a:r>
                  <a:rPr lang="en-US" baseline="-25000" dirty="0"/>
                  <a:t>3</a:t>
                </a:r>
                <a:r>
                  <a:rPr lang="en-US" dirty="0"/>
                  <a:t>=12Ω</a:t>
                </a:r>
              </a:p>
            </p:txBody>
          </p:sp>
          <p:sp>
            <p:nvSpPr>
              <p:cNvPr id="53" name="TextBox 52">
                <a:extLst>
                  <a:ext uri="{FF2B5EF4-FFF2-40B4-BE49-F238E27FC236}">
                    <a16:creationId xmlns:a16="http://schemas.microsoft.com/office/drawing/2014/main" id="{32A7D037-BEA0-B343-8E66-B3B526687988}"/>
                  </a:ext>
                </a:extLst>
              </p:cNvPr>
              <p:cNvSpPr txBox="1"/>
              <p:nvPr/>
            </p:nvSpPr>
            <p:spPr>
              <a:xfrm>
                <a:off x="5047764" y="2399255"/>
                <a:ext cx="774571" cy="369332"/>
              </a:xfrm>
              <a:prstGeom prst="rect">
                <a:avLst/>
              </a:prstGeom>
              <a:noFill/>
            </p:spPr>
            <p:txBody>
              <a:bodyPr wrap="none" rtlCol="0">
                <a:spAutoFit/>
              </a:bodyPr>
              <a:lstStyle/>
              <a:p>
                <a:r>
                  <a:rPr lang="en-US" dirty="0"/>
                  <a:t>R</a:t>
                </a:r>
                <a:r>
                  <a:rPr lang="en-US" baseline="-25000" dirty="0"/>
                  <a:t>4</a:t>
                </a:r>
                <a:r>
                  <a:rPr lang="en-US" dirty="0"/>
                  <a:t>=4Ω</a:t>
                </a:r>
              </a:p>
            </p:txBody>
          </p:sp>
          <p:sp>
            <p:nvSpPr>
              <p:cNvPr id="54" name="TextBox 53">
                <a:extLst>
                  <a:ext uri="{FF2B5EF4-FFF2-40B4-BE49-F238E27FC236}">
                    <a16:creationId xmlns:a16="http://schemas.microsoft.com/office/drawing/2014/main" id="{021A6A6F-10E3-B641-B576-BABA75036E67}"/>
                  </a:ext>
                </a:extLst>
              </p:cNvPr>
              <p:cNvSpPr txBox="1"/>
              <p:nvPr/>
            </p:nvSpPr>
            <p:spPr>
              <a:xfrm>
                <a:off x="3213760" y="1564616"/>
                <a:ext cx="320922" cy="369332"/>
              </a:xfrm>
              <a:prstGeom prst="rect">
                <a:avLst/>
              </a:prstGeom>
              <a:noFill/>
            </p:spPr>
            <p:txBody>
              <a:bodyPr wrap="none" rtlCol="0">
                <a:spAutoFit/>
              </a:bodyPr>
              <a:lstStyle/>
              <a:p>
                <a:r>
                  <a:rPr lang="en-US" dirty="0"/>
                  <a:t>I</a:t>
                </a:r>
                <a:r>
                  <a:rPr lang="en-US" baseline="-25000" dirty="0"/>
                  <a:t>3</a:t>
                </a:r>
              </a:p>
            </p:txBody>
          </p:sp>
          <p:cxnSp>
            <p:nvCxnSpPr>
              <p:cNvPr id="55" name="Straight Arrow Connector 54">
                <a:extLst>
                  <a:ext uri="{FF2B5EF4-FFF2-40B4-BE49-F238E27FC236}">
                    <a16:creationId xmlns:a16="http://schemas.microsoft.com/office/drawing/2014/main" id="{67BEF675-F3F1-9244-861B-689F935E68A5}"/>
                  </a:ext>
                </a:extLst>
              </p:cNvPr>
              <p:cNvCxnSpPr>
                <a:cxnSpLocks/>
              </p:cNvCxnSpPr>
              <p:nvPr/>
            </p:nvCxnSpPr>
            <p:spPr>
              <a:xfrm>
                <a:off x="3284181" y="1635001"/>
                <a:ext cx="197770" cy="0"/>
              </a:xfrm>
              <a:prstGeom prst="straightConnector1">
                <a:avLst/>
              </a:prstGeom>
              <a:ln w="28575">
                <a:solidFill>
                  <a:schemeClr val="bg2">
                    <a:lumMod val="1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8E5F82C2-99E8-564A-B2F6-88CEEFA678A7}"/>
                  </a:ext>
                </a:extLst>
              </p:cNvPr>
              <p:cNvSpPr txBox="1"/>
              <p:nvPr/>
            </p:nvSpPr>
            <p:spPr>
              <a:xfrm>
                <a:off x="2212840" y="1804081"/>
                <a:ext cx="779381" cy="369332"/>
              </a:xfrm>
              <a:prstGeom prst="rect">
                <a:avLst/>
              </a:prstGeom>
              <a:noFill/>
            </p:spPr>
            <p:txBody>
              <a:bodyPr wrap="none" rtlCol="0">
                <a:spAutoFit/>
              </a:bodyPr>
              <a:lstStyle/>
              <a:p>
                <a:r>
                  <a:rPr lang="en-US" dirty="0"/>
                  <a:t>I</a:t>
                </a:r>
                <a:r>
                  <a:rPr lang="en-US" baseline="-25000" dirty="0"/>
                  <a:t>2</a:t>
                </a:r>
                <a:r>
                  <a:rPr lang="en-US" dirty="0"/>
                  <a:t>=I</a:t>
                </a:r>
                <a:r>
                  <a:rPr lang="en-US" baseline="-25000" dirty="0"/>
                  <a:t>1</a:t>
                </a:r>
                <a:r>
                  <a:rPr lang="en-US" dirty="0"/>
                  <a:t>-I</a:t>
                </a:r>
                <a:r>
                  <a:rPr lang="en-US" baseline="-25000" dirty="0"/>
                  <a:t>3</a:t>
                </a:r>
              </a:p>
            </p:txBody>
          </p:sp>
          <p:cxnSp>
            <p:nvCxnSpPr>
              <p:cNvPr id="57" name="Straight Arrow Connector 56">
                <a:extLst>
                  <a:ext uri="{FF2B5EF4-FFF2-40B4-BE49-F238E27FC236}">
                    <a16:creationId xmlns:a16="http://schemas.microsoft.com/office/drawing/2014/main" id="{4F8652E6-71AD-4543-8EF6-7A1406FA9926}"/>
                  </a:ext>
                </a:extLst>
              </p:cNvPr>
              <p:cNvCxnSpPr>
                <a:cxnSpLocks/>
              </p:cNvCxnSpPr>
              <p:nvPr/>
            </p:nvCxnSpPr>
            <p:spPr>
              <a:xfrm rot="5400000">
                <a:off x="2836348" y="2032833"/>
                <a:ext cx="197770" cy="0"/>
              </a:xfrm>
              <a:prstGeom prst="straightConnector1">
                <a:avLst/>
              </a:prstGeom>
              <a:ln w="28575">
                <a:solidFill>
                  <a:schemeClr val="bg2">
                    <a:lumMod val="10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24" name="TextBox 23">
              <a:extLst>
                <a:ext uri="{FF2B5EF4-FFF2-40B4-BE49-F238E27FC236}">
                  <a16:creationId xmlns:a16="http://schemas.microsoft.com/office/drawing/2014/main" id="{3A359AA9-C8B0-7E42-8282-30256A8EF231}"/>
                </a:ext>
              </a:extLst>
            </p:cNvPr>
            <p:cNvSpPr txBox="1"/>
            <p:nvPr/>
          </p:nvSpPr>
          <p:spPr>
            <a:xfrm>
              <a:off x="7679379" y="1384915"/>
              <a:ext cx="314510" cy="369332"/>
            </a:xfrm>
            <a:prstGeom prst="rect">
              <a:avLst/>
            </a:prstGeom>
            <a:noFill/>
          </p:spPr>
          <p:txBody>
            <a:bodyPr wrap="none" rtlCol="0">
              <a:spAutoFit/>
            </a:bodyPr>
            <a:lstStyle/>
            <a:p>
              <a:r>
                <a:rPr lang="en-US" b="1" dirty="0"/>
                <a:t>B</a:t>
              </a:r>
            </a:p>
          </p:txBody>
        </p:sp>
        <p:sp>
          <p:nvSpPr>
            <p:cNvPr id="41" name="TextBox 40">
              <a:extLst>
                <a:ext uri="{FF2B5EF4-FFF2-40B4-BE49-F238E27FC236}">
                  <a16:creationId xmlns:a16="http://schemas.microsoft.com/office/drawing/2014/main" id="{25E62758-9F20-FA45-8F92-20F21160C33D}"/>
                </a:ext>
              </a:extLst>
            </p:cNvPr>
            <p:cNvSpPr txBox="1"/>
            <p:nvPr/>
          </p:nvSpPr>
          <p:spPr>
            <a:xfrm>
              <a:off x="9676706" y="1364240"/>
              <a:ext cx="306494" cy="369332"/>
            </a:xfrm>
            <a:prstGeom prst="rect">
              <a:avLst/>
            </a:prstGeom>
            <a:noFill/>
          </p:spPr>
          <p:txBody>
            <a:bodyPr wrap="none" rtlCol="0">
              <a:spAutoFit/>
            </a:bodyPr>
            <a:lstStyle/>
            <a:p>
              <a:r>
                <a:rPr lang="en-US" b="1" dirty="0"/>
                <a:t>C</a:t>
              </a:r>
            </a:p>
          </p:txBody>
        </p:sp>
        <p:sp>
          <p:nvSpPr>
            <p:cNvPr id="42" name="Rectangle 41">
              <a:extLst>
                <a:ext uri="{FF2B5EF4-FFF2-40B4-BE49-F238E27FC236}">
                  <a16:creationId xmlns:a16="http://schemas.microsoft.com/office/drawing/2014/main" id="{E8220C8F-AA0C-2D49-BDB8-FF67F9EC1FF0}"/>
                </a:ext>
              </a:extLst>
            </p:cNvPr>
            <p:cNvSpPr/>
            <p:nvPr/>
          </p:nvSpPr>
          <p:spPr>
            <a:xfrm>
              <a:off x="9780352" y="3343411"/>
              <a:ext cx="330540" cy="369332"/>
            </a:xfrm>
            <a:prstGeom prst="rect">
              <a:avLst/>
            </a:prstGeom>
          </p:spPr>
          <p:txBody>
            <a:bodyPr wrap="none">
              <a:spAutoFit/>
            </a:bodyPr>
            <a:lstStyle/>
            <a:p>
              <a:r>
                <a:rPr lang="en-US" b="1" dirty="0"/>
                <a:t>D</a:t>
              </a:r>
            </a:p>
          </p:txBody>
        </p:sp>
        <p:sp>
          <p:nvSpPr>
            <p:cNvPr id="43" name="Rectangle 42">
              <a:extLst>
                <a:ext uri="{FF2B5EF4-FFF2-40B4-BE49-F238E27FC236}">
                  <a16:creationId xmlns:a16="http://schemas.microsoft.com/office/drawing/2014/main" id="{4EC7F7B8-37AB-414C-A1F7-D32A994EFC1D}"/>
                </a:ext>
              </a:extLst>
            </p:cNvPr>
            <p:cNvSpPr/>
            <p:nvPr/>
          </p:nvSpPr>
          <p:spPr>
            <a:xfrm>
              <a:off x="7677738" y="3431923"/>
              <a:ext cx="296876" cy="369332"/>
            </a:xfrm>
            <a:prstGeom prst="rect">
              <a:avLst/>
            </a:prstGeom>
          </p:spPr>
          <p:txBody>
            <a:bodyPr wrap="none">
              <a:spAutoFit/>
            </a:bodyPr>
            <a:lstStyle/>
            <a:p>
              <a:r>
                <a:rPr lang="en-US" b="1" dirty="0"/>
                <a:t>E</a:t>
              </a:r>
            </a:p>
          </p:txBody>
        </p:sp>
      </p:grpSp>
      <p:pic>
        <p:nvPicPr>
          <p:cNvPr id="40" name="Graphic 39" descr="Line Arrow: Rotate right">
            <a:extLst>
              <a:ext uri="{FF2B5EF4-FFF2-40B4-BE49-F238E27FC236}">
                <a16:creationId xmlns:a16="http://schemas.microsoft.com/office/drawing/2014/main" id="{0A316721-5641-7A4A-B0E1-617CD0AF1020}"/>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rot="9900000">
            <a:off x="6658755" y="2457203"/>
            <a:ext cx="1811903" cy="1811903"/>
          </a:xfrm>
          <a:prstGeom prst="rect">
            <a:avLst/>
          </a:prstGeom>
        </p:spPr>
      </p:pic>
      <p:cxnSp>
        <p:nvCxnSpPr>
          <p:cNvPr id="58" name="Straight Arrow Connector 57">
            <a:extLst>
              <a:ext uri="{FF2B5EF4-FFF2-40B4-BE49-F238E27FC236}">
                <a16:creationId xmlns:a16="http://schemas.microsoft.com/office/drawing/2014/main" id="{5BFF5230-761B-7648-8653-9F7CBE1DCD4D}"/>
              </a:ext>
            </a:extLst>
          </p:cNvPr>
          <p:cNvCxnSpPr>
            <a:cxnSpLocks/>
          </p:cNvCxnSpPr>
          <p:nvPr/>
        </p:nvCxnSpPr>
        <p:spPr>
          <a:xfrm flipH="1">
            <a:off x="7239774" y="2632477"/>
            <a:ext cx="778213" cy="0"/>
          </a:xfrm>
          <a:prstGeom prst="straightConnector1">
            <a:avLst/>
          </a:prstGeom>
          <a:ln w="28575">
            <a:solidFill>
              <a:schemeClr val="bg2">
                <a:lumMod val="10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9" name="TextBox 58">
            <a:extLst>
              <a:ext uri="{FF2B5EF4-FFF2-40B4-BE49-F238E27FC236}">
                <a16:creationId xmlns:a16="http://schemas.microsoft.com/office/drawing/2014/main" id="{EC9541DD-665F-104F-A67C-E2698B28627F}"/>
              </a:ext>
            </a:extLst>
          </p:cNvPr>
          <p:cNvSpPr txBox="1"/>
          <p:nvPr/>
        </p:nvSpPr>
        <p:spPr>
          <a:xfrm>
            <a:off x="7469524" y="2611867"/>
            <a:ext cx="394660" cy="369332"/>
          </a:xfrm>
          <a:prstGeom prst="rect">
            <a:avLst/>
          </a:prstGeom>
          <a:noFill/>
        </p:spPr>
        <p:txBody>
          <a:bodyPr wrap="none" rtlCol="0">
            <a:spAutoFit/>
          </a:bodyPr>
          <a:lstStyle/>
          <a:p>
            <a:r>
              <a:rPr lang="en-US" dirty="0"/>
              <a:t>V</a:t>
            </a:r>
            <a:r>
              <a:rPr lang="en-US" baseline="-25000" dirty="0"/>
              <a:t>2</a:t>
            </a:r>
            <a:endParaRPr lang="en-US" sz="2800" baseline="-25000" dirty="0"/>
          </a:p>
        </p:txBody>
      </p:sp>
      <p:cxnSp>
        <p:nvCxnSpPr>
          <p:cNvPr id="60" name="Straight Arrow Connector 59">
            <a:extLst>
              <a:ext uri="{FF2B5EF4-FFF2-40B4-BE49-F238E27FC236}">
                <a16:creationId xmlns:a16="http://schemas.microsoft.com/office/drawing/2014/main" id="{85AE2266-D28B-784C-ADA3-3C5E9CBA2129}"/>
              </a:ext>
            </a:extLst>
          </p:cNvPr>
          <p:cNvCxnSpPr>
            <a:cxnSpLocks/>
          </p:cNvCxnSpPr>
          <p:nvPr/>
        </p:nvCxnSpPr>
        <p:spPr>
          <a:xfrm rot="5400000" flipH="1">
            <a:off x="5997243" y="3320143"/>
            <a:ext cx="778213" cy="0"/>
          </a:xfrm>
          <a:prstGeom prst="straightConnector1">
            <a:avLst/>
          </a:prstGeom>
          <a:ln w="28575">
            <a:solidFill>
              <a:schemeClr val="bg2">
                <a:lumMod val="10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1" name="TextBox 60">
            <a:extLst>
              <a:ext uri="{FF2B5EF4-FFF2-40B4-BE49-F238E27FC236}">
                <a16:creationId xmlns:a16="http://schemas.microsoft.com/office/drawing/2014/main" id="{F158B784-74FD-D546-B027-B09C2E3ABEA1}"/>
              </a:ext>
            </a:extLst>
          </p:cNvPr>
          <p:cNvSpPr txBox="1"/>
          <p:nvPr/>
        </p:nvSpPr>
        <p:spPr>
          <a:xfrm>
            <a:off x="6034813" y="3073101"/>
            <a:ext cx="394660" cy="369332"/>
          </a:xfrm>
          <a:prstGeom prst="rect">
            <a:avLst/>
          </a:prstGeom>
          <a:noFill/>
        </p:spPr>
        <p:txBody>
          <a:bodyPr wrap="none" rtlCol="0">
            <a:spAutoFit/>
          </a:bodyPr>
          <a:lstStyle/>
          <a:p>
            <a:r>
              <a:rPr lang="en-US" dirty="0"/>
              <a:t>V</a:t>
            </a:r>
            <a:r>
              <a:rPr lang="en-US" baseline="-25000" dirty="0"/>
              <a:t>2</a:t>
            </a:r>
            <a:endParaRPr lang="en-US" sz="2800" baseline="-25000" dirty="0"/>
          </a:p>
        </p:txBody>
      </p:sp>
      <p:cxnSp>
        <p:nvCxnSpPr>
          <p:cNvPr id="62" name="Straight Arrow Connector 61">
            <a:extLst>
              <a:ext uri="{FF2B5EF4-FFF2-40B4-BE49-F238E27FC236}">
                <a16:creationId xmlns:a16="http://schemas.microsoft.com/office/drawing/2014/main" id="{1C193D8F-5EB8-2C43-BCA8-FC1D8C0C8F5C}"/>
              </a:ext>
            </a:extLst>
          </p:cNvPr>
          <p:cNvCxnSpPr>
            <a:cxnSpLocks/>
          </p:cNvCxnSpPr>
          <p:nvPr/>
        </p:nvCxnSpPr>
        <p:spPr>
          <a:xfrm rot="5400000" flipH="1">
            <a:off x="8025506" y="3320143"/>
            <a:ext cx="778213" cy="0"/>
          </a:xfrm>
          <a:prstGeom prst="straightConnector1">
            <a:avLst/>
          </a:prstGeom>
          <a:ln w="28575">
            <a:solidFill>
              <a:schemeClr val="bg2">
                <a:lumMod val="10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3" name="TextBox 62">
            <a:extLst>
              <a:ext uri="{FF2B5EF4-FFF2-40B4-BE49-F238E27FC236}">
                <a16:creationId xmlns:a16="http://schemas.microsoft.com/office/drawing/2014/main" id="{6DDAE392-8648-F64C-90FD-74706ED36CF1}"/>
              </a:ext>
            </a:extLst>
          </p:cNvPr>
          <p:cNvSpPr txBox="1"/>
          <p:nvPr/>
        </p:nvSpPr>
        <p:spPr>
          <a:xfrm>
            <a:off x="8063076" y="3073101"/>
            <a:ext cx="394660" cy="369332"/>
          </a:xfrm>
          <a:prstGeom prst="rect">
            <a:avLst/>
          </a:prstGeom>
          <a:noFill/>
        </p:spPr>
        <p:txBody>
          <a:bodyPr wrap="none" rtlCol="0">
            <a:spAutoFit/>
          </a:bodyPr>
          <a:lstStyle/>
          <a:p>
            <a:r>
              <a:rPr lang="en-US" dirty="0"/>
              <a:t>V</a:t>
            </a:r>
            <a:r>
              <a:rPr lang="en-US" baseline="-25000" dirty="0"/>
              <a:t>4</a:t>
            </a:r>
            <a:endParaRPr lang="en-US" sz="2800" baseline="-25000" dirty="0"/>
          </a:p>
        </p:txBody>
      </p:sp>
      <p:sp>
        <p:nvSpPr>
          <p:cNvPr id="6" name="TextBox 5">
            <a:extLst>
              <a:ext uri="{FF2B5EF4-FFF2-40B4-BE49-F238E27FC236}">
                <a16:creationId xmlns:a16="http://schemas.microsoft.com/office/drawing/2014/main" id="{189B649D-D63E-AF42-A0E6-D17EF15CD2E7}"/>
              </a:ext>
            </a:extLst>
          </p:cNvPr>
          <p:cNvSpPr txBox="1"/>
          <p:nvPr/>
        </p:nvSpPr>
        <p:spPr>
          <a:xfrm>
            <a:off x="467485" y="1884263"/>
            <a:ext cx="4933790" cy="2492990"/>
          </a:xfrm>
          <a:prstGeom prst="rect">
            <a:avLst/>
          </a:prstGeom>
          <a:solidFill>
            <a:schemeClr val="bg1"/>
          </a:solidFill>
        </p:spPr>
        <p:txBody>
          <a:bodyPr wrap="square" rtlCol="0">
            <a:spAutoFit/>
          </a:bodyPr>
          <a:lstStyle/>
          <a:p>
            <a:r>
              <a:rPr lang="en-US" dirty="0"/>
              <a:t>V</a:t>
            </a:r>
            <a:r>
              <a:rPr lang="en-US" baseline="-25000" dirty="0"/>
              <a:t>T</a:t>
            </a:r>
            <a:r>
              <a:rPr lang="en-US" dirty="0"/>
              <a:t> = V</a:t>
            </a:r>
            <a:r>
              <a:rPr lang="en-US" baseline="-25000" dirty="0"/>
              <a:t>3</a:t>
            </a:r>
            <a:r>
              <a:rPr lang="en-US" dirty="0"/>
              <a:t> + V</a:t>
            </a:r>
            <a:r>
              <a:rPr lang="en-US" baseline="-25000" dirty="0"/>
              <a:t>4</a:t>
            </a:r>
            <a:r>
              <a:rPr lang="en-US" dirty="0"/>
              <a:t> – V</a:t>
            </a:r>
            <a:r>
              <a:rPr lang="en-US" baseline="-25000" dirty="0"/>
              <a:t>2</a:t>
            </a:r>
          </a:p>
          <a:p>
            <a:pPr marL="285750" indent="-285750">
              <a:buFont typeface="Arial" panose="020B0604020202020204" pitchFamily="34" charset="0"/>
              <a:buChar char="•"/>
            </a:pPr>
            <a:r>
              <a:rPr lang="en-US" dirty="0"/>
              <a:t>V</a:t>
            </a:r>
            <a:r>
              <a:rPr lang="en-US" baseline="-25000" dirty="0"/>
              <a:t>T</a:t>
            </a:r>
            <a:r>
              <a:rPr lang="en-US" dirty="0"/>
              <a:t> = 0 since there is no voltage source in the loop.</a:t>
            </a:r>
          </a:p>
          <a:p>
            <a:pPr marL="285750" indent="-285750">
              <a:buFont typeface="Arial" panose="020B0604020202020204" pitchFamily="34" charset="0"/>
              <a:buChar char="•"/>
            </a:pPr>
            <a:r>
              <a:rPr lang="en-US" dirty="0"/>
              <a:t>V</a:t>
            </a:r>
            <a:r>
              <a:rPr lang="en-US" baseline="-25000" dirty="0"/>
              <a:t>2</a:t>
            </a:r>
            <a:r>
              <a:rPr lang="en-US" dirty="0"/>
              <a:t> is negative because the direction of the loop is against the flow of conventional current.</a:t>
            </a:r>
            <a:endParaRPr lang="en-US" baseline="-25000" dirty="0"/>
          </a:p>
          <a:p>
            <a:endParaRPr lang="en-US" baseline="-25000" dirty="0"/>
          </a:p>
          <a:p>
            <a:r>
              <a:rPr lang="en-US" dirty="0"/>
              <a:t>0 = I</a:t>
            </a:r>
            <a:r>
              <a:rPr lang="en-US" baseline="-25000" dirty="0"/>
              <a:t>3</a:t>
            </a:r>
            <a:r>
              <a:rPr lang="en-US" dirty="0"/>
              <a:t>R</a:t>
            </a:r>
            <a:r>
              <a:rPr lang="en-US" baseline="-25000" dirty="0"/>
              <a:t>3</a:t>
            </a:r>
            <a:r>
              <a:rPr lang="en-US" dirty="0"/>
              <a:t> + I</a:t>
            </a:r>
            <a:r>
              <a:rPr lang="en-US" baseline="-25000" dirty="0"/>
              <a:t>3</a:t>
            </a:r>
            <a:r>
              <a:rPr lang="en-US" dirty="0"/>
              <a:t>R</a:t>
            </a:r>
            <a:r>
              <a:rPr lang="en-US" baseline="-25000" dirty="0"/>
              <a:t>4</a:t>
            </a:r>
            <a:r>
              <a:rPr lang="en-US" dirty="0"/>
              <a:t> – (I</a:t>
            </a:r>
            <a:r>
              <a:rPr lang="en-US" baseline="-25000" dirty="0"/>
              <a:t>T</a:t>
            </a:r>
            <a:r>
              <a:rPr lang="en-US" dirty="0"/>
              <a:t> – I</a:t>
            </a:r>
            <a:r>
              <a:rPr lang="en-US" baseline="-25000" dirty="0"/>
              <a:t>3</a:t>
            </a:r>
            <a:r>
              <a:rPr lang="en-US" dirty="0"/>
              <a:t>)R</a:t>
            </a:r>
            <a:r>
              <a:rPr lang="en-US" baseline="-25000" dirty="0"/>
              <a:t>2</a:t>
            </a:r>
          </a:p>
          <a:p>
            <a:r>
              <a:rPr lang="en-US" dirty="0"/>
              <a:t>0 = 12I</a:t>
            </a:r>
            <a:r>
              <a:rPr lang="en-US" baseline="-25000" dirty="0"/>
              <a:t>3</a:t>
            </a:r>
            <a:r>
              <a:rPr lang="en-US" dirty="0"/>
              <a:t> + 4I</a:t>
            </a:r>
            <a:r>
              <a:rPr lang="en-US" baseline="-25000" dirty="0"/>
              <a:t>3</a:t>
            </a:r>
            <a:r>
              <a:rPr lang="en-US" dirty="0"/>
              <a:t> – 8I</a:t>
            </a:r>
            <a:r>
              <a:rPr lang="en-US" baseline="-25000" dirty="0"/>
              <a:t>T</a:t>
            </a:r>
            <a:r>
              <a:rPr lang="en-US" dirty="0"/>
              <a:t> + 8I</a:t>
            </a:r>
            <a:r>
              <a:rPr lang="en-US" baseline="-25000" dirty="0"/>
              <a:t>3</a:t>
            </a:r>
          </a:p>
          <a:p>
            <a:r>
              <a:rPr lang="en-US" dirty="0"/>
              <a:t>0 = 24I</a:t>
            </a:r>
            <a:r>
              <a:rPr lang="en-US" baseline="-25000" dirty="0"/>
              <a:t>3</a:t>
            </a:r>
            <a:r>
              <a:rPr lang="en-US" dirty="0"/>
              <a:t> – 8I</a:t>
            </a:r>
            <a:r>
              <a:rPr lang="en-US" baseline="-25000" dirty="0"/>
              <a:t>T</a:t>
            </a:r>
          </a:p>
        </p:txBody>
      </p:sp>
    </p:spTree>
    <p:custDataLst>
      <p:tags r:id="rId1"/>
    </p:custDataLst>
    <p:extLst>
      <p:ext uri="{BB962C8B-B14F-4D97-AF65-F5344CB8AC3E}">
        <p14:creationId xmlns:p14="http://schemas.microsoft.com/office/powerpoint/2010/main" val="40536155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Video Briefing – Vid01 (6 of 6)</a:t>
            </a:r>
          </a:p>
        </p:txBody>
      </p:sp>
      <p:sp>
        <p:nvSpPr>
          <p:cNvPr id="3" name="Rectangle 2">
            <a:extLst>
              <a:ext uri="{FF2B5EF4-FFF2-40B4-BE49-F238E27FC236}">
                <a16:creationId xmlns:a16="http://schemas.microsoft.com/office/drawing/2014/main" id="{E96364EF-935E-1E45-A8B6-FEBAA8ED6F07}"/>
              </a:ext>
            </a:extLst>
          </p:cNvPr>
          <p:cNvSpPr/>
          <p:nvPr/>
        </p:nvSpPr>
        <p:spPr>
          <a:xfrm>
            <a:off x="460118" y="1233578"/>
            <a:ext cx="9647050" cy="369332"/>
          </a:xfrm>
          <a:prstGeom prst="rect">
            <a:avLst/>
          </a:prstGeom>
        </p:spPr>
        <p:txBody>
          <a:bodyPr wrap="square">
            <a:spAutoFit/>
          </a:bodyPr>
          <a:lstStyle/>
          <a:p>
            <a:r>
              <a:rPr lang="en-GB" dirty="0"/>
              <a:t>Step 6: Solve the 2 equations simultaneously</a:t>
            </a:r>
          </a:p>
        </p:txBody>
      </p:sp>
      <p:sp>
        <p:nvSpPr>
          <p:cNvPr id="6" name="TextBox 5">
            <a:extLst>
              <a:ext uri="{FF2B5EF4-FFF2-40B4-BE49-F238E27FC236}">
                <a16:creationId xmlns:a16="http://schemas.microsoft.com/office/drawing/2014/main" id="{189B649D-D63E-AF42-A0E6-D17EF15CD2E7}"/>
              </a:ext>
            </a:extLst>
          </p:cNvPr>
          <p:cNvSpPr txBox="1"/>
          <p:nvPr/>
        </p:nvSpPr>
        <p:spPr>
          <a:xfrm>
            <a:off x="467486" y="1884263"/>
            <a:ext cx="4148058" cy="2862322"/>
          </a:xfrm>
          <a:prstGeom prst="rect">
            <a:avLst/>
          </a:prstGeom>
          <a:solidFill>
            <a:schemeClr val="bg1"/>
          </a:solidFill>
        </p:spPr>
        <p:txBody>
          <a:bodyPr wrap="square" rtlCol="0">
            <a:spAutoFit/>
          </a:bodyPr>
          <a:lstStyle/>
          <a:p>
            <a:r>
              <a:rPr lang="en-US" dirty="0"/>
              <a:t>24 = 14I</a:t>
            </a:r>
            <a:r>
              <a:rPr lang="en-US" baseline="-25000" dirty="0"/>
              <a:t>T</a:t>
            </a:r>
            <a:r>
              <a:rPr lang="en-US" dirty="0"/>
              <a:t> – 8I</a:t>
            </a:r>
            <a:r>
              <a:rPr lang="en-US" baseline="-25000" dirty="0"/>
              <a:t>3</a:t>
            </a:r>
            <a:r>
              <a:rPr lang="en-US" dirty="0"/>
              <a:t> …. (1)</a:t>
            </a:r>
          </a:p>
          <a:p>
            <a:r>
              <a:rPr lang="en-US" dirty="0"/>
              <a:t>0 = 24I</a:t>
            </a:r>
            <a:r>
              <a:rPr lang="en-US" baseline="-25000" dirty="0"/>
              <a:t>3</a:t>
            </a:r>
            <a:r>
              <a:rPr lang="en-US" dirty="0"/>
              <a:t> – 8I</a:t>
            </a:r>
            <a:r>
              <a:rPr lang="en-US" baseline="-25000" dirty="0"/>
              <a:t>T</a:t>
            </a:r>
            <a:r>
              <a:rPr lang="en-US" dirty="0"/>
              <a:t> …. (2)</a:t>
            </a:r>
          </a:p>
          <a:p>
            <a:endParaRPr lang="en-US" dirty="0"/>
          </a:p>
          <a:p>
            <a:r>
              <a:rPr lang="en-US" dirty="0"/>
              <a:t>Multiply (1) by 3: 72 = 42I</a:t>
            </a:r>
            <a:r>
              <a:rPr lang="en-US" baseline="-25000" dirty="0"/>
              <a:t>T</a:t>
            </a:r>
            <a:r>
              <a:rPr lang="en-US" dirty="0"/>
              <a:t> – 24I</a:t>
            </a:r>
            <a:r>
              <a:rPr lang="en-US" baseline="-25000" dirty="0"/>
              <a:t>3</a:t>
            </a:r>
          </a:p>
          <a:p>
            <a:r>
              <a:rPr lang="en-US" dirty="0"/>
              <a:t>∴ 24I</a:t>
            </a:r>
            <a:r>
              <a:rPr lang="en-US" baseline="-25000" dirty="0"/>
              <a:t>3</a:t>
            </a:r>
            <a:r>
              <a:rPr lang="en-US" dirty="0"/>
              <a:t> = 42I</a:t>
            </a:r>
            <a:r>
              <a:rPr lang="en-US" baseline="-25000" dirty="0"/>
              <a:t>T</a:t>
            </a:r>
            <a:r>
              <a:rPr lang="en-US" dirty="0"/>
              <a:t> – 72 … (3)</a:t>
            </a:r>
          </a:p>
          <a:p>
            <a:endParaRPr lang="en-US" dirty="0"/>
          </a:p>
          <a:p>
            <a:r>
              <a:rPr lang="en-US" dirty="0"/>
              <a:t>Substitute (3) into (2): 0 = (42I</a:t>
            </a:r>
            <a:r>
              <a:rPr lang="en-US" baseline="-25000" dirty="0"/>
              <a:t>T</a:t>
            </a:r>
            <a:r>
              <a:rPr lang="en-US" dirty="0"/>
              <a:t> – 72) – 8I</a:t>
            </a:r>
            <a:r>
              <a:rPr lang="en-US" baseline="-25000" dirty="0"/>
              <a:t>T</a:t>
            </a:r>
          </a:p>
          <a:p>
            <a:r>
              <a:rPr lang="en-US" dirty="0"/>
              <a:t>∴ 0 = 42I</a:t>
            </a:r>
            <a:r>
              <a:rPr lang="en-US" baseline="-25000" dirty="0"/>
              <a:t>T</a:t>
            </a:r>
            <a:r>
              <a:rPr lang="en-US" dirty="0"/>
              <a:t> – 72 – 8I</a:t>
            </a:r>
            <a:r>
              <a:rPr lang="en-US" baseline="-25000" dirty="0"/>
              <a:t>T</a:t>
            </a:r>
            <a:r>
              <a:rPr lang="en-US" dirty="0"/>
              <a:t> = 34I</a:t>
            </a:r>
            <a:r>
              <a:rPr lang="en-US" baseline="-25000" dirty="0"/>
              <a:t>T</a:t>
            </a:r>
            <a:r>
              <a:rPr lang="en-US" dirty="0"/>
              <a:t> – 72</a:t>
            </a:r>
          </a:p>
          <a:p>
            <a:r>
              <a:rPr lang="en-US" dirty="0"/>
              <a:t>∴ 72 = 34I</a:t>
            </a:r>
            <a:r>
              <a:rPr lang="en-US" baseline="-25000" dirty="0"/>
              <a:t>T</a:t>
            </a:r>
          </a:p>
          <a:p>
            <a:r>
              <a:rPr lang="en-US" dirty="0"/>
              <a:t>∴ I</a:t>
            </a:r>
            <a:r>
              <a:rPr lang="en-US" baseline="-25000" dirty="0"/>
              <a:t>T</a:t>
            </a:r>
            <a:r>
              <a:rPr lang="en-US" dirty="0"/>
              <a:t> = 72/34 = 2.118A</a:t>
            </a:r>
          </a:p>
        </p:txBody>
      </p:sp>
      <p:sp>
        <p:nvSpPr>
          <p:cNvPr id="26" name="TextBox 25">
            <a:extLst>
              <a:ext uri="{FF2B5EF4-FFF2-40B4-BE49-F238E27FC236}">
                <a16:creationId xmlns:a16="http://schemas.microsoft.com/office/drawing/2014/main" id="{DB45D673-A43C-B64D-96A1-CD452E814FB1}"/>
              </a:ext>
            </a:extLst>
          </p:cNvPr>
          <p:cNvSpPr txBox="1"/>
          <p:nvPr/>
        </p:nvSpPr>
        <p:spPr>
          <a:xfrm>
            <a:off x="4985058" y="1875070"/>
            <a:ext cx="4148058" cy="1200329"/>
          </a:xfrm>
          <a:prstGeom prst="rect">
            <a:avLst/>
          </a:prstGeom>
          <a:solidFill>
            <a:schemeClr val="bg1"/>
          </a:solidFill>
        </p:spPr>
        <p:txBody>
          <a:bodyPr wrap="square" rtlCol="0">
            <a:spAutoFit/>
          </a:bodyPr>
          <a:lstStyle/>
          <a:p>
            <a:r>
              <a:rPr lang="en-US" dirty="0"/>
              <a:t>Substitute into (3): 24I</a:t>
            </a:r>
            <a:r>
              <a:rPr lang="en-US" baseline="-25000" dirty="0"/>
              <a:t>3</a:t>
            </a:r>
            <a:r>
              <a:rPr lang="en-US" dirty="0"/>
              <a:t> = 42(2.118A) – 72</a:t>
            </a:r>
          </a:p>
          <a:p>
            <a:r>
              <a:rPr lang="en-US" dirty="0"/>
              <a:t>∴ 24I</a:t>
            </a:r>
            <a:r>
              <a:rPr lang="en-US" baseline="-25000" dirty="0"/>
              <a:t>3</a:t>
            </a:r>
            <a:r>
              <a:rPr lang="en-US" dirty="0"/>
              <a:t> = 16.956A</a:t>
            </a:r>
          </a:p>
          <a:p>
            <a:r>
              <a:rPr lang="en-US" dirty="0"/>
              <a:t>∴ I</a:t>
            </a:r>
            <a:r>
              <a:rPr lang="en-US" baseline="-25000" dirty="0"/>
              <a:t>3</a:t>
            </a:r>
            <a:r>
              <a:rPr lang="en-US" dirty="0"/>
              <a:t> = 16.956/24 = 0.7065A</a:t>
            </a:r>
          </a:p>
          <a:p>
            <a:r>
              <a:rPr lang="en-US" dirty="0"/>
              <a:t>∴ I</a:t>
            </a:r>
            <a:r>
              <a:rPr lang="en-US" baseline="-25000" dirty="0"/>
              <a:t>2</a:t>
            </a:r>
            <a:r>
              <a:rPr lang="en-US" dirty="0"/>
              <a:t> = 2.118A – 0.7065A = 1.412A</a:t>
            </a:r>
          </a:p>
        </p:txBody>
      </p:sp>
      <p:sp>
        <p:nvSpPr>
          <p:cNvPr id="27" name="Rectangle 26">
            <a:extLst>
              <a:ext uri="{FF2B5EF4-FFF2-40B4-BE49-F238E27FC236}">
                <a16:creationId xmlns:a16="http://schemas.microsoft.com/office/drawing/2014/main" id="{265472CD-F0B7-6044-843E-CAD1E8C07B5F}"/>
              </a:ext>
            </a:extLst>
          </p:cNvPr>
          <p:cNvSpPr/>
          <p:nvPr/>
        </p:nvSpPr>
        <p:spPr>
          <a:xfrm>
            <a:off x="4985058" y="3585556"/>
            <a:ext cx="4398515" cy="923330"/>
          </a:xfrm>
          <a:prstGeom prst="rect">
            <a:avLst/>
          </a:prstGeom>
        </p:spPr>
        <p:txBody>
          <a:bodyPr wrap="square">
            <a:spAutoFit/>
          </a:bodyPr>
          <a:lstStyle/>
          <a:p>
            <a:r>
              <a:rPr lang="en-GB" dirty="0"/>
              <a:t>Check solution with </a:t>
            </a:r>
            <a:r>
              <a:rPr lang="en-GB" dirty="0">
                <a:hlinkClick r:id="rId4"/>
              </a:rPr>
              <a:t>http://everycircuit.com/circuit/5278768561389568</a:t>
            </a:r>
            <a:endParaRPr lang="en-GB" dirty="0"/>
          </a:p>
        </p:txBody>
      </p:sp>
    </p:spTree>
    <p:custDataLst>
      <p:tags r:id="rId1"/>
    </p:custDataLst>
    <p:extLst>
      <p:ext uri="{BB962C8B-B14F-4D97-AF65-F5344CB8AC3E}">
        <p14:creationId xmlns:p14="http://schemas.microsoft.com/office/powerpoint/2010/main" val="40190274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Video Briefing – Vid02 (1 of 4)</a:t>
            </a:r>
          </a:p>
        </p:txBody>
      </p:sp>
      <p:sp>
        <p:nvSpPr>
          <p:cNvPr id="3" name="Rectangle 2">
            <a:extLst>
              <a:ext uri="{FF2B5EF4-FFF2-40B4-BE49-F238E27FC236}">
                <a16:creationId xmlns:a16="http://schemas.microsoft.com/office/drawing/2014/main" id="{E96364EF-935E-1E45-A8B6-FEBAA8ED6F07}"/>
              </a:ext>
            </a:extLst>
          </p:cNvPr>
          <p:cNvSpPr/>
          <p:nvPr/>
        </p:nvSpPr>
        <p:spPr>
          <a:xfrm>
            <a:off x="460118" y="1233578"/>
            <a:ext cx="9647050" cy="1200329"/>
          </a:xfrm>
          <a:prstGeom prst="rect">
            <a:avLst/>
          </a:prstGeom>
        </p:spPr>
        <p:txBody>
          <a:bodyPr wrap="square">
            <a:spAutoFit/>
          </a:bodyPr>
          <a:lstStyle/>
          <a:p>
            <a:r>
              <a:rPr lang="en-GB" dirty="0"/>
              <a:t>Create a screencast video presented by an expert presenter. The presenter needs to work through the example using Img04 and the following steps. At each step, learners should be encouraged to pause the video and add to their diagram or try the calculations themselves.</a:t>
            </a:r>
          </a:p>
          <a:p>
            <a:r>
              <a:rPr lang="en-GB" dirty="0"/>
              <a:t>Step 1: Redraw the circuit diagram including all the given information. Highlight the 2 loops.</a:t>
            </a:r>
          </a:p>
        </p:txBody>
      </p:sp>
      <p:pic>
        <p:nvPicPr>
          <p:cNvPr id="7" name="Picture 6">
            <a:extLst>
              <a:ext uri="{FF2B5EF4-FFF2-40B4-BE49-F238E27FC236}">
                <a16:creationId xmlns:a16="http://schemas.microsoft.com/office/drawing/2014/main" id="{40AC8599-8398-304A-8AA6-E79CE3B2CE1B}"/>
              </a:ext>
            </a:extLst>
          </p:cNvPr>
          <p:cNvPicPr>
            <a:picLocks noChangeAspect="1"/>
          </p:cNvPicPr>
          <p:nvPr/>
        </p:nvPicPr>
        <p:blipFill>
          <a:blip r:embed="rId4"/>
          <a:stretch>
            <a:fillRect/>
          </a:stretch>
        </p:blipFill>
        <p:spPr>
          <a:xfrm>
            <a:off x="910542" y="2501900"/>
            <a:ext cx="5183954" cy="3076736"/>
          </a:xfrm>
          <a:prstGeom prst="rect">
            <a:avLst/>
          </a:prstGeom>
        </p:spPr>
      </p:pic>
      <p:sp>
        <p:nvSpPr>
          <p:cNvPr id="8" name="TextBox 7">
            <a:extLst>
              <a:ext uri="{FF2B5EF4-FFF2-40B4-BE49-F238E27FC236}">
                <a16:creationId xmlns:a16="http://schemas.microsoft.com/office/drawing/2014/main" id="{6BFD7128-BFE1-3044-B816-F58519C52463}"/>
              </a:ext>
            </a:extLst>
          </p:cNvPr>
          <p:cNvSpPr txBox="1"/>
          <p:nvPr/>
        </p:nvSpPr>
        <p:spPr>
          <a:xfrm>
            <a:off x="283029" y="3286709"/>
            <a:ext cx="872355" cy="369332"/>
          </a:xfrm>
          <a:prstGeom prst="rect">
            <a:avLst/>
          </a:prstGeom>
          <a:noFill/>
        </p:spPr>
        <p:txBody>
          <a:bodyPr wrap="none" rtlCol="0">
            <a:spAutoFit/>
          </a:bodyPr>
          <a:lstStyle/>
          <a:p>
            <a:r>
              <a:rPr lang="en-US" dirty="0"/>
              <a:t>V</a:t>
            </a:r>
            <a:r>
              <a:rPr lang="en-US" baseline="-25000" dirty="0"/>
              <a:t>T</a:t>
            </a:r>
            <a:r>
              <a:rPr lang="en-US" dirty="0"/>
              <a:t>=12V</a:t>
            </a:r>
          </a:p>
        </p:txBody>
      </p:sp>
      <p:sp>
        <p:nvSpPr>
          <p:cNvPr id="9" name="TextBox 8">
            <a:extLst>
              <a:ext uri="{FF2B5EF4-FFF2-40B4-BE49-F238E27FC236}">
                <a16:creationId xmlns:a16="http://schemas.microsoft.com/office/drawing/2014/main" id="{D7F95033-20C2-B843-AAF4-0561219797FC}"/>
              </a:ext>
            </a:extLst>
          </p:cNvPr>
          <p:cNvSpPr txBox="1"/>
          <p:nvPr/>
        </p:nvSpPr>
        <p:spPr>
          <a:xfrm>
            <a:off x="744103" y="4534429"/>
            <a:ext cx="455574" cy="369332"/>
          </a:xfrm>
          <a:prstGeom prst="rect">
            <a:avLst/>
          </a:prstGeom>
          <a:noFill/>
        </p:spPr>
        <p:txBody>
          <a:bodyPr wrap="none" rtlCol="0">
            <a:spAutoFit/>
          </a:bodyPr>
          <a:lstStyle/>
          <a:p>
            <a:r>
              <a:rPr lang="en-US" dirty="0"/>
              <a:t>4Ω</a:t>
            </a:r>
          </a:p>
        </p:txBody>
      </p:sp>
      <p:sp>
        <p:nvSpPr>
          <p:cNvPr id="10" name="TextBox 9">
            <a:extLst>
              <a:ext uri="{FF2B5EF4-FFF2-40B4-BE49-F238E27FC236}">
                <a16:creationId xmlns:a16="http://schemas.microsoft.com/office/drawing/2014/main" id="{D16AAAAE-E2D4-A84E-ADD5-4D70BC6E9BCF}"/>
              </a:ext>
            </a:extLst>
          </p:cNvPr>
          <p:cNvSpPr txBox="1"/>
          <p:nvPr/>
        </p:nvSpPr>
        <p:spPr>
          <a:xfrm>
            <a:off x="994923" y="2783583"/>
            <a:ext cx="320922" cy="369332"/>
          </a:xfrm>
          <a:prstGeom prst="rect">
            <a:avLst/>
          </a:prstGeom>
          <a:noFill/>
        </p:spPr>
        <p:txBody>
          <a:bodyPr wrap="none" rtlCol="0">
            <a:spAutoFit/>
          </a:bodyPr>
          <a:lstStyle/>
          <a:p>
            <a:r>
              <a:rPr lang="en-US" dirty="0"/>
              <a:t>I</a:t>
            </a:r>
            <a:r>
              <a:rPr lang="en-US" baseline="-25000" dirty="0"/>
              <a:t>1</a:t>
            </a:r>
            <a:endParaRPr lang="en-US" dirty="0"/>
          </a:p>
        </p:txBody>
      </p:sp>
      <p:sp>
        <p:nvSpPr>
          <p:cNvPr id="11" name="TextBox 10">
            <a:extLst>
              <a:ext uri="{FF2B5EF4-FFF2-40B4-BE49-F238E27FC236}">
                <a16:creationId xmlns:a16="http://schemas.microsoft.com/office/drawing/2014/main" id="{71FDDFDD-4B71-2F47-BE3F-F15B5F721257}"/>
              </a:ext>
            </a:extLst>
          </p:cNvPr>
          <p:cNvSpPr txBox="1"/>
          <p:nvPr/>
        </p:nvSpPr>
        <p:spPr>
          <a:xfrm>
            <a:off x="2516721" y="2446909"/>
            <a:ext cx="320922" cy="369332"/>
          </a:xfrm>
          <a:prstGeom prst="rect">
            <a:avLst/>
          </a:prstGeom>
          <a:noFill/>
        </p:spPr>
        <p:txBody>
          <a:bodyPr wrap="none" rtlCol="0">
            <a:spAutoFit/>
          </a:bodyPr>
          <a:lstStyle/>
          <a:p>
            <a:r>
              <a:rPr lang="en-US" dirty="0"/>
              <a:t>I</a:t>
            </a:r>
            <a:r>
              <a:rPr lang="en-US" baseline="-25000" dirty="0"/>
              <a:t>2</a:t>
            </a:r>
            <a:endParaRPr lang="en-US" dirty="0"/>
          </a:p>
        </p:txBody>
      </p:sp>
      <p:sp>
        <p:nvSpPr>
          <p:cNvPr id="12" name="TextBox 11">
            <a:extLst>
              <a:ext uri="{FF2B5EF4-FFF2-40B4-BE49-F238E27FC236}">
                <a16:creationId xmlns:a16="http://schemas.microsoft.com/office/drawing/2014/main" id="{0F6E04B3-F219-684A-88FD-C431615E1D0F}"/>
              </a:ext>
            </a:extLst>
          </p:cNvPr>
          <p:cNvSpPr txBox="1"/>
          <p:nvPr/>
        </p:nvSpPr>
        <p:spPr>
          <a:xfrm>
            <a:off x="2837643" y="2372225"/>
            <a:ext cx="455574" cy="369332"/>
          </a:xfrm>
          <a:prstGeom prst="rect">
            <a:avLst/>
          </a:prstGeom>
          <a:noFill/>
        </p:spPr>
        <p:txBody>
          <a:bodyPr wrap="none" rtlCol="0">
            <a:spAutoFit/>
          </a:bodyPr>
          <a:lstStyle/>
          <a:p>
            <a:r>
              <a:rPr lang="en-US" dirty="0"/>
              <a:t>8Ω</a:t>
            </a:r>
          </a:p>
        </p:txBody>
      </p:sp>
      <p:sp>
        <p:nvSpPr>
          <p:cNvPr id="13" name="TextBox 12">
            <a:extLst>
              <a:ext uri="{FF2B5EF4-FFF2-40B4-BE49-F238E27FC236}">
                <a16:creationId xmlns:a16="http://schemas.microsoft.com/office/drawing/2014/main" id="{A9C127CB-09FD-9B41-832C-52BA490DE797}"/>
              </a:ext>
            </a:extLst>
          </p:cNvPr>
          <p:cNvSpPr txBox="1"/>
          <p:nvPr/>
        </p:nvSpPr>
        <p:spPr>
          <a:xfrm>
            <a:off x="5805361" y="3770223"/>
            <a:ext cx="455574" cy="369332"/>
          </a:xfrm>
          <a:prstGeom prst="rect">
            <a:avLst/>
          </a:prstGeom>
          <a:noFill/>
        </p:spPr>
        <p:txBody>
          <a:bodyPr wrap="none" rtlCol="0">
            <a:spAutoFit/>
          </a:bodyPr>
          <a:lstStyle/>
          <a:p>
            <a:r>
              <a:rPr lang="en-US" dirty="0"/>
              <a:t>6Ω</a:t>
            </a:r>
          </a:p>
        </p:txBody>
      </p:sp>
      <p:sp>
        <p:nvSpPr>
          <p:cNvPr id="14" name="TextBox 13">
            <a:extLst>
              <a:ext uri="{FF2B5EF4-FFF2-40B4-BE49-F238E27FC236}">
                <a16:creationId xmlns:a16="http://schemas.microsoft.com/office/drawing/2014/main" id="{5B78F9CE-B06A-9C43-8397-AC06DE530449}"/>
              </a:ext>
            </a:extLst>
          </p:cNvPr>
          <p:cNvSpPr txBox="1"/>
          <p:nvPr/>
        </p:nvSpPr>
        <p:spPr>
          <a:xfrm>
            <a:off x="2860830" y="5338979"/>
            <a:ext cx="455574" cy="369332"/>
          </a:xfrm>
          <a:prstGeom prst="rect">
            <a:avLst/>
          </a:prstGeom>
          <a:noFill/>
        </p:spPr>
        <p:txBody>
          <a:bodyPr wrap="none" rtlCol="0">
            <a:spAutoFit/>
          </a:bodyPr>
          <a:lstStyle/>
          <a:p>
            <a:r>
              <a:rPr lang="en-US" dirty="0"/>
              <a:t>8Ω</a:t>
            </a:r>
          </a:p>
        </p:txBody>
      </p:sp>
      <p:sp>
        <p:nvSpPr>
          <p:cNvPr id="15" name="TextBox 14">
            <a:extLst>
              <a:ext uri="{FF2B5EF4-FFF2-40B4-BE49-F238E27FC236}">
                <a16:creationId xmlns:a16="http://schemas.microsoft.com/office/drawing/2014/main" id="{9ADA1FB1-186A-F946-B700-DD2C4FA0A515}"/>
              </a:ext>
            </a:extLst>
          </p:cNvPr>
          <p:cNvSpPr txBox="1"/>
          <p:nvPr/>
        </p:nvSpPr>
        <p:spPr>
          <a:xfrm>
            <a:off x="2072033" y="4197755"/>
            <a:ext cx="455574" cy="369332"/>
          </a:xfrm>
          <a:prstGeom prst="rect">
            <a:avLst/>
          </a:prstGeom>
          <a:noFill/>
        </p:spPr>
        <p:txBody>
          <a:bodyPr wrap="none" rtlCol="0">
            <a:spAutoFit/>
          </a:bodyPr>
          <a:lstStyle/>
          <a:p>
            <a:r>
              <a:rPr lang="en-US" dirty="0"/>
              <a:t>2Ω</a:t>
            </a:r>
          </a:p>
        </p:txBody>
      </p:sp>
      <p:sp>
        <p:nvSpPr>
          <p:cNvPr id="16" name="TextBox 15">
            <a:extLst>
              <a:ext uri="{FF2B5EF4-FFF2-40B4-BE49-F238E27FC236}">
                <a16:creationId xmlns:a16="http://schemas.microsoft.com/office/drawing/2014/main" id="{3F30F29D-8D4F-5346-AA4B-A626559CE9BB}"/>
              </a:ext>
            </a:extLst>
          </p:cNvPr>
          <p:cNvSpPr txBox="1"/>
          <p:nvPr/>
        </p:nvSpPr>
        <p:spPr>
          <a:xfrm>
            <a:off x="4164613" y="4106878"/>
            <a:ext cx="455574" cy="369332"/>
          </a:xfrm>
          <a:prstGeom prst="rect">
            <a:avLst/>
          </a:prstGeom>
          <a:noFill/>
        </p:spPr>
        <p:txBody>
          <a:bodyPr wrap="none" rtlCol="0">
            <a:spAutoFit/>
          </a:bodyPr>
          <a:lstStyle/>
          <a:p>
            <a:r>
              <a:rPr lang="en-US" dirty="0"/>
              <a:t>4Ω</a:t>
            </a:r>
          </a:p>
        </p:txBody>
      </p:sp>
      <p:sp>
        <p:nvSpPr>
          <p:cNvPr id="17" name="TextBox 16">
            <a:extLst>
              <a:ext uri="{FF2B5EF4-FFF2-40B4-BE49-F238E27FC236}">
                <a16:creationId xmlns:a16="http://schemas.microsoft.com/office/drawing/2014/main" id="{429ACB95-78F6-2D42-B005-45F6B22503C4}"/>
              </a:ext>
            </a:extLst>
          </p:cNvPr>
          <p:cNvSpPr txBox="1"/>
          <p:nvPr/>
        </p:nvSpPr>
        <p:spPr>
          <a:xfrm>
            <a:off x="4243315" y="3064236"/>
            <a:ext cx="609462" cy="369332"/>
          </a:xfrm>
          <a:prstGeom prst="rect">
            <a:avLst/>
          </a:prstGeom>
          <a:noFill/>
        </p:spPr>
        <p:txBody>
          <a:bodyPr wrap="none" rtlCol="0">
            <a:spAutoFit/>
          </a:bodyPr>
          <a:lstStyle/>
          <a:p>
            <a:r>
              <a:rPr lang="en-US" dirty="0"/>
              <a:t>0.9A</a:t>
            </a:r>
          </a:p>
        </p:txBody>
      </p:sp>
      <p:cxnSp>
        <p:nvCxnSpPr>
          <p:cNvPr id="18" name="Straight Arrow Connector 17">
            <a:extLst>
              <a:ext uri="{FF2B5EF4-FFF2-40B4-BE49-F238E27FC236}">
                <a16:creationId xmlns:a16="http://schemas.microsoft.com/office/drawing/2014/main" id="{9AEADE02-C5C9-C840-8EBF-DE79C5CC86CF}"/>
              </a:ext>
            </a:extLst>
          </p:cNvPr>
          <p:cNvCxnSpPr>
            <a:cxnSpLocks/>
          </p:cNvCxnSpPr>
          <p:nvPr/>
        </p:nvCxnSpPr>
        <p:spPr>
          <a:xfrm>
            <a:off x="2549379" y="2805355"/>
            <a:ext cx="202012" cy="0"/>
          </a:xfrm>
          <a:prstGeom prst="straightConnector1">
            <a:avLst/>
          </a:prstGeom>
          <a:ln w="28575">
            <a:solidFill>
              <a:schemeClr val="bg2">
                <a:lumMod val="1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9818116C-4D26-E340-ABAF-49E302911334}"/>
              </a:ext>
            </a:extLst>
          </p:cNvPr>
          <p:cNvCxnSpPr>
            <a:cxnSpLocks/>
          </p:cNvCxnSpPr>
          <p:nvPr/>
        </p:nvCxnSpPr>
        <p:spPr>
          <a:xfrm rot="16200000">
            <a:off x="1195118" y="2963230"/>
            <a:ext cx="202012" cy="0"/>
          </a:xfrm>
          <a:prstGeom prst="straightConnector1">
            <a:avLst/>
          </a:prstGeom>
          <a:ln w="28575">
            <a:solidFill>
              <a:schemeClr val="bg2">
                <a:lumMod val="1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FC0520DD-1F1B-3440-A176-A501530D3ABF}"/>
              </a:ext>
            </a:extLst>
          </p:cNvPr>
          <p:cNvCxnSpPr>
            <a:cxnSpLocks/>
          </p:cNvCxnSpPr>
          <p:nvPr/>
        </p:nvCxnSpPr>
        <p:spPr>
          <a:xfrm rot="1800000">
            <a:off x="2111341" y="3327677"/>
            <a:ext cx="202012" cy="0"/>
          </a:xfrm>
          <a:prstGeom prst="straightConnector1">
            <a:avLst/>
          </a:prstGeom>
          <a:ln w="28575">
            <a:solidFill>
              <a:schemeClr val="bg2">
                <a:lumMod val="1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492CDBAF-FE8B-7A4E-B55B-70AB6B988C95}"/>
              </a:ext>
            </a:extLst>
          </p:cNvPr>
          <p:cNvCxnSpPr>
            <a:cxnSpLocks/>
          </p:cNvCxnSpPr>
          <p:nvPr/>
        </p:nvCxnSpPr>
        <p:spPr>
          <a:xfrm rot="19800000" flipH="1">
            <a:off x="4519181" y="3415280"/>
            <a:ext cx="202012" cy="0"/>
          </a:xfrm>
          <a:prstGeom prst="straightConnector1">
            <a:avLst/>
          </a:prstGeom>
          <a:ln w="28575">
            <a:solidFill>
              <a:schemeClr val="bg2">
                <a:lumMod val="1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2A0D7478-5537-034F-B41E-A047F1788EEB}"/>
              </a:ext>
            </a:extLst>
          </p:cNvPr>
          <p:cNvCxnSpPr>
            <a:cxnSpLocks/>
          </p:cNvCxnSpPr>
          <p:nvPr/>
        </p:nvCxnSpPr>
        <p:spPr>
          <a:xfrm rot="5400000">
            <a:off x="5621637" y="3034596"/>
            <a:ext cx="202012" cy="0"/>
          </a:xfrm>
          <a:prstGeom prst="straightConnector1">
            <a:avLst/>
          </a:prstGeom>
          <a:ln w="28575">
            <a:solidFill>
              <a:schemeClr val="bg2">
                <a:lumMod val="1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4DD70375-0784-9148-BDAD-89D95770ED24}"/>
              </a:ext>
            </a:extLst>
          </p:cNvPr>
          <p:cNvCxnSpPr>
            <a:cxnSpLocks/>
          </p:cNvCxnSpPr>
          <p:nvPr/>
        </p:nvCxnSpPr>
        <p:spPr>
          <a:xfrm flipH="1">
            <a:off x="3962601" y="5271187"/>
            <a:ext cx="202012" cy="0"/>
          </a:xfrm>
          <a:prstGeom prst="straightConnector1">
            <a:avLst/>
          </a:prstGeom>
          <a:ln w="28575">
            <a:solidFill>
              <a:schemeClr val="bg2">
                <a:lumMod val="1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EC5EAF81-CEAF-7D42-8448-FD91B43158BA}"/>
              </a:ext>
            </a:extLst>
          </p:cNvPr>
          <p:cNvSpPr txBox="1"/>
          <p:nvPr/>
        </p:nvSpPr>
        <p:spPr>
          <a:xfrm>
            <a:off x="5712226" y="2805355"/>
            <a:ext cx="922047" cy="369332"/>
          </a:xfrm>
          <a:prstGeom prst="rect">
            <a:avLst/>
          </a:prstGeom>
          <a:noFill/>
        </p:spPr>
        <p:txBody>
          <a:bodyPr wrap="none" rtlCol="0">
            <a:spAutoFit/>
          </a:bodyPr>
          <a:lstStyle/>
          <a:p>
            <a:r>
              <a:rPr lang="en-US" dirty="0"/>
              <a:t>I</a:t>
            </a:r>
            <a:r>
              <a:rPr lang="en-US" baseline="-25000" dirty="0"/>
              <a:t>2</a:t>
            </a:r>
            <a:r>
              <a:rPr lang="en-US" dirty="0"/>
              <a:t> - 0.9A</a:t>
            </a:r>
          </a:p>
        </p:txBody>
      </p:sp>
      <p:sp>
        <p:nvSpPr>
          <p:cNvPr id="25" name="TextBox 24">
            <a:extLst>
              <a:ext uri="{FF2B5EF4-FFF2-40B4-BE49-F238E27FC236}">
                <a16:creationId xmlns:a16="http://schemas.microsoft.com/office/drawing/2014/main" id="{6D21C53C-B711-FF49-B556-B37253AF622A}"/>
              </a:ext>
            </a:extLst>
          </p:cNvPr>
          <p:cNvSpPr txBox="1"/>
          <p:nvPr/>
        </p:nvSpPr>
        <p:spPr>
          <a:xfrm>
            <a:off x="3939278" y="5256683"/>
            <a:ext cx="922047" cy="369332"/>
          </a:xfrm>
          <a:prstGeom prst="rect">
            <a:avLst/>
          </a:prstGeom>
          <a:noFill/>
        </p:spPr>
        <p:txBody>
          <a:bodyPr wrap="none" rtlCol="0">
            <a:spAutoFit/>
          </a:bodyPr>
          <a:lstStyle/>
          <a:p>
            <a:r>
              <a:rPr lang="en-US" dirty="0"/>
              <a:t>I</a:t>
            </a:r>
            <a:r>
              <a:rPr lang="en-US" baseline="-25000" dirty="0"/>
              <a:t>1</a:t>
            </a:r>
            <a:r>
              <a:rPr lang="en-US" dirty="0"/>
              <a:t> - 0.9A</a:t>
            </a:r>
          </a:p>
        </p:txBody>
      </p:sp>
      <p:sp>
        <p:nvSpPr>
          <p:cNvPr id="28" name="TextBox 27">
            <a:extLst>
              <a:ext uri="{FF2B5EF4-FFF2-40B4-BE49-F238E27FC236}">
                <a16:creationId xmlns:a16="http://schemas.microsoft.com/office/drawing/2014/main" id="{D848E23A-C296-BC40-AE87-8D8FDB16212E}"/>
              </a:ext>
            </a:extLst>
          </p:cNvPr>
          <p:cNvSpPr txBox="1"/>
          <p:nvPr/>
        </p:nvSpPr>
        <p:spPr>
          <a:xfrm>
            <a:off x="2212347" y="3012474"/>
            <a:ext cx="678391" cy="369332"/>
          </a:xfrm>
          <a:prstGeom prst="rect">
            <a:avLst/>
          </a:prstGeom>
          <a:noFill/>
        </p:spPr>
        <p:txBody>
          <a:bodyPr wrap="none" rtlCol="0">
            <a:spAutoFit/>
          </a:bodyPr>
          <a:lstStyle/>
          <a:p>
            <a:r>
              <a:rPr lang="en-US" dirty="0"/>
              <a:t>I</a:t>
            </a:r>
            <a:r>
              <a:rPr lang="en-US" baseline="-25000" dirty="0"/>
              <a:t>1</a:t>
            </a:r>
            <a:r>
              <a:rPr lang="en-US" dirty="0"/>
              <a:t> – I</a:t>
            </a:r>
            <a:r>
              <a:rPr lang="en-US" baseline="-25000" dirty="0"/>
              <a:t>2</a:t>
            </a:r>
          </a:p>
        </p:txBody>
      </p:sp>
      <p:cxnSp>
        <p:nvCxnSpPr>
          <p:cNvPr id="29" name="Straight Connector 28">
            <a:extLst>
              <a:ext uri="{FF2B5EF4-FFF2-40B4-BE49-F238E27FC236}">
                <a16:creationId xmlns:a16="http://schemas.microsoft.com/office/drawing/2014/main" id="{63F2B3A8-5057-614F-BF8A-5E621411DAEF}"/>
              </a:ext>
            </a:extLst>
          </p:cNvPr>
          <p:cNvCxnSpPr>
            <a:cxnSpLocks/>
          </p:cNvCxnSpPr>
          <p:nvPr/>
        </p:nvCxnSpPr>
        <p:spPr>
          <a:xfrm>
            <a:off x="4620187" y="4720032"/>
            <a:ext cx="1102456" cy="536651"/>
          </a:xfrm>
          <a:prstGeom prst="line">
            <a:avLst/>
          </a:prstGeom>
          <a:ln w="19050">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2A5847A8-16CF-AF4D-A2D6-536A8284A96A}"/>
              </a:ext>
            </a:extLst>
          </p:cNvPr>
          <p:cNvSpPr txBox="1"/>
          <p:nvPr/>
        </p:nvSpPr>
        <p:spPr>
          <a:xfrm>
            <a:off x="994923" y="2445488"/>
            <a:ext cx="330540" cy="369332"/>
          </a:xfrm>
          <a:prstGeom prst="rect">
            <a:avLst/>
          </a:prstGeom>
          <a:noFill/>
        </p:spPr>
        <p:txBody>
          <a:bodyPr wrap="none" rtlCol="0">
            <a:spAutoFit/>
          </a:bodyPr>
          <a:lstStyle/>
          <a:p>
            <a:r>
              <a:rPr lang="en-US" b="1" dirty="0"/>
              <a:t>D</a:t>
            </a:r>
          </a:p>
        </p:txBody>
      </p:sp>
      <p:sp>
        <p:nvSpPr>
          <p:cNvPr id="31" name="TextBox 30">
            <a:extLst>
              <a:ext uri="{FF2B5EF4-FFF2-40B4-BE49-F238E27FC236}">
                <a16:creationId xmlns:a16="http://schemas.microsoft.com/office/drawing/2014/main" id="{5B8F7E1F-E48C-CB48-8EC9-B75B60CF7011}"/>
              </a:ext>
            </a:extLst>
          </p:cNvPr>
          <p:cNvSpPr txBox="1"/>
          <p:nvPr/>
        </p:nvSpPr>
        <p:spPr>
          <a:xfrm>
            <a:off x="5626195" y="2423858"/>
            <a:ext cx="324128" cy="369332"/>
          </a:xfrm>
          <a:prstGeom prst="rect">
            <a:avLst/>
          </a:prstGeom>
          <a:noFill/>
        </p:spPr>
        <p:txBody>
          <a:bodyPr wrap="none" rtlCol="0">
            <a:spAutoFit/>
          </a:bodyPr>
          <a:lstStyle/>
          <a:p>
            <a:r>
              <a:rPr lang="en-US" b="1" dirty="0"/>
              <a:t>A</a:t>
            </a:r>
          </a:p>
        </p:txBody>
      </p:sp>
      <p:sp>
        <p:nvSpPr>
          <p:cNvPr id="32" name="TextBox 31">
            <a:extLst>
              <a:ext uri="{FF2B5EF4-FFF2-40B4-BE49-F238E27FC236}">
                <a16:creationId xmlns:a16="http://schemas.microsoft.com/office/drawing/2014/main" id="{43D64580-C2DF-A844-B73B-E4D848610595}"/>
              </a:ext>
            </a:extLst>
          </p:cNvPr>
          <p:cNvSpPr txBox="1"/>
          <p:nvPr/>
        </p:nvSpPr>
        <p:spPr>
          <a:xfrm>
            <a:off x="5706835" y="5169764"/>
            <a:ext cx="314510" cy="369332"/>
          </a:xfrm>
          <a:prstGeom prst="rect">
            <a:avLst/>
          </a:prstGeom>
          <a:noFill/>
        </p:spPr>
        <p:txBody>
          <a:bodyPr wrap="none" rtlCol="0">
            <a:spAutoFit/>
          </a:bodyPr>
          <a:lstStyle/>
          <a:p>
            <a:r>
              <a:rPr lang="en-US" b="1" dirty="0"/>
              <a:t>B</a:t>
            </a:r>
          </a:p>
        </p:txBody>
      </p:sp>
      <p:sp>
        <p:nvSpPr>
          <p:cNvPr id="33" name="TextBox 32">
            <a:extLst>
              <a:ext uri="{FF2B5EF4-FFF2-40B4-BE49-F238E27FC236}">
                <a16:creationId xmlns:a16="http://schemas.microsoft.com/office/drawing/2014/main" id="{5039002B-3E21-C14B-91CD-D1C26182B28D}"/>
              </a:ext>
            </a:extLst>
          </p:cNvPr>
          <p:cNvSpPr txBox="1"/>
          <p:nvPr/>
        </p:nvSpPr>
        <p:spPr>
          <a:xfrm>
            <a:off x="1034407" y="5244809"/>
            <a:ext cx="306494" cy="369332"/>
          </a:xfrm>
          <a:prstGeom prst="rect">
            <a:avLst/>
          </a:prstGeom>
          <a:noFill/>
        </p:spPr>
        <p:txBody>
          <a:bodyPr wrap="none" rtlCol="0">
            <a:spAutoFit/>
          </a:bodyPr>
          <a:lstStyle/>
          <a:p>
            <a:r>
              <a:rPr lang="en-US" b="1" dirty="0"/>
              <a:t>C</a:t>
            </a:r>
          </a:p>
        </p:txBody>
      </p:sp>
    </p:spTree>
    <p:custDataLst>
      <p:tags r:id="rId1"/>
    </p:custDataLst>
    <p:extLst>
      <p:ext uri="{BB962C8B-B14F-4D97-AF65-F5344CB8AC3E}">
        <p14:creationId xmlns:p14="http://schemas.microsoft.com/office/powerpoint/2010/main" val="12534810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Video Briefing – Vid02 (2 of 4)</a:t>
            </a:r>
          </a:p>
        </p:txBody>
      </p:sp>
      <p:sp>
        <p:nvSpPr>
          <p:cNvPr id="3" name="Rectangle 2">
            <a:extLst>
              <a:ext uri="{FF2B5EF4-FFF2-40B4-BE49-F238E27FC236}">
                <a16:creationId xmlns:a16="http://schemas.microsoft.com/office/drawing/2014/main" id="{E96364EF-935E-1E45-A8B6-FEBAA8ED6F07}"/>
              </a:ext>
            </a:extLst>
          </p:cNvPr>
          <p:cNvSpPr/>
          <p:nvPr/>
        </p:nvSpPr>
        <p:spPr>
          <a:xfrm>
            <a:off x="460118" y="1233578"/>
            <a:ext cx="9647050" cy="369332"/>
          </a:xfrm>
          <a:prstGeom prst="rect">
            <a:avLst/>
          </a:prstGeom>
        </p:spPr>
        <p:txBody>
          <a:bodyPr wrap="square">
            <a:spAutoFit/>
          </a:bodyPr>
          <a:lstStyle/>
          <a:p>
            <a:r>
              <a:rPr lang="en-GB" dirty="0"/>
              <a:t>Work in loop DACD to set up an equation using KVL</a:t>
            </a:r>
          </a:p>
        </p:txBody>
      </p:sp>
    </p:spTree>
    <p:custDataLst>
      <p:tags r:id="rId1"/>
    </p:custDataLst>
    <p:extLst>
      <p:ext uri="{BB962C8B-B14F-4D97-AF65-F5344CB8AC3E}">
        <p14:creationId xmlns:p14="http://schemas.microsoft.com/office/powerpoint/2010/main" val="28807097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Video Briefing – Vid02 (2 of 4)</a:t>
            </a:r>
          </a:p>
        </p:txBody>
      </p:sp>
      <p:sp>
        <p:nvSpPr>
          <p:cNvPr id="3" name="Rectangle 2">
            <a:extLst>
              <a:ext uri="{FF2B5EF4-FFF2-40B4-BE49-F238E27FC236}">
                <a16:creationId xmlns:a16="http://schemas.microsoft.com/office/drawing/2014/main" id="{E96364EF-935E-1E45-A8B6-FEBAA8ED6F07}"/>
              </a:ext>
            </a:extLst>
          </p:cNvPr>
          <p:cNvSpPr/>
          <p:nvPr/>
        </p:nvSpPr>
        <p:spPr>
          <a:xfrm>
            <a:off x="460118" y="1233578"/>
            <a:ext cx="9647050" cy="369332"/>
          </a:xfrm>
          <a:prstGeom prst="rect">
            <a:avLst/>
          </a:prstGeom>
        </p:spPr>
        <p:txBody>
          <a:bodyPr wrap="square">
            <a:spAutoFit/>
          </a:bodyPr>
          <a:lstStyle/>
          <a:p>
            <a:r>
              <a:rPr lang="en-GB" dirty="0"/>
              <a:t>Work in loop DABCD to set up an equation using KVL</a:t>
            </a:r>
          </a:p>
        </p:txBody>
      </p:sp>
      <p:pic>
        <p:nvPicPr>
          <p:cNvPr id="5" name="Picture 4">
            <a:extLst>
              <a:ext uri="{FF2B5EF4-FFF2-40B4-BE49-F238E27FC236}">
                <a16:creationId xmlns:a16="http://schemas.microsoft.com/office/drawing/2014/main" id="{83C317C6-B996-1443-A553-66904B92544B}"/>
              </a:ext>
            </a:extLst>
          </p:cNvPr>
          <p:cNvPicPr>
            <a:picLocks noChangeAspect="1"/>
          </p:cNvPicPr>
          <p:nvPr/>
        </p:nvPicPr>
        <p:blipFill>
          <a:blip r:embed="rId4"/>
          <a:stretch>
            <a:fillRect/>
          </a:stretch>
        </p:blipFill>
        <p:spPr>
          <a:xfrm>
            <a:off x="460118" y="1681080"/>
            <a:ext cx="5048053" cy="1383028"/>
          </a:xfrm>
          <a:prstGeom prst="rect">
            <a:avLst/>
          </a:prstGeom>
        </p:spPr>
      </p:pic>
    </p:spTree>
    <p:custDataLst>
      <p:tags r:id="rId1"/>
    </p:custDataLst>
    <p:extLst>
      <p:ext uri="{BB962C8B-B14F-4D97-AF65-F5344CB8AC3E}">
        <p14:creationId xmlns:p14="http://schemas.microsoft.com/office/powerpoint/2010/main" val="38416707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Outcomes</a:t>
            </a:r>
          </a:p>
        </p:txBody>
      </p:sp>
      <p:sp>
        <p:nvSpPr>
          <p:cNvPr id="4" name="Content Placeholder 2">
            <a:extLst>
              <a:ext uri="{FF2B5EF4-FFF2-40B4-BE49-F238E27FC236}">
                <a16:creationId xmlns:a16="http://schemas.microsoft.com/office/drawing/2014/main" id="{FAF059E8-2842-4E9C-8451-7347808E5181}"/>
              </a:ext>
            </a:extLst>
          </p:cNvPr>
          <p:cNvSpPr txBox="1">
            <a:spLocks/>
          </p:cNvSpPr>
          <p:nvPr/>
        </p:nvSpPr>
        <p:spPr>
          <a:xfrm>
            <a:off x="1057330" y="1089073"/>
            <a:ext cx="8059513" cy="3645525"/>
          </a:xfrm>
          <a:prstGeom prst="rect">
            <a:avLst/>
          </a:prstGeom>
        </p:spPr>
        <p:txBody>
          <a:bodyPr vert="horz" lIns="91440" tIns="45720" rIns="91440" bIns="45720" rtlCol="0">
            <a:noAutofit/>
          </a:bodyPr>
          <a:lstStyle>
            <a:lvl1pPr marL="166787" indent="-166787" algn="l" defTabSz="667146" rtl="0" eaLnBrk="1" latinLnBrk="0" hangingPunct="1">
              <a:lnSpc>
                <a:spcPct val="90000"/>
              </a:lnSpc>
              <a:spcBef>
                <a:spcPts val="730"/>
              </a:spcBef>
              <a:buFont typeface="Arial" panose="020B0604020202020204" pitchFamily="34" charset="0"/>
              <a:buChar char="•"/>
              <a:defRPr sz="2043" kern="1200">
                <a:solidFill>
                  <a:schemeClr val="tx1"/>
                </a:solidFill>
                <a:latin typeface="+mn-lt"/>
                <a:ea typeface="+mn-ea"/>
                <a:cs typeface="+mn-cs"/>
              </a:defRPr>
            </a:lvl1pPr>
            <a:lvl2pPr marL="500360" indent="-166787" algn="l" defTabSz="667146" rtl="0" eaLnBrk="1" latinLnBrk="0" hangingPunct="1">
              <a:lnSpc>
                <a:spcPct val="90000"/>
              </a:lnSpc>
              <a:spcBef>
                <a:spcPts val="365"/>
              </a:spcBef>
              <a:buFont typeface="Arial" panose="020B0604020202020204" pitchFamily="34" charset="0"/>
              <a:buChar char="•"/>
              <a:defRPr sz="1751" kern="1200">
                <a:solidFill>
                  <a:schemeClr val="tx1"/>
                </a:solidFill>
                <a:latin typeface="+mn-lt"/>
                <a:ea typeface="+mn-ea"/>
                <a:cs typeface="+mn-cs"/>
              </a:defRPr>
            </a:lvl2pPr>
            <a:lvl3pPr marL="833933" indent="-166787" algn="l" defTabSz="667146" rtl="0" eaLnBrk="1" latinLnBrk="0" hangingPunct="1">
              <a:lnSpc>
                <a:spcPct val="90000"/>
              </a:lnSpc>
              <a:spcBef>
                <a:spcPts val="365"/>
              </a:spcBef>
              <a:buFont typeface="Arial" panose="020B0604020202020204" pitchFamily="34" charset="0"/>
              <a:buChar char="•"/>
              <a:defRPr sz="1459" kern="1200">
                <a:solidFill>
                  <a:schemeClr val="tx1"/>
                </a:solidFill>
                <a:latin typeface="+mn-lt"/>
                <a:ea typeface="+mn-ea"/>
                <a:cs typeface="+mn-cs"/>
              </a:defRPr>
            </a:lvl3pPr>
            <a:lvl4pPr marL="1167506"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4pPr>
            <a:lvl5pPr marL="1501079"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5pPr>
            <a:lvl6pPr marL="1834652"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6pPr>
            <a:lvl7pPr marL="2168225"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7pPr>
            <a:lvl8pPr marL="2501798"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8pPr>
            <a:lvl9pPr marL="2835372"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9pPr>
          </a:lstStyle>
          <a:p>
            <a:pPr marL="0" indent="0">
              <a:buFont typeface="Arial" panose="020B0604020202020204" pitchFamily="34" charset="0"/>
              <a:buNone/>
            </a:pPr>
            <a:r>
              <a:rPr lang="en-GB" sz="2400" dirty="0"/>
              <a:t>By the end of this unit the learner will be able to:</a:t>
            </a:r>
          </a:p>
          <a:p>
            <a:pPr marL="457200" indent="-457200">
              <a:buFont typeface="+mj-lt"/>
              <a:buAutoNum type="arabicPeriod"/>
            </a:pPr>
            <a:r>
              <a:rPr lang="en-GB" sz="2400" dirty="0"/>
              <a:t>Explain and apply </a:t>
            </a:r>
            <a:r>
              <a:rPr lang="en-GB" sz="2400" dirty="0" err="1"/>
              <a:t>Kirchoff’s</a:t>
            </a:r>
            <a:r>
              <a:rPr lang="en-GB" sz="2400" dirty="0"/>
              <a:t> current law and </a:t>
            </a:r>
            <a:r>
              <a:rPr lang="en-GB" sz="2400" dirty="0" err="1"/>
              <a:t>Kirchoff’s</a:t>
            </a:r>
            <a:r>
              <a:rPr lang="en-GB" sz="2400" dirty="0"/>
              <a:t> voltage law in combination circuits.</a:t>
            </a:r>
          </a:p>
        </p:txBody>
      </p:sp>
    </p:spTree>
    <p:custDataLst>
      <p:tags r:id="rId1"/>
    </p:custDataLst>
    <p:extLst>
      <p:ext uri="{BB962C8B-B14F-4D97-AF65-F5344CB8AC3E}">
        <p14:creationId xmlns:p14="http://schemas.microsoft.com/office/powerpoint/2010/main" val="16964750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Video Briefing – Vid02 (2 of 4)</a:t>
            </a:r>
          </a:p>
        </p:txBody>
      </p:sp>
      <p:sp>
        <p:nvSpPr>
          <p:cNvPr id="3" name="Rectangle 2">
            <a:extLst>
              <a:ext uri="{FF2B5EF4-FFF2-40B4-BE49-F238E27FC236}">
                <a16:creationId xmlns:a16="http://schemas.microsoft.com/office/drawing/2014/main" id="{E96364EF-935E-1E45-A8B6-FEBAA8ED6F07}"/>
              </a:ext>
            </a:extLst>
          </p:cNvPr>
          <p:cNvSpPr/>
          <p:nvPr/>
        </p:nvSpPr>
        <p:spPr>
          <a:xfrm>
            <a:off x="460118" y="1233578"/>
            <a:ext cx="9647050" cy="369332"/>
          </a:xfrm>
          <a:prstGeom prst="rect">
            <a:avLst/>
          </a:prstGeom>
        </p:spPr>
        <p:txBody>
          <a:bodyPr wrap="square">
            <a:spAutoFit/>
          </a:bodyPr>
          <a:lstStyle/>
          <a:p>
            <a:r>
              <a:rPr lang="en-GB" dirty="0"/>
              <a:t>Solve the equations simultaneously</a:t>
            </a:r>
          </a:p>
        </p:txBody>
      </p:sp>
    </p:spTree>
    <p:custDataLst>
      <p:tags r:id="rId1"/>
    </p:custDataLst>
    <p:extLst>
      <p:ext uri="{BB962C8B-B14F-4D97-AF65-F5344CB8AC3E}">
        <p14:creationId xmlns:p14="http://schemas.microsoft.com/office/powerpoint/2010/main" val="20253861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Video Briefing – Vid03 (1 of 4)</a:t>
            </a:r>
          </a:p>
        </p:txBody>
      </p:sp>
      <p:sp>
        <p:nvSpPr>
          <p:cNvPr id="3" name="Rectangle 2">
            <a:extLst>
              <a:ext uri="{FF2B5EF4-FFF2-40B4-BE49-F238E27FC236}">
                <a16:creationId xmlns:a16="http://schemas.microsoft.com/office/drawing/2014/main" id="{E96364EF-935E-1E45-A8B6-FEBAA8ED6F07}"/>
              </a:ext>
            </a:extLst>
          </p:cNvPr>
          <p:cNvSpPr/>
          <p:nvPr/>
        </p:nvSpPr>
        <p:spPr>
          <a:xfrm>
            <a:off x="460118" y="1233578"/>
            <a:ext cx="9647050" cy="1200329"/>
          </a:xfrm>
          <a:prstGeom prst="rect">
            <a:avLst/>
          </a:prstGeom>
        </p:spPr>
        <p:txBody>
          <a:bodyPr wrap="square">
            <a:spAutoFit/>
          </a:bodyPr>
          <a:lstStyle/>
          <a:p>
            <a:r>
              <a:rPr lang="en-GB" dirty="0"/>
              <a:t>Create a screencast video presented by an expert presenter. The presenter needs to work through the example using Img05 and the following steps. At each step, learners should be encouraged to pause the video and add to their diagram or try the calculations themselves.</a:t>
            </a:r>
          </a:p>
          <a:p>
            <a:r>
              <a:rPr lang="en-GB" dirty="0"/>
              <a:t>Step 1: Redraw the circuit diagram including all the given information. Highlight the 2 loops.</a:t>
            </a:r>
          </a:p>
        </p:txBody>
      </p:sp>
      <p:pic>
        <p:nvPicPr>
          <p:cNvPr id="34" name="Picture 33">
            <a:extLst>
              <a:ext uri="{FF2B5EF4-FFF2-40B4-BE49-F238E27FC236}">
                <a16:creationId xmlns:a16="http://schemas.microsoft.com/office/drawing/2014/main" id="{165034E3-BE7D-F642-B3F3-6DC8335E24B7}"/>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323076" y="2569894"/>
            <a:ext cx="3290576" cy="3001381"/>
          </a:xfrm>
          <a:prstGeom prst="rect">
            <a:avLst/>
          </a:prstGeom>
        </p:spPr>
      </p:pic>
      <p:sp>
        <p:nvSpPr>
          <p:cNvPr id="35" name="TextBox 34">
            <a:extLst>
              <a:ext uri="{FF2B5EF4-FFF2-40B4-BE49-F238E27FC236}">
                <a16:creationId xmlns:a16="http://schemas.microsoft.com/office/drawing/2014/main" id="{5C07553F-0983-AA49-9DBB-0556FD62425E}"/>
              </a:ext>
            </a:extLst>
          </p:cNvPr>
          <p:cNvSpPr txBox="1"/>
          <p:nvPr/>
        </p:nvSpPr>
        <p:spPr>
          <a:xfrm>
            <a:off x="3585724" y="3352398"/>
            <a:ext cx="330540" cy="369332"/>
          </a:xfrm>
          <a:prstGeom prst="rect">
            <a:avLst/>
          </a:prstGeom>
          <a:noFill/>
        </p:spPr>
        <p:txBody>
          <a:bodyPr wrap="none" rtlCol="0">
            <a:spAutoFit/>
          </a:bodyPr>
          <a:lstStyle/>
          <a:p>
            <a:r>
              <a:rPr lang="en-US" b="1" dirty="0"/>
              <a:t>A</a:t>
            </a:r>
          </a:p>
        </p:txBody>
      </p:sp>
      <p:sp>
        <p:nvSpPr>
          <p:cNvPr id="36" name="TextBox 35">
            <a:extLst>
              <a:ext uri="{FF2B5EF4-FFF2-40B4-BE49-F238E27FC236}">
                <a16:creationId xmlns:a16="http://schemas.microsoft.com/office/drawing/2014/main" id="{9C97CD2B-1A40-E343-AA4A-4EB60CF57FCB}"/>
              </a:ext>
            </a:extLst>
          </p:cNvPr>
          <p:cNvSpPr txBox="1"/>
          <p:nvPr/>
        </p:nvSpPr>
        <p:spPr>
          <a:xfrm>
            <a:off x="4692254" y="2314219"/>
            <a:ext cx="314510" cy="369332"/>
          </a:xfrm>
          <a:prstGeom prst="rect">
            <a:avLst/>
          </a:prstGeom>
          <a:noFill/>
        </p:spPr>
        <p:txBody>
          <a:bodyPr wrap="none" rtlCol="0">
            <a:spAutoFit/>
          </a:bodyPr>
          <a:lstStyle/>
          <a:p>
            <a:r>
              <a:rPr lang="en-US" b="1" dirty="0"/>
              <a:t>B</a:t>
            </a:r>
          </a:p>
        </p:txBody>
      </p:sp>
      <p:sp>
        <p:nvSpPr>
          <p:cNvPr id="37" name="TextBox 36">
            <a:extLst>
              <a:ext uri="{FF2B5EF4-FFF2-40B4-BE49-F238E27FC236}">
                <a16:creationId xmlns:a16="http://schemas.microsoft.com/office/drawing/2014/main" id="{8254E6F4-B99D-DB44-9E93-7177F74B21F5}"/>
              </a:ext>
            </a:extLst>
          </p:cNvPr>
          <p:cNvSpPr txBox="1"/>
          <p:nvPr/>
        </p:nvSpPr>
        <p:spPr>
          <a:xfrm>
            <a:off x="5915267" y="3378968"/>
            <a:ext cx="306494" cy="369332"/>
          </a:xfrm>
          <a:prstGeom prst="rect">
            <a:avLst/>
          </a:prstGeom>
          <a:noFill/>
        </p:spPr>
        <p:txBody>
          <a:bodyPr wrap="none" rtlCol="0">
            <a:spAutoFit/>
          </a:bodyPr>
          <a:lstStyle/>
          <a:p>
            <a:r>
              <a:rPr lang="en-US" b="1" dirty="0"/>
              <a:t>C</a:t>
            </a:r>
          </a:p>
        </p:txBody>
      </p:sp>
      <p:sp>
        <p:nvSpPr>
          <p:cNvPr id="38" name="TextBox 37">
            <a:extLst>
              <a:ext uri="{FF2B5EF4-FFF2-40B4-BE49-F238E27FC236}">
                <a16:creationId xmlns:a16="http://schemas.microsoft.com/office/drawing/2014/main" id="{9F3E83D8-719E-C74F-ABF8-E65C59FC5E8D}"/>
              </a:ext>
            </a:extLst>
          </p:cNvPr>
          <p:cNvSpPr txBox="1"/>
          <p:nvPr/>
        </p:nvSpPr>
        <p:spPr>
          <a:xfrm>
            <a:off x="4692254" y="4658683"/>
            <a:ext cx="330540" cy="369332"/>
          </a:xfrm>
          <a:prstGeom prst="rect">
            <a:avLst/>
          </a:prstGeom>
          <a:noFill/>
        </p:spPr>
        <p:txBody>
          <a:bodyPr wrap="none" rtlCol="0">
            <a:spAutoFit/>
          </a:bodyPr>
          <a:lstStyle/>
          <a:p>
            <a:r>
              <a:rPr lang="en-US" b="1" dirty="0"/>
              <a:t>D</a:t>
            </a:r>
          </a:p>
        </p:txBody>
      </p:sp>
      <p:sp>
        <p:nvSpPr>
          <p:cNvPr id="39" name="TextBox 38">
            <a:extLst>
              <a:ext uri="{FF2B5EF4-FFF2-40B4-BE49-F238E27FC236}">
                <a16:creationId xmlns:a16="http://schemas.microsoft.com/office/drawing/2014/main" id="{AAED4518-5F34-074E-804C-C2AA2BCA06B2}"/>
              </a:ext>
            </a:extLst>
          </p:cNvPr>
          <p:cNvSpPr txBox="1"/>
          <p:nvPr/>
        </p:nvSpPr>
        <p:spPr>
          <a:xfrm>
            <a:off x="5042912" y="5319206"/>
            <a:ext cx="872355" cy="369332"/>
          </a:xfrm>
          <a:prstGeom prst="rect">
            <a:avLst/>
          </a:prstGeom>
          <a:noFill/>
        </p:spPr>
        <p:txBody>
          <a:bodyPr wrap="none" rtlCol="0">
            <a:spAutoFit/>
          </a:bodyPr>
          <a:lstStyle/>
          <a:p>
            <a:r>
              <a:rPr lang="en-US" dirty="0"/>
              <a:t>V</a:t>
            </a:r>
            <a:r>
              <a:rPr lang="en-US" baseline="-25000" dirty="0"/>
              <a:t>T</a:t>
            </a:r>
            <a:r>
              <a:rPr lang="en-US" dirty="0"/>
              <a:t>=12V</a:t>
            </a:r>
          </a:p>
        </p:txBody>
      </p:sp>
      <p:sp>
        <p:nvSpPr>
          <p:cNvPr id="40" name="TextBox 39">
            <a:extLst>
              <a:ext uri="{FF2B5EF4-FFF2-40B4-BE49-F238E27FC236}">
                <a16:creationId xmlns:a16="http://schemas.microsoft.com/office/drawing/2014/main" id="{A64CB0DB-6C18-0D49-A056-9F2634FD106C}"/>
              </a:ext>
            </a:extLst>
          </p:cNvPr>
          <p:cNvSpPr txBox="1"/>
          <p:nvPr/>
        </p:nvSpPr>
        <p:spPr>
          <a:xfrm>
            <a:off x="3272027" y="3020902"/>
            <a:ext cx="891591" cy="369332"/>
          </a:xfrm>
          <a:prstGeom prst="rect">
            <a:avLst/>
          </a:prstGeom>
          <a:noFill/>
        </p:spPr>
        <p:txBody>
          <a:bodyPr wrap="none" rtlCol="0">
            <a:spAutoFit/>
          </a:bodyPr>
          <a:lstStyle/>
          <a:p>
            <a:r>
              <a:rPr lang="en-US" dirty="0"/>
              <a:t>R</a:t>
            </a:r>
            <a:r>
              <a:rPr lang="en-US" baseline="-25000" dirty="0"/>
              <a:t>1</a:t>
            </a:r>
            <a:r>
              <a:rPr lang="en-US" dirty="0"/>
              <a:t>=10Ω</a:t>
            </a:r>
          </a:p>
        </p:txBody>
      </p:sp>
      <p:sp>
        <p:nvSpPr>
          <p:cNvPr id="41" name="TextBox 40">
            <a:extLst>
              <a:ext uri="{FF2B5EF4-FFF2-40B4-BE49-F238E27FC236}">
                <a16:creationId xmlns:a16="http://schemas.microsoft.com/office/drawing/2014/main" id="{E15ED06D-780E-4B4A-9101-4439E81AD1A4}"/>
              </a:ext>
            </a:extLst>
          </p:cNvPr>
          <p:cNvSpPr txBox="1"/>
          <p:nvPr/>
        </p:nvSpPr>
        <p:spPr>
          <a:xfrm>
            <a:off x="5597987" y="3009636"/>
            <a:ext cx="891591" cy="369332"/>
          </a:xfrm>
          <a:prstGeom prst="rect">
            <a:avLst/>
          </a:prstGeom>
          <a:noFill/>
        </p:spPr>
        <p:txBody>
          <a:bodyPr wrap="none" rtlCol="0">
            <a:spAutoFit/>
          </a:bodyPr>
          <a:lstStyle/>
          <a:p>
            <a:r>
              <a:rPr lang="en-US" dirty="0"/>
              <a:t>R</a:t>
            </a:r>
            <a:r>
              <a:rPr lang="en-US" baseline="-25000" dirty="0"/>
              <a:t>2</a:t>
            </a:r>
            <a:r>
              <a:rPr lang="en-US" dirty="0"/>
              <a:t>=15Ω</a:t>
            </a:r>
          </a:p>
        </p:txBody>
      </p:sp>
      <p:sp>
        <p:nvSpPr>
          <p:cNvPr id="42" name="TextBox 41">
            <a:extLst>
              <a:ext uri="{FF2B5EF4-FFF2-40B4-BE49-F238E27FC236}">
                <a16:creationId xmlns:a16="http://schemas.microsoft.com/office/drawing/2014/main" id="{DC18CCB6-061E-5A4B-93DD-DC4FA189D157}"/>
              </a:ext>
            </a:extLst>
          </p:cNvPr>
          <p:cNvSpPr txBox="1"/>
          <p:nvPr/>
        </p:nvSpPr>
        <p:spPr>
          <a:xfrm>
            <a:off x="5681228" y="3914032"/>
            <a:ext cx="891591" cy="369332"/>
          </a:xfrm>
          <a:prstGeom prst="rect">
            <a:avLst/>
          </a:prstGeom>
          <a:noFill/>
        </p:spPr>
        <p:txBody>
          <a:bodyPr wrap="none" rtlCol="0">
            <a:spAutoFit/>
          </a:bodyPr>
          <a:lstStyle/>
          <a:p>
            <a:r>
              <a:rPr lang="en-US" dirty="0"/>
              <a:t>R</a:t>
            </a:r>
            <a:r>
              <a:rPr lang="en-US" baseline="-25000" dirty="0"/>
              <a:t>3</a:t>
            </a:r>
            <a:r>
              <a:rPr lang="en-US" dirty="0"/>
              <a:t>=20Ω</a:t>
            </a:r>
          </a:p>
        </p:txBody>
      </p:sp>
      <p:sp>
        <p:nvSpPr>
          <p:cNvPr id="43" name="TextBox 42">
            <a:extLst>
              <a:ext uri="{FF2B5EF4-FFF2-40B4-BE49-F238E27FC236}">
                <a16:creationId xmlns:a16="http://schemas.microsoft.com/office/drawing/2014/main" id="{B16A1C43-8AF2-F643-BBF1-7C411DC2EFE0}"/>
              </a:ext>
            </a:extLst>
          </p:cNvPr>
          <p:cNvSpPr txBox="1"/>
          <p:nvPr/>
        </p:nvSpPr>
        <p:spPr>
          <a:xfrm>
            <a:off x="3363708" y="3961847"/>
            <a:ext cx="891591" cy="369332"/>
          </a:xfrm>
          <a:prstGeom prst="rect">
            <a:avLst/>
          </a:prstGeom>
          <a:noFill/>
        </p:spPr>
        <p:txBody>
          <a:bodyPr wrap="none" rtlCol="0">
            <a:spAutoFit/>
          </a:bodyPr>
          <a:lstStyle/>
          <a:p>
            <a:r>
              <a:rPr lang="en-US" dirty="0"/>
              <a:t>R</a:t>
            </a:r>
            <a:r>
              <a:rPr lang="en-US" baseline="-25000" dirty="0"/>
              <a:t>4</a:t>
            </a:r>
            <a:r>
              <a:rPr lang="en-US" dirty="0"/>
              <a:t>=25Ω</a:t>
            </a:r>
          </a:p>
        </p:txBody>
      </p:sp>
      <p:sp>
        <p:nvSpPr>
          <p:cNvPr id="44" name="TextBox 43">
            <a:extLst>
              <a:ext uri="{FF2B5EF4-FFF2-40B4-BE49-F238E27FC236}">
                <a16:creationId xmlns:a16="http://schemas.microsoft.com/office/drawing/2014/main" id="{5331EAE1-34F1-174A-8E35-5B88B45A279F}"/>
              </a:ext>
            </a:extLst>
          </p:cNvPr>
          <p:cNvSpPr txBox="1"/>
          <p:nvPr/>
        </p:nvSpPr>
        <p:spPr>
          <a:xfrm>
            <a:off x="4896246" y="3586764"/>
            <a:ext cx="774571" cy="369332"/>
          </a:xfrm>
          <a:prstGeom prst="rect">
            <a:avLst/>
          </a:prstGeom>
          <a:noFill/>
        </p:spPr>
        <p:txBody>
          <a:bodyPr wrap="none" rtlCol="0">
            <a:spAutoFit/>
          </a:bodyPr>
          <a:lstStyle/>
          <a:p>
            <a:r>
              <a:rPr lang="en-US" dirty="0"/>
              <a:t>R</a:t>
            </a:r>
            <a:r>
              <a:rPr lang="en-US" baseline="-25000" dirty="0"/>
              <a:t>5</a:t>
            </a:r>
            <a:r>
              <a:rPr lang="en-US" dirty="0"/>
              <a:t>=5Ω</a:t>
            </a:r>
          </a:p>
        </p:txBody>
      </p:sp>
      <p:cxnSp>
        <p:nvCxnSpPr>
          <p:cNvPr id="45" name="Straight Arrow Connector 44">
            <a:extLst>
              <a:ext uri="{FF2B5EF4-FFF2-40B4-BE49-F238E27FC236}">
                <a16:creationId xmlns:a16="http://schemas.microsoft.com/office/drawing/2014/main" id="{A19F6D27-CA73-784D-ACB9-D494DF9E5854}"/>
              </a:ext>
            </a:extLst>
          </p:cNvPr>
          <p:cNvCxnSpPr>
            <a:cxnSpLocks/>
          </p:cNvCxnSpPr>
          <p:nvPr/>
        </p:nvCxnSpPr>
        <p:spPr>
          <a:xfrm rot="16200000">
            <a:off x="3354842" y="5052820"/>
            <a:ext cx="202012" cy="0"/>
          </a:xfrm>
          <a:prstGeom prst="straightConnector1">
            <a:avLst/>
          </a:prstGeom>
          <a:ln w="28575">
            <a:solidFill>
              <a:schemeClr val="bg2">
                <a:lumMod val="1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7BD451A1-89B1-0A47-B5C1-FB9700F4832D}"/>
              </a:ext>
            </a:extLst>
          </p:cNvPr>
          <p:cNvCxnSpPr>
            <a:cxnSpLocks/>
          </p:cNvCxnSpPr>
          <p:nvPr/>
        </p:nvCxnSpPr>
        <p:spPr>
          <a:xfrm rot="18840000" flipV="1">
            <a:off x="3842007" y="3608081"/>
            <a:ext cx="202012" cy="0"/>
          </a:xfrm>
          <a:prstGeom prst="straightConnector1">
            <a:avLst/>
          </a:prstGeom>
          <a:ln w="28575">
            <a:solidFill>
              <a:schemeClr val="bg2">
                <a:lumMod val="1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85297692-4BD6-7A44-A9C7-41284B05CEAA}"/>
              </a:ext>
            </a:extLst>
          </p:cNvPr>
          <p:cNvCxnSpPr>
            <a:cxnSpLocks/>
          </p:cNvCxnSpPr>
          <p:nvPr/>
        </p:nvCxnSpPr>
        <p:spPr>
          <a:xfrm rot="2640000" flipV="1">
            <a:off x="5261239" y="3102979"/>
            <a:ext cx="202012" cy="0"/>
          </a:xfrm>
          <a:prstGeom prst="straightConnector1">
            <a:avLst/>
          </a:prstGeom>
          <a:ln w="28575">
            <a:solidFill>
              <a:schemeClr val="bg2">
                <a:lumMod val="1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0C4C4C7F-F42A-4941-95CA-575E72CE7629}"/>
              </a:ext>
            </a:extLst>
          </p:cNvPr>
          <p:cNvCxnSpPr>
            <a:cxnSpLocks/>
          </p:cNvCxnSpPr>
          <p:nvPr/>
        </p:nvCxnSpPr>
        <p:spPr>
          <a:xfrm rot="5400000" flipV="1">
            <a:off x="4754272" y="3462628"/>
            <a:ext cx="202012" cy="0"/>
          </a:xfrm>
          <a:prstGeom prst="straightConnector1">
            <a:avLst/>
          </a:prstGeom>
          <a:ln w="28575">
            <a:solidFill>
              <a:schemeClr val="bg2">
                <a:lumMod val="1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B9C69F2D-492E-6644-96A6-AFF5D1EE39EF}"/>
              </a:ext>
            </a:extLst>
          </p:cNvPr>
          <p:cNvCxnSpPr>
            <a:cxnSpLocks/>
          </p:cNvCxnSpPr>
          <p:nvPr/>
        </p:nvCxnSpPr>
        <p:spPr>
          <a:xfrm rot="19020000" flipV="1">
            <a:off x="5140887" y="4387953"/>
            <a:ext cx="202012" cy="0"/>
          </a:xfrm>
          <a:prstGeom prst="straightConnector1">
            <a:avLst/>
          </a:prstGeom>
          <a:ln w="28575">
            <a:solidFill>
              <a:schemeClr val="bg2">
                <a:lumMod val="1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50" name="TextBox 49">
            <a:extLst>
              <a:ext uri="{FF2B5EF4-FFF2-40B4-BE49-F238E27FC236}">
                <a16:creationId xmlns:a16="http://schemas.microsoft.com/office/drawing/2014/main" id="{478C7F16-390E-B044-995A-4DAD430F9BB0}"/>
              </a:ext>
            </a:extLst>
          </p:cNvPr>
          <p:cNvSpPr txBox="1"/>
          <p:nvPr/>
        </p:nvSpPr>
        <p:spPr>
          <a:xfrm>
            <a:off x="3156743" y="4843349"/>
            <a:ext cx="317716" cy="369332"/>
          </a:xfrm>
          <a:prstGeom prst="rect">
            <a:avLst/>
          </a:prstGeom>
          <a:noFill/>
        </p:spPr>
        <p:txBody>
          <a:bodyPr wrap="none" rtlCol="0">
            <a:spAutoFit/>
          </a:bodyPr>
          <a:lstStyle/>
          <a:p>
            <a:r>
              <a:rPr lang="en-US" dirty="0"/>
              <a:t>I</a:t>
            </a:r>
            <a:r>
              <a:rPr lang="en-US" baseline="-25000" dirty="0"/>
              <a:t>T</a:t>
            </a:r>
            <a:endParaRPr lang="en-US" dirty="0"/>
          </a:p>
        </p:txBody>
      </p:sp>
      <p:sp>
        <p:nvSpPr>
          <p:cNvPr id="51" name="TextBox 50">
            <a:extLst>
              <a:ext uri="{FF2B5EF4-FFF2-40B4-BE49-F238E27FC236}">
                <a16:creationId xmlns:a16="http://schemas.microsoft.com/office/drawing/2014/main" id="{8129D902-CACC-AB4F-91AA-03228F235349}"/>
              </a:ext>
            </a:extLst>
          </p:cNvPr>
          <p:cNvSpPr txBox="1"/>
          <p:nvPr/>
        </p:nvSpPr>
        <p:spPr>
          <a:xfrm>
            <a:off x="3751982" y="3229807"/>
            <a:ext cx="320922" cy="369332"/>
          </a:xfrm>
          <a:prstGeom prst="rect">
            <a:avLst/>
          </a:prstGeom>
          <a:noFill/>
        </p:spPr>
        <p:txBody>
          <a:bodyPr wrap="none" rtlCol="0">
            <a:spAutoFit/>
          </a:bodyPr>
          <a:lstStyle/>
          <a:p>
            <a:r>
              <a:rPr lang="en-US" dirty="0"/>
              <a:t>I</a:t>
            </a:r>
            <a:r>
              <a:rPr lang="en-US" baseline="-25000" dirty="0"/>
              <a:t>1</a:t>
            </a:r>
            <a:endParaRPr lang="en-US" dirty="0"/>
          </a:p>
        </p:txBody>
      </p:sp>
      <p:cxnSp>
        <p:nvCxnSpPr>
          <p:cNvPr id="52" name="Straight Arrow Connector 51">
            <a:extLst>
              <a:ext uri="{FF2B5EF4-FFF2-40B4-BE49-F238E27FC236}">
                <a16:creationId xmlns:a16="http://schemas.microsoft.com/office/drawing/2014/main" id="{4278217F-111A-D04F-B0A6-A00E7CFF8C4D}"/>
              </a:ext>
            </a:extLst>
          </p:cNvPr>
          <p:cNvCxnSpPr>
            <a:cxnSpLocks/>
          </p:cNvCxnSpPr>
          <p:nvPr/>
        </p:nvCxnSpPr>
        <p:spPr>
          <a:xfrm rot="2640000" flipV="1">
            <a:off x="3835555" y="3765243"/>
            <a:ext cx="202012" cy="0"/>
          </a:xfrm>
          <a:prstGeom prst="straightConnector1">
            <a:avLst/>
          </a:prstGeom>
          <a:ln w="28575">
            <a:solidFill>
              <a:schemeClr val="bg2">
                <a:lumMod val="1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B7802D3D-7699-F84D-9AFB-9DBDA39A8A6C}"/>
              </a:ext>
            </a:extLst>
          </p:cNvPr>
          <p:cNvSpPr txBox="1"/>
          <p:nvPr/>
        </p:nvSpPr>
        <p:spPr>
          <a:xfrm>
            <a:off x="3712387" y="3659655"/>
            <a:ext cx="320922" cy="369332"/>
          </a:xfrm>
          <a:prstGeom prst="rect">
            <a:avLst/>
          </a:prstGeom>
          <a:noFill/>
        </p:spPr>
        <p:txBody>
          <a:bodyPr wrap="none" rtlCol="0">
            <a:spAutoFit/>
          </a:bodyPr>
          <a:lstStyle/>
          <a:p>
            <a:r>
              <a:rPr lang="en-US" dirty="0"/>
              <a:t>I</a:t>
            </a:r>
            <a:r>
              <a:rPr lang="en-US" baseline="-25000" dirty="0"/>
              <a:t>2</a:t>
            </a:r>
            <a:endParaRPr lang="en-US" dirty="0"/>
          </a:p>
        </p:txBody>
      </p:sp>
      <p:sp>
        <p:nvSpPr>
          <p:cNvPr id="54" name="TextBox 53">
            <a:extLst>
              <a:ext uri="{FF2B5EF4-FFF2-40B4-BE49-F238E27FC236}">
                <a16:creationId xmlns:a16="http://schemas.microsoft.com/office/drawing/2014/main" id="{915D8B61-3601-374C-AD6A-A588962BF206}"/>
              </a:ext>
            </a:extLst>
          </p:cNvPr>
          <p:cNvSpPr txBox="1"/>
          <p:nvPr/>
        </p:nvSpPr>
        <p:spPr>
          <a:xfrm>
            <a:off x="4815017" y="3298200"/>
            <a:ext cx="843501" cy="369332"/>
          </a:xfrm>
          <a:prstGeom prst="rect">
            <a:avLst/>
          </a:prstGeom>
          <a:noFill/>
        </p:spPr>
        <p:txBody>
          <a:bodyPr wrap="none" rtlCol="0">
            <a:spAutoFit/>
          </a:bodyPr>
          <a:lstStyle/>
          <a:p>
            <a:r>
              <a:rPr lang="en-US" dirty="0"/>
              <a:t>0.012A</a:t>
            </a:r>
          </a:p>
        </p:txBody>
      </p:sp>
      <p:sp>
        <p:nvSpPr>
          <p:cNvPr id="55" name="TextBox 54">
            <a:extLst>
              <a:ext uri="{FF2B5EF4-FFF2-40B4-BE49-F238E27FC236}">
                <a16:creationId xmlns:a16="http://schemas.microsoft.com/office/drawing/2014/main" id="{4E658182-2458-2442-AEB1-EFB136754596}"/>
              </a:ext>
            </a:extLst>
          </p:cNvPr>
          <p:cNvSpPr txBox="1"/>
          <p:nvPr/>
        </p:nvSpPr>
        <p:spPr>
          <a:xfrm>
            <a:off x="5247949" y="4306494"/>
            <a:ext cx="1133644" cy="369332"/>
          </a:xfrm>
          <a:prstGeom prst="rect">
            <a:avLst/>
          </a:prstGeom>
          <a:noFill/>
        </p:spPr>
        <p:txBody>
          <a:bodyPr wrap="none" rtlCol="0">
            <a:spAutoFit/>
          </a:bodyPr>
          <a:lstStyle/>
          <a:p>
            <a:r>
              <a:rPr lang="en-US" dirty="0"/>
              <a:t>I</a:t>
            </a:r>
            <a:r>
              <a:rPr lang="en-US" baseline="-25000" dirty="0"/>
              <a:t>2</a:t>
            </a:r>
            <a:r>
              <a:rPr lang="en-US" dirty="0"/>
              <a:t>+0.012A</a:t>
            </a:r>
          </a:p>
        </p:txBody>
      </p:sp>
      <p:sp>
        <p:nvSpPr>
          <p:cNvPr id="56" name="TextBox 55">
            <a:extLst>
              <a:ext uri="{FF2B5EF4-FFF2-40B4-BE49-F238E27FC236}">
                <a16:creationId xmlns:a16="http://schemas.microsoft.com/office/drawing/2014/main" id="{74B6174E-DA17-DA40-85C9-DFA16E02E559}"/>
              </a:ext>
            </a:extLst>
          </p:cNvPr>
          <p:cNvSpPr txBox="1"/>
          <p:nvPr/>
        </p:nvSpPr>
        <p:spPr>
          <a:xfrm>
            <a:off x="5283531" y="2763136"/>
            <a:ext cx="1050288" cy="369332"/>
          </a:xfrm>
          <a:prstGeom prst="rect">
            <a:avLst/>
          </a:prstGeom>
          <a:noFill/>
        </p:spPr>
        <p:txBody>
          <a:bodyPr wrap="none" rtlCol="0">
            <a:spAutoFit/>
          </a:bodyPr>
          <a:lstStyle/>
          <a:p>
            <a:r>
              <a:rPr lang="en-US" dirty="0"/>
              <a:t>I</a:t>
            </a:r>
            <a:r>
              <a:rPr lang="en-US" baseline="-25000" dirty="0"/>
              <a:t>1</a:t>
            </a:r>
            <a:r>
              <a:rPr lang="en-US" dirty="0"/>
              <a:t>-0.012A</a:t>
            </a:r>
          </a:p>
        </p:txBody>
      </p:sp>
    </p:spTree>
    <p:custDataLst>
      <p:tags r:id="rId1"/>
    </p:custDataLst>
    <p:extLst>
      <p:ext uri="{BB962C8B-B14F-4D97-AF65-F5344CB8AC3E}">
        <p14:creationId xmlns:p14="http://schemas.microsoft.com/office/powerpoint/2010/main" val="19726361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Video Briefing – Vid03 (2 of 4)</a:t>
            </a:r>
          </a:p>
        </p:txBody>
      </p:sp>
      <p:sp>
        <p:nvSpPr>
          <p:cNvPr id="3" name="Rectangle 2">
            <a:extLst>
              <a:ext uri="{FF2B5EF4-FFF2-40B4-BE49-F238E27FC236}">
                <a16:creationId xmlns:a16="http://schemas.microsoft.com/office/drawing/2014/main" id="{E96364EF-935E-1E45-A8B6-FEBAA8ED6F07}"/>
              </a:ext>
            </a:extLst>
          </p:cNvPr>
          <p:cNvSpPr/>
          <p:nvPr/>
        </p:nvSpPr>
        <p:spPr>
          <a:xfrm>
            <a:off x="460118" y="1233578"/>
            <a:ext cx="9647050" cy="369332"/>
          </a:xfrm>
          <a:prstGeom prst="rect">
            <a:avLst/>
          </a:prstGeom>
        </p:spPr>
        <p:txBody>
          <a:bodyPr wrap="square">
            <a:spAutoFit/>
          </a:bodyPr>
          <a:lstStyle/>
          <a:p>
            <a:r>
              <a:rPr lang="en-GB" dirty="0"/>
              <a:t>Work in loop ABDA</a:t>
            </a:r>
          </a:p>
        </p:txBody>
      </p:sp>
      <p:pic>
        <p:nvPicPr>
          <p:cNvPr id="4" name="Picture 3">
            <a:extLst>
              <a:ext uri="{FF2B5EF4-FFF2-40B4-BE49-F238E27FC236}">
                <a16:creationId xmlns:a16="http://schemas.microsoft.com/office/drawing/2014/main" id="{B184E71F-413E-5A49-88D0-D4D6E4808F7E}"/>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60118" y="2018315"/>
            <a:ext cx="3205989" cy="967170"/>
          </a:xfrm>
          <a:prstGeom prst="rect">
            <a:avLst/>
          </a:prstGeom>
        </p:spPr>
      </p:pic>
      <p:sp>
        <p:nvSpPr>
          <p:cNvPr id="5" name="TextBox 4">
            <a:extLst>
              <a:ext uri="{FF2B5EF4-FFF2-40B4-BE49-F238E27FC236}">
                <a16:creationId xmlns:a16="http://schemas.microsoft.com/office/drawing/2014/main" id="{D7DE4F37-5CE6-4E4C-BEA4-4694C01A2275}"/>
              </a:ext>
            </a:extLst>
          </p:cNvPr>
          <p:cNvSpPr txBox="1"/>
          <p:nvPr/>
        </p:nvSpPr>
        <p:spPr>
          <a:xfrm>
            <a:off x="544285" y="1961652"/>
            <a:ext cx="1839686" cy="369332"/>
          </a:xfrm>
          <a:prstGeom prst="rect">
            <a:avLst/>
          </a:prstGeom>
          <a:solidFill>
            <a:schemeClr val="bg1"/>
          </a:solidFill>
        </p:spPr>
        <p:txBody>
          <a:bodyPr wrap="square" rtlCol="0">
            <a:spAutoFit/>
          </a:bodyPr>
          <a:lstStyle/>
          <a:p>
            <a:r>
              <a:rPr lang="en-US" dirty="0"/>
              <a:t>V</a:t>
            </a:r>
            <a:r>
              <a:rPr lang="en-US" baseline="-25000" dirty="0"/>
              <a:t>T</a:t>
            </a:r>
            <a:r>
              <a:rPr lang="en-US" dirty="0"/>
              <a:t> = V</a:t>
            </a:r>
            <a:r>
              <a:rPr lang="en-US" baseline="-25000" dirty="0"/>
              <a:t>1</a:t>
            </a:r>
            <a:r>
              <a:rPr lang="en-US" dirty="0"/>
              <a:t> + V</a:t>
            </a:r>
            <a:r>
              <a:rPr lang="en-US" baseline="-25000" dirty="0"/>
              <a:t>5</a:t>
            </a:r>
            <a:r>
              <a:rPr lang="en-US" dirty="0"/>
              <a:t> – V</a:t>
            </a:r>
            <a:r>
              <a:rPr lang="en-US" baseline="-25000" dirty="0"/>
              <a:t>4</a:t>
            </a:r>
          </a:p>
        </p:txBody>
      </p:sp>
      <p:sp>
        <p:nvSpPr>
          <p:cNvPr id="6" name="TextBox 5">
            <a:extLst>
              <a:ext uri="{FF2B5EF4-FFF2-40B4-BE49-F238E27FC236}">
                <a16:creationId xmlns:a16="http://schemas.microsoft.com/office/drawing/2014/main" id="{09F8172F-F571-EC4D-ADBD-D1EB64925A7D}"/>
              </a:ext>
            </a:extLst>
          </p:cNvPr>
          <p:cNvSpPr txBox="1"/>
          <p:nvPr/>
        </p:nvSpPr>
        <p:spPr>
          <a:xfrm>
            <a:off x="4733844" y="1998767"/>
            <a:ext cx="4519013" cy="1477328"/>
          </a:xfrm>
          <a:prstGeom prst="rect">
            <a:avLst/>
          </a:prstGeom>
          <a:noFill/>
        </p:spPr>
        <p:txBody>
          <a:bodyPr wrap="square" rtlCol="0">
            <a:spAutoFit/>
          </a:bodyPr>
          <a:lstStyle/>
          <a:p>
            <a:r>
              <a:rPr lang="en-US" dirty="0"/>
              <a:t>Remind learners:</a:t>
            </a:r>
          </a:p>
          <a:p>
            <a:pPr marL="342900" indent="-342900">
              <a:buFont typeface="+mj-lt"/>
              <a:buAutoNum type="arabicPeriod"/>
            </a:pPr>
            <a:r>
              <a:rPr lang="en-US" dirty="0"/>
              <a:t>V</a:t>
            </a:r>
            <a:r>
              <a:rPr lang="en-US" baseline="-25000" dirty="0"/>
              <a:t>T</a:t>
            </a:r>
            <a:r>
              <a:rPr lang="en-US" dirty="0"/>
              <a:t> = 0 because there is no voltage source in the loop</a:t>
            </a:r>
          </a:p>
          <a:p>
            <a:pPr marL="342900" indent="-342900">
              <a:buFont typeface="+mj-lt"/>
              <a:buAutoNum type="arabicPeriod"/>
            </a:pPr>
            <a:r>
              <a:rPr lang="en-US" dirty="0"/>
              <a:t>V</a:t>
            </a:r>
            <a:r>
              <a:rPr lang="en-US" baseline="-25000" dirty="0"/>
              <a:t>4</a:t>
            </a:r>
            <a:r>
              <a:rPr lang="en-US" dirty="0"/>
              <a:t> is negative because direction of the loop is opposite to conventional current </a:t>
            </a:r>
          </a:p>
        </p:txBody>
      </p:sp>
    </p:spTree>
    <p:custDataLst>
      <p:tags r:id="rId1"/>
    </p:custDataLst>
    <p:extLst>
      <p:ext uri="{BB962C8B-B14F-4D97-AF65-F5344CB8AC3E}">
        <p14:creationId xmlns:p14="http://schemas.microsoft.com/office/powerpoint/2010/main" val="22088750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Video Briefing – Vid03 (3 of 4)</a:t>
            </a:r>
          </a:p>
        </p:txBody>
      </p:sp>
      <p:sp>
        <p:nvSpPr>
          <p:cNvPr id="3" name="Rectangle 2">
            <a:extLst>
              <a:ext uri="{FF2B5EF4-FFF2-40B4-BE49-F238E27FC236}">
                <a16:creationId xmlns:a16="http://schemas.microsoft.com/office/drawing/2014/main" id="{E96364EF-935E-1E45-A8B6-FEBAA8ED6F07}"/>
              </a:ext>
            </a:extLst>
          </p:cNvPr>
          <p:cNvSpPr/>
          <p:nvPr/>
        </p:nvSpPr>
        <p:spPr>
          <a:xfrm>
            <a:off x="460118" y="1233578"/>
            <a:ext cx="9647050" cy="369332"/>
          </a:xfrm>
          <a:prstGeom prst="rect">
            <a:avLst/>
          </a:prstGeom>
        </p:spPr>
        <p:txBody>
          <a:bodyPr wrap="square">
            <a:spAutoFit/>
          </a:bodyPr>
          <a:lstStyle/>
          <a:p>
            <a:r>
              <a:rPr lang="en-GB" dirty="0"/>
              <a:t>Work in loop BCDB</a:t>
            </a:r>
          </a:p>
        </p:txBody>
      </p:sp>
      <p:sp>
        <p:nvSpPr>
          <p:cNvPr id="5" name="TextBox 4">
            <a:extLst>
              <a:ext uri="{FF2B5EF4-FFF2-40B4-BE49-F238E27FC236}">
                <a16:creationId xmlns:a16="http://schemas.microsoft.com/office/drawing/2014/main" id="{D7DE4F37-5CE6-4E4C-BEA4-4694C01A2275}"/>
              </a:ext>
            </a:extLst>
          </p:cNvPr>
          <p:cNvSpPr txBox="1"/>
          <p:nvPr/>
        </p:nvSpPr>
        <p:spPr>
          <a:xfrm>
            <a:off x="544285" y="1961652"/>
            <a:ext cx="1839686" cy="369332"/>
          </a:xfrm>
          <a:prstGeom prst="rect">
            <a:avLst/>
          </a:prstGeom>
          <a:solidFill>
            <a:schemeClr val="bg1"/>
          </a:solidFill>
        </p:spPr>
        <p:txBody>
          <a:bodyPr wrap="square" rtlCol="0">
            <a:spAutoFit/>
          </a:bodyPr>
          <a:lstStyle/>
          <a:p>
            <a:r>
              <a:rPr lang="en-US" dirty="0"/>
              <a:t>V</a:t>
            </a:r>
            <a:r>
              <a:rPr lang="en-US" baseline="-25000" dirty="0"/>
              <a:t>T</a:t>
            </a:r>
            <a:r>
              <a:rPr lang="en-US" dirty="0"/>
              <a:t> = V</a:t>
            </a:r>
            <a:r>
              <a:rPr lang="en-US" baseline="-25000" dirty="0"/>
              <a:t>2</a:t>
            </a:r>
            <a:r>
              <a:rPr lang="en-US" dirty="0"/>
              <a:t> - V</a:t>
            </a:r>
            <a:r>
              <a:rPr lang="en-US" baseline="-25000" dirty="0"/>
              <a:t>3</a:t>
            </a:r>
            <a:r>
              <a:rPr lang="en-US" dirty="0"/>
              <a:t> – V</a:t>
            </a:r>
            <a:r>
              <a:rPr lang="en-US" baseline="-25000" dirty="0"/>
              <a:t>5</a:t>
            </a:r>
          </a:p>
        </p:txBody>
      </p:sp>
      <p:sp>
        <p:nvSpPr>
          <p:cNvPr id="6" name="TextBox 5">
            <a:extLst>
              <a:ext uri="{FF2B5EF4-FFF2-40B4-BE49-F238E27FC236}">
                <a16:creationId xmlns:a16="http://schemas.microsoft.com/office/drawing/2014/main" id="{09F8172F-F571-EC4D-ADBD-D1EB64925A7D}"/>
              </a:ext>
            </a:extLst>
          </p:cNvPr>
          <p:cNvSpPr txBox="1"/>
          <p:nvPr/>
        </p:nvSpPr>
        <p:spPr>
          <a:xfrm>
            <a:off x="6093528" y="2030103"/>
            <a:ext cx="3808392" cy="1754326"/>
          </a:xfrm>
          <a:prstGeom prst="rect">
            <a:avLst/>
          </a:prstGeom>
          <a:noFill/>
        </p:spPr>
        <p:txBody>
          <a:bodyPr wrap="square" rtlCol="0">
            <a:spAutoFit/>
          </a:bodyPr>
          <a:lstStyle/>
          <a:p>
            <a:r>
              <a:rPr lang="en-US" dirty="0"/>
              <a:t>Remind learners:</a:t>
            </a:r>
          </a:p>
          <a:p>
            <a:pPr marL="342900" indent="-342900">
              <a:buFont typeface="+mj-lt"/>
              <a:buAutoNum type="arabicPeriod"/>
            </a:pPr>
            <a:r>
              <a:rPr lang="en-US" dirty="0"/>
              <a:t>V</a:t>
            </a:r>
            <a:r>
              <a:rPr lang="en-US" baseline="-25000" dirty="0"/>
              <a:t>T</a:t>
            </a:r>
            <a:r>
              <a:rPr lang="en-US" dirty="0"/>
              <a:t> = 0 because there is no voltage source in the loop</a:t>
            </a:r>
          </a:p>
          <a:p>
            <a:pPr marL="342900" indent="-342900">
              <a:buFont typeface="+mj-lt"/>
              <a:buAutoNum type="arabicPeriod"/>
            </a:pPr>
            <a:r>
              <a:rPr lang="en-US" dirty="0"/>
              <a:t>V</a:t>
            </a:r>
            <a:r>
              <a:rPr lang="en-US" baseline="-25000" dirty="0"/>
              <a:t>3</a:t>
            </a:r>
            <a:r>
              <a:rPr lang="en-US" dirty="0"/>
              <a:t> and V</a:t>
            </a:r>
            <a:r>
              <a:rPr lang="en-US" baseline="-25000" dirty="0"/>
              <a:t>5</a:t>
            </a:r>
            <a:r>
              <a:rPr lang="en-US" dirty="0"/>
              <a:t> are negative because direction of the loop is opposite to conventional current </a:t>
            </a:r>
          </a:p>
        </p:txBody>
      </p:sp>
      <p:pic>
        <p:nvPicPr>
          <p:cNvPr id="7" name="Picture 6">
            <a:extLst>
              <a:ext uri="{FF2B5EF4-FFF2-40B4-BE49-F238E27FC236}">
                <a16:creationId xmlns:a16="http://schemas.microsoft.com/office/drawing/2014/main" id="{97802F96-5D55-034E-A8E4-188FC3271F08}"/>
              </a:ext>
            </a:extLst>
          </p:cNvPr>
          <p:cNvPicPr>
            <a:picLocks noChangeAspect="1"/>
          </p:cNvPicPr>
          <p:nvPr/>
        </p:nvPicPr>
        <p:blipFill>
          <a:blip r:embed="rId4"/>
          <a:stretch>
            <a:fillRect/>
          </a:stretch>
        </p:blipFill>
        <p:spPr>
          <a:xfrm>
            <a:off x="544285" y="2358455"/>
            <a:ext cx="5342413" cy="1097623"/>
          </a:xfrm>
          <a:prstGeom prst="rect">
            <a:avLst/>
          </a:prstGeom>
        </p:spPr>
      </p:pic>
    </p:spTree>
    <p:custDataLst>
      <p:tags r:id="rId1"/>
    </p:custDataLst>
    <p:extLst>
      <p:ext uri="{BB962C8B-B14F-4D97-AF65-F5344CB8AC3E}">
        <p14:creationId xmlns:p14="http://schemas.microsoft.com/office/powerpoint/2010/main" val="19099050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Video Briefing – Vid03 (4 of 4)</a:t>
            </a:r>
          </a:p>
        </p:txBody>
      </p:sp>
      <p:sp>
        <p:nvSpPr>
          <p:cNvPr id="3" name="Rectangle 2">
            <a:extLst>
              <a:ext uri="{FF2B5EF4-FFF2-40B4-BE49-F238E27FC236}">
                <a16:creationId xmlns:a16="http://schemas.microsoft.com/office/drawing/2014/main" id="{E96364EF-935E-1E45-A8B6-FEBAA8ED6F07}"/>
              </a:ext>
            </a:extLst>
          </p:cNvPr>
          <p:cNvSpPr/>
          <p:nvPr/>
        </p:nvSpPr>
        <p:spPr>
          <a:xfrm>
            <a:off x="460118" y="1233578"/>
            <a:ext cx="9647050" cy="369332"/>
          </a:xfrm>
          <a:prstGeom prst="rect">
            <a:avLst/>
          </a:prstGeom>
        </p:spPr>
        <p:txBody>
          <a:bodyPr wrap="square">
            <a:spAutoFit/>
          </a:bodyPr>
          <a:lstStyle/>
          <a:p>
            <a:r>
              <a:rPr lang="en-GB" dirty="0"/>
              <a:t>Solve the equations simultaneously</a:t>
            </a:r>
          </a:p>
        </p:txBody>
      </p:sp>
      <p:pic>
        <p:nvPicPr>
          <p:cNvPr id="4" name="Picture 3">
            <a:extLst>
              <a:ext uri="{FF2B5EF4-FFF2-40B4-BE49-F238E27FC236}">
                <a16:creationId xmlns:a16="http://schemas.microsoft.com/office/drawing/2014/main" id="{813AABAA-634A-F94B-8354-DECFBFBC5744}"/>
              </a:ext>
            </a:extLst>
          </p:cNvPr>
          <p:cNvPicPr>
            <a:picLocks noChangeAspect="1"/>
          </p:cNvPicPr>
          <p:nvPr/>
        </p:nvPicPr>
        <p:blipFill>
          <a:blip r:embed="rId4"/>
          <a:stretch>
            <a:fillRect/>
          </a:stretch>
        </p:blipFill>
        <p:spPr>
          <a:xfrm>
            <a:off x="460118" y="1644639"/>
            <a:ext cx="5875552" cy="2708729"/>
          </a:xfrm>
          <a:prstGeom prst="rect">
            <a:avLst/>
          </a:prstGeom>
        </p:spPr>
      </p:pic>
    </p:spTree>
    <p:custDataLst>
      <p:tags r:id="rId1"/>
    </p:custDataLst>
    <p:extLst>
      <p:ext uri="{BB962C8B-B14F-4D97-AF65-F5344CB8AC3E}">
        <p14:creationId xmlns:p14="http://schemas.microsoft.com/office/powerpoint/2010/main" val="24228700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Document Briefing – Doc01</a:t>
            </a:r>
          </a:p>
        </p:txBody>
      </p:sp>
      <p:sp>
        <p:nvSpPr>
          <p:cNvPr id="3" name="Rectangle 2">
            <a:extLst>
              <a:ext uri="{FF2B5EF4-FFF2-40B4-BE49-F238E27FC236}">
                <a16:creationId xmlns:a16="http://schemas.microsoft.com/office/drawing/2014/main" id="{E96364EF-935E-1E45-A8B6-FEBAA8ED6F07}"/>
              </a:ext>
            </a:extLst>
          </p:cNvPr>
          <p:cNvSpPr/>
          <p:nvPr/>
        </p:nvSpPr>
        <p:spPr>
          <a:xfrm>
            <a:off x="460118" y="1233578"/>
            <a:ext cx="9647050" cy="307777"/>
          </a:xfrm>
          <a:prstGeom prst="rect">
            <a:avLst/>
          </a:prstGeom>
        </p:spPr>
        <p:txBody>
          <a:bodyPr wrap="square">
            <a:spAutoFit/>
          </a:bodyPr>
          <a:lstStyle/>
          <a:p>
            <a:r>
              <a:rPr lang="en-GB" sz="1400" dirty="0"/>
              <a:t>Create a worksheet based on 01_03_04_Activity and a worked solutions memo based on 01_03_04_Activity Solutions</a:t>
            </a:r>
          </a:p>
        </p:txBody>
      </p:sp>
    </p:spTree>
    <p:custDataLst>
      <p:tags r:id="rId1"/>
    </p:custDataLst>
    <p:extLst>
      <p:ext uri="{BB962C8B-B14F-4D97-AF65-F5344CB8AC3E}">
        <p14:creationId xmlns:p14="http://schemas.microsoft.com/office/powerpoint/2010/main" val="289310703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a:extLst>
              <a:ext uri="{FF2B5EF4-FFF2-40B4-BE49-F238E27FC236}">
                <a16:creationId xmlns:a16="http://schemas.microsoft.com/office/drawing/2014/main" id="{716C60CA-61BC-D241-91F4-D4DF45193CF7}"/>
              </a:ext>
            </a:extLst>
          </p:cNvPr>
          <p:cNvSpPr/>
          <p:nvPr/>
        </p:nvSpPr>
        <p:spPr>
          <a:xfrm>
            <a:off x="1609228" y="1297333"/>
            <a:ext cx="6264772" cy="2409134"/>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dirty="0">
                <a:solidFill>
                  <a:schemeClr val="bg2">
                    <a:lumMod val="10000"/>
                  </a:schemeClr>
                </a:solidFill>
              </a:rPr>
              <a:t>Determine, with the aid of Kirchoff’s laws:</a:t>
            </a:r>
          </a:p>
          <a:p>
            <a:pPr marL="457200" indent="-457200">
              <a:buFont typeface="+mj-lt"/>
              <a:buAutoNum type="arabicPeriod"/>
            </a:pPr>
            <a:r>
              <a:rPr lang="en-US" sz="3600" dirty="0">
                <a:solidFill>
                  <a:schemeClr val="bg2">
                    <a:lumMod val="10000"/>
                  </a:schemeClr>
                </a:solidFill>
              </a:rPr>
              <a:t>The equation for loop ABDA;</a:t>
            </a:r>
          </a:p>
          <a:p>
            <a:pPr marL="457200" indent="-457200">
              <a:buFont typeface="+mj-lt"/>
              <a:buAutoNum type="arabicPeriod"/>
            </a:pPr>
            <a:r>
              <a:rPr lang="en-US" sz="3600" dirty="0">
                <a:solidFill>
                  <a:schemeClr val="bg2">
                    <a:lumMod val="10000"/>
                  </a:schemeClr>
                </a:solidFill>
              </a:rPr>
              <a:t>The equation for loop BCDB; and</a:t>
            </a:r>
          </a:p>
          <a:p>
            <a:pPr marL="457200" indent="-457200">
              <a:buFont typeface="+mj-lt"/>
              <a:buAutoNum type="arabicPeriod"/>
            </a:pPr>
            <a:r>
              <a:rPr lang="en-US" sz="3600" dirty="0">
                <a:solidFill>
                  <a:schemeClr val="bg2">
                    <a:lumMod val="10000"/>
                  </a:schemeClr>
                </a:solidFill>
              </a:rPr>
              <a:t>I</a:t>
            </a:r>
            <a:r>
              <a:rPr lang="en-US" sz="3600" baseline="-25000" dirty="0">
                <a:solidFill>
                  <a:schemeClr val="bg2">
                    <a:lumMod val="10000"/>
                  </a:schemeClr>
                </a:solidFill>
              </a:rPr>
              <a:t>1</a:t>
            </a:r>
            <a:r>
              <a:rPr lang="en-US" sz="3600" dirty="0">
                <a:solidFill>
                  <a:schemeClr val="bg2">
                    <a:lumMod val="10000"/>
                  </a:schemeClr>
                </a:solidFill>
              </a:rPr>
              <a:t> and I</a:t>
            </a:r>
            <a:r>
              <a:rPr lang="en-US" sz="3600" baseline="-25000" dirty="0">
                <a:solidFill>
                  <a:schemeClr val="bg2">
                    <a:lumMod val="10000"/>
                  </a:schemeClr>
                </a:solidFill>
              </a:rPr>
              <a:t>2</a:t>
            </a:r>
            <a:endParaRPr lang="en-US" sz="3600" dirty="0">
              <a:solidFill>
                <a:schemeClr val="bg2">
                  <a:lumMod val="10000"/>
                </a:schemeClr>
              </a:solidFill>
            </a:endParaRPr>
          </a:p>
        </p:txBody>
      </p:sp>
    </p:spTree>
    <p:extLst>
      <p:ext uri="{BB962C8B-B14F-4D97-AF65-F5344CB8AC3E}">
        <p14:creationId xmlns:p14="http://schemas.microsoft.com/office/powerpoint/2010/main" val="22071645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3000" dirty="0"/>
              <a:t>Unit 3.4: </a:t>
            </a:r>
            <a:r>
              <a:rPr lang="en-GB" sz="3000" dirty="0" err="1"/>
              <a:t>Kirchoff’s</a:t>
            </a:r>
            <a:r>
              <a:rPr lang="en-GB" sz="3000" dirty="0"/>
              <a:t> Laws in </a:t>
            </a:r>
            <a:r>
              <a:rPr lang="en-GB" sz="3000" dirty="0" err="1"/>
              <a:t>ombination</a:t>
            </a:r>
            <a:r>
              <a:rPr lang="en-GB" sz="3000" dirty="0"/>
              <a:t> Circuits</a:t>
            </a:r>
          </a:p>
        </p:txBody>
      </p:sp>
    </p:spTree>
    <p:custDataLst>
      <p:tags r:id="rId1"/>
    </p:custDataLst>
    <p:extLst>
      <p:ext uri="{BB962C8B-B14F-4D97-AF65-F5344CB8AC3E}">
        <p14:creationId xmlns:p14="http://schemas.microsoft.com/office/powerpoint/2010/main" val="17990614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Introduction</a:t>
            </a:r>
          </a:p>
        </p:txBody>
      </p:sp>
      <p:sp>
        <p:nvSpPr>
          <p:cNvPr id="3" name="Content Placeholder 2"/>
          <p:cNvSpPr>
            <a:spLocks noGrp="1"/>
          </p:cNvSpPr>
          <p:nvPr>
            <p:ph idx="1"/>
          </p:nvPr>
        </p:nvSpPr>
        <p:spPr>
          <a:xfrm>
            <a:off x="1122533" y="1091868"/>
            <a:ext cx="4321664" cy="2820060"/>
          </a:xfrm>
        </p:spPr>
        <p:txBody>
          <a:bodyPr>
            <a:noAutofit/>
          </a:bodyPr>
          <a:lstStyle/>
          <a:p>
            <a:pPr marL="0" indent="0" algn="just">
              <a:buNone/>
            </a:pPr>
            <a:r>
              <a:rPr lang="en-US" sz="2400" dirty="0"/>
              <a:t>In the last unit, we got some practice solving simple combination circuits.</a:t>
            </a:r>
          </a:p>
          <a:p>
            <a:pPr marL="0" indent="0" algn="just">
              <a:buNone/>
            </a:pPr>
            <a:r>
              <a:rPr lang="en-US" sz="2400" dirty="0"/>
              <a:t>In this unit, we are going to learn how to apply Kirchoff’s Voltage and Current Laws to solve more complicated combination circuits.</a:t>
            </a:r>
          </a:p>
        </p:txBody>
      </p:sp>
      <p:sp>
        <p:nvSpPr>
          <p:cNvPr id="5" name="Content Placeholder 2">
            <a:extLst>
              <a:ext uri="{FF2B5EF4-FFF2-40B4-BE49-F238E27FC236}">
                <a16:creationId xmlns:a16="http://schemas.microsoft.com/office/drawing/2014/main" id="{39B54C66-229B-FD46-82A0-45EEE5033954}"/>
              </a:ext>
            </a:extLst>
          </p:cNvPr>
          <p:cNvSpPr txBox="1">
            <a:spLocks/>
          </p:cNvSpPr>
          <p:nvPr/>
        </p:nvSpPr>
        <p:spPr>
          <a:xfrm>
            <a:off x="1122533" y="3949224"/>
            <a:ext cx="4410363" cy="854046"/>
          </a:xfrm>
          <a:prstGeom prst="rect">
            <a:avLst/>
          </a:prstGeom>
          <a:solidFill>
            <a:schemeClr val="tx2">
              <a:lumMod val="40000"/>
              <a:lumOff val="60000"/>
            </a:schemeClr>
          </a:solidFill>
        </p:spPr>
        <p:txBody>
          <a:bodyPr vert="horz" lIns="91440" tIns="45720" rIns="91440" bIns="45720" rtlCol="0">
            <a:noAutofit/>
          </a:bodyPr>
          <a:lstStyle>
            <a:lvl1pPr marL="166787" indent="-166787" algn="l" defTabSz="667146" rtl="0" eaLnBrk="1" latinLnBrk="0" hangingPunct="1">
              <a:lnSpc>
                <a:spcPct val="90000"/>
              </a:lnSpc>
              <a:spcBef>
                <a:spcPts val="730"/>
              </a:spcBef>
              <a:buFont typeface="Arial" panose="020B0604020202020204" pitchFamily="34" charset="0"/>
              <a:buChar char="•"/>
              <a:defRPr sz="2043" kern="1200">
                <a:solidFill>
                  <a:schemeClr val="tx1"/>
                </a:solidFill>
                <a:latin typeface="+mn-lt"/>
                <a:ea typeface="+mn-ea"/>
                <a:cs typeface="+mn-cs"/>
              </a:defRPr>
            </a:lvl1pPr>
            <a:lvl2pPr marL="500360" indent="-166787" algn="l" defTabSz="667146" rtl="0" eaLnBrk="1" latinLnBrk="0" hangingPunct="1">
              <a:lnSpc>
                <a:spcPct val="90000"/>
              </a:lnSpc>
              <a:spcBef>
                <a:spcPts val="365"/>
              </a:spcBef>
              <a:buFont typeface="Arial" panose="020B0604020202020204" pitchFamily="34" charset="0"/>
              <a:buChar char="•"/>
              <a:defRPr sz="1751" kern="1200">
                <a:solidFill>
                  <a:schemeClr val="tx1"/>
                </a:solidFill>
                <a:latin typeface="+mn-lt"/>
                <a:ea typeface="+mn-ea"/>
                <a:cs typeface="+mn-cs"/>
              </a:defRPr>
            </a:lvl2pPr>
            <a:lvl3pPr marL="833933" indent="-166787" algn="l" defTabSz="667146" rtl="0" eaLnBrk="1" latinLnBrk="0" hangingPunct="1">
              <a:lnSpc>
                <a:spcPct val="90000"/>
              </a:lnSpc>
              <a:spcBef>
                <a:spcPts val="365"/>
              </a:spcBef>
              <a:buFont typeface="Arial" panose="020B0604020202020204" pitchFamily="34" charset="0"/>
              <a:buChar char="•"/>
              <a:defRPr sz="1459" kern="1200">
                <a:solidFill>
                  <a:schemeClr val="tx1"/>
                </a:solidFill>
                <a:latin typeface="+mn-lt"/>
                <a:ea typeface="+mn-ea"/>
                <a:cs typeface="+mn-cs"/>
              </a:defRPr>
            </a:lvl3pPr>
            <a:lvl4pPr marL="1167506"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4pPr>
            <a:lvl5pPr marL="1501079"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5pPr>
            <a:lvl6pPr marL="1834652"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6pPr>
            <a:lvl7pPr marL="2168225"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7pPr>
            <a:lvl8pPr marL="2501798"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8pPr>
            <a:lvl9pPr marL="2835372"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9pPr>
          </a:lstStyle>
          <a:p>
            <a:pPr marL="0" indent="0" algn="just">
              <a:buFont typeface="Arial" panose="020B0604020202020204" pitchFamily="34" charset="0"/>
              <a:buNone/>
            </a:pPr>
            <a:r>
              <a:rPr lang="en-US" sz="2400" i="1" dirty="0"/>
              <a:t>Click on each button to see a reminder of each of these laws.</a:t>
            </a:r>
          </a:p>
        </p:txBody>
      </p:sp>
      <p:pic>
        <p:nvPicPr>
          <p:cNvPr id="7" name="Graphic 6" descr="User">
            <a:extLst>
              <a:ext uri="{FF2B5EF4-FFF2-40B4-BE49-F238E27FC236}">
                <a16:creationId xmlns:a16="http://schemas.microsoft.com/office/drawing/2014/main" id="{A72BC941-FA8C-724C-A8A0-2898D2D38C41}"/>
              </a:ext>
            </a:extLst>
          </p:cNvPr>
          <p:cNvPicPr>
            <a:picLocks noChangeAspect="1"/>
          </p:cNvPicPr>
          <p:nvPr/>
        </p:nvPicPr>
        <p:blipFill>
          <a:blip r:embed="rId4" cstate="email">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a:off x="268487" y="3949223"/>
            <a:ext cx="854046" cy="854046"/>
          </a:xfrm>
          <a:prstGeom prst="rect">
            <a:avLst/>
          </a:prstGeom>
        </p:spPr>
      </p:pic>
      <p:sp>
        <p:nvSpPr>
          <p:cNvPr id="8" name="Rounded Rectangle 7">
            <a:extLst>
              <a:ext uri="{FF2B5EF4-FFF2-40B4-BE49-F238E27FC236}">
                <a16:creationId xmlns:a16="http://schemas.microsoft.com/office/drawing/2014/main" id="{5B5ED5FE-9414-8445-BF7F-D48D4AE7278A}"/>
              </a:ext>
            </a:extLst>
          </p:cNvPr>
          <p:cNvSpPr/>
          <p:nvPr/>
        </p:nvSpPr>
        <p:spPr>
          <a:xfrm>
            <a:off x="5768446" y="1233577"/>
            <a:ext cx="3877781" cy="1141167"/>
          </a:xfrm>
          <a:prstGeom prst="roundRect">
            <a:avLst/>
          </a:prstGeom>
          <a:solidFill>
            <a:schemeClr val="accent2"/>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i="1" dirty="0" err="1"/>
              <a:t>Kirchoff’s</a:t>
            </a:r>
            <a:r>
              <a:rPr lang="en-GB" sz="2400" b="1" i="1" dirty="0"/>
              <a:t> Current Law</a:t>
            </a:r>
          </a:p>
        </p:txBody>
      </p:sp>
      <p:sp>
        <p:nvSpPr>
          <p:cNvPr id="9" name="Rounded Rectangle 8">
            <a:extLst>
              <a:ext uri="{FF2B5EF4-FFF2-40B4-BE49-F238E27FC236}">
                <a16:creationId xmlns:a16="http://schemas.microsoft.com/office/drawing/2014/main" id="{A527DE59-E79F-5849-A231-1D1A2ADFE202}"/>
              </a:ext>
            </a:extLst>
          </p:cNvPr>
          <p:cNvSpPr/>
          <p:nvPr/>
        </p:nvSpPr>
        <p:spPr>
          <a:xfrm>
            <a:off x="5768446" y="2873370"/>
            <a:ext cx="3877781" cy="1141167"/>
          </a:xfrm>
          <a:prstGeom prst="roundRect">
            <a:avLst/>
          </a:prstGeom>
          <a:solidFill>
            <a:srgbClr val="86B59C"/>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i="1" dirty="0" err="1"/>
              <a:t>Kirchoff’s</a:t>
            </a:r>
            <a:r>
              <a:rPr lang="en-GB" sz="2400" b="1" i="1" dirty="0"/>
              <a:t> Voltage Law</a:t>
            </a:r>
          </a:p>
        </p:txBody>
      </p:sp>
    </p:spTree>
    <p:custDataLst>
      <p:tags r:id="rId1"/>
    </p:custDataLst>
    <p:extLst>
      <p:ext uri="{BB962C8B-B14F-4D97-AF65-F5344CB8AC3E}">
        <p14:creationId xmlns:p14="http://schemas.microsoft.com/office/powerpoint/2010/main" val="25942092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err="1"/>
              <a:t>Kirchoff’s</a:t>
            </a:r>
            <a:r>
              <a:rPr lang="en-GB" sz="3000" dirty="0"/>
              <a:t> current law</a:t>
            </a:r>
          </a:p>
        </p:txBody>
      </p:sp>
      <p:sp>
        <p:nvSpPr>
          <p:cNvPr id="3" name="Content Placeholder 2"/>
          <p:cNvSpPr>
            <a:spLocks noGrp="1"/>
          </p:cNvSpPr>
          <p:nvPr>
            <p:ph idx="1"/>
          </p:nvPr>
        </p:nvSpPr>
        <p:spPr>
          <a:xfrm>
            <a:off x="1122533" y="1091867"/>
            <a:ext cx="3046696" cy="2080707"/>
          </a:xfrm>
        </p:spPr>
        <p:txBody>
          <a:bodyPr>
            <a:noAutofit/>
          </a:bodyPr>
          <a:lstStyle/>
          <a:p>
            <a:pPr marL="0" indent="0" algn="just">
              <a:buNone/>
            </a:pPr>
            <a:r>
              <a:rPr lang="en-US" sz="2400" dirty="0"/>
              <a:t>The sum of the currents entering a node or junction is equal to the sum of the currents leaving the node or junction.</a:t>
            </a:r>
          </a:p>
          <a:p>
            <a:pPr marL="0" indent="0" algn="just">
              <a:buNone/>
            </a:pPr>
            <a:r>
              <a:rPr lang="en-US" sz="2400" dirty="0"/>
              <a:t>This is also called the </a:t>
            </a:r>
            <a:r>
              <a:rPr lang="en-US" sz="2400" b="1" dirty="0"/>
              <a:t>First Law </a:t>
            </a:r>
            <a:r>
              <a:rPr lang="en-US" sz="2400" dirty="0"/>
              <a:t>and applies to </a:t>
            </a:r>
            <a:r>
              <a:rPr lang="en-US" sz="2400" b="1" dirty="0"/>
              <a:t>parallel circuits</a:t>
            </a:r>
            <a:r>
              <a:rPr lang="en-US" sz="2400" dirty="0"/>
              <a:t>.</a:t>
            </a:r>
          </a:p>
        </p:txBody>
      </p:sp>
      <p:grpSp>
        <p:nvGrpSpPr>
          <p:cNvPr id="12" name="Group 11">
            <a:extLst>
              <a:ext uri="{FF2B5EF4-FFF2-40B4-BE49-F238E27FC236}">
                <a16:creationId xmlns:a16="http://schemas.microsoft.com/office/drawing/2014/main" id="{E3592A41-BD91-F343-8A1E-A7BE68CDA4FE}"/>
              </a:ext>
            </a:extLst>
          </p:cNvPr>
          <p:cNvGrpSpPr/>
          <p:nvPr/>
        </p:nvGrpSpPr>
        <p:grpSpPr>
          <a:xfrm>
            <a:off x="5225281" y="543104"/>
            <a:ext cx="3046696" cy="3312883"/>
            <a:chOff x="4904793" y="1126675"/>
            <a:chExt cx="2791407" cy="3035290"/>
          </a:xfrm>
        </p:grpSpPr>
        <p:pic>
          <p:nvPicPr>
            <p:cNvPr id="5" name="Picture 4">
              <a:extLst>
                <a:ext uri="{FF2B5EF4-FFF2-40B4-BE49-F238E27FC236}">
                  <a16:creationId xmlns:a16="http://schemas.microsoft.com/office/drawing/2014/main" id="{C16D544B-A690-C040-9645-3BCBC1D12598}"/>
                </a:ext>
              </a:extLst>
            </p:cNvPr>
            <p:cNvPicPr>
              <a:picLocks noChangeAspect="1"/>
            </p:cNvPicPr>
            <p:nvPr/>
          </p:nvPicPr>
          <p:blipFill>
            <a:blip r:embed="rId4"/>
            <a:stretch>
              <a:fillRect/>
            </a:stretch>
          </p:blipFill>
          <p:spPr>
            <a:xfrm>
              <a:off x="5292951" y="1329865"/>
              <a:ext cx="2070100" cy="2832100"/>
            </a:xfrm>
            <a:prstGeom prst="rect">
              <a:avLst/>
            </a:prstGeom>
          </p:spPr>
        </p:pic>
        <p:sp>
          <p:nvSpPr>
            <p:cNvPr id="38" name="TextBox 37">
              <a:extLst>
                <a:ext uri="{FF2B5EF4-FFF2-40B4-BE49-F238E27FC236}">
                  <a16:creationId xmlns:a16="http://schemas.microsoft.com/office/drawing/2014/main" id="{22C5137B-C573-854E-92AF-D71FEEDAEFEB}"/>
                </a:ext>
              </a:extLst>
            </p:cNvPr>
            <p:cNvSpPr txBox="1"/>
            <p:nvPr/>
          </p:nvSpPr>
          <p:spPr>
            <a:xfrm>
              <a:off x="5094475" y="2684060"/>
              <a:ext cx="317716" cy="369332"/>
            </a:xfrm>
            <a:prstGeom prst="rect">
              <a:avLst/>
            </a:prstGeom>
            <a:noFill/>
          </p:spPr>
          <p:txBody>
            <a:bodyPr wrap="none" rtlCol="0">
              <a:spAutoFit/>
            </a:bodyPr>
            <a:lstStyle/>
            <a:p>
              <a:r>
                <a:rPr lang="en-US" dirty="0"/>
                <a:t>I</a:t>
              </a:r>
              <a:r>
                <a:rPr lang="en-US" baseline="-25000" dirty="0"/>
                <a:t>T</a:t>
              </a:r>
              <a:endParaRPr lang="en-US" sz="2800" baseline="-25000" dirty="0"/>
            </a:p>
          </p:txBody>
        </p:sp>
        <p:cxnSp>
          <p:nvCxnSpPr>
            <p:cNvPr id="9" name="Straight Connector 8">
              <a:extLst>
                <a:ext uri="{FF2B5EF4-FFF2-40B4-BE49-F238E27FC236}">
                  <a16:creationId xmlns:a16="http://schemas.microsoft.com/office/drawing/2014/main" id="{BBC2EDFF-89B3-F84E-AB37-07A31748E812}"/>
                </a:ext>
              </a:extLst>
            </p:cNvPr>
            <p:cNvCxnSpPr>
              <a:cxnSpLocks/>
            </p:cNvCxnSpPr>
            <p:nvPr/>
          </p:nvCxnSpPr>
          <p:spPr>
            <a:xfrm>
              <a:off x="7075714" y="2721429"/>
              <a:ext cx="620486" cy="10886"/>
            </a:xfrm>
            <a:prstGeom prst="line">
              <a:avLst/>
            </a:prstGeom>
            <a:ln w="19050">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5E9D7FA5-9E3B-AD4A-839C-7925474A69BA}"/>
                </a:ext>
              </a:extLst>
            </p:cNvPr>
            <p:cNvCxnSpPr>
              <a:cxnSpLocks/>
            </p:cNvCxnSpPr>
            <p:nvPr/>
          </p:nvCxnSpPr>
          <p:spPr>
            <a:xfrm flipV="1">
              <a:off x="4904793" y="2726773"/>
              <a:ext cx="671386" cy="13600"/>
            </a:xfrm>
            <a:prstGeom prst="line">
              <a:avLst/>
            </a:prstGeom>
            <a:ln w="19050">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D95C4068-3883-8E4D-8C38-0831440D2DE8}"/>
                </a:ext>
              </a:extLst>
            </p:cNvPr>
            <p:cNvCxnSpPr>
              <a:cxnSpLocks/>
            </p:cNvCxnSpPr>
            <p:nvPr/>
          </p:nvCxnSpPr>
          <p:spPr>
            <a:xfrm>
              <a:off x="5118780" y="2732513"/>
              <a:ext cx="269107" cy="0"/>
            </a:xfrm>
            <a:prstGeom prst="straightConnector1">
              <a:avLst/>
            </a:prstGeom>
            <a:ln w="28575">
              <a:solidFill>
                <a:schemeClr val="bg2">
                  <a:lumMod val="1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1" name="TextBox 40">
              <a:extLst>
                <a:ext uri="{FF2B5EF4-FFF2-40B4-BE49-F238E27FC236}">
                  <a16:creationId xmlns:a16="http://schemas.microsoft.com/office/drawing/2014/main" id="{830FFB97-5695-D74C-9500-FA2A0B8C9277}"/>
                </a:ext>
              </a:extLst>
            </p:cNvPr>
            <p:cNvSpPr txBox="1"/>
            <p:nvPr/>
          </p:nvSpPr>
          <p:spPr>
            <a:xfrm>
              <a:off x="7211909" y="2678518"/>
              <a:ext cx="317716" cy="369332"/>
            </a:xfrm>
            <a:prstGeom prst="rect">
              <a:avLst/>
            </a:prstGeom>
            <a:noFill/>
          </p:spPr>
          <p:txBody>
            <a:bodyPr wrap="none" rtlCol="0">
              <a:spAutoFit/>
            </a:bodyPr>
            <a:lstStyle/>
            <a:p>
              <a:r>
                <a:rPr lang="en-US" dirty="0"/>
                <a:t>I</a:t>
              </a:r>
              <a:r>
                <a:rPr lang="en-US" baseline="-25000" dirty="0"/>
                <a:t>T</a:t>
              </a:r>
              <a:endParaRPr lang="en-US" sz="2800" baseline="-25000" dirty="0"/>
            </a:p>
          </p:txBody>
        </p:sp>
        <p:cxnSp>
          <p:nvCxnSpPr>
            <p:cNvPr id="42" name="Straight Arrow Connector 41">
              <a:extLst>
                <a:ext uri="{FF2B5EF4-FFF2-40B4-BE49-F238E27FC236}">
                  <a16:creationId xmlns:a16="http://schemas.microsoft.com/office/drawing/2014/main" id="{F9F1FD7C-24BB-694D-9213-650CE9945917}"/>
                </a:ext>
              </a:extLst>
            </p:cNvPr>
            <p:cNvCxnSpPr>
              <a:cxnSpLocks/>
            </p:cNvCxnSpPr>
            <p:nvPr/>
          </p:nvCxnSpPr>
          <p:spPr>
            <a:xfrm>
              <a:off x="7236214" y="2726971"/>
              <a:ext cx="269107" cy="0"/>
            </a:xfrm>
            <a:prstGeom prst="straightConnector1">
              <a:avLst/>
            </a:prstGeom>
            <a:ln w="28575">
              <a:solidFill>
                <a:schemeClr val="bg2">
                  <a:lumMod val="1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38C570DD-1855-9A4D-8EC3-0515C6BCB602}"/>
                </a:ext>
              </a:extLst>
            </p:cNvPr>
            <p:cNvSpPr txBox="1"/>
            <p:nvPr/>
          </p:nvSpPr>
          <p:spPr>
            <a:xfrm>
              <a:off x="5576179" y="1613713"/>
              <a:ext cx="320922" cy="369332"/>
            </a:xfrm>
            <a:prstGeom prst="rect">
              <a:avLst/>
            </a:prstGeom>
            <a:noFill/>
          </p:spPr>
          <p:txBody>
            <a:bodyPr wrap="none" rtlCol="0">
              <a:spAutoFit/>
            </a:bodyPr>
            <a:lstStyle/>
            <a:p>
              <a:r>
                <a:rPr lang="en-US" dirty="0"/>
                <a:t>I</a:t>
              </a:r>
              <a:r>
                <a:rPr lang="en-US" baseline="-25000" dirty="0"/>
                <a:t>1</a:t>
              </a:r>
              <a:endParaRPr lang="en-US" sz="2800" baseline="-25000" dirty="0"/>
            </a:p>
          </p:txBody>
        </p:sp>
        <p:cxnSp>
          <p:nvCxnSpPr>
            <p:cNvPr id="46" name="Straight Arrow Connector 45">
              <a:extLst>
                <a:ext uri="{FF2B5EF4-FFF2-40B4-BE49-F238E27FC236}">
                  <a16:creationId xmlns:a16="http://schemas.microsoft.com/office/drawing/2014/main" id="{F33B566B-E222-4E40-B32B-857AA9200902}"/>
                </a:ext>
              </a:extLst>
            </p:cNvPr>
            <p:cNvCxnSpPr>
              <a:cxnSpLocks/>
            </p:cNvCxnSpPr>
            <p:nvPr/>
          </p:nvCxnSpPr>
          <p:spPr>
            <a:xfrm>
              <a:off x="5600484" y="1662166"/>
              <a:ext cx="269107" cy="0"/>
            </a:xfrm>
            <a:prstGeom prst="straightConnector1">
              <a:avLst/>
            </a:prstGeom>
            <a:ln w="28575">
              <a:solidFill>
                <a:schemeClr val="bg2">
                  <a:lumMod val="1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id="{AAA7B39F-76A5-4A4D-8E0E-EB8347AAD8F7}"/>
                </a:ext>
              </a:extLst>
            </p:cNvPr>
            <p:cNvSpPr txBox="1"/>
            <p:nvPr/>
          </p:nvSpPr>
          <p:spPr>
            <a:xfrm>
              <a:off x="5597950" y="2683504"/>
              <a:ext cx="320922" cy="369332"/>
            </a:xfrm>
            <a:prstGeom prst="rect">
              <a:avLst/>
            </a:prstGeom>
            <a:noFill/>
          </p:spPr>
          <p:txBody>
            <a:bodyPr wrap="none" rtlCol="0">
              <a:spAutoFit/>
            </a:bodyPr>
            <a:lstStyle/>
            <a:p>
              <a:r>
                <a:rPr lang="en-US" dirty="0"/>
                <a:t>I</a:t>
              </a:r>
              <a:r>
                <a:rPr lang="en-US" baseline="-25000" dirty="0"/>
                <a:t>2</a:t>
              </a:r>
              <a:endParaRPr lang="en-US" sz="2800" baseline="-25000" dirty="0"/>
            </a:p>
          </p:txBody>
        </p:sp>
        <p:cxnSp>
          <p:nvCxnSpPr>
            <p:cNvPr id="50" name="Straight Arrow Connector 49">
              <a:extLst>
                <a:ext uri="{FF2B5EF4-FFF2-40B4-BE49-F238E27FC236}">
                  <a16:creationId xmlns:a16="http://schemas.microsoft.com/office/drawing/2014/main" id="{696B2E66-3498-7A45-ABDC-9C430F53418C}"/>
                </a:ext>
              </a:extLst>
            </p:cNvPr>
            <p:cNvCxnSpPr>
              <a:cxnSpLocks/>
            </p:cNvCxnSpPr>
            <p:nvPr/>
          </p:nvCxnSpPr>
          <p:spPr>
            <a:xfrm>
              <a:off x="5622255" y="2731957"/>
              <a:ext cx="269107" cy="0"/>
            </a:xfrm>
            <a:prstGeom prst="straightConnector1">
              <a:avLst/>
            </a:prstGeom>
            <a:ln w="28575">
              <a:solidFill>
                <a:schemeClr val="bg2">
                  <a:lumMod val="1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51" name="TextBox 50">
              <a:extLst>
                <a:ext uri="{FF2B5EF4-FFF2-40B4-BE49-F238E27FC236}">
                  <a16:creationId xmlns:a16="http://schemas.microsoft.com/office/drawing/2014/main" id="{D30FD94E-C28C-4D4B-9C2D-811C12439EFC}"/>
                </a:ext>
              </a:extLst>
            </p:cNvPr>
            <p:cNvSpPr txBox="1"/>
            <p:nvPr/>
          </p:nvSpPr>
          <p:spPr>
            <a:xfrm>
              <a:off x="5567442" y="3746686"/>
              <a:ext cx="320922" cy="369332"/>
            </a:xfrm>
            <a:prstGeom prst="rect">
              <a:avLst/>
            </a:prstGeom>
            <a:noFill/>
          </p:spPr>
          <p:txBody>
            <a:bodyPr wrap="none" rtlCol="0">
              <a:spAutoFit/>
            </a:bodyPr>
            <a:lstStyle/>
            <a:p>
              <a:r>
                <a:rPr lang="en-US" dirty="0"/>
                <a:t>I</a:t>
              </a:r>
              <a:r>
                <a:rPr lang="en-US" baseline="-25000" dirty="0"/>
                <a:t>3</a:t>
              </a:r>
              <a:endParaRPr lang="en-US" sz="2800" baseline="-25000" dirty="0"/>
            </a:p>
          </p:txBody>
        </p:sp>
        <p:cxnSp>
          <p:nvCxnSpPr>
            <p:cNvPr id="52" name="Straight Arrow Connector 51">
              <a:extLst>
                <a:ext uri="{FF2B5EF4-FFF2-40B4-BE49-F238E27FC236}">
                  <a16:creationId xmlns:a16="http://schemas.microsoft.com/office/drawing/2014/main" id="{79275E32-4C9D-CD4B-9BB0-A2F433227B44}"/>
                </a:ext>
              </a:extLst>
            </p:cNvPr>
            <p:cNvCxnSpPr>
              <a:cxnSpLocks/>
            </p:cNvCxnSpPr>
            <p:nvPr/>
          </p:nvCxnSpPr>
          <p:spPr>
            <a:xfrm>
              <a:off x="5591747" y="3795139"/>
              <a:ext cx="269107" cy="0"/>
            </a:xfrm>
            <a:prstGeom prst="straightConnector1">
              <a:avLst/>
            </a:prstGeom>
            <a:ln w="28575">
              <a:solidFill>
                <a:schemeClr val="bg2">
                  <a:lumMod val="1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4E6B601F-065E-3945-B6E5-76AB5B2A4BA4}"/>
                </a:ext>
              </a:extLst>
            </p:cNvPr>
            <p:cNvSpPr txBox="1"/>
            <p:nvPr/>
          </p:nvSpPr>
          <p:spPr>
            <a:xfrm>
              <a:off x="6167540" y="1126675"/>
              <a:ext cx="388248" cy="369332"/>
            </a:xfrm>
            <a:prstGeom prst="rect">
              <a:avLst/>
            </a:prstGeom>
            <a:noFill/>
          </p:spPr>
          <p:txBody>
            <a:bodyPr wrap="none" rtlCol="0">
              <a:spAutoFit/>
            </a:bodyPr>
            <a:lstStyle/>
            <a:p>
              <a:r>
                <a:rPr lang="en-US" dirty="0"/>
                <a:t>R</a:t>
              </a:r>
              <a:r>
                <a:rPr lang="en-US" baseline="-25000" dirty="0"/>
                <a:t>1</a:t>
              </a:r>
              <a:endParaRPr lang="en-US" sz="2800" baseline="-25000" dirty="0"/>
            </a:p>
          </p:txBody>
        </p:sp>
        <p:sp>
          <p:nvSpPr>
            <p:cNvPr id="54" name="TextBox 53">
              <a:extLst>
                <a:ext uri="{FF2B5EF4-FFF2-40B4-BE49-F238E27FC236}">
                  <a16:creationId xmlns:a16="http://schemas.microsoft.com/office/drawing/2014/main" id="{7E884893-E843-2148-8F82-A85FE25C7DB0}"/>
                </a:ext>
              </a:extLst>
            </p:cNvPr>
            <p:cNvSpPr txBox="1"/>
            <p:nvPr/>
          </p:nvSpPr>
          <p:spPr>
            <a:xfrm>
              <a:off x="6133877" y="2197224"/>
              <a:ext cx="388248" cy="369332"/>
            </a:xfrm>
            <a:prstGeom prst="rect">
              <a:avLst/>
            </a:prstGeom>
            <a:noFill/>
          </p:spPr>
          <p:txBody>
            <a:bodyPr wrap="none" rtlCol="0">
              <a:spAutoFit/>
            </a:bodyPr>
            <a:lstStyle/>
            <a:p>
              <a:r>
                <a:rPr lang="en-US" dirty="0"/>
                <a:t>R</a:t>
              </a:r>
              <a:r>
                <a:rPr lang="en-US" baseline="-25000" dirty="0"/>
                <a:t>2</a:t>
              </a:r>
              <a:endParaRPr lang="en-US" sz="2800" baseline="-25000" dirty="0"/>
            </a:p>
          </p:txBody>
        </p:sp>
        <p:sp>
          <p:nvSpPr>
            <p:cNvPr id="55" name="TextBox 54">
              <a:extLst>
                <a:ext uri="{FF2B5EF4-FFF2-40B4-BE49-F238E27FC236}">
                  <a16:creationId xmlns:a16="http://schemas.microsoft.com/office/drawing/2014/main" id="{F4F21769-7A10-0647-9B50-D85611369671}"/>
                </a:ext>
              </a:extLst>
            </p:cNvPr>
            <p:cNvSpPr txBox="1"/>
            <p:nvPr/>
          </p:nvSpPr>
          <p:spPr>
            <a:xfrm>
              <a:off x="6133877" y="3267773"/>
              <a:ext cx="388248" cy="369332"/>
            </a:xfrm>
            <a:prstGeom prst="rect">
              <a:avLst/>
            </a:prstGeom>
            <a:noFill/>
          </p:spPr>
          <p:txBody>
            <a:bodyPr wrap="none" rtlCol="0">
              <a:spAutoFit/>
            </a:bodyPr>
            <a:lstStyle/>
            <a:p>
              <a:r>
                <a:rPr lang="en-US" dirty="0"/>
                <a:t>R</a:t>
              </a:r>
              <a:r>
                <a:rPr lang="en-US" baseline="-25000" dirty="0"/>
                <a:t>3</a:t>
              </a:r>
              <a:endParaRPr lang="en-US" sz="2800" baseline="-25000" dirty="0"/>
            </a:p>
          </p:txBody>
        </p:sp>
      </p:grpSp>
      <p:sp>
        <p:nvSpPr>
          <p:cNvPr id="56" name="Rounded Rectangle 55">
            <a:extLst>
              <a:ext uri="{FF2B5EF4-FFF2-40B4-BE49-F238E27FC236}">
                <a16:creationId xmlns:a16="http://schemas.microsoft.com/office/drawing/2014/main" id="{5390FF1E-F72E-CE4D-B5C4-0D5EB3E85D46}"/>
              </a:ext>
            </a:extLst>
          </p:cNvPr>
          <p:cNvSpPr/>
          <p:nvPr/>
        </p:nvSpPr>
        <p:spPr>
          <a:xfrm>
            <a:off x="5051635" y="3832079"/>
            <a:ext cx="3877781" cy="813688"/>
          </a:xfrm>
          <a:prstGeom prst="roundRect">
            <a:avLst/>
          </a:prstGeom>
          <a:solidFill>
            <a:schemeClr val="accent2"/>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b="1" dirty="0"/>
              <a:t>I</a:t>
            </a:r>
            <a:r>
              <a:rPr lang="en-GB" sz="4000" b="1" baseline="-25000" dirty="0"/>
              <a:t>T</a:t>
            </a:r>
            <a:r>
              <a:rPr lang="en-GB" sz="4000" b="1" dirty="0"/>
              <a:t> = I</a:t>
            </a:r>
            <a:r>
              <a:rPr lang="en-GB" sz="4000" b="1" baseline="-25000" dirty="0"/>
              <a:t>1</a:t>
            </a:r>
            <a:r>
              <a:rPr lang="en-GB" sz="4000" b="1" dirty="0"/>
              <a:t> + I</a:t>
            </a:r>
            <a:r>
              <a:rPr lang="en-GB" sz="4000" b="1" baseline="-25000" dirty="0"/>
              <a:t>2</a:t>
            </a:r>
            <a:r>
              <a:rPr lang="en-GB" sz="4000" b="1" dirty="0"/>
              <a:t> + I</a:t>
            </a:r>
            <a:r>
              <a:rPr lang="en-GB" sz="4000" b="1" baseline="-25000" dirty="0"/>
              <a:t>3</a:t>
            </a:r>
          </a:p>
        </p:txBody>
      </p:sp>
    </p:spTree>
    <p:custDataLst>
      <p:tags r:id="rId1"/>
    </p:custDataLst>
    <p:extLst>
      <p:ext uri="{BB962C8B-B14F-4D97-AF65-F5344CB8AC3E}">
        <p14:creationId xmlns:p14="http://schemas.microsoft.com/office/powerpoint/2010/main" val="23828479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C4B3D29-17B6-674C-91BE-7F988DF128F8}"/>
              </a:ext>
            </a:extLst>
          </p:cNvPr>
          <p:cNvGrpSpPr/>
          <p:nvPr/>
        </p:nvGrpSpPr>
        <p:grpSpPr>
          <a:xfrm>
            <a:off x="3739325" y="417593"/>
            <a:ext cx="6502400" cy="3251200"/>
            <a:chOff x="4223720" y="-165600"/>
            <a:chExt cx="6502400" cy="3251200"/>
          </a:xfrm>
        </p:grpSpPr>
        <p:grpSp>
          <p:nvGrpSpPr>
            <p:cNvPr id="43" name="Group 42">
              <a:extLst>
                <a:ext uri="{FF2B5EF4-FFF2-40B4-BE49-F238E27FC236}">
                  <a16:creationId xmlns:a16="http://schemas.microsoft.com/office/drawing/2014/main" id="{D8DEE955-15C6-0A4B-9341-A9510CFE4B82}"/>
                </a:ext>
              </a:extLst>
            </p:cNvPr>
            <p:cNvGrpSpPr/>
            <p:nvPr/>
          </p:nvGrpSpPr>
          <p:grpSpPr>
            <a:xfrm>
              <a:off x="4223720" y="-165600"/>
              <a:ext cx="6502400" cy="3251200"/>
              <a:chOff x="1868487" y="1460333"/>
              <a:chExt cx="6502400" cy="3251200"/>
            </a:xfrm>
          </p:grpSpPr>
          <p:pic>
            <p:nvPicPr>
              <p:cNvPr id="44" name="Picture 43">
                <a:extLst>
                  <a:ext uri="{FF2B5EF4-FFF2-40B4-BE49-F238E27FC236}">
                    <a16:creationId xmlns:a16="http://schemas.microsoft.com/office/drawing/2014/main" id="{AA236BFC-5E2B-784A-803A-F0A90C3FE475}"/>
                  </a:ext>
                </a:extLst>
              </p:cNvPr>
              <p:cNvPicPr>
                <a:picLocks noChangeAspect="1"/>
              </p:cNvPicPr>
              <p:nvPr/>
            </p:nvPicPr>
            <p:blipFill>
              <a:blip r:embed="rId4">
                <a:clrChange>
                  <a:clrFrom>
                    <a:srgbClr val="EBEBEB"/>
                  </a:clrFrom>
                  <a:clrTo>
                    <a:srgbClr val="EBEBEB">
                      <a:alpha val="0"/>
                    </a:srgbClr>
                  </a:clrTo>
                </a:clrChange>
              </a:blip>
              <a:stretch>
                <a:fillRect/>
              </a:stretch>
            </p:blipFill>
            <p:spPr>
              <a:xfrm>
                <a:off x="1868487" y="1460333"/>
                <a:ext cx="6502400" cy="3251200"/>
              </a:xfrm>
              <a:prstGeom prst="rect">
                <a:avLst/>
              </a:prstGeom>
            </p:spPr>
          </p:pic>
          <p:sp>
            <p:nvSpPr>
              <p:cNvPr id="47" name="Rectangle 46">
                <a:extLst>
                  <a:ext uri="{FF2B5EF4-FFF2-40B4-BE49-F238E27FC236}">
                    <a16:creationId xmlns:a16="http://schemas.microsoft.com/office/drawing/2014/main" id="{CDBF364A-F852-784C-B56F-FD46595A8217}"/>
                  </a:ext>
                </a:extLst>
              </p:cNvPr>
              <p:cNvSpPr/>
              <p:nvPr/>
            </p:nvSpPr>
            <p:spPr>
              <a:xfrm>
                <a:off x="2788170" y="2501900"/>
                <a:ext cx="4586991" cy="3162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EC9DCECE-197C-474E-9460-A04037589EE1}"/>
                  </a:ext>
                </a:extLst>
              </p:cNvPr>
              <p:cNvSpPr/>
              <p:nvPr/>
            </p:nvSpPr>
            <p:spPr>
              <a:xfrm>
                <a:off x="4812388" y="3753807"/>
                <a:ext cx="614597" cy="3162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7" name="Picture 56">
                <a:extLst>
                  <a:ext uri="{FF2B5EF4-FFF2-40B4-BE49-F238E27FC236}">
                    <a16:creationId xmlns:a16="http://schemas.microsoft.com/office/drawing/2014/main" id="{3119BF8C-87B9-124B-9A07-3FE9DC28676C}"/>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rot="5400000" flipV="1">
                <a:off x="4768962" y="3354238"/>
                <a:ext cx="700349" cy="1094295"/>
              </a:xfrm>
              <a:prstGeom prst="rect">
                <a:avLst/>
              </a:prstGeom>
            </p:spPr>
          </p:pic>
          <p:sp>
            <p:nvSpPr>
              <p:cNvPr id="58" name="TextBox 57">
                <a:extLst>
                  <a:ext uri="{FF2B5EF4-FFF2-40B4-BE49-F238E27FC236}">
                    <a16:creationId xmlns:a16="http://schemas.microsoft.com/office/drawing/2014/main" id="{4CB49349-E7A2-CE41-AAE3-6C8638D5FC0C}"/>
                  </a:ext>
                </a:extLst>
              </p:cNvPr>
              <p:cNvSpPr txBox="1"/>
              <p:nvPr/>
            </p:nvSpPr>
            <p:spPr>
              <a:xfrm>
                <a:off x="3352155" y="3134861"/>
                <a:ext cx="388248" cy="369332"/>
              </a:xfrm>
              <a:prstGeom prst="rect">
                <a:avLst/>
              </a:prstGeom>
              <a:noFill/>
            </p:spPr>
            <p:txBody>
              <a:bodyPr wrap="none" rtlCol="0">
                <a:spAutoFit/>
              </a:bodyPr>
              <a:lstStyle/>
              <a:p>
                <a:r>
                  <a:rPr lang="en-US" dirty="0"/>
                  <a:t>R</a:t>
                </a:r>
                <a:r>
                  <a:rPr lang="en-US" baseline="-25000" dirty="0"/>
                  <a:t>1</a:t>
                </a:r>
              </a:p>
            </p:txBody>
          </p:sp>
          <p:sp>
            <p:nvSpPr>
              <p:cNvPr id="59" name="TextBox 58">
                <a:extLst>
                  <a:ext uri="{FF2B5EF4-FFF2-40B4-BE49-F238E27FC236}">
                    <a16:creationId xmlns:a16="http://schemas.microsoft.com/office/drawing/2014/main" id="{30DE56C8-EF59-C243-B608-C266F0B233DC}"/>
                  </a:ext>
                </a:extLst>
              </p:cNvPr>
              <p:cNvSpPr txBox="1"/>
              <p:nvPr/>
            </p:nvSpPr>
            <p:spPr>
              <a:xfrm>
                <a:off x="4974182" y="3134861"/>
                <a:ext cx="388248" cy="369332"/>
              </a:xfrm>
              <a:prstGeom prst="rect">
                <a:avLst/>
              </a:prstGeom>
              <a:noFill/>
            </p:spPr>
            <p:txBody>
              <a:bodyPr wrap="none" rtlCol="0">
                <a:spAutoFit/>
              </a:bodyPr>
              <a:lstStyle/>
              <a:p>
                <a:r>
                  <a:rPr lang="en-US" dirty="0"/>
                  <a:t>R</a:t>
                </a:r>
                <a:r>
                  <a:rPr lang="en-US" baseline="-25000" dirty="0"/>
                  <a:t>2</a:t>
                </a:r>
                <a:endParaRPr lang="en-US" dirty="0"/>
              </a:p>
            </p:txBody>
          </p:sp>
          <p:sp>
            <p:nvSpPr>
              <p:cNvPr id="60" name="TextBox 59">
                <a:extLst>
                  <a:ext uri="{FF2B5EF4-FFF2-40B4-BE49-F238E27FC236}">
                    <a16:creationId xmlns:a16="http://schemas.microsoft.com/office/drawing/2014/main" id="{53D7FA7A-EB88-DE4A-8D26-645F27A68C9E}"/>
                  </a:ext>
                </a:extLst>
              </p:cNvPr>
              <p:cNvSpPr txBox="1"/>
              <p:nvPr/>
            </p:nvSpPr>
            <p:spPr>
              <a:xfrm>
                <a:off x="6574183" y="3134861"/>
                <a:ext cx="388248" cy="369332"/>
              </a:xfrm>
              <a:prstGeom prst="rect">
                <a:avLst/>
              </a:prstGeom>
              <a:noFill/>
            </p:spPr>
            <p:txBody>
              <a:bodyPr wrap="none" rtlCol="0">
                <a:spAutoFit/>
              </a:bodyPr>
              <a:lstStyle/>
              <a:p>
                <a:r>
                  <a:rPr lang="en-US" dirty="0"/>
                  <a:t>R</a:t>
                </a:r>
                <a:r>
                  <a:rPr lang="en-US" baseline="-25000" dirty="0"/>
                  <a:t>3</a:t>
                </a:r>
                <a:endParaRPr lang="en-US" dirty="0"/>
              </a:p>
            </p:txBody>
          </p:sp>
        </p:grpSp>
        <p:sp>
          <p:nvSpPr>
            <p:cNvPr id="80" name="TextBox 79">
              <a:extLst>
                <a:ext uri="{FF2B5EF4-FFF2-40B4-BE49-F238E27FC236}">
                  <a16:creationId xmlns:a16="http://schemas.microsoft.com/office/drawing/2014/main" id="{B643E1DB-94C6-E84A-8F32-EAA31534B161}"/>
                </a:ext>
              </a:extLst>
            </p:cNvPr>
            <p:cNvSpPr txBox="1"/>
            <p:nvPr/>
          </p:nvSpPr>
          <p:spPr>
            <a:xfrm>
              <a:off x="8828032" y="730953"/>
              <a:ext cx="394660" cy="369332"/>
            </a:xfrm>
            <a:prstGeom prst="rect">
              <a:avLst/>
            </a:prstGeom>
            <a:noFill/>
          </p:spPr>
          <p:txBody>
            <a:bodyPr wrap="none" rtlCol="0">
              <a:spAutoFit/>
            </a:bodyPr>
            <a:lstStyle/>
            <a:p>
              <a:r>
                <a:rPr lang="en-US" dirty="0"/>
                <a:t>V</a:t>
              </a:r>
              <a:r>
                <a:rPr lang="en-US" baseline="-25000" dirty="0"/>
                <a:t>3</a:t>
              </a:r>
            </a:p>
          </p:txBody>
        </p:sp>
        <p:cxnSp>
          <p:nvCxnSpPr>
            <p:cNvPr id="81" name="Straight Arrow Connector 80">
              <a:extLst>
                <a:ext uri="{FF2B5EF4-FFF2-40B4-BE49-F238E27FC236}">
                  <a16:creationId xmlns:a16="http://schemas.microsoft.com/office/drawing/2014/main" id="{5150FC8A-CBE2-CA41-B05C-291C080C7BC0}"/>
                </a:ext>
              </a:extLst>
            </p:cNvPr>
            <p:cNvCxnSpPr>
              <a:cxnSpLocks/>
            </p:cNvCxnSpPr>
            <p:nvPr/>
          </p:nvCxnSpPr>
          <p:spPr>
            <a:xfrm>
              <a:off x="8590107" y="1109778"/>
              <a:ext cx="878177" cy="0"/>
            </a:xfrm>
            <a:prstGeom prst="straightConnector1">
              <a:avLst/>
            </a:prstGeom>
            <a:ln w="28575">
              <a:solidFill>
                <a:schemeClr val="bg2">
                  <a:lumMod val="10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2" name="TextBox 81">
              <a:extLst>
                <a:ext uri="{FF2B5EF4-FFF2-40B4-BE49-F238E27FC236}">
                  <a16:creationId xmlns:a16="http://schemas.microsoft.com/office/drawing/2014/main" id="{1A7CC81C-0434-7A4F-8214-7F2D1FF0982C}"/>
                </a:ext>
              </a:extLst>
            </p:cNvPr>
            <p:cNvSpPr txBox="1"/>
            <p:nvPr/>
          </p:nvSpPr>
          <p:spPr>
            <a:xfrm>
              <a:off x="7232429" y="730952"/>
              <a:ext cx="394660" cy="369332"/>
            </a:xfrm>
            <a:prstGeom prst="rect">
              <a:avLst/>
            </a:prstGeom>
            <a:noFill/>
          </p:spPr>
          <p:txBody>
            <a:bodyPr wrap="none" rtlCol="0">
              <a:spAutoFit/>
            </a:bodyPr>
            <a:lstStyle/>
            <a:p>
              <a:r>
                <a:rPr lang="en-US" dirty="0"/>
                <a:t>V</a:t>
              </a:r>
              <a:r>
                <a:rPr lang="en-US" baseline="-25000" dirty="0"/>
                <a:t>2</a:t>
              </a:r>
            </a:p>
          </p:txBody>
        </p:sp>
        <p:cxnSp>
          <p:nvCxnSpPr>
            <p:cNvPr id="83" name="Straight Arrow Connector 82">
              <a:extLst>
                <a:ext uri="{FF2B5EF4-FFF2-40B4-BE49-F238E27FC236}">
                  <a16:creationId xmlns:a16="http://schemas.microsoft.com/office/drawing/2014/main" id="{9D75E99D-BED3-5244-8F9A-05F5914B4393}"/>
                </a:ext>
              </a:extLst>
            </p:cNvPr>
            <p:cNvCxnSpPr>
              <a:cxnSpLocks/>
            </p:cNvCxnSpPr>
            <p:nvPr/>
          </p:nvCxnSpPr>
          <p:spPr>
            <a:xfrm>
              <a:off x="6983618" y="1109778"/>
              <a:ext cx="878177" cy="0"/>
            </a:xfrm>
            <a:prstGeom prst="straightConnector1">
              <a:avLst/>
            </a:prstGeom>
            <a:ln w="28575">
              <a:solidFill>
                <a:schemeClr val="bg2">
                  <a:lumMod val="10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4" name="TextBox 83">
              <a:extLst>
                <a:ext uri="{FF2B5EF4-FFF2-40B4-BE49-F238E27FC236}">
                  <a16:creationId xmlns:a16="http://schemas.microsoft.com/office/drawing/2014/main" id="{750683E2-796D-CA42-8EE0-C6DA5B5F3109}"/>
                </a:ext>
              </a:extLst>
            </p:cNvPr>
            <p:cNvSpPr txBox="1"/>
            <p:nvPr/>
          </p:nvSpPr>
          <p:spPr>
            <a:xfrm>
              <a:off x="5632556" y="748374"/>
              <a:ext cx="394660" cy="369332"/>
            </a:xfrm>
            <a:prstGeom prst="rect">
              <a:avLst/>
            </a:prstGeom>
            <a:noFill/>
          </p:spPr>
          <p:txBody>
            <a:bodyPr wrap="none" rtlCol="0">
              <a:spAutoFit/>
            </a:bodyPr>
            <a:lstStyle/>
            <a:p>
              <a:r>
                <a:rPr lang="en-US" dirty="0"/>
                <a:t>V</a:t>
              </a:r>
              <a:r>
                <a:rPr lang="en-US" baseline="-25000" dirty="0"/>
                <a:t>1</a:t>
              </a:r>
            </a:p>
          </p:txBody>
        </p:sp>
        <p:cxnSp>
          <p:nvCxnSpPr>
            <p:cNvPr id="85" name="Straight Arrow Connector 84">
              <a:extLst>
                <a:ext uri="{FF2B5EF4-FFF2-40B4-BE49-F238E27FC236}">
                  <a16:creationId xmlns:a16="http://schemas.microsoft.com/office/drawing/2014/main" id="{75D6C43B-25E5-464D-807E-762A16730F9E}"/>
                </a:ext>
              </a:extLst>
            </p:cNvPr>
            <p:cNvCxnSpPr>
              <a:cxnSpLocks/>
            </p:cNvCxnSpPr>
            <p:nvPr/>
          </p:nvCxnSpPr>
          <p:spPr>
            <a:xfrm>
              <a:off x="5372859" y="1109778"/>
              <a:ext cx="878177" cy="0"/>
            </a:xfrm>
            <a:prstGeom prst="straightConnector1">
              <a:avLst/>
            </a:prstGeom>
            <a:ln w="28575">
              <a:solidFill>
                <a:schemeClr val="bg2">
                  <a:lumMod val="10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6" name="TextBox 85">
              <a:extLst>
                <a:ext uri="{FF2B5EF4-FFF2-40B4-BE49-F238E27FC236}">
                  <a16:creationId xmlns:a16="http://schemas.microsoft.com/office/drawing/2014/main" id="{2CEE8373-2D65-2C4D-92C7-5EA4666FE58E}"/>
                </a:ext>
              </a:extLst>
            </p:cNvPr>
            <p:cNvSpPr txBox="1"/>
            <p:nvPr/>
          </p:nvSpPr>
          <p:spPr>
            <a:xfrm>
              <a:off x="7335619" y="2596828"/>
              <a:ext cx="391454" cy="369332"/>
            </a:xfrm>
            <a:prstGeom prst="rect">
              <a:avLst/>
            </a:prstGeom>
            <a:noFill/>
          </p:spPr>
          <p:txBody>
            <a:bodyPr wrap="none" rtlCol="0">
              <a:spAutoFit/>
            </a:bodyPr>
            <a:lstStyle/>
            <a:p>
              <a:r>
                <a:rPr lang="en-US" dirty="0"/>
                <a:t>V</a:t>
              </a:r>
              <a:r>
                <a:rPr lang="en-US" baseline="-25000" dirty="0"/>
                <a:t>T</a:t>
              </a:r>
            </a:p>
          </p:txBody>
        </p:sp>
      </p:grpSp>
      <p:sp>
        <p:nvSpPr>
          <p:cNvPr id="2" name="Title 1"/>
          <p:cNvSpPr>
            <a:spLocks noGrp="1"/>
          </p:cNvSpPr>
          <p:nvPr>
            <p:ph type="title"/>
          </p:nvPr>
        </p:nvSpPr>
        <p:spPr>
          <a:xfrm>
            <a:off x="1057330" y="266407"/>
            <a:ext cx="7672758" cy="967170"/>
          </a:xfrm>
        </p:spPr>
        <p:txBody>
          <a:bodyPr>
            <a:normAutofit/>
          </a:bodyPr>
          <a:lstStyle/>
          <a:p>
            <a:r>
              <a:rPr lang="en-GB" sz="3000" dirty="0" err="1"/>
              <a:t>Kirchoff’s</a:t>
            </a:r>
            <a:r>
              <a:rPr lang="en-GB" sz="3000" dirty="0"/>
              <a:t> voltage law</a:t>
            </a:r>
          </a:p>
        </p:txBody>
      </p:sp>
      <p:sp>
        <p:nvSpPr>
          <p:cNvPr id="3" name="Content Placeholder 2"/>
          <p:cNvSpPr>
            <a:spLocks noGrp="1"/>
          </p:cNvSpPr>
          <p:nvPr>
            <p:ph idx="1"/>
          </p:nvPr>
        </p:nvSpPr>
        <p:spPr>
          <a:xfrm>
            <a:off x="1122533" y="1091867"/>
            <a:ext cx="3046696" cy="2740212"/>
          </a:xfrm>
        </p:spPr>
        <p:txBody>
          <a:bodyPr>
            <a:noAutofit/>
          </a:bodyPr>
          <a:lstStyle/>
          <a:p>
            <a:pPr marL="0" indent="0" algn="just">
              <a:buNone/>
            </a:pPr>
            <a:r>
              <a:rPr lang="en-US" sz="2400" dirty="0"/>
              <a:t>The sum of the voltage drops in a closed circuit is equal to the applied circuit voltage.</a:t>
            </a:r>
          </a:p>
          <a:p>
            <a:pPr marL="0" indent="0" algn="just">
              <a:buNone/>
            </a:pPr>
            <a:r>
              <a:rPr lang="en-US" sz="2400" dirty="0"/>
              <a:t>This is also called the </a:t>
            </a:r>
            <a:r>
              <a:rPr lang="en-US" sz="2400" b="1" dirty="0"/>
              <a:t>Second Law </a:t>
            </a:r>
            <a:r>
              <a:rPr lang="en-US" sz="2400" dirty="0"/>
              <a:t>and applies to </a:t>
            </a:r>
            <a:r>
              <a:rPr lang="en-US" sz="2400" b="1" dirty="0"/>
              <a:t>series circuits</a:t>
            </a:r>
            <a:r>
              <a:rPr lang="en-US" sz="2400" dirty="0"/>
              <a:t>.</a:t>
            </a:r>
          </a:p>
        </p:txBody>
      </p:sp>
      <p:sp>
        <p:nvSpPr>
          <p:cNvPr id="56" name="Rounded Rectangle 55">
            <a:extLst>
              <a:ext uri="{FF2B5EF4-FFF2-40B4-BE49-F238E27FC236}">
                <a16:creationId xmlns:a16="http://schemas.microsoft.com/office/drawing/2014/main" id="{5390FF1E-F72E-CE4D-B5C4-0D5EB3E85D46}"/>
              </a:ext>
            </a:extLst>
          </p:cNvPr>
          <p:cNvSpPr/>
          <p:nvPr/>
        </p:nvSpPr>
        <p:spPr>
          <a:xfrm>
            <a:off x="5051635" y="3832079"/>
            <a:ext cx="3877781" cy="813688"/>
          </a:xfrm>
          <a:prstGeom prst="roundRect">
            <a:avLst/>
          </a:prstGeom>
          <a:solidFill>
            <a:schemeClr val="accent2"/>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b="1" dirty="0"/>
              <a:t>V</a:t>
            </a:r>
            <a:r>
              <a:rPr lang="en-GB" sz="4000" b="1" baseline="-25000" dirty="0"/>
              <a:t>T</a:t>
            </a:r>
            <a:r>
              <a:rPr lang="en-GB" sz="4000" b="1" dirty="0"/>
              <a:t> = V</a:t>
            </a:r>
            <a:r>
              <a:rPr lang="en-GB" sz="4000" b="1" baseline="-25000" dirty="0"/>
              <a:t>1</a:t>
            </a:r>
            <a:r>
              <a:rPr lang="en-GB" sz="4000" b="1" dirty="0"/>
              <a:t> + V</a:t>
            </a:r>
            <a:r>
              <a:rPr lang="en-GB" sz="4000" b="1" baseline="-25000" dirty="0"/>
              <a:t>2</a:t>
            </a:r>
            <a:r>
              <a:rPr lang="en-GB" sz="4000" b="1" dirty="0"/>
              <a:t> + V</a:t>
            </a:r>
            <a:r>
              <a:rPr lang="en-GB" sz="4000" b="1" baseline="-25000" dirty="0"/>
              <a:t>3</a:t>
            </a:r>
          </a:p>
        </p:txBody>
      </p:sp>
    </p:spTree>
    <p:custDataLst>
      <p:tags r:id="rId1"/>
    </p:custDataLst>
    <p:extLst>
      <p:ext uri="{BB962C8B-B14F-4D97-AF65-F5344CB8AC3E}">
        <p14:creationId xmlns:p14="http://schemas.microsoft.com/office/powerpoint/2010/main" val="5691743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Solving circuits using </a:t>
            </a:r>
            <a:r>
              <a:rPr lang="en-GB" sz="3000" dirty="0" err="1"/>
              <a:t>Kirchoff</a:t>
            </a:r>
            <a:r>
              <a:rPr lang="en-GB" sz="3000" dirty="0"/>
              <a:t> – example 1</a:t>
            </a:r>
          </a:p>
        </p:txBody>
      </p:sp>
      <p:sp>
        <p:nvSpPr>
          <p:cNvPr id="10" name="Content Placeholder 2">
            <a:extLst>
              <a:ext uri="{FF2B5EF4-FFF2-40B4-BE49-F238E27FC236}">
                <a16:creationId xmlns:a16="http://schemas.microsoft.com/office/drawing/2014/main" id="{93AF5FCB-D397-964F-8133-91FFDBDA7A24}"/>
              </a:ext>
            </a:extLst>
          </p:cNvPr>
          <p:cNvSpPr txBox="1">
            <a:spLocks/>
          </p:cNvSpPr>
          <p:nvPr/>
        </p:nvSpPr>
        <p:spPr>
          <a:xfrm>
            <a:off x="1122532" y="3544189"/>
            <a:ext cx="4699803" cy="1372195"/>
          </a:xfrm>
          <a:prstGeom prst="rect">
            <a:avLst/>
          </a:prstGeom>
          <a:solidFill>
            <a:schemeClr val="tx2">
              <a:lumMod val="40000"/>
              <a:lumOff val="60000"/>
            </a:schemeClr>
          </a:solidFill>
        </p:spPr>
        <p:txBody>
          <a:bodyPr vert="horz" lIns="91440" tIns="45720" rIns="91440" bIns="45720" rtlCol="0">
            <a:noAutofit/>
          </a:bodyPr>
          <a:lstStyle>
            <a:lvl1pPr marL="166787" indent="-166787" algn="l" defTabSz="667146" rtl="0" eaLnBrk="1" latinLnBrk="0" hangingPunct="1">
              <a:lnSpc>
                <a:spcPct val="90000"/>
              </a:lnSpc>
              <a:spcBef>
                <a:spcPts val="730"/>
              </a:spcBef>
              <a:buFont typeface="Arial" panose="020B0604020202020204" pitchFamily="34" charset="0"/>
              <a:buChar char="•"/>
              <a:defRPr sz="2043" kern="1200">
                <a:solidFill>
                  <a:schemeClr val="tx1"/>
                </a:solidFill>
                <a:latin typeface="+mn-lt"/>
                <a:ea typeface="+mn-ea"/>
                <a:cs typeface="+mn-cs"/>
              </a:defRPr>
            </a:lvl1pPr>
            <a:lvl2pPr marL="500360" indent="-166787" algn="l" defTabSz="667146" rtl="0" eaLnBrk="1" latinLnBrk="0" hangingPunct="1">
              <a:lnSpc>
                <a:spcPct val="90000"/>
              </a:lnSpc>
              <a:spcBef>
                <a:spcPts val="365"/>
              </a:spcBef>
              <a:buFont typeface="Arial" panose="020B0604020202020204" pitchFamily="34" charset="0"/>
              <a:buChar char="•"/>
              <a:defRPr sz="1751" kern="1200">
                <a:solidFill>
                  <a:schemeClr val="tx1"/>
                </a:solidFill>
                <a:latin typeface="+mn-lt"/>
                <a:ea typeface="+mn-ea"/>
                <a:cs typeface="+mn-cs"/>
              </a:defRPr>
            </a:lvl2pPr>
            <a:lvl3pPr marL="833933" indent="-166787" algn="l" defTabSz="667146" rtl="0" eaLnBrk="1" latinLnBrk="0" hangingPunct="1">
              <a:lnSpc>
                <a:spcPct val="90000"/>
              </a:lnSpc>
              <a:spcBef>
                <a:spcPts val="365"/>
              </a:spcBef>
              <a:buFont typeface="Arial" panose="020B0604020202020204" pitchFamily="34" charset="0"/>
              <a:buChar char="•"/>
              <a:defRPr sz="1459" kern="1200">
                <a:solidFill>
                  <a:schemeClr val="tx1"/>
                </a:solidFill>
                <a:latin typeface="+mn-lt"/>
                <a:ea typeface="+mn-ea"/>
                <a:cs typeface="+mn-cs"/>
              </a:defRPr>
            </a:lvl3pPr>
            <a:lvl4pPr marL="1167506"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4pPr>
            <a:lvl5pPr marL="1501079"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5pPr>
            <a:lvl6pPr marL="1834652"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6pPr>
            <a:lvl7pPr marL="2168225"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7pPr>
            <a:lvl8pPr marL="2501798"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8pPr>
            <a:lvl9pPr marL="2835372"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9pPr>
          </a:lstStyle>
          <a:p>
            <a:pPr marL="0" indent="0" algn="just">
              <a:buFont typeface="Arial" panose="020B0604020202020204" pitchFamily="34" charset="0"/>
              <a:buNone/>
            </a:pPr>
            <a:r>
              <a:rPr lang="en-US" sz="2400" i="1" dirty="0"/>
              <a:t>Try this question on your own. Start by redrawing the circuit on a blank piece of paper. When you are done, watch the full worked solution.</a:t>
            </a:r>
          </a:p>
        </p:txBody>
      </p:sp>
      <p:pic>
        <p:nvPicPr>
          <p:cNvPr id="12" name="Graphic 11" descr="User">
            <a:extLst>
              <a:ext uri="{FF2B5EF4-FFF2-40B4-BE49-F238E27FC236}">
                <a16:creationId xmlns:a16="http://schemas.microsoft.com/office/drawing/2014/main" id="{31EE4F33-46C0-4F45-BDB7-D108F6D915B7}"/>
              </a:ext>
            </a:extLst>
          </p:cNvPr>
          <p:cNvPicPr>
            <a:picLocks noChangeAspect="1"/>
          </p:cNvPicPr>
          <p:nvPr/>
        </p:nvPicPr>
        <p:blipFill>
          <a:blip r:embed="rId4" cstate="email">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a:off x="268486" y="3544189"/>
            <a:ext cx="854046" cy="854046"/>
          </a:xfrm>
          <a:prstGeom prst="rect">
            <a:avLst/>
          </a:prstGeom>
        </p:spPr>
      </p:pic>
      <p:sp>
        <p:nvSpPr>
          <p:cNvPr id="13" name="Rounded Rectangle 12">
            <a:extLst>
              <a:ext uri="{FF2B5EF4-FFF2-40B4-BE49-F238E27FC236}">
                <a16:creationId xmlns:a16="http://schemas.microsoft.com/office/drawing/2014/main" id="{ED28EC2B-8E28-0A46-86FC-CFD0A6941FF6}"/>
              </a:ext>
            </a:extLst>
          </p:cNvPr>
          <p:cNvSpPr/>
          <p:nvPr/>
        </p:nvSpPr>
        <p:spPr>
          <a:xfrm>
            <a:off x="6151418" y="1379095"/>
            <a:ext cx="3708477" cy="1592705"/>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t>In this circuit, calculate the current through R</a:t>
            </a:r>
            <a:r>
              <a:rPr lang="en-US" sz="2800" baseline="-25000" dirty="0"/>
              <a:t>1</a:t>
            </a:r>
            <a:r>
              <a:rPr lang="en-US" sz="2800" dirty="0"/>
              <a:t> and R</a:t>
            </a:r>
            <a:r>
              <a:rPr lang="en-US" sz="2800" baseline="-25000" dirty="0"/>
              <a:t>2</a:t>
            </a:r>
            <a:r>
              <a:rPr lang="en-US" sz="2800" dirty="0"/>
              <a:t>.</a:t>
            </a:r>
          </a:p>
        </p:txBody>
      </p:sp>
      <p:grpSp>
        <p:nvGrpSpPr>
          <p:cNvPr id="33" name="Group 32">
            <a:extLst>
              <a:ext uri="{FF2B5EF4-FFF2-40B4-BE49-F238E27FC236}">
                <a16:creationId xmlns:a16="http://schemas.microsoft.com/office/drawing/2014/main" id="{1172C5B9-6652-4B4B-B5A5-DDA9C400FA80}"/>
              </a:ext>
            </a:extLst>
          </p:cNvPr>
          <p:cNvGrpSpPr/>
          <p:nvPr/>
        </p:nvGrpSpPr>
        <p:grpSpPr>
          <a:xfrm>
            <a:off x="268486" y="1098697"/>
            <a:ext cx="5553849" cy="2424508"/>
            <a:chOff x="268486" y="1098697"/>
            <a:chExt cx="5553849" cy="2424508"/>
          </a:xfrm>
        </p:grpSpPr>
        <p:pic>
          <p:nvPicPr>
            <p:cNvPr id="22" name="Picture 21">
              <a:extLst>
                <a:ext uri="{FF2B5EF4-FFF2-40B4-BE49-F238E27FC236}">
                  <a16:creationId xmlns:a16="http://schemas.microsoft.com/office/drawing/2014/main" id="{F5611DBD-51F4-2E41-B3EC-E0B05913BA81}"/>
                </a:ext>
              </a:extLst>
            </p:cNvPr>
            <p:cNvPicPr>
              <a:picLocks noChangeAspect="1"/>
            </p:cNvPicPr>
            <p:nvPr/>
          </p:nvPicPr>
          <p:blipFill>
            <a:blip r:embed="rId6"/>
            <a:stretch>
              <a:fillRect/>
            </a:stretch>
          </p:blipFill>
          <p:spPr>
            <a:xfrm>
              <a:off x="268486" y="1275305"/>
              <a:ext cx="5029200" cy="2247900"/>
            </a:xfrm>
            <a:prstGeom prst="rect">
              <a:avLst/>
            </a:prstGeom>
          </p:spPr>
        </p:pic>
        <p:sp>
          <p:nvSpPr>
            <p:cNvPr id="19" name="TextBox 18">
              <a:extLst>
                <a:ext uri="{FF2B5EF4-FFF2-40B4-BE49-F238E27FC236}">
                  <a16:creationId xmlns:a16="http://schemas.microsoft.com/office/drawing/2014/main" id="{7F9A588F-8145-4E4B-BD5B-2A40F094D539}"/>
                </a:ext>
              </a:extLst>
            </p:cNvPr>
            <p:cNvSpPr txBox="1"/>
            <p:nvPr/>
          </p:nvSpPr>
          <p:spPr>
            <a:xfrm>
              <a:off x="840296" y="2310951"/>
              <a:ext cx="872355" cy="369332"/>
            </a:xfrm>
            <a:prstGeom prst="rect">
              <a:avLst/>
            </a:prstGeom>
            <a:noFill/>
          </p:spPr>
          <p:txBody>
            <a:bodyPr wrap="none" rtlCol="0">
              <a:spAutoFit/>
            </a:bodyPr>
            <a:lstStyle/>
            <a:p>
              <a:r>
                <a:rPr lang="en-US" dirty="0"/>
                <a:t>V</a:t>
              </a:r>
              <a:r>
                <a:rPr lang="en-US" baseline="-25000" dirty="0"/>
                <a:t>T</a:t>
              </a:r>
              <a:r>
                <a:rPr lang="en-US" dirty="0"/>
                <a:t>=24V</a:t>
              </a:r>
            </a:p>
          </p:txBody>
        </p:sp>
        <p:cxnSp>
          <p:nvCxnSpPr>
            <p:cNvPr id="24" name="Straight Connector 23">
              <a:extLst>
                <a:ext uri="{FF2B5EF4-FFF2-40B4-BE49-F238E27FC236}">
                  <a16:creationId xmlns:a16="http://schemas.microsoft.com/office/drawing/2014/main" id="{B6E08B75-9F52-8F4D-8442-F3686A877759}"/>
                </a:ext>
              </a:extLst>
            </p:cNvPr>
            <p:cNvCxnSpPr/>
            <p:nvPr/>
          </p:nvCxnSpPr>
          <p:spPr>
            <a:xfrm>
              <a:off x="609668" y="1637244"/>
              <a:ext cx="598646" cy="0"/>
            </a:xfrm>
            <a:prstGeom prst="line">
              <a:avLst/>
            </a:prstGeom>
            <a:ln w="19050">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D32E7E4B-2284-BC48-9A27-10711907FC21}"/>
                </a:ext>
              </a:extLst>
            </p:cNvPr>
            <p:cNvSpPr txBox="1"/>
            <p:nvPr/>
          </p:nvSpPr>
          <p:spPr>
            <a:xfrm>
              <a:off x="1520810" y="1098697"/>
              <a:ext cx="774571" cy="369332"/>
            </a:xfrm>
            <a:prstGeom prst="rect">
              <a:avLst/>
            </a:prstGeom>
            <a:noFill/>
          </p:spPr>
          <p:txBody>
            <a:bodyPr wrap="none" rtlCol="0">
              <a:spAutoFit/>
            </a:bodyPr>
            <a:lstStyle/>
            <a:p>
              <a:r>
                <a:rPr lang="en-US" dirty="0"/>
                <a:t>R</a:t>
              </a:r>
              <a:r>
                <a:rPr lang="en-US" baseline="-25000" dirty="0"/>
                <a:t>1</a:t>
              </a:r>
              <a:r>
                <a:rPr lang="en-US" dirty="0"/>
                <a:t>=6Ω</a:t>
              </a:r>
            </a:p>
          </p:txBody>
        </p:sp>
        <p:sp>
          <p:nvSpPr>
            <p:cNvPr id="26" name="TextBox 25">
              <a:extLst>
                <a:ext uri="{FF2B5EF4-FFF2-40B4-BE49-F238E27FC236}">
                  <a16:creationId xmlns:a16="http://schemas.microsoft.com/office/drawing/2014/main" id="{61254F25-C8EF-2641-8D73-1758FEF6FF9F}"/>
                </a:ext>
              </a:extLst>
            </p:cNvPr>
            <p:cNvSpPr txBox="1"/>
            <p:nvPr/>
          </p:nvSpPr>
          <p:spPr>
            <a:xfrm>
              <a:off x="3075465" y="2310951"/>
              <a:ext cx="774571" cy="369332"/>
            </a:xfrm>
            <a:prstGeom prst="rect">
              <a:avLst/>
            </a:prstGeom>
            <a:noFill/>
          </p:spPr>
          <p:txBody>
            <a:bodyPr wrap="none" rtlCol="0">
              <a:spAutoFit/>
            </a:bodyPr>
            <a:lstStyle/>
            <a:p>
              <a:r>
                <a:rPr lang="en-US" dirty="0"/>
                <a:t>R</a:t>
              </a:r>
              <a:r>
                <a:rPr lang="en-US" baseline="-25000" dirty="0"/>
                <a:t>2</a:t>
              </a:r>
              <a:r>
                <a:rPr lang="en-US" dirty="0"/>
                <a:t>=8Ω</a:t>
              </a:r>
            </a:p>
          </p:txBody>
        </p:sp>
        <p:sp>
          <p:nvSpPr>
            <p:cNvPr id="27" name="TextBox 26">
              <a:extLst>
                <a:ext uri="{FF2B5EF4-FFF2-40B4-BE49-F238E27FC236}">
                  <a16:creationId xmlns:a16="http://schemas.microsoft.com/office/drawing/2014/main" id="{7FBD1B4D-03FD-3C42-8E25-80F2B8B760CC}"/>
                </a:ext>
              </a:extLst>
            </p:cNvPr>
            <p:cNvSpPr txBox="1"/>
            <p:nvPr/>
          </p:nvSpPr>
          <p:spPr>
            <a:xfrm>
              <a:off x="3533433" y="1127444"/>
              <a:ext cx="891591" cy="369332"/>
            </a:xfrm>
            <a:prstGeom prst="rect">
              <a:avLst/>
            </a:prstGeom>
            <a:noFill/>
          </p:spPr>
          <p:txBody>
            <a:bodyPr wrap="none" rtlCol="0">
              <a:spAutoFit/>
            </a:bodyPr>
            <a:lstStyle/>
            <a:p>
              <a:r>
                <a:rPr lang="en-US" dirty="0"/>
                <a:t>R</a:t>
              </a:r>
              <a:r>
                <a:rPr lang="en-US" baseline="-25000" dirty="0"/>
                <a:t>3</a:t>
              </a:r>
              <a:r>
                <a:rPr lang="en-US" dirty="0"/>
                <a:t>=12Ω</a:t>
              </a:r>
            </a:p>
          </p:txBody>
        </p:sp>
        <p:sp>
          <p:nvSpPr>
            <p:cNvPr id="28" name="TextBox 27">
              <a:extLst>
                <a:ext uri="{FF2B5EF4-FFF2-40B4-BE49-F238E27FC236}">
                  <a16:creationId xmlns:a16="http://schemas.microsoft.com/office/drawing/2014/main" id="{84620E6B-390D-6C4A-88AD-64E8DDB74A7E}"/>
                </a:ext>
              </a:extLst>
            </p:cNvPr>
            <p:cNvSpPr txBox="1"/>
            <p:nvPr/>
          </p:nvSpPr>
          <p:spPr>
            <a:xfrm>
              <a:off x="5047764" y="2399255"/>
              <a:ext cx="774571" cy="369332"/>
            </a:xfrm>
            <a:prstGeom prst="rect">
              <a:avLst/>
            </a:prstGeom>
            <a:noFill/>
          </p:spPr>
          <p:txBody>
            <a:bodyPr wrap="none" rtlCol="0">
              <a:spAutoFit/>
            </a:bodyPr>
            <a:lstStyle/>
            <a:p>
              <a:r>
                <a:rPr lang="en-US" dirty="0"/>
                <a:t>R</a:t>
              </a:r>
              <a:r>
                <a:rPr lang="en-US" baseline="-25000" dirty="0"/>
                <a:t>4</a:t>
              </a:r>
              <a:r>
                <a:rPr lang="en-US" dirty="0"/>
                <a:t>=4Ω</a:t>
              </a:r>
            </a:p>
          </p:txBody>
        </p:sp>
      </p:grpSp>
      <p:sp>
        <p:nvSpPr>
          <p:cNvPr id="34" name="Rounded Rectangle 33">
            <a:extLst>
              <a:ext uri="{FF2B5EF4-FFF2-40B4-BE49-F238E27FC236}">
                <a16:creationId xmlns:a16="http://schemas.microsoft.com/office/drawing/2014/main" id="{46BD586D-9D0E-9E4A-9E3F-E9A3304777ED}"/>
              </a:ext>
            </a:extLst>
          </p:cNvPr>
          <p:cNvSpPr/>
          <p:nvPr/>
        </p:nvSpPr>
        <p:spPr>
          <a:xfrm>
            <a:off x="6151417" y="3803263"/>
            <a:ext cx="3708477" cy="854046"/>
          </a:xfrm>
          <a:prstGeom prst="roundRect">
            <a:avLst/>
          </a:prstGeom>
          <a:solidFill>
            <a:schemeClr val="accent2"/>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i="1" dirty="0"/>
              <a:t>See the full worked solution</a:t>
            </a:r>
          </a:p>
        </p:txBody>
      </p:sp>
    </p:spTree>
    <p:custDataLst>
      <p:tags r:id="rId1"/>
    </p:custDataLst>
    <p:extLst>
      <p:ext uri="{BB962C8B-B14F-4D97-AF65-F5344CB8AC3E}">
        <p14:creationId xmlns:p14="http://schemas.microsoft.com/office/powerpoint/2010/main" val="5637903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Solving circuits using </a:t>
            </a:r>
            <a:r>
              <a:rPr lang="en-GB" sz="3000" dirty="0" err="1"/>
              <a:t>Kirchoff</a:t>
            </a:r>
            <a:r>
              <a:rPr lang="en-GB" sz="3000" dirty="0"/>
              <a:t> – example 2</a:t>
            </a:r>
          </a:p>
        </p:txBody>
      </p:sp>
      <p:sp>
        <p:nvSpPr>
          <p:cNvPr id="28" name="Rounded Rectangle 27">
            <a:extLst>
              <a:ext uri="{FF2B5EF4-FFF2-40B4-BE49-F238E27FC236}">
                <a16:creationId xmlns:a16="http://schemas.microsoft.com/office/drawing/2014/main" id="{89710B8C-826A-E544-AA5B-B862874DA669}"/>
              </a:ext>
            </a:extLst>
          </p:cNvPr>
          <p:cNvSpPr/>
          <p:nvPr/>
        </p:nvSpPr>
        <p:spPr>
          <a:xfrm>
            <a:off x="6600329" y="1259351"/>
            <a:ext cx="3259566" cy="240913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t>Use Kirchoff’s laws to determine the values of I</a:t>
            </a:r>
            <a:r>
              <a:rPr lang="en-US" sz="2800" baseline="-25000" dirty="0"/>
              <a:t>1</a:t>
            </a:r>
            <a:r>
              <a:rPr lang="en-US" sz="2800" dirty="0"/>
              <a:t> and I</a:t>
            </a:r>
            <a:r>
              <a:rPr lang="en-US" sz="2800" baseline="-25000" dirty="0"/>
              <a:t>2</a:t>
            </a:r>
            <a:r>
              <a:rPr lang="en-US" sz="2800" dirty="0"/>
              <a:t>. Only use loops DABCD and DACD.</a:t>
            </a:r>
          </a:p>
        </p:txBody>
      </p:sp>
      <p:pic>
        <p:nvPicPr>
          <p:cNvPr id="6" name="Picture 5">
            <a:extLst>
              <a:ext uri="{FF2B5EF4-FFF2-40B4-BE49-F238E27FC236}">
                <a16:creationId xmlns:a16="http://schemas.microsoft.com/office/drawing/2014/main" id="{3496775B-A864-8C40-99D4-B2AEC3339215}"/>
              </a:ext>
            </a:extLst>
          </p:cNvPr>
          <p:cNvPicPr>
            <a:picLocks noChangeAspect="1"/>
          </p:cNvPicPr>
          <p:nvPr/>
        </p:nvPicPr>
        <p:blipFill>
          <a:blip r:embed="rId4"/>
          <a:stretch>
            <a:fillRect/>
          </a:stretch>
        </p:blipFill>
        <p:spPr>
          <a:xfrm>
            <a:off x="714600" y="964401"/>
            <a:ext cx="5183954" cy="3076736"/>
          </a:xfrm>
          <a:prstGeom prst="rect">
            <a:avLst/>
          </a:prstGeom>
        </p:spPr>
      </p:pic>
      <p:sp>
        <p:nvSpPr>
          <p:cNvPr id="32" name="TextBox 31">
            <a:extLst>
              <a:ext uri="{FF2B5EF4-FFF2-40B4-BE49-F238E27FC236}">
                <a16:creationId xmlns:a16="http://schemas.microsoft.com/office/drawing/2014/main" id="{47CA069B-7CF3-DE41-947C-9443423BE5B3}"/>
              </a:ext>
            </a:extLst>
          </p:cNvPr>
          <p:cNvSpPr txBox="1"/>
          <p:nvPr/>
        </p:nvSpPr>
        <p:spPr>
          <a:xfrm>
            <a:off x="87087" y="1749210"/>
            <a:ext cx="872355" cy="369332"/>
          </a:xfrm>
          <a:prstGeom prst="rect">
            <a:avLst/>
          </a:prstGeom>
          <a:noFill/>
        </p:spPr>
        <p:txBody>
          <a:bodyPr wrap="none" rtlCol="0">
            <a:spAutoFit/>
          </a:bodyPr>
          <a:lstStyle/>
          <a:p>
            <a:r>
              <a:rPr lang="en-US" dirty="0"/>
              <a:t>V</a:t>
            </a:r>
            <a:r>
              <a:rPr lang="en-US" baseline="-25000" dirty="0"/>
              <a:t>T</a:t>
            </a:r>
            <a:r>
              <a:rPr lang="en-US" dirty="0"/>
              <a:t>=12V</a:t>
            </a:r>
          </a:p>
        </p:txBody>
      </p:sp>
      <p:sp>
        <p:nvSpPr>
          <p:cNvPr id="33" name="TextBox 32">
            <a:extLst>
              <a:ext uri="{FF2B5EF4-FFF2-40B4-BE49-F238E27FC236}">
                <a16:creationId xmlns:a16="http://schemas.microsoft.com/office/drawing/2014/main" id="{C31C1AA0-656B-7D4A-9F5E-BF0116445FF1}"/>
              </a:ext>
            </a:extLst>
          </p:cNvPr>
          <p:cNvSpPr txBox="1"/>
          <p:nvPr/>
        </p:nvSpPr>
        <p:spPr>
          <a:xfrm>
            <a:off x="548161" y="2996930"/>
            <a:ext cx="455574" cy="369332"/>
          </a:xfrm>
          <a:prstGeom prst="rect">
            <a:avLst/>
          </a:prstGeom>
          <a:noFill/>
        </p:spPr>
        <p:txBody>
          <a:bodyPr wrap="none" rtlCol="0">
            <a:spAutoFit/>
          </a:bodyPr>
          <a:lstStyle/>
          <a:p>
            <a:r>
              <a:rPr lang="en-US" dirty="0"/>
              <a:t>4Ω</a:t>
            </a:r>
          </a:p>
        </p:txBody>
      </p:sp>
      <p:sp>
        <p:nvSpPr>
          <p:cNvPr id="34" name="TextBox 33">
            <a:extLst>
              <a:ext uri="{FF2B5EF4-FFF2-40B4-BE49-F238E27FC236}">
                <a16:creationId xmlns:a16="http://schemas.microsoft.com/office/drawing/2014/main" id="{BF1374EC-F35D-7943-963B-499B087C3703}"/>
              </a:ext>
            </a:extLst>
          </p:cNvPr>
          <p:cNvSpPr txBox="1"/>
          <p:nvPr/>
        </p:nvSpPr>
        <p:spPr>
          <a:xfrm>
            <a:off x="798981" y="1246084"/>
            <a:ext cx="320922" cy="369332"/>
          </a:xfrm>
          <a:prstGeom prst="rect">
            <a:avLst/>
          </a:prstGeom>
          <a:noFill/>
        </p:spPr>
        <p:txBody>
          <a:bodyPr wrap="none" rtlCol="0">
            <a:spAutoFit/>
          </a:bodyPr>
          <a:lstStyle/>
          <a:p>
            <a:r>
              <a:rPr lang="en-US" dirty="0"/>
              <a:t>I</a:t>
            </a:r>
            <a:r>
              <a:rPr lang="en-US" baseline="-25000" dirty="0"/>
              <a:t>1</a:t>
            </a:r>
            <a:endParaRPr lang="en-US" dirty="0"/>
          </a:p>
        </p:txBody>
      </p:sp>
      <p:sp>
        <p:nvSpPr>
          <p:cNvPr id="35" name="TextBox 34">
            <a:extLst>
              <a:ext uri="{FF2B5EF4-FFF2-40B4-BE49-F238E27FC236}">
                <a16:creationId xmlns:a16="http://schemas.microsoft.com/office/drawing/2014/main" id="{77ACAF44-5C88-F540-9110-3A5765D2840E}"/>
              </a:ext>
            </a:extLst>
          </p:cNvPr>
          <p:cNvSpPr txBox="1"/>
          <p:nvPr/>
        </p:nvSpPr>
        <p:spPr>
          <a:xfrm>
            <a:off x="2320779" y="909410"/>
            <a:ext cx="320922" cy="369332"/>
          </a:xfrm>
          <a:prstGeom prst="rect">
            <a:avLst/>
          </a:prstGeom>
          <a:noFill/>
        </p:spPr>
        <p:txBody>
          <a:bodyPr wrap="none" rtlCol="0">
            <a:spAutoFit/>
          </a:bodyPr>
          <a:lstStyle/>
          <a:p>
            <a:r>
              <a:rPr lang="en-US" dirty="0"/>
              <a:t>I</a:t>
            </a:r>
            <a:r>
              <a:rPr lang="en-US" baseline="-25000" dirty="0"/>
              <a:t>2</a:t>
            </a:r>
            <a:endParaRPr lang="en-US" dirty="0"/>
          </a:p>
        </p:txBody>
      </p:sp>
      <p:sp>
        <p:nvSpPr>
          <p:cNvPr id="36" name="TextBox 35">
            <a:extLst>
              <a:ext uri="{FF2B5EF4-FFF2-40B4-BE49-F238E27FC236}">
                <a16:creationId xmlns:a16="http://schemas.microsoft.com/office/drawing/2014/main" id="{3ACE6F4A-7C5B-5543-AEB0-FE7396EDB1DC}"/>
              </a:ext>
            </a:extLst>
          </p:cNvPr>
          <p:cNvSpPr txBox="1"/>
          <p:nvPr/>
        </p:nvSpPr>
        <p:spPr>
          <a:xfrm>
            <a:off x="2641701" y="834726"/>
            <a:ext cx="455574" cy="369332"/>
          </a:xfrm>
          <a:prstGeom prst="rect">
            <a:avLst/>
          </a:prstGeom>
          <a:noFill/>
        </p:spPr>
        <p:txBody>
          <a:bodyPr wrap="none" rtlCol="0">
            <a:spAutoFit/>
          </a:bodyPr>
          <a:lstStyle/>
          <a:p>
            <a:r>
              <a:rPr lang="en-US" dirty="0"/>
              <a:t>8Ω</a:t>
            </a:r>
          </a:p>
        </p:txBody>
      </p:sp>
      <p:sp>
        <p:nvSpPr>
          <p:cNvPr id="37" name="TextBox 36">
            <a:extLst>
              <a:ext uri="{FF2B5EF4-FFF2-40B4-BE49-F238E27FC236}">
                <a16:creationId xmlns:a16="http://schemas.microsoft.com/office/drawing/2014/main" id="{DE0AAB8C-14E4-4F48-AA9B-857B29D361F8}"/>
              </a:ext>
            </a:extLst>
          </p:cNvPr>
          <p:cNvSpPr txBox="1"/>
          <p:nvPr/>
        </p:nvSpPr>
        <p:spPr>
          <a:xfrm>
            <a:off x="5609419" y="2232724"/>
            <a:ext cx="455574" cy="369332"/>
          </a:xfrm>
          <a:prstGeom prst="rect">
            <a:avLst/>
          </a:prstGeom>
          <a:noFill/>
        </p:spPr>
        <p:txBody>
          <a:bodyPr wrap="none" rtlCol="0">
            <a:spAutoFit/>
          </a:bodyPr>
          <a:lstStyle/>
          <a:p>
            <a:r>
              <a:rPr lang="en-US" dirty="0"/>
              <a:t>6Ω</a:t>
            </a:r>
          </a:p>
        </p:txBody>
      </p:sp>
      <p:sp>
        <p:nvSpPr>
          <p:cNvPr id="38" name="TextBox 37">
            <a:extLst>
              <a:ext uri="{FF2B5EF4-FFF2-40B4-BE49-F238E27FC236}">
                <a16:creationId xmlns:a16="http://schemas.microsoft.com/office/drawing/2014/main" id="{FFA3414A-782F-A340-80E4-801E84F9096F}"/>
              </a:ext>
            </a:extLst>
          </p:cNvPr>
          <p:cNvSpPr txBox="1"/>
          <p:nvPr/>
        </p:nvSpPr>
        <p:spPr>
          <a:xfrm>
            <a:off x="2664888" y="3801480"/>
            <a:ext cx="455574" cy="369332"/>
          </a:xfrm>
          <a:prstGeom prst="rect">
            <a:avLst/>
          </a:prstGeom>
          <a:noFill/>
        </p:spPr>
        <p:txBody>
          <a:bodyPr wrap="none" rtlCol="0">
            <a:spAutoFit/>
          </a:bodyPr>
          <a:lstStyle/>
          <a:p>
            <a:r>
              <a:rPr lang="en-US" dirty="0"/>
              <a:t>8Ω</a:t>
            </a:r>
          </a:p>
        </p:txBody>
      </p:sp>
      <p:sp>
        <p:nvSpPr>
          <p:cNvPr id="39" name="TextBox 38">
            <a:extLst>
              <a:ext uri="{FF2B5EF4-FFF2-40B4-BE49-F238E27FC236}">
                <a16:creationId xmlns:a16="http://schemas.microsoft.com/office/drawing/2014/main" id="{A55E75D3-CC41-9945-946C-E6FB48A66A21}"/>
              </a:ext>
            </a:extLst>
          </p:cNvPr>
          <p:cNvSpPr txBox="1"/>
          <p:nvPr/>
        </p:nvSpPr>
        <p:spPr>
          <a:xfrm>
            <a:off x="1876091" y="2660256"/>
            <a:ext cx="455574" cy="369332"/>
          </a:xfrm>
          <a:prstGeom prst="rect">
            <a:avLst/>
          </a:prstGeom>
          <a:noFill/>
        </p:spPr>
        <p:txBody>
          <a:bodyPr wrap="none" rtlCol="0">
            <a:spAutoFit/>
          </a:bodyPr>
          <a:lstStyle/>
          <a:p>
            <a:r>
              <a:rPr lang="en-US" dirty="0"/>
              <a:t>2Ω</a:t>
            </a:r>
          </a:p>
        </p:txBody>
      </p:sp>
      <p:sp>
        <p:nvSpPr>
          <p:cNvPr id="40" name="TextBox 39">
            <a:extLst>
              <a:ext uri="{FF2B5EF4-FFF2-40B4-BE49-F238E27FC236}">
                <a16:creationId xmlns:a16="http://schemas.microsoft.com/office/drawing/2014/main" id="{67D16103-B463-4846-A35E-A7A8FD7D52CE}"/>
              </a:ext>
            </a:extLst>
          </p:cNvPr>
          <p:cNvSpPr txBox="1"/>
          <p:nvPr/>
        </p:nvSpPr>
        <p:spPr>
          <a:xfrm>
            <a:off x="3968671" y="2569379"/>
            <a:ext cx="455574" cy="369332"/>
          </a:xfrm>
          <a:prstGeom prst="rect">
            <a:avLst/>
          </a:prstGeom>
          <a:noFill/>
        </p:spPr>
        <p:txBody>
          <a:bodyPr wrap="none" rtlCol="0">
            <a:spAutoFit/>
          </a:bodyPr>
          <a:lstStyle/>
          <a:p>
            <a:r>
              <a:rPr lang="en-US" dirty="0"/>
              <a:t>4Ω</a:t>
            </a:r>
          </a:p>
        </p:txBody>
      </p:sp>
      <p:sp>
        <p:nvSpPr>
          <p:cNvPr id="41" name="TextBox 40">
            <a:extLst>
              <a:ext uri="{FF2B5EF4-FFF2-40B4-BE49-F238E27FC236}">
                <a16:creationId xmlns:a16="http://schemas.microsoft.com/office/drawing/2014/main" id="{07ABE44B-CF6B-D146-85CD-32D5461C49A1}"/>
              </a:ext>
            </a:extLst>
          </p:cNvPr>
          <p:cNvSpPr txBox="1"/>
          <p:nvPr/>
        </p:nvSpPr>
        <p:spPr>
          <a:xfrm>
            <a:off x="4047373" y="1526737"/>
            <a:ext cx="609462" cy="369332"/>
          </a:xfrm>
          <a:prstGeom prst="rect">
            <a:avLst/>
          </a:prstGeom>
          <a:noFill/>
        </p:spPr>
        <p:txBody>
          <a:bodyPr wrap="none" rtlCol="0">
            <a:spAutoFit/>
          </a:bodyPr>
          <a:lstStyle/>
          <a:p>
            <a:r>
              <a:rPr lang="en-US" dirty="0"/>
              <a:t>0.9A</a:t>
            </a:r>
          </a:p>
        </p:txBody>
      </p:sp>
      <p:cxnSp>
        <p:nvCxnSpPr>
          <p:cNvPr id="42" name="Straight Arrow Connector 41">
            <a:extLst>
              <a:ext uri="{FF2B5EF4-FFF2-40B4-BE49-F238E27FC236}">
                <a16:creationId xmlns:a16="http://schemas.microsoft.com/office/drawing/2014/main" id="{2B4C2872-C967-CD4E-8548-4FC64473BF62}"/>
              </a:ext>
            </a:extLst>
          </p:cNvPr>
          <p:cNvCxnSpPr>
            <a:cxnSpLocks/>
          </p:cNvCxnSpPr>
          <p:nvPr/>
        </p:nvCxnSpPr>
        <p:spPr>
          <a:xfrm>
            <a:off x="2353437" y="1267856"/>
            <a:ext cx="202012" cy="0"/>
          </a:xfrm>
          <a:prstGeom prst="straightConnector1">
            <a:avLst/>
          </a:prstGeom>
          <a:ln w="28575">
            <a:solidFill>
              <a:schemeClr val="bg2">
                <a:lumMod val="1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EC555C90-538A-7344-949E-FFA51956330C}"/>
              </a:ext>
            </a:extLst>
          </p:cNvPr>
          <p:cNvCxnSpPr>
            <a:cxnSpLocks/>
          </p:cNvCxnSpPr>
          <p:nvPr/>
        </p:nvCxnSpPr>
        <p:spPr>
          <a:xfrm rot="16200000">
            <a:off x="999176" y="1425731"/>
            <a:ext cx="202012" cy="0"/>
          </a:xfrm>
          <a:prstGeom prst="straightConnector1">
            <a:avLst/>
          </a:prstGeom>
          <a:ln w="28575">
            <a:solidFill>
              <a:schemeClr val="bg2">
                <a:lumMod val="1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4BD661EC-3CA4-2549-9732-84DE4E80BD64}"/>
              </a:ext>
            </a:extLst>
          </p:cNvPr>
          <p:cNvCxnSpPr>
            <a:cxnSpLocks/>
          </p:cNvCxnSpPr>
          <p:nvPr/>
        </p:nvCxnSpPr>
        <p:spPr>
          <a:xfrm rot="1800000">
            <a:off x="1915399" y="1790178"/>
            <a:ext cx="202012" cy="0"/>
          </a:xfrm>
          <a:prstGeom prst="straightConnector1">
            <a:avLst/>
          </a:prstGeom>
          <a:ln w="28575">
            <a:solidFill>
              <a:schemeClr val="bg2">
                <a:lumMod val="1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35A2EC0A-24D1-374E-9376-5B173D09FA4F}"/>
              </a:ext>
            </a:extLst>
          </p:cNvPr>
          <p:cNvCxnSpPr>
            <a:cxnSpLocks/>
          </p:cNvCxnSpPr>
          <p:nvPr/>
        </p:nvCxnSpPr>
        <p:spPr>
          <a:xfrm rot="19800000" flipH="1">
            <a:off x="4323239" y="1877781"/>
            <a:ext cx="202012" cy="0"/>
          </a:xfrm>
          <a:prstGeom prst="straightConnector1">
            <a:avLst/>
          </a:prstGeom>
          <a:ln w="28575">
            <a:solidFill>
              <a:schemeClr val="bg2">
                <a:lumMod val="1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1D831ECD-24A1-7F4A-9351-E6D958C337BA}"/>
              </a:ext>
            </a:extLst>
          </p:cNvPr>
          <p:cNvCxnSpPr>
            <a:cxnSpLocks/>
          </p:cNvCxnSpPr>
          <p:nvPr/>
        </p:nvCxnSpPr>
        <p:spPr>
          <a:xfrm rot="5400000">
            <a:off x="5425695" y="1497097"/>
            <a:ext cx="202012" cy="0"/>
          </a:xfrm>
          <a:prstGeom prst="straightConnector1">
            <a:avLst/>
          </a:prstGeom>
          <a:ln w="28575">
            <a:solidFill>
              <a:schemeClr val="bg2">
                <a:lumMod val="1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E8898F47-6E79-B245-88F5-B961A6F2F59B}"/>
              </a:ext>
            </a:extLst>
          </p:cNvPr>
          <p:cNvCxnSpPr>
            <a:cxnSpLocks/>
          </p:cNvCxnSpPr>
          <p:nvPr/>
        </p:nvCxnSpPr>
        <p:spPr>
          <a:xfrm flipH="1">
            <a:off x="3766659" y="3733688"/>
            <a:ext cx="202012" cy="0"/>
          </a:xfrm>
          <a:prstGeom prst="straightConnector1">
            <a:avLst/>
          </a:prstGeom>
          <a:ln w="28575">
            <a:solidFill>
              <a:schemeClr val="bg2">
                <a:lumMod val="1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id="{86A41DF4-AE60-3346-8600-7520E81FC26A}"/>
              </a:ext>
            </a:extLst>
          </p:cNvPr>
          <p:cNvSpPr txBox="1"/>
          <p:nvPr/>
        </p:nvSpPr>
        <p:spPr>
          <a:xfrm>
            <a:off x="3743336" y="3719184"/>
            <a:ext cx="922047" cy="369332"/>
          </a:xfrm>
          <a:prstGeom prst="rect">
            <a:avLst/>
          </a:prstGeom>
          <a:noFill/>
        </p:spPr>
        <p:txBody>
          <a:bodyPr wrap="none" rtlCol="0">
            <a:spAutoFit/>
          </a:bodyPr>
          <a:lstStyle/>
          <a:p>
            <a:r>
              <a:rPr lang="en-US" dirty="0"/>
              <a:t>I</a:t>
            </a:r>
            <a:r>
              <a:rPr lang="en-US" baseline="-25000" dirty="0"/>
              <a:t>1</a:t>
            </a:r>
            <a:r>
              <a:rPr lang="en-US" dirty="0"/>
              <a:t> - 0.9A</a:t>
            </a:r>
          </a:p>
        </p:txBody>
      </p:sp>
      <p:sp>
        <p:nvSpPr>
          <p:cNvPr id="50" name="TextBox 49">
            <a:extLst>
              <a:ext uri="{FF2B5EF4-FFF2-40B4-BE49-F238E27FC236}">
                <a16:creationId xmlns:a16="http://schemas.microsoft.com/office/drawing/2014/main" id="{63FC0977-B4D2-1249-8C67-45EBEA688C94}"/>
              </a:ext>
            </a:extLst>
          </p:cNvPr>
          <p:cNvSpPr txBox="1"/>
          <p:nvPr/>
        </p:nvSpPr>
        <p:spPr>
          <a:xfrm>
            <a:off x="2016405" y="1474975"/>
            <a:ext cx="678391" cy="369332"/>
          </a:xfrm>
          <a:prstGeom prst="rect">
            <a:avLst/>
          </a:prstGeom>
          <a:noFill/>
        </p:spPr>
        <p:txBody>
          <a:bodyPr wrap="none" rtlCol="0">
            <a:spAutoFit/>
          </a:bodyPr>
          <a:lstStyle/>
          <a:p>
            <a:r>
              <a:rPr lang="en-US" dirty="0"/>
              <a:t>I</a:t>
            </a:r>
            <a:r>
              <a:rPr lang="en-US" baseline="-25000" dirty="0"/>
              <a:t>1</a:t>
            </a:r>
            <a:r>
              <a:rPr lang="en-US" dirty="0"/>
              <a:t> – I</a:t>
            </a:r>
            <a:r>
              <a:rPr lang="en-US" baseline="-25000" dirty="0"/>
              <a:t>2</a:t>
            </a:r>
          </a:p>
        </p:txBody>
      </p:sp>
      <p:cxnSp>
        <p:nvCxnSpPr>
          <p:cNvPr id="52" name="Straight Connector 51">
            <a:extLst>
              <a:ext uri="{FF2B5EF4-FFF2-40B4-BE49-F238E27FC236}">
                <a16:creationId xmlns:a16="http://schemas.microsoft.com/office/drawing/2014/main" id="{9A8AE610-783C-FD48-A2E7-43303B7F68BE}"/>
              </a:ext>
            </a:extLst>
          </p:cNvPr>
          <p:cNvCxnSpPr>
            <a:cxnSpLocks/>
          </p:cNvCxnSpPr>
          <p:nvPr/>
        </p:nvCxnSpPr>
        <p:spPr>
          <a:xfrm>
            <a:off x="4424245" y="3182533"/>
            <a:ext cx="1102456" cy="536651"/>
          </a:xfrm>
          <a:prstGeom prst="line">
            <a:avLst/>
          </a:prstGeom>
          <a:ln w="19050">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sp>
        <p:nvSpPr>
          <p:cNvPr id="54" name="Content Placeholder 2">
            <a:extLst>
              <a:ext uri="{FF2B5EF4-FFF2-40B4-BE49-F238E27FC236}">
                <a16:creationId xmlns:a16="http://schemas.microsoft.com/office/drawing/2014/main" id="{6E6B5493-5DC5-7045-87D3-7B22350F776F}"/>
              </a:ext>
            </a:extLst>
          </p:cNvPr>
          <p:cNvSpPr txBox="1">
            <a:spLocks/>
          </p:cNvSpPr>
          <p:nvPr/>
        </p:nvSpPr>
        <p:spPr>
          <a:xfrm>
            <a:off x="1003735" y="4195972"/>
            <a:ext cx="5516808" cy="783037"/>
          </a:xfrm>
          <a:prstGeom prst="rect">
            <a:avLst/>
          </a:prstGeom>
          <a:solidFill>
            <a:schemeClr val="tx2">
              <a:lumMod val="40000"/>
              <a:lumOff val="60000"/>
            </a:schemeClr>
          </a:solidFill>
        </p:spPr>
        <p:txBody>
          <a:bodyPr vert="horz" lIns="91440" tIns="45720" rIns="91440" bIns="45720" rtlCol="0">
            <a:noAutofit/>
          </a:bodyPr>
          <a:lstStyle>
            <a:lvl1pPr marL="166787" indent="-166787" algn="l" defTabSz="667146" rtl="0" eaLnBrk="1" latinLnBrk="0" hangingPunct="1">
              <a:lnSpc>
                <a:spcPct val="90000"/>
              </a:lnSpc>
              <a:spcBef>
                <a:spcPts val="730"/>
              </a:spcBef>
              <a:buFont typeface="Arial" panose="020B0604020202020204" pitchFamily="34" charset="0"/>
              <a:buChar char="•"/>
              <a:defRPr sz="2043" kern="1200">
                <a:solidFill>
                  <a:schemeClr val="tx1"/>
                </a:solidFill>
                <a:latin typeface="+mn-lt"/>
                <a:ea typeface="+mn-ea"/>
                <a:cs typeface="+mn-cs"/>
              </a:defRPr>
            </a:lvl1pPr>
            <a:lvl2pPr marL="500360" indent="-166787" algn="l" defTabSz="667146" rtl="0" eaLnBrk="1" latinLnBrk="0" hangingPunct="1">
              <a:lnSpc>
                <a:spcPct val="90000"/>
              </a:lnSpc>
              <a:spcBef>
                <a:spcPts val="365"/>
              </a:spcBef>
              <a:buFont typeface="Arial" panose="020B0604020202020204" pitchFamily="34" charset="0"/>
              <a:buChar char="•"/>
              <a:defRPr sz="1751" kern="1200">
                <a:solidFill>
                  <a:schemeClr val="tx1"/>
                </a:solidFill>
                <a:latin typeface="+mn-lt"/>
                <a:ea typeface="+mn-ea"/>
                <a:cs typeface="+mn-cs"/>
              </a:defRPr>
            </a:lvl2pPr>
            <a:lvl3pPr marL="833933" indent="-166787" algn="l" defTabSz="667146" rtl="0" eaLnBrk="1" latinLnBrk="0" hangingPunct="1">
              <a:lnSpc>
                <a:spcPct val="90000"/>
              </a:lnSpc>
              <a:spcBef>
                <a:spcPts val="365"/>
              </a:spcBef>
              <a:buFont typeface="Arial" panose="020B0604020202020204" pitchFamily="34" charset="0"/>
              <a:buChar char="•"/>
              <a:defRPr sz="1459" kern="1200">
                <a:solidFill>
                  <a:schemeClr val="tx1"/>
                </a:solidFill>
                <a:latin typeface="+mn-lt"/>
                <a:ea typeface="+mn-ea"/>
                <a:cs typeface="+mn-cs"/>
              </a:defRPr>
            </a:lvl3pPr>
            <a:lvl4pPr marL="1167506"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4pPr>
            <a:lvl5pPr marL="1501079"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5pPr>
            <a:lvl6pPr marL="1834652"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6pPr>
            <a:lvl7pPr marL="2168225"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7pPr>
            <a:lvl8pPr marL="2501798"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8pPr>
            <a:lvl9pPr marL="2835372"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9pPr>
          </a:lstStyle>
          <a:p>
            <a:pPr marL="0" indent="0" algn="just">
              <a:buFont typeface="Arial" panose="020B0604020202020204" pitchFamily="34" charset="0"/>
              <a:buNone/>
            </a:pPr>
            <a:r>
              <a:rPr lang="en-US" sz="2400" i="1" dirty="0"/>
              <a:t>Try this example on your own first and then watch the full worked solution.</a:t>
            </a:r>
          </a:p>
        </p:txBody>
      </p:sp>
      <p:pic>
        <p:nvPicPr>
          <p:cNvPr id="55" name="Graphic 54" descr="User">
            <a:extLst>
              <a:ext uri="{FF2B5EF4-FFF2-40B4-BE49-F238E27FC236}">
                <a16:creationId xmlns:a16="http://schemas.microsoft.com/office/drawing/2014/main" id="{C2828524-80E3-A94B-8865-62B26427BA1E}"/>
              </a:ext>
            </a:extLst>
          </p:cNvPr>
          <p:cNvPicPr>
            <a:picLocks noChangeAspect="1"/>
          </p:cNvPicPr>
          <p:nvPr/>
        </p:nvPicPr>
        <p:blipFill>
          <a:blip r:embed="rId5" cstate="email">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p:blipFill>
        <p:spPr>
          <a:xfrm>
            <a:off x="149689" y="4195972"/>
            <a:ext cx="854046" cy="854046"/>
          </a:xfrm>
          <a:prstGeom prst="rect">
            <a:avLst/>
          </a:prstGeom>
        </p:spPr>
      </p:pic>
      <p:sp>
        <p:nvSpPr>
          <p:cNvPr id="56" name="Rounded Rectangle 55">
            <a:extLst>
              <a:ext uri="{FF2B5EF4-FFF2-40B4-BE49-F238E27FC236}">
                <a16:creationId xmlns:a16="http://schemas.microsoft.com/office/drawing/2014/main" id="{40969ADD-1445-6047-8B92-1FD340DAFF8C}"/>
              </a:ext>
            </a:extLst>
          </p:cNvPr>
          <p:cNvSpPr/>
          <p:nvPr/>
        </p:nvSpPr>
        <p:spPr>
          <a:xfrm>
            <a:off x="6600330" y="4195972"/>
            <a:ext cx="3259565" cy="783037"/>
          </a:xfrm>
          <a:prstGeom prst="roundRect">
            <a:avLst/>
          </a:prstGeom>
          <a:solidFill>
            <a:schemeClr val="accent2"/>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i="1" dirty="0"/>
              <a:t>See the full worked solution</a:t>
            </a:r>
          </a:p>
        </p:txBody>
      </p:sp>
      <p:sp>
        <p:nvSpPr>
          <p:cNvPr id="57" name="TextBox 56">
            <a:extLst>
              <a:ext uri="{FF2B5EF4-FFF2-40B4-BE49-F238E27FC236}">
                <a16:creationId xmlns:a16="http://schemas.microsoft.com/office/drawing/2014/main" id="{BBDBF833-91DB-1143-9264-ABF790129E8B}"/>
              </a:ext>
            </a:extLst>
          </p:cNvPr>
          <p:cNvSpPr txBox="1"/>
          <p:nvPr/>
        </p:nvSpPr>
        <p:spPr>
          <a:xfrm>
            <a:off x="798981" y="907989"/>
            <a:ext cx="330540" cy="369332"/>
          </a:xfrm>
          <a:prstGeom prst="rect">
            <a:avLst/>
          </a:prstGeom>
          <a:noFill/>
        </p:spPr>
        <p:txBody>
          <a:bodyPr wrap="none" rtlCol="0">
            <a:spAutoFit/>
          </a:bodyPr>
          <a:lstStyle/>
          <a:p>
            <a:r>
              <a:rPr lang="en-US" b="1" dirty="0"/>
              <a:t>D</a:t>
            </a:r>
          </a:p>
        </p:txBody>
      </p:sp>
      <p:sp>
        <p:nvSpPr>
          <p:cNvPr id="58" name="TextBox 57">
            <a:extLst>
              <a:ext uri="{FF2B5EF4-FFF2-40B4-BE49-F238E27FC236}">
                <a16:creationId xmlns:a16="http://schemas.microsoft.com/office/drawing/2014/main" id="{E7A7EFC2-5CD5-DE42-8A67-167E4CFF9922}"/>
              </a:ext>
            </a:extLst>
          </p:cNvPr>
          <p:cNvSpPr txBox="1"/>
          <p:nvPr/>
        </p:nvSpPr>
        <p:spPr>
          <a:xfrm>
            <a:off x="5430253" y="886359"/>
            <a:ext cx="324128" cy="369332"/>
          </a:xfrm>
          <a:prstGeom prst="rect">
            <a:avLst/>
          </a:prstGeom>
          <a:noFill/>
        </p:spPr>
        <p:txBody>
          <a:bodyPr wrap="none" rtlCol="0">
            <a:spAutoFit/>
          </a:bodyPr>
          <a:lstStyle/>
          <a:p>
            <a:r>
              <a:rPr lang="en-US" b="1" dirty="0"/>
              <a:t>A</a:t>
            </a:r>
          </a:p>
        </p:txBody>
      </p:sp>
      <p:sp>
        <p:nvSpPr>
          <p:cNvPr id="59" name="TextBox 58">
            <a:extLst>
              <a:ext uri="{FF2B5EF4-FFF2-40B4-BE49-F238E27FC236}">
                <a16:creationId xmlns:a16="http://schemas.microsoft.com/office/drawing/2014/main" id="{38BB2997-4071-8447-8DD5-26BCAB574873}"/>
              </a:ext>
            </a:extLst>
          </p:cNvPr>
          <p:cNvSpPr txBox="1"/>
          <p:nvPr/>
        </p:nvSpPr>
        <p:spPr>
          <a:xfrm>
            <a:off x="5510893" y="3632265"/>
            <a:ext cx="314510" cy="369332"/>
          </a:xfrm>
          <a:prstGeom prst="rect">
            <a:avLst/>
          </a:prstGeom>
          <a:noFill/>
        </p:spPr>
        <p:txBody>
          <a:bodyPr wrap="none" rtlCol="0">
            <a:spAutoFit/>
          </a:bodyPr>
          <a:lstStyle/>
          <a:p>
            <a:r>
              <a:rPr lang="en-US" b="1" dirty="0"/>
              <a:t>B</a:t>
            </a:r>
          </a:p>
        </p:txBody>
      </p:sp>
      <p:sp>
        <p:nvSpPr>
          <p:cNvPr id="60" name="TextBox 59">
            <a:extLst>
              <a:ext uri="{FF2B5EF4-FFF2-40B4-BE49-F238E27FC236}">
                <a16:creationId xmlns:a16="http://schemas.microsoft.com/office/drawing/2014/main" id="{EC21F43A-56A8-B849-B04C-6C5A4B0D6BC3}"/>
              </a:ext>
            </a:extLst>
          </p:cNvPr>
          <p:cNvSpPr txBox="1"/>
          <p:nvPr/>
        </p:nvSpPr>
        <p:spPr>
          <a:xfrm>
            <a:off x="838465" y="3707310"/>
            <a:ext cx="306494" cy="369332"/>
          </a:xfrm>
          <a:prstGeom prst="rect">
            <a:avLst/>
          </a:prstGeom>
          <a:noFill/>
        </p:spPr>
        <p:txBody>
          <a:bodyPr wrap="none" rtlCol="0">
            <a:spAutoFit/>
          </a:bodyPr>
          <a:lstStyle/>
          <a:p>
            <a:r>
              <a:rPr lang="en-US" b="1" dirty="0"/>
              <a:t>C</a:t>
            </a:r>
          </a:p>
        </p:txBody>
      </p:sp>
    </p:spTree>
    <p:custDataLst>
      <p:tags r:id="rId1"/>
    </p:custDataLst>
    <p:extLst>
      <p:ext uri="{BB962C8B-B14F-4D97-AF65-F5344CB8AC3E}">
        <p14:creationId xmlns:p14="http://schemas.microsoft.com/office/powerpoint/2010/main" val="349518352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DESIGN_ID_OFFICE THEME" val="I6SUkkga"/>
  <p:tag name="ARTICULATE_SLIDE_THUMBNAIL_REFRESH" val="1"/>
  <p:tag name="ARTICULATE_SLIDE_COUNT" val="37"/>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Custom 3">
      <a:dk1>
        <a:srgbClr val="43525A"/>
      </a:dk1>
      <a:lt1>
        <a:sysClr val="window" lastClr="FFFFFF"/>
      </a:lt1>
      <a:dk2>
        <a:srgbClr val="8FC335"/>
      </a:dk2>
      <a:lt2>
        <a:srgbClr val="E7E6E6"/>
      </a:lt2>
      <a:accent1>
        <a:srgbClr val="0C6030"/>
      </a:accent1>
      <a:accent2>
        <a:srgbClr val="F36F21"/>
      </a:accent2>
      <a:accent3>
        <a:srgbClr val="86B59C"/>
      </a:accent3>
      <a:accent4>
        <a:srgbClr val="DEC368"/>
      </a:accent4>
      <a:accent5>
        <a:srgbClr val="96692F"/>
      </a:accent5>
      <a:accent6>
        <a:srgbClr val="BE1E2D"/>
      </a:accent6>
      <a:hlink>
        <a:srgbClr val="0C6030"/>
      </a:hlink>
      <a:folHlink>
        <a:srgbClr val="F36F21"/>
      </a:folHlink>
    </a:clrScheme>
    <a:fontScheme name="Custom 2">
      <a:majorFont>
        <a:latin typeface="Open Sans"/>
        <a:ea typeface=""/>
        <a:cs typeface=""/>
      </a:majorFont>
      <a:minorFont>
        <a:latin typeface="Calibr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46318</TotalTime>
  <Words>2297</Words>
  <Application>Microsoft Macintosh PowerPoint</Application>
  <PresentationFormat>Custom</PresentationFormat>
  <Paragraphs>417</Paragraphs>
  <Slides>36</Slides>
  <Notes>34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36</vt:i4>
      </vt:variant>
    </vt:vector>
  </HeadingPairs>
  <TitlesOfParts>
    <vt:vector size="41" baseType="lpstr">
      <vt:lpstr>Arial</vt:lpstr>
      <vt:lpstr>Calibri</vt:lpstr>
      <vt:lpstr>Cambria Math</vt:lpstr>
      <vt:lpstr>Open Sans</vt:lpstr>
      <vt:lpstr>Office Theme</vt:lpstr>
      <vt:lpstr>Electrical Principles</vt:lpstr>
      <vt:lpstr>Assumed prior learning</vt:lpstr>
      <vt:lpstr>Outcomes</vt:lpstr>
      <vt:lpstr>Unit 3.4: Kirchoff’s Laws in ombination Circuits</vt:lpstr>
      <vt:lpstr>Introduction</vt:lpstr>
      <vt:lpstr>Kirchoff’s current law</vt:lpstr>
      <vt:lpstr>Kirchoff’s voltage law</vt:lpstr>
      <vt:lpstr>Solving circuits using Kirchoff – example 1</vt:lpstr>
      <vt:lpstr>Solving circuits using Kirchoff – example 2</vt:lpstr>
      <vt:lpstr>Solving circuits using Kirchoff – example 3</vt:lpstr>
      <vt:lpstr>Test Yourself</vt:lpstr>
      <vt:lpstr>Question 1</vt:lpstr>
      <vt:lpstr>Question 2</vt:lpstr>
      <vt:lpstr>Question 3</vt:lpstr>
      <vt:lpstr>Question 4</vt:lpstr>
      <vt:lpstr>Question 5</vt:lpstr>
      <vt:lpstr>Question 5</vt:lpstr>
      <vt:lpstr>Question 5</vt:lpstr>
      <vt:lpstr>Question 5</vt:lpstr>
      <vt:lpstr>Question 6</vt:lpstr>
      <vt:lpstr>Video Briefing – Vid01 (1 of 6)</vt:lpstr>
      <vt:lpstr>Video Briefing – Vid01 (2 of 6)</vt:lpstr>
      <vt:lpstr>Video Briefing – Vid01 (3 of 6)</vt:lpstr>
      <vt:lpstr>Video Briefing – Vid01 (4 of 6)</vt:lpstr>
      <vt:lpstr>Video Briefing – Vid01 (5 of 6)</vt:lpstr>
      <vt:lpstr>Video Briefing – Vid01 (6 of 6)</vt:lpstr>
      <vt:lpstr>Video Briefing – Vid02 (1 of 4)</vt:lpstr>
      <vt:lpstr>Video Briefing – Vid02 (2 of 4)</vt:lpstr>
      <vt:lpstr>Video Briefing – Vid02 (2 of 4)</vt:lpstr>
      <vt:lpstr>Video Briefing – Vid02 (2 of 4)</vt:lpstr>
      <vt:lpstr>Video Briefing – Vid03 (1 of 4)</vt:lpstr>
      <vt:lpstr>Video Briefing – Vid03 (2 of 4)</vt:lpstr>
      <vt:lpstr>Video Briefing – Vid03 (3 of 4)</vt:lpstr>
      <vt:lpstr>Video Briefing – Vid03 (4 of 4)</vt:lpstr>
      <vt:lpstr>Document Briefing – Doc01</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Course 7: Electronics</dc:title>
  <dc:creator>Dylan Busa</dc:creator>
  <cp:lastModifiedBy>Dylan Busa</cp:lastModifiedBy>
  <cp:revision>1042</cp:revision>
  <dcterms:created xsi:type="dcterms:W3CDTF">2018-02-02T12:07:09Z</dcterms:created>
  <dcterms:modified xsi:type="dcterms:W3CDTF">2019-02-19T15:31:52Z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0B72FE40-8D90-4E4C-9ECE-EAA412A5D681</vt:lpwstr>
  </property>
  <property fmtid="{D5CDD505-2E9C-101B-9397-08002B2CF9AE}" pid="3" name="ArticulatePath">
    <vt:lpwstr>07_03_01_Getting Familiar with Resistors</vt:lpwstr>
  </property>
</Properties>
</file>