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ppt/tags/tag39.xml" ContentType="application/vnd.openxmlformats-officedocument.presentationml.tags+xml"/>
  <Override PartName="/ppt/notesSlides/notesSlide36.xml" ContentType="application/vnd.openxmlformats-officedocument.presentationml.notesSlide+xml"/>
  <Override PartName="/ppt/tags/tag40.xml" ContentType="application/vnd.openxmlformats-officedocument.presentationml.tags+xml"/>
  <Override PartName="/ppt/notesSlides/notesSlide37.xml" ContentType="application/vnd.openxmlformats-officedocument.presentationml.notesSlide+xml"/>
  <Override PartName="/ppt/tags/tag41.xml" ContentType="application/vnd.openxmlformats-officedocument.presentationml.tags+xml"/>
  <Override PartName="/ppt/notesSlides/notesSlide38.xml" ContentType="application/vnd.openxmlformats-officedocument.presentationml.notesSlide+xml"/>
  <Override PartName="/ppt/tags/tag42.xml" ContentType="application/vnd.openxmlformats-officedocument.presentationml.tags+xml"/>
  <Override PartName="/ppt/notesSlides/notesSlide39.xml" ContentType="application/vnd.openxmlformats-officedocument.presentationml.notesSlide+xml"/>
  <Override PartName="/ppt/tags/tag43.xml" ContentType="application/vnd.openxmlformats-officedocument.presentationml.tags+xml"/>
  <Override PartName="/ppt/notesSlides/notesSlide40.xml" ContentType="application/vnd.openxmlformats-officedocument.presentationml.notesSlide+xml"/>
  <Override PartName="/ppt/tags/tag44.xml" ContentType="application/vnd.openxmlformats-officedocument.presentationml.tags+xml"/>
  <Override PartName="/ppt/notesSlides/notesSlide41.xml" ContentType="application/vnd.openxmlformats-officedocument.presentationml.notesSlide+xml"/>
  <Override PartName="/ppt/tags/tag45.xml" ContentType="application/vnd.openxmlformats-officedocument.presentationml.tags+xml"/>
  <Override PartName="/ppt/notesSlides/notesSlide42.xml" ContentType="application/vnd.openxmlformats-officedocument.presentationml.notesSlide+xml"/>
  <Override PartName="/ppt/tags/tag46.xml" ContentType="application/vnd.openxmlformats-officedocument.presentationml.tags+xml"/>
  <Override PartName="/ppt/notesSlides/notesSlide43.xml" ContentType="application/vnd.openxmlformats-officedocument.presentationml.notesSlide+xml"/>
  <Override PartName="/ppt/tags/tag47.xml" ContentType="application/vnd.openxmlformats-officedocument.presentationml.tags+xml"/>
  <Override PartName="/ppt/notesSlides/notesSlide44.xml" ContentType="application/vnd.openxmlformats-officedocument.presentationml.notesSlide+xml"/>
  <Override PartName="/ppt/tags/tag48.xml" ContentType="application/vnd.openxmlformats-officedocument.presentationml.tags+xml"/>
  <Override PartName="/ppt/notesSlides/notesSlide45.xml" ContentType="application/vnd.openxmlformats-officedocument.presentationml.notesSlide+xml"/>
  <Override PartName="/ppt/tags/tag49.xml" ContentType="application/vnd.openxmlformats-officedocument.presentationml.tags+xml"/>
  <Override PartName="/ppt/notesSlides/notesSlide46.xml" ContentType="application/vnd.openxmlformats-officedocument.presentationml.notesSlide+xml"/>
  <Override PartName="/ppt/tags/tag50.xml" ContentType="application/vnd.openxmlformats-officedocument.presentationml.tags+xml"/>
  <Override PartName="/ppt/notesSlides/notesSlide47.xml" ContentType="application/vnd.openxmlformats-officedocument.presentationml.notesSlide+xml"/>
  <Override PartName="/ppt/tags/tag51.xml" ContentType="application/vnd.openxmlformats-officedocument.presentationml.tags+xml"/>
  <Override PartName="/ppt/notesSlides/notesSlide48.xml" ContentType="application/vnd.openxmlformats-officedocument.presentationml.notesSlide+xml"/>
  <Override PartName="/ppt/tags/tag52.xml" ContentType="application/vnd.openxmlformats-officedocument.presentationml.tags+xml"/>
  <Override PartName="/ppt/notesSlides/notesSlide49.xml" ContentType="application/vnd.openxmlformats-officedocument.presentationml.notesSlide+xml"/>
  <Override PartName="/ppt/tags/tag53.xml" ContentType="application/vnd.openxmlformats-officedocument.presentationml.tags+xml"/>
  <Override PartName="/ppt/notesSlides/notesSlide50.xml" ContentType="application/vnd.openxmlformats-officedocument.presentationml.notesSlide+xml"/>
  <Override PartName="/ppt/tags/tag54.xml" ContentType="application/vnd.openxmlformats-officedocument.presentationml.tags+xml"/>
  <Override PartName="/ppt/notesSlides/notesSlide51.xml" ContentType="application/vnd.openxmlformats-officedocument.presentationml.notesSlide+xml"/>
  <Override PartName="/ppt/tags/tag55.xml" ContentType="application/vnd.openxmlformats-officedocument.presentationml.tags+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55"/>
  </p:notesMasterIdLst>
  <p:sldIdLst>
    <p:sldId id="256" r:id="rId2"/>
    <p:sldId id="309" r:id="rId3"/>
    <p:sldId id="268" r:id="rId4"/>
    <p:sldId id="278" r:id="rId5"/>
    <p:sldId id="563" r:id="rId6"/>
    <p:sldId id="590" r:id="rId7"/>
    <p:sldId id="678" r:id="rId8"/>
    <p:sldId id="677" r:id="rId9"/>
    <p:sldId id="657" r:id="rId10"/>
    <p:sldId id="648" r:id="rId11"/>
    <p:sldId id="650" r:id="rId12"/>
    <p:sldId id="680" r:id="rId13"/>
    <p:sldId id="651" r:id="rId14"/>
    <p:sldId id="652" r:id="rId15"/>
    <p:sldId id="682" r:id="rId16"/>
    <p:sldId id="683" r:id="rId17"/>
    <p:sldId id="684" r:id="rId18"/>
    <p:sldId id="653" r:id="rId19"/>
    <p:sldId id="686" r:id="rId20"/>
    <p:sldId id="654" r:id="rId21"/>
    <p:sldId id="420" r:id="rId22"/>
    <p:sldId id="422" r:id="rId23"/>
    <p:sldId id="690" r:id="rId24"/>
    <p:sldId id="679" r:id="rId25"/>
    <p:sldId id="691" r:id="rId26"/>
    <p:sldId id="692" r:id="rId27"/>
    <p:sldId id="693" r:id="rId28"/>
    <p:sldId id="710" r:id="rId29"/>
    <p:sldId id="711" r:id="rId30"/>
    <p:sldId id="712" r:id="rId31"/>
    <p:sldId id="713" r:id="rId32"/>
    <p:sldId id="714" r:id="rId33"/>
    <p:sldId id="715" r:id="rId34"/>
    <p:sldId id="716" r:id="rId35"/>
    <p:sldId id="695" r:id="rId36"/>
    <p:sldId id="699" r:id="rId37"/>
    <p:sldId id="700" r:id="rId38"/>
    <p:sldId id="707" r:id="rId39"/>
    <p:sldId id="701" r:id="rId40"/>
    <p:sldId id="702" r:id="rId41"/>
    <p:sldId id="703" r:id="rId42"/>
    <p:sldId id="704" r:id="rId43"/>
    <p:sldId id="705" r:id="rId44"/>
    <p:sldId id="708" r:id="rId45"/>
    <p:sldId id="709" r:id="rId46"/>
    <p:sldId id="642" r:id="rId47"/>
    <p:sldId id="681" r:id="rId48"/>
    <p:sldId id="643" r:id="rId49"/>
    <p:sldId id="685" r:id="rId50"/>
    <p:sldId id="646" r:id="rId51"/>
    <p:sldId id="687" r:id="rId52"/>
    <p:sldId id="688" r:id="rId53"/>
    <p:sldId id="706" r:id="rId54"/>
  </p:sldIdLst>
  <p:sldSz cx="10239375" cy="5003800"/>
  <p:notesSz cx="6858000" cy="9144000"/>
  <p:custDataLst>
    <p:tags r:id="rId5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563"/>
            <p14:sldId id="590"/>
            <p14:sldId id="678"/>
            <p14:sldId id="677"/>
            <p14:sldId id="657"/>
            <p14:sldId id="648"/>
            <p14:sldId id="650"/>
            <p14:sldId id="680"/>
            <p14:sldId id="651"/>
            <p14:sldId id="652"/>
            <p14:sldId id="682"/>
            <p14:sldId id="683"/>
            <p14:sldId id="684"/>
            <p14:sldId id="653"/>
            <p14:sldId id="686"/>
            <p14:sldId id="654"/>
            <p14:sldId id="420"/>
            <p14:sldId id="422"/>
            <p14:sldId id="690"/>
            <p14:sldId id="679"/>
            <p14:sldId id="691"/>
            <p14:sldId id="692"/>
            <p14:sldId id="693"/>
            <p14:sldId id="710"/>
            <p14:sldId id="711"/>
            <p14:sldId id="712"/>
            <p14:sldId id="713"/>
            <p14:sldId id="714"/>
            <p14:sldId id="715"/>
            <p14:sldId id="716"/>
            <p14:sldId id="695"/>
            <p14:sldId id="699"/>
            <p14:sldId id="700"/>
            <p14:sldId id="707"/>
            <p14:sldId id="701"/>
            <p14:sldId id="702"/>
            <p14:sldId id="703"/>
            <p14:sldId id="704"/>
            <p14:sldId id="705"/>
            <p14:sldId id="708"/>
            <p14:sldId id="709"/>
          </p14:sldIdLst>
        </p14:section>
        <p14:section name="Appendix" id="{61A5EB1E-5BAC-224D-8F20-5D1D8E086C2B}">
          <p14:sldIdLst>
            <p14:sldId id="642"/>
            <p14:sldId id="681"/>
            <p14:sldId id="643"/>
            <p14:sldId id="685"/>
            <p14:sldId id="646"/>
            <p14:sldId id="687"/>
            <p14:sldId id="688"/>
            <p14:sldId id="70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127"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6B59C"/>
    <a:srgbClr val="DEC368"/>
    <a:srgbClr val="F36F21"/>
    <a:srgbClr val="EFF2F7"/>
    <a:srgbClr val="00B05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98"/>
    <p:restoredTop sz="84138" autoAdjust="0"/>
  </p:normalViewPr>
  <p:slideViewPr>
    <p:cSldViewPr snapToGrid="0" snapToObjects="1">
      <p:cViewPr varScale="1">
        <p:scale>
          <a:sx n="113" d="100"/>
          <a:sy n="113" d="100"/>
        </p:scale>
        <p:origin x="488" y="1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25/01/2019</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Img07 = on click, display Img07 full screen. See appendix for brief</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3517642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Answers = on click, present the following in a popup.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a:t>
                </a:r>
                <a:r>
                  <a:rPr lang="en-US" baseline="-25000" dirty="0"/>
                  <a:t>3</a:t>
                </a:r>
                <a:r>
                  <a:rPr lang="en-US" dirty="0"/>
                  <a:t> = I</a:t>
                </a:r>
                <a:r>
                  <a:rPr lang="en-US" baseline="-25000" dirty="0"/>
                  <a:t>T</a:t>
                </a:r>
                <a:r>
                  <a:rPr lang="en-US" dirty="0"/>
                  <a:t> (</a:t>
                </a:r>
                <a:r>
                  <a:rPr lang="en-US" dirty="0" err="1"/>
                  <a:t>Kirchoff’s</a:t>
                </a:r>
                <a:r>
                  <a:rPr lang="en-US" dirty="0"/>
                  <a:t> current law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t>
                </a:r>
                <a:r>
                  <a:rPr lang="en-US" baseline="-25000" dirty="0"/>
                  <a:t>1</a:t>
                </a:r>
                <a:r>
                  <a:rPr lang="en-US" dirty="0"/>
                  <a:t> = V2 = V1 (voltage is the same over resistors in parallel)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V4 = V5 = V6 = V2 (voltage is the same over resistors in parallel)</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2705878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Fill in the blank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answers: </a:t>
                </a:r>
                <a:r>
                  <a:rPr lang="en-US" dirty="0">
                    <a:solidFill>
                      <a:schemeClr val="bg1">
                        <a:lumMod val="65000"/>
                      </a:schemeClr>
                    </a:solidFill>
                  </a:rPr>
                  <a:t>R∥</a:t>
                </a:r>
                <a:r>
                  <a:rPr lang="en-US" baseline="-25000" dirty="0">
                    <a:solidFill>
                      <a:schemeClr val="bg1">
                        <a:lumMod val="65000"/>
                      </a:schemeClr>
                    </a:solidFill>
                  </a:rPr>
                  <a:t>1</a:t>
                </a:r>
                <a:r>
                  <a:rPr lang="en-US" baseline="0" dirty="0">
                    <a:solidFill>
                      <a:schemeClr val="bg1">
                        <a:lumMod val="65000"/>
                      </a:schemeClr>
                    </a:solidFill>
                  </a:rPr>
                  <a:t>=6</a:t>
                </a:r>
                <a:r>
                  <a:rPr lang="en-US" sz="1200" dirty="0"/>
                  <a:t>Ω | </a:t>
                </a:r>
                <a:r>
                  <a:rPr lang="en-US" dirty="0">
                    <a:solidFill>
                      <a:schemeClr val="bg1">
                        <a:lumMod val="65000"/>
                      </a:schemeClr>
                    </a:solidFill>
                  </a:rPr>
                  <a:t>R∥</a:t>
                </a:r>
                <a:r>
                  <a:rPr lang="en-US" baseline="-25000" dirty="0">
                    <a:solidFill>
                      <a:schemeClr val="bg1">
                        <a:lumMod val="65000"/>
                      </a:schemeClr>
                    </a:solidFill>
                  </a:rPr>
                  <a:t>2</a:t>
                </a:r>
                <a:r>
                  <a:rPr lang="en-US" baseline="0" dirty="0">
                    <a:solidFill>
                      <a:schemeClr val="bg1">
                        <a:lumMod val="65000"/>
                      </a:schemeClr>
                    </a:solidFill>
                  </a:rPr>
                  <a:t>=3.385</a:t>
                </a:r>
                <a:r>
                  <a:rPr lang="en-US" sz="1200" dirty="0"/>
                  <a:t>Ω</a:t>
                </a:r>
                <a:endParaRPr lang="en-US" baseline="0" dirty="0">
                  <a:solidFill>
                    <a:schemeClr val="bg1">
                      <a:lumMod val="6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 Well done. You got those calculations right.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Incorrect – That is not correct. Here are the correct calculations. </a:t>
                </a:r>
                <a:r>
                  <a:rPr lang="en-US" i="0" dirty="0">
                    <a:solidFill>
                      <a:schemeClr val="bg1">
                        <a:lumMod val="65000"/>
                      </a:schemeClr>
                    </a:solidFill>
                  </a:rPr>
                  <a:t>R∥</a:t>
                </a:r>
                <a:r>
                  <a:rPr lang="en-US" i="0" baseline="-25000" dirty="0">
                    <a:solidFill>
                      <a:schemeClr val="bg1">
                        <a:lumMod val="65000"/>
                      </a:schemeClr>
                    </a:solidFill>
                  </a:rPr>
                  <a:t>1</a:t>
                </a:r>
                <a:r>
                  <a:rPr lang="en-US" i="0" baseline="0" dirty="0">
                    <a:solidFill>
                      <a:schemeClr val="bg1">
                        <a:lumMod val="65000"/>
                      </a:schemeClr>
                    </a:solidFill>
                  </a:rPr>
                  <a:t>=</a:t>
                </a:r>
                <a14:m>
                  <m:oMath xmlns:m="http://schemas.openxmlformats.org/officeDocument/2006/math">
                    <m:f>
                      <m:fPr>
                        <m:ctrlPr>
                          <a:rPr lang="en-US" i="1" baseline="0" smtClean="0">
                            <a:solidFill>
                              <a:schemeClr val="bg1">
                                <a:lumMod val="65000"/>
                              </a:schemeClr>
                            </a:solidFill>
                            <a:latin typeface="Cambria Math" panose="02040503050406030204" pitchFamily="18" charset="0"/>
                          </a:rPr>
                        </m:ctrlPr>
                      </m:fPr>
                      <m:num>
                        <m:r>
                          <a:rPr lang="en-US" b="0" i="0" baseline="0" smtClean="0">
                            <a:solidFill>
                              <a:schemeClr val="bg1">
                                <a:lumMod val="65000"/>
                              </a:schemeClr>
                            </a:solidFill>
                            <a:latin typeface="Cambria Math" panose="02040503050406030204" pitchFamily="18" charset="0"/>
                          </a:rPr>
                          <m:t>1</m:t>
                        </m:r>
                      </m:num>
                      <m:den>
                        <m:sSub>
                          <m:sSubPr>
                            <m:ctrlPr>
                              <a:rPr lang="en-US" i="1" baseline="0" smtClean="0">
                                <a:solidFill>
                                  <a:schemeClr val="bg1">
                                    <a:lumMod val="65000"/>
                                  </a:schemeClr>
                                </a:solidFill>
                                <a:latin typeface="Cambria Math" panose="02040503050406030204" pitchFamily="18" charset="0"/>
                              </a:rPr>
                            </m:ctrlPr>
                          </m:sSubPr>
                          <m:e>
                            <m:r>
                              <m:rPr>
                                <m:sty m:val="p"/>
                              </m:rPr>
                              <a:rPr lang="en-US" b="0" i="0" baseline="0" smtClean="0">
                                <a:solidFill>
                                  <a:schemeClr val="bg1">
                                    <a:lumMod val="65000"/>
                                  </a:schemeClr>
                                </a:solidFill>
                                <a:latin typeface="Cambria Math" panose="02040503050406030204" pitchFamily="18" charset="0"/>
                              </a:rPr>
                              <m:t>R</m:t>
                            </m:r>
                          </m:e>
                          <m:sub>
                            <m:r>
                              <a:rPr lang="en-US" b="0" i="0" baseline="0" smtClean="0">
                                <a:solidFill>
                                  <a:schemeClr val="bg1">
                                    <a:lumMod val="65000"/>
                                  </a:schemeClr>
                                </a:solidFill>
                                <a:latin typeface="Cambria Math" panose="02040503050406030204" pitchFamily="18" charset="0"/>
                              </a:rPr>
                              <m:t>1</m:t>
                            </m:r>
                          </m:sub>
                        </m:sSub>
                      </m:den>
                    </m:f>
                    <m:r>
                      <a:rPr lang="en-US" b="0" i="0" baseline="0" smtClean="0">
                        <a:solidFill>
                          <a:schemeClr val="bg1">
                            <a:lumMod val="65000"/>
                          </a:schemeClr>
                        </a:solidFill>
                        <a:latin typeface="Cambria Math" panose="02040503050406030204" pitchFamily="18" charset="0"/>
                      </a:rPr>
                      <m:t>+</m:t>
                    </m:r>
                    <m:f>
                      <m:fPr>
                        <m:ctrlPr>
                          <a:rPr lang="en-US" b="0" i="1" baseline="0" smtClean="0">
                            <a:solidFill>
                              <a:schemeClr val="bg1">
                                <a:lumMod val="65000"/>
                              </a:schemeClr>
                            </a:solidFill>
                            <a:latin typeface="Cambria Math" panose="02040503050406030204" pitchFamily="18" charset="0"/>
                          </a:rPr>
                        </m:ctrlPr>
                      </m:fPr>
                      <m:num>
                        <m:r>
                          <a:rPr lang="en-US" b="0" i="0" baseline="0" smtClean="0">
                            <a:solidFill>
                              <a:schemeClr val="bg1">
                                <a:lumMod val="65000"/>
                              </a:schemeClr>
                            </a:solidFill>
                            <a:latin typeface="Cambria Math" panose="02040503050406030204" pitchFamily="18" charset="0"/>
                          </a:rPr>
                          <m:t>1</m:t>
                        </m:r>
                      </m:num>
                      <m:den>
                        <m:sSub>
                          <m:sSubPr>
                            <m:ctrlPr>
                              <a:rPr lang="en-US" b="0" i="1" baseline="0" smtClean="0">
                                <a:solidFill>
                                  <a:schemeClr val="bg1">
                                    <a:lumMod val="65000"/>
                                  </a:schemeClr>
                                </a:solidFill>
                                <a:latin typeface="Cambria Math" panose="02040503050406030204" pitchFamily="18" charset="0"/>
                              </a:rPr>
                            </m:ctrlPr>
                          </m:sSubPr>
                          <m:e>
                            <m:r>
                              <m:rPr>
                                <m:sty m:val="p"/>
                              </m:rPr>
                              <a:rPr lang="en-US" b="0" i="0" baseline="0" smtClean="0">
                                <a:solidFill>
                                  <a:schemeClr val="bg1">
                                    <a:lumMod val="65000"/>
                                  </a:schemeClr>
                                </a:solidFill>
                                <a:latin typeface="Cambria Math" panose="02040503050406030204" pitchFamily="18" charset="0"/>
                              </a:rPr>
                              <m:t>R</m:t>
                            </m:r>
                          </m:e>
                          <m:sub>
                            <m:r>
                              <a:rPr lang="en-US" b="0" i="0" baseline="0" smtClean="0">
                                <a:solidFill>
                                  <a:schemeClr val="bg1">
                                    <a:lumMod val="65000"/>
                                  </a:schemeClr>
                                </a:solidFill>
                                <a:latin typeface="Cambria Math" panose="02040503050406030204" pitchFamily="18" charset="0"/>
                              </a:rPr>
                              <m:t>2</m:t>
                            </m:r>
                          </m:sub>
                        </m:sSub>
                      </m:den>
                    </m:f>
                    <m:r>
                      <a:rPr lang="en-US" b="0" i="0" baseline="0" smtClean="0">
                        <a:solidFill>
                          <a:schemeClr val="bg1">
                            <a:lumMod val="65000"/>
                          </a:schemeClr>
                        </a:solidFill>
                        <a:latin typeface="Cambria Math" panose="02040503050406030204" pitchFamily="18" charset="0"/>
                      </a:rPr>
                      <m:t>=</m:t>
                    </m:r>
                    <m:f>
                      <m:fPr>
                        <m:ctrlPr>
                          <a:rPr lang="en-US" b="0" i="1" baseline="0" smtClean="0">
                            <a:solidFill>
                              <a:schemeClr val="bg1">
                                <a:lumMod val="65000"/>
                              </a:schemeClr>
                            </a:solidFill>
                            <a:latin typeface="Cambria Math" panose="02040503050406030204" pitchFamily="18" charset="0"/>
                          </a:rPr>
                        </m:ctrlPr>
                      </m:fPr>
                      <m:num>
                        <m:r>
                          <a:rPr lang="en-US" b="0" i="0" baseline="0" smtClean="0">
                            <a:solidFill>
                              <a:schemeClr val="bg1">
                                <a:lumMod val="65000"/>
                              </a:schemeClr>
                            </a:solidFill>
                            <a:latin typeface="Cambria Math" panose="02040503050406030204" pitchFamily="18" charset="0"/>
                          </a:rPr>
                          <m:t>1</m:t>
                        </m:r>
                      </m:num>
                      <m:den>
                        <m:r>
                          <a:rPr lang="en-US" b="0" i="0" baseline="0" smtClean="0">
                            <a:solidFill>
                              <a:schemeClr val="bg1">
                                <a:lumMod val="65000"/>
                              </a:schemeClr>
                            </a:solidFill>
                            <a:latin typeface="Cambria Math" panose="02040503050406030204" pitchFamily="18" charset="0"/>
                          </a:rPr>
                          <m:t>10</m:t>
                        </m:r>
                      </m:den>
                    </m:f>
                    <m:r>
                      <a:rPr lang="en-US" b="0" i="0" baseline="0" smtClean="0">
                        <a:solidFill>
                          <a:schemeClr val="bg1">
                            <a:lumMod val="65000"/>
                          </a:schemeClr>
                        </a:solidFill>
                        <a:latin typeface="Cambria Math" panose="02040503050406030204" pitchFamily="18" charset="0"/>
                      </a:rPr>
                      <m:t>+</m:t>
                    </m:r>
                    <m:f>
                      <m:fPr>
                        <m:ctrlPr>
                          <a:rPr lang="en-US" b="0" i="1" baseline="0" smtClean="0">
                            <a:solidFill>
                              <a:schemeClr val="bg1">
                                <a:lumMod val="65000"/>
                              </a:schemeClr>
                            </a:solidFill>
                            <a:latin typeface="Cambria Math" panose="02040503050406030204" pitchFamily="18" charset="0"/>
                          </a:rPr>
                        </m:ctrlPr>
                      </m:fPr>
                      <m:num>
                        <m:r>
                          <a:rPr lang="en-US" b="0" i="0" baseline="0" smtClean="0">
                            <a:solidFill>
                              <a:schemeClr val="bg1">
                                <a:lumMod val="65000"/>
                              </a:schemeClr>
                            </a:solidFill>
                            <a:latin typeface="Cambria Math" panose="02040503050406030204" pitchFamily="18" charset="0"/>
                          </a:rPr>
                          <m:t>1</m:t>
                        </m:r>
                      </m:num>
                      <m:den>
                        <m:r>
                          <a:rPr lang="en-US" b="0" i="0" baseline="0" smtClean="0">
                            <a:solidFill>
                              <a:schemeClr val="bg1">
                                <a:lumMod val="65000"/>
                              </a:schemeClr>
                            </a:solidFill>
                            <a:latin typeface="Cambria Math" panose="02040503050406030204" pitchFamily="18" charset="0"/>
                          </a:rPr>
                          <m:t>15</m:t>
                        </m:r>
                      </m:den>
                    </m:f>
                    <m:r>
                      <a:rPr lang="en-US" b="0" i="0" baseline="0" smtClean="0">
                        <a:solidFill>
                          <a:schemeClr val="bg1">
                            <a:lumMod val="65000"/>
                          </a:schemeClr>
                        </a:solidFill>
                        <a:latin typeface="Cambria Math" panose="02040503050406030204" pitchFamily="18" charset="0"/>
                        <a:ea typeface="Cambria Math" panose="02040503050406030204" pitchFamily="18" charset="0"/>
                      </a:rPr>
                      <m:t>∴</m:t>
                    </m:r>
                    <m:sSub>
                      <m:sSubPr>
                        <m:ctrlPr>
                          <a:rPr lang="en-US" b="0" i="1" baseline="0" smtClean="0">
                            <a:solidFill>
                              <a:schemeClr val="bg1">
                                <a:lumMod val="65000"/>
                              </a:schemeClr>
                            </a:solidFill>
                            <a:latin typeface="Cambria Math" panose="02040503050406030204" pitchFamily="18" charset="0"/>
                            <a:ea typeface="Cambria Math" panose="02040503050406030204" pitchFamily="18" charset="0"/>
                          </a:rPr>
                        </m:ctrlPr>
                      </m:sSubPr>
                      <m:e>
                        <m:r>
                          <m:rPr>
                            <m:sty m:val="p"/>
                          </m:rPr>
                          <a:rPr lang="en-US" b="0" i="0" baseline="0" smtClean="0">
                            <a:solidFill>
                              <a:schemeClr val="bg1">
                                <a:lumMod val="65000"/>
                              </a:schemeClr>
                            </a:solidFill>
                            <a:latin typeface="Cambria Math" panose="02040503050406030204" pitchFamily="18" charset="0"/>
                            <a:ea typeface="Cambria Math" panose="02040503050406030204" pitchFamily="18" charset="0"/>
                          </a:rPr>
                          <m:t>R</m:t>
                        </m:r>
                        <m:r>
                          <a:rPr lang="en-US" b="0" i="0" baseline="0" smtClean="0">
                            <a:solidFill>
                              <a:schemeClr val="bg1">
                                <a:lumMod val="65000"/>
                              </a:schemeClr>
                            </a:solidFill>
                            <a:latin typeface="Cambria Math" panose="02040503050406030204" pitchFamily="18" charset="0"/>
                            <a:ea typeface="Cambria Math" panose="02040503050406030204" pitchFamily="18" charset="0"/>
                          </a:rPr>
                          <m:t>∥</m:t>
                        </m:r>
                      </m:e>
                      <m:sub>
                        <m:r>
                          <a:rPr lang="en-US" b="0" i="0" baseline="0" smtClean="0">
                            <a:solidFill>
                              <a:schemeClr val="bg1">
                                <a:lumMod val="65000"/>
                              </a:schemeClr>
                            </a:solidFill>
                            <a:latin typeface="Cambria Math" panose="02040503050406030204" pitchFamily="18" charset="0"/>
                            <a:ea typeface="Cambria Math" panose="02040503050406030204" pitchFamily="18" charset="0"/>
                          </a:rPr>
                          <m:t>1</m:t>
                        </m:r>
                      </m:sub>
                    </m:sSub>
                    <m:r>
                      <a:rPr lang="en-US" b="0" i="0" baseline="0" smtClean="0">
                        <a:solidFill>
                          <a:schemeClr val="bg1">
                            <a:lumMod val="65000"/>
                          </a:schemeClr>
                        </a:solidFill>
                        <a:latin typeface="Cambria Math" panose="02040503050406030204" pitchFamily="18" charset="0"/>
                        <a:ea typeface="Cambria Math" panose="02040503050406030204" pitchFamily="18" charset="0"/>
                      </a:rPr>
                      <m:t>=6</m:t>
                    </m:r>
                    <m:r>
                      <m:rPr>
                        <m:sty m:val="p"/>
                      </m:rPr>
                      <a:rPr lang="el-GR" b="0" i="0" baseline="0" smtClean="0">
                        <a:solidFill>
                          <a:schemeClr val="bg1">
                            <a:lumMod val="65000"/>
                          </a:schemeClr>
                        </a:solidFill>
                        <a:latin typeface="Cambria Math" panose="02040503050406030204" pitchFamily="18" charset="0"/>
                        <a:ea typeface="Cambria Math" panose="02040503050406030204" pitchFamily="18" charset="0"/>
                      </a:rPr>
                      <m:t>Ω</m:t>
                    </m:r>
                  </m:oMath>
                </a14:m>
                <a:r>
                  <a:rPr lang="en-US" i="0" baseline="0" dirty="0"/>
                  <a:t>. </a:t>
                </a:r>
                <a:r>
                  <a:rPr lang="en-US" i="0" dirty="0">
                    <a:solidFill>
                      <a:schemeClr val="bg1">
                        <a:lumMod val="65000"/>
                      </a:schemeClr>
                    </a:solidFill>
                  </a:rPr>
                  <a:t>R∥</a:t>
                </a:r>
                <a:r>
                  <a:rPr lang="en-US" i="0" baseline="-25000" dirty="0">
                    <a:solidFill>
                      <a:schemeClr val="bg1">
                        <a:lumMod val="65000"/>
                      </a:schemeClr>
                    </a:solidFill>
                  </a:rPr>
                  <a:t>2</a:t>
                </a:r>
                <a:r>
                  <a:rPr lang="en-US" i="0" baseline="0" dirty="0">
                    <a:solidFill>
                      <a:schemeClr val="bg1">
                        <a:lumMod val="65000"/>
                      </a:schemeClr>
                    </a:solidFill>
                  </a:rPr>
                  <a:t>=</a:t>
                </a:r>
                <a14:m>
                  <m:oMath xmlns:m="http://schemas.openxmlformats.org/officeDocument/2006/math">
                    <m:f>
                      <m:fPr>
                        <m:ctrlPr>
                          <a:rPr lang="en-US" i="1" baseline="0" smtClean="0">
                            <a:solidFill>
                              <a:schemeClr val="bg1">
                                <a:lumMod val="65000"/>
                              </a:schemeClr>
                            </a:solidFill>
                            <a:latin typeface="Cambria Math" panose="02040503050406030204" pitchFamily="18" charset="0"/>
                          </a:rPr>
                        </m:ctrlPr>
                      </m:fPr>
                      <m:num>
                        <m:r>
                          <a:rPr lang="en-US" b="0" i="0" baseline="0" smtClean="0">
                            <a:solidFill>
                              <a:schemeClr val="bg1">
                                <a:lumMod val="65000"/>
                              </a:schemeClr>
                            </a:solidFill>
                            <a:latin typeface="Cambria Math" panose="02040503050406030204" pitchFamily="18" charset="0"/>
                          </a:rPr>
                          <m:t>1</m:t>
                        </m:r>
                      </m:num>
                      <m:den>
                        <m:sSub>
                          <m:sSubPr>
                            <m:ctrlPr>
                              <a:rPr lang="en-US" i="1" baseline="0" smtClean="0">
                                <a:solidFill>
                                  <a:schemeClr val="bg1">
                                    <a:lumMod val="65000"/>
                                  </a:schemeClr>
                                </a:solidFill>
                                <a:latin typeface="Cambria Math" panose="02040503050406030204" pitchFamily="18" charset="0"/>
                              </a:rPr>
                            </m:ctrlPr>
                          </m:sSubPr>
                          <m:e>
                            <m:r>
                              <m:rPr>
                                <m:sty m:val="p"/>
                              </m:rPr>
                              <a:rPr lang="en-US" b="0" i="0" baseline="0" smtClean="0">
                                <a:solidFill>
                                  <a:schemeClr val="bg1">
                                    <a:lumMod val="65000"/>
                                  </a:schemeClr>
                                </a:solidFill>
                                <a:latin typeface="Cambria Math" panose="02040503050406030204" pitchFamily="18" charset="0"/>
                              </a:rPr>
                              <m:t>R</m:t>
                            </m:r>
                          </m:e>
                          <m:sub>
                            <m:r>
                              <a:rPr lang="en-US" b="0" i="0" baseline="0" smtClean="0">
                                <a:solidFill>
                                  <a:schemeClr val="bg1">
                                    <a:lumMod val="65000"/>
                                  </a:schemeClr>
                                </a:solidFill>
                                <a:latin typeface="Cambria Math" panose="02040503050406030204" pitchFamily="18" charset="0"/>
                              </a:rPr>
                              <m:t>1</m:t>
                            </m:r>
                          </m:sub>
                        </m:sSub>
                      </m:den>
                    </m:f>
                    <m:r>
                      <a:rPr lang="en-US" b="0" i="0" baseline="0" smtClean="0">
                        <a:solidFill>
                          <a:schemeClr val="bg1">
                            <a:lumMod val="65000"/>
                          </a:schemeClr>
                        </a:solidFill>
                        <a:latin typeface="Cambria Math" panose="02040503050406030204" pitchFamily="18" charset="0"/>
                      </a:rPr>
                      <m:t>+</m:t>
                    </m:r>
                    <m:f>
                      <m:fPr>
                        <m:ctrlPr>
                          <a:rPr lang="en-US" b="0" i="1" baseline="0" smtClean="0">
                            <a:solidFill>
                              <a:schemeClr val="bg1">
                                <a:lumMod val="65000"/>
                              </a:schemeClr>
                            </a:solidFill>
                            <a:latin typeface="Cambria Math" panose="02040503050406030204" pitchFamily="18" charset="0"/>
                          </a:rPr>
                        </m:ctrlPr>
                      </m:fPr>
                      <m:num>
                        <m:r>
                          <a:rPr lang="en-US" b="0" i="0" baseline="0" smtClean="0">
                            <a:solidFill>
                              <a:schemeClr val="bg1">
                                <a:lumMod val="65000"/>
                              </a:schemeClr>
                            </a:solidFill>
                            <a:latin typeface="Cambria Math" panose="02040503050406030204" pitchFamily="18" charset="0"/>
                          </a:rPr>
                          <m:t>1</m:t>
                        </m:r>
                      </m:num>
                      <m:den>
                        <m:sSub>
                          <m:sSubPr>
                            <m:ctrlPr>
                              <a:rPr lang="en-US" b="0" i="1" baseline="0" smtClean="0">
                                <a:solidFill>
                                  <a:schemeClr val="bg1">
                                    <a:lumMod val="65000"/>
                                  </a:schemeClr>
                                </a:solidFill>
                                <a:latin typeface="Cambria Math" panose="02040503050406030204" pitchFamily="18" charset="0"/>
                              </a:rPr>
                            </m:ctrlPr>
                          </m:sSubPr>
                          <m:e>
                            <m:r>
                              <m:rPr>
                                <m:sty m:val="p"/>
                              </m:rPr>
                              <a:rPr lang="en-US" b="0" i="0" baseline="0" smtClean="0">
                                <a:solidFill>
                                  <a:schemeClr val="bg1">
                                    <a:lumMod val="65000"/>
                                  </a:schemeClr>
                                </a:solidFill>
                                <a:latin typeface="Cambria Math" panose="02040503050406030204" pitchFamily="18" charset="0"/>
                              </a:rPr>
                              <m:t>R</m:t>
                            </m:r>
                          </m:e>
                          <m:sub>
                            <m:r>
                              <a:rPr lang="en-US" b="0" i="0" baseline="0" smtClean="0">
                                <a:solidFill>
                                  <a:schemeClr val="bg1">
                                    <a:lumMod val="65000"/>
                                  </a:schemeClr>
                                </a:solidFill>
                                <a:latin typeface="Cambria Math" panose="02040503050406030204" pitchFamily="18" charset="0"/>
                              </a:rPr>
                              <m:t>2</m:t>
                            </m:r>
                          </m:sub>
                        </m:sSub>
                      </m:den>
                    </m:f>
                    <m:r>
                      <a:rPr lang="en-US" b="0" i="1" baseline="0" smtClean="0">
                        <a:solidFill>
                          <a:schemeClr val="bg1">
                            <a:lumMod val="65000"/>
                          </a:schemeClr>
                        </a:solidFill>
                        <a:latin typeface="Cambria Math" panose="02040503050406030204" pitchFamily="18" charset="0"/>
                      </a:rPr>
                      <m:t>+</m:t>
                    </m:r>
                    <m:f>
                      <m:fPr>
                        <m:ctrlPr>
                          <a:rPr lang="en-US" b="0" i="1" baseline="0" smtClean="0">
                            <a:solidFill>
                              <a:schemeClr val="bg1">
                                <a:lumMod val="65000"/>
                              </a:schemeClr>
                            </a:solidFill>
                            <a:latin typeface="Cambria Math" panose="02040503050406030204" pitchFamily="18" charset="0"/>
                          </a:rPr>
                        </m:ctrlPr>
                      </m:fPr>
                      <m:num>
                        <m:r>
                          <a:rPr lang="en-US" b="0" i="1" baseline="0" smtClean="0">
                            <a:solidFill>
                              <a:schemeClr val="bg1">
                                <a:lumMod val="65000"/>
                              </a:schemeClr>
                            </a:solidFill>
                            <a:latin typeface="Cambria Math" panose="02040503050406030204" pitchFamily="18" charset="0"/>
                          </a:rPr>
                          <m:t>1</m:t>
                        </m:r>
                      </m:num>
                      <m:den>
                        <m:sSub>
                          <m:sSubPr>
                            <m:ctrlPr>
                              <a:rPr lang="en-US" b="0" i="1" baseline="0" smtClean="0">
                                <a:solidFill>
                                  <a:schemeClr val="bg1">
                                    <a:lumMod val="65000"/>
                                  </a:schemeClr>
                                </a:solidFill>
                                <a:latin typeface="Cambria Math" panose="02040503050406030204" pitchFamily="18" charset="0"/>
                              </a:rPr>
                            </m:ctrlPr>
                          </m:sSubPr>
                          <m:e>
                            <m:r>
                              <a:rPr lang="en-US" b="0" i="1" baseline="0" smtClean="0">
                                <a:solidFill>
                                  <a:schemeClr val="bg1">
                                    <a:lumMod val="65000"/>
                                  </a:schemeClr>
                                </a:solidFill>
                                <a:latin typeface="Cambria Math" panose="02040503050406030204" pitchFamily="18" charset="0"/>
                              </a:rPr>
                              <m:t>𝑅</m:t>
                            </m:r>
                          </m:e>
                          <m:sub>
                            <m:r>
                              <a:rPr lang="en-US" b="0" i="1" baseline="0" smtClean="0">
                                <a:solidFill>
                                  <a:schemeClr val="bg1">
                                    <a:lumMod val="65000"/>
                                  </a:schemeClr>
                                </a:solidFill>
                                <a:latin typeface="Cambria Math" panose="02040503050406030204" pitchFamily="18" charset="0"/>
                              </a:rPr>
                              <m:t>3</m:t>
                            </m:r>
                          </m:sub>
                        </m:sSub>
                      </m:den>
                    </m:f>
                    <m:r>
                      <a:rPr lang="en-US" b="0" i="0" baseline="0" smtClean="0">
                        <a:solidFill>
                          <a:schemeClr val="bg1">
                            <a:lumMod val="65000"/>
                          </a:schemeClr>
                        </a:solidFill>
                        <a:latin typeface="Cambria Math" panose="02040503050406030204" pitchFamily="18" charset="0"/>
                      </a:rPr>
                      <m:t>=</m:t>
                    </m:r>
                    <m:f>
                      <m:fPr>
                        <m:ctrlPr>
                          <a:rPr lang="en-US" b="0" i="1" baseline="0" smtClean="0">
                            <a:solidFill>
                              <a:schemeClr val="bg1">
                                <a:lumMod val="65000"/>
                              </a:schemeClr>
                            </a:solidFill>
                            <a:latin typeface="Cambria Math" panose="02040503050406030204" pitchFamily="18" charset="0"/>
                          </a:rPr>
                        </m:ctrlPr>
                      </m:fPr>
                      <m:num>
                        <m:r>
                          <a:rPr lang="en-US" b="0" i="0" baseline="0" smtClean="0">
                            <a:solidFill>
                              <a:schemeClr val="bg1">
                                <a:lumMod val="65000"/>
                              </a:schemeClr>
                            </a:solidFill>
                            <a:latin typeface="Cambria Math" panose="02040503050406030204" pitchFamily="18" charset="0"/>
                          </a:rPr>
                          <m:t>1</m:t>
                        </m:r>
                      </m:num>
                      <m:den>
                        <m:r>
                          <a:rPr lang="en-US" b="0" i="0" baseline="0" smtClean="0">
                            <a:solidFill>
                              <a:schemeClr val="bg1">
                                <a:lumMod val="65000"/>
                              </a:schemeClr>
                            </a:solidFill>
                            <a:latin typeface="Cambria Math" panose="02040503050406030204" pitchFamily="18" charset="0"/>
                          </a:rPr>
                          <m:t>6</m:t>
                        </m:r>
                      </m:den>
                    </m:f>
                    <m:r>
                      <a:rPr lang="en-US" b="0" i="0" baseline="0" smtClean="0">
                        <a:solidFill>
                          <a:schemeClr val="bg1">
                            <a:lumMod val="65000"/>
                          </a:schemeClr>
                        </a:solidFill>
                        <a:latin typeface="Cambria Math" panose="02040503050406030204" pitchFamily="18" charset="0"/>
                      </a:rPr>
                      <m:t>+</m:t>
                    </m:r>
                    <m:f>
                      <m:fPr>
                        <m:ctrlPr>
                          <a:rPr lang="en-US" b="0" i="1" baseline="0" smtClean="0">
                            <a:solidFill>
                              <a:schemeClr val="bg1">
                                <a:lumMod val="65000"/>
                              </a:schemeClr>
                            </a:solidFill>
                            <a:latin typeface="Cambria Math" panose="02040503050406030204" pitchFamily="18" charset="0"/>
                          </a:rPr>
                        </m:ctrlPr>
                      </m:fPr>
                      <m:num>
                        <m:r>
                          <a:rPr lang="en-US" b="0" i="0" baseline="0" smtClean="0">
                            <a:solidFill>
                              <a:schemeClr val="bg1">
                                <a:lumMod val="65000"/>
                              </a:schemeClr>
                            </a:solidFill>
                            <a:latin typeface="Cambria Math" panose="02040503050406030204" pitchFamily="18" charset="0"/>
                          </a:rPr>
                          <m:t>1</m:t>
                        </m:r>
                      </m:num>
                      <m:den>
                        <m:r>
                          <a:rPr lang="en-US" b="0" i="0" baseline="0" smtClean="0">
                            <a:solidFill>
                              <a:schemeClr val="bg1">
                                <a:lumMod val="65000"/>
                              </a:schemeClr>
                            </a:solidFill>
                            <a:latin typeface="Cambria Math" panose="02040503050406030204" pitchFamily="18" charset="0"/>
                          </a:rPr>
                          <m:t>12</m:t>
                        </m:r>
                      </m:den>
                    </m:f>
                    <m:r>
                      <a:rPr lang="en-US" b="0" i="0" baseline="0" smtClean="0">
                        <a:solidFill>
                          <a:schemeClr val="bg1">
                            <a:lumMod val="65000"/>
                          </a:schemeClr>
                        </a:solidFill>
                        <a:latin typeface="Cambria Math" panose="02040503050406030204" pitchFamily="18" charset="0"/>
                      </a:rPr>
                      <m:t>+</m:t>
                    </m:r>
                    <m:f>
                      <m:fPr>
                        <m:ctrlPr>
                          <a:rPr lang="en-US" b="0" i="1" baseline="0" smtClean="0">
                            <a:solidFill>
                              <a:schemeClr val="bg1">
                                <a:lumMod val="65000"/>
                              </a:schemeClr>
                            </a:solidFill>
                            <a:latin typeface="Cambria Math" panose="02040503050406030204" pitchFamily="18" charset="0"/>
                          </a:rPr>
                        </m:ctrlPr>
                      </m:fPr>
                      <m:num>
                        <m:r>
                          <a:rPr lang="en-US" b="0" i="1" baseline="0" smtClean="0">
                            <a:solidFill>
                              <a:schemeClr val="bg1">
                                <a:lumMod val="65000"/>
                              </a:schemeClr>
                            </a:solidFill>
                            <a:latin typeface="Cambria Math" panose="02040503050406030204" pitchFamily="18" charset="0"/>
                          </a:rPr>
                          <m:t>1</m:t>
                        </m:r>
                      </m:num>
                      <m:den>
                        <m:r>
                          <a:rPr lang="en-US" b="0" i="1" baseline="0" smtClean="0">
                            <a:solidFill>
                              <a:schemeClr val="bg1">
                                <a:lumMod val="65000"/>
                              </a:schemeClr>
                            </a:solidFill>
                            <a:latin typeface="Cambria Math" panose="02040503050406030204" pitchFamily="18" charset="0"/>
                          </a:rPr>
                          <m:t>22</m:t>
                        </m:r>
                      </m:den>
                    </m:f>
                    <m:r>
                      <a:rPr lang="en-US" b="0" i="0" baseline="0" smtClean="0">
                        <a:solidFill>
                          <a:schemeClr val="bg1">
                            <a:lumMod val="65000"/>
                          </a:schemeClr>
                        </a:solidFill>
                        <a:latin typeface="Cambria Math" panose="02040503050406030204" pitchFamily="18" charset="0"/>
                        <a:ea typeface="Cambria Math" panose="02040503050406030204" pitchFamily="18" charset="0"/>
                      </a:rPr>
                      <m:t>∴</m:t>
                    </m:r>
                    <m:sSub>
                      <m:sSubPr>
                        <m:ctrlPr>
                          <a:rPr lang="en-US" b="0" i="1" baseline="0" smtClean="0">
                            <a:solidFill>
                              <a:schemeClr val="bg1">
                                <a:lumMod val="65000"/>
                              </a:schemeClr>
                            </a:solidFill>
                            <a:latin typeface="Cambria Math" panose="02040503050406030204" pitchFamily="18" charset="0"/>
                            <a:ea typeface="Cambria Math" panose="02040503050406030204" pitchFamily="18" charset="0"/>
                          </a:rPr>
                        </m:ctrlPr>
                      </m:sSubPr>
                      <m:e>
                        <m:r>
                          <m:rPr>
                            <m:sty m:val="p"/>
                          </m:rPr>
                          <a:rPr lang="en-US" b="0" i="0" baseline="0" smtClean="0">
                            <a:solidFill>
                              <a:schemeClr val="bg1">
                                <a:lumMod val="65000"/>
                              </a:schemeClr>
                            </a:solidFill>
                            <a:latin typeface="Cambria Math" panose="02040503050406030204" pitchFamily="18" charset="0"/>
                            <a:ea typeface="Cambria Math" panose="02040503050406030204" pitchFamily="18" charset="0"/>
                          </a:rPr>
                          <m:t>R</m:t>
                        </m:r>
                        <m:r>
                          <a:rPr lang="en-US" b="0" i="0" baseline="0" smtClean="0">
                            <a:solidFill>
                              <a:schemeClr val="bg1">
                                <a:lumMod val="65000"/>
                              </a:schemeClr>
                            </a:solidFill>
                            <a:latin typeface="Cambria Math" panose="02040503050406030204" pitchFamily="18" charset="0"/>
                            <a:ea typeface="Cambria Math" panose="02040503050406030204" pitchFamily="18" charset="0"/>
                          </a:rPr>
                          <m:t>∥</m:t>
                        </m:r>
                      </m:e>
                      <m:sub>
                        <m:r>
                          <a:rPr lang="en-US" b="0" i="0" baseline="0" smtClean="0">
                            <a:solidFill>
                              <a:schemeClr val="bg1">
                                <a:lumMod val="65000"/>
                              </a:schemeClr>
                            </a:solidFill>
                            <a:latin typeface="Cambria Math" panose="02040503050406030204" pitchFamily="18" charset="0"/>
                            <a:ea typeface="Cambria Math" panose="02040503050406030204" pitchFamily="18" charset="0"/>
                          </a:rPr>
                          <m:t>2</m:t>
                        </m:r>
                      </m:sub>
                    </m:sSub>
                    <m:r>
                      <a:rPr lang="en-US" b="0" i="0" baseline="0" smtClean="0">
                        <a:solidFill>
                          <a:schemeClr val="bg1">
                            <a:lumMod val="65000"/>
                          </a:schemeClr>
                        </a:solidFill>
                        <a:latin typeface="Cambria Math" panose="02040503050406030204" pitchFamily="18" charset="0"/>
                        <a:ea typeface="Cambria Math" panose="02040503050406030204" pitchFamily="18" charset="0"/>
                      </a:rPr>
                      <m:t>=3.385</m:t>
                    </m:r>
                    <m:r>
                      <m:rPr>
                        <m:sty m:val="p"/>
                      </m:rPr>
                      <a:rPr lang="el-GR" b="0" i="0" baseline="0" smtClean="0">
                        <a:solidFill>
                          <a:schemeClr val="bg1">
                            <a:lumMod val="65000"/>
                          </a:schemeClr>
                        </a:solidFill>
                        <a:latin typeface="Cambria Math" panose="02040503050406030204" pitchFamily="18" charset="0"/>
                        <a:ea typeface="Cambria Math" panose="02040503050406030204" pitchFamily="18" charset="0"/>
                      </a:rPr>
                      <m:t>Ω</m:t>
                    </m:r>
                  </m:oMath>
                </a14:m>
                <a:endParaRPr lang="en-US" i="0" baseline="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907033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Img08 = on click, display Img08 full screen. See appendix for brief</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4290994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Img08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Fill in the blank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Correct answer: 27.385</a:t>
                </a:r>
                <a:r>
                  <a:rPr lang="en-US" sz="1200" i="0" dirty="0"/>
                  <a:t>Ω</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Correct – Well done. You got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Incorrect – That is not correct. </a:t>
                </a:r>
                <a14:m>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R</m:t>
                        </m:r>
                      </m:e>
                      <m:sub>
                        <m:r>
                          <m:rPr>
                            <m:sty m:val="p"/>
                          </m:rPr>
                          <a:rPr lang="en-US" b="0" i="0" smtClean="0">
                            <a:latin typeface="Cambria Math" panose="02040503050406030204" pitchFamily="18" charset="0"/>
                          </a:rPr>
                          <m:t>T</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R</m:t>
                        </m:r>
                        <m:r>
                          <a:rPr lang="en-US" b="0" i="0" smtClean="0">
                            <a:latin typeface="Cambria Math" panose="02040503050406030204" pitchFamily="18" charset="0"/>
                            <a:ea typeface="Cambria Math" panose="02040503050406030204" pitchFamily="18" charset="0"/>
                          </a:rPr>
                          <m:t>∥</m:t>
                        </m:r>
                      </m:e>
                      <m:sub>
                        <m:r>
                          <a:rPr lang="en-US" b="0" i="0" smtClean="0">
                            <a:latin typeface="Cambria Math" panose="02040503050406030204" pitchFamily="18" charset="0"/>
                          </a:rPr>
                          <m:t>1</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R</m:t>
                        </m:r>
                        <m:r>
                          <a:rPr lang="en-US" b="0" i="0" smtClean="0">
                            <a:latin typeface="Cambria Math" panose="02040503050406030204" pitchFamily="18" charset="0"/>
                            <a:ea typeface="Cambria Math" panose="02040503050406030204" pitchFamily="18" charset="0"/>
                          </a:rPr>
                          <m:t>∥</m:t>
                        </m:r>
                      </m:e>
                      <m:sub>
                        <m:r>
                          <a:rPr lang="en-US" b="0" i="0" smtClean="0">
                            <a:latin typeface="Cambria Math" panose="02040503050406030204" pitchFamily="18" charset="0"/>
                          </a:rPr>
                          <m:t>2</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R</m:t>
                        </m:r>
                      </m:e>
                      <m:sub>
                        <m:r>
                          <a:rPr lang="en-US" b="0" i="0" smtClean="0">
                            <a:latin typeface="Cambria Math" panose="02040503050406030204" pitchFamily="18" charset="0"/>
                          </a:rPr>
                          <m:t>3</m:t>
                        </m:r>
                      </m:sub>
                    </m:sSub>
                    <m:r>
                      <a:rPr lang="en-US" b="0" i="0" smtClean="0">
                        <a:latin typeface="Cambria Math" panose="02040503050406030204" pitchFamily="18" charset="0"/>
                      </a:rPr>
                      <m:t>=6</m:t>
                    </m:r>
                    <m:r>
                      <m:rPr>
                        <m:sty m:val="p"/>
                      </m:rPr>
                      <a:rPr lang="el-GR" b="0" i="0" smtClean="0">
                        <a:latin typeface="Cambria Math" panose="02040503050406030204" pitchFamily="18" charset="0"/>
                        <a:ea typeface="Cambria Math" panose="02040503050406030204" pitchFamily="18" charset="0"/>
                      </a:rPr>
                      <m:t>Ω</m:t>
                    </m:r>
                    <m:r>
                      <a:rPr lang="en-US" b="0" i="0" smtClean="0">
                        <a:latin typeface="Cambria Math" panose="02040503050406030204" pitchFamily="18" charset="0"/>
                        <a:ea typeface="Cambria Math" panose="02040503050406030204" pitchFamily="18" charset="0"/>
                      </a:rPr>
                      <m:t>+3.385</m:t>
                    </m:r>
                    <m:r>
                      <m:rPr>
                        <m:sty m:val="p"/>
                      </m:rPr>
                      <a:rPr lang="el-GR" b="0" i="0" smtClean="0">
                        <a:latin typeface="Cambria Math" panose="02040503050406030204" pitchFamily="18" charset="0"/>
                        <a:ea typeface="Cambria Math" panose="02040503050406030204" pitchFamily="18" charset="0"/>
                      </a:rPr>
                      <m:t>Ω</m:t>
                    </m:r>
                    <m:r>
                      <a:rPr lang="en-US" b="0" i="0" smtClean="0">
                        <a:latin typeface="Cambria Math" panose="02040503050406030204" pitchFamily="18" charset="0"/>
                        <a:ea typeface="Cambria Math" panose="02040503050406030204" pitchFamily="18" charset="0"/>
                      </a:rPr>
                      <m:t>+18</m:t>
                    </m:r>
                    <m:r>
                      <m:rPr>
                        <m:sty m:val="p"/>
                      </m:rPr>
                      <a:rPr lang="el-GR" b="0" i="0" smtClean="0">
                        <a:latin typeface="Cambria Math" panose="02040503050406030204" pitchFamily="18" charset="0"/>
                        <a:ea typeface="Cambria Math" panose="02040503050406030204" pitchFamily="18" charset="0"/>
                      </a:rPr>
                      <m:t>Ω</m:t>
                    </m:r>
                    <m:r>
                      <a:rPr lang="en-US" b="0" i="0" smtClean="0">
                        <a:latin typeface="Cambria Math" panose="02040503050406030204" pitchFamily="18" charset="0"/>
                        <a:ea typeface="Cambria Math" panose="02040503050406030204" pitchFamily="18" charset="0"/>
                      </a:rPr>
                      <m:t>=27.385</m:t>
                    </m:r>
                    <m:r>
                      <m:rPr>
                        <m:sty m:val="p"/>
                      </m:rPr>
                      <a:rPr lang="el-GR" b="0" i="0" smtClean="0">
                        <a:latin typeface="Cambria Math" panose="02040503050406030204" pitchFamily="18" charset="0"/>
                        <a:ea typeface="Cambria Math" panose="02040503050406030204" pitchFamily="18" charset="0"/>
                      </a:rPr>
                      <m:t>Ω</m:t>
                    </m:r>
                  </m:oMath>
                </a14:m>
                <a:endParaRPr lang="en-US" i="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3747881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Img08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Fill in the blank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Correct answers: V</a:t>
                </a:r>
                <a:r>
                  <a:rPr lang="en-US" i="0" baseline="-25000" dirty="0"/>
                  <a:t>1</a:t>
                </a:r>
                <a:r>
                  <a:rPr lang="en-US" i="0" dirty="0"/>
                  <a:t> = 2.628V | V</a:t>
                </a:r>
                <a:r>
                  <a:rPr lang="en-US" i="0" baseline="-25000" dirty="0"/>
                  <a:t>3</a:t>
                </a:r>
                <a:r>
                  <a:rPr lang="en-US" i="0" dirty="0"/>
                  <a:t> = 7.884V | V</a:t>
                </a:r>
                <a:r>
                  <a:rPr lang="en-US" i="0" baseline="-25000" dirty="0"/>
                  <a:t>4</a:t>
                </a:r>
                <a:r>
                  <a:rPr lang="en-US" i="0" dirty="0"/>
                  <a:t> = 1.483V</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V</a:t>
                </a:r>
                <a:r>
                  <a:rPr lang="en-US" i="0" baseline="-25000" dirty="0"/>
                  <a:t>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Correct – Well done. You got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Incorrect – That is not correct. Watch the video to see the full worked solution.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V</a:t>
                </a:r>
                <a:r>
                  <a:rPr lang="en-US" i="0" baseline="-25000" dirty="0"/>
                  <a:t>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Correct – Well done. You got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Incorrect – That is not correct. Watch the video to see the full worked solution.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V</a:t>
                </a:r>
                <a:r>
                  <a:rPr lang="en-US" i="0" baseline="-25000" dirty="0"/>
                  <a:t>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Correct – Well done. You got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Incorrect – That is not correct. Watch the video to see the full worked solution.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See the full worked solution = only display </a:t>
                </a:r>
                <a:r>
                  <a:rPr lang="en-US" i="0" dirty="0" err="1"/>
                  <a:t>ater</a:t>
                </a:r>
                <a:r>
                  <a:rPr lang="en-US" i="0" dirty="0"/>
                  <a:t> all answers have been submitted. On click, play Vid01 full screen. See appendix for Vid01.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3438875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Img08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Fill in the blank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Correct answers: I</a:t>
                </a:r>
                <a:r>
                  <a:rPr lang="en-US" i="0" baseline="-25000" dirty="0"/>
                  <a:t>2</a:t>
                </a:r>
                <a:r>
                  <a:rPr lang="en-US" i="0" dirty="0"/>
                  <a:t> = 0.175A | I</a:t>
                </a:r>
                <a:r>
                  <a:rPr lang="en-US" i="0" baseline="-25000" dirty="0"/>
                  <a:t>3</a:t>
                </a:r>
                <a:r>
                  <a:rPr lang="en-US" i="0" dirty="0"/>
                  <a:t> = 0.438A | I</a:t>
                </a:r>
                <a:r>
                  <a:rPr lang="en-US" i="0" baseline="-25000" dirty="0"/>
                  <a:t>5</a:t>
                </a:r>
                <a:r>
                  <a:rPr lang="en-US" i="0" dirty="0"/>
                  <a:t> = 0.124A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V</a:t>
                </a:r>
                <a:r>
                  <a:rPr lang="en-US" i="0" baseline="-25000" dirty="0"/>
                  <a:t>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Correct – Well done. You got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Incorrect – That is not correct. Watch the video to see the full worked solution.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V</a:t>
                </a:r>
                <a:r>
                  <a:rPr lang="en-US" i="0" baseline="-25000" dirty="0"/>
                  <a:t>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Correct – Well done. You got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Incorrect – That is not correct. Watch the video to see the full worked solution.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V</a:t>
                </a:r>
                <a:r>
                  <a:rPr lang="en-US" i="0" baseline="-25000" dirty="0"/>
                  <a:t>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Correct – Well done. You got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Incorrect – That is not correct. Watch the video to see the full worked solution.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See the full worked solution = only display </a:t>
                </a:r>
                <a:r>
                  <a:rPr lang="en-US" i="0" dirty="0" err="1"/>
                  <a:t>ater</a:t>
                </a:r>
                <a:r>
                  <a:rPr lang="en-US" i="0" dirty="0"/>
                  <a:t> all answers have been submitted. On click, play Vid02 full screen. See appendix for Vid02.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790697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Img09 – redraw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Full worked solution = on click, play Vid03 full screen. See appendix for brief</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1314333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Img10 – redraw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Full worked solution = on click, play Vid04 full screen.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Hint = on click, display slide 20 in a popup</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2730062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Img11 = redraw</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2594094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See 01_03_03_Activity for the original questions. Doc01 = This document must also be formatted into a downloadable worksheet. The memo is 01_03_03_Activity Solutions – see appendix for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4294592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13427950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Maths cloze question with symbol selector</a:t>
            </a:r>
          </a:p>
          <a:p>
            <a:r>
              <a:rPr lang="en-GB" dirty="0"/>
              <a:t>Correct answer: 6</a:t>
            </a:r>
            <a:r>
              <a:rPr lang="en-ZA" sz="1200" dirty="0" err="1"/>
              <a:t>Ω</a:t>
            </a:r>
            <a:endParaRPr lang="en-GB" dirty="0"/>
          </a:p>
          <a:p>
            <a:endParaRPr lang="en-GB" dirty="0"/>
          </a:p>
          <a:p>
            <a:r>
              <a:rPr lang="en-US" dirty="0"/>
              <a:t>Feedback:</a:t>
            </a:r>
          </a:p>
          <a:p>
            <a:r>
              <a:rPr lang="en-GB" dirty="0"/>
              <a:t>Correct: Well done. That is correct.</a:t>
            </a:r>
          </a:p>
          <a:p>
            <a:r>
              <a:rPr lang="en-GB" dirty="0"/>
              <a:t>Incorrect. That is not correct. Have a look at the worked solution to see where you went wrong. See 01_03_03_Activity Solutions for full worked solution.</a:t>
            </a:r>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452992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Maths cloze question with symbol selector</a:t>
            </a:r>
          </a:p>
          <a:p>
            <a:r>
              <a:rPr lang="en-GB" dirty="0"/>
              <a:t>Correct Answer: 11</a:t>
            </a:r>
            <a:r>
              <a:rPr lang="en-ZA" sz="1200" dirty="0" err="1"/>
              <a:t>Ω</a:t>
            </a:r>
            <a:endParaRPr lang="en-GB" dirty="0"/>
          </a:p>
          <a:p>
            <a:endParaRPr lang="en-GB" dirty="0"/>
          </a:p>
          <a:p>
            <a:r>
              <a:rPr lang="en-US" dirty="0"/>
              <a:t>Feedback:</a:t>
            </a:r>
          </a:p>
          <a:p>
            <a:r>
              <a:rPr lang="en-GB" dirty="0"/>
              <a:t>Correct: Well done. That is correct.</a:t>
            </a:r>
          </a:p>
          <a:p>
            <a:r>
              <a:rPr lang="en-GB" dirty="0"/>
              <a:t>Incorrect. That is not correct. Have a look at the worked solution to see where you went wrong. See 01_03_03_Activity Solutions for full worked solution.</a:t>
            </a:r>
          </a:p>
        </p:txBody>
      </p:sp>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16450058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Maths cloze question with symbol selector</a:t>
            </a:r>
          </a:p>
          <a:p>
            <a:r>
              <a:rPr lang="en-GB" dirty="0"/>
              <a:t>Correct Answer: 9.091A</a:t>
            </a:r>
          </a:p>
          <a:p>
            <a:endParaRPr lang="en-GB" dirty="0"/>
          </a:p>
          <a:p>
            <a:r>
              <a:rPr lang="en-US" dirty="0"/>
              <a:t>Feedback:</a:t>
            </a:r>
          </a:p>
          <a:p>
            <a:r>
              <a:rPr lang="en-GB" dirty="0"/>
              <a:t>Correct: Well done. That is correct.</a:t>
            </a:r>
          </a:p>
          <a:p>
            <a:r>
              <a:rPr lang="en-GB" dirty="0"/>
              <a:t>Incorrect. That is not correct. Have a look at the worked solution to see where you went wrong. See 01_03_03_Activity Solutions for full worked solution.</a:t>
            </a:r>
          </a:p>
        </p:txBody>
      </p:sp>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17300721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Maths cloze question with symbol selector</a:t>
            </a:r>
          </a:p>
          <a:p>
            <a:r>
              <a:rPr lang="en-GB" dirty="0"/>
              <a:t>Correct Answer: 495.878W</a:t>
            </a:r>
          </a:p>
          <a:p>
            <a:endParaRPr lang="en-GB" dirty="0"/>
          </a:p>
          <a:p>
            <a:r>
              <a:rPr lang="en-US" dirty="0"/>
              <a:t>Feedback:</a:t>
            </a:r>
          </a:p>
          <a:p>
            <a:r>
              <a:rPr lang="en-GB" dirty="0"/>
              <a:t>Correct: Well done. That is correct.</a:t>
            </a:r>
          </a:p>
          <a:p>
            <a:r>
              <a:rPr lang="en-GB" dirty="0"/>
              <a:t>Incorrect. That is not correct. Have a look at the worked solution to see where you went wrong. See 01_03_03_Activity Solutions for full worked solution.</a:t>
            </a:r>
          </a:p>
        </p:txBody>
      </p:sp>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16561791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Maths cloze question with symbol selector</a:t>
            </a:r>
          </a:p>
          <a:p>
            <a:r>
              <a:rPr lang="en-GB" dirty="0"/>
              <a:t>Correct Answer: 45.455V</a:t>
            </a:r>
          </a:p>
          <a:p>
            <a:endParaRPr lang="en-GB" dirty="0"/>
          </a:p>
          <a:p>
            <a:r>
              <a:rPr lang="en-US" dirty="0"/>
              <a:t>Feedback:</a:t>
            </a:r>
          </a:p>
          <a:p>
            <a:r>
              <a:rPr lang="en-GB" dirty="0"/>
              <a:t>Correct: Well done. That is correct.</a:t>
            </a:r>
          </a:p>
          <a:p>
            <a:r>
              <a:rPr lang="en-GB" dirty="0"/>
              <a:t>Incorrect. That is not correct. Have a look at the worked solution to see where you went wrong. See 01_03_03_Activity Solutions for full worked solution.</a:t>
            </a:r>
          </a:p>
        </p:txBody>
      </p:sp>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15150988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30350094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Maths cloze question with symbol selector</a:t>
            </a:r>
          </a:p>
          <a:p>
            <a:r>
              <a:rPr lang="en-GB" dirty="0"/>
              <a:t>Correct Answer: 875</a:t>
            </a:r>
            <a:r>
              <a:rPr lang="en-ZA" sz="1200" dirty="0" err="1"/>
              <a:t>Ω</a:t>
            </a:r>
            <a:endParaRPr lang="en-GB" dirty="0"/>
          </a:p>
          <a:p>
            <a:endParaRPr lang="en-GB" dirty="0"/>
          </a:p>
          <a:p>
            <a:r>
              <a:rPr lang="en-US" dirty="0"/>
              <a:t>Feedback:</a:t>
            </a:r>
          </a:p>
          <a:p>
            <a:r>
              <a:rPr lang="en-GB" dirty="0"/>
              <a:t>Correct: Well done. That is correct.</a:t>
            </a:r>
          </a:p>
          <a:p>
            <a:r>
              <a:rPr lang="en-GB" dirty="0"/>
              <a:t>Incorrect. That is not correct. Have a look at the worked solution to see where you went wrong. See 01_03_03_Activity Solutions for full worked solution.</a:t>
            </a:r>
          </a:p>
        </p:txBody>
      </p:sp>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11198935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Maths cloze question with symbol selector</a:t>
            </a:r>
          </a:p>
          <a:p>
            <a:r>
              <a:rPr lang="en-GB" dirty="0"/>
              <a:t>Correct Answer: 0.013A or 13mA</a:t>
            </a:r>
          </a:p>
          <a:p>
            <a:endParaRPr lang="en-GB" dirty="0"/>
          </a:p>
          <a:p>
            <a:r>
              <a:rPr lang="en-US" dirty="0"/>
              <a:t>Feedback:</a:t>
            </a:r>
          </a:p>
          <a:p>
            <a:r>
              <a:rPr lang="en-GB" dirty="0"/>
              <a:t>Correct: Well done. That is correct.</a:t>
            </a:r>
          </a:p>
          <a:p>
            <a:r>
              <a:rPr lang="en-GB" dirty="0"/>
              <a:t>Incorrect. That is not correct. Have a look at the worked solution to see where you went wrong. See 01_03_03_Activity Solutions for full worked solution.</a:t>
            </a:r>
          </a:p>
        </p:txBody>
      </p:sp>
      <p:sp>
        <p:nvSpPr>
          <p:cNvPr id="4" name="Slide Number Placeholder 3"/>
          <p:cNvSpPr>
            <a:spLocks noGrp="1"/>
          </p:cNvSpPr>
          <p:nvPr>
            <p:ph type="sldNum" sz="quarter" idx="10"/>
          </p:nvPr>
        </p:nvSpPr>
        <p:spPr/>
        <p:txBody>
          <a:bodyPr/>
          <a:lstStyle/>
          <a:p>
            <a:fld id="{16FEC50E-693F-7248-AD71-EC691CF637E1}" type="slidenum">
              <a:rPr lang="en-GB" smtClean="0"/>
              <a:t>30</a:t>
            </a:fld>
            <a:endParaRPr lang="en-GB"/>
          </a:p>
        </p:txBody>
      </p:sp>
    </p:spTree>
    <p:extLst>
      <p:ext uri="{BB962C8B-B14F-4D97-AF65-F5344CB8AC3E}">
        <p14:creationId xmlns:p14="http://schemas.microsoft.com/office/powerpoint/2010/main" val="1486960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Maths cloze question with symbol selector</a:t>
            </a:r>
          </a:p>
          <a:p>
            <a:r>
              <a:rPr lang="en-GB" dirty="0"/>
              <a:t>Correct Answer: 6.5V</a:t>
            </a:r>
          </a:p>
          <a:p>
            <a:endParaRPr lang="en-GB" dirty="0"/>
          </a:p>
          <a:p>
            <a:r>
              <a:rPr lang="en-US" dirty="0"/>
              <a:t>Feedback:</a:t>
            </a:r>
          </a:p>
          <a:p>
            <a:r>
              <a:rPr lang="en-GB" dirty="0"/>
              <a:t>Correct: Well done. That is correct.</a:t>
            </a:r>
          </a:p>
          <a:p>
            <a:r>
              <a:rPr lang="en-GB" dirty="0"/>
              <a:t>Incorrect. That is not correct. Have a look at the worked solution to see where you went wrong. See 01_03_03_Activity Solutions for full worked solution.</a:t>
            </a:r>
          </a:p>
        </p:txBody>
      </p:sp>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20091411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Maths cloze question with symbol selector</a:t>
            </a:r>
          </a:p>
          <a:p>
            <a:r>
              <a:rPr lang="en-GB" dirty="0"/>
              <a:t>Correct Answer: 4.5V</a:t>
            </a:r>
          </a:p>
          <a:p>
            <a:endParaRPr lang="en-GB" dirty="0"/>
          </a:p>
          <a:p>
            <a:r>
              <a:rPr lang="en-US" dirty="0"/>
              <a:t>Feedback:</a:t>
            </a:r>
          </a:p>
          <a:p>
            <a:r>
              <a:rPr lang="en-GB" dirty="0"/>
              <a:t>Correct: Well done. That is correct.</a:t>
            </a:r>
          </a:p>
          <a:p>
            <a:r>
              <a:rPr lang="en-GB" dirty="0"/>
              <a:t>Incorrect. That is not correct. Have a look at the worked solution to see where you went wrong. See 01_03_03_Activity Solutions for full worked solution.</a:t>
            </a:r>
          </a:p>
        </p:txBody>
      </p:sp>
      <p:sp>
        <p:nvSpPr>
          <p:cNvPr id="4" name="Slide Number Placeholder 3"/>
          <p:cNvSpPr>
            <a:spLocks noGrp="1"/>
          </p:cNvSpPr>
          <p:nvPr>
            <p:ph type="sldNum" sz="quarter" idx="10"/>
          </p:nvPr>
        </p:nvSpPr>
        <p:spPr/>
        <p:txBody>
          <a:bodyPr/>
          <a:lstStyle/>
          <a:p>
            <a:fld id="{16FEC50E-693F-7248-AD71-EC691CF637E1}" type="slidenum">
              <a:rPr lang="en-GB" smtClean="0"/>
              <a:t>32</a:t>
            </a:fld>
            <a:endParaRPr lang="en-GB"/>
          </a:p>
        </p:txBody>
      </p:sp>
    </p:spTree>
    <p:extLst>
      <p:ext uri="{BB962C8B-B14F-4D97-AF65-F5344CB8AC3E}">
        <p14:creationId xmlns:p14="http://schemas.microsoft.com/office/powerpoint/2010/main" val="29750238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Maths cloze question with symbol selector</a:t>
            </a:r>
          </a:p>
          <a:p>
            <a:r>
              <a:rPr lang="en-GB" dirty="0"/>
              <a:t>Correct Answer</a:t>
            </a:r>
            <a:r>
              <a:rPr lang="en-GB"/>
              <a:t>: 0.005A </a:t>
            </a:r>
            <a:r>
              <a:rPr lang="en-GB" dirty="0"/>
              <a:t>or 4.5mA</a:t>
            </a:r>
          </a:p>
          <a:p>
            <a:endParaRPr lang="en-GB" dirty="0"/>
          </a:p>
          <a:p>
            <a:r>
              <a:rPr lang="en-US" dirty="0"/>
              <a:t>Feedback:</a:t>
            </a:r>
          </a:p>
          <a:p>
            <a:r>
              <a:rPr lang="en-GB" dirty="0"/>
              <a:t>Correct: Well done. That is correct.</a:t>
            </a:r>
          </a:p>
          <a:p>
            <a:r>
              <a:rPr lang="en-GB" dirty="0"/>
              <a:t>Incorrect. That is not correct. Have a look at the worked solution to see where you went wrong. See 01_03_03_Activity Solutions for full worked solution.</a:t>
            </a:r>
          </a:p>
        </p:txBody>
      </p:sp>
      <p:sp>
        <p:nvSpPr>
          <p:cNvPr id="4" name="Slide Number Placeholder 3"/>
          <p:cNvSpPr>
            <a:spLocks noGrp="1"/>
          </p:cNvSpPr>
          <p:nvPr>
            <p:ph type="sldNum" sz="quarter" idx="10"/>
          </p:nvPr>
        </p:nvSpPr>
        <p:spPr/>
        <p:txBody>
          <a:bodyPr/>
          <a:lstStyle/>
          <a:p>
            <a:fld id="{16FEC50E-693F-7248-AD71-EC691CF637E1}" type="slidenum">
              <a:rPr lang="en-GB" smtClean="0"/>
              <a:t>33</a:t>
            </a:fld>
            <a:endParaRPr lang="en-GB"/>
          </a:p>
        </p:txBody>
      </p:sp>
    </p:spTree>
    <p:extLst>
      <p:ext uri="{BB962C8B-B14F-4D97-AF65-F5344CB8AC3E}">
        <p14:creationId xmlns:p14="http://schemas.microsoft.com/office/powerpoint/2010/main" val="3852436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Maths cloze question with symbol selector</a:t>
            </a:r>
          </a:p>
          <a:p>
            <a:r>
              <a:rPr lang="en-GB" dirty="0"/>
              <a:t>Correct Answer: 32.5mW or 0.033W</a:t>
            </a:r>
          </a:p>
          <a:p>
            <a:endParaRPr lang="en-GB" dirty="0"/>
          </a:p>
          <a:p>
            <a:r>
              <a:rPr lang="en-US" dirty="0"/>
              <a:t>Feedback:</a:t>
            </a:r>
          </a:p>
          <a:p>
            <a:r>
              <a:rPr lang="en-GB" dirty="0"/>
              <a:t>Correct: Well done. That is correct.</a:t>
            </a:r>
          </a:p>
          <a:p>
            <a:r>
              <a:rPr lang="en-GB" dirty="0"/>
              <a:t>Incorrect. That is not correct. Have a look at the worked solution to see where you went wrong. See 01_03_03_Activity Solutions for full worked solution.</a:t>
            </a:r>
          </a:p>
        </p:txBody>
      </p:sp>
      <p:sp>
        <p:nvSpPr>
          <p:cNvPr id="4" name="Slide Number Placeholder 3"/>
          <p:cNvSpPr>
            <a:spLocks noGrp="1"/>
          </p:cNvSpPr>
          <p:nvPr>
            <p:ph type="sldNum" sz="quarter" idx="10"/>
          </p:nvPr>
        </p:nvSpPr>
        <p:spPr/>
        <p:txBody>
          <a:bodyPr/>
          <a:lstStyle/>
          <a:p>
            <a:fld id="{16FEC50E-693F-7248-AD71-EC691CF637E1}" type="slidenum">
              <a:rPr lang="en-GB" smtClean="0"/>
              <a:t>34</a:t>
            </a:fld>
            <a:endParaRPr lang="en-GB"/>
          </a:p>
        </p:txBody>
      </p:sp>
    </p:spTree>
    <p:extLst>
      <p:ext uri="{BB962C8B-B14F-4D97-AF65-F5344CB8AC3E}">
        <p14:creationId xmlns:p14="http://schemas.microsoft.com/office/powerpoint/2010/main" val="4821845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35</a:t>
            </a:fld>
            <a:endParaRPr lang="en-GB"/>
          </a:p>
        </p:txBody>
      </p:sp>
    </p:spTree>
    <p:extLst>
      <p:ext uri="{BB962C8B-B14F-4D97-AF65-F5344CB8AC3E}">
        <p14:creationId xmlns:p14="http://schemas.microsoft.com/office/powerpoint/2010/main" val="27842660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Maths cloze question with symbol selector</a:t>
            </a:r>
          </a:p>
          <a:p>
            <a:r>
              <a:rPr lang="en-GB" dirty="0"/>
              <a:t>Correct Answer: 468.613</a:t>
            </a:r>
            <a:r>
              <a:rPr lang="en-ZA" sz="1200" dirty="0" err="1"/>
              <a:t>Ω</a:t>
            </a:r>
            <a:endParaRPr lang="en-GB" dirty="0"/>
          </a:p>
          <a:p>
            <a:endParaRPr lang="en-GB" dirty="0"/>
          </a:p>
          <a:p>
            <a:r>
              <a:rPr lang="en-US" dirty="0"/>
              <a:t>Feedback:</a:t>
            </a:r>
          </a:p>
          <a:p>
            <a:r>
              <a:rPr lang="en-GB" dirty="0"/>
              <a:t>Correct: Well done. That is correct.</a:t>
            </a:r>
          </a:p>
          <a:p>
            <a:r>
              <a:rPr lang="en-GB" dirty="0"/>
              <a:t>Incorrect. That is not correct. Have a look at the worked solution to see where you went wrong. See 01_03_03_Activity Solutions for full worked solution.</a:t>
            </a:r>
          </a:p>
        </p:txBody>
      </p:sp>
      <p:sp>
        <p:nvSpPr>
          <p:cNvPr id="4" name="Slide Number Placeholder 3"/>
          <p:cNvSpPr>
            <a:spLocks noGrp="1"/>
          </p:cNvSpPr>
          <p:nvPr>
            <p:ph type="sldNum" sz="quarter" idx="10"/>
          </p:nvPr>
        </p:nvSpPr>
        <p:spPr/>
        <p:txBody>
          <a:bodyPr/>
          <a:lstStyle/>
          <a:p>
            <a:fld id="{16FEC50E-693F-7248-AD71-EC691CF637E1}" type="slidenum">
              <a:rPr lang="en-GB" smtClean="0"/>
              <a:t>36</a:t>
            </a:fld>
            <a:endParaRPr lang="en-GB"/>
          </a:p>
        </p:txBody>
      </p:sp>
    </p:spTree>
    <p:extLst>
      <p:ext uri="{BB962C8B-B14F-4D97-AF65-F5344CB8AC3E}">
        <p14:creationId xmlns:p14="http://schemas.microsoft.com/office/powerpoint/2010/main" val="4730837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Maths cloze question with symbol selector</a:t>
            </a:r>
          </a:p>
          <a:p>
            <a:r>
              <a:rPr lang="en-GB" dirty="0"/>
              <a:t>Correct Answer: 0.128A or 128mA</a:t>
            </a:r>
          </a:p>
          <a:p>
            <a:endParaRPr lang="en-GB" dirty="0"/>
          </a:p>
          <a:p>
            <a:r>
              <a:rPr lang="en-US" dirty="0"/>
              <a:t>Feedback:</a:t>
            </a:r>
          </a:p>
          <a:p>
            <a:r>
              <a:rPr lang="en-GB" dirty="0"/>
              <a:t>Correct: Well done. That is correct.</a:t>
            </a:r>
          </a:p>
          <a:p>
            <a:r>
              <a:rPr lang="en-GB" dirty="0"/>
              <a:t>Incorrect. That is not correct. Have a look at the worked solution to see where you went wrong. See 01_03_03_Activity Solutions for full worked solution.</a:t>
            </a:r>
          </a:p>
        </p:txBody>
      </p:sp>
      <p:sp>
        <p:nvSpPr>
          <p:cNvPr id="4" name="Slide Number Placeholder 3"/>
          <p:cNvSpPr>
            <a:spLocks noGrp="1"/>
          </p:cNvSpPr>
          <p:nvPr>
            <p:ph type="sldNum" sz="quarter" idx="10"/>
          </p:nvPr>
        </p:nvSpPr>
        <p:spPr/>
        <p:txBody>
          <a:bodyPr/>
          <a:lstStyle/>
          <a:p>
            <a:fld id="{16FEC50E-693F-7248-AD71-EC691CF637E1}" type="slidenum">
              <a:rPr lang="en-GB" smtClean="0"/>
              <a:t>37</a:t>
            </a:fld>
            <a:endParaRPr lang="en-GB"/>
          </a:p>
        </p:txBody>
      </p:sp>
    </p:spTree>
    <p:extLst>
      <p:ext uri="{BB962C8B-B14F-4D97-AF65-F5344CB8AC3E}">
        <p14:creationId xmlns:p14="http://schemas.microsoft.com/office/powerpoint/2010/main" val="6121757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Maths cloze question with symbol selector</a:t>
            </a:r>
          </a:p>
          <a:p>
            <a:r>
              <a:rPr lang="en-GB" dirty="0"/>
              <a:t>Correct Answer: 36.96V</a:t>
            </a:r>
          </a:p>
          <a:p>
            <a:endParaRPr lang="en-GB" dirty="0"/>
          </a:p>
          <a:p>
            <a:r>
              <a:rPr lang="en-US" dirty="0"/>
              <a:t>Feedback:</a:t>
            </a:r>
          </a:p>
          <a:p>
            <a:r>
              <a:rPr lang="en-GB" dirty="0"/>
              <a:t>Correct: Well done. That is correct.</a:t>
            </a:r>
          </a:p>
          <a:p>
            <a:r>
              <a:rPr lang="en-GB" dirty="0"/>
              <a:t>Incorrect. That is not correct. Have a look at the worked solution to see where you went wrong. See 01_03_03_Activity Solutions for full worked solution.</a:t>
            </a:r>
          </a:p>
        </p:txBody>
      </p:sp>
      <p:sp>
        <p:nvSpPr>
          <p:cNvPr id="4" name="Slide Number Placeholder 3"/>
          <p:cNvSpPr>
            <a:spLocks noGrp="1"/>
          </p:cNvSpPr>
          <p:nvPr>
            <p:ph type="sldNum" sz="quarter" idx="10"/>
          </p:nvPr>
        </p:nvSpPr>
        <p:spPr/>
        <p:txBody>
          <a:bodyPr/>
          <a:lstStyle/>
          <a:p>
            <a:fld id="{16FEC50E-693F-7248-AD71-EC691CF637E1}" type="slidenum">
              <a:rPr lang="en-GB" smtClean="0"/>
              <a:t>38</a:t>
            </a:fld>
            <a:endParaRPr lang="en-GB"/>
          </a:p>
        </p:txBody>
      </p:sp>
    </p:spTree>
    <p:extLst>
      <p:ext uri="{BB962C8B-B14F-4D97-AF65-F5344CB8AC3E}">
        <p14:creationId xmlns:p14="http://schemas.microsoft.com/office/powerpoint/2010/main" val="33902249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39</a:t>
            </a:fld>
            <a:endParaRPr lang="en-GB"/>
          </a:p>
        </p:txBody>
      </p:sp>
    </p:spTree>
    <p:extLst>
      <p:ext uri="{BB962C8B-B14F-4D97-AF65-F5344CB8AC3E}">
        <p14:creationId xmlns:p14="http://schemas.microsoft.com/office/powerpoint/2010/main" val="32003452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Maths cloze question with symbol selector</a:t>
            </a:r>
          </a:p>
          <a:p>
            <a:r>
              <a:rPr lang="en-GB" dirty="0"/>
              <a:t>Correct Answer: 570.61</a:t>
            </a:r>
            <a:r>
              <a:rPr lang="en-ZA" sz="1200" dirty="0" err="1"/>
              <a:t>Ω</a:t>
            </a:r>
            <a:endParaRPr lang="en-GB" dirty="0"/>
          </a:p>
          <a:p>
            <a:endParaRPr lang="en-GB" dirty="0"/>
          </a:p>
          <a:p>
            <a:r>
              <a:rPr lang="en-US" dirty="0"/>
              <a:t>Feedback:</a:t>
            </a:r>
          </a:p>
          <a:p>
            <a:r>
              <a:rPr lang="en-GB" dirty="0"/>
              <a:t>Correct: Well done. That is correct.</a:t>
            </a:r>
          </a:p>
          <a:p>
            <a:r>
              <a:rPr lang="en-GB" dirty="0"/>
              <a:t>Incorrect. That is not correct. Have a look at the worked solution to see where you went wrong. See 01_03_03_Activity Solutions for full worked solution.</a:t>
            </a:r>
          </a:p>
        </p:txBody>
      </p:sp>
      <p:sp>
        <p:nvSpPr>
          <p:cNvPr id="4" name="Slide Number Placeholder 3"/>
          <p:cNvSpPr>
            <a:spLocks noGrp="1"/>
          </p:cNvSpPr>
          <p:nvPr>
            <p:ph type="sldNum" sz="quarter" idx="10"/>
          </p:nvPr>
        </p:nvSpPr>
        <p:spPr/>
        <p:txBody>
          <a:bodyPr/>
          <a:lstStyle/>
          <a:p>
            <a:fld id="{16FEC50E-693F-7248-AD71-EC691CF637E1}" type="slidenum">
              <a:rPr lang="en-GB" smtClean="0"/>
              <a:t>40</a:t>
            </a:fld>
            <a:endParaRPr lang="en-GB"/>
          </a:p>
        </p:txBody>
      </p:sp>
    </p:spTree>
    <p:extLst>
      <p:ext uri="{BB962C8B-B14F-4D97-AF65-F5344CB8AC3E}">
        <p14:creationId xmlns:p14="http://schemas.microsoft.com/office/powerpoint/2010/main" val="2656077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Img01 = https://</a:t>
                </a:r>
                <a:r>
                  <a:rPr lang="en-US" b="0" dirty="0" err="1"/>
                  <a:t>www.electronicshub.org</a:t>
                </a:r>
                <a:r>
                  <a:rPr lang="en-US" b="0" dirty="0"/>
                  <a:t>/</a:t>
                </a:r>
                <a:r>
                  <a:rPr lang="en-US" b="0" dirty="0" err="1"/>
                  <a:t>wp</a:t>
                </a:r>
                <a:r>
                  <a:rPr lang="en-US" b="0" dirty="0"/>
                  <a:t>-content/uploads/2014/12/5.-Resistors-in-Combination-Circuit.png</a:t>
                </a: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13375652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Maths cloze question with symbol selector</a:t>
            </a:r>
          </a:p>
          <a:p>
            <a:r>
              <a:rPr lang="en-GB" dirty="0"/>
              <a:t>Correct Answer: 0.032A or 32mA</a:t>
            </a:r>
          </a:p>
          <a:p>
            <a:endParaRPr lang="en-GB" dirty="0"/>
          </a:p>
          <a:p>
            <a:r>
              <a:rPr lang="en-US" dirty="0"/>
              <a:t>Feedback:</a:t>
            </a:r>
          </a:p>
          <a:p>
            <a:r>
              <a:rPr lang="en-GB" dirty="0"/>
              <a:t>Correct: Well done. That is correct.</a:t>
            </a:r>
          </a:p>
          <a:p>
            <a:r>
              <a:rPr lang="en-GB" dirty="0"/>
              <a:t>Incorrect. That is not correct. Have a look at the worked solution to see where you went wrong. See 01_03_03_Activity Solutions for full worked solution.</a:t>
            </a:r>
          </a:p>
        </p:txBody>
      </p:sp>
      <p:sp>
        <p:nvSpPr>
          <p:cNvPr id="4" name="Slide Number Placeholder 3"/>
          <p:cNvSpPr>
            <a:spLocks noGrp="1"/>
          </p:cNvSpPr>
          <p:nvPr>
            <p:ph type="sldNum" sz="quarter" idx="10"/>
          </p:nvPr>
        </p:nvSpPr>
        <p:spPr/>
        <p:txBody>
          <a:bodyPr/>
          <a:lstStyle/>
          <a:p>
            <a:fld id="{16FEC50E-693F-7248-AD71-EC691CF637E1}" type="slidenum">
              <a:rPr lang="en-GB" smtClean="0"/>
              <a:t>41</a:t>
            </a:fld>
            <a:endParaRPr lang="en-GB"/>
          </a:p>
        </p:txBody>
      </p:sp>
    </p:spTree>
    <p:extLst>
      <p:ext uri="{BB962C8B-B14F-4D97-AF65-F5344CB8AC3E}">
        <p14:creationId xmlns:p14="http://schemas.microsoft.com/office/powerpoint/2010/main" val="22109609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Maths cloze question with symbol selector</a:t>
            </a:r>
          </a:p>
          <a:p>
            <a:r>
              <a:rPr lang="en-GB" dirty="0"/>
              <a:t>Correct Answer: 3.2V</a:t>
            </a:r>
          </a:p>
          <a:p>
            <a:endParaRPr lang="en-GB" dirty="0"/>
          </a:p>
          <a:p>
            <a:r>
              <a:rPr lang="en-US" dirty="0"/>
              <a:t>Feedback:</a:t>
            </a:r>
          </a:p>
          <a:p>
            <a:r>
              <a:rPr lang="en-GB" dirty="0"/>
              <a:t>Correct: Well done. That is correct.</a:t>
            </a:r>
          </a:p>
          <a:p>
            <a:r>
              <a:rPr lang="en-GB" dirty="0"/>
              <a:t>Incorrect. That is not correct. Have a look at the worked solution to see where you went wrong. See 01_03_03_Activity Solutions for full worked solution.</a:t>
            </a:r>
          </a:p>
        </p:txBody>
      </p:sp>
      <p:sp>
        <p:nvSpPr>
          <p:cNvPr id="4" name="Slide Number Placeholder 3"/>
          <p:cNvSpPr>
            <a:spLocks noGrp="1"/>
          </p:cNvSpPr>
          <p:nvPr>
            <p:ph type="sldNum" sz="quarter" idx="10"/>
          </p:nvPr>
        </p:nvSpPr>
        <p:spPr/>
        <p:txBody>
          <a:bodyPr/>
          <a:lstStyle/>
          <a:p>
            <a:fld id="{16FEC50E-693F-7248-AD71-EC691CF637E1}" type="slidenum">
              <a:rPr lang="en-GB" smtClean="0"/>
              <a:t>42</a:t>
            </a:fld>
            <a:endParaRPr lang="en-GB"/>
          </a:p>
        </p:txBody>
      </p:sp>
    </p:spTree>
    <p:extLst>
      <p:ext uri="{BB962C8B-B14F-4D97-AF65-F5344CB8AC3E}">
        <p14:creationId xmlns:p14="http://schemas.microsoft.com/office/powerpoint/2010/main" val="37027868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Maths cloze question with symbol selector</a:t>
            </a:r>
          </a:p>
          <a:p>
            <a:r>
              <a:rPr lang="en-GB" dirty="0"/>
              <a:t>Correct Answer: 8.64V</a:t>
            </a:r>
          </a:p>
          <a:p>
            <a:endParaRPr lang="en-GB" dirty="0"/>
          </a:p>
          <a:p>
            <a:r>
              <a:rPr lang="en-US" dirty="0"/>
              <a:t>Feedback:</a:t>
            </a:r>
          </a:p>
          <a:p>
            <a:r>
              <a:rPr lang="en-GB" dirty="0"/>
              <a:t>Correct: Well done. That is correct.</a:t>
            </a:r>
          </a:p>
          <a:p>
            <a:r>
              <a:rPr lang="en-GB" dirty="0"/>
              <a:t>Incorrect. That is not correct. Have a look at the worked solution to see where you went wrong. See 01_03_03_Activity Solutions for full worked solution.</a:t>
            </a:r>
          </a:p>
        </p:txBody>
      </p:sp>
      <p:sp>
        <p:nvSpPr>
          <p:cNvPr id="4" name="Slide Number Placeholder 3"/>
          <p:cNvSpPr>
            <a:spLocks noGrp="1"/>
          </p:cNvSpPr>
          <p:nvPr>
            <p:ph type="sldNum" sz="quarter" idx="10"/>
          </p:nvPr>
        </p:nvSpPr>
        <p:spPr/>
        <p:txBody>
          <a:bodyPr/>
          <a:lstStyle/>
          <a:p>
            <a:fld id="{16FEC50E-693F-7248-AD71-EC691CF637E1}" type="slidenum">
              <a:rPr lang="en-GB" smtClean="0"/>
              <a:t>43</a:t>
            </a:fld>
            <a:endParaRPr lang="en-GB"/>
          </a:p>
        </p:txBody>
      </p:sp>
    </p:spTree>
    <p:extLst>
      <p:ext uri="{BB962C8B-B14F-4D97-AF65-F5344CB8AC3E}">
        <p14:creationId xmlns:p14="http://schemas.microsoft.com/office/powerpoint/2010/main" val="21082175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Maths cloze question with symbol selector</a:t>
            </a:r>
          </a:p>
          <a:p>
            <a:r>
              <a:rPr lang="en-GB" dirty="0"/>
              <a:t>Correct Answer: 6.42V</a:t>
            </a:r>
          </a:p>
          <a:p>
            <a:endParaRPr lang="en-GB" dirty="0"/>
          </a:p>
          <a:p>
            <a:r>
              <a:rPr lang="en-US" dirty="0"/>
              <a:t>Feedback:</a:t>
            </a:r>
          </a:p>
          <a:p>
            <a:r>
              <a:rPr lang="en-GB" dirty="0"/>
              <a:t>Correct: Well done. That is correct.</a:t>
            </a:r>
          </a:p>
          <a:p>
            <a:r>
              <a:rPr lang="en-GB" dirty="0"/>
              <a:t>Incorrect. That is not correct. Have a look at the worked solution to see where you went wrong. See 01_03_03_Activity Solutions for full worked solution.</a:t>
            </a:r>
          </a:p>
        </p:txBody>
      </p:sp>
      <p:sp>
        <p:nvSpPr>
          <p:cNvPr id="4" name="Slide Number Placeholder 3"/>
          <p:cNvSpPr>
            <a:spLocks noGrp="1"/>
          </p:cNvSpPr>
          <p:nvPr>
            <p:ph type="sldNum" sz="quarter" idx="10"/>
          </p:nvPr>
        </p:nvSpPr>
        <p:spPr/>
        <p:txBody>
          <a:bodyPr/>
          <a:lstStyle/>
          <a:p>
            <a:fld id="{16FEC50E-693F-7248-AD71-EC691CF637E1}" type="slidenum">
              <a:rPr lang="en-GB" smtClean="0"/>
              <a:t>44</a:t>
            </a:fld>
            <a:endParaRPr lang="en-GB"/>
          </a:p>
        </p:txBody>
      </p:sp>
    </p:spTree>
    <p:extLst>
      <p:ext uri="{BB962C8B-B14F-4D97-AF65-F5344CB8AC3E}">
        <p14:creationId xmlns:p14="http://schemas.microsoft.com/office/powerpoint/2010/main" val="21063960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Maths cloze question with symbol selector</a:t>
            </a:r>
          </a:p>
          <a:p>
            <a:r>
              <a:rPr lang="en-GB" dirty="0"/>
              <a:t>Correct Answer: 0.018A or 18mA</a:t>
            </a:r>
          </a:p>
          <a:p>
            <a:endParaRPr lang="en-GB" dirty="0"/>
          </a:p>
          <a:p>
            <a:r>
              <a:rPr lang="en-US" dirty="0"/>
              <a:t>Feedback:</a:t>
            </a:r>
          </a:p>
          <a:p>
            <a:r>
              <a:rPr lang="en-GB" dirty="0"/>
              <a:t>Correct: Well done. That is correct.</a:t>
            </a:r>
          </a:p>
          <a:p>
            <a:r>
              <a:rPr lang="en-GB" dirty="0"/>
              <a:t>Incorrect. That is not correct. Have a look at the worked solution to see where you went wrong. </a:t>
            </a:r>
            <a:r>
              <a:rPr lang="en-GB"/>
              <a:t>See 01_03_03_Activity Solutions for full worked solution.</a:t>
            </a: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45</a:t>
            </a:fld>
            <a:endParaRPr lang="en-GB"/>
          </a:p>
        </p:txBody>
      </p:sp>
    </p:spTree>
    <p:extLst>
      <p:ext uri="{BB962C8B-B14F-4D97-AF65-F5344CB8AC3E}">
        <p14:creationId xmlns:p14="http://schemas.microsoft.com/office/powerpoint/2010/main" val="15360790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46</a:t>
            </a:fld>
            <a:endParaRPr lang="en-GB"/>
          </a:p>
        </p:txBody>
      </p:sp>
    </p:spTree>
    <p:extLst>
      <p:ext uri="{BB962C8B-B14F-4D97-AF65-F5344CB8AC3E}">
        <p14:creationId xmlns:p14="http://schemas.microsoft.com/office/powerpoint/2010/main" val="40459650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47</a:t>
            </a:fld>
            <a:endParaRPr lang="en-GB"/>
          </a:p>
        </p:txBody>
      </p:sp>
    </p:spTree>
    <p:extLst>
      <p:ext uri="{BB962C8B-B14F-4D97-AF65-F5344CB8AC3E}">
        <p14:creationId xmlns:p14="http://schemas.microsoft.com/office/powerpoint/2010/main" val="331229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48</a:t>
            </a:fld>
            <a:endParaRPr lang="en-GB"/>
          </a:p>
        </p:txBody>
      </p:sp>
    </p:spTree>
    <p:extLst>
      <p:ext uri="{BB962C8B-B14F-4D97-AF65-F5344CB8AC3E}">
        <p14:creationId xmlns:p14="http://schemas.microsoft.com/office/powerpoint/2010/main" val="3782971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49</a:t>
            </a:fld>
            <a:endParaRPr lang="en-GB"/>
          </a:p>
        </p:txBody>
      </p:sp>
    </p:spTree>
    <p:extLst>
      <p:ext uri="{BB962C8B-B14F-4D97-AF65-F5344CB8AC3E}">
        <p14:creationId xmlns:p14="http://schemas.microsoft.com/office/powerpoint/2010/main" val="310230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50</a:t>
            </a:fld>
            <a:endParaRPr lang="en-GB"/>
          </a:p>
        </p:txBody>
      </p:sp>
    </p:spTree>
    <p:extLst>
      <p:ext uri="{BB962C8B-B14F-4D97-AF65-F5344CB8AC3E}">
        <p14:creationId xmlns:p14="http://schemas.microsoft.com/office/powerpoint/2010/main" val="555955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Img02 = Img02 from 01_03_02 without the arrows, nodes and labels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Img03 = Img03 from 01_03_02 without arrows</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1389634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51</a:t>
            </a:fld>
            <a:endParaRPr lang="en-GB"/>
          </a:p>
        </p:txBody>
      </p:sp>
    </p:spTree>
    <p:extLst>
      <p:ext uri="{BB962C8B-B14F-4D97-AF65-F5344CB8AC3E}">
        <p14:creationId xmlns:p14="http://schemas.microsoft.com/office/powerpoint/2010/main" val="7986899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52</a:t>
            </a:fld>
            <a:endParaRPr lang="en-GB"/>
          </a:p>
        </p:txBody>
      </p:sp>
    </p:spTree>
    <p:extLst>
      <p:ext uri="{BB962C8B-B14F-4D97-AF65-F5344CB8AC3E}">
        <p14:creationId xmlns:p14="http://schemas.microsoft.com/office/powerpoint/2010/main" val="42302293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53</a:t>
            </a:fld>
            <a:endParaRPr lang="en-GB"/>
          </a:p>
        </p:txBody>
      </p:sp>
    </p:spTree>
    <p:extLst>
      <p:ext uri="{BB962C8B-B14F-4D97-AF65-F5344CB8AC3E}">
        <p14:creationId xmlns:p14="http://schemas.microsoft.com/office/powerpoint/2010/main" val="1650575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Img04 = Img06 from 01_03_01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Duplicate slide 17 from 01_03_01</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1606730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Img05 = Img05 form 01_03_02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Duplicate slide 12 from 01_03_02</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2522313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714109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Img06 = redraw circuit</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41635119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311919" y="4368926"/>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1176096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1/25/19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1/25/19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1/25/19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1/25/19</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665" r:id="rId12"/>
    <p:sldLayoutId id="2147483661" r:id="rId13"/>
    <p:sldLayoutId id="2147483652" r:id="rId14"/>
    <p:sldLayoutId id="2147483664" r:id="rId15"/>
    <p:sldLayoutId id="2147483660" r:id="rId16"/>
    <p:sldLayoutId id="2147483705"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6.png"/><Relationship Id="rId5" Type="http://schemas.openxmlformats.org/officeDocument/2006/relationships/image" Target="../media/image2.sv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2.sv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2.sv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8.png"/><Relationship Id="rId5" Type="http://schemas.openxmlformats.org/officeDocument/2006/relationships/image" Target="../media/image2.sv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2.sv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11.png"/><Relationship Id="rId5" Type="http://schemas.openxmlformats.org/officeDocument/2006/relationships/image" Target="../media/image2.sv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vmlDrawing" Target="../drawings/vmlDrawing1.vml"/><Relationship Id="rId6" Type="http://schemas.openxmlformats.org/officeDocument/2006/relationships/image" Target="../media/image14.emf"/><Relationship Id="rId5" Type="http://schemas.openxmlformats.org/officeDocument/2006/relationships/oleObject" Target="../embeddings/oleObject1.bin"/><Relationship Id="rId4"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7.xml"/><Relationship Id="rId1" Type="http://schemas.openxmlformats.org/officeDocument/2006/relationships/tags" Target="../tags/tag48.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7.xml"/><Relationship Id="rId1" Type="http://schemas.openxmlformats.org/officeDocument/2006/relationships/tags" Target="../tags/tag49.xml"/><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7.xml"/><Relationship Id="rId1" Type="http://schemas.openxmlformats.org/officeDocument/2006/relationships/tags" Target="../tags/tag50.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7.xml"/><Relationship Id="rId1" Type="http://schemas.openxmlformats.org/officeDocument/2006/relationships/tags" Target="../tags/tag5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3.tiff"/><Relationship Id="rId5" Type="http://schemas.openxmlformats.org/officeDocument/2006/relationships/image" Target="../media/image2.svg"/><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49.xml"/><Relationship Id="rId7" Type="http://schemas.openxmlformats.org/officeDocument/2006/relationships/image" Target="../media/image19.png"/><Relationship Id="rId2" Type="http://schemas.openxmlformats.org/officeDocument/2006/relationships/slideLayout" Target="../slideLayouts/slideLayout17.xml"/><Relationship Id="rId1" Type="http://schemas.openxmlformats.org/officeDocument/2006/relationships/tags" Target="../tags/tag5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http/everycircuit.com/circuit/5047957555773440" TargetMode="External"/><Relationship Id="rId9" Type="http://schemas.openxmlformats.org/officeDocument/2006/relationships/image" Target="../media/image21.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7" Type="http://schemas.openxmlformats.org/officeDocument/2006/relationships/image" Target="../media/image24.png"/><Relationship Id="rId2" Type="http://schemas.openxmlformats.org/officeDocument/2006/relationships/slideLayout" Target="../slideLayouts/slideLayout17.xml"/><Relationship Id="rId1" Type="http://schemas.openxmlformats.org/officeDocument/2006/relationships/tags" Target="../tags/tag5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everycircuit.com/circuit/4915314839257088" TargetMode="Externa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7.xml"/><Relationship Id="rId1" Type="http://schemas.openxmlformats.org/officeDocument/2006/relationships/tags" Target="../tags/tag54.xml"/><Relationship Id="rId5" Type="http://schemas.openxmlformats.org/officeDocument/2006/relationships/image" Target="../media/image26.png"/><Relationship Id="rId4" Type="http://schemas.openxmlformats.org/officeDocument/2006/relationships/image" Target="../media/image25.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7.xml"/><Relationship Id="rId1" Type="http://schemas.openxmlformats.org/officeDocument/2006/relationships/tags" Target="../tags/tag5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png"/><Relationship Id="rId5" Type="http://schemas.openxmlformats.org/officeDocument/2006/relationships/image" Target="../media/image5.tiff"/><Relationship Id="rId4" Type="http://schemas.openxmlformats.org/officeDocument/2006/relationships/image" Target="../media/image4.tif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dirty="0"/>
              <a:t>Electrical Principles</a:t>
            </a:r>
          </a:p>
        </p:txBody>
      </p:sp>
      <p:sp>
        <p:nvSpPr>
          <p:cNvPr id="3" name="Subtitle 2"/>
          <p:cNvSpPr>
            <a:spLocks noGrp="1"/>
          </p:cNvSpPr>
          <p:nvPr>
            <p:ph type="subTitle" idx="1"/>
          </p:nvPr>
        </p:nvSpPr>
        <p:spPr/>
        <p:txBody>
          <a:bodyPr>
            <a:normAutofit/>
          </a:bodyPr>
          <a:lstStyle/>
          <a:p>
            <a:pPr algn="l"/>
            <a:r>
              <a:rPr lang="en-GB" sz="2400" dirty="0"/>
              <a:t>Topic 3: Solving DC Electrical Circuits</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Solving combination circuits – example 1</a:t>
            </a:r>
          </a:p>
        </p:txBody>
      </p:sp>
      <p:sp>
        <p:nvSpPr>
          <p:cNvPr id="3" name="Content Placeholder 2"/>
          <p:cNvSpPr>
            <a:spLocks noGrp="1"/>
          </p:cNvSpPr>
          <p:nvPr>
            <p:ph idx="1"/>
          </p:nvPr>
        </p:nvSpPr>
        <p:spPr>
          <a:xfrm>
            <a:off x="1122532" y="1091867"/>
            <a:ext cx="4178623" cy="435991"/>
          </a:xfrm>
        </p:spPr>
        <p:txBody>
          <a:bodyPr>
            <a:noAutofit/>
          </a:bodyPr>
          <a:lstStyle/>
          <a:p>
            <a:pPr marL="0" indent="0" algn="just">
              <a:buNone/>
            </a:pPr>
            <a:r>
              <a:rPr lang="en-US" sz="2400" dirty="0"/>
              <a:t>Let’s start with this example.</a:t>
            </a:r>
          </a:p>
        </p:txBody>
      </p:sp>
      <p:sp>
        <p:nvSpPr>
          <p:cNvPr id="10" name="Content Placeholder 2">
            <a:extLst>
              <a:ext uri="{FF2B5EF4-FFF2-40B4-BE49-F238E27FC236}">
                <a16:creationId xmlns:a16="http://schemas.microsoft.com/office/drawing/2014/main" id="{93AF5FCB-D397-964F-8133-91FFDBDA7A24}"/>
              </a:ext>
            </a:extLst>
          </p:cNvPr>
          <p:cNvSpPr txBox="1">
            <a:spLocks/>
          </p:cNvSpPr>
          <p:nvPr/>
        </p:nvSpPr>
        <p:spPr>
          <a:xfrm>
            <a:off x="1122532" y="4002377"/>
            <a:ext cx="4410363" cy="807552"/>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Redraw the circuit on a blank piece of paper.</a:t>
            </a:r>
          </a:p>
        </p:txBody>
      </p:sp>
      <p:pic>
        <p:nvPicPr>
          <p:cNvPr id="12" name="Graphic 11" descr="User">
            <a:extLst>
              <a:ext uri="{FF2B5EF4-FFF2-40B4-BE49-F238E27FC236}">
                <a16:creationId xmlns:a16="http://schemas.microsoft.com/office/drawing/2014/main" id="{31EE4F33-46C0-4F45-BDB7-D108F6D915B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4002376"/>
            <a:ext cx="854046" cy="854046"/>
          </a:xfrm>
          <a:prstGeom prst="rect">
            <a:avLst/>
          </a:prstGeom>
        </p:spPr>
      </p:pic>
      <p:sp>
        <p:nvSpPr>
          <p:cNvPr id="13" name="Rounded Rectangle 12">
            <a:extLst>
              <a:ext uri="{FF2B5EF4-FFF2-40B4-BE49-F238E27FC236}">
                <a16:creationId xmlns:a16="http://schemas.microsoft.com/office/drawing/2014/main" id="{ED28EC2B-8E28-0A46-86FC-CFD0A6941FF6}"/>
              </a:ext>
            </a:extLst>
          </p:cNvPr>
          <p:cNvSpPr/>
          <p:nvPr/>
        </p:nvSpPr>
        <p:spPr>
          <a:xfrm>
            <a:off x="5681272" y="1379095"/>
            <a:ext cx="4178623" cy="343083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In this circuit, calculate the:</a:t>
            </a:r>
          </a:p>
          <a:p>
            <a:pPr marL="514350" indent="-514350">
              <a:buFont typeface="+mj-lt"/>
              <a:buAutoNum type="arabicPeriod"/>
            </a:pPr>
            <a:r>
              <a:rPr lang="en-US" sz="2800" dirty="0"/>
              <a:t>Total resistance</a:t>
            </a:r>
          </a:p>
          <a:p>
            <a:pPr marL="514350" indent="-514350">
              <a:buFont typeface="+mj-lt"/>
              <a:buAutoNum type="arabicPeriod"/>
            </a:pPr>
            <a:r>
              <a:rPr lang="en-US" sz="2800" dirty="0"/>
              <a:t>Voltage drop across R1, R3 and R4</a:t>
            </a:r>
          </a:p>
          <a:p>
            <a:pPr marL="514350" indent="-514350">
              <a:buFont typeface="+mj-lt"/>
              <a:buAutoNum type="arabicPeriod"/>
            </a:pPr>
            <a:r>
              <a:rPr lang="en-US" sz="2800" dirty="0"/>
              <a:t>Current through R2, R3 and R5</a:t>
            </a:r>
          </a:p>
        </p:txBody>
      </p:sp>
      <p:grpSp>
        <p:nvGrpSpPr>
          <p:cNvPr id="6" name="Group 5">
            <a:extLst>
              <a:ext uri="{FF2B5EF4-FFF2-40B4-BE49-F238E27FC236}">
                <a16:creationId xmlns:a16="http://schemas.microsoft.com/office/drawing/2014/main" id="{6BC6F70E-BA5C-CB48-A316-5F727A93B23E}"/>
              </a:ext>
            </a:extLst>
          </p:cNvPr>
          <p:cNvGrpSpPr/>
          <p:nvPr/>
        </p:nvGrpSpPr>
        <p:grpSpPr>
          <a:xfrm>
            <a:off x="1232492" y="1444995"/>
            <a:ext cx="3325611" cy="2514546"/>
            <a:chOff x="1232492" y="1444995"/>
            <a:chExt cx="3325611" cy="2514546"/>
          </a:xfrm>
        </p:grpSpPr>
        <p:pic>
          <p:nvPicPr>
            <p:cNvPr id="4" name="Picture 3">
              <a:extLst>
                <a:ext uri="{FF2B5EF4-FFF2-40B4-BE49-F238E27FC236}">
                  <a16:creationId xmlns:a16="http://schemas.microsoft.com/office/drawing/2014/main" id="{0D0A66AE-0799-6A40-8771-E96767E5F3A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32492" y="1562837"/>
              <a:ext cx="3325611" cy="2383903"/>
            </a:xfrm>
            <a:prstGeom prst="rect">
              <a:avLst/>
            </a:prstGeom>
          </p:spPr>
        </p:pic>
        <p:sp>
          <p:nvSpPr>
            <p:cNvPr id="5" name="TextBox 4">
              <a:extLst>
                <a:ext uri="{FF2B5EF4-FFF2-40B4-BE49-F238E27FC236}">
                  <a16:creationId xmlns:a16="http://schemas.microsoft.com/office/drawing/2014/main" id="{96FA1F86-71DA-874F-A01E-05B9E8DDB24E}"/>
                </a:ext>
              </a:extLst>
            </p:cNvPr>
            <p:cNvSpPr txBox="1"/>
            <p:nvPr/>
          </p:nvSpPr>
          <p:spPr>
            <a:xfrm>
              <a:off x="1924086" y="1708589"/>
              <a:ext cx="444352" cy="276999"/>
            </a:xfrm>
            <a:prstGeom prst="rect">
              <a:avLst/>
            </a:prstGeom>
            <a:noFill/>
          </p:spPr>
          <p:txBody>
            <a:bodyPr wrap="none" rtlCol="0">
              <a:spAutoFit/>
            </a:bodyPr>
            <a:lstStyle/>
            <a:p>
              <a:r>
                <a:rPr lang="en-US" sz="1200" dirty="0"/>
                <a:t>10Ω</a:t>
              </a:r>
              <a:endParaRPr lang="en-US" dirty="0"/>
            </a:p>
          </p:txBody>
        </p:sp>
        <p:sp>
          <p:nvSpPr>
            <p:cNvPr id="9" name="TextBox 8">
              <a:extLst>
                <a:ext uri="{FF2B5EF4-FFF2-40B4-BE49-F238E27FC236}">
                  <a16:creationId xmlns:a16="http://schemas.microsoft.com/office/drawing/2014/main" id="{1BE42F4E-D8DE-2C48-89B4-AF3E584F9113}"/>
                </a:ext>
              </a:extLst>
            </p:cNvPr>
            <p:cNvSpPr txBox="1"/>
            <p:nvPr/>
          </p:nvSpPr>
          <p:spPr>
            <a:xfrm>
              <a:off x="1889361" y="2477789"/>
              <a:ext cx="444352" cy="276999"/>
            </a:xfrm>
            <a:prstGeom prst="rect">
              <a:avLst/>
            </a:prstGeom>
            <a:noFill/>
          </p:spPr>
          <p:txBody>
            <a:bodyPr wrap="none" rtlCol="0">
              <a:spAutoFit/>
            </a:bodyPr>
            <a:lstStyle/>
            <a:p>
              <a:r>
                <a:rPr lang="en-US" sz="1200" dirty="0"/>
                <a:t>15Ω</a:t>
              </a:r>
              <a:endParaRPr lang="en-US" dirty="0"/>
            </a:p>
          </p:txBody>
        </p:sp>
        <p:sp>
          <p:nvSpPr>
            <p:cNvPr id="11" name="TextBox 10">
              <a:extLst>
                <a:ext uri="{FF2B5EF4-FFF2-40B4-BE49-F238E27FC236}">
                  <a16:creationId xmlns:a16="http://schemas.microsoft.com/office/drawing/2014/main" id="{E0DBF828-7038-1847-9123-4B1C54979668}"/>
                </a:ext>
              </a:extLst>
            </p:cNvPr>
            <p:cNvSpPr txBox="1"/>
            <p:nvPr/>
          </p:nvSpPr>
          <p:spPr>
            <a:xfrm>
              <a:off x="2673121" y="2059037"/>
              <a:ext cx="444352" cy="276999"/>
            </a:xfrm>
            <a:prstGeom prst="rect">
              <a:avLst/>
            </a:prstGeom>
            <a:noFill/>
          </p:spPr>
          <p:txBody>
            <a:bodyPr wrap="none" rtlCol="0">
              <a:spAutoFit/>
            </a:bodyPr>
            <a:lstStyle/>
            <a:p>
              <a:r>
                <a:rPr lang="en-US" sz="1200" dirty="0"/>
                <a:t>18Ω</a:t>
              </a:r>
              <a:endParaRPr lang="en-US" dirty="0"/>
            </a:p>
          </p:txBody>
        </p:sp>
        <p:sp>
          <p:nvSpPr>
            <p:cNvPr id="14" name="TextBox 13">
              <a:extLst>
                <a:ext uri="{FF2B5EF4-FFF2-40B4-BE49-F238E27FC236}">
                  <a16:creationId xmlns:a16="http://schemas.microsoft.com/office/drawing/2014/main" id="{9CCED5D2-5B67-7142-B0F5-001E3AC1500B}"/>
                </a:ext>
              </a:extLst>
            </p:cNvPr>
            <p:cNvSpPr txBox="1"/>
            <p:nvPr/>
          </p:nvSpPr>
          <p:spPr>
            <a:xfrm>
              <a:off x="3483855" y="1444995"/>
              <a:ext cx="365806" cy="276999"/>
            </a:xfrm>
            <a:prstGeom prst="rect">
              <a:avLst/>
            </a:prstGeom>
            <a:noFill/>
          </p:spPr>
          <p:txBody>
            <a:bodyPr wrap="none" rtlCol="0">
              <a:spAutoFit/>
            </a:bodyPr>
            <a:lstStyle/>
            <a:p>
              <a:r>
                <a:rPr lang="en-US" sz="1200" dirty="0"/>
                <a:t>6Ω</a:t>
              </a:r>
              <a:endParaRPr lang="en-US" dirty="0"/>
            </a:p>
          </p:txBody>
        </p:sp>
        <p:sp>
          <p:nvSpPr>
            <p:cNvPr id="15" name="TextBox 14">
              <a:extLst>
                <a:ext uri="{FF2B5EF4-FFF2-40B4-BE49-F238E27FC236}">
                  <a16:creationId xmlns:a16="http://schemas.microsoft.com/office/drawing/2014/main" id="{0A9CD0DC-65A7-3846-9F5C-334FAB909B05}"/>
                </a:ext>
              </a:extLst>
            </p:cNvPr>
            <p:cNvSpPr txBox="1"/>
            <p:nvPr/>
          </p:nvSpPr>
          <p:spPr>
            <a:xfrm>
              <a:off x="3497590" y="2076319"/>
              <a:ext cx="444352" cy="276999"/>
            </a:xfrm>
            <a:prstGeom prst="rect">
              <a:avLst/>
            </a:prstGeom>
            <a:noFill/>
          </p:spPr>
          <p:txBody>
            <a:bodyPr wrap="none" rtlCol="0">
              <a:spAutoFit/>
            </a:bodyPr>
            <a:lstStyle/>
            <a:p>
              <a:r>
                <a:rPr lang="en-US" sz="1200" dirty="0"/>
                <a:t>12Ω</a:t>
              </a:r>
              <a:endParaRPr lang="en-US" dirty="0"/>
            </a:p>
          </p:txBody>
        </p:sp>
        <p:sp>
          <p:nvSpPr>
            <p:cNvPr id="16" name="TextBox 15">
              <a:extLst>
                <a:ext uri="{FF2B5EF4-FFF2-40B4-BE49-F238E27FC236}">
                  <a16:creationId xmlns:a16="http://schemas.microsoft.com/office/drawing/2014/main" id="{19CDAB49-943F-794F-97A3-E390A7C925AD}"/>
                </a:ext>
              </a:extLst>
            </p:cNvPr>
            <p:cNvSpPr txBox="1"/>
            <p:nvPr/>
          </p:nvSpPr>
          <p:spPr>
            <a:xfrm>
              <a:off x="3496646" y="2711300"/>
              <a:ext cx="444352" cy="276999"/>
            </a:xfrm>
            <a:prstGeom prst="rect">
              <a:avLst/>
            </a:prstGeom>
            <a:noFill/>
          </p:spPr>
          <p:txBody>
            <a:bodyPr wrap="none" rtlCol="0">
              <a:spAutoFit/>
            </a:bodyPr>
            <a:lstStyle/>
            <a:p>
              <a:r>
                <a:rPr lang="en-US" sz="1200" dirty="0"/>
                <a:t>22Ω</a:t>
              </a:r>
              <a:endParaRPr lang="en-US" dirty="0"/>
            </a:p>
          </p:txBody>
        </p:sp>
        <p:sp>
          <p:nvSpPr>
            <p:cNvPr id="17" name="TextBox 16">
              <a:extLst>
                <a:ext uri="{FF2B5EF4-FFF2-40B4-BE49-F238E27FC236}">
                  <a16:creationId xmlns:a16="http://schemas.microsoft.com/office/drawing/2014/main" id="{9AECF4C7-12AF-1F4F-9A49-B4002EACA039}"/>
                </a:ext>
              </a:extLst>
            </p:cNvPr>
            <p:cNvSpPr txBox="1"/>
            <p:nvPr/>
          </p:nvSpPr>
          <p:spPr>
            <a:xfrm>
              <a:off x="3102636" y="3682542"/>
              <a:ext cx="737702" cy="276999"/>
            </a:xfrm>
            <a:prstGeom prst="rect">
              <a:avLst/>
            </a:prstGeom>
            <a:noFill/>
          </p:spPr>
          <p:txBody>
            <a:bodyPr wrap="none" rtlCol="0">
              <a:spAutoFit/>
            </a:bodyPr>
            <a:lstStyle/>
            <a:p>
              <a:r>
                <a:rPr lang="en-US" sz="1200" dirty="0"/>
                <a:t>V</a:t>
              </a:r>
              <a:r>
                <a:rPr lang="en-US" sz="1200" baseline="-25000" dirty="0"/>
                <a:t>T</a:t>
              </a:r>
              <a:r>
                <a:rPr lang="en-US" sz="1200" dirty="0"/>
                <a:t> = 12V</a:t>
              </a:r>
              <a:endParaRPr lang="en-US" dirty="0"/>
            </a:p>
          </p:txBody>
        </p:sp>
      </p:grpSp>
    </p:spTree>
    <p:custDataLst>
      <p:tags r:id="rId1"/>
    </p:custDataLst>
    <p:extLst>
      <p:ext uri="{BB962C8B-B14F-4D97-AF65-F5344CB8AC3E}">
        <p14:creationId xmlns:p14="http://schemas.microsoft.com/office/powerpoint/2010/main" val="563790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Solving series circuits – step 1</a:t>
            </a:r>
          </a:p>
        </p:txBody>
      </p:sp>
      <p:sp>
        <p:nvSpPr>
          <p:cNvPr id="10" name="Content Placeholder 2">
            <a:extLst>
              <a:ext uri="{FF2B5EF4-FFF2-40B4-BE49-F238E27FC236}">
                <a16:creationId xmlns:a16="http://schemas.microsoft.com/office/drawing/2014/main" id="{93AF5FCB-D397-964F-8133-91FFDBDA7A24}"/>
              </a:ext>
            </a:extLst>
          </p:cNvPr>
          <p:cNvSpPr txBox="1">
            <a:spLocks/>
          </p:cNvSpPr>
          <p:nvPr/>
        </p:nvSpPr>
        <p:spPr>
          <a:xfrm>
            <a:off x="1122533" y="3499535"/>
            <a:ext cx="4167098" cy="1084039"/>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None/>
            </a:pPr>
            <a:r>
              <a:rPr lang="en-US" sz="2400" i="1" dirty="0"/>
              <a:t>Click on the image to see a full screen version of how you should label your circuit.</a:t>
            </a:r>
          </a:p>
        </p:txBody>
      </p:sp>
      <p:pic>
        <p:nvPicPr>
          <p:cNvPr id="12" name="Graphic 11" descr="User">
            <a:extLst>
              <a:ext uri="{FF2B5EF4-FFF2-40B4-BE49-F238E27FC236}">
                <a16:creationId xmlns:a16="http://schemas.microsoft.com/office/drawing/2014/main" id="{31EE4F33-46C0-4F45-BDB7-D108F6D915B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3499534"/>
            <a:ext cx="854046" cy="854046"/>
          </a:xfrm>
          <a:prstGeom prst="rect">
            <a:avLst/>
          </a:prstGeom>
        </p:spPr>
      </p:pic>
      <p:sp>
        <p:nvSpPr>
          <p:cNvPr id="3" name="Content Placeholder 2"/>
          <p:cNvSpPr>
            <a:spLocks noGrp="1"/>
          </p:cNvSpPr>
          <p:nvPr>
            <p:ph idx="1"/>
          </p:nvPr>
        </p:nvSpPr>
        <p:spPr>
          <a:xfrm>
            <a:off x="1122532" y="1091867"/>
            <a:ext cx="4081629" cy="2944462"/>
          </a:xfrm>
        </p:spPr>
        <p:txBody>
          <a:bodyPr>
            <a:noAutofit/>
          </a:bodyPr>
          <a:lstStyle/>
          <a:p>
            <a:pPr marL="0" indent="0" algn="just">
              <a:buNone/>
            </a:pPr>
            <a:r>
              <a:rPr lang="en-US" sz="2400" dirty="0"/>
              <a:t>Once you have drawn the basic circuit, you need to label it. When dealing with combination circuits, it is important that you label it correctly. This will help later on.</a:t>
            </a:r>
          </a:p>
        </p:txBody>
      </p:sp>
      <p:sp>
        <p:nvSpPr>
          <p:cNvPr id="42" name="Rectangle 41">
            <a:extLst>
              <a:ext uri="{FF2B5EF4-FFF2-40B4-BE49-F238E27FC236}">
                <a16:creationId xmlns:a16="http://schemas.microsoft.com/office/drawing/2014/main" id="{19CB9462-CFB5-B343-9030-5CE0B4849E19}"/>
              </a:ext>
            </a:extLst>
          </p:cNvPr>
          <p:cNvSpPr/>
          <p:nvPr/>
        </p:nvSpPr>
        <p:spPr>
          <a:xfrm>
            <a:off x="5557482" y="1065181"/>
            <a:ext cx="4083148" cy="29444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Img07</a:t>
            </a:r>
          </a:p>
        </p:txBody>
      </p:sp>
    </p:spTree>
    <p:custDataLst>
      <p:tags r:id="rId1"/>
    </p:custDataLst>
    <p:extLst>
      <p:ext uri="{BB962C8B-B14F-4D97-AF65-F5344CB8AC3E}">
        <p14:creationId xmlns:p14="http://schemas.microsoft.com/office/powerpoint/2010/main" val="1016078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Did you notice?</a:t>
            </a:r>
          </a:p>
        </p:txBody>
      </p:sp>
      <p:sp>
        <p:nvSpPr>
          <p:cNvPr id="10" name="Content Placeholder 2">
            <a:extLst>
              <a:ext uri="{FF2B5EF4-FFF2-40B4-BE49-F238E27FC236}">
                <a16:creationId xmlns:a16="http://schemas.microsoft.com/office/drawing/2014/main" id="{93AF5FCB-D397-964F-8133-91FFDBDA7A24}"/>
              </a:ext>
            </a:extLst>
          </p:cNvPr>
          <p:cNvSpPr txBox="1">
            <a:spLocks/>
          </p:cNvSpPr>
          <p:nvPr/>
        </p:nvSpPr>
        <p:spPr>
          <a:xfrm>
            <a:off x="1122533" y="3499535"/>
            <a:ext cx="4167098" cy="736799"/>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None/>
            </a:pPr>
            <a:r>
              <a:rPr lang="en-US" sz="2400" i="1" dirty="0"/>
              <a:t>Click on the button to see the answers.</a:t>
            </a:r>
          </a:p>
        </p:txBody>
      </p:sp>
      <p:pic>
        <p:nvPicPr>
          <p:cNvPr id="12" name="Graphic 11" descr="User">
            <a:extLst>
              <a:ext uri="{FF2B5EF4-FFF2-40B4-BE49-F238E27FC236}">
                <a16:creationId xmlns:a16="http://schemas.microsoft.com/office/drawing/2014/main" id="{31EE4F33-46C0-4F45-BDB7-D108F6D915B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3499534"/>
            <a:ext cx="854046" cy="854046"/>
          </a:xfrm>
          <a:prstGeom prst="rect">
            <a:avLst/>
          </a:prstGeom>
        </p:spPr>
      </p:pic>
      <p:sp>
        <p:nvSpPr>
          <p:cNvPr id="3" name="Content Placeholder 2"/>
          <p:cNvSpPr>
            <a:spLocks noGrp="1"/>
          </p:cNvSpPr>
          <p:nvPr>
            <p:ph idx="1"/>
          </p:nvPr>
        </p:nvSpPr>
        <p:spPr>
          <a:xfrm>
            <a:off x="1122532" y="1091867"/>
            <a:ext cx="4081629" cy="2407666"/>
          </a:xfrm>
        </p:spPr>
        <p:txBody>
          <a:bodyPr>
            <a:noAutofit/>
          </a:bodyPr>
          <a:lstStyle/>
          <a:p>
            <a:pPr marL="0" indent="0" algn="just">
              <a:buNone/>
            </a:pPr>
            <a:r>
              <a:rPr lang="en-US" sz="2400" dirty="0"/>
              <a:t>Just by looking at your labeled image, what can you say about</a:t>
            </a:r>
          </a:p>
          <a:p>
            <a:pPr marL="457200" indent="-457200" algn="just">
              <a:buFont typeface="+mj-lt"/>
              <a:buAutoNum type="arabicPeriod"/>
            </a:pPr>
            <a:r>
              <a:rPr lang="en-US" sz="2400" dirty="0"/>
              <a:t>I</a:t>
            </a:r>
            <a:r>
              <a:rPr lang="en-US" sz="2400" baseline="-25000" dirty="0"/>
              <a:t>3</a:t>
            </a:r>
          </a:p>
          <a:p>
            <a:pPr marL="457200" indent="-457200" algn="just">
              <a:buFont typeface="+mj-lt"/>
              <a:buAutoNum type="arabicPeriod"/>
            </a:pPr>
            <a:r>
              <a:rPr lang="en-US" sz="2400" dirty="0"/>
              <a:t>V</a:t>
            </a:r>
            <a:r>
              <a:rPr lang="en-US" sz="2400" baseline="-25000" dirty="0"/>
              <a:t>1</a:t>
            </a:r>
            <a:r>
              <a:rPr lang="en-US" sz="2400" dirty="0"/>
              <a:t> and V</a:t>
            </a:r>
            <a:r>
              <a:rPr lang="en-US" sz="2400" baseline="-25000" dirty="0"/>
              <a:t>2</a:t>
            </a:r>
          </a:p>
          <a:p>
            <a:pPr marL="457200" indent="-457200" algn="just">
              <a:buFont typeface="+mj-lt"/>
              <a:buAutoNum type="arabicPeriod"/>
            </a:pPr>
            <a:r>
              <a:rPr lang="en-US" sz="2400" dirty="0"/>
              <a:t>V</a:t>
            </a:r>
            <a:r>
              <a:rPr lang="en-US" sz="2400" baseline="-25000" dirty="0"/>
              <a:t>4</a:t>
            </a:r>
            <a:r>
              <a:rPr lang="en-US" sz="2400" dirty="0"/>
              <a:t>, V</a:t>
            </a:r>
            <a:r>
              <a:rPr lang="en-US" sz="2400" baseline="-25000" dirty="0"/>
              <a:t>5</a:t>
            </a:r>
            <a:r>
              <a:rPr lang="en-US" sz="2400" dirty="0"/>
              <a:t> and V</a:t>
            </a:r>
            <a:r>
              <a:rPr lang="en-US" sz="2400" baseline="-25000" dirty="0"/>
              <a:t>6</a:t>
            </a:r>
            <a:r>
              <a:rPr lang="en-US" sz="2400" dirty="0"/>
              <a:t>?</a:t>
            </a:r>
          </a:p>
        </p:txBody>
      </p:sp>
      <p:sp>
        <p:nvSpPr>
          <p:cNvPr id="42" name="Rectangle 41">
            <a:extLst>
              <a:ext uri="{FF2B5EF4-FFF2-40B4-BE49-F238E27FC236}">
                <a16:creationId xmlns:a16="http://schemas.microsoft.com/office/drawing/2014/main" id="{19CB9462-CFB5-B343-9030-5CE0B4849E19}"/>
              </a:ext>
            </a:extLst>
          </p:cNvPr>
          <p:cNvSpPr/>
          <p:nvPr/>
        </p:nvSpPr>
        <p:spPr>
          <a:xfrm>
            <a:off x="5500986" y="823469"/>
            <a:ext cx="4083148" cy="29444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Img07</a:t>
            </a:r>
          </a:p>
        </p:txBody>
      </p:sp>
      <p:sp>
        <p:nvSpPr>
          <p:cNvPr id="7" name="Rounded Rectangle 6">
            <a:extLst>
              <a:ext uri="{FF2B5EF4-FFF2-40B4-BE49-F238E27FC236}">
                <a16:creationId xmlns:a16="http://schemas.microsoft.com/office/drawing/2014/main" id="{8D250D3F-04D5-3947-A4CE-C4D0D0FEA06B}"/>
              </a:ext>
            </a:extLst>
          </p:cNvPr>
          <p:cNvSpPr/>
          <p:nvPr/>
        </p:nvSpPr>
        <p:spPr>
          <a:xfrm>
            <a:off x="6716495" y="3974726"/>
            <a:ext cx="1851048"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Answers</a:t>
            </a:r>
          </a:p>
        </p:txBody>
      </p:sp>
    </p:spTree>
    <p:custDataLst>
      <p:tags r:id="rId1"/>
    </p:custDataLst>
    <p:extLst>
      <p:ext uri="{BB962C8B-B14F-4D97-AF65-F5344CB8AC3E}">
        <p14:creationId xmlns:p14="http://schemas.microsoft.com/office/powerpoint/2010/main" val="3733999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Solving combination circuits – step 2</a:t>
            </a:r>
          </a:p>
        </p:txBody>
      </p:sp>
      <p:sp>
        <p:nvSpPr>
          <p:cNvPr id="3" name="Content Placeholder 2"/>
          <p:cNvSpPr>
            <a:spLocks noGrp="1"/>
          </p:cNvSpPr>
          <p:nvPr>
            <p:ph idx="1"/>
          </p:nvPr>
        </p:nvSpPr>
        <p:spPr>
          <a:xfrm>
            <a:off x="1122533" y="1091867"/>
            <a:ext cx="4816560" cy="1698469"/>
          </a:xfrm>
        </p:spPr>
        <p:txBody>
          <a:bodyPr>
            <a:noAutofit/>
          </a:bodyPr>
          <a:lstStyle/>
          <a:p>
            <a:pPr marL="0" indent="0" algn="just">
              <a:buNone/>
            </a:pPr>
            <a:r>
              <a:rPr lang="en-US" sz="2400" dirty="0"/>
              <a:t>When dealing with combination circuits, the basic strategy is to make them into series circuits by finding the equivalent series resistances of all the parallel parts.</a:t>
            </a:r>
          </a:p>
        </p:txBody>
      </p:sp>
      <p:sp>
        <p:nvSpPr>
          <p:cNvPr id="21" name="Rounded Rectangle 20">
            <a:extLst>
              <a:ext uri="{FF2B5EF4-FFF2-40B4-BE49-F238E27FC236}">
                <a16:creationId xmlns:a16="http://schemas.microsoft.com/office/drawing/2014/main" id="{904BC5BC-2651-494C-9851-A4B0D7B974FC}"/>
              </a:ext>
            </a:extLst>
          </p:cNvPr>
          <p:cNvSpPr/>
          <p:nvPr/>
        </p:nvSpPr>
        <p:spPr>
          <a:xfrm>
            <a:off x="6085215" y="4095024"/>
            <a:ext cx="1851048"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Check</a:t>
            </a:r>
          </a:p>
        </p:txBody>
      </p:sp>
      <p:sp>
        <p:nvSpPr>
          <p:cNvPr id="10" name="Content Placeholder 2">
            <a:extLst>
              <a:ext uri="{FF2B5EF4-FFF2-40B4-BE49-F238E27FC236}">
                <a16:creationId xmlns:a16="http://schemas.microsoft.com/office/drawing/2014/main" id="{93AF5FCB-D397-964F-8133-91FFDBDA7A24}"/>
              </a:ext>
            </a:extLst>
          </p:cNvPr>
          <p:cNvSpPr txBox="1">
            <a:spLocks/>
          </p:cNvSpPr>
          <p:nvPr/>
        </p:nvSpPr>
        <p:spPr>
          <a:xfrm>
            <a:off x="1122532" y="3184374"/>
            <a:ext cx="4410363" cy="854045"/>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None/>
            </a:pPr>
            <a:r>
              <a:rPr lang="en-US" sz="2400" i="1" dirty="0"/>
              <a:t>Calculate the resistances of </a:t>
            </a:r>
            <a:r>
              <a:rPr lang="en-US" sz="2400" dirty="0"/>
              <a:t>R∥</a:t>
            </a:r>
            <a:r>
              <a:rPr lang="en-US" sz="2400" baseline="-25000" dirty="0"/>
              <a:t>1</a:t>
            </a:r>
            <a:endParaRPr lang="en-US" sz="3600" baseline="-25000" dirty="0"/>
          </a:p>
          <a:p>
            <a:pPr marL="0" indent="0" algn="just">
              <a:buNone/>
            </a:pPr>
            <a:r>
              <a:rPr lang="en-US" sz="2400" i="1" dirty="0"/>
              <a:t>and </a:t>
            </a:r>
            <a:r>
              <a:rPr lang="en-US" sz="2400" dirty="0"/>
              <a:t>R∥</a:t>
            </a:r>
            <a:r>
              <a:rPr lang="en-US" sz="2400" baseline="-25000" dirty="0"/>
              <a:t>2</a:t>
            </a:r>
            <a:r>
              <a:rPr lang="en-US" sz="2400" dirty="0"/>
              <a:t>.</a:t>
            </a:r>
            <a:endParaRPr lang="en-US" sz="3600" dirty="0"/>
          </a:p>
          <a:p>
            <a:pPr marL="0" indent="0" algn="just">
              <a:buNone/>
            </a:pPr>
            <a:endParaRPr lang="en-US" sz="2400" i="1" dirty="0"/>
          </a:p>
        </p:txBody>
      </p:sp>
      <p:pic>
        <p:nvPicPr>
          <p:cNvPr id="12" name="Graphic 11" descr="User">
            <a:extLst>
              <a:ext uri="{FF2B5EF4-FFF2-40B4-BE49-F238E27FC236}">
                <a16:creationId xmlns:a16="http://schemas.microsoft.com/office/drawing/2014/main" id="{31EE4F33-46C0-4F45-BDB7-D108F6D915B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3184373"/>
            <a:ext cx="854046" cy="854046"/>
          </a:xfrm>
          <a:prstGeom prst="rect">
            <a:avLst/>
          </a:prstGeom>
        </p:spPr>
      </p:pic>
      <p:sp>
        <p:nvSpPr>
          <p:cNvPr id="5" name="Rectangle 4">
            <a:extLst>
              <a:ext uri="{FF2B5EF4-FFF2-40B4-BE49-F238E27FC236}">
                <a16:creationId xmlns:a16="http://schemas.microsoft.com/office/drawing/2014/main" id="{53DA7673-E37B-B04B-B482-56B5C31DA7EE}"/>
              </a:ext>
            </a:extLst>
          </p:cNvPr>
          <p:cNvSpPr/>
          <p:nvPr/>
        </p:nvSpPr>
        <p:spPr>
          <a:xfrm>
            <a:off x="1122533" y="4100151"/>
            <a:ext cx="1851048"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65000"/>
                  </a:schemeClr>
                </a:solidFill>
              </a:rPr>
              <a:t>R∥</a:t>
            </a:r>
            <a:r>
              <a:rPr lang="en-US" baseline="-25000" dirty="0">
                <a:solidFill>
                  <a:schemeClr val="bg1">
                    <a:lumMod val="65000"/>
                  </a:schemeClr>
                </a:solidFill>
              </a:rPr>
              <a:t>1</a:t>
            </a:r>
            <a:endParaRPr lang="en-US" dirty="0">
              <a:solidFill>
                <a:schemeClr val="bg1">
                  <a:lumMod val="65000"/>
                </a:schemeClr>
              </a:solidFill>
            </a:endParaRPr>
          </a:p>
        </p:txBody>
      </p:sp>
      <p:sp>
        <p:nvSpPr>
          <p:cNvPr id="6" name="Rectangle 5">
            <a:extLst>
              <a:ext uri="{FF2B5EF4-FFF2-40B4-BE49-F238E27FC236}">
                <a16:creationId xmlns:a16="http://schemas.microsoft.com/office/drawing/2014/main" id="{89DA7584-CB0D-D44C-98CB-A040D57BAD2B}"/>
              </a:ext>
            </a:extLst>
          </p:cNvPr>
          <p:cNvSpPr/>
          <p:nvPr/>
        </p:nvSpPr>
        <p:spPr>
          <a:xfrm>
            <a:off x="5482135" y="4134097"/>
            <a:ext cx="423514" cy="523220"/>
          </a:xfrm>
          <a:prstGeom prst="rect">
            <a:avLst/>
          </a:prstGeom>
        </p:spPr>
        <p:txBody>
          <a:bodyPr wrap="none">
            <a:spAutoFit/>
          </a:bodyPr>
          <a:lstStyle/>
          <a:p>
            <a:r>
              <a:rPr lang="en-US" sz="2800" dirty="0"/>
              <a:t>Ω</a:t>
            </a:r>
          </a:p>
        </p:txBody>
      </p:sp>
      <p:sp>
        <p:nvSpPr>
          <p:cNvPr id="92" name="Rectangle 91">
            <a:extLst>
              <a:ext uri="{FF2B5EF4-FFF2-40B4-BE49-F238E27FC236}">
                <a16:creationId xmlns:a16="http://schemas.microsoft.com/office/drawing/2014/main" id="{D7706930-902A-AE47-8FA4-8EA520943A03}"/>
              </a:ext>
            </a:extLst>
          </p:cNvPr>
          <p:cNvSpPr/>
          <p:nvPr/>
        </p:nvSpPr>
        <p:spPr>
          <a:xfrm>
            <a:off x="3676175" y="4100150"/>
            <a:ext cx="1851048"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65000"/>
                  </a:schemeClr>
                </a:solidFill>
              </a:rPr>
              <a:t>R∥</a:t>
            </a:r>
            <a:r>
              <a:rPr lang="en-US" baseline="-25000" dirty="0">
                <a:solidFill>
                  <a:schemeClr val="bg1">
                    <a:lumMod val="65000"/>
                  </a:schemeClr>
                </a:solidFill>
              </a:rPr>
              <a:t>2</a:t>
            </a:r>
            <a:endParaRPr lang="en-US" dirty="0"/>
          </a:p>
        </p:txBody>
      </p:sp>
      <p:sp>
        <p:nvSpPr>
          <p:cNvPr id="93" name="Rectangle 92">
            <a:extLst>
              <a:ext uri="{FF2B5EF4-FFF2-40B4-BE49-F238E27FC236}">
                <a16:creationId xmlns:a16="http://schemas.microsoft.com/office/drawing/2014/main" id="{4807079F-9438-5B48-BF81-BD7E1FC7C800}"/>
              </a:ext>
            </a:extLst>
          </p:cNvPr>
          <p:cNvSpPr/>
          <p:nvPr/>
        </p:nvSpPr>
        <p:spPr>
          <a:xfrm>
            <a:off x="2968860" y="4124869"/>
            <a:ext cx="423514" cy="523220"/>
          </a:xfrm>
          <a:prstGeom prst="rect">
            <a:avLst/>
          </a:prstGeom>
        </p:spPr>
        <p:txBody>
          <a:bodyPr wrap="none">
            <a:spAutoFit/>
          </a:bodyPr>
          <a:lstStyle/>
          <a:p>
            <a:r>
              <a:rPr lang="en-US" sz="2800" dirty="0"/>
              <a:t>Ω</a:t>
            </a:r>
          </a:p>
        </p:txBody>
      </p:sp>
      <p:grpSp>
        <p:nvGrpSpPr>
          <p:cNvPr id="94" name="Group 93">
            <a:extLst>
              <a:ext uri="{FF2B5EF4-FFF2-40B4-BE49-F238E27FC236}">
                <a16:creationId xmlns:a16="http://schemas.microsoft.com/office/drawing/2014/main" id="{C856E0BC-DCFE-A444-81EA-5CD862866DE4}"/>
              </a:ext>
            </a:extLst>
          </p:cNvPr>
          <p:cNvGrpSpPr/>
          <p:nvPr/>
        </p:nvGrpSpPr>
        <p:grpSpPr>
          <a:xfrm>
            <a:off x="5939093" y="963619"/>
            <a:ext cx="4112979" cy="2948314"/>
            <a:chOff x="4173350" y="526323"/>
            <a:chExt cx="5596571" cy="4011800"/>
          </a:xfrm>
        </p:grpSpPr>
        <p:grpSp>
          <p:nvGrpSpPr>
            <p:cNvPr id="95" name="Group 94">
              <a:extLst>
                <a:ext uri="{FF2B5EF4-FFF2-40B4-BE49-F238E27FC236}">
                  <a16:creationId xmlns:a16="http://schemas.microsoft.com/office/drawing/2014/main" id="{8DE0055E-5DCD-5A46-A72B-255FD8F4D43F}"/>
                </a:ext>
              </a:extLst>
            </p:cNvPr>
            <p:cNvGrpSpPr/>
            <p:nvPr/>
          </p:nvGrpSpPr>
          <p:grpSpPr>
            <a:xfrm>
              <a:off x="4173350" y="526323"/>
              <a:ext cx="5596571" cy="4011800"/>
              <a:chOff x="2321401" y="584387"/>
              <a:chExt cx="5596571" cy="4011800"/>
            </a:xfrm>
          </p:grpSpPr>
          <p:grpSp>
            <p:nvGrpSpPr>
              <p:cNvPr id="106" name="Group 105">
                <a:extLst>
                  <a:ext uri="{FF2B5EF4-FFF2-40B4-BE49-F238E27FC236}">
                    <a16:creationId xmlns:a16="http://schemas.microsoft.com/office/drawing/2014/main" id="{3ABEB1D9-598C-F14D-8582-365F963DF917}"/>
                  </a:ext>
                </a:extLst>
              </p:cNvPr>
              <p:cNvGrpSpPr/>
              <p:nvPr/>
            </p:nvGrpSpPr>
            <p:grpSpPr>
              <a:xfrm>
                <a:off x="2321401" y="584387"/>
                <a:ext cx="5596571" cy="4011800"/>
                <a:chOff x="1232492" y="1562837"/>
                <a:chExt cx="3325611" cy="2383903"/>
              </a:xfrm>
            </p:grpSpPr>
            <p:pic>
              <p:nvPicPr>
                <p:cNvPr id="129" name="Picture 128">
                  <a:extLst>
                    <a:ext uri="{FF2B5EF4-FFF2-40B4-BE49-F238E27FC236}">
                      <a16:creationId xmlns:a16="http://schemas.microsoft.com/office/drawing/2014/main" id="{2A5D7267-8E77-FB4B-9A41-3A1C50076B1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32492" y="1562837"/>
                  <a:ext cx="3325611" cy="2383903"/>
                </a:xfrm>
                <a:prstGeom prst="rect">
                  <a:avLst/>
                </a:prstGeom>
              </p:spPr>
            </p:pic>
            <p:sp>
              <p:nvSpPr>
                <p:cNvPr id="130" name="TextBox 129">
                  <a:extLst>
                    <a:ext uri="{FF2B5EF4-FFF2-40B4-BE49-F238E27FC236}">
                      <a16:creationId xmlns:a16="http://schemas.microsoft.com/office/drawing/2014/main" id="{457B3D41-43B9-DD4D-A994-3DF5771D80E3}"/>
                    </a:ext>
                  </a:extLst>
                </p:cNvPr>
                <p:cNvSpPr txBox="1"/>
                <p:nvPr/>
              </p:nvSpPr>
              <p:spPr>
                <a:xfrm>
                  <a:off x="2166584" y="2092456"/>
                  <a:ext cx="408831" cy="219466"/>
                </a:xfrm>
                <a:prstGeom prst="rect">
                  <a:avLst/>
                </a:prstGeom>
                <a:noFill/>
              </p:spPr>
              <p:txBody>
                <a:bodyPr wrap="none" rtlCol="0">
                  <a:spAutoFit/>
                </a:bodyPr>
                <a:lstStyle/>
                <a:p>
                  <a:r>
                    <a:rPr lang="en-US" dirty="0"/>
                    <a:t>=10Ω</a:t>
                  </a:r>
                  <a:endParaRPr lang="en-US" sz="2800" dirty="0"/>
                </a:p>
              </p:txBody>
            </p:sp>
            <p:sp>
              <p:nvSpPr>
                <p:cNvPr id="131" name="TextBox 130">
                  <a:extLst>
                    <a:ext uri="{FF2B5EF4-FFF2-40B4-BE49-F238E27FC236}">
                      <a16:creationId xmlns:a16="http://schemas.microsoft.com/office/drawing/2014/main" id="{EF17AEAA-4438-9242-9052-28D8A065E98B}"/>
                    </a:ext>
                  </a:extLst>
                </p:cNvPr>
                <p:cNvSpPr txBox="1"/>
                <p:nvPr/>
              </p:nvSpPr>
              <p:spPr>
                <a:xfrm>
                  <a:off x="2163815" y="2867634"/>
                  <a:ext cx="408831" cy="219466"/>
                </a:xfrm>
                <a:prstGeom prst="rect">
                  <a:avLst/>
                </a:prstGeom>
                <a:noFill/>
              </p:spPr>
              <p:txBody>
                <a:bodyPr wrap="none" rtlCol="0">
                  <a:spAutoFit/>
                </a:bodyPr>
                <a:lstStyle/>
                <a:p>
                  <a:r>
                    <a:rPr lang="en-US" dirty="0"/>
                    <a:t>=15Ω</a:t>
                  </a:r>
                  <a:endParaRPr lang="en-US" sz="2800" dirty="0"/>
                </a:p>
              </p:txBody>
            </p:sp>
            <p:sp>
              <p:nvSpPr>
                <p:cNvPr id="132" name="TextBox 131">
                  <a:extLst>
                    <a:ext uri="{FF2B5EF4-FFF2-40B4-BE49-F238E27FC236}">
                      <a16:creationId xmlns:a16="http://schemas.microsoft.com/office/drawing/2014/main" id="{A1CD964F-E34F-214B-BA2A-4835D37B57ED}"/>
                    </a:ext>
                  </a:extLst>
                </p:cNvPr>
                <p:cNvSpPr txBox="1"/>
                <p:nvPr/>
              </p:nvSpPr>
              <p:spPr>
                <a:xfrm>
                  <a:off x="2967303" y="2479939"/>
                  <a:ext cx="408831" cy="219466"/>
                </a:xfrm>
                <a:prstGeom prst="rect">
                  <a:avLst/>
                </a:prstGeom>
                <a:noFill/>
              </p:spPr>
              <p:txBody>
                <a:bodyPr wrap="none" rtlCol="0">
                  <a:spAutoFit/>
                </a:bodyPr>
                <a:lstStyle/>
                <a:p>
                  <a:r>
                    <a:rPr lang="en-US" dirty="0"/>
                    <a:t>=18Ω</a:t>
                  </a:r>
                  <a:endParaRPr lang="en-US" sz="2800" dirty="0"/>
                </a:p>
              </p:txBody>
            </p:sp>
            <p:sp>
              <p:nvSpPr>
                <p:cNvPr id="133" name="TextBox 132">
                  <a:extLst>
                    <a:ext uri="{FF2B5EF4-FFF2-40B4-BE49-F238E27FC236}">
                      <a16:creationId xmlns:a16="http://schemas.microsoft.com/office/drawing/2014/main" id="{8B2A3EE9-FB85-F143-9E3D-FF9262BD4802}"/>
                    </a:ext>
                  </a:extLst>
                </p:cNvPr>
                <p:cNvSpPr txBox="1"/>
                <p:nvPr/>
              </p:nvSpPr>
              <p:spPr>
                <a:xfrm>
                  <a:off x="3740351" y="1840268"/>
                  <a:ext cx="339295" cy="219466"/>
                </a:xfrm>
                <a:prstGeom prst="rect">
                  <a:avLst/>
                </a:prstGeom>
                <a:noFill/>
              </p:spPr>
              <p:txBody>
                <a:bodyPr wrap="none" rtlCol="0">
                  <a:spAutoFit/>
                </a:bodyPr>
                <a:lstStyle/>
                <a:p>
                  <a:r>
                    <a:rPr lang="en-US" dirty="0"/>
                    <a:t>=6Ω</a:t>
                  </a:r>
                  <a:endParaRPr lang="en-US" sz="2800" dirty="0"/>
                </a:p>
              </p:txBody>
            </p:sp>
            <p:sp>
              <p:nvSpPr>
                <p:cNvPr id="134" name="TextBox 133">
                  <a:extLst>
                    <a:ext uri="{FF2B5EF4-FFF2-40B4-BE49-F238E27FC236}">
                      <a16:creationId xmlns:a16="http://schemas.microsoft.com/office/drawing/2014/main" id="{5DED528D-C239-464E-999A-A524296E3613}"/>
                    </a:ext>
                  </a:extLst>
                </p:cNvPr>
                <p:cNvSpPr txBox="1"/>
                <p:nvPr/>
              </p:nvSpPr>
              <p:spPr>
                <a:xfrm>
                  <a:off x="3733913" y="2476112"/>
                  <a:ext cx="408831" cy="219466"/>
                </a:xfrm>
                <a:prstGeom prst="rect">
                  <a:avLst/>
                </a:prstGeom>
                <a:noFill/>
              </p:spPr>
              <p:txBody>
                <a:bodyPr wrap="none" rtlCol="0">
                  <a:spAutoFit/>
                </a:bodyPr>
                <a:lstStyle/>
                <a:p>
                  <a:r>
                    <a:rPr lang="en-US" dirty="0"/>
                    <a:t>=12Ω</a:t>
                  </a:r>
                  <a:endParaRPr lang="en-US" sz="2800" dirty="0"/>
                </a:p>
              </p:txBody>
            </p:sp>
            <p:sp>
              <p:nvSpPr>
                <p:cNvPr id="135" name="TextBox 134">
                  <a:extLst>
                    <a:ext uri="{FF2B5EF4-FFF2-40B4-BE49-F238E27FC236}">
                      <a16:creationId xmlns:a16="http://schemas.microsoft.com/office/drawing/2014/main" id="{4C3C8D8E-B7EE-FF46-8073-FFD58159E857}"/>
                    </a:ext>
                  </a:extLst>
                </p:cNvPr>
                <p:cNvSpPr txBox="1"/>
                <p:nvPr/>
              </p:nvSpPr>
              <p:spPr>
                <a:xfrm>
                  <a:off x="3738122" y="3114775"/>
                  <a:ext cx="408831" cy="219466"/>
                </a:xfrm>
                <a:prstGeom prst="rect">
                  <a:avLst/>
                </a:prstGeom>
                <a:noFill/>
              </p:spPr>
              <p:txBody>
                <a:bodyPr wrap="none" rtlCol="0">
                  <a:spAutoFit/>
                </a:bodyPr>
                <a:lstStyle/>
                <a:p>
                  <a:r>
                    <a:rPr lang="en-US" dirty="0"/>
                    <a:t>=22Ω</a:t>
                  </a:r>
                  <a:endParaRPr lang="en-US" sz="2800" dirty="0"/>
                </a:p>
              </p:txBody>
            </p:sp>
            <p:sp>
              <p:nvSpPr>
                <p:cNvPr id="136" name="TextBox 135">
                  <a:extLst>
                    <a:ext uri="{FF2B5EF4-FFF2-40B4-BE49-F238E27FC236}">
                      <a16:creationId xmlns:a16="http://schemas.microsoft.com/office/drawing/2014/main" id="{A723C4A2-8E00-F74C-8217-3359B16A468E}"/>
                    </a:ext>
                  </a:extLst>
                </p:cNvPr>
                <p:cNvSpPr txBox="1"/>
                <p:nvPr/>
              </p:nvSpPr>
              <p:spPr>
                <a:xfrm>
                  <a:off x="3102636" y="3682542"/>
                  <a:ext cx="581241" cy="219466"/>
                </a:xfrm>
                <a:prstGeom prst="rect">
                  <a:avLst/>
                </a:prstGeom>
                <a:noFill/>
              </p:spPr>
              <p:txBody>
                <a:bodyPr wrap="none" rtlCol="0">
                  <a:spAutoFit/>
                </a:bodyPr>
                <a:lstStyle/>
                <a:p>
                  <a:r>
                    <a:rPr lang="en-US" dirty="0"/>
                    <a:t>V</a:t>
                  </a:r>
                  <a:r>
                    <a:rPr lang="en-US" baseline="-25000" dirty="0"/>
                    <a:t>T</a:t>
                  </a:r>
                  <a:r>
                    <a:rPr lang="en-US" dirty="0"/>
                    <a:t> = 12V</a:t>
                  </a:r>
                  <a:endParaRPr lang="en-US" sz="2800" dirty="0"/>
                </a:p>
              </p:txBody>
            </p:sp>
          </p:grpSp>
          <p:cxnSp>
            <p:nvCxnSpPr>
              <p:cNvPr id="107" name="Straight Arrow Connector 106">
                <a:extLst>
                  <a:ext uri="{FF2B5EF4-FFF2-40B4-BE49-F238E27FC236}">
                    <a16:creationId xmlns:a16="http://schemas.microsoft.com/office/drawing/2014/main" id="{498545C4-A09E-A146-B0F9-8DB4A24C8B2C}"/>
                  </a:ext>
                </a:extLst>
              </p:cNvPr>
              <p:cNvCxnSpPr>
                <a:cxnSpLocks/>
              </p:cNvCxnSpPr>
              <p:nvPr/>
            </p:nvCxnSpPr>
            <p:spPr>
              <a:xfrm flipH="1">
                <a:off x="3178862" y="3689023"/>
                <a:ext cx="1349084" cy="0"/>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47100F1D-8628-1942-BC0F-D358F96D5E22}"/>
                  </a:ext>
                </a:extLst>
              </p:cNvPr>
              <p:cNvCxnSpPr>
                <a:cxnSpLocks/>
              </p:cNvCxnSpPr>
              <p:nvPr/>
            </p:nvCxnSpPr>
            <p:spPr>
              <a:xfrm>
                <a:off x="2782852" y="2010380"/>
                <a:ext cx="269107"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57F78C70-56C7-5F45-B3A9-9FBA9AF86245}"/>
                  </a:ext>
                </a:extLst>
              </p:cNvPr>
              <p:cNvSpPr txBox="1"/>
              <p:nvPr/>
            </p:nvSpPr>
            <p:spPr>
              <a:xfrm>
                <a:off x="2758547" y="1965677"/>
                <a:ext cx="317716" cy="369332"/>
              </a:xfrm>
              <a:prstGeom prst="rect">
                <a:avLst/>
              </a:prstGeom>
              <a:noFill/>
            </p:spPr>
            <p:txBody>
              <a:bodyPr wrap="none" rtlCol="0">
                <a:spAutoFit/>
              </a:bodyPr>
              <a:lstStyle/>
              <a:p>
                <a:r>
                  <a:rPr lang="en-US" dirty="0"/>
                  <a:t>I</a:t>
                </a:r>
                <a:r>
                  <a:rPr lang="en-US" baseline="-25000" dirty="0"/>
                  <a:t>T</a:t>
                </a:r>
                <a:endParaRPr lang="en-US" sz="2800" baseline="-25000" dirty="0"/>
              </a:p>
            </p:txBody>
          </p:sp>
          <p:cxnSp>
            <p:nvCxnSpPr>
              <p:cNvPr id="110" name="Straight Arrow Connector 109">
                <a:extLst>
                  <a:ext uri="{FF2B5EF4-FFF2-40B4-BE49-F238E27FC236}">
                    <a16:creationId xmlns:a16="http://schemas.microsoft.com/office/drawing/2014/main" id="{3CD1F332-C0CF-584D-A39F-00048D9F0F2B}"/>
                  </a:ext>
                </a:extLst>
              </p:cNvPr>
              <p:cNvCxnSpPr>
                <a:cxnSpLocks/>
              </p:cNvCxnSpPr>
              <p:nvPr/>
            </p:nvCxnSpPr>
            <p:spPr>
              <a:xfrm>
                <a:off x="3205607" y="1335703"/>
                <a:ext cx="269107"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3EE11A9C-F51D-F644-875D-89610AB16AE5}"/>
                  </a:ext>
                </a:extLst>
              </p:cNvPr>
              <p:cNvSpPr txBox="1"/>
              <p:nvPr/>
            </p:nvSpPr>
            <p:spPr>
              <a:xfrm>
                <a:off x="3192877" y="1291000"/>
                <a:ext cx="320922" cy="369332"/>
              </a:xfrm>
              <a:prstGeom prst="rect">
                <a:avLst/>
              </a:prstGeom>
              <a:noFill/>
            </p:spPr>
            <p:txBody>
              <a:bodyPr wrap="none" rtlCol="0">
                <a:spAutoFit/>
              </a:bodyPr>
              <a:lstStyle/>
              <a:p>
                <a:r>
                  <a:rPr lang="en-US" dirty="0"/>
                  <a:t>I</a:t>
                </a:r>
                <a:r>
                  <a:rPr lang="en-US" baseline="-25000" dirty="0"/>
                  <a:t>1</a:t>
                </a:r>
                <a:endParaRPr lang="en-US" sz="2800" baseline="-25000" dirty="0"/>
              </a:p>
            </p:txBody>
          </p:sp>
          <p:cxnSp>
            <p:nvCxnSpPr>
              <p:cNvPr id="112" name="Straight Arrow Connector 111">
                <a:extLst>
                  <a:ext uri="{FF2B5EF4-FFF2-40B4-BE49-F238E27FC236}">
                    <a16:creationId xmlns:a16="http://schemas.microsoft.com/office/drawing/2014/main" id="{A9E4C397-5163-4846-AF76-ABAA491C7A41}"/>
                  </a:ext>
                </a:extLst>
              </p:cNvPr>
              <p:cNvCxnSpPr>
                <a:cxnSpLocks/>
              </p:cNvCxnSpPr>
              <p:nvPr/>
            </p:nvCxnSpPr>
            <p:spPr>
              <a:xfrm>
                <a:off x="3178862" y="2673753"/>
                <a:ext cx="269107"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8AEB071B-ECDD-204F-A2FE-B9C01AB8EEFD}"/>
                  </a:ext>
                </a:extLst>
              </p:cNvPr>
              <p:cNvSpPr txBox="1"/>
              <p:nvPr/>
            </p:nvSpPr>
            <p:spPr>
              <a:xfrm>
                <a:off x="3154557" y="2629050"/>
                <a:ext cx="320922" cy="369332"/>
              </a:xfrm>
              <a:prstGeom prst="rect">
                <a:avLst/>
              </a:prstGeom>
              <a:noFill/>
            </p:spPr>
            <p:txBody>
              <a:bodyPr wrap="none" rtlCol="0">
                <a:spAutoFit/>
              </a:bodyPr>
              <a:lstStyle/>
              <a:p>
                <a:r>
                  <a:rPr lang="en-US" dirty="0"/>
                  <a:t>I</a:t>
                </a:r>
                <a:r>
                  <a:rPr lang="en-US" baseline="-25000" dirty="0"/>
                  <a:t>2</a:t>
                </a:r>
                <a:endParaRPr lang="en-US" sz="2800" baseline="-25000" dirty="0"/>
              </a:p>
            </p:txBody>
          </p:sp>
          <p:cxnSp>
            <p:nvCxnSpPr>
              <p:cNvPr id="114" name="Straight Arrow Connector 113">
                <a:extLst>
                  <a:ext uri="{FF2B5EF4-FFF2-40B4-BE49-F238E27FC236}">
                    <a16:creationId xmlns:a16="http://schemas.microsoft.com/office/drawing/2014/main" id="{75B43E00-CBF1-7F45-A198-E63D8319AD8D}"/>
                  </a:ext>
                </a:extLst>
              </p:cNvPr>
              <p:cNvCxnSpPr>
                <a:cxnSpLocks/>
              </p:cNvCxnSpPr>
              <p:nvPr/>
            </p:nvCxnSpPr>
            <p:spPr>
              <a:xfrm>
                <a:off x="4527946" y="2008790"/>
                <a:ext cx="269107"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9F523F9E-1DA5-C04D-BF48-5BB2B44A81A5}"/>
                  </a:ext>
                </a:extLst>
              </p:cNvPr>
              <p:cNvSpPr txBox="1"/>
              <p:nvPr/>
            </p:nvSpPr>
            <p:spPr>
              <a:xfrm>
                <a:off x="4503641" y="1964087"/>
                <a:ext cx="320922" cy="369332"/>
              </a:xfrm>
              <a:prstGeom prst="rect">
                <a:avLst/>
              </a:prstGeom>
              <a:noFill/>
            </p:spPr>
            <p:txBody>
              <a:bodyPr wrap="none" rtlCol="0">
                <a:spAutoFit/>
              </a:bodyPr>
              <a:lstStyle/>
              <a:p>
                <a:r>
                  <a:rPr lang="en-US" dirty="0"/>
                  <a:t>I</a:t>
                </a:r>
                <a:r>
                  <a:rPr lang="en-US" baseline="-25000" dirty="0"/>
                  <a:t>3</a:t>
                </a:r>
                <a:endParaRPr lang="en-US" sz="2800" baseline="-25000" dirty="0"/>
              </a:p>
            </p:txBody>
          </p:sp>
          <p:cxnSp>
            <p:nvCxnSpPr>
              <p:cNvPr id="116" name="Straight Arrow Connector 115">
                <a:extLst>
                  <a:ext uri="{FF2B5EF4-FFF2-40B4-BE49-F238E27FC236}">
                    <a16:creationId xmlns:a16="http://schemas.microsoft.com/office/drawing/2014/main" id="{ADE2EC33-188E-3B43-A8F0-1D0E218AB1F4}"/>
                  </a:ext>
                </a:extLst>
              </p:cNvPr>
              <p:cNvCxnSpPr>
                <a:cxnSpLocks/>
              </p:cNvCxnSpPr>
              <p:nvPr/>
            </p:nvCxnSpPr>
            <p:spPr>
              <a:xfrm>
                <a:off x="5836034" y="931375"/>
                <a:ext cx="269107"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F88DF5DE-94F4-344E-8DD9-218A74B5CD46}"/>
                  </a:ext>
                </a:extLst>
              </p:cNvPr>
              <p:cNvSpPr txBox="1"/>
              <p:nvPr/>
            </p:nvSpPr>
            <p:spPr>
              <a:xfrm>
                <a:off x="5811729" y="886672"/>
                <a:ext cx="320922" cy="369332"/>
              </a:xfrm>
              <a:prstGeom prst="rect">
                <a:avLst/>
              </a:prstGeom>
              <a:noFill/>
            </p:spPr>
            <p:txBody>
              <a:bodyPr wrap="none" rtlCol="0">
                <a:spAutoFit/>
              </a:bodyPr>
              <a:lstStyle/>
              <a:p>
                <a:r>
                  <a:rPr lang="en-US" dirty="0"/>
                  <a:t>I</a:t>
                </a:r>
                <a:r>
                  <a:rPr lang="en-US" baseline="-25000" dirty="0"/>
                  <a:t>4</a:t>
                </a:r>
                <a:endParaRPr lang="en-US" sz="2800" baseline="-25000" dirty="0"/>
              </a:p>
            </p:txBody>
          </p:sp>
          <p:cxnSp>
            <p:nvCxnSpPr>
              <p:cNvPr id="118" name="Straight Arrow Connector 117">
                <a:extLst>
                  <a:ext uri="{FF2B5EF4-FFF2-40B4-BE49-F238E27FC236}">
                    <a16:creationId xmlns:a16="http://schemas.microsoft.com/office/drawing/2014/main" id="{A001CB81-36AB-394B-B394-3DD562CFC248}"/>
                  </a:ext>
                </a:extLst>
              </p:cNvPr>
              <p:cNvCxnSpPr>
                <a:cxnSpLocks/>
              </p:cNvCxnSpPr>
              <p:nvPr/>
            </p:nvCxnSpPr>
            <p:spPr>
              <a:xfrm>
                <a:off x="5867500" y="1997215"/>
                <a:ext cx="269107"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3435E91F-B26F-414E-A191-02F3014CC5A2}"/>
                  </a:ext>
                </a:extLst>
              </p:cNvPr>
              <p:cNvSpPr txBox="1"/>
              <p:nvPr/>
            </p:nvSpPr>
            <p:spPr>
              <a:xfrm>
                <a:off x="5843195" y="1952512"/>
                <a:ext cx="320922" cy="369332"/>
              </a:xfrm>
              <a:prstGeom prst="rect">
                <a:avLst/>
              </a:prstGeom>
              <a:noFill/>
            </p:spPr>
            <p:txBody>
              <a:bodyPr wrap="none" rtlCol="0">
                <a:spAutoFit/>
              </a:bodyPr>
              <a:lstStyle/>
              <a:p>
                <a:r>
                  <a:rPr lang="en-US" dirty="0"/>
                  <a:t>I</a:t>
                </a:r>
                <a:r>
                  <a:rPr lang="en-US" baseline="-25000" dirty="0"/>
                  <a:t>5</a:t>
                </a:r>
                <a:endParaRPr lang="en-US" sz="2800" baseline="-25000" dirty="0"/>
              </a:p>
            </p:txBody>
          </p:sp>
          <p:cxnSp>
            <p:nvCxnSpPr>
              <p:cNvPr id="120" name="Straight Arrow Connector 119">
                <a:extLst>
                  <a:ext uri="{FF2B5EF4-FFF2-40B4-BE49-F238E27FC236}">
                    <a16:creationId xmlns:a16="http://schemas.microsoft.com/office/drawing/2014/main" id="{1CC22BEC-260E-464E-8D06-38608F37C695}"/>
                  </a:ext>
                </a:extLst>
              </p:cNvPr>
              <p:cNvCxnSpPr>
                <a:cxnSpLocks/>
              </p:cNvCxnSpPr>
              <p:nvPr/>
            </p:nvCxnSpPr>
            <p:spPr>
              <a:xfrm>
                <a:off x="5880230" y="3063055"/>
                <a:ext cx="269107"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9D3FA611-E796-9445-A5AB-07A579AD8C55}"/>
                  </a:ext>
                </a:extLst>
              </p:cNvPr>
              <p:cNvSpPr txBox="1"/>
              <p:nvPr/>
            </p:nvSpPr>
            <p:spPr>
              <a:xfrm>
                <a:off x="5855925" y="3018352"/>
                <a:ext cx="320922" cy="369332"/>
              </a:xfrm>
              <a:prstGeom prst="rect">
                <a:avLst/>
              </a:prstGeom>
              <a:noFill/>
            </p:spPr>
            <p:txBody>
              <a:bodyPr wrap="none" rtlCol="0">
                <a:spAutoFit/>
              </a:bodyPr>
              <a:lstStyle/>
              <a:p>
                <a:r>
                  <a:rPr lang="en-US" dirty="0"/>
                  <a:t>I</a:t>
                </a:r>
                <a:r>
                  <a:rPr lang="en-US" baseline="-25000" dirty="0"/>
                  <a:t>6</a:t>
                </a:r>
                <a:endParaRPr lang="en-US" sz="2800" baseline="-25000" dirty="0"/>
              </a:p>
            </p:txBody>
          </p:sp>
          <p:sp>
            <p:nvSpPr>
              <p:cNvPr id="122" name="TextBox 121">
                <a:extLst>
                  <a:ext uri="{FF2B5EF4-FFF2-40B4-BE49-F238E27FC236}">
                    <a16:creationId xmlns:a16="http://schemas.microsoft.com/office/drawing/2014/main" id="{34BE1F65-E117-3647-AEB8-887CE62F3DCA}"/>
                  </a:ext>
                </a:extLst>
              </p:cNvPr>
              <p:cNvSpPr txBox="1"/>
              <p:nvPr/>
            </p:nvSpPr>
            <p:spPr>
              <a:xfrm>
                <a:off x="3703132" y="3687044"/>
                <a:ext cx="502061" cy="369332"/>
              </a:xfrm>
              <a:prstGeom prst="rect">
                <a:avLst/>
              </a:prstGeom>
              <a:noFill/>
            </p:spPr>
            <p:txBody>
              <a:bodyPr wrap="none" rtlCol="0">
                <a:spAutoFit/>
              </a:bodyPr>
              <a:lstStyle/>
              <a:p>
                <a:r>
                  <a:rPr lang="en-US" dirty="0"/>
                  <a:t>V∥</a:t>
                </a:r>
                <a:r>
                  <a:rPr lang="en-US" baseline="-25000" dirty="0"/>
                  <a:t>1</a:t>
                </a:r>
                <a:endParaRPr lang="en-US" sz="2800" baseline="-25000" dirty="0"/>
              </a:p>
            </p:txBody>
          </p:sp>
          <p:cxnSp>
            <p:nvCxnSpPr>
              <p:cNvPr id="123" name="Straight Arrow Connector 122">
                <a:extLst>
                  <a:ext uri="{FF2B5EF4-FFF2-40B4-BE49-F238E27FC236}">
                    <a16:creationId xmlns:a16="http://schemas.microsoft.com/office/drawing/2014/main" id="{46056991-4875-124D-8038-9BB5B8C7178E}"/>
                  </a:ext>
                </a:extLst>
              </p:cNvPr>
              <p:cNvCxnSpPr>
                <a:cxnSpLocks/>
              </p:cNvCxnSpPr>
              <p:nvPr/>
            </p:nvCxnSpPr>
            <p:spPr>
              <a:xfrm flipH="1">
                <a:off x="5928970" y="3903532"/>
                <a:ext cx="1349084" cy="0"/>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5B58F887-DF73-E046-98B0-9B344E64BE77}"/>
                  </a:ext>
                </a:extLst>
              </p:cNvPr>
              <p:cNvSpPr txBox="1"/>
              <p:nvPr/>
            </p:nvSpPr>
            <p:spPr>
              <a:xfrm>
                <a:off x="6453240" y="3901553"/>
                <a:ext cx="502061" cy="369332"/>
              </a:xfrm>
              <a:prstGeom prst="rect">
                <a:avLst/>
              </a:prstGeom>
              <a:noFill/>
            </p:spPr>
            <p:txBody>
              <a:bodyPr wrap="none" rtlCol="0">
                <a:spAutoFit/>
              </a:bodyPr>
              <a:lstStyle/>
              <a:p>
                <a:r>
                  <a:rPr lang="en-US" dirty="0"/>
                  <a:t>V∥</a:t>
                </a:r>
                <a:r>
                  <a:rPr lang="en-US" baseline="-25000" dirty="0"/>
                  <a:t>2</a:t>
                </a:r>
                <a:endParaRPr lang="en-US" sz="2800" baseline="-25000" dirty="0"/>
              </a:p>
            </p:txBody>
          </p:sp>
          <p:sp>
            <p:nvSpPr>
              <p:cNvPr id="125" name="TextBox 124">
                <a:extLst>
                  <a:ext uri="{FF2B5EF4-FFF2-40B4-BE49-F238E27FC236}">
                    <a16:creationId xmlns:a16="http://schemas.microsoft.com/office/drawing/2014/main" id="{774DBDAB-2522-E74D-B7DC-00E97D0A41D4}"/>
                  </a:ext>
                </a:extLst>
              </p:cNvPr>
              <p:cNvSpPr txBox="1"/>
              <p:nvPr/>
            </p:nvSpPr>
            <p:spPr>
              <a:xfrm>
                <a:off x="4573532" y="756597"/>
                <a:ext cx="495649" cy="369332"/>
              </a:xfrm>
              <a:prstGeom prst="rect">
                <a:avLst/>
              </a:prstGeom>
              <a:noFill/>
            </p:spPr>
            <p:txBody>
              <a:bodyPr wrap="none" rtlCol="0">
                <a:spAutoFit/>
              </a:bodyPr>
              <a:lstStyle/>
              <a:p>
                <a:r>
                  <a:rPr lang="en-US" dirty="0"/>
                  <a:t>R∥</a:t>
                </a:r>
                <a:r>
                  <a:rPr lang="en-US" baseline="-25000" dirty="0"/>
                  <a:t>1</a:t>
                </a:r>
                <a:endParaRPr lang="en-US" sz="2800" baseline="-25000" dirty="0"/>
              </a:p>
            </p:txBody>
          </p:sp>
          <p:sp>
            <p:nvSpPr>
              <p:cNvPr id="126" name="TextBox 125">
                <a:extLst>
                  <a:ext uri="{FF2B5EF4-FFF2-40B4-BE49-F238E27FC236}">
                    <a16:creationId xmlns:a16="http://schemas.microsoft.com/office/drawing/2014/main" id="{E3109E2B-DA42-1249-8A00-4E42E44E0593}"/>
                  </a:ext>
                </a:extLst>
              </p:cNvPr>
              <p:cNvSpPr txBox="1"/>
              <p:nvPr/>
            </p:nvSpPr>
            <p:spPr>
              <a:xfrm>
                <a:off x="7284656" y="803837"/>
                <a:ext cx="495649" cy="369332"/>
              </a:xfrm>
              <a:prstGeom prst="rect">
                <a:avLst/>
              </a:prstGeom>
              <a:noFill/>
            </p:spPr>
            <p:txBody>
              <a:bodyPr wrap="none" rtlCol="0">
                <a:spAutoFit/>
              </a:bodyPr>
              <a:lstStyle/>
              <a:p>
                <a:r>
                  <a:rPr lang="en-US" dirty="0"/>
                  <a:t>R∥</a:t>
                </a:r>
                <a:r>
                  <a:rPr lang="en-US" baseline="-25000" dirty="0"/>
                  <a:t>2</a:t>
                </a:r>
                <a:endParaRPr lang="en-US" sz="2800" baseline="-25000" dirty="0"/>
              </a:p>
            </p:txBody>
          </p:sp>
          <p:cxnSp>
            <p:nvCxnSpPr>
              <p:cNvPr id="127" name="Straight Arrow Connector 126">
                <a:extLst>
                  <a:ext uri="{FF2B5EF4-FFF2-40B4-BE49-F238E27FC236}">
                    <a16:creationId xmlns:a16="http://schemas.microsoft.com/office/drawing/2014/main" id="{8B4F1A17-2A1E-204E-85D4-DC22DC8EA8E6}"/>
                  </a:ext>
                </a:extLst>
              </p:cNvPr>
              <p:cNvCxnSpPr>
                <a:cxnSpLocks/>
                <a:endCxn id="125" idx="2"/>
              </p:cNvCxnSpPr>
              <p:nvPr/>
            </p:nvCxnSpPr>
            <p:spPr>
              <a:xfrm flipV="1">
                <a:off x="4501178" y="1125929"/>
                <a:ext cx="320179" cy="575626"/>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A99900C4-FE4C-3846-8DF8-F91E24E39575}"/>
                  </a:ext>
                </a:extLst>
              </p:cNvPr>
              <p:cNvCxnSpPr>
                <a:cxnSpLocks/>
                <a:endCxn id="126" idx="2"/>
              </p:cNvCxnSpPr>
              <p:nvPr/>
            </p:nvCxnSpPr>
            <p:spPr>
              <a:xfrm flipV="1">
                <a:off x="7142758" y="1173169"/>
                <a:ext cx="389723" cy="365299"/>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96" name="Straight Arrow Connector 95">
              <a:extLst>
                <a:ext uri="{FF2B5EF4-FFF2-40B4-BE49-F238E27FC236}">
                  <a16:creationId xmlns:a16="http://schemas.microsoft.com/office/drawing/2014/main" id="{45164583-165C-DB41-92D8-A8F1CFC53D25}"/>
                </a:ext>
              </a:extLst>
            </p:cNvPr>
            <p:cNvCxnSpPr>
              <a:cxnSpLocks/>
            </p:cNvCxnSpPr>
            <p:nvPr/>
          </p:nvCxnSpPr>
          <p:spPr>
            <a:xfrm flipH="1">
              <a:off x="5336900" y="1836450"/>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00C1D9B7-A48B-8949-990E-0AF5D0332304}"/>
                </a:ext>
              </a:extLst>
            </p:cNvPr>
            <p:cNvSpPr txBox="1"/>
            <p:nvPr/>
          </p:nvSpPr>
          <p:spPr>
            <a:xfrm>
              <a:off x="5544630" y="1831722"/>
              <a:ext cx="394660" cy="369332"/>
            </a:xfrm>
            <a:prstGeom prst="rect">
              <a:avLst/>
            </a:prstGeom>
            <a:noFill/>
          </p:spPr>
          <p:txBody>
            <a:bodyPr wrap="none" rtlCol="0">
              <a:spAutoFit/>
            </a:bodyPr>
            <a:lstStyle/>
            <a:p>
              <a:r>
                <a:rPr lang="en-US" dirty="0"/>
                <a:t>V</a:t>
              </a:r>
              <a:r>
                <a:rPr lang="en-US" baseline="-25000" dirty="0"/>
                <a:t>1</a:t>
              </a:r>
              <a:endParaRPr lang="en-US" sz="2800" baseline="-25000" dirty="0"/>
            </a:p>
          </p:txBody>
        </p:sp>
        <p:cxnSp>
          <p:nvCxnSpPr>
            <p:cNvPr id="98" name="Straight Arrow Connector 97">
              <a:extLst>
                <a:ext uri="{FF2B5EF4-FFF2-40B4-BE49-F238E27FC236}">
                  <a16:creationId xmlns:a16="http://schemas.microsoft.com/office/drawing/2014/main" id="{A1F07DAB-64EC-BF4A-AC3B-A4897CAF803E}"/>
                </a:ext>
              </a:extLst>
            </p:cNvPr>
            <p:cNvCxnSpPr>
              <a:cxnSpLocks/>
            </p:cNvCxnSpPr>
            <p:nvPr/>
          </p:nvCxnSpPr>
          <p:spPr>
            <a:xfrm flipH="1">
              <a:off x="5345232" y="3168787"/>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853D035E-041D-E440-805D-723997B9DB23}"/>
                </a:ext>
              </a:extLst>
            </p:cNvPr>
            <p:cNvSpPr txBox="1"/>
            <p:nvPr/>
          </p:nvSpPr>
          <p:spPr>
            <a:xfrm>
              <a:off x="5552962" y="3164059"/>
              <a:ext cx="394660" cy="369332"/>
            </a:xfrm>
            <a:prstGeom prst="rect">
              <a:avLst/>
            </a:prstGeom>
            <a:noFill/>
          </p:spPr>
          <p:txBody>
            <a:bodyPr wrap="none" rtlCol="0">
              <a:spAutoFit/>
            </a:bodyPr>
            <a:lstStyle/>
            <a:p>
              <a:r>
                <a:rPr lang="en-US" dirty="0"/>
                <a:t>V</a:t>
              </a:r>
              <a:r>
                <a:rPr lang="en-US" baseline="-25000" dirty="0"/>
                <a:t>2</a:t>
              </a:r>
              <a:endParaRPr lang="en-US" sz="2800" baseline="-25000" dirty="0"/>
            </a:p>
          </p:txBody>
        </p:sp>
        <p:cxnSp>
          <p:nvCxnSpPr>
            <p:cNvPr id="100" name="Straight Arrow Connector 99">
              <a:extLst>
                <a:ext uri="{FF2B5EF4-FFF2-40B4-BE49-F238E27FC236}">
                  <a16:creationId xmlns:a16="http://schemas.microsoft.com/office/drawing/2014/main" id="{3A341CDD-A30E-EB45-870F-8B3394F3C6CA}"/>
                </a:ext>
              </a:extLst>
            </p:cNvPr>
            <p:cNvCxnSpPr>
              <a:cxnSpLocks/>
            </p:cNvCxnSpPr>
            <p:nvPr/>
          </p:nvCxnSpPr>
          <p:spPr>
            <a:xfrm flipH="1">
              <a:off x="7994603" y="1396311"/>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C964CD2A-2FC9-284E-ACD3-CB7E6F964F84}"/>
                </a:ext>
              </a:extLst>
            </p:cNvPr>
            <p:cNvSpPr txBox="1"/>
            <p:nvPr/>
          </p:nvSpPr>
          <p:spPr>
            <a:xfrm>
              <a:off x="8184923" y="1346475"/>
              <a:ext cx="394660" cy="369332"/>
            </a:xfrm>
            <a:prstGeom prst="rect">
              <a:avLst/>
            </a:prstGeom>
            <a:noFill/>
          </p:spPr>
          <p:txBody>
            <a:bodyPr wrap="none" rtlCol="0">
              <a:spAutoFit/>
            </a:bodyPr>
            <a:lstStyle/>
            <a:p>
              <a:r>
                <a:rPr lang="en-US" dirty="0"/>
                <a:t>V</a:t>
              </a:r>
              <a:r>
                <a:rPr lang="en-US" baseline="-25000" dirty="0"/>
                <a:t>4</a:t>
              </a:r>
              <a:endParaRPr lang="en-US" sz="2800" baseline="-25000" dirty="0"/>
            </a:p>
          </p:txBody>
        </p:sp>
        <p:cxnSp>
          <p:nvCxnSpPr>
            <p:cNvPr id="102" name="Straight Arrow Connector 101">
              <a:extLst>
                <a:ext uri="{FF2B5EF4-FFF2-40B4-BE49-F238E27FC236}">
                  <a16:creationId xmlns:a16="http://schemas.microsoft.com/office/drawing/2014/main" id="{43323197-E8D5-444F-8C1D-2D51FAE841B9}"/>
                </a:ext>
              </a:extLst>
            </p:cNvPr>
            <p:cNvCxnSpPr>
              <a:cxnSpLocks/>
            </p:cNvCxnSpPr>
            <p:nvPr/>
          </p:nvCxnSpPr>
          <p:spPr>
            <a:xfrm flipH="1">
              <a:off x="8031950" y="2486180"/>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BE942CA5-C797-644A-8911-BACD30809B2A}"/>
                </a:ext>
              </a:extLst>
            </p:cNvPr>
            <p:cNvSpPr txBox="1"/>
            <p:nvPr/>
          </p:nvSpPr>
          <p:spPr>
            <a:xfrm>
              <a:off x="8222270" y="2436344"/>
              <a:ext cx="394660" cy="369332"/>
            </a:xfrm>
            <a:prstGeom prst="rect">
              <a:avLst/>
            </a:prstGeom>
            <a:noFill/>
          </p:spPr>
          <p:txBody>
            <a:bodyPr wrap="none" rtlCol="0">
              <a:spAutoFit/>
            </a:bodyPr>
            <a:lstStyle/>
            <a:p>
              <a:r>
                <a:rPr lang="en-US" dirty="0"/>
                <a:t>V</a:t>
              </a:r>
              <a:r>
                <a:rPr lang="en-US" baseline="-25000" dirty="0"/>
                <a:t>5</a:t>
              </a:r>
              <a:endParaRPr lang="en-US" sz="2800" baseline="-25000" dirty="0"/>
            </a:p>
          </p:txBody>
        </p:sp>
        <p:cxnSp>
          <p:nvCxnSpPr>
            <p:cNvPr id="104" name="Straight Arrow Connector 103">
              <a:extLst>
                <a:ext uri="{FF2B5EF4-FFF2-40B4-BE49-F238E27FC236}">
                  <a16:creationId xmlns:a16="http://schemas.microsoft.com/office/drawing/2014/main" id="{0485ADA1-BDEF-AC4E-8C1E-616A33C1E05E}"/>
                </a:ext>
              </a:extLst>
            </p:cNvPr>
            <p:cNvCxnSpPr>
              <a:cxnSpLocks/>
            </p:cNvCxnSpPr>
            <p:nvPr/>
          </p:nvCxnSpPr>
          <p:spPr>
            <a:xfrm flipH="1">
              <a:off x="8046973" y="3552601"/>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BCAEDFD7-4C86-CC42-AABC-27D2F4F4F613}"/>
                </a:ext>
              </a:extLst>
            </p:cNvPr>
            <p:cNvSpPr txBox="1"/>
            <p:nvPr/>
          </p:nvSpPr>
          <p:spPr>
            <a:xfrm>
              <a:off x="8237293" y="3502765"/>
              <a:ext cx="394660" cy="369332"/>
            </a:xfrm>
            <a:prstGeom prst="rect">
              <a:avLst/>
            </a:prstGeom>
            <a:noFill/>
          </p:spPr>
          <p:txBody>
            <a:bodyPr wrap="none" rtlCol="0">
              <a:spAutoFit/>
            </a:bodyPr>
            <a:lstStyle/>
            <a:p>
              <a:r>
                <a:rPr lang="en-US" dirty="0"/>
                <a:t>V</a:t>
              </a:r>
              <a:r>
                <a:rPr lang="en-US" baseline="-25000" dirty="0"/>
                <a:t>1</a:t>
              </a:r>
              <a:endParaRPr lang="en-US" sz="2800" baseline="-25000" dirty="0"/>
            </a:p>
          </p:txBody>
        </p:sp>
      </p:grpSp>
    </p:spTree>
    <p:custDataLst>
      <p:tags r:id="rId1"/>
    </p:custDataLst>
    <p:extLst>
      <p:ext uri="{BB962C8B-B14F-4D97-AF65-F5344CB8AC3E}">
        <p14:creationId xmlns:p14="http://schemas.microsoft.com/office/powerpoint/2010/main" val="2360795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Solving combination circuits – step 3</a:t>
            </a:r>
          </a:p>
        </p:txBody>
      </p:sp>
      <p:sp>
        <p:nvSpPr>
          <p:cNvPr id="3" name="Content Placeholder 2"/>
          <p:cNvSpPr>
            <a:spLocks noGrp="1"/>
          </p:cNvSpPr>
          <p:nvPr>
            <p:ph idx="1"/>
          </p:nvPr>
        </p:nvSpPr>
        <p:spPr>
          <a:xfrm>
            <a:off x="1122533" y="1091867"/>
            <a:ext cx="4167098" cy="2131018"/>
          </a:xfrm>
        </p:spPr>
        <p:txBody>
          <a:bodyPr>
            <a:noAutofit/>
          </a:bodyPr>
          <a:lstStyle/>
          <a:p>
            <a:pPr marL="0" indent="0" algn="just">
              <a:buNone/>
            </a:pPr>
            <a:r>
              <a:rPr lang="en-US" sz="2400" dirty="0"/>
              <a:t>Now that we have calculated the equivalent resistances of the parallel parts, we can redraw the circuit as a series circuit.</a:t>
            </a:r>
          </a:p>
        </p:txBody>
      </p:sp>
      <p:sp>
        <p:nvSpPr>
          <p:cNvPr id="29" name="Content Placeholder 2">
            <a:extLst>
              <a:ext uri="{FF2B5EF4-FFF2-40B4-BE49-F238E27FC236}">
                <a16:creationId xmlns:a16="http://schemas.microsoft.com/office/drawing/2014/main" id="{D2D3A4F4-2FC2-E64A-87A5-C7E5B55F0FA5}"/>
              </a:ext>
            </a:extLst>
          </p:cNvPr>
          <p:cNvSpPr txBox="1">
            <a:spLocks/>
          </p:cNvSpPr>
          <p:nvPr/>
        </p:nvSpPr>
        <p:spPr>
          <a:xfrm>
            <a:off x="1122533" y="2884940"/>
            <a:ext cx="4167098" cy="1762013"/>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None/>
            </a:pPr>
            <a:r>
              <a:rPr lang="en-US" sz="2400" i="1" dirty="0"/>
              <a:t>Redraw your circuit as a series circuit and then click on the image to see a full screen version of what your circuit should look like.</a:t>
            </a:r>
          </a:p>
        </p:txBody>
      </p:sp>
      <p:pic>
        <p:nvPicPr>
          <p:cNvPr id="30" name="Graphic 29" descr="User">
            <a:extLst>
              <a:ext uri="{FF2B5EF4-FFF2-40B4-BE49-F238E27FC236}">
                <a16:creationId xmlns:a16="http://schemas.microsoft.com/office/drawing/2014/main" id="{83457542-E946-E846-B81E-E5B6DD54539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2884939"/>
            <a:ext cx="854046" cy="854046"/>
          </a:xfrm>
          <a:prstGeom prst="rect">
            <a:avLst/>
          </a:prstGeom>
        </p:spPr>
      </p:pic>
      <p:sp>
        <p:nvSpPr>
          <p:cNvPr id="31" name="Rectangle 30">
            <a:extLst>
              <a:ext uri="{FF2B5EF4-FFF2-40B4-BE49-F238E27FC236}">
                <a16:creationId xmlns:a16="http://schemas.microsoft.com/office/drawing/2014/main" id="{5EA07E65-F24F-AB49-9740-D76EC552AEED}"/>
              </a:ext>
            </a:extLst>
          </p:cNvPr>
          <p:cNvSpPr/>
          <p:nvPr/>
        </p:nvSpPr>
        <p:spPr>
          <a:xfrm>
            <a:off x="5557482" y="1065181"/>
            <a:ext cx="4083148" cy="29444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Img08</a:t>
            </a:r>
          </a:p>
        </p:txBody>
      </p:sp>
    </p:spTree>
    <p:custDataLst>
      <p:tags r:id="rId1"/>
    </p:custDataLst>
    <p:extLst>
      <p:ext uri="{BB962C8B-B14F-4D97-AF65-F5344CB8AC3E}">
        <p14:creationId xmlns:p14="http://schemas.microsoft.com/office/powerpoint/2010/main" val="3973203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2D5F1BD-0BB9-3844-9AD4-17EB9659742F}"/>
              </a:ext>
            </a:extLst>
          </p:cNvPr>
          <p:cNvGrpSpPr/>
          <p:nvPr/>
        </p:nvGrpSpPr>
        <p:grpSpPr>
          <a:xfrm>
            <a:off x="5354834" y="759553"/>
            <a:ext cx="4774052" cy="3484694"/>
            <a:chOff x="3960746" y="475823"/>
            <a:chExt cx="6359667" cy="4242448"/>
          </a:xfrm>
        </p:grpSpPr>
        <p:sp>
          <p:nvSpPr>
            <p:cNvPr id="8" name="Rectangle 7">
              <a:extLst>
                <a:ext uri="{FF2B5EF4-FFF2-40B4-BE49-F238E27FC236}">
                  <a16:creationId xmlns:a16="http://schemas.microsoft.com/office/drawing/2014/main" id="{342C1C41-D91C-5E42-8628-FB9B955DC448}"/>
                </a:ext>
              </a:extLst>
            </p:cNvPr>
            <p:cNvSpPr/>
            <p:nvPr/>
          </p:nvSpPr>
          <p:spPr>
            <a:xfrm>
              <a:off x="3960746" y="475823"/>
              <a:ext cx="6359667" cy="4242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C5C77C2-3776-7C42-8378-3628037F28DF}"/>
                </a:ext>
              </a:extLst>
            </p:cNvPr>
            <p:cNvPicPr>
              <a:picLocks noChangeAspect="1"/>
            </p:cNvPicPr>
            <p:nvPr/>
          </p:nvPicPr>
          <p:blipFill>
            <a:blip r:embed="rId4"/>
            <a:stretch>
              <a:fillRect/>
            </a:stretch>
          </p:blipFill>
          <p:spPr>
            <a:xfrm>
              <a:off x="3960747" y="1020781"/>
              <a:ext cx="6174696" cy="3152532"/>
            </a:xfrm>
            <a:prstGeom prst="rect">
              <a:avLst/>
            </a:prstGeom>
          </p:spPr>
        </p:pic>
        <p:grpSp>
          <p:nvGrpSpPr>
            <p:cNvPr id="10" name="Group 9">
              <a:extLst>
                <a:ext uri="{FF2B5EF4-FFF2-40B4-BE49-F238E27FC236}">
                  <a16:creationId xmlns:a16="http://schemas.microsoft.com/office/drawing/2014/main" id="{99420F0B-2D74-8245-9AA1-50892FA472F5}"/>
                </a:ext>
              </a:extLst>
            </p:cNvPr>
            <p:cNvGrpSpPr/>
            <p:nvPr/>
          </p:nvGrpSpPr>
          <p:grpSpPr>
            <a:xfrm>
              <a:off x="5163780" y="917046"/>
              <a:ext cx="3912909" cy="3453065"/>
              <a:chOff x="1821029" y="1795013"/>
              <a:chExt cx="2325141" cy="2051890"/>
            </a:xfrm>
          </p:grpSpPr>
          <p:sp>
            <p:nvSpPr>
              <p:cNvPr id="21" name="TextBox 20">
                <a:extLst>
                  <a:ext uri="{FF2B5EF4-FFF2-40B4-BE49-F238E27FC236}">
                    <a16:creationId xmlns:a16="http://schemas.microsoft.com/office/drawing/2014/main" id="{9B05807F-AB1F-764E-BEDD-2E084DABFA22}"/>
                  </a:ext>
                </a:extLst>
              </p:cNvPr>
              <p:cNvSpPr txBox="1"/>
              <p:nvPr/>
            </p:nvSpPr>
            <p:spPr>
              <a:xfrm>
                <a:off x="1821029" y="1797605"/>
                <a:ext cx="524089" cy="219465"/>
              </a:xfrm>
              <a:prstGeom prst="rect">
                <a:avLst/>
              </a:prstGeom>
              <a:noFill/>
            </p:spPr>
            <p:txBody>
              <a:bodyPr wrap="none" rtlCol="0">
                <a:spAutoFit/>
              </a:bodyPr>
              <a:lstStyle/>
              <a:p>
                <a:r>
                  <a:rPr lang="en-US" dirty="0"/>
                  <a:t>R∥</a:t>
                </a:r>
                <a:r>
                  <a:rPr lang="en-US" baseline="-25000" dirty="0"/>
                  <a:t>1</a:t>
                </a:r>
                <a:r>
                  <a:rPr lang="en-US" dirty="0"/>
                  <a:t>=6Ω</a:t>
                </a:r>
                <a:endParaRPr lang="en-US" sz="2800" dirty="0"/>
              </a:p>
            </p:txBody>
          </p:sp>
          <p:sp>
            <p:nvSpPr>
              <p:cNvPr id="22" name="TextBox 21">
                <a:extLst>
                  <a:ext uri="{FF2B5EF4-FFF2-40B4-BE49-F238E27FC236}">
                    <a16:creationId xmlns:a16="http://schemas.microsoft.com/office/drawing/2014/main" id="{0717532F-6EEF-1641-8698-44A764D4D041}"/>
                  </a:ext>
                </a:extLst>
              </p:cNvPr>
              <p:cNvSpPr txBox="1"/>
              <p:nvPr/>
            </p:nvSpPr>
            <p:spPr>
              <a:xfrm>
                <a:off x="2630895" y="1795013"/>
                <a:ext cx="529804" cy="219465"/>
              </a:xfrm>
              <a:prstGeom prst="rect">
                <a:avLst/>
              </a:prstGeom>
              <a:noFill/>
            </p:spPr>
            <p:txBody>
              <a:bodyPr wrap="none" rtlCol="0">
                <a:spAutoFit/>
              </a:bodyPr>
              <a:lstStyle/>
              <a:p>
                <a:r>
                  <a:rPr lang="en-US" dirty="0"/>
                  <a:t>R</a:t>
                </a:r>
                <a:r>
                  <a:rPr lang="en-US" baseline="-25000" dirty="0"/>
                  <a:t>3</a:t>
                </a:r>
                <a:r>
                  <a:rPr lang="en-US" dirty="0"/>
                  <a:t>=18Ω</a:t>
                </a:r>
                <a:endParaRPr lang="en-US" sz="2800" dirty="0"/>
              </a:p>
            </p:txBody>
          </p:sp>
          <p:sp>
            <p:nvSpPr>
              <p:cNvPr id="23" name="TextBox 22">
                <a:extLst>
                  <a:ext uri="{FF2B5EF4-FFF2-40B4-BE49-F238E27FC236}">
                    <a16:creationId xmlns:a16="http://schemas.microsoft.com/office/drawing/2014/main" id="{DE896358-4987-8743-8062-A71B2A23E11A}"/>
                  </a:ext>
                </a:extLst>
              </p:cNvPr>
              <p:cNvSpPr txBox="1"/>
              <p:nvPr/>
            </p:nvSpPr>
            <p:spPr>
              <a:xfrm>
                <a:off x="3379184" y="1797023"/>
                <a:ext cx="766986" cy="219465"/>
              </a:xfrm>
              <a:prstGeom prst="rect">
                <a:avLst/>
              </a:prstGeom>
              <a:noFill/>
            </p:spPr>
            <p:txBody>
              <a:bodyPr wrap="none" rtlCol="0">
                <a:spAutoFit/>
              </a:bodyPr>
              <a:lstStyle/>
              <a:p>
                <a:r>
                  <a:rPr lang="en-US" dirty="0"/>
                  <a:t>R∥</a:t>
                </a:r>
                <a:r>
                  <a:rPr lang="en-US" baseline="-25000" dirty="0"/>
                  <a:t>2</a:t>
                </a:r>
                <a:r>
                  <a:rPr lang="en-US" dirty="0"/>
                  <a:t>=3.385Ω</a:t>
                </a:r>
                <a:endParaRPr lang="en-US" sz="2800" dirty="0"/>
              </a:p>
            </p:txBody>
          </p:sp>
          <p:sp>
            <p:nvSpPr>
              <p:cNvPr id="24" name="TextBox 23">
                <a:extLst>
                  <a:ext uri="{FF2B5EF4-FFF2-40B4-BE49-F238E27FC236}">
                    <a16:creationId xmlns:a16="http://schemas.microsoft.com/office/drawing/2014/main" id="{9B7EE653-970A-7E47-829E-362357574827}"/>
                  </a:ext>
                </a:extLst>
              </p:cNvPr>
              <p:cNvSpPr txBox="1"/>
              <p:nvPr/>
            </p:nvSpPr>
            <p:spPr>
              <a:xfrm>
                <a:off x="2895797" y="3627437"/>
                <a:ext cx="581241" cy="219466"/>
              </a:xfrm>
              <a:prstGeom prst="rect">
                <a:avLst/>
              </a:prstGeom>
              <a:noFill/>
            </p:spPr>
            <p:txBody>
              <a:bodyPr wrap="none" rtlCol="0">
                <a:spAutoFit/>
              </a:bodyPr>
              <a:lstStyle/>
              <a:p>
                <a:r>
                  <a:rPr lang="en-US" dirty="0"/>
                  <a:t>V</a:t>
                </a:r>
                <a:r>
                  <a:rPr lang="en-US" baseline="-25000" dirty="0"/>
                  <a:t>T</a:t>
                </a:r>
                <a:r>
                  <a:rPr lang="en-US" dirty="0"/>
                  <a:t> = 12V</a:t>
                </a:r>
                <a:endParaRPr lang="en-US" sz="2800" dirty="0"/>
              </a:p>
            </p:txBody>
          </p:sp>
        </p:grpSp>
        <p:cxnSp>
          <p:nvCxnSpPr>
            <p:cNvPr id="11" name="Straight Arrow Connector 10">
              <a:extLst>
                <a:ext uri="{FF2B5EF4-FFF2-40B4-BE49-F238E27FC236}">
                  <a16:creationId xmlns:a16="http://schemas.microsoft.com/office/drawing/2014/main" id="{053BCA97-6CB1-E841-B22E-C7ADD2FCB39F}"/>
                </a:ext>
              </a:extLst>
            </p:cNvPr>
            <p:cNvCxnSpPr>
              <a:cxnSpLocks/>
            </p:cNvCxnSpPr>
            <p:nvPr/>
          </p:nvCxnSpPr>
          <p:spPr>
            <a:xfrm flipH="1">
              <a:off x="5003289" y="1768934"/>
              <a:ext cx="1036682" cy="0"/>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A3FE7DD-0D62-CB46-AC69-5C239C7205FF}"/>
                </a:ext>
              </a:extLst>
            </p:cNvPr>
            <p:cNvCxnSpPr>
              <a:cxnSpLocks/>
            </p:cNvCxnSpPr>
            <p:nvPr/>
          </p:nvCxnSpPr>
          <p:spPr>
            <a:xfrm>
              <a:off x="4410223" y="1417602"/>
              <a:ext cx="269107"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31298CF-8D87-F149-8793-F009E69B4E4F}"/>
                </a:ext>
              </a:extLst>
            </p:cNvPr>
            <p:cNvSpPr txBox="1"/>
            <p:nvPr/>
          </p:nvSpPr>
          <p:spPr>
            <a:xfrm>
              <a:off x="4427103" y="1400892"/>
              <a:ext cx="317716" cy="369332"/>
            </a:xfrm>
            <a:prstGeom prst="rect">
              <a:avLst/>
            </a:prstGeom>
            <a:noFill/>
          </p:spPr>
          <p:txBody>
            <a:bodyPr wrap="none" rtlCol="0">
              <a:spAutoFit/>
            </a:bodyPr>
            <a:lstStyle/>
            <a:p>
              <a:r>
                <a:rPr lang="en-US" dirty="0"/>
                <a:t>I</a:t>
              </a:r>
              <a:r>
                <a:rPr lang="en-US" baseline="-25000" dirty="0"/>
                <a:t>T</a:t>
              </a:r>
              <a:endParaRPr lang="en-US" sz="2800" baseline="-25000" dirty="0"/>
            </a:p>
          </p:txBody>
        </p:sp>
        <p:cxnSp>
          <p:nvCxnSpPr>
            <p:cNvPr id="14" name="Straight Arrow Connector 13">
              <a:extLst>
                <a:ext uri="{FF2B5EF4-FFF2-40B4-BE49-F238E27FC236}">
                  <a16:creationId xmlns:a16="http://schemas.microsoft.com/office/drawing/2014/main" id="{7A43AF79-162F-6944-933E-C86FB0C9F983}"/>
                </a:ext>
              </a:extLst>
            </p:cNvPr>
            <p:cNvCxnSpPr>
              <a:cxnSpLocks/>
            </p:cNvCxnSpPr>
            <p:nvPr/>
          </p:nvCxnSpPr>
          <p:spPr>
            <a:xfrm>
              <a:off x="6299675" y="1410514"/>
              <a:ext cx="269107"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858CB77-BCC6-0748-913C-121354F1421F}"/>
                </a:ext>
              </a:extLst>
            </p:cNvPr>
            <p:cNvSpPr txBox="1"/>
            <p:nvPr/>
          </p:nvSpPr>
          <p:spPr>
            <a:xfrm>
              <a:off x="6274581" y="1349985"/>
              <a:ext cx="320922" cy="369332"/>
            </a:xfrm>
            <a:prstGeom prst="rect">
              <a:avLst/>
            </a:prstGeom>
            <a:noFill/>
          </p:spPr>
          <p:txBody>
            <a:bodyPr wrap="none" rtlCol="0">
              <a:spAutoFit/>
            </a:bodyPr>
            <a:lstStyle/>
            <a:p>
              <a:r>
                <a:rPr lang="en-US" dirty="0"/>
                <a:t>I</a:t>
              </a:r>
              <a:r>
                <a:rPr lang="en-US" baseline="-25000" dirty="0"/>
                <a:t>3</a:t>
              </a:r>
              <a:endParaRPr lang="en-US" sz="2800" baseline="-25000" dirty="0"/>
            </a:p>
          </p:txBody>
        </p:sp>
        <p:sp>
          <p:nvSpPr>
            <p:cNvPr id="16" name="TextBox 15">
              <a:extLst>
                <a:ext uri="{FF2B5EF4-FFF2-40B4-BE49-F238E27FC236}">
                  <a16:creationId xmlns:a16="http://schemas.microsoft.com/office/drawing/2014/main" id="{AFC4DE1F-8B4A-AA47-9944-703B769488F7}"/>
                </a:ext>
              </a:extLst>
            </p:cNvPr>
            <p:cNvSpPr txBox="1"/>
            <p:nvPr/>
          </p:nvSpPr>
          <p:spPr>
            <a:xfrm>
              <a:off x="5318855" y="1772974"/>
              <a:ext cx="502061" cy="369332"/>
            </a:xfrm>
            <a:prstGeom prst="rect">
              <a:avLst/>
            </a:prstGeom>
            <a:noFill/>
          </p:spPr>
          <p:txBody>
            <a:bodyPr wrap="none" rtlCol="0">
              <a:spAutoFit/>
            </a:bodyPr>
            <a:lstStyle/>
            <a:p>
              <a:r>
                <a:rPr lang="en-US" dirty="0"/>
                <a:t>V∥</a:t>
              </a:r>
              <a:r>
                <a:rPr lang="en-US" baseline="-25000" dirty="0"/>
                <a:t>1</a:t>
              </a:r>
              <a:endParaRPr lang="en-US" sz="2800" baseline="-25000" dirty="0"/>
            </a:p>
          </p:txBody>
        </p:sp>
        <p:cxnSp>
          <p:nvCxnSpPr>
            <p:cNvPr id="17" name="Straight Arrow Connector 16">
              <a:extLst>
                <a:ext uri="{FF2B5EF4-FFF2-40B4-BE49-F238E27FC236}">
                  <a16:creationId xmlns:a16="http://schemas.microsoft.com/office/drawing/2014/main" id="{1870020F-3FA1-3A4E-878B-791485F0CFE0}"/>
                </a:ext>
              </a:extLst>
            </p:cNvPr>
            <p:cNvCxnSpPr>
              <a:cxnSpLocks/>
            </p:cNvCxnSpPr>
            <p:nvPr/>
          </p:nvCxnSpPr>
          <p:spPr>
            <a:xfrm flipH="1">
              <a:off x="7913343" y="1775634"/>
              <a:ext cx="1022255" cy="0"/>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685AB1A-3796-1840-A782-B02A06C4BEAA}"/>
                </a:ext>
              </a:extLst>
            </p:cNvPr>
            <p:cNvSpPr txBox="1"/>
            <p:nvPr/>
          </p:nvSpPr>
          <p:spPr>
            <a:xfrm>
              <a:off x="8173441" y="1756430"/>
              <a:ext cx="502061" cy="369332"/>
            </a:xfrm>
            <a:prstGeom prst="rect">
              <a:avLst/>
            </a:prstGeom>
            <a:noFill/>
          </p:spPr>
          <p:txBody>
            <a:bodyPr wrap="none" rtlCol="0">
              <a:spAutoFit/>
            </a:bodyPr>
            <a:lstStyle/>
            <a:p>
              <a:r>
                <a:rPr lang="en-US" dirty="0"/>
                <a:t>V∥</a:t>
              </a:r>
              <a:r>
                <a:rPr lang="en-US" baseline="-25000" dirty="0"/>
                <a:t>2</a:t>
              </a:r>
              <a:endParaRPr lang="en-US" sz="2800" baseline="-25000" dirty="0"/>
            </a:p>
          </p:txBody>
        </p:sp>
        <p:cxnSp>
          <p:nvCxnSpPr>
            <p:cNvPr id="19" name="Straight Arrow Connector 18">
              <a:extLst>
                <a:ext uri="{FF2B5EF4-FFF2-40B4-BE49-F238E27FC236}">
                  <a16:creationId xmlns:a16="http://schemas.microsoft.com/office/drawing/2014/main" id="{CD7D7923-4C9B-B04C-950E-D31A19E2B5A2}"/>
                </a:ext>
              </a:extLst>
            </p:cNvPr>
            <p:cNvCxnSpPr>
              <a:cxnSpLocks/>
            </p:cNvCxnSpPr>
            <p:nvPr/>
          </p:nvCxnSpPr>
          <p:spPr>
            <a:xfrm flipH="1">
              <a:off x="6408659" y="1771594"/>
              <a:ext cx="1036682" cy="0"/>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481270A-F324-014C-A230-E16F4126CF78}"/>
                </a:ext>
              </a:extLst>
            </p:cNvPr>
            <p:cNvSpPr txBox="1"/>
            <p:nvPr/>
          </p:nvSpPr>
          <p:spPr>
            <a:xfrm>
              <a:off x="6724225" y="1775634"/>
              <a:ext cx="394660" cy="369332"/>
            </a:xfrm>
            <a:prstGeom prst="rect">
              <a:avLst/>
            </a:prstGeom>
            <a:noFill/>
          </p:spPr>
          <p:txBody>
            <a:bodyPr wrap="none" rtlCol="0">
              <a:spAutoFit/>
            </a:bodyPr>
            <a:lstStyle/>
            <a:p>
              <a:r>
                <a:rPr lang="en-US" dirty="0"/>
                <a:t>V</a:t>
              </a:r>
              <a:r>
                <a:rPr lang="en-US" baseline="-25000" dirty="0"/>
                <a:t>3</a:t>
              </a:r>
              <a:endParaRPr lang="en-US" sz="2800" baseline="-25000" dirty="0"/>
            </a:p>
          </p:txBody>
        </p:sp>
      </p:grpSp>
      <p:sp>
        <p:nvSpPr>
          <p:cNvPr id="2" name="Title 1"/>
          <p:cNvSpPr>
            <a:spLocks noGrp="1"/>
          </p:cNvSpPr>
          <p:nvPr>
            <p:ph type="title"/>
          </p:nvPr>
        </p:nvSpPr>
        <p:spPr>
          <a:xfrm>
            <a:off x="1057330" y="266407"/>
            <a:ext cx="7672758" cy="967170"/>
          </a:xfrm>
        </p:spPr>
        <p:txBody>
          <a:bodyPr>
            <a:normAutofit/>
          </a:bodyPr>
          <a:lstStyle/>
          <a:p>
            <a:r>
              <a:rPr lang="en-GB" sz="3000" dirty="0"/>
              <a:t>Solving combination circuits – step 4</a:t>
            </a:r>
          </a:p>
        </p:txBody>
      </p:sp>
      <p:sp>
        <p:nvSpPr>
          <p:cNvPr id="3" name="Content Placeholder 2"/>
          <p:cNvSpPr>
            <a:spLocks noGrp="1"/>
          </p:cNvSpPr>
          <p:nvPr>
            <p:ph idx="1"/>
          </p:nvPr>
        </p:nvSpPr>
        <p:spPr>
          <a:xfrm>
            <a:off x="1122533" y="1091867"/>
            <a:ext cx="4167098" cy="2131018"/>
          </a:xfrm>
        </p:spPr>
        <p:txBody>
          <a:bodyPr>
            <a:noAutofit/>
          </a:bodyPr>
          <a:lstStyle/>
          <a:p>
            <a:pPr marL="0" indent="0" algn="just">
              <a:buNone/>
            </a:pPr>
            <a:r>
              <a:rPr lang="en-US" sz="2400" dirty="0"/>
              <a:t>Finally, we can answer the questions. The first question asked you to calculate the total resistance.</a:t>
            </a:r>
          </a:p>
        </p:txBody>
      </p:sp>
      <p:sp>
        <p:nvSpPr>
          <p:cNvPr id="29" name="Content Placeholder 2">
            <a:extLst>
              <a:ext uri="{FF2B5EF4-FFF2-40B4-BE49-F238E27FC236}">
                <a16:creationId xmlns:a16="http://schemas.microsoft.com/office/drawing/2014/main" id="{D2D3A4F4-2FC2-E64A-87A5-C7E5B55F0FA5}"/>
              </a:ext>
            </a:extLst>
          </p:cNvPr>
          <p:cNvSpPr txBox="1">
            <a:spLocks/>
          </p:cNvSpPr>
          <p:nvPr/>
        </p:nvSpPr>
        <p:spPr>
          <a:xfrm>
            <a:off x="1122533" y="2884941"/>
            <a:ext cx="4167098" cy="742680"/>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None/>
            </a:pPr>
            <a:r>
              <a:rPr lang="en-US" sz="2400" i="1" dirty="0"/>
              <a:t>Calculate the total resistance in the circuit.</a:t>
            </a:r>
          </a:p>
        </p:txBody>
      </p:sp>
      <p:pic>
        <p:nvPicPr>
          <p:cNvPr id="30" name="Graphic 29" descr="User">
            <a:extLst>
              <a:ext uri="{FF2B5EF4-FFF2-40B4-BE49-F238E27FC236}">
                <a16:creationId xmlns:a16="http://schemas.microsoft.com/office/drawing/2014/main" id="{83457542-E946-E846-B81E-E5B6DD54539E}"/>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68486" y="2884939"/>
            <a:ext cx="854046" cy="854046"/>
          </a:xfrm>
          <a:prstGeom prst="rect">
            <a:avLst/>
          </a:prstGeom>
        </p:spPr>
      </p:pic>
      <p:sp>
        <p:nvSpPr>
          <p:cNvPr id="25" name="Rounded Rectangle 24">
            <a:extLst>
              <a:ext uri="{FF2B5EF4-FFF2-40B4-BE49-F238E27FC236}">
                <a16:creationId xmlns:a16="http://schemas.microsoft.com/office/drawing/2014/main" id="{0A03C5F0-5191-134E-AB35-B6F902ED8019}"/>
              </a:ext>
            </a:extLst>
          </p:cNvPr>
          <p:cNvSpPr/>
          <p:nvPr/>
        </p:nvSpPr>
        <p:spPr>
          <a:xfrm>
            <a:off x="6085215" y="4095024"/>
            <a:ext cx="1851048"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Check</a:t>
            </a:r>
          </a:p>
        </p:txBody>
      </p:sp>
      <p:sp>
        <p:nvSpPr>
          <p:cNvPr id="26" name="Rectangle 25">
            <a:extLst>
              <a:ext uri="{FF2B5EF4-FFF2-40B4-BE49-F238E27FC236}">
                <a16:creationId xmlns:a16="http://schemas.microsoft.com/office/drawing/2014/main" id="{4D87237D-3643-2A49-9E83-D6D3A8E9335D}"/>
              </a:ext>
            </a:extLst>
          </p:cNvPr>
          <p:cNvSpPr/>
          <p:nvPr/>
        </p:nvSpPr>
        <p:spPr>
          <a:xfrm>
            <a:off x="1122533" y="4100151"/>
            <a:ext cx="4167098"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27" name="Rectangle 26">
            <a:extLst>
              <a:ext uri="{FF2B5EF4-FFF2-40B4-BE49-F238E27FC236}">
                <a16:creationId xmlns:a16="http://schemas.microsoft.com/office/drawing/2014/main" id="{A9B9F82E-29CD-A742-BE5C-6FC0D1B827DC}"/>
              </a:ext>
            </a:extLst>
          </p:cNvPr>
          <p:cNvSpPr/>
          <p:nvPr/>
        </p:nvSpPr>
        <p:spPr>
          <a:xfrm>
            <a:off x="5296511" y="4136160"/>
            <a:ext cx="423514" cy="523220"/>
          </a:xfrm>
          <a:prstGeom prst="rect">
            <a:avLst/>
          </a:prstGeom>
        </p:spPr>
        <p:txBody>
          <a:bodyPr wrap="none">
            <a:spAutoFit/>
          </a:bodyPr>
          <a:lstStyle/>
          <a:p>
            <a:r>
              <a:rPr lang="en-US" sz="2800" dirty="0"/>
              <a:t>Ω</a:t>
            </a:r>
          </a:p>
        </p:txBody>
      </p:sp>
    </p:spTree>
    <p:custDataLst>
      <p:tags r:id="rId1"/>
    </p:custDataLst>
    <p:extLst>
      <p:ext uri="{BB962C8B-B14F-4D97-AF65-F5344CB8AC3E}">
        <p14:creationId xmlns:p14="http://schemas.microsoft.com/office/powerpoint/2010/main" val="3495183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2D5F1BD-0BB9-3844-9AD4-17EB9659742F}"/>
              </a:ext>
            </a:extLst>
          </p:cNvPr>
          <p:cNvGrpSpPr/>
          <p:nvPr/>
        </p:nvGrpSpPr>
        <p:grpSpPr>
          <a:xfrm>
            <a:off x="5354834" y="759553"/>
            <a:ext cx="4774052" cy="3484694"/>
            <a:chOff x="3960746" y="475823"/>
            <a:chExt cx="6359667" cy="4242448"/>
          </a:xfrm>
        </p:grpSpPr>
        <p:sp>
          <p:nvSpPr>
            <p:cNvPr id="8" name="Rectangle 7">
              <a:extLst>
                <a:ext uri="{FF2B5EF4-FFF2-40B4-BE49-F238E27FC236}">
                  <a16:creationId xmlns:a16="http://schemas.microsoft.com/office/drawing/2014/main" id="{342C1C41-D91C-5E42-8628-FB9B955DC448}"/>
                </a:ext>
              </a:extLst>
            </p:cNvPr>
            <p:cNvSpPr/>
            <p:nvPr/>
          </p:nvSpPr>
          <p:spPr>
            <a:xfrm>
              <a:off x="3960746" y="475823"/>
              <a:ext cx="6359667" cy="4242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C5C77C2-3776-7C42-8378-3628037F28DF}"/>
                </a:ext>
              </a:extLst>
            </p:cNvPr>
            <p:cNvPicPr>
              <a:picLocks noChangeAspect="1"/>
            </p:cNvPicPr>
            <p:nvPr/>
          </p:nvPicPr>
          <p:blipFill>
            <a:blip r:embed="rId4"/>
            <a:stretch>
              <a:fillRect/>
            </a:stretch>
          </p:blipFill>
          <p:spPr>
            <a:xfrm>
              <a:off x="3960747" y="1020781"/>
              <a:ext cx="6174696" cy="3152532"/>
            </a:xfrm>
            <a:prstGeom prst="rect">
              <a:avLst/>
            </a:prstGeom>
          </p:spPr>
        </p:pic>
        <p:grpSp>
          <p:nvGrpSpPr>
            <p:cNvPr id="10" name="Group 9">
              <a:extLst>
                <a:ext uri="{FF2B5EF4-FFF2-40B4-BE49-F238E27FC236}">
                  <a16:creationId xmlns:a16="http://schemas.microsoft.com/office/drawing/2014/main" id="{99420F0B-2D74-8245-9AA1-50892FA472F5}"/>
                </a:ext>
              </a:extLst>
            </p:cNvPr>
            <p:cNvGrpSpPr/>
            <p:nvPr/>
          </p:nvGrpSpPr>
          <p:grpSpPr>
            <a:xfrm>
              <a:off x="5163780" y="917046"/>
              <a:ext cx="3912909" cy="3453065"/>
              <a:chOff x="1821029" y="1795013"/>
              <a:chExt cx="2325141" cy="2051890"/>
            </a:xfrm>
          </p:grpSpPr>
          <p:sp>
            <p:nvSpPr>
              <p:cNvPr id="21" name="TextBox 20">
                <a:extLst>
                  <a:ext uri="{FF2B5EF4-FFF2-40B4-BE49-F238E27FC236}">
                    <a16:creationId xmlns:a16="http://schemas.microsoft.com/office/drawing/2014/main" id="{9B05807F-AB1F-764E-BEDD-2E084DABFA22}"/>
                  </a:ext>
                </a:extLst>
              </p:cNvPr>
              <p:cNvSpPr txBox="1"/>
              <p:nvPr/>
            </p:nvSpPr>
            <p:spPr>
              <a:xfrm>
                <a:off x="1821029" y="1797605"/>
                <a:ext cx="524089" cy="219465"/>
              </a:xfrm>
              <a:prstGeom prst="rect">
                <a:avLst/>
              </a:prstGeom>
              <a:noFill/>
            </p:spPr>
            <p:txBody>
              <a:bodyPr wrap="none" rtlCol="0">
                <a:spAutoFit/>
              </a:bodyPr>
              <a:lstStyle/>
              <a:p>
                <a:r>
                  <a:rPr lang="en-US" dirty="0"/>
                  <a:t>R∥</a:t>
                </a:r>
                <a:r>
                  <a:rPr lang="en-US" baseline="-25000" dirty="0"/>
                  <a:t>1</a:t>
                </a:r>
                <a:r>
                  <a:rPr lang="en-US" dirty="0"/>
                  <a:t>=6Ω</a:t>
                </a:r>
                <a:endParaRPr lang="en-US" sz="2800" dirty="0"/>
              </a:p>
            </p:txBody>
          </p:sp>
          <p:sp>
            <p:nvSpPr>
              <p:cNvPr id="22" name="TextBox 21">
                <a:extLst>
                  <a:ext uri="{FF2B5EF4-FFF2-40B4-BE49-F238E27FC236}">
                    <a16:creationId xmlns:a16="http://schemas.microsoft.com/office/drawing/2014/main" id="{0717532F-6EEF-1641-8698-44A764D4D041}"/>
                  </a:ext>
                </a:extLst>
              </p:cNvPr>
              <p:cNvSpPr txBox="1"/>
              <p:nvPr/>
            </p:nvSpPr>
            <p:spPr>
              <a:xfrm>
                <a:off x="2630895" y="1795013"/>
                <a:ext cx="529804" cy="219465"/>
              </a:xfrm>
              <a:prstGeom prst="rect">
                <a:avLst/>
              </a:prstGeom>
              <a:noFill/>
            </p:spPr>
            <p:txBody>
              <a:bodyPr wrap="none" rtlCol="0">
                <a:spAutoFit/>
              </a:bodyPr>
              <a:lstStyle/>
              <a:p>
                <a:r>
                  <a:rPr lang="en-US" dirty="0"/>
                  <a:t>R</a:t>
                </a:r>
                <a:r>
                  <a:rPr lang="en-US" baseline="-25000" dirty="0"/>
                  <a:t>3</a:t>
                </a:r>
                <a:r>
                  <a:rPr lang="en-US" dirty="0"/>
                  <a:t>=18Ω</a:t>
                </a:r>
                <a:endParaRPr lang="en-US" sz="2800" dirty="0"/>
              </a:p>
            </p:txBody>
          </p:sp>
          <p:sp>
            <p:nvSpPr>
              <p:cNvPr id="23" name="TextBox 22">
                <a:extLst>
                  <a:ext uri="{FF2B5EF4-FFF2-40B4-BE49-F238E27FC236}">
                    <a16:creationId xmlns:a16="http://schemas.microsoft.com/office/drawing/2014/main" id="{DE896358-4987-8743-8062-A71B2A23E11A}"/>
                  </a:ext>
                </a:extLst>
              </p:cNvPr>
              <p:cNvSpPr txBox="1"/>
              <p:nvPr/>
            </p:nvSpPr>
            <p:spPr>
              <a:xfrm>
                <a:off x="3379184" y="1797023"/>
                <a:ext cx="766986" cy="219465"/>
              </a:xfrm>
              <a:prstGeom prst="rect">
                <a:avLst/>
              </a:prstGeom>
              <a:noFill/>
            </p:spPr>
            <p:txBody>
              <a:bodyPr wrap="none" rtlCol="0">
                <a:spAutoFit/>
              </a:bodyPr>
              <a:lstStyle/>
              <a:p>
                <a:r>
                  <a:rPr lang="en-US" dirty="0"/>
                  <a:t>R∥</a:t>
                </a:r>
                <a:r>
                  <a:rPr lang="en-US" baseline="-25000" dirty="0"/>
                  <a:t>2</a:t>
                </a:r>
                <a:r>
                  <a:rPr lang="en-US" dirty="0"/>
                  <a:t>=3.385Ω</a:t>
                </a:r>
                <a:endParaRPr lang="en-US" sz="2800" dirty="0"/>
              </a:p>
            </p:txBody>
          </p:sp>
          <p:sp>
            <p:nvSpPr>
              <p:cNvPr id="24" name="TextBox 23">
                <a:extLst>
                  <a:ext uri="{FF2B5EF4-FFF2-40B4-BE49-F238E27FC236}">
                    <a16:creationId xmlns:a16="http://schemas.microsoft.com/office/drawing/2014/main" id="{9B7EE653-970A-7E47-829E-362357574827}"/>
                  </a:ext>
                </a:extLst>
              </p:cNvPr>
              <p:cNvSpPr txBox="1"/>
              <p:nvPr/>
            </p:nvSpPr>
            <p:spPr>
              <a:xfrm>
                <a:off x="2895797" y="3627437"/>
                <a:ext cx="581241" cy="219466"/>
              </a:xfrm>
              <a:prstGeom prst="rect">
                <a:avLst/>
              </a:prstGeom>
              <a:noFill/>
            </p:spPr>
            <p:txBody>
              <a:bodyPr wrap="none" rtlCol="0">
                <a:spAutoFit/>
              </a:bodyPr>
              <a:lstStyle/>
              <a:p>
                <a:r>
                  <a:rPr lang="en-US" dirty="0"/>
                  <a:t>V</a:t>
                </a:r>
                <a:r>
                  <a:rPr lang="en-US" baseline="-25000" dirty="0"/>
                  <a:t>T</a:t>
                </a:r>
                <a:r>
                  <a:rPr lang="en-US" dirty="0"/>
                  <a:t> = 12V</a:t>
                </a:r>
                <a:endParaRPr lang="en-US" sz="2800" dirty="0"/>
              </a:p>
            </p:txBody>
          </p:sp>
        </p:grpSp>
        <p:cxnSp>
          <p:nvCxnSpPr>
            <p:cNvPr id="11" name="Straight Arrow Connector 10">
              <a:extLst>
                <a:ext uri="{FF2B5EF4-FFF2-40B4-BE49-F238E27FC236}">
                  <a16:creationId xmlns:a16="http://schemas.microsoft.com/office/drawing/2014/main" id="{053BCA97-6CB1-E841-B22E-C7ADD2FCB39F}"/>
                </a:ext>
              </a:extLst>
            </p:cNvPr>
            <p:cNvCxnSpPr>
              <a:cxnSpLocks/>
            </p:cNvCxnSpPr>
            <p:nvPr/>
          </p:nvCxnSpPr>
          <p:spPr>
            <a:xfrm flipH="1">
              <a:off x="5003289" y="1768934"/>
              <a:ext cx="1036682" cy="0"/>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A3FE7DD-0D62-CB46-AC69-5C239C7205FF}"/>
                </a:ext>
              </a:extLst>
            </p:cNvPr>
            <p:cNvCxnSpPr>
              <a:cxnSpLocks/>
            </p:cNvCxnSpPr>
            <p:nvPr/>
          </p:nvCxnSpPr>
          <p:spPr>
            <a:xfrm>
              <a:off x="4410223" y="1417602"/>
              <a:ext cx="269107"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31298CF-8D87-F149-8793-F009E69B4E4F}"/>
                </a:ext>
              </a:extLst>
            </p:cNvPr>
            <p:cNvSpPr txBox="1"/>
            <p:nvPr/>
          </p:nvSpPr>
          <p:spPr>
            <a:xfrm>
              <a:off x="4427103" y="1400892"/>
              <a:ext cx="317716" cy="369332"/>
            </a:xfrm>
            <a:prstGeom prst="rect">
              <a:avLst/>
            </a:prstGeom>
            <a:noFill/>
          </p:spPr>
          <p:txBody>
            <a:bodyPr wrap="none" rtlCol="0">
              <a:spAutoFit/>
            </a:bodyPr>
            <a:lstStyle/>
            <a:p>
              <a:r>
                <a:rPr lang="en-US" dirty="0"/>
                <a:t>I</a:t>
              </a:r>
              <a:r>
                <a:rPr lang="en-US" baseline="-25000" dirty="0"/>
                <a:t>T</a:t>
              </a:r>
              <a:endParaRPr lang="en-US" sz="2800" baseline="-25000" dirty="0"/>
            </a:p>
          </p:txBody>
        </p:sp>
        <p:cxnSp>
          <p:nvCxnSpPr>
            <p:cNvPr id="14" name="Straight Arrow Connector 13">
              <a:extLst>
                <a:ext uri="{FF2B5EF4-FFF2-40B4-BE49-F238E27FC236}">
                  <a16:creationId xmlns:a16="http://schemas.microsoft.com/office/drawing/2014/main" id="{7A43AF79-162F-6944-933E-C86FB0C9F983}"/>
                </a:ext>
              </a:extLst>
            </p:cNvPr>
            <p:cNvCxnSpPr>
              <a:cxnSpLocks/>
            </p:cNvCxnSpPr>
            <p:nvPr/>
          </p:nvCxnSpPr>
          <p:spPr>
            <a:xfrm>
              <a:off x="6299675" y="1410514"/>
              <a:ext cx="269107"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858CB77-BCC6-0748-913C-121354F1421F}"/>
                </a:ext>
              </a:extLst>
            </p:cNvPr>
            <p:cNvSpPr txBox="1"/>
            <p:nvPr/>
          </p:nvSpPr>
          <p:spPr>
            <a:xfrm>
              <a:off x="6274581" y="1349985"/>
              <a:ext cx="320922" cy="369332"/>
            </a:xfrm>
            <a:prstGeom prst="rect">
              <a:avLst/>
            </a:prstGeom>
            <a:noFill/>
          </p:spPr>
          <p:txBody>
            <a:bodyPr wrap="none" rtlCol="0">
              <a:spAutoFit/>
            </a:bodyPr>
            <a:lstStyle/>
            <a:p>
              <a:r>
                <a:rPr lang="en-US" dirty="0"/>
                <a:t>I</a:t>
              </a:r>
              <a:r>
                <a:rPr lang="en-US" baseline="-25000" dirty="0"/>
                <a:t>3</a:t>
              </a:r>
              <a:endParaRPr lang="en-US" sz="2800" baseline="-25000" dirty="0"/>
            </a:p>
          </p:txBody>
        </p:sp>
        <p:sp>
          <p:nvSpPr>
            <p:cNvPr id="16" name="TextBox 15">
              <a:extLst>
                <a:ext uri="{FF2B5EF4-FFF2-40B4-BE49-F238E27FC236}">
                  <a16:creationId xmlns:a16="http://schemas.microsoft.com/office/drawing/2014/main" id="{AFC4DE1F-8B4A-AA47-9944-703B769488F7}"/>
                </a:ext>
              </a:extLst>
            </p:cNvPr>
            <p:cNvSpPr txBox="1"/>
            <p:nvPr/>
          </p:nvSpPr>
          <p:spPr>
            <a:xfrm>
              <a:off x="5318855" y="1772974"/>
              <a:ext cx="502061" cy="369332"/>
            </a:xfrm>
            <a:prstGeom prst="rect">
              <a:avLst/>
            </a:prstGeom>
            <a:noFill/>
          </p:spPr>
          <p:txBody>
            <a:bodyPr wrap="none" rtlCol="0">
              <a:spAutoFit/>
            </a:bodyPr>
            <a:lstStyle/>
            <a:p>
              <a:r>
                <a:rPr lang="en-US" dirty="0"/>
                <a:t>V∥</a:t>
              </a:r>
              <a:r>
                <a:rPr lang="en-US" baseline="-25000" dirty="0"/>
                <a:t>1</a:t>
              </a:r>
              <a:endParaRPr lang="en-US" sz="2800" baseline="-25000" dirty="0"/>
            </a:p>
          </p:txBody>
        </p:sp>
        <p:cxnSp>
          <p:nvCxnSpPr>
            <p:cNvPr id="17" name="Straight Arrow Connector 16">
              <a:extLst>
                <a:ext uri="{FF2B5EF4-FFF2-40B4-BE49-F238E27FC236}">
                  <a16:creationId xmlns:a16="http://schemas.microsoft.com/office/drawing/2014/main" id="{1870020F-3FA1-3A4E-878B-791485F0CFE0}"/>
                </a:ext>
              </a:extLst>
            </p:cNvPr>
            <p:cNvCxnSpPr>
              <a:cxnSpLocks/>
            </p:cNvCxnSpPr>
            <p:nvPr/>
          </p:nvCxnSpPr>
          <p:spPr>
            <a:xfrm flipH="1">
              <a:off x="7913343" y="1775634"/>
              <a:ext cx="1022255" cy="0"/>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685AB1A-3796-1840-A782-B02A06C4BEAA}"/>
                </a:ext>
              </a:extLst>
            </p:cNvPr>
            <p:cNvSpPr txBox="1"/>
            <p:nvPr/>
          </p:nvSpPr>
          <p:spPr>
            <a:xfrm>
              <a:off x="8173441" y="1756430"/>
              <a:ext cx="502061" cy="369332"/>
            </a:xfrm>
            <a:prstGeom prst="rect">
              <a:avLst/>
            </a:prstGeom>
            <a:noFill/>
          </p:spPr>
          <p:txBody>
            <a:bodyPr wrap="none" rtlCol="0">
              <a:spAutoFit/>
            </a:bodyPr>
            <a:lstStyle/>
            <a:p>
              <a:r>
                <a:rPr lang="en-US" dirty="0"/>
                <a:t>V∥</a:t>
              </a:r>
              <a:r>
                <a:rPr lang="en-US" baseline="-25000" dirty="0"/>
                <a:t>2</a:t>
              </a:r>
              <a:endParaRPr lang="en-US" sz="2800" baseline="-25000" dirty="0"/>
            </a:p>
          </p:txBody>
        </p:sp>
        <p:cxnSp>
          <p:nvCxnSpPr>
            <p:cNvPr id="19" name="Straight Arrow Connector 18">
              <a:extLst>
                <a:ext uri="{FF2B5EF4-FFF2-40B4-BE49-F238E27FC236}">
                  <a16:creationId xmlns:a16="http://schemas.microsoft.com/office/drawing/2014/main" id="{CD7D7923-4C9B-B04C-950E-D31A19E2B5A2}"/>
                </a:ext>
              </a:extLst>
            </p:cNvPr>
            <p:cNvCxnSpPr>
              <a:cxnSpLocks/>
            </p:cNvCxnSpPr>
            <p:nvPr/>
          </p:nvCxnSpPr>
          <p:spPr>
            <a:xfrm flipH="1">
              <a:off x="6408659" y="1771594"/>
              <a:ext cx="1036682" cy="0"/>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481270A-F324-014C-A230-E16F4126CF78}"/>
                </a:ext>
              </a:extLst>
            </p:cNvPr>
            <p:cNvSpPr txBox="1"/>
            <p:nvPr/>
          </p:nvSpPr>
          <p:spPr>
            <a:xfrm>
              <a:off x="6724225" y="1775634"/>
              <a:ext cx="394660" cy="369332"/>
            </a:xfrm>
            <a:prstGeom prst="rect">
              <a:avLst/>
            </a:prstGeom>
            <a:noFill/>
          </p:spPr>
          <p:txBody>
            <a:bodyPr wrap="none" rtlCol="0">
              <a:spAutoFit/>
            </a:bodyPr>
            <a:lstStyle/>
            <a:p>
              <a:r>
                <a:rPr lang="en-US" dirty="0"/>
                <a:t>V</a:t>
              </a:r>
              <a:r>
                <a:rPr lang="en-US" baseline="-25000" dirty="0"/>
                <a:t>3</a:t>
              </a:r>
              <a:endParaRPr lang="en-US" sz="2800" baseline="-25000" dirty="0"/>
            </a:p>
          </p:txBody>
        </p:sp>
      </p:grpSp>
      <p:sp>
        <p:nvSpPr>
          <p:cNvPr id="2" name="Title 1"/>
          <p:cNvSpPr>
            <a:spLocks noGrp="1"/>
          </p:cNvSpPr>
          <p:nvPr>
            <p:ph type="title"/>
          </p:nvPr>
        </p:nvSpPr>
        <p:spPr>
          <a:xfrm>
            <a:off x="1057330" y="266407"/>
            <a:ext cx="7672758" cy="967170"/>
          </a:xfrm>
        </p:spPr>
        <p:txBody>
          <a:bodyPr>
            <a:normAutofit/>
          </a:bodyPr>
          <a:lstStyle/>
          <a:p>
            <a:r>
              <a:rPr lang="en-GB" sz="3000" dirty="0"/>
              <a:t>Solving combination circuits – step 4</a:t>
            </a:r>
          </a:p>
        </p:txBody>
      </p:sp>
      <p:sp>
        <p:nvSpPr>
          <p:cNvPr id="29" name="Content Placeholder 2">
            <a:extLst>
              <a:ext uri="{FF2B5EF4-FFF2-40B4-BE49-F238E27FC236}">
                <a16:creationId xmlns:a16="http://schemas.microsoft.com/office/drawing/2014/main" id="{D2D3A4F4-2FC2-E64A-87A5-C7E5B55F0FA5}"/>
              </a:ext>
            </a:extLst>
          </p:cNvPr>
          <p:cNvSpPr txBox="1">
            <a:spLocks/>
          </p:cNvSpPr>
          <p:nvPr/>
        </p:nvSpPr>
        <p:spPr>
          <a:xfrm>
            <a:off x="1150038" y="1207177"/>
            <a:ext cx="4167098" cy="742680"/>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None/>
            </a:pPr>
            <a:r>
              <a:rPr lang="en-US" sz="2400" i="1" dirty="0"/>
              <a:t>Calculate the voltage drop across R</a:t>
            </a:r>
            <a:r>
              <a:rPr lang="en-US" sz="2400" i="1" baseline="-25000" dirty="0"/>
              <a:t>1</a:t>
            </a:r>
            <a:r>
              <a:rPr lang="en-US" sz="2400" i="1" dirty="0"/>
              <a:t>, R</a:t>
            </a:r>
            <a:r>
              <a:rPr lang="en-US" sz="2400" i="1" baseline="-25000" dirty="0"/>
              <a:t>3</a:t>
            </a:r>
            <a:r>
              <a:rPr lang="en-US" sz="2400" i="1" dirty="0"/>
              <a:t> and R</a:t>
            </a:r>
            <a:r>
              <a:rPr lang="en-US" sz="2400" i="1" baseline="-25000" dirty="0"/>
              <a:t>4</a:t>
            </a:r>
            <a:r>
              <a:rPr lang="en-US" sz="2400" i="1" dirty="0"/>
              <a:t>.</a:t>
            </a:r>
          </a:p>
        </p:txBody>
      </p:sp>
      <p:pic>
        <p:nvPicPr>
          <p:cNvPr id="30" name="Graphic 29" descr="User">
            <a:extLst>
              <a:ext uri="{FF2B5EF4-FFF2-40B4-BE49-F238E27FC236}">
                <a16:creationId xmlns:a16="http://schemas.microsoft.com/office/drawing/2014/main" id="{83457542-E946-E846-B81E-E5B6DD54539E}"/>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95991" y="1207175"/>
            <a:ext cx="854046" cy="854046"/>
          </a:xfrm>
          <a:prstGeom prst="rect">
            <a:avLst/>
          </a:prstGeom>
        </p:spPr>
      </p:pic>
      <p:sp>
        <p:nvSpPr>
          <p:cNvPr id="25" name="Rounded Rectangle 24">
            <a:extLst>
              <a:ext uri="{FF2B5EF4-FFF2-40B4-BE49-F238E27FC236}">
                <a16:creationId xmlns:a16="http://schemas.microsoft.com/office/drawing/2014/main" id="{0A03C5F0-5191-134E-AB35-B6F902ED8019}"/>
              </a:ext>
            </a:extLst>
          </p:cNvPr>
          <p:cNvSpPr/>
          <p:nvPr/>
        </p:nvSpPr>
        <p:spPr>
          <a:xfrm>
            <a:off x="3475173" y="2894572"/>
            <a:ext cx="1851048"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Check</a:t>
            </a:r>
          </a:p>
        </p:txBody>
      </p:sp>
      <p:sp>
        <p:nvSpPr>
          <p:cNvPr id="26" name="Rectangle 25">
            <a:extLst>
              <a:ext uri="{FF2B5EF4-FFF2-40B4-BE49-F238E27FC236}">
                <a16:creationId xmlns:a16="http://schemas.microsoft.com/office/drawing/2014/main" id="{4D87237D-3643-2A49-9E83-D6D3A8E9335D}"/>
              </a:ext>
            </a:extLst>
          </p:cNvPr>
          <p:cNvSpPr/>
          <p:nvPr/>
        </p:nvSpPr>
        <p:spPr>
          <a:xfrm>
            <a:off x="1135312" y="2235487"/>
            <a:ext cx="1851048"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65000"/>
                  </a:schemeClr>
                </a:solidFill>
              </a:rPr>
              <a:t>V</a:t>
            </a:r>
            <a:r>
              <a:rPr lang="en-US" baseline="-25000" dirty="0">
                <a:solidFill>
                  <a:schemeClr val="bg1">
                    <a:lumMod val="65000"/>
                  </a:schemeClr>
                </a:solidFill>
              </a:rPr>
              <a:t>1</a:t>
            </a:r>
          </a:p>
        </p:txBody>
      </p:sp>
      <p:sp>
        <p:nvSpPr>
          <p:cNvPr id="27" name="Rectangle 26">
            <a:extLst>
              <a:ext uri="{FF2B5EF4-FFF2-40B4-BE49-F238E27FC236}">
                <a16:creationId xmlns:a16="http://schemas.microsoft.com/office/drawing/2014/main" id="{A9B9F82E-29CD-A742-BE5C-6FC0D1B827DC}"/>
              </a:ext>
            </a:extLst>
          </p:cNvPr>
          <p:cNvSpPr/>
          <p:nvPr/>
        </p:nvSpPr>
        <p:spPr>
          <a:xfrm>
            <a:off x="3058312" y="2258118"/>
            <a:ext cx="388248" cy="523220"/>
          </a:xfrm>
          <a:prstGeom prst="rect">
            <a:avLst/>
          </a:prstGeom>
        </p:spPr>
        <p:txBody>
          <a:bodyPr wrap="none">
            <a:spAutoFit/>
          </a:bodyPr>
          <a:lstStyle/>
          <a:p>
            <a:r>
              <a:rPr lang="en-US" sz="2800" dirty="0"/>
              <a:t>V</a:t>
            </a:r>
          </a:p>
        </p:txBody>
      </p:sp>
      <p:sp>
        <p:nvSpPr>
          <p:cNvPr id="28" name="Rectangle 27">
            <a:extLst>
              <a:ext uri="{FF2B5EF4-FFF2-40B4-BE49-F238E27FC236}">
                <a16:creationId xmlns:a16="http://schemas.microsoft.com/office/drawing/2014/main" id="{1A065153-2F06-8B4D-808E-646EAECD3B0A}"/>
              </a:ext>
            </a:extLst>
          </p:cNvPr>
          <p:cNvSpPr/>
          <p:nvPr/>
        </p:nvSpPr>
        <p:spPr>
          <a:xfrm>
            <a:off x="1135312" y="2895994"/>
            <a:ext cx="1851048"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65000"/>
                  </a:schemeClr>
                </a:solidFill>
              </a:rPr>
              <a:t>V</a:t>
            </a:r>
            <a:r>
              <a:rPr lang="en-US" baseline="-25000" dirty="0">
                <a:solidFill>
                  <a:schemeClr val="bg1">
                    <a:lumMod val="65000"/>
                  </a:schemeClr>
                </a:solidFill>
              </a:rPr>
              <a:t>3</a:t>
            </a:r>
          </a:p>
        </p:txBody>
      </p:sp>
      <p:sp>
        <p:nvSpPr>
          <p:cNvPr id="31" name="Rectangle 30">
            <a:extLst>
              <a:ext uri="{FF2B5EF4-FFF2-40B4-BE49-F238E27FC236}">
                <a16:creationId xmlns:a16="http://schemas.microsoft.com/office/drawing/2014/main" id="{B559E81D-4928-D84F-B3E9-70484699C12C}"/>
              </a:ext>
            </a:extLst>
          </p:cNvPr>
          <p:cNvSpPr/>
          <p:nvPr/>
        </p:nvSpPr>
        <p:spPr>
          <a:xfrm>
            <a:off x="3058312" y="2918625"/>
            <a:ext cx="388248" cy="523220"/>
          </a:xfrm>
          <a:prstGeom prst="rect">
            <a:avLst/>
          </a:prstGeom>
        </p:spPr>
        <p:txBody>
          <a:bodyPr wrap="none">
            <a:spAutoFit/>
          </a:bodyPr>
          <a:lstStyle/>
          <a:p>
            <a:r>
              <a:rPr lang="en-US" sz="2800" dirty="0"/>
              <a:t>V</a:t>
            </a:r>
          </a:p>
        </p:txBody>
      </p:sp>
      <p:sp>
        <p:nvSpPr>
          <p:cNvPr id="32" name="Rectangle 31">
            <a:extLst>
              <a:ext uri="{FF2B5EF4-FFF2-40B4-BE49-F238E27FC236}">
                <a16:creationId xmlns:a16="http://schemas.microsoft.com/office/drawing/2014/main" id="{1B89A6C0-9F19-7241-BB48-04229D9281CD}"/>
              </a:ext>
            </a:extLst>
          </p:cNvPr>
          <p:cNvSpPr/>
          <p:nvPr/>
        </p:nvSpPr>
        <p:spPr>
          <a:xfrm>
            <a:off x="1135312" y="3556501"/>
            <a:ext cx="1851048"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65000"/>
                  </a:schemeClr>
                </a:solidFill>
              </a:rPr>
              <a:t>V</a:t>
            </a:r>
            <a:r>
              <a:rPr lang="en-US" baseline="-25000" dirty="0">
                <a:solidFill>
                  <a:schemeClr val="bg1">
                    <a:lumMod val="65000"/>
                  </a:schemeClr>
                </a:solidFill>
              </a:rPr>
              <a:t>4</a:t>
            </a:r>
          </a:p>
        </p:txBody>
      </p:sp>
      <p:sp>
        <p:nvSpPr>
          <p:cNvPr id="33" name="Rectangle 32">
            <a:extLst>
              <a:ext uri="{FF2B5EF4-FFF2-40B4-BE49-F238E27FC236}">
                <a16:creationId xmlns:a16="http://schemas.microsoft.com/office/drawing/2014/main" id="{975410B8-D64D-8840-A807-B506842D10D0}"/>
              </a:ext>
            </a:extLst>
          </p:cNvPr>
          <p:cNvSpPr/>
          <p:nvPr/>
        </p:nvSpPr>
        <p:spPr>
          <a:xfrm>
            <a:off x="3058312" y="3579132"/>
            <a:ext cx="388248" cy="523220"/>
          </a:xfrm>
          <a:prstGeom prst="rect">
            <a:avLst/>
          </a:prstGeom>
        </p:spPr>
        <p:txBody>
          <a:bodyPr wrap="none">
            <a:spAutoFit/>
          </a:bodyPr>
          <a:lstStyle/>
          <a:p>
            <a:r>
              <a:rPr lang="en-US" sz="2800" dirty="0"/>
              <a:t>V</a:t>
            </a:r>
          </a:p>
        </p:txBody>
      </p:sp>
      <p:sp>
        <p:nvSpPr>
          <p:cNvPr id="34" name="Rounded Rectangle 33">
            <a:extLst>
              <a:ext uri="{FF2B5EF4-FFF2-40B4-BE49-F238E27FC236}">
                <a16:creationId xmlns:a16="http://schemas.microsoft.com/office/drawing/2014/main" id="{D64B33C1-AE1E-C848-B166-9FB569527A6A}"/>
              </a:ext>
            </a:extLst>
          </p:cNvPr>
          <p:cNvSpPr/>
          <p:nvPr/>
        </p:nvSpPr>
        <p:spPr>
          <a:xfrm>
            <a:off x="3446560" y="2228974"/>
            <a:ext cx="1851048"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Check</a:t>
            </a:r>
          </a:p>
        </p:txBody>
      </p:sp>
      <p:sp>
        <p:nvSpPr>
          <p:cNvPr id="35" name="Rounded Rectangle 34">
            <a:extLst>
              <a:ext uri="{FF2B5EF4-FFF2-40B4-BE49-F238E27FC236}">
                <a16:creationId xmlns:a16="http://schemas.microsoft.com/office/drawing/2014/main" id="{C09477B5-A3B1-A44E-9188-7CD9C6F692FA}"/>
              </a:ext>
            </a:extLst>
          </p:cNvPr>
          <p:cNvSpPr/>
          <p:nvPr/>
        </p:nvSpPr>
        <p:spPr>
          <a:xfrm>
            <a:off x="3484258" y="3556500"/>
            <a:ext cx="1851048"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Check</a:t>
            </a:r>
          </a:p>
        </p:txBody>
      </p:sp>
      <p:sp>
        <p:nvSpPr>
          <p:cNvPr id="36" name="Rounded Rectangle 35">
            <a:extLst>
              <a:ext uri="{FF2B5EF4-FFF2-40B4-BE49-F238E27FC236}">
                <a16:creationId xmlns:a16="http://schemas.microsoft.com/office/drawing/2014/main" id="{07CF060B-1EA6-124B-A9DA-E319D718CC24}"/>
              </a:ext>
            </a:extLst>
          </p:cNvPr>
          <p:cNvSpPr/>
          <p:nvPr/>
        </p:nvSpPr>
        <p:spPr>
          <a:xfrm>
            <a:off x="5692246" y="4215323"/>
            <a:ext cx="3877781"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See the full worked solution</a:t>
            </a:r>
          </a:p>
        </p:txBody>
      </p:sp>
    </p:spTree>
    <p:custDataLst>
      <p:tags r:id="rId1"/>
    </p:custDataLst>
    <p:extLst>
      <p:ext uri="{BB962C8B-B14F-4D97-AF65-F5344CB8AC3E}">
        <p14:creationId xmlns:p14="http://schemas.microsoft.com/office/powerpoint/2010/main" val="3341336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2D5F1BD-0BB9-3844-9AD4-17EB9659742F}"/>
              </a:ext>
            </a:extLst>
          </p:cNvPr>
          <p:cNvGrpSpPr/>
          <p:nvPr/>
        </p:nvGrpSpPr>
        <p:grpSpPr>
          <a:xfrm>
            <a:off x="5354834" y="759553"/>
            <a:ext cx="4774052" cy="3484694"/>
            <a:chOff x="3960746" y="475823"/>
            <a:chExt cx="6359667" cy="4242448"/>
          </a:xfrm>
        </p:grpSpPr>
        <p:sp>
          <p:nvSpPr>
            <p:cNvPr id="8" name="Rectangle 7">
              <a:extLst>
                <a:ext uri="{FF2B5EF4-FFF2-40B4-BE49-F238E27FC236}">
                  <a16:creationId xmlns:a16="http://schemas.microsoft.com/office/drawing/2014/main" id="{342C1C41-D91C-5E42-8628-FB9B955DC448}"/>
                </a:ext>
              </a:extLst>
            </p:cNvPr>
            <p:cNvSpPr/>
            <p:nvPr/>
          </p:nvSpPr>
          <p:spPr>
            <a:xfrm>
              <a:off x="3960746" y="475823"/>
              <a:ext cx="6359667" cy="4242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C5C77C2-3776-7C42-8378-3628037F28DF}"/>
                </a:ext>
              </a:extLst>
            </p:cNvPr>
            <p:cNvPicPr>
              <a:picLocks noChangeAspect="1"/>
            </p:cNvPicPr>
            <p:nvPr/>
          </p:nvPicPr>
          <p:blipFill>
            <a:blip r:embed="rId4"/>
            <a:stretch>
              <a:fillRect/>
            </a:stretch>
          </p:blipFill>
          <p:spPr>
            <a:xfrm>
              <a:off x="3960747" y="1020781"/>
              <a:ext cx="6174696" cy="3152532"/>
            </a:xfrm>
            <a:prstGeom prst="rect">
              <a:avLst/>
            </a:prstGeom>
          </p:spPr>
        </p:pic>
        <p:grpSp>
          <p:nvGrpSpPr>
            <p:cNvPr id="10" name="Group 9">
              <a:extLst>
                <a:ext uri="{FF2B5EF4-FFF2-40B4-BE49-F238E27FC236}">
                  <a16:creationId xmlns:a16="http://schemas.microsoft.com/office/drawing/2014/main" id="{99420F0B-2D74-8245-9AA1-50892FA472F5}"/>
                </a:ext>
              </a:extLst>
            </p:cNvPr>
            <p:cNvGrpSpPr/>
            <p:nvPr/>
          </p:nvGrpSpPr>
          <p:grpSpPr>
            <a:xfrm>
              <a:off x="5163780" y="917046"/>
              <a:ext cx="3912909" cy="3453065"/>
              <a:chOff x="1821029" y="1795013"/>
              <a:chExt cx="2325141" cy="2051890"/>
            </a:xfrm>
          </p:grpSpPr>
          <p:sp>
            <p:nvSpPr>
              <p:cNvPr id="21" name="TextBox 20">
                <a:extLst>
                  <a:ext uri="{FF2B5EF4-FFF2-40B4-BE49-F238E27FC236}">
                    <a16:creationId xmlns:a16="http://schemas.microsoft.com/office/drawing/2014/main" id="{9B05807F-AB1F-764E-BEDD-2E084DABFA22}"/>
                  </a:ext>
                </a:extLst>
              </p:cNvPr>
              <p:cNvSpPr txBox="1"/>
              <p:nvPr/>
            </p:nvSpPr>
            <p:spPr>
              <a:xfrm>
                <a:off x="1821029" y="1797605"/>
                <a:ext cx="524089" cy="219465"/>
              </a:xfrm>
              <a:prstGeom prst="rect">
                <a:avLst/>
              </a:prstGeom>
              <a:noFill/>
            </p:spPr>
            <p:txBody>
              <a:bodyPr wrap="none" rtlCol="0">
                <a:spAutoFit/>
              </a:bodyPr>
              <a:lstStyle/>
              <a:p>
                <a:r>
                  <a:rPr lang="en-US" dirty="0"/>
                  <a:t>R∥</a:t>
                </a:r>
                <a:r>
                  <a:rPr lang="en-US" baseline="-25000" dirty="0"/>
                  <a:t>1</a:t>
                </a:r>
                <a:r>
                  <a:rPr lang="en-US" dirty="0"/>
                  <a:t>=6Ω</a:t>
                </a:r>
                <a:endParaRPr lang="en-US" sz="2800" dirty="0"/>
              </a:p>
            </p:txBody>
          </p:sp>
          <p:sp>
            <p:nvSpPr>
              <p:cNvPr id="22" name="TextBox 21">
                <a:extLst>
                  <a:ext uri="{FF2B5EF4-FFF2-40B4-BE49-F238E27FC236}">
                    <a16:creationId xmlns:a16="http://schemas.microsoft.com/office/drawing/2014/main" id="{0717532F-6EEF-1641-8698-44A764D4D041}"/>
                  </a:ext>
                </a:extLst>
              </p:cNvPr>
              <p:cNvSpPr txBox="1"/>
              <p:nvPr/>
            </p:nvSpPr>
            <p:spPr>
              <a:xfrm>
                <a:off x="2630895" y="1795013"/>
                <a:ext cx="529804" cy="219465"/>
              </a:xfrm>
              <a:prstGeom prst="rect">
                <a:avLst/>
              </a:prstGeom>
              <a:noFill/>
            </p:spPr>
            <p:txBody>
              <a:bodyPr wrap="none" rtlCol="0">
                <a:spAutoFit/>
              </a:bodyPr>
              <a:lstStyle/>
              <a:p>
                <a:r>
                  <a:rPr lang="en-US" dirty="0"/>
                  <a:t>R</a:t>
                </a:r>
                <a:r>
                  <a:rPr lang="en-US" baseline="-25000" dirty="0"/>
                  <a:t>3</a:t>
                </a:r>
                <a:r>
                  <a:rPr lang="en-US" dirty="0"/>
                  <a:t>=18Ω</a:t>
                </a:r>
                <a:endParaRPr lang="en-US" sz="2800" dirty="0"/>
              </a:p>
            </p:txBody>
          </p:sp>
          <p:sp>
            <p:nvSpPr>
              <p:cNvPr id="23" name="TextBox 22">
                <a:extLst>
                  <a:ext uri="{FF2B5EF4-FFF2-40B4-BE49-F238E27FC236}">
                    <a16:creationId xmlns:a16="http://schemas.microsoft.com/office/drawing/2014/main" id="{DE896358-4987-8743-8062-A71B2A23E11A}"/>
                  </a:ext>
                </a:extLst>
              </p:cNvPr>
              <p:cNvSpPr txBox="1"/>
              <p:nvPr/>
            </p:nvSpPr>
            <p:spPr>
              <a:xfrm>
                <a:off x="3379184" y="1797023"/>
                <a:ext cx="766986" cy="219465"/>
              </a:xfrm>
              <a:prstGeom prst="rect">
                <a:avLst/>
              </a:prstGeom>
              <a:noFill/>
            </p:spPr>
            <p:txBody>
              <a:bodyPr wrap="none" rtlCol="0">
                <a:spAutoFit/>
              </a:bodyPr>
              <a:lstStyle/>
              <a:p>
                <a:r>
                  <a:rPr lang="en-US" dirty="0"/>
                  <a:t>R∥</a:t>
                </a:r>
                <a:r>
                  <a:rPr lang="en-US" baseline="-25000" dirty="0"/>
                  <a:t>2</a:t>
                </a:r>
                <a:r>
                  <a:rPr lang="en-US" dirty="0"/>
                  <a:t>=3.385Ω</a:t>
                </a:r>
                <a:endParaRPr lang="en-US" sz="2800" dirty="0"/>
              </a:p>
            </p:txBody>
          </p:sp>
          <p:sp>
            <p:nvSpPr>
              <p:cNvPr id="24" name="TextBox 23">
                <a:extLst>
                  <a:ext uri="{FF2B5EF4-FFF2-40B4-BE49-F238E27FC236}">
                    <a16:creationId xmlns:a16="http://schemas.microsoft.com/office/drawing/2014/main" id="{9B7EE653-970A-7E47-829E-362357574827}"/>
                  </a:ext>
                </a:extLst>
              </p:cNvPr>
              <p:cNvSpPr txBox="1"/>
              <p:nvPr/>
            </p:nvSpPr>
            <p:spPr>
              <a:xfrm>
                <a:off x="2895797" y="3627437"/>
                <a:ext cx="581241" cy="219466"/>
              </a:xfrm>
              <a:prstGeom prst="rect">
                <a:avLst/>
              </a:prstGeom>
              <a:noFill/>
            </p:spPr>
            <p:txBody>
              <a:bodyPr wrap="none" rtlCol="0">
                <a:spAutoFit/>
              </a:bodyPr>
              <a:lstStyle/>
              <a:p>
                <a:r>
                  <a:rPr lang="en-US" dirty="0"/>
                  <a:t>V</a:t>
                </a:r>
                <a:r>
                  <a:rPr lang="en-US" baseline="-25000" dirty="0"/>
                  <a:t>T</a:t>
                </a:r>
                <a:r>
                  <a:rPr lang="en-US" dirty="0"/>
                  <a:t> = 12V</a:t>
                </a:r>
                <a:endParaRPr lang="en-US" sz="2800" dirty="0"/>
              </a:p>
            </p:txBody>
          </p:sp>
        </p:grpSp>
        <p:cxnSp>
          <p:nvCxnSpPr>
            <p:cNvPr id="11" name="Straight Arrow Connector 10">
              <a:extLst>
                <a:ext uri="{FF2B5EF4-FFF2-40B4-BE49-F238E27FC236}">
                  <a16:creationId xmlns:a16="http://schemas.microsoft.com/office/drawing/2014/main" id="{053BCA97-6CB1-E841-B22E-C7ADD2FCB39F}"/>
                </a:ext>
              </a:extLst>
            </p:cNvPr>
            <p:cNvCxnSpPr>
              <a:cxnSpLocks/>
            </p:cNvCxnSpPr>
            <p:nvPr/>
          </p:nvCxnSpPr>
          <p:spPr>
            <a:xfrm flipH="1">
              <a:off x="5003289" y="1768934"/>
              <a:ext cx="1036682" cy="0"/>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A3FE7DD-0D62-CB46-AC69-5C239C7205FF}"/>
                </a:ext>
              </a:extLst>
            </p:cNvPr>
            <p:cNvCxnSpPr>
              <a:cxnSpLocks/>
            </p:cNvCxnSpPr>
            <p:nvPr/>
          </p:nvCxnSpPr>
          <p:spPr>
            <a:xfrm>
              <a:off x="4410223" y="1417602"/>
              <a:ext cx="269107"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31298CF-8D87-F149-8793-F009E69B4E4F}"/>
                </a:ext>
              </a:extLst>
            </p:cNvPr>
            <p:cNvSpPr txBox="1"/>
            <p:nvPr/>
          </p:nvSpPr>
          <p:spPr>
            <a:xfrm>
              <a:off x="4427103" y="1400892"/>
              <a:ext cx="317716" cy="369332"/>
            </a:xfrm>
            <a:prstGeom prst="rect">
              <a:avLst/>
            </a:prstGeom>
            <a:noFill/>
          </p:spPr>
          <p:txBody>
            <a:bodyPr wrap="none" rtlCol="0">
              <a:spAutoFit/>
            </a:bodyPr>
            <a:lstStyle/>
            <a:p>
              <a:r>
                <a:rPr lang="en-US" dirty="0"/>
                <a:t>I</a:t>
              </a:r>
              <a:r>
                <a:rPr lang="en-US" baseline="-25000" dirty="0"/>
                <a:t>T</a:t>
              </a:r>
              <a:endParaRPr lang="en-US" sz="2800" baseline="-25000" dirty="0"/>
            </a:p>
          </p:txBody>
        </p:sp>
        <p:cxnSp>
          <p:nvCxnSpPr>
            <p:cNvPr id="14" name="Straight Arrow Connector 13">
              <a:extLst>
                <a:ext uri="{FF2B5EF4-FFF2-40B4-BE49-F238E27FC236}">
                  <a16:creationId xmlns:a16="http://schemas.microsoft.com/office/drawing/2014/main" id="{7A43AF79-162F-6944-933E-C86FB0C9F983}"/>
                </a:ext>
              </a:extLst>
            </p:cNvPr>
            <p:cNvCxnSpPr>
              <a:cxnSpLocks/>
            </p:cNvCxnSpPr>
            <p:nvPr/>
          </p:nvCxnSpPr>
          <p:spPr>
            <a:xfrm>
              <a:off x="6299675" y="1410514"/>
              <a:ext cx="269107"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858CB77-BCC6-0748-913C-121354F1421F}"/>
                </a:ext>
              </a:extLst>
            </p:cNvPr>
            <p:cNvSpPr txBox="1"/>
            <p:nvPr/>
          </p:nvSpPr>
          <p:spPr>
            <a:xfrm>
              <a:off x="6274581" y="1349985"/>
              <a:ext cx="320922" cy="369332"/>
            </a:xfrm>
            <a:prstGeom prst="rect">
              <a:avLst/>
            </a:prstGeom>
            <a:noFill/>
          </p:spPr>
          <p:txBody>
            <a:bodyPr wrap="none" rtlCol="0">
              <a:spAutoFit/>
            </a:bodyPr>
            <a:lstStyle/>
            <a:p>
              <a:r>
                <a:rPr lang="en-US" dirty="0"/>
                <a:t>I</a:t>
              </a:r>
              <a:r>
                <a:rPr lang="en-US" baseline="-25000" dirty="0"/>
                <a:t>3</a:t>
              </a:r>
              <a:endParaRPr lang="en-US" sz="2800" baseline="-25000" dirty="0"/>
            </a:p>
          </p:txBody>
        </p:sp>
        <p:sp>
          <p:nvSpPr>
            <p:cNvPr id="16" name="TextBox 15">
              <a:extLst>
                <a:ext uri="{FF2B5EF4-FFF2-40B4-BE49-F238E27FC236}">
                  <a16:creationId xmlns:a16="http://schemas.microsoft.com/office/drawing/2014/main" id="{AFC4DE1F-8B4A-AA47-9944-703B769488F7}"/>
                </a:ext>
              </a:extLst>
            </p:cNvPr>
            <p:cNvSpPr txBox="1"/>
            <p:nvPr/>
          </p:nvSpPr>
          <p:spPr>
            <a:xfrm>
              <a:off x="5318855" y="1772974"/>
              <a:ext cx="502061" cy="369332"/>
            </a:xfrm>
            <a:prstGeom prst="rect">
              <a:avLst/>
            </a:prstGeom>
            <a:noFill/>
          </p:spPr>
          <p:txBody>
            <a:bodyPr wrap="none" rtlCol="0">
              <a:spAutoFit/>
            </a:bodyPr>
            <a:lstStyle/>
            <a:p>
              <a:r>
                <a:rPr lang="en-US" dirty="0"/>
                <a:t>V∥</a:t>
              </a:r>
              <a:r>
                <a:rPr lang="en-US" baseline="-25000" dirty="0"/>
                <a:t>1</a:t>
              </a:r>
              <a:endParaRPr lang="en-US" sz="2800" baseline="-25000" dirty="0"/>
            </a:p>
          </p:txBody>
        </p:sp>
        <p:cxnSp>
          <p:nvCxnSpPr>
            <p:cNvPr id="17" name="Straight Arrow Connector 16">
              <a:extLst>
                <a:ext uri="{FF2B5EF4-FFF2-40B4-BE49-F238E27FC236}">
                  <a16:creationId xmlns:a16="http://schemas.microsoft.com/office/drawing/2014/main" id="{1870020F-3FA1-3A4E-878B-791485F0CFE0}"/>
                </a:ext>
              </a:extLst>
            </p:cNvPr>
            <p:cNvCxnSpPr>
              <a:cxnSpLocks/>
            </p:cNvCxnSpPr>
            <p:nvPr/>
          </p:nvCxnSpPr>
          <p:spPr>
            <a:xfrm flipH="1">
              <a:off x="7913343" y="1775634"/>
              <a:ext cx="1022255" cy="0"/>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685AB1A-3796-1840-A782-B02A06C4BEAA}"/>
                </a:ext>
              </a:extLst>
            </p:cNvPr>
            <p:cNvSpPr txBox="1"/>
            <p:nvPr/>
          </p:nvSpPr>
          <p:spPr>
            <a:xfrm>
              <a:off x="8173441" y="1756430"/>
              <a:ext cx="502061" cy="369332"/>
            </a:xfrm>
            <a:prstGeom prst="rect">
              <a:avLst/>
            </a:prstGeom>
            <a:noFill/>
          </p:spPr>
          <p:txBody>
            <a:bodyPr wrap="none" rtlCol="0">
              <a:spAutoFit/>
            </a:bodyPr>
            <a:lstStyle/>
            <a:p>
              <a:r>
                <a:rPr lang="en-US" dirty="0"/>
                <a:t>V∥</a:t>
              </a:r>
              <a:r>
                <a:rPr lang="en-US" baseline="-25000" dirty="0"/>
                <a:t>2</a:t>
              </a:r>
              <a:endParaRPr lang="en-US" sz="2800" baseline="-25000" dirty="0"/>
            </a:p>
          </p:txBody>
        </p:sp>
        <p:cxnSp>
          <p:nvCxnSpPr>
            <p:cNvPr id="19" name="Straight Arrow Connector 18">
              <a:extLst>
                <a:ext uri="{FF2B5EF4-FFF2-40B4-BE49-F238E27FC236}">
                  <a16:creationId xmlns:a16="http://schemas.microsoft.com/office/drawing/2014/main" id="{CD7D7923-4C9B-B04C-950E-D31A19E2B5A2}"/>
                </a:ext>
              </a:extLst>
            </p:cNvPr>
            <p:cNvCxnSpPr>
              <a:cxnSpLocks/>
            </p:cNvCxnSpPr>
            <p:nvPr/>
          </p:nvCxnSpPr>
          <p:spPr>
            <a:xfrm flipH="1">
              <a:off x="6408659" y="1771594"/>
              <a:ext cx="1036682" cy="0"/>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481270A-F324-014C-A230-E16F4126CF78}"/>
                </a:ext>
              </a:extLst>
            </p:cNvPr>
            <p:cNvSpPr txBox="1"/>
            <p:nvPr/>
          </p:nvSpPr>
          <p:spPr>
            <a:xfrm>
              <a:off x="6724225" y="1775634"/>
              <a:ext cx="394660" cy="369332"/>
            </a:xfrm>
            <a:prstGeom prst="rect">
              <a:avLst/>
            </a:prstGeom>
            <a:noFill/>
          </p:spPr>
          <p:txBody>
            <a:bodyPr wrap="none" rtlCol="0">
              <a:spAutoFit/>
            </a:bodyPr>
            <a:lstStyle/>
            <a:p>
              <a:r>
                <a:rPr lang="en-US" dirty="0"/>
                <a:t>V</a:t>
              </a:r>
              <a:r>
                <a:rPr lang="en-US" baseline="-25000" dirty="0"/>
                <a:t>3</a:t>
              </a:r>
              <a:endParaRPr lang="en-US" sz="2800" baseline="-25000" dirty="0"/>
            </a:p>
          </p:txBody>
        </p:sp>
      </p:grpSp>
      <p:sp>
        <p:nvSpPr>
          <p:cNvPr id="2" name="Title 1"/>
          <p:cNvSpPr>
            <a:spLocks noGrp="1"/>
          </p:cNvSpPr>
          <p:nvPr>
            <p:ph type="title"/>
          </p:nvPr>
        </p:nvSpPr>
        <p:spPr>
          <a:xfrm>
            <a:off x="1057330" y="266407"/>
            <a:ext cx="7672758" cy="967170"/>
          </a:xfrm>
        </p:spPr>
        <p:txBody>
          <a:bodyPr>
            <a:normAutofit/>
          </a:bodyPr>
          <a:lstStyle/>
          <a:p>
            <a:r>
              <a:rPr lang="en-GB" sz="3000" dirty="0"/>
              <a:t>Solving combination circuits – step 4</a:t>
            </a:r>
          </a:p>
        </p:txBody>
      </p:sp>
      <p:sp>
        <p:nvSpPr>
          <p:cNvPr id="29" name="Content Placeholder 2">
            <a:extLst>
              <a:ext uri="{FF2B5EF4-FFF2-40B4-BE49-F238E27FC236}">
                <a16:creationId xmlns:a16="http://schemas.microsoft.com/office/drawing/2014/main" id="{D2D3A4F4-2FC2-E64A-87A5-C7E5B55F0FA5}"/>
              </a:ext>
            </a:extLst>
          </p:cNvPr>
          <p:cNvSpPr txBox="1">
            <a:spLocks/>
          </p:cNvSpPr>
          <p:nvPr/>
        </p:nvSpPr>
        <p:spPr>
          <a:xfrm>
            <a:off x="1150038" y="1207177"/>
            <a:ext cx="4167098" cy="742680"/>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None/>
            </a:pPr>
            <a:r>
              <a:rPr lang="en-US" sz="2400" i="1" dirty="0"/>
              <a:t>Calculate the current through drop across R</a:t>
            </a:r>
            <a:r>
              <a:rPr lang="en-US" sz="2400" i="1" baseline="-25000" dirty="0"/>
              <a:t>2</a:t>
            </a:r>
            <a:r>
              <a:rPr lang="en-US" sz="2400" i="1" dirty="0"/>
              <a:t>, R</a:t>
            </a:r>
            <a:r>
              <a:rPr lang="en-US" sz="2400" i="1" baseline="-25000" dirty="0"/>
              <a:t>3</a:t>
            </a:r>
            <a:r>
              <a:rPr lang="en-US" sz="2400" i="1" dirty="0"/>
              <a:t> and R</a:t>
            </a:r>
            <a:r>
              <a:rPr lang="en-US" sz="2400" i="1" baseline="-25000" dirty="0"/>
              <a:t>5</a:t>
            </a:r>
            <a:r>
              <a:rPr lang="en-US" sz="2400" i="1" dirty="0"/>
              <a:t>.</a:t>
            </a:r>
          </a:p>
        </p:txBody>
      </p:sp>
      <p:pic>
        <p:nvPicPr>
          <p:cNvPr id="30" name="Graphic 29" descr="User">
            <a:extLst>
              <a:ext uri="{FF2B5EF4-FFF2-40B4-BE49-F238E27FC236}">
                <a16:creationId xmlns:a16="http://schemas.microsoft.com/office/drawing/2014/main" id="{83457542-E946-E846-B81E-E5B6DD54539E}"/>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95991" y="1207175"/>
            <a:ext cx="854046" cy="854046"/>
          </a:xfrm>
          <a:prstGeom prst="rect">
            <a:avLst/>
          </a:prstGeom>
        </p:spPr>
      </p:pic>
      <p:sp>
        <p:nvSpPr>
          <p:cNvPr id="25" name="Rounded Rectangle 24">
            <a:extLst>
              <a:ext uri="{FF2B5EF4-FFF2-40B4-BE49-F238E27FC236}">
                <a16:creationId xmlns:a16="http://schemas.microsoft.com/office/drawing/2014/main" id="{0A03C5F0-5191-134E-AB35-B6F902ED8019}"/>
              </a:ext>
            </a:extLst>
          </p:cNvPr>
          <p:cNvSpPr/>
          <p:nvPr/>
        </p:nvSpPr>
        <p:spPr>
          <a:xfrm>
            <a:off x="3475173" y="2894572"/>
            <a:ext cx="1851048"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Check</a:t>
            </a:r>
          </a:p>
        </p:txBody>
      </p:sp>
      <p:sp>
        <p:nvSpPr>
          <p:cNvPr id="26" name="Rectangle 25">
            <a:extLst>
              <a:ext uri="{FF2B5EF4-FFF2-40B4-BE49-F238E27FC236}">
                <a16:creationId xmlns:a16="http://schemas.microsoft.com/office/drawing/2014/main" id="{4D87237D-3643-2A49-9E83-D6D3A8E9335D}"/>
              </a:ext>
            </a:extLst>
          </p:cNvPr>
          <p:cNvSpPr/>
          <p:nvPr/>
        </p:nvSpPr>
        <p:spPr>
          <a:xfrm>
            <a:off x="1135312" y="2235487"/>
            <a:ext cx="1851048"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65000"/>
                  </a:schemeClr>
                </a:solidFill>
              </a:rPr>
              <a:t>I</a:t>
            </a:r>
            <a:r>
              <a:rPr lang="en-US" baseline="-25000" dirty="0">
                <a:solidFill>
                  <a:schemeClr val="bg1">
                    <a:lumMod val="65000"/>
                  </a:schemeClr>
                </a:solidFill>
              </a:rPr>
              <a:t>2</a:t>
            </a:r>
          </a:p>
        </p:txBody>
      </p:sp>
      <p:sp>
        <p:nvSpPr>
          <p:cNvPr id="27" name="Rectangle 26">
            <a:extLst>
              <a:ext uri="{FF2B5EF4-FFF2-40B4-BE49-F238E27FC236}">
                <a16:creationId xmlns:a16="http://schemas.microsoft.com/office/drawing/2014/main" id="{A9B9F82E-29CD-A742-BE5C-6FC0D1B827DC}"/>
              </a:ext>
            </a:extLst>
          </p:cNvPr>
          <p:cNvSpPr/>
          <p:nvPr/>
        </p:nvSpPr>
        <p:spPr>
          <a:xfrm>
            <a:off x="3058312" y="2258118"/>
            <a:ext cx="393056" cy="523220"/>
          </a:xfrm>
          <a:prstGeom prst="rect">
            <a:avLst/>
          </a:prstGeom>
        </p:spPr>
        <p:txBody>
          <a:bodyPr wrap="none">
            <a:spAutoFit/>
          </a:bodyPr>
          <a:lstStyle/>
          <a:p>
            <a:r>
              <a:rPr lang="en-US" sz="2800" dirty="0"/>
              <a:t>A</a:t>
            </a:r>
          </a:p>
        </p:txBody>
      </p:sp>
      <p:sp>
        <p:nvSpPr>
          <p:cNvPr id="28" name="Rectangle 27">
            <a:extLst>
              <a:ext uri="{FF2B5EF4-FFF2-40B4-BE49-F238E27FC236}">
                <a16:creationId xmlns:a16="http://schemas.microsoft.com/office/drawing/2014/main" id="{1A065153-2F06-8B4D-808E-646EAECD3B0A}"/>
              </a:ext>
            </a:extLst>
          </p:cNvPr>
          <p:cNvSpPr/>
          <p:nvPr/>
        </p:nvSpPr>
        <p:spPr>
          <a:xfrm>
            <a:off x="1135312" y="2895994"/>
            <a:ext cx="1851048"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65000"/>
                  </a:schemeClr>
                </a:solidFill>
              </a:rPr>
              <a:t>I</a:t>
            </a:r>
            <a:r>
              <a:rPr lang="en-US" baseline="-25000" dirty="0">
                <a:solidFill>
                  <a:schemeClr val="bg1">
                    <a:lumMod val="65000"/>
                  </a:schemeClr>
                </a:solidFill>
              </a:rPr>
              <a:t>3</a:t>
            </a:r>
          </a:p>
        </p:txBody>
      </p:sp>
      <p:sp>
        <p:nvSpPr>
          <p:cNvPr id="31" name="Rectangle 30">
            <a:extLst>
              <a:ext uri="{FF2B5EF4-FFF2-40B4-BE49-F238E27FC236}">
                <a16:creationId xmlns:a16="http://schemas.microsoft.com/office/drawing/2014/main" id="{B559E81D-4928-D84F-B3E9-70484699C12C}"/>
              </a:ext>
            </a:extLst>
          </p:cNvPr>
          <p:cNvSpPr/>
          <p:nvPr/>
        </p:nvSpPr>
        <p:spPr>
          <a:xfrm>
            <a:off x="3058312" y="2918625"/>
            <a:ext cx="393056" cy="523220"/>
          </a:xfrm>
          <a:prstGeom prst="rect">
            <a:avLst/>
          </a:prstGeom>
        </p:spPr>
        <p:txBody>
          <a:bodyPr wrap="none">
            <a:spAutoFit/>
          </a:bodyPr>
          <a:lstStyle/>
          <a:p>
            <a:r>
              <a:rPr lang="en-US" sz="2800" dirty="0"/>
              <a:t>A</a:t>
            </a:r>
          </a:p>
        </p:txBody>
      </p:sp>
      <p:sp>
        <p:nvSpPr>
          <p:cNvPr id="32" name="Rectangle 31">
            <a:extLst>
              <a:ext uri="{FF2B5EF4-FFF2-40B4-BE49-F238E27FC236}">
                <a16:creationId xmlns:a16="http://schemas.microsoft.com/office/drawing/2014/main" id="{1B89A6C0-9F19-7241-BB48-04229D9281CD}"/>
              </a:ext>
            </a:extLst>
          </p:cNvPr>
          <p:cNvSpPr/>
          <p:nvPr/>
        </p:nvSpPr>
        <p:spPr>
          <a:xfrm>
            <a:off x="1135312" y="3556501"/>
            <a:ext cx="1851048"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65000"/>
                  </a:schemeClr>
                </a:solidFill>
              </a:rPr>
              <a:t>I</a:t>
            </a:r>
            <a:r>
              <a:rPr lang="en-US" baseline="-25000" dirty="0">
                <a:solidFill>
                  <a:schemeClr val="bg1">
                    <a:lumMod val="65000"/>
                  </a:schemeClr>
                </a:solidFill>
              </a:rPr>
              <a:t>5</a:t>
            </a:r>
          </a:p>
        </p:txBody>
      </p:sp>
      <p:sp>
        <p:nvSpPr>
          <p:cNvPr id="33" name="Rectangle 32">
            <a:extLst>
              <a:ext uri="{FF2B5EF4-FFF2-40B4-BE49-F238E27FC236}">
                <a16:creationId xmlns:a16="http://schemas.microsoft.com/office/drawing/2014/main" id="{975410B8-D64D-8840-A807-B506842D10D0}"/>
              </a:ext>
            </a:extLst>
          </p:cNvPr>
          <p:cNvSpPr/>
          <p:nvPr/>
        </p:nvSpPr>
        <p:spPr>
          <a:xfrm>
            <a:off x="3058312" y="3579132"/>
            <a:ext cx="393056" cy="523220"/>
          </a:xfrm>
          <a:prstGeom prst="rect">
            <a:avLst/>
          </a:prstGeom>
        </p:spPr>
        <p:txBody>
          <a:bodyPr wrap="none">
            <a:spAutoFit/>
          </a:bodyPr>
          <a:lstStyle/>
          <a:p>
            <a:r>
              <a:rPr lang="en-US" sz="2800" dirty="0"/>
              <a:t>A</a:t>
            </a:r>
          </a:p>
        </p:txBody>
      </p:sp>
      <p:sp>
        <p:nvSpPr>
          <p:cNvPr id="34" name="Rounded Rectangle 33">
            <a:extLst>
              <a:ext uri="{FF2B5EF4-FFF2-40B4-BE49-F238E27FC236}">
                <a16:creationId xmlns:a16="http://schemas.microsoft.com/office/drawing/2014/main" id="{D64B33C1-AE1E-C848-B166-9FB569527A6A}"/>
              </a:ext>
            </a:extLst>
          </p:cNvPr>
          <p:cNvSpPr/>
          <p:nvPr/>
        </p:nvSpPr>
        <p:spPr>
          <a:xfrm>
            <a:off x="3446560" y="2228974"/>
            <a:ext cx="1851048"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Check</a:t>
            </a:r>
          </a:p>
        </p:txBody>
      </p:sp>
      <p:sp>
        <p:nvSpPr>
          <p:cNvPr id="35" name="Rounded Rectangle 34">
            <a:extLst>
              <a:ext uri="{FF2B5EF4-FFF2-40B4-BE49-F238E27FC236}">
                <a16:creationId xmlns:a16="http://schemas.microsoft.com/office/drawing/2014/main" id="{C09477B5-A3B1-A44E-9188-7CD9C6F692FA}"/>
              </a:ext>
            </a:extLst>
          </p:cNvPr>
          <p:cNvSpPr/>
          <p:nvPr/>
        </p:nvSpPr>
        <p:spPr>
          <a:xfrm>
            <a:off x="3484258" y="3556500"/>
            <a:ext cx="1851048"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Check</a:t>
            </a:r>
          </a:p>
        </p:txBody>
      </p:sp>
      <p:sp>
        <p:nvSpPr>
          <p:cNvPr id="36" name="Rounded Rectangle 35">
            <a:extLst>
              <a:ext uri="{FF2B5EF4-FFF2-40B4-BE49-F238E27FC236}">
                <a16:creationId xmlns:a16="http://schemas.microsoft.com/office/drawing/2014/main" id="{07CF060B-1EA6-124B-A9DA-E319D718CC24}"/>
              </a:ext>
            </a:extLst>
          </p:cNvPr>
          <p:cNvSpPr/>
          <p:nvPr/>
        </p:nvSpPr>
        <p:spPr>
          <a:xfrm>
            <a:off x="5692246" y="4215323"/>
            <a:ext cx="3877781"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See the full worked solution</a:t>
            </a:r>
          </a:p>
        </p:txBody>
      </p:sp>
    </p:spTree>
    <p:custDataLst>
      <p:tags r:id="rId1"/>
    </p:custDataLst>
    <p:extLst>
      <p:ext uri="{BB962C8B-B14F-4D97-AF65-F5344CB8AC3E}">
        <p14:creationId xmlns:p14="http://schemas.microsoft.com/office/powerpoint/2010/main" val="3420825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261FA2C-9BBA-EB4B-AA5F-B0C7E70E6C60}"/>
              </a:ext>
            </a:extLst>
          </p:cNvPr>
          <p:cNvGrpSpPr/>
          <p:nvPr/>
        </p:nvGrpSpPr>
        <p:grpSpPr>
          <a:xfrm>
            <a:off x="5104150" y="890584"/>
            <a:ext cx="4335878" cy="3395197"/>
            <a:chOff x="5561350" y="999441"/>
            <a:chExt cx="4335878" cy="3395197"/>
          </a:xfrm>
        </p:grpSpPr>
        <p:pic>
          <p:nvPicPr>
            <p:cNvPr id="4" name="Picture 3">
              <a:extLst>
                <a:ext uri="{FF2B5EF4-FFF2-40B4-BE49-F238E27FC236}">
                  <a16:creationId xmlns:a16="http://schemas.microsoft.com/office/drawing/2014/main" id="{4056C548-8E5B-F547-BAA3-72E12B701D8A}"/>
                </a:ext>
              </a:extLst>
            </p:cNvPr>
            <p:cNvPicPr>
              <a:picLocks noChangeAspect="1"/>
            </p:cNvPicPr>
            <p:nvPr/>
          </p:nvPicPr>
          <p:blipFill>
            <a:blip r:embed="rId4"/>
            <a:stretch>
              <a:fillRect/>
            </a:stretch>
          </p:blipFill>
          <p:spPr>
            <a:xfrm>
              <a:off x="5561350" y="1261805"/>
              <a:ext cx="4335878" cy="2950077"/>
            </a:xfrm>
            <a:prstGeom prst="rect">
              <a:avLst/>
            </a:prstGeom>
          </p:spPr>
        </p:pic>
        <p:cxnSp>
          <p:nvCxnSpPr>
            <p:cNvPr id="6" name="Straight Connector 5">
              <a:extLst>
                <a:ext uri="{FF2B5EF4-FFF2-40B4-BE49-F238E27FC236}">
                  <a16:creationId xmlns:a16="http://schemas.microsoft.com/office/drawing/2014/main" id="{4DD55170-F57D-584C-88F4-CF01249FF5A9}"/>
                </a:ext>
              </a:extLst>
            </p:cNvPr>
            <p:cNvCxnSpPr>
              <a:cxnSpLocks/>
            </p:cNvCxnSpPr>
            <p:nvPr/>
          </p:nvCxnSpPr>
          <p:spPr>
            <a:xfrm>
              <a:off x="9154886" y="2157376"/>
              <a:ext cx="337457"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DE22DF9-2656-B346-9A94-BDF5976E6D7C}"/>
                </a:ext>
              </a:extLst>
            </p:cNvPr>
            <p:cNvSpPr txBox="1"/>
            <p:nvPr/>
          </p:nvSpPr>
          <p:spPr>
            <a:xfrm>
              <a:off x="7729289" y="4025306"/>
              <a:ext cx="391454" cy="369332"/>
            </a:xfrm>
            <a:prstGeom prst="rect">
              <a:avLst/>
            </a:prstGeom>
            <a:noFill/>
          </p:spPr>
          <p:txBody>
            <a:bodyPr wrap="none" rtlCol="0">
              <a:spAutoFit/>
            </a:bodyPr>
            <a:lstStyle/>
            <a:p>
              <a:r>
                <a:rPr lang="en-US" dirty="0"/>
                <a:t>V</a:t>
              </a:r>
              <a:r>
                <a:rPr lang="en-US" baseline="-25000" dirty="0"/>
                <a:t>T</a:t>
              </a:r>
            </a:p>
          </p:txBody>
        </p:sp>
        <p:sp>
          <p:nvSpPr>
            <p:cNvPr id="13" name="TextBox 12">
              <a:extLst>
                <a:ext uri="{FF2B5EF4-FFF2-40B4-BE49-F238E27FC236}">
                  <a16:creationId xmlns:a16="http://schemas.microsoft.com/office/drawing/2014/main" id="{97D1DC98-F3BA-DC40-A43A-86409BFD09FB}"/>
                </a:ext>
              </a:extLst>
            </p:cNvPr>
            <p:cNvSpPr txBox="1"/>
            <p:nvPr/>
          </p:nvSpPr>
          <p:spPr>
            <a:xfrm>
              <a:off x="6096432" y="2754827"/>
              <a:ext cx="683200" cy="369332"/>
            </a:xfrm>
            <a:prstGeom prst="rect">
              <a:avLst/>
            </a:prstGeom>
            <a:noFill/>
          </p:spPr>
          <p:txBody>
            <a:bodyPr wrap="none" rtlCol="0">
              <a:spAutoFit/>
            </a:bodyPr>
            <a:lstStyle/>
            <a:p>
              <a:r>
                <a:rPr lang="en-US" dirty="0"/>
                <a:t>I</a:t>
              </a:r>
              <a:r>
                <a:rPr lang="en-US" baseline="-25000" dirty="0"/>
                <a:t>T</a:t>
              </a:r>
              <a:r>
                <a:rPr lang="en-US" dirty="0"/>
                <a:t>=9A</a:t>
              </a:r>
            </a:p>
          </p:txBody>
        </p:sp>
        <p:sp>
          <p:nvSpPr>
            <p:cNvPr id="14" name="TextBox 13">
              <a:extLst>
                <a:ext uri="{FF2B5EF4-FFF2-40B4-BE49-F238E27FC236}">
                  <a16:creationId xmlns:a16="http://schemas.microsoft.com/office/drawing/2014/main" id="{06F6732D-63D4-2F45-A223-FF29E48CA76B}"/>
                </a:ext>
              </a:extLst>
            </p:cNvPr>
            <p:cNvSpPr txBox="1"/>
            <p:nvPr/>
          </p:nvSpPr>
          <p:spPr>
            <a:xfrm>
              <a:off x="6591598" y="1638984"/>
              <a:ext cx="891591" cy="369332"/>
            </a:xfrm>
            <a:prstGeom prst="rect">
              <a:avLst/>
            </a:prstGeom>
            <a:noFill/>
          </p:spPr>
          <p:txBody>
            <a:bodyPr wrap="none" rtlCol="0">
              <a:spAutoFit/>
            </a:bodyPr>
            <a:lstStyle/>
            <a:p>
              <a:r>
                <a:rPr lang="en-US" dirty="0"/>
                <a:t>R</a:t>
              </a:r>
              <a:r>
                <a:rPr lang="en-US" baseline="-25000" dirty="0"/>
                <a:t>1</a:t>
              </a:r>
              <a:r>
                <a:rPr lang="en-US" dirty="0"/>
                <a:t>=18Ω</a:t>
              </a:r>
            </a:p>
          </p:txBody>
        </p:sp>
        <p:sp>
          <p:nvSpPr>
            <p:cNvPr id="15" name="TextBox 14">
              <a:extLst>
                <a:ext uri="{FF2B5EF4-FFF2-40B4-BE49-F238E27FC236}">
                  <a16:creationId xmlns:a16="http://schemas.microsoft.com/office/drawing/2014/main" id="{2EF5C966-DDAF-5545-83E7-579854178CB1}"/>
                </a:ext>
              </a:extLst>
            </p:cNvPr>
            <p:cNvSpPr txBox="1"/>
            <p:nvPr/>
          </p:nvSpPr>
          <p:spPr>
            <a:xfrm>
              <a:off x="7984148" y="2317234"/>
              <a:ext cx="891591" cy="369332"/>
            </a:xfrm>
            <a:prstGeom prst="rect">
              <a:avLst/>
            </a:prstGeom>
            <a:noFill/>
          </p:spPr>
          <p:txBody>
            <a:bodyPr wrap="none" rtlCol="0">
              <a:spAutoFit/>
            </a:bodyPr>
            <a:lstStyle/>
            <a:p>
              <a:r>
                <a:rPr lang="en-US" dirty="0"/>
                <a:t>R</a:t>
              </a:r>
              <a:r>
                <a:rPr lang="en-US" baseline="-25000" dirty="0"/>
                <a:t>2</a:t>
              </a:r>
              <a:r>
                <a:rPr lang="en-US" dirty="0"/>
                <a:t>=42Ω</a:t>
              </a:r>
            </a:p>
          </p:txBody>
        </p:sp>
        <p:sp>
          <p:nvSpPr>
            <p:cNvPr id="16" name="TextBox 15">
              <a:extLst>
                <a:ext uri="{FF2B5EF4-FFF2-40B4-BE49-F238E27FC236}">
                  <a16:creationId xmlns:a16="http://schemas.microsoft.com/office/drawing/2014/main" id="{31D99303-409D-1B41-A1D4-ED8C9B170B73}"/>
                </a:ext>
              </a:extLst>
            </p:cNvPr>
            <p:cNvSpPr txBox="1"/>
            <p:nvPr/>
          </p:nvSpPr>
          <p:spPr>
            <a:xfrm>
              <a:off x="8031573" y="999441"/>
              <a:ext cx="891591" cy="369332"/>
            </a:xfrm>
            <a:prstGeom prst="rect">
              <a:avLst/>
            </a:prstGeom>
            <a:noFill/>
          </p:spPr>
          <p:txBody>
            <a:bodyPr wrap="none" rtlCol="0">
              <a:spAutoFit/>
            </a:bodyPr>
            <a:lstStyle/>
            <a:p>
              <a:r>
                <a:rPr lang="en-US" dirty="0"/>
                <a:t>R</a:t>
              </a:r>
              <a:r>
                <a:rPr lang="en-US" baseline="-25000" dirty="0"/>
                <a:t>3</a:t>
              </a:r>
              <a:r>
                <a:rPr lang="en-US" dirty="0"/>
                <a:t>=34Ω</a:t>
              </a:r>
            </a:p>
          </p:txBody>
        </p:sp>
      </p:grpSp>
      <p:sp>
        <p:nvSpPr>
          <p:cNvPr id="2" name="Title 1"/>
          <p:cNvSpPr>
            <a:spLocks noGrp="1"/>
          </p:cNvSpPr>
          <p:nvPr>
            <p:ph type="title"/>
          </p:nvPr>
        </p:nvSpPr>
        <p:spPr>
          <a:xfrm>
            <a:off x="1057330" y="266407"/>
            <a:ext cx="7672758" cy="967170"/>
          </a:xfrm>
        </p:spPr>
        <p:txBody>
          <a:bodyPr>
            <a:normAutofit/>
          </a:bodyPr>
          <a:lstStyle/>
          <a:p>
            <a:r>
              <a:rPr lang="en-GB" sz="3000" dirty="0"/>
              <a:t>Solving combination circuits – example 2</a:t>
            </a:r>
          </a:p>
        </p:txBody>
      </p:sp>
      <p:sp>
        <p:nvSpPr>
          <p:cNvPr id="34" name="Rounded Rectangle 33">
            <a:extLst>
              <a:ext uri="{FF2B5EF4-FFF2-40B4-BE49-F238E27FC236}">
                <a16:creationId xmlns:a16="http://schemas.microsoft.com/office/drawing/2014/main" id="{5192065F-7461-304E-98E4-50DA0C0BB26F}"/>
              </a:ext>
            </a:extLst>
          </p:cNvPr>
          <p:cNvSpPr/>
          <p:nvPr/>
        </p:nvSpPr>
        <p:spPr>
          <a:xfrm>
            <a:off x="6063956" y="4294974"/>
            <a:ext cx="3199173"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Full worked solution</a:t>
            </a:r>
          </a:p>
        </p:txBody>
      </p:sp>
      <p:sp>
        <p:nvSpPr>
          <p:cNvPr id="21" name="Rounded Rectangle 20">
            <a:extLst>
              <a:ext uri="{FF2B5EF4-FFF2-40B4-BE49-F238E27FC236}">
                <a16:creationId xmlns:a16="http://schemas.microsoft.com/office/drawing/2014/main" id="{27CDDB1C-BA67-384E-BAB8-2EA26E5ED1FC}"/>
              </a:ext>
            </a:extLst>
          </p:cNvPr>
          <p:cNvSpPr/>
          <p:nvPr/>
        </p:nvSpPr>
        <p:spPr>
          <a:xfrm>
            <a:off x="1113025" y="1012454"/>
            <a:ext cx="4178623" cy="307274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In this circuit, calculate the:</a:t>
            </a:r>
          </a:p>
          <a:p>
            <a:pPr marL="514350" indent="-514350">
              <a:buFont typeface="+mj-lt"/>
              <a:buAutoNum type="arabicPeriod"/>
            </a:pPr>
            <a:r>
              <a:rPr lang="en-US" sz="2400" dirty="0"/>
              <a:t>Resistance of the parallel section</a:t>
            </a:r>
          </a:p>
          <a:p>
            <a:pPr marL="514350" indent="-514350">
              <a:buFont typeface="+mj-lt"/>
              <a:buAutoNum type="arabicPeriod"/>
            </a:pPr>
            <a:r>
              <a:rPr lang="en-US" sz="2400" dirty="0"/>
              <a:t>Total resistance;</a:t>
            </a:r>
          </a:p>
          <a:p>
            <a:pPr marL="514350" indent="-514350">
              <a:buFont typeface="+mj-lt"/>
              <a:buAutoNum type="arabicPeriod"/>
            </a:pPr>
            <a:r>
              <a:rPr lang="en-US" sz="2400" dirty="0"/>
              <a:t>Power consumed by R</a:t>
            </a:r>
            <a:r>
              <a:rPr lang="en-US" sz="2400" baseline="-25000" dirty="0"/>
              <a:t>1</a:t>
            </a:r>
            <a:r>
              <a:rPr lang="en-US" sz="2400" dirty="0"/>
              <a:t>;</a:t>
            </a:r>
          </a:p>
          <a:p>
            <a:pPr marL="514350" indent="-514350">
              <a:buFont typeface="+mj-lt"/>
              <a:buAutoNum type="arabicPeriod"/>
            </a:pPr>
            <a:r>
              <a:rPr lang="en-US" sz="2400" dirty="0"/>
              <a:t>Total voltage; and</a:t>
            </a:r>
          </a:p>
          <a:p>
            <a:pPr marL="514350" indent="-514350">
              <a:buFont typeface="+mj-lt"/>
              <a:buAutoNum type="arabicPeriod"/>
            </a:pPr>
            <a:r>
              <a:rPr lang="en-US" sz="2400" dirty="0"/>
              <a:t>Voltage across the parallel section.</a:t>
            </a:r>
          </a:p>
        </p:txBody>
      </p:sp>
      <p:sp>
        <p:nvSpPr>
          <p:cNvPr id="22" name="Content Placeholder 2">
            <a:extLst>
              <a:ext uri="{FF2B5EF4-FFF2-40B4-BE49-F238E27FC236}">
                <a16:creationId xmlns:a16="http://schemas.microsoft.com/office/drawing/2014/main" id="{B40CD0DF-FCC7-5841-8A24-50B4010A759B}"/>
              </a:ext>
            </a:extLst>
          </p:cNvPr>
          <p:cNvSpPr txBox="1">
            <a:spLocks/>
          </p:cNvSpPr>
          <p:nvPr/>
        </p:nvSpPr>
        <p:spPr>
          <a:xfrm>
            <a:off x="1059370" y="4196560"/>
            <a:ext cx="4797143" cy="742680"/>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None/>
            </a:pPr>
            <a:r>
              <a:rPr lang="en-US" sz="2400" i="1" dirty="0"/>
              <a:t>Try the question on your own and then watch the full worked solution.</a:t>
            </a:r>
          </a:p>
        </p:txBody>
      </p:sp>
      <p:pic>
        <p:nvPicPr>
          <p:cNvPr id="23" name="Graphic 22" descr="User">
            <a:extLst>
              <a:ext uri="{FF2B5EF4-FFF2-40B4-BE49-F238E27FC236}">
                <a16:creationId xmlns:a16="http://schemas.microsoft.com/office/drawing/2014/main" id="{3D50A233-25E4-7246-925F-8DAD5D94207B}"/>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05324" y="4196558"/>
            <a:ext cx="854046" cy="854046"/>
          </a:xfrm>
          <a:prstGeom prst="rect">
            <a:avLst/>
          </a:prstGeom>
        </p:spPr>
      </p:pic>
    </p:spTree>
    <p:custDataLst>
      <p:tags r:id="rId1"/>
    </p:custDataLst>
    <p:extLst>
      <p:ext uri="{BB962C8B-B14F-4D97-AF65-F5344CB8AC3E}">
        <p14:creationId xmlns:p14="http://schemas.microsoft.com/office/powerpoint/2010/main" val="2354064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Solving combination circuits – example 3</a:t>
            </a:r>
          </a:p>
        </p:txBody>
      </p:sp>
      <p:sp>
        <p:nvSpPr>
          <p:cNvPr id="34" name="Rounded Rectangle 33">
            <a:extLst>
              <a:ext uri="{FF2B5EF4-FFF2-40B4-BE49-F238E27FC236}">
                <a16:creationId xmlns:a16="http://schemas.microsoft.com/office/drawing/2014/main" id="{5192065F-7461-304E-98E4-50DA0C0BB26F}"/>
              </a:ext>
            </a:extLst>
          </p:cNvPr>
          <p:cNvSpPr/>
          <p:nvPr/>
        </p:nvSpPr>
        <p:spPr>
          <a:xfrm>
            <a:off x="6586471" y="4396442"/>
            <a:ext cx="3199173"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Full worked solution</a:t>
            </a:r>
          </a:p>
        </p:txBody>
      </p:sp>
      <p:sp>
        <p:nvSpPr>
          <p:cNvPr id="21" name="Rounded Rectangle 20">
            <a:extLst>
              <a:ext uri="{FF2B5EF4-FFF2-40B4-BE49-F238E27FC236}">
                <a16:creationId xmlns:a16="http://schemas.microsoft.com/office/drawing/2014/main" id="{27CDDB1C-BA67-384E-BAB8-2EA26E5ED1FC}"/>
              </a:ext>
            </a:extLst>
          </p:cNvPr>
          <p:cNvSpPr/>
          <p:nvPr/>
        </p:nvSpPr>
        <p:spPr>
          <a:xfrm>
            <a:off x="1055724" y="1075250"/>
            <a:ext cx="4178623" cy="307274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In this circuit, calculate the:</a:t>
            </a:r>
          </a:p>
          <a:p>
            <a:pPr marL="514350" indent="-514350">
              <a:buFont typeface="+mj-lt"/>
              <a:buAutoNum type="arabicPeriod"/>
            </a:pPr>
            <a:r>
              <a:rPr lang="en-US" sz="2400" dirty="0"/>
              <a:t>Total resistance in the circuit;</a:t>
            </a:r>
          </a:p>
          <a:p>
            <a:pPr marL="514350" indent="-514350">
              <a:buFont typeface="+mj-lt"/>
              <a:buAutoNum type="arabicPeriod"/>
            </a:pPr>
            <a:r>
              <a:rPr lang="en-US" sz="2400" dirty="0"/>
              <a:t>Total current flowing in the circuit; and</a:t>
            </a:r>
          </a:p>
          <a:p>
            <a:pPr marL="514350" indent="-514350">
              <a:buFont typeface="+mj-lt"/>
              <a:buAutoNum type="arabicPeriod"/>
            </a:pPr>
            <a:r>
              <a:rPr lang="en-US" sz="2400" dirty="0"/>
              <a:t>The voltage drop across the 950Ω resistor.</a:t>
            </a:r>
          </a:p>
        </p:txBody>
      </p:sp>
      <p:sp>
        <p:nvSpPr>
          <p:cNvPr id="22" name="Content Placeholder 2">
            <a:extLst>
              <a:ext uri="{FF2B5EF4-FFF2-40B4-BE49-F238E27FC236}">
                <a16:creationId xmlns:a16="http://schemas.microsoft.com/office/drawing/2014/main" id="{B40CD0DF-FCC7-5841-8A24-50B4010A759B}"/>
              </a:ext>
            </a:extLst>
          </p:cNvPr>
          <p:cNvSpPr txBox="1">
            <a:spLocks/>
          </p:cNvSpPr>
          <p:nvPr/>
        </p:nvSpPr>
        <p:spPr>
          <a:xfrm>
            <a:off x="1059370" y="4196560"/>
            <a:ext cx="4797143" cy="742680"/>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None/>
            </a:pPr>
            <a:r>
              <a:rPr lang="en-US" sz="2400" i="1" dirty="0"/>
              <a:t>Try the question on your own and then watch the full worked solution.</a:t>
            </a:r>
          </a:p>
        </p:txBody>
      </p:sp>
      <p:pic>
        <p:nvPicPr>
          <p:cNvPr id="23" name="Graphic 22" descr="User">
            <a:extLst>
              <a:ext uri="{FF2B5EF4-FFF2-40B4-BE49-F238E27FC236}">
                <a16:creationId xmlns:a16="http://schemas.microsoft.com/office/drawing/2014/main" id="{3D50A233-25E4-7246-925F-8DAD5D94207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5324" y="4196558"/>
            <a:ext cx="854046" cy="854046"/>
          </a:xfrm>
          <a:prstGeom prst="rect">
            <a:avLst/>
          </a:prstGeom>
        </p:spPr>
      </p:pic>
      <p:grpSp>
        <p:nvGrpSpPr>
          <p:cNvPr id="7" name="Group 6">
            <a:extLst>
              <a:ext uri="{FF2B5EF4-FFF2-40B4-BE49-F238E27FC236}">
                <a16:creationId xmlns:a16="http://schemas.microsoft.com/office/drawing/2014/main" id="{EE4623B0-0F55-1940-A3B7-26156B6667E4}"/>
              </a:ext>
            </a:extLst>
          </p:cNvPr>
          <p:cNvGrpSpPr/>
          <p:nvPr/>
        </p:nvGrpSpPr>
        <p:grpSpPr>
          <a:xfrm>
            <a:off x="5454765" y="1186024"/>
            <a:ext cx="4488201" cy="2631753"/>
            <a:chOff x="5454765" y="1186024"/>
            <a:chExt cx="4488201" cy="2631753"/>
          </a:xfrm>
        </p:grpSpPr>
        <p:pic>
          <p:nvPicPr>
            <p:cNvPr id="3" name="Picture 2">
              <a:extLst>
                <a:ext uri="{FF2B5EF4-FFF2-40B4-BE49-F238E27FC236}">
                  <a16:creationId xmlns:a16="http://schemas.microsoft.com/office/drawing/2014/main" id="{77CCDEDF-C528-EB49-9EFA-F637F9316CEC}"/>
                </a:ext>
              </a:extLst>
            </p:cNvPr>
            <p:cNvPicPr>
              <a:picLocks noChangeAspect="1"/>
            </p:cNvPicPr>
            <p:nvPr/>
          </p:nvPicPr>
          <p:blipFill>
            <a:blip r:embed="rId6"/>
            <a:stretch>
              <a:fillRect/>
            </a:stretch>
          </p:blipFill>
          <p:spPr>
            <a:xfrm>
              <a:off x="5454765" y="1450799"/>
              <a:ext cx="4488201" cy="2102202"/>
            </a:xfrm>
            <a:prstGeom prst="rect">
              <a:avLst/>
            </a:prstGeom>
          </p:spPr>
        </p:pic>
        <p:cxnSp>
          <p:nvCxnSpPr>
            <p:cNvPr id="17" name="Straight Connector 16">
              <a:extLst>
                <a:ext uri="{FF2B5EF4-FFF2-40B4-BE49-F238E27FC236}">
                  <a16:creationId xmlns:a16="http://schemas.microsoft.com/office/drawing/2014/main" id="{370B1C8C-2FF7-C54E-8DE8-6FB7B3554E79}"/>
                </a:ext>
              </a:extLst>
            </p:cNvPr>
            <p:cNvCxnSpPr>
              <a:cxnSpLocks/>
            </p:cNvCxnSpPr>
            <p:nvPr/>
          </p:nvCxnSpPr>
          <p:spPr>
            <a:xfrm flipV="1">
              <a:off x="7467600" y="1678405"/>
              <a:ext cx="0" cy="324567"/>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113DFD3-3756-FA4A-8A10-2ACE90A6BCBD}"/>
                </a:ext>
              </a:extLst>
            </p:cNvPr>
            <p:cNvSpPr txBox="1"/>
            <p:nvPr/>
          </p:nvSpPr>
          <p:spPr>
            <a:xfrm>
              <a:off x="6082853" y="1186024"/>
              <a:ext cx="689612" cy="369332"/>
            </a:xfrm>
            <a:prstGeom prst="rect">
              <a:avLst/>
            </a:prstGeom>
            <a:noFill/>
          </p:spPr>
          <p:txBody>
            <a:bodyPr wrap="none" rtlCol="0">
              <a:spAutoFit/>
            </a:bodyPr>
            <a:lstStyle/>
            <a:p>
              <a:r>
                <a:rPr lang="en-US" dirty="0"/>
                <a:t>790Ω</a:t>
              </a:r>
            </a:p>
          </p:txBody>
        </p:sp>
        <p:sp>
          <p:nvSpPr>
            <p:cNvPr id="20" name="TextBox 19">
              <a:extLst>
                <a:ext uri="{FF2B5EF4-FFF2-40B4-BE49-F238E27FC236}">
                  <a16:creationId xmlns:a16="http://schemas.microsoft.com/office/drawing/2014/main" id="{199BE7CE-2E53-F54E-9F59-E19AB1B36880}"/>
                </a:ext>
              </a:extLst>
            </p:cNvPr>
            <p:cNvSpPr txBox="1"/>
            <p:nvPr/>
          </p:nvSpPr>
          <p:spPr>
            <a:xfrm>
              <a:off x="8611261" y="1186024"/>
              <a:ext cx="689612" cy="369332"/>
            </a:xfrm>
            <a:prstGeom prst="rect">
              <a:avLst/>
            </a:prstGeom>
            <a:noFill/>
          </p:spPr>
          <p:txBody>
            <a:bodyPr wrap="none" rtlCol="0">
              <a:spAutoFit/>
            </a:bodyPr>
            <a:lstStyle/>
            <a:p>
              <a:r>
                <a:rPr lang="en-US" dirty="0"/>
                <a:t>800Ω</a:t>
              </a:r>
            </a:p>
          </p:txBody>
        </p:sp>
        <p:sp>
          <p:nvSpPr>
            <p:cNvPr id="24" name="TextBox 23">
              <a:extLst>
                <a:ext uri="{FF2B5EF4-FFF2-40B4-BE49-F238E27FC236}">
                  <a16:creationId xmlns:a16="http://schemas.microsoft.com/office/drawing/2014/main" id="{1854835A-E92A-0545-803F-6BDD7F39A567}"/>
                </a:ext>
              </a:extLst>
            </p:cNvPr>
            <p:cNvSpPr txBox="1"/>
            <p:nvPr/>
          </p:nvSpPr>
          <p:spPr>
            <a:xfrm>
              <a:off x="8730088" y="3448445"/>
              <a:ext cx="689612" cy="369332"/>
            </a:xfrm>
            <a:prstGeom prst="rect">
              <a:avLst/>
            </a:prstGeom>
            <a:noFill/>
          </p:spPr>
          <p:txBody>
            <a:bodyPr wrap="none" rtlCol="0">
              <a:spAutoFit/>
            </a:bodyPr>
            <a:lstStyle/>
            <a:p>
              <a:r>
                <a:rPr lang="en-US" dirty="0"/>
                <a:t>630Ω</a:t>
              </a:r>
            </a:p>
          </p:txBody>
        </p:sp>
        <p:sp>
          <p:nvSpPr>
            <p:cNvPr id="25" name="TextBox 24">
              <a:extLst>
                <a:ext uri="{FF2B5EF4-FFF2-40B4-BE49-F238E27FC236}">
                  <a16:creationId xmlns:a16="http://schemas.microsoft.com/office/drawing/2014/main" id="{312CF3E6-BE96-D648-8951-810CFAD3DE84}"/>
                </a:ext>
              </a:extLst>
            </p:cNvPr>
            <p:cNvSpPr txBox="1"/>
            <p:nvPr/>
          </p:nvSpPr>
          <p:spPr>
            <a:xfrm>
              <a:off x="6082853" y="3442742"/>
              <a:ext cx="689612" cy="369332"/>
            </a:xfrm>
            <a:prstGeom prst="rect">
              <a:avLst/>
            </a:prstGeom>
            <a:noFill/>
          </p:spPr>
          <p:txBody>
            <a:bodyPr wrap="none" rtlCol="0">
              <a:spAutoFit/>
            </a:bodyPr>
            <a:lstStyle/>
            <a:p>
              <a:r>
                <a:rPr lang="en-US" dirty="0"/>
                <a:t>900Ω</a:t>
              </a:r>
            </a:p>
          </p:txBody>
        </p:sp>
        <p:sp>
          <p:nvSpPr>
            <p:cNvPr id="26" name="TextBox 25">
              <a:extLst>
                <a:ext uri="{FF2B5EF4-FFF2-40B4-BE49-F238E27FC236}">
                  <a16:creationId xmlns:a16="http://schemas.microsoft.com/office/drawing/2014/main" id="{504681EF-2BF0-5C43-980C-68534071A5AA}"/>
                </a:ext>
              </a:extLst>
            </p:cNvPr>
            <p:cNvSpPr txBox="1"/>
            <p:nvPr/>
          </p:nvSpPr>
          <p:spPr>
            <a:xfrm>
              <a:off x="7723058" y="2317234"/>
              <a:ext cx="667170" cy="369332"/>
            </a:xfrm>
            <a:prstGeom prst="rect">
              <a:avLst/>
            </a:prstGeom>
            <a:noFill/>
          </p:spPr>
          <p:txBody>
            <a:bodyPr wrap="none" rtlCol="0">
              <a:spAutoFit/>
            </a:bodyPr>
            <a:lstStyle/>
            <a:p>
              <a:r>
                <a:rPr lang="en-US" dirty="0"/>
                <a:t>200V</a:t>
              </a:r>
            </a:p>
          </p:txBody>
        </p:sp>
        <p:sp>
          <p:nvSpPr>
            <p:cNvPr id="27" name="TextBox 26">
              <a:extLst>
                <a:ext uri="{FF2B5EF4-FFF2-40B4-BE49-F238E27FC236}">
                  <a16:creationId xmlns:a16="http://schemas.microsoft.com/office/drawing/2014/main" id="{155E5373-4DE0-EC4D-AE06-63E50FAB2B09}"/>
                </a:ext>
              </a:extLst>
            </p:cNvPr>
            <p:cNvSpPr txBox="1"/>
            <p:nvPr/>
          </p:nvSpPr>
          <p:spPr>
            <a:xfrm rot="18900000">
              <a:off x="6093543" y="2112662"/>
              <a:ext cx="689612" cy="369332"/>
            </a:xfrm>
            <a:prstGeom prst="rect">
              <a:avLst/>
            </a:prstGeom>
            <a:noFill/>
          </p:spPr>
          <p:txBody>
            <a:bodyPr wrap="none" rtlCol="0">
              <a:spAutoFit/>
            </a:bodyPr>
            <a:lstStyle/>
            <a:p>
              <a:r>
                <a:rPr lang="en-US" dirty="0"/>
                <a:t>950Ω</a:t>
              </a:r>
            </a:p>
          </p:txBody>
        </p:sp>
      </p:grpSp>
      <p:sp>
        <p:nvSpPr>
          <p:cNvPr id="28" name="Rounded Rectangle 27">
            <a:extLst>
              <a:ext uri="{FF2B5EF4-FFF2-40B4-BE49-F238E27FC236}">
                <a16:creationId xmlns:a16="http://schemas.microsoft.com/office/drawing/2014/main" id="{35A505F9-938A-3746-B98E-567A022345CB}"/>
              </a:ext>
            </a:extLst>
          </p:cNvPr>
          <p:cNvSpPr/>
          <p:nvPr/>
        </p:nvSpPr>
        <p:spPr>
          <a:xfrm>
            <a:off x="6586471" y="3792695"/>
            <a:ext cx="3199173" cy="545851"/>
          </a:xfrm>
          <a:prstGeom prst="roundRect">
            <a:avLst/>
          </a:prstGeom>
          <a:solidFill>
            <a:schemeClr val="accent3"/>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Hint</a:t>
            </a:r>
          </a:p>
        </p:txBody>
      </p:sp>
    </p:spTree>
    <p:custDataLst>
      <p:tags r:id="rId1"/>
    </p:custDataLst>
    <p:extLst>
      <p:ext uri="{BB962C8B-B14F-4D97-AF65-F5344CB8AC3E}">
        <p14:creationId xmlns:p14="http://schemas.microsoft.com/office/powerpoint/2010/main" val="2265203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a:t>
            </a:r>
          </a:p>
        </p:txBody>
      </p:sp>
      <p:sp>
        <p:nvSpPr>
          <p:cNvPr id="3" name="Content Placeholder 2"/>
          <p:cNvSpPr>
            <a:spLocks noGrp="1"/>
          </p:cNvSpPr>
          <p:nvPr>
            <p:ph idx="1"/>
          </p:nvPr>
        </p:nvSpPr>
        <p:spPr>
          <a:xfrm>
            <a:off x="1122531" y="1091867"/>
            <a:ext cx="8059513" cy="3672637"/>
          </a:xfrm>
        </p:spPr>
        <p:txBody>
          <a:bodyPr>
            <a:noAutofit/>
          </a:bodyPr>
          <a:lstStyle/>
          <a:p>
            <a:pPr marL="0" indent="0">
              <a:buNone/>
            </a:pPr>
            <a:r>
              <a:rPr lang="en-GB" dirty="0"/>
              <a:t>05_01_00</a:t>
            </a:r>
          </a:p>
          <a:p>
            <a:pPr marL="0" indent="0">
              <a:buNone/>
            </a:pPr>
            <a:r>
              <a:rPr lang="en-GB" dirty="0"/>
              <a:t>05_01_02</a:t>
            </a:r>
          </a:p>
          <a:p>
            <a:pPr marL="0" indent="0">
              <a:buNone/>
            </a:pPr>
            <a:r>
              <a:rPr lang="en-GB" dirty="0"/>
              <a:t>05_02_01</a:t>
            </a:r>
          </a:p>
          <a:p>
            <a:pPr marL="0" indent="0">
              <a:buNone/>
            </a:pPr>
            <a:r>
              <a:rPr lang="en-GB" dirty="0"/>
              <a:t>05_03_01</a:t>
            </a:r>
          </a:p>
          <a:p>
            <a:pPr marL="0" indent="0">
              <a:buNone/>
            </a:pPr>
            <a:r>
              <a:rPr lang="en-GB" dirty="0"/>
              <a:t>05_04_01</a:t>
            </a:r>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9931" y="557831"/>
            <a:ext cx="7607556" cy="967170"/>
          </a:xfrm>
        </p:spPr>
        <p:txBody>
          <a:bodyPr>
            <a:noAutofit/>
          </a:bodyPr>
          <a:lstStyle/>
          <a:p>
            <a:pPr marL="0" indent="0" algn="just">
              <a:buNone/>
            </a:pPr>
            <a:r>
              <a:rPr lang="en-US" sz="2400" dirty="0"/>
              <a:t>This circuit may seem very unusual but it is just an ordinary combination circuit. The first thing you should do is redraw it in the more recognizable combination circuit form.</a:t>
            </a:r>
          </a:p>
        </p:txBody>
      </p:sp>
      <p:grpSp>
        <p:nvGrpSpPr>
          <p:cNvPr id="18" name="Group 17">
            <a:extLst>
              <a:ext uri="{FF2B5EF4-FFF2-40B4-BE49-F238E27FC236}">
                <a16:creationId xmlns:a16="http://schemas.microsoft.com/office/drawing/2014/main" id="{B0AE7429-45A7-1243-B1EB-48BBC32A484B}"/>
              </a:ext>
            </a:extLst>
          </p:cNvPr>
          <p:cNvGrpSpPr/>
          <p:nvPr/>
        </p:nvGrpSpPr>
        <p:grpSpPr>
          <a:xfrm>
            <a:off x="405508" y="2043109"/>
            <a:ext cx="4488201" cy="2631753"/>
            <a:chOff x="5454765" y="1186024"/>
            <a:chExt cx="4488201" cy="2631753"/>
          </a:xfrm>
        </p:grpSpPr>
        <p:pic>
          <p:nvPicPr>
            <p:cNvPr id="19" name="Picture 18">
              <a:extLst>
                <a:ext uri="{FF2B5EF4-FFF2-40B4-BE49-F238E27FC236}">
                  <a16:creationId xmlns:a16="http://schemas.microsoft.com/office/drawing/2014/main" id="{6EFBA544-73E1-1D4B-A899-785918956589}"/>
                </a:ext>
              </a:extLst>
            </p:cNvPr>
            <p:cNvPicPr>
              <a:picLocks noChangeAspect="1"/>
            </p:cNvPicPr>
            <p:nvPr/>
          </p:nvPicPr>
          <p:blipFill>
            <a:blip r:embed="rId4"/>
            <a:stretch>
              <a:fillRect/>
            </a:stretch>
          </p:blipFill>
          <p:spPr>
            <a:xfrm>
              <a:off x="5454765" y="1450799"/>
              <a:ext cx="4488201" cy="2102202"/>
            </a:xfrm>
            <a:prstGeom prst="rect">
              <a:avLst/>
            </a:prstGeom>
          </p:spPr>
        </p:pic>
        <p:cxnSp>
          <p:nvCxnSpPr>
            <p:cNvPr id="20" name="Straight Connector 19">
              <a:extLst>
                <a:ext uri="{FF2B5EF4-FFF2-40B4-BE49-F238E27FC236}">
                  <a16:creationId xmlns:a16="http://schemas.microsoft.com/office/drawing/2014/main" id="{45806FE4-4B35-4140-84BA-60C4411E16CA}"/>
                </a:ext>
              </a:extLst>
            </p:cNvPr>
            <p:cNvCxnSpPr>
              <a:cxnSpLocks/>
            </p:cNvCxnSpPr>
            <p:nvPr/>
          </p:nvCxnSpPr>
          <p:spPr>
            <a:xfrm flipV="1">
              <a:off x="7467600" y="1678405"/>
              <a:ext cx="0" cy="324567"/>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E62A870-6FD7-4E41-854C-C50C6DB47AB9}"/>
                </a:ext>
              </a:extLst>
            </p:cNvPr>
            <p:cNvSpPr txBox="1"/>
            <p:nvPr/>
          </p:nvSpPr>
          <p:spPr>
            <a:xfrm>
              <a:off x="6082853" y="1186024"/>
              <a:ext cx="689612" cy="369332"/>
            </a:xfrm>
            <a:prstGeom prst="rect">
              <a:avLst/>
            </a:prstGeom>
            <a:noFill/>
          </p:spPr>
          <p:txBody>
            <a:bodyPr wrap="none" rtlCol="0">
              <a:spAutoFit/>
            </a:bodyPr>
            <a:lstStyle/>
            <a:p>
              <a:r>
                <a:rPr lang="en-US" dirty="0"/>
                <a:t>790Ω</a:t>
              </a:r>
            </a:p>
          </p:txBody>
        </p:sp>
        <p:sp>
          <p:nvSpPr>
            <p:cNvPr id="22" name="TextBox 21">
              <a:extLst>
                <a:ext uri="{FF2B5EF4-FFF2-40B4-BE49-F238E27FC236}">
                  <a16:creationId xmlns:a16="http://schemas.microsoft.com/office/drawing/2014/main" id="{5C5DD19C-4D84-214A-BA4E-2FED2AA95B4C}"/>
                </a:ext>
              </a:extLst>
            </p:cNvPr>
            <p:cNvSpPr txBox="1"/>
            <p:nvPr/>
          </p:nvSpPr>
          <p:spPr>
            <a:xfrm>
              <a:off x="8611261" y="1186024"/>
              <a:ext cx="689612" cy="369332"/>
            </a:xfrm>
            <a:prstGeom prst="rect">
              <a:avLst/>
            </a:prstGeom>
            <a:noFill/>
          </p:spPr>
          <p:txBody>
            <a:bodyPr wrap="none" rtlCol="0">
              <a:spAutoFit/>
            </a:bodyPr>
            <a:lstStyle/>
            <a:p>
              <a:r>
                <a:rPr lang="en-US" dirty="0"/>
                <a:t>800Ω</a:t>
              </a:r>
            </a:p>
          </p:txBody>
        </p:sp>
        <p:sp>
          <p:nvSpPr>
            <p:cNvPr id="23" name="TextBox 22">
              <a:extLst>
                <a:ext uri="{FF2B5EF4-FFF2-40B4-BE49-F238E27FC236}">
                  <a16:creationId xmlns:a16="http://schemas.microsoft.com/office/drawing/2014/main" id="{FA660572-CAC2-E743-BE43-4E9C8FC7FD15}"/>
                </a:ext>
              </a:extLst>
            </p:cNvPr>
            <p:cNvSpPr txBox="1"/>
            <p:nvPr/>
          </p:nvSpPr>
          <p:spPr>
            <a:xfrm>
              <a:off x="8730088" y="3448445"/>
              <a:ext cx="689612" cy="369332"/>
            </a:xfrm>
            <a:prstGeom prst="rect">
              <a:avLst/>
            </a:prstGeom>
            <a:noFill/>
          </p:spPr>
          <p:txBody>
            <a:bodyPr wrap="none" rtlCol="0">
              <a:spAutoFit/>
            </a:bodyPr>
            <a:lstStyle/>
            <a:p>
              <a:r>
                <a:rPr lang="en-US" dirty="0"/>
                <a:t>630Ω</a:t>
              </a:r>
            </a:p>
          </p:txBody>
        </p:sp>
        <p:sp>
          <p:nvSpPr>
            <p:cNvPr id="24" name="TextBox 23">
              <a:extLst>
                <a:ext uri="{FF2B5EF4-FFF2-40B4-BE49-F238E27FC236}">
                  <a16:creationId xmlns:a16="http://schemas.microsoft.com/office/drawing/2014/main" id="{2598B3D6-6507-8242-8288-05E8ECFB0DD2}"/>
                </a:ext>
              </a:extLst>
            </p:cNvPr>
            <p:cNvSpPr txBox="1"/>
            <p:nvPr/>
          </p:nvSpPr>
          <p:spPr>
            <a:xfrm>
              <a:off x="6082853" y="3442742"/>
              <a:ext cx="689612" cy="369332"/>
            </a:xfrm>
            <a:prstGeom prst="rect">
              <a:avLst/>
            </a:prstGeom>
            <a:noFill/>
          </p:spPr>
          <p:txBody>
            <a:bodyPr wrap="none" rtlCol="0">
              <a:spAutoFit/>
            </a:bodyPr>
            <a:lstStyle/>
            <a:p>
              <a:r>
                <a:rPr lang="en-US" dirty="0"/>
                <a:t>900Ω</a:t>
              </a:r>
            </a:p>
          </p:txBody>
        </p:sp>
        <p:sp>
          <p:nvSpPr>
            <p:cNvPr id="25" name="TextBox 24">
              <a:extLst>
                <a:ext uri="{FF2B5EF4-FFF2-40B4-BE49-F238E27FC236}">
                  <a16:creationId xmlns:a16="http://schemas.microsoft.com/office/drawing/2014/main" id="{A7BB44CE-DCA3-1F40-9361-DDAB7094246A}"/>
                </a:ext>
              </a:extLst>
            </p:cNvPr>
            <p:cNvSpPr txBox="1"/>
            <p:nvPr/>
          </p:nvSpPr>
          <p:spPr>
            <a:xfrm>
              <a:off x="7723058" y="2317234"/>
              <a:ext cx="667170" cy="369332"/>
            </a:xfrm>
            <a:prstGeom prst="rect">
              <a:avLst/>
            </a:prstGeom>
            <a:noFill/>
          </p:spPr>
          <p:txBody>
            <a:bodyPr wrap="none" rtlCol="0">
              <a:spAutoFit/>
            </a:bodyPr>
            <a:lstStyle/>
            <a:p>
              <a:r>
                <a:rPr lang="en-US" dirty="0"/>
                <a:t>200V</a:t>
              </a:r>
            </a:p>
          </p:txBody>
        </p:sp>
        <p:sp>
          <p:nvSpPr>
            <p:cNvPr id="26" name="TextBox 25">
              <a:extLst>
                <a:ext uri="{FF2B5EF4-FFF2-40B4-BE49-F238E27FC236}">
                  <a16:creationId xmlns:a16="http://schemas.microsoft.com/office/drawing/2014/main" id="{9D34DCFA-DD93-0247-9D80-92A5C6EF7F52}"/>
                </a:ext>
              </a:extLst>
            </p:cNvPr>
            <p:cNvSpPr txBox="1"/>
            <p:nvPr/>
          </p:nvSpPr>
          <p:spPr>
            <a:xfrm rot="18900000">
              <a:off x="6093543" y="2112662"/>
              <a:ext cx="689612" cy="369332"/>
            </a:xfrm>
            <a:prstGeom prst="rect">
              <a:avLst/>
            </a:prstGeom>
            <a:noFill/>
          </p:spPr>
          <p:txBody>
            <a:bodyPr wrap="none" rtlCol="0">
              <a:spAutoFit/>
            </a:bodyPr>
            <a:lstStyle/>
            <a:p>
              <a:r>
                <a:rPr lang="en-US" dirty="0"/>
                <a:t>950Ω</a:t>
              </a:r>
            </a:p>
          </p:txBody>
        </p:sp>
      </p:grpSp>
      <p:pic>
        <p:nvPicPr>
          <p:cNvPr id="4" name="Picture 3">
            <a:extLst>
              <a:ext uri="{FF2B5EF4-FFF2-40B4-BE49-F238E27FC236}">
                <a16:creationId xmlns:a16="http://schemas.microsoft.com/office/drawing/2014/main" id="{E7B06E08-E47C-E54C-A6A2-5B66A71DE49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16549" y="2204169"/>
            <a:ext cx="3998951" cy="2433439"/>
          </a:xfrm>
          <a:prstGeom prst="rect">
            <a:avLst/>
          </a:prstGeom>
        </p:spPr>
      </p:pic>
      <p:sp>
        <p:nvSpPr>
          <p:cNvPr id="27" name="TextBox 26">
            <a:extLst>
              <a:ext uri="{FF2B5EF4-FFF2-40B4-BE49-F238E27FC236}">
                <a16:creationId xmlns:a16="http://schemas.microsoft.com/office/drawing/2014/main" id="{B9FD1E39-CC31-B44C-8354-F829840CCB44}"/>
              </a:ext>
            </a:extLst>
          </p:cNvPr>
          <p:cNvSpPr txBox="1"/>
          <p:nvPr/>
        </p:nvSpPr>
        <p:spPr>
          <a:xfrm>
            <a:off x="5804024" y="3358985"/>
            <a:ext cx="689612" cy="369332"/>
          </a:xfrm>
          <a:prstGeom prst="rect">
            <a:avLst/>
          </a:prstGeom>
          <a:noFill/>
        </p:spPr>
        <p:txBody>
          <a:bodyPr wrap="none" rtlCol="0">
            <a:spAutoFit/>
          </a:bodyPr>
          <a:lstStyle/>
          <a:p>
            <a:r>
              <a:rPr lang="en-US" dirty="0"/>
              <a:t>800Ω</a:t>
            </a:r>
          </a:p>
        </p:txBody>
      </p:sp>
      <p:sp>
        <p:nvSpPr>
          <p:cNvPr id="28" name="TextBox 27">
            <a:extLst>
              <a:ext uri="{FF2B5EF4-FFF2-40B4-BE49-F238E27FC236}">
                <a16:creationId xmlns:a16="http://schemas.microsoft.com/office/drawing/2014/main" id="{934C8989-00C9-9342-8E77-499E640AB8C1}"/>
              </a:ext>
            </a:extLst>
          </p:cNvPr>
          <p:cNvSpPr txBox="1"/>
          <p:nvPr/>
        </p:nvSpPr>
        <p:spPr>
          <a:xfrm>
            <a:off x="7730317" y="3344141"/>
            <a:ext cx="689612" cy="369332"/>
          </a:xfrm>
          <a:prstGeom prst="rect">
            <a:avLst/>
          </a:prstGeom>
          <a:noFill/>
        </p:spPr>
        <p:txBody>
          <a:bodyPr wrap="none" rtlCol="0">
            <a:spAutoFit/>
          </a:bodyPr>
          <a:lstStyle/>
          <a:p>
            <a:r>
              <a:rPr lang="en-US" dirty="0"/>
              <a:t>630Ω</a:t>
            </a:r>
          </a:p>
        </p:txBody>
      </p:sp>
      <p:sp>
        <p:nvSpPr>
          <p:cNvPr id="29" name="TextBox 28">
            <a:extLst>
              <a:ext uri="{FF2B5EF4-FFF2-40B4-BE49-F238E27FC236}">
                <a16:creationId xmlns:a16="http://schemas.microsoft.com/office/drawing/2014/main" id="{1C9516E6-A5F5-3742-8DCF-4A8A6445206E}"/>
              </a:ext>
            </a:extLst>
          </p:cNvPr>
          <p:cNvSpPr txBox="1"/>
          <p:nvPr/>
        </p:nvSpPr>
        <p:spPr>
          <a:xfrm>
            <a:off x="6411247" y="1983392"/>
            <a:ext cx="689612" cy="369332"/>
          </a:xfrm>
          <a:prstGeom prst="rect">
            <a:avLst/>
          </a:prstGeom>
          <a:noFill/>
        </p:spPr>
        <p:txBody>
          <a:bodyPr wrap="none" rtlCol="0">
            <a:spAutoFit/>
          </a:bodyPr>
          <a:lstStyle/>
          <a:p>
            <a:r>
              <a:rPr lang="en-US" dirty="0"/>
              <a:t>790Ω</a:t>
            </a:r>
          </a:p>
        </p:txBody>
      </p:sp>
      <p:sp>
        <p:nvSpPr>
          <p:cNvPr id="30" name="TextBox 29">
            <a:extLst>
              <a:ext uri="{FF2B5EF4-FFF2-40B4-BE49-F238E27FC236}">
                <a16:creationId xmlns:a16="http://schemas.microsoft.com/office/drawing/2014/main" id="{587ABA2F-EACB-2C46-B2A0-1389FC78A739}"/>
              </a:ext>
            </a:extLst>
          </p:cNvPr>
          <p:cNvSpPr txBox="1"/>
          <p:nvPr/>
        </p:nvSpPr>
        <p:spPr>
          <a:xfrm>
            <a:off x="6403626" y="2660112"/>
            <a:ext cx="689612" cy="369332"/>
          </a:xfrm>
          <a:prstGeom prst="rect">
            <a:avLst/>
          </a:prstGeom>
          <a:noFill/>
        </p:spPr>
        <p:txBody>
          <a:bodyPr wrap="none" rtlCol="0">
            <a:spAutoFit/>
          </a:bodyPr>
          <a:lstStyle/>
          <a:p>
            <a:r>
              <a:rPr lang="en-US" dirty="0"/>
              <a:t>950Ω</a:t>
            </a:r>
          </a:p>
        </p:txBody>
      </p:sp>
      <p:sp>
        <p:nvSpPr>
          <p:cNvPr id="31" name="TextBox 30">
            <a:extLst>
              <a:ext uri="{FF2B5EF4-FFF2-40B4-BE49-F238E27FC236}">
                <a16:creationId xmlns:a16="http://schemas.microsoft.com/office/drawing/2014/main" id="{BB52191D-8474-4B46-872F-94142C2B50D4}"/>
              </a:ext>
            </a:extLst>
          </p:cNvPr>
          <p:cNvSpPr txBox="1"/>
          <p:nvPr/>
        </p:nvSpPr>
        <p:spPr>
          <a:xfrm>
            <a:off x="7763373" y="2328441"/>
            <a:ext cx="689612" cy="369332"/>
          </a:xfrm>
          <a:prstGeom prst="rect">
            <a:avLst/>
          </a:prstGeom>
          <a:noFill/>
        </p:spPr>
        <p:txBody>
          <a:bodyPr wrap="none" rtlCol="0">
            <a:spAutoFit/>
          </a:bodyPr>
          <a:lstStyle/>
          <a:p>
            <a:r>
              <a:rPr lang="en-US" dirty="0"/>
              <a:t>900Ω</a:t>
            </a:r>
          </a:p>
        </p:txBody>
      </p:sp>
      <p:sp>
        <p:nvSpPr>
          <p:cNvPr id="5" name="Striped Right Arrow 4">
            <a:extLst>
              <a:ext uri="{FF2B5EF4-FFF2-40B4-BE49-F238E27FC236}">
                <a16:creationId xmlns:a16="http://schemas.microsoft.com/office/drawing/2014/main" id="{F6E09F76-835C-604C-B717-69A5C860BF62}"/>
              </a:ext>
            </a:extLst>
          </p:cNvPr>
          <p:cNvSpPr/>
          <p:nvPr/>
        </p:nvSpPr>
        <p:spPr>
          <a:xfrm>
            <a:off x="4744209" y="3360824"/>
            <a:ext cx="501395" cy="384176"/>
          </a:xfrm>
          <a:prstGeom prst="stripedRightArrow">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014C01E9-118F-3B41-99AB-85CB22AF8446}"/>
              </a:ext>
            </a:extLst>
          </p:cNvPr>
          <p:cNvSpPr/>
          <p:nvPr/>
        </p:nvSpPr>
        <p:spPr>
          <a:xfrm>
            <a:off x="3540233" y="2043109"/>
            <a:ext cx="858974" cy="2594499"/>
          </a:xfrm>
          <a:prstGeom prst="roundRect">
            <a:avLst/>
          </a:prstGeom>
          <a:solidFill>
            <a:srgbClr val="F36F21">
              <a:alpha val="14902"/>
            </a:srgb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5C59D348-71BE-534A-97D1-44C6B9686C17}"/>
              </a:ext>
            </a:extLst>
          </p:cNvPr>
          <p:cNvSpPr/>
          <p:nvPr/>
        </p:nvSpPr>
        <p:spPr>
          <a:xfrm rot="5400000">
            <a:off x="6739528" y="2356819"/>
            <a:ext cx="769061" cy="2594499"/>
          </a:xfrm>
          <a:prstGeom prst="roundRect">
            <a:avLst/>
          </a:prstGeom>
          <a:solidFill>
            <a:srgbClr val="F36F21">
              <a:alpha val="16078"/>
            </a:srgb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a:extLst>
              <a:ext uri="{FF2B5EF4-FFF2-40B4-BE49-F238E27FC236}">
                <a16:creationId xmlns:a16="http://schemas.microsoft.com/office/drawing/2014/main" id="{722AD873-1B60-7645-A88F-4DE58599A926}"/>
              </a:ext>
            </a:extLst>
          </p:cNvPr>
          <p:cNvSpPr/>
          <p:nvPr/>
        </p:nvSpPr>
        <p:spPr>
          <a:xfrm>
            <a:off x="973879" y="2043109"/>
            <a:ext cx="1141497" cy="2594499"/>
          </a:xfrm>
          <a:prstGeom prst="roundRect">
            <a:avLst/>
          </a:prstGeom>
          <a:solidFill>
            <a:srgbClr val="86B59C">
              <a:alpha val="14902"/>
            </a:srgb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a:extLst>
              <a:ext uri="{FF2B5EF4-FFF2-40B4-BE49-F238E27FC236}">
                <a16:creationId xmlns:a16="http://schemas.microsoft.com/office/drawing/2014/main" id="{1C7485BE-C176-994F-9D6E-96B0B800703E}"/>
              </a:ext>
            </a:extLst>
          </p:cNvPr>
          <p:cNvSpPr/>
          <p:nvPr/>
        </p:nvSpPr>
        <p:spPr>
          <a:xfrm rot="5400000">
            <a:off x="6531654" y="1324565"/>
            <a:ext cx="1211528" cy="2594499"/>
          </a:xfrm>
          <a:prstGeom prst="roundRect">
            <a:avLst/>
          </a:prstGeom>
          <a:solidFill>
            <a:srgbClr val="86B59C">
              <a:alpha val="14902"/>
            </a:srgb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a:extLst>
              <a:ext uri="{FF2B5EF4-FFF2-40B4-BE49-F238E27FC236}">
                <a16:creationId xmlns:a16="http://schemas.microsoft.com/office/drawing/2014/main" id="{D872B311-5515-2F4D-85D2-2D4A3AB9C8AA}"/>
              </a:ext>
            </a:extLst>
          </p:cNvPr>
          <p:cNvSpPr/>
          <p:nvPr/>
        </p:nvSpPr>
        <p:spPr>
          <a:xfrm>
            <a:off x="1061653" y="2074311"/>
            <a:ext cx="955032" cy="1650048"/>
          </a:xfrm>
          <a:prstGeom prst="roundRect">
            <a:avLst/>
          </a:prstGeom>
          <a:solidFill>
            <a:srgbClr val="DEC368">
              <a:alpha val="14902"/>
            </a:srgb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a:extLst>
              <a:ext uri="{FF2B5EF4-FFF2-40B4-BE49-F238E27FC236}">
                <a16:creationId xmlns:a16="http://schemas.microsoft.com/office/drawing/2014/main" id="{33B0B6F5-9AB6-014E-991E-57F41C0AFCF5}"/>
              </a:ext>
            </a:extLst>
          </p:cNvPr>
          <p:cNvSpPr/>
          <p:nvPr/>
        </p:nvSpPr>
        <p:spPr>
          <a:xfrm rot="5400000">
            <a:off x="6171923" y="2020161"/>
            <a:ext cx="1110896" cy="1197430"/>
          </a:xfrm>
          <a:prstGeom prst="roundRect">
            <a:avLst/>
          </a:prstGeom>
          <a:solidFill>
            <a:srgbClr val="DEC368">
              <a:alpha val="14902"/>
            </a:srgb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0D6CA93-49E6-F14F-97AD-E2CBA22F1F83}"/>
              </a:ext>
            </a:extLst>
          </p:cNvPr>
          <p:cNvSpPr txBox="1"/>
          <p:nvPr/>
        </p:nvSpPr>
        <p:spPr>
          <a:xfrm>
            <a:off x="6803833" y="4525382"/>
            <a:ext cx="667170" cy="369332"/>
          </a:xfrm>
          <a:prstGeom prst="rect">
            <a:avLst/>
          </a:prstGeom>
          <a:noFill/>
        </p:spPr>
        <p:txBody>
          <a:bodyPr wrap="none" rtlCol="0">
            <a:spAutoFit/>
          </a:bodyPr>
          <a:lstStyle/>
          <a:p>
            <a:r>
              <a:rPr lang="en-US" dirty="0"/>
              <a:t>200V</a:t>
            </a:r>
          </a:p>
        </p:txBody>
      </p:sp>
    </p:spTree>
    <p:custDataLst>
      <p:tags r:id="rId1"/>
    </p:custDataLst>
    <p:extLst>
      <p:ext uri="{BB962C8B-B14F-4D97-AF65-F5344CB8AC3E}">
        <p14:creationId xmlns:p14="http://schemas.microsoft.com/office/powerpoint/2010/main" val="3297325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Test Yourself</a:t>
            </a:r>
          </a:p>
        </p:txBody>
      </p:sp>
      <p:sp>
        <p:nvSpPr>
          <p:cNvPr id="3" name="Content Placeholder 2"/>
          <p:cNvSpPr>
            <a:spLocks noGrp="1"/>
          </p:cNvSpPr>
          <p:nvPr>
            <p:ph idx="1"/>
          </p:nvPr>
        </p:nvSpPr>
        <p:spPr>
          <a:xfrm>
            <a:off x="1122531" y="1091868"/>
            <a:ext cx="7607557" cy="811883"/>
          </a:xfrm>
        </p:spPr>
        <p:txBody>
          <a:bodyPr>
            <a:noAutofit/>
          </a:bodyPr>
          <a:lstStyle/>
          <a:p>
            <a:pPr marL="0" indent="0" algn="just">
              <a:buNone/>
            </a:pPr>
            <a:r>
              <a:rPr lang="en-GB" sz="2400" dirty="0"/>
              <a:t>We have come to the end of this unit. Answer the following questions to make sure you understand resistors in combination circuits.</a:t>
            </a:r>
          </a:p>
        </p:txBody>
      </p:sp>
    </p:spTree>
    <p:custDataLst>
      <p:tags r:id="rId1"/>
    </p:custDataLst>
    <p:extLst>
      <p:ext uri="{BB962C8B-B14F-4D97-AF65-F5344CB8AC3E}">
        <p14:creationId xmlns:p14="http://schemas.microsoft.com/office/powerpoint/2010/main" val="1916341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1</a:t>
            </a:r>
          </a:p>
        </p:txBody>
      </p:sp>
      <p:sp>
        <p:nvSpPr>
          <p:cNvPr id="3" name="Content Placeholder 2"/>
          <p:cNvSpPr>
            <a:spLocks noGrp="1"/>
          </p:cNvSpPr>
          <p:nvPr>
            <p:ph idx="1"/>
          </p:nvPr>
        </p:nvSpPr>
        <p:spPr>
          <a:xfrm>
            <a:off x="1122531" y="1091868"/>
            <a:ext cx="7607557" cy="3504516"/>
          </a:xfrm>
        </p:spPr>
        <p:txBody>
          <a:bodyPr>
            <a:noAutofit/>
          </a:bodyPr>
          <a:lstStyle/>
          <a:p>
            <a:pPr marL="0" indent="0">
              <a:buNone/>
            </a:pPr>
            <a:r>
              <a:rPr lang="en-ZA" sz="2400" dirty="0"/>
              <a:t>Two resistors R</a:t>
            </a:r>
            <a:r>
              <a:rPr lang="en-ZA" sz="2400" baseline="-25000" dirty="0"/>
              <a:t>1</a:t>
            </a:r>
            <a:r>
              <a:rPr lang="en-ZA" sz="2400" dirty="0"/>
              <a:t> and R</a:t>
            </a:r>
            <a:r>
              <a:rPr lang="en-ZA" sz="2400" baseline="-25000" dirty="0"/>
              <a:t>2</a:t>
            </a:r>
            <a:r>
              <a:rPr lang="en-ZA" sz="2400" dirty="0"/>
              <a:t> with values of 15Ω and 10Ω respectively are connected in parallel. This combination is then connected in series to a third resistor, R</a:t>
            </a:r>
            <a:r>
              <a:rPr lang="en-ZA" sz="2400" baseline="-25000" dirty="0"/>
              <a:t>3</a:t>
            </a:r>
            <a:r>
              <a:rPr lang="en-ZA" sz="2400" dirty="0"/>
              <a:t>, which has a value of 5Ω. The complete circuit is supplied by a 100V DC power source.</a:t>
            </a:r>
            <a:endParaRPr lang="en-GB" sz="2400" dirty="0"/>
          </a:p>
          <a:p>
            <a:pPr marL="0" indent="0" algn="just">
              <a:buNone/>
            </a:pPr>
            <a:endParaRPr lang="en-GB" sz="2400" dirty="0"/>
          </a:p>
        </p:txBody>
      </p:sp>
    </p:spTree>
    <p:custDataLst>
      <p:tags r:id="rId1"/>
    </p:custDataLst>
    <p:extLst>
      <p:ext uri="{BB962C8B-B14F-4D97-AF65-F5344CB8AC3E}">
        <p14:creationId xmlns:p14="http://schemas.microsoft.com/office/powerpoint/2010/main" val="2887486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1</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1.1:</a:t>
            </a:r>
          </a:p>
          <a:p>
            <a:pPr marL="0" indent="0" algn="just">
              <a:buNone/>
            </a:pPr>
            <a:r>
              <a:rPr lang="en-GB" sz="2400" dirty="0"/>
              <a:t>Calculate the resistance of the parallel combination and enter your answer (correct to 3 decimal places) in the space below. Make sure to include the correct units.</a:t>
            </a:r>
          </a:p>
          <a:p>
            <a:pPr marL="0" indent="0" algn="just">
              <a:buNone/>
            </a:pPr>
            <a:endParaRPr lang="en-GB" sz="2400" dirty="0"/>
          </a:p>
        </p:txBody>
      </p:sp>
      <p:sp>
        <p:nvSpPr>
          <p:cNvPr id="5" name="Rectangle 4">
            <a:extLst>
              <a:ext uri="{FF2B5EF4-FFF2-40B4-BE49-F238E27FC236}">
                <a16:creationId xmlns:a16="http://schemas.microsoft.com/office/drawing/2014/main" id="{9DB9CC1A-49ED-A040-B394-63E6870B2014}"/>
              </a:ext>
            </a:extLst>
          </p:cNvPr>
          <p:cNvSpPr/>
          <p:nvPr/>
        </p:nvSpPr>
        <p:spPr>
          <a:xfrm>
            <a:off x="1224132" y="2857615"/>
            <a:ext cx="3997155"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91403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1</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1.2:</a:t>
            </a:r>
          </a:p>
          <a:p>
            <a:pPr marL="0" indent="0" algn="just">
              <a:buNone/>
            </a:pPr>
            <a:r>
              <a:rPr lang="en-GB" sz="2400" dirty="0"/>
              <a:t>Calculate the total resistance of the circuit and enter your answer (correct to 3 decimal places) in the space below. Make sure to include the correct units.</a:t>
            </a:r>
          </a:p>
          <a:p>
            <a:pPr marL="0" indent="0" algn="just">
              <a:buNone/>
            </a:pPr>
            <a:endParaRPr lang="en-GB" sz="2400" dirty="0"/>
          </a:p>
        </p:txBody>
      </p:sp>
      <p:sp>
        <p:nvSpPr>
          <p:cNvPr id="5" name="Rectangle 4">
            <a:extLst>
              <a:ext uri="{FF2B5EF4-FFF2-40B4-BE49-F238E27FC236}">
                <a16:creationId xmlns:a16="http://schemas.microsoft.com/office/drawing/2014/main" id="{9DB9CC1A-49ED-A040-B394-63E6870B2014}"/>
              </a:ext>
            </a:extLst>
          </p:cNvPr>
          <p:cNvSpPr/>
          <p:nvPr/>
        </p:nvSpPr>
        <p:spPr>
          <a:xfrm>
            <a:off x="1224132" y="2857615"/>
            <a:ext cx="3997155"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65303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1</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1.3:</a:t>
            </a:r>
          </a:p>
          <a:p>
            <a:pPr marL="0" indent="0" algn="just">
              <a:buNone/>
            </a:pPr>
            <a:r>
              <a:rPr lang="en-GB" sz="2400" dirty="0"/>
              <a:t>Calculate the total current in the circuit </a:t>
            </a:r>
            <a:r>
              <a:rPr lang="en-ZA" sz="2400" dirty="0"/>
              <a:t>and </a:t>
            </a:r>
            <a:r>
              <a:rPr lang="en-GB" sz="2400" dirty="0"/>
              <a:t>enter your answer (correct to 3 decimal places) in the space below. Make sure to include the correct units.</a:t>
            </a:r>
          </a:p>
          <a:p>
            <a:pPr marL="0" indent="0" algn="just">
              <a:buNone/>
            </a:pPr>
            <a:endParaRPr lang="en-GB" sz="2400" dirty="0"/>
          </a:p>
        </p:txBody>
      </p:sp>
      <p:sp>
        <p:nvSpPr>
          <p:cNvPr id="5" name="Rectangle 4">
            <a:extLst>
              <a:ext uri="{FF2B5EF4-FFF2-40B4-BE49-F238E27FC236}">
                <a16:creationId xmlns:a16="http://schemas.microsoft.com/office/drawing/2014/main" id="{9DB9CC1A-49ED-A040-B394-63E6870B2014}"/>
              </a:ext>
            </a:extLst>
          </p:cNvPr>
          <p:cNvSpPr/>
          <p:nvPr/>
        </p:nvSpPr>
        <p:spPr>
          <a:xfrm>
            <a:off x="1224132" y="2857615"/>
            <a:ext cx="3997155"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35103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1</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1.4:</a:t>
            </a:r>
          </a:p>
          <a:p>
            <a:pPr marL="0" indent="0" algn="just">
              <a:buNone/>
            </a:pPr>
            <a:r>
              <a:rPr lang="en-GB" sz="2400" dirty="0"/>
              <a:t>Calculate the </a:t>
            </a:r>
            <a:r>
              <a:rPr lang="en-US" sz="2400" dirty="0"/>
              <a:t>power dissipated by the parallel combination </a:t>
            </a:r>
            <a:r>
              <a:rPr lang="en-ZA" sz="2400" dirty="0"/>
              <a:t>and </a:t>
            </a:r>
            <a:r>
              <a:rPr lang="en-GB" sz="2400" dirty="0"/>
              <a:t>enter your answer (correct to 3 decimal places) in the space below. Make sure to include the correct units.</a:t>
            </a:r>
          </a:p>
          <a:p>
            <a:pPr marL="0" indent="0" algn="just">
              <a:buNone/>
            </a:pPr>
            <a:endParaRPr lang="en-GB" sz="2400" dirty="0"/>
          </a:p>
        </p:txBody>
      </p:sp>
      <p:sp>
        <p:nvSpPr>
          <p:cNvPr id="5" name="Rectangle 4">
            <a:extLst>
              <a:ext uri="{FF2B5EF4-FFF2-40B4-BE49-F238E27FC236}">
                <a16:creationId xmlns:a16="http://schemas.microsoft.com/office/drawing/2014/main" id="{9DB9CC1A-49ED-A040-B394-63E6870B2014}"/>
              </a:ext>
            </a:extLst>
          </p:cNvPr>
          <p:cNvSpPr/>
          <p:nvPr/>
        </p:nvSpPr>
        <p:spPr>
          <a:xfrm>
            <a:off x="1224132" y="2857615"/>
            <a:ext cx="3997155"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04465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1</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1.5:</a:t>
            </a:r>
          </a:p>
          <a:p>
            <a:pPr marL="0" indent="0" algn="just">
              <a:buNone/>
            </a:pPr>
            <a:r>
              <a:rPr lang="en-GB" sz="2400" dirty="0"/>
              <a:t>Calculate </a:t>
            </a:r>
            <a:r>
              <a:rPr lang="en-US" sz="2400" dirty="0"/>
              <a:t>voltage drop across R</a:t>
            </a:r>
            <a:r>
              <a:rPr lang="en-US" sz="2400" baseline="-25000" dirty="0"/>
              <a:t>3</a:t>
            </a:r>
            <a:r>
              <a:rPr lang="en-US" sz="2400" dirty="0"/>
              <a:t> </a:t>
            </a:r>
            <a:r>
              <a:rPr lang="en-ZA" sz="2400" dirty="0"/>
              <a:t>and </a:t>
            </a:r>
            <a:r>
              <a:rPr lang="en-GB" sz="2400" dirty="0"/>
              <a:t>enter your answer (correct to 3 decimal places) in the space below. Make sure to include the correct units.</a:t>
            </a:r>
          </a:p>
          <a:p>
            <a:pPr marL="0" indent="0" algn="just">
              <a:buNone/>
            </a:pPr>
            <a:endParaRPr lang="en-GB" sz="2400" dirty="0"/>
          </a:p>
        </p:txBody>
      </p:sp>
      <p:sp>
        <p:nvSpPr>
          <p:cNvPr id="5" name="Rectangle 4">
            <a:extLst>
              <a:ext uri="{FF2B5EF4-FFF2-40B4-BE49-F238E27FC236}">
                <a16:creationId xmlns:a16="http://schemas.microsoft.com/office/drawing/2014/main" id="{9DB9CC1A-49ED-A040-B394-63E6870B2014}"/>
              </a:ext>
            </a:extLst>
          </p:cNvPr>
          <p:cNvSpPr/>
          <p:nvPr/>
        </p:nvSpPr>
        <p:spPr>
          <a:xfrm>
            <a:off x="1224132" y="2857615"/>
            <a:ext cx="3997155"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43372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2</a:t>
            </a:r>
          </a:p>
        </p:txBody>
      </p:sp>
      <p:sp>
        <p:nvSpPr>
          <p:cNvPr id="3" name="Content Placeholder 2"/>
          <p:cNvSpPr>
            <a:spLocks noGrp="1"/>
          </p:cNvSpPr>
          <p:nvPr>
            <p:ph idx="1"/>
          </p:nvPr>
        </p:nvSpPr>
        <p:spPr>
          <a:xfrm>
            <a:off x="1122531" y="1091868"/>
            <a:ext cx="7931157" cy="3504516"/>
          </a:xfrm>
        </p:spPr>
        <p:txBody>
          <a:bodyPr>
            <a:noAutofit/>
          </a:bodyPr>
          <a:lstStyle/>
          <a:p>
            <a:pPr marL="0" indent="0">
              <a:buNone/>
            </a:pPr>
            <a:r>
              <a:rPr lang="en-ZA" sz="2400" dirty="0"/>
              <a:t>Study the circuit and then answer the questions that follow.</a:t>
            </a:r>
          </a:p>
        </p:txBody>
      </p:sp>
      <p:sp>
        <p:nvSpPr>
          <p:cNvPr id="30" name="Rectangle 2">
            <a:extLst>
              <a:ext uri="{FF2B5EF4-FFF2-40B4-BE49-F238E27FC236}">
                <a16:creationId xmlns:a16="http://schemas.microsoft.com/office/drawing/2014/main" id="{DC925D62-A209-7D4F-9F70-9269E93A97B2}"/>
              </a:ext>
            </a:extLst>
          </p:cNvPr>
          <p:cNvSpPr>
            <a:spLocks noChangeArrowheads="1"/>
          </p:cNvSpPr>
          <p:nvPr/>
        </p:nvSpPr>
        <p:spPr bwMode="auto">
          <a:xfrm>
            <a:off x="4047245" y="790967"/>
            <a:ext cx="1242893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6" name="Picture 5">
            <a:extLst>
              <a:ext uri="{FF2B5EF4-FFF2-40B4-BE49-F238E27FC236}">
                <a16:creationId xmlns:a16="http://schemas.microsoft.com/office/drawing/2014/main" id="{BF090C1E-7127-364B-8F31-3281D5DA8AE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207488" y="1899147"/>
            <a:ext cx="5824398" cy="2838246"/>
          </a:xfrm>
          <a:prstGeom prst="rect">
            <a:avLst/>
          </a:prstGeom>
          <a:noFill/>
        </p:spPr>
      </p:pic>
    </p:spTree>
    <p:custDataLst>
      <p:tags r:id="rId1"/>
    </p:custDataLst>
    <p:extLst>
      <p:ext uri="{BB962C8B-B14F-4D97-AF65-F5344CB8AC3E}">
        <p14:creationId xmlns:p14="http://schemas.microsoft.com/office/powerpoint/2010/main" val="1923525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2</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2.1:</a:t>
            </a:r>
          </a:p>
          <a:p>
            <a:pPr marL="0" indent="0" algn="just">
              <a:buNone/>
            </a:pPr>
            <a:r>
              <a:rPr lang="en-GB" sz="2400" dirty="0"/>
              <a:t>Calculate the total resistance (R</a:t>
            </a:r>
            <a:r>
              <a:rPr lang="en-GB" sz="2400" baseline="-25000" dirty="0"/>
              <a:t>T</a:t>
            </a:r>
            <a:r>
              <a:rPr lang="en-GB" sz="2400" dirty="0"/>
              <a:t>) of the circuit and enter your answer (correct to 3 decimal places) in the space below. Make sure to include the correct units.</a:t>
            </a:r>
          </a:p>
          <a:p>
            <a:pPr marL="0" indent="0" algn="just">
              <a:buNone/>
            </a:pPr>
            <a:endParaRPr lang="en-GB" sz="2400" dirty="0"/>
          </a:p>
        </p:txBody>
      </p:sp>
      <p:sp>
        <p:nvSpPr>
          <p:cNvPr id="5" name="Rectangle 4">
            <a:extLst>
              <a:ext uri="{FF2B5EF4-FFF2-40B4-BE49-F238E27FC236}">
                <a16:creationId xmlns:a16="http://schemas.microsoft.com/office/drawing/2014/main" id="{9DB9CC1A-49ED-A040-B394-63E6870B2014}"/>
              </a:ext>
            </a:extLst>
          </p:cNvPr>
          <p:cNvSpPr/>
          <p:nvPr/>
        </p:nvSpPr>
        <p:spPr>
          <a:xfrm>
            <a:off x="1224132" y="2857615"/>
            <a:ext cx="3997155"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28316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057330" y="1089073"/>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dirty="0"/>
              <a:t>By the end of this unit the learner will be able to:</a:t>
            </a:r>
          </a:p>
          <a:p>
            <a:pPr marL="457200" indent="-457200">
              <a:buFont typeface="+mj-lt"/>
              <a:buAutoNum type="arabicPeriod"/>
            </a:pPr>
            <a:r>
              <a:rPr lang="en-GB" sz="2400" dirty="0"/>
              <a:t>Calculate current, voltage, resistance and power in circuit in combination circuits.</a:t>
            </a:r>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2</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2.2:</a:t>
            </a:r>
          </a:p>
          <a:p>
            <a:pPr marL="0" indent="0" algn="just">
              <a:buNone/>
            </a:pPr>
            <a:r>
              <a:rPr lang="en-GB" sz="2400" dirty="0"/>
              <a:t>Calculate the </a:t>
            </a:r>
            <a:r>
              <a:rPr lang="en-US" sz="2400" dirty="0"/>
              <a:t>current I</a:t>
            </a:r>
            <a:r>
              <a:rPr lang="en-US" sz="2400" baseline="-25000" dirty="0"/>
              <a:t>R2</a:t>
            </a:r>
            <a:r>
              <a:rPr lang="en-US" sz="2400" dirty="0"/>
              <a:t> </a:t>
            </a:r>
            <a:r>
              <a:rPr lang="en-ZA" sz="2400" dirty="0"/>
              <a:t>and </a:t>
            </a:r>
            <a:r>
              <a:rPr lang="en-GB" sz="2400" dirty="0"/>
              <a:t>enter your answer (correct to 3 decimal places) in the space below. Make sure to include the correct units.</a:t>
            </a:r>
          </a:p>
          <a:p>
            <a:pPr marL="0" indent="0" algn="just">
              <a:buNone/>
            </a:pPr>
            <a:endParaRPr lang="en-GB" sz="2400" dirty="0"/>
          </a:p>
        </p:txBody>
      </p:sp>
      <p:sp>
        <p:nvSpPr>
          <p:cNvPr id="5" name="Rectangle 4">
            <a:extLst>
              <a:ext uri="{FF2B5EF4-FFF2-40B4-BE49-F238E27FC236}">
                <a16:creationId xmlns:a16="http://schemas.microsoft.com/office/drawing/2014/main" id="{9DB9CC1A-49ED-A040-B394-63E6870B2014}"/>
              </a:ext>
            </a:extLst>
          </p:cNvPr>
          <p:cNvSpPr/>
          <p:nvPr/>
        </p:nvSpPr>
        <p:spPr>
          <a:xfrm>
            <a:off x="1224132" y="2857615"/>
            <a:ext cx="3997155"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67287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2</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2.3:</a:t>
            </a:r>
          </a:p>
          <a:p>
            <a:pPr marL="0" indent="0" algn="just">
              <a:buNone/>
            </a:pPr>
            <a:r>
              <a:rPr lang="en-GB" sz="2400" dirty="0"/>
              <a:t>Calculate the </a:t>
            </a:r>
            <a:r>
              <a:rPr lang="en-US" sz="2400" dirty="0"/>
              <a:t>voltage drop V</a:t>
            </a:r>
            <a:r>
              <a:rPr lang="en-US" sz="2400" baseline="-25000" dirty="0"/>
              <a:t>R2</a:t>
            </a:r>
            <a:r>
              <a:rPr lang="en-US" sz="2400" dirty="0"/>
              <a:t> </a:t>
            </a:r>
            <a:r>
              <a:rPr lang="en-ZA" sz="2400" dirty="0"/>
              <a:t>and </a:t>
            </a:r>
            <a:r>
              <a:rPr lang="en-GB" sz="2400" dirty="0"/>
              <a:t>enter your answer (correct to 3 decimal places) in the space below. Make sure to include the correct units.</a:t>
            </a:r>
          </a:p>
          <a:p>
            <a:pPr marL="0" indent="0" algn="just">
              <a:buNone/>
            </a:pPr>
            <a:endParaRPr lang="en-GB" sz="2400" dirty="0"/>
          </a:p>
        </p:txBody>
      </p:sp>
      <p:sp>
        <p:nvSpPr>
          <p:cNvPr id="5" name="Rectangle 4">
            <a:extLst>
              <a:ext uri="{FF2B5EF4-FFF2-40B4-BE49-F238E27FC236}">
                <a16:creationId xmlns:a16="http://schemas.microsoft.com/office/drawing/2014/main" id="{9DB9CC1A-49ED-A040-B394-63E6870B2014}"/>
              </a:ext>
            </a:extLst>
          </p:cNvPr>
          <p:cNvSpPr/>
          <p:nvPr/>
        </p:nvSpPr>
        <p:spPr>
          <a:xfrm>
            <a:off x="1224132" y="2857615"/>
            <a:ext cx="3997155"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586109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2</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2.4:</a:t>
            </a:r>
          </a:p>
          <a:p>
            <a:pPr marL="0" indent="0" algn="just">
              <a:buNone/>
            </a:pPr>
            <a:r>
              <a:rPr lang="en-GB" sz="2400" dirty="0"/>
              <a:t>Calculate the </a:t>
            </a:r>
            <a:r>
              <a:rPr lang="en-US" sz="2400" dirty="0"/>
              <a:t>voltage drop V</a:t>
            </a:r>
            <a:r>
              <a:rPr lang="en-US" sz="2400" baseline="-25000" dirty="0"/>
              <a:t>R1</a:t>
            </a:r>
            <a:r>
              <a:rPr lang="en-US" sz="2400" dirty="0"/>
              <a:t> </a:t>
            </a:r>
            <a:r>
              <a:rPr lang="en-ZA" sz="2400" dirty="0"/>
              <a:t>and </a:t>
            </a:r>
            <a:r>
              <a:rPr lang="en-GB" sz="2400" dirty="0"/>
              <a:t>enter your answer (correct to 3 decimal places) in the space below. Make sure to include the correct units.</a:t>
            </a:r>
          </a:p>
          <a:p>
            <a:pPr marL="0" indent="0" algn="just">
              <a:buNone/>
            </a:pPr>
            <a:endParaRPr lang="en-GB" sz="2400" dirty="0"/>
          </a:p>
        </p:txBody>
      </p:sp>
      <p:sp>
        <p:nvSpPr>
          <p:cNvPr id="5" name="Rectangle 4">
            <a:extLst>
              <a:ext uri="{FF2B5EF4-FFF2-40B4-BE49-F238E27FC236}">
                <a16:creationId xmlns:a16="http://schemas.microsoft.com/office/drawing/2014/main" id="{9DB9CC1A-49ED-A040-B394-63E6870B2014}"/>
              </a:ext>
            </a:extLst>
          </p:cNvPr>
          <p:cNvSpPr/>
          <p:nvPr/>
        </p:nvSpPr>
        <p:spPr>
          <a:xfrm>
            <a:off x="1224132" y="2857615"/>
            <a:ext cx="3997155"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26857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2</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2.5:</a:t>
            </a:r>
          </a:p>
          <a:p>
            <a:pPr marL="0" indent="0" algn="just">
              <a:buNone/>
            </a:pPr>
            <a:r>
              <a:rPr lang="en-GB" sz="2400" dirty="0"/>
              <a:t>Calculate the value of the current I</a:t>
            </a:r>
            <a:r>
              <a:rPr lang="en-GB" sz="2400" baseline="-25000" dirty="0"/>
              <a:t>R1</a:t>
            </a:r>
            <a:r>
              <a:rPr lang="en-US" sz="2400" dirty="0"/>
              <a:t> </a:t>
            </a:r>
            <a:r>
              <a:rPr lang="en-ZA" sz="2400" dirty="0"/>
              <a:t>and </a:t>
            </a:r>
            <a:r>
              <a:rPr lang="en-GB" sz="2400" dirty="0"/>
              <a:t>enter your answer (correct to 3 decimal places) in the space below. Make sure to include the correct units.</a:t>
            </a:r>
          </a:p>
          <a:p>
            <a:pPr marL="0" indent="0" algn="just">
              <a:buNone/>
            </a:pPr>
            <a:endParaRPr lang="en-GB" sz="2400" dirty="0"/>
          </a:p>
        </p:txBody>
      </p:sp>
      <p:sp>
        <p:nvSpPr>
          <p:cNvPr id="5" name="Rectangle 4">
            <a:extLst>
              <a:ext uri="{FF2B5EF4-FFF2-40B4-BE49-F238E27FC236}">
                <a16:creationId xmlns:a16="http://schemas.microsoft.com/office/drawing/2014/main" id="{9DB9CC1A-49ED-A040-B394-63E6870B2014}"/>
              </a:ext>
            </a:extLst>
          </p:cNvPr>
          <p:cNvSpPr/>
          <p:nvPr/>
        </p:nvSpPr>
        <p:spPr>
          <a:xfrm>
            <a:off x="1224132" y="2857615"/>
            <a:ext cx="3997155"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952840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2</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2.6:</a:t>
            </a:r>
          </a:p>
          <a:p>
            <a:pPr marL="0" indent="0" algn="just">
              <a:buNone/>
            </a:pPr>
            <a:r>
              <a:rPr lang="en-GB" sz="2400" dirty="0"/>
              <a:t>Calculate the power consumed by the resistor R</a:t>
            </a:r>
            <a:r>
              <a:rPr lang="en-GB" sz="2400" baseline="-25000" dirty="0"/>
              <a:t>4</a:t>
            </a:r>
            <a:r>
              <a:rPr lang="en-US" sz="2400" dirty="0"/>
              <a:t> </a:t>
            </a:r>
            <a:r>
              <a:rPr lang="en-ZA" sz="2400" dirty="0"/>
              <a:t>and </a:t>
            </a:r>
            <a:r>
              <a:rPr lang="en-GB" sz="2400" dirty="0"/>
              <a:t>enter your answer (correct to 3 decimal places) in the space below. Make sure to include the correct units.</a:t>
            </a:r>
          </a:p>
          <a:p>
            <a:pPr marL="0" indent="0" algn="just">
              <a:buNone/>
            </a:pPr>
            <a:endParaRPr lang="en-GB" sz="2400" dirty="0"/>
          </a:p>
        </p:txBody>
      </p:sp>
      <p:sp>
        <p:nvSpPr>
          <p:cNvPr id="5" name="Rectangle 4">
            <a:extLst>
              <a:ext uri="{FF2B5EF4-FFF2-40B4-BE49-F238E27FC236}">
                <a16:creationId xmlns:a16="http://schemas.microsoft.com/office/drawing/2014/main" id="{9DB9CC1A-49ED-A040-B394-63E6870B2014}"/>
              </a:ext>
            </a:extLst>
          </p:cNvPr>
          <p:cNvSpPr/>
          <p:nvPr/>
        </p:nvSpPr>
        <p:spPr>
          <a:xfrm>
            <a:off x="1224132" y="2857615"/>
            <a:ext cx="3997155"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504517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3</a:t>
            </a:r>
          </a:p>
        </p:txBody>
      </p:sp>
      <p:sp>
        <p:nvSpPr>
          <p:cNvPr id="3" name="Content Placeholder 2"/>
          <p:cNvSpPr>
            <a:spLocks noGrp="1"/>
          </p:cNvSpPr>
          <p:nvPr>
            <p:ph idx="1"/>
          </p:nvPr>
        </p:nvSpPr>
        <p:spPr>
          <a:xfrm>
            <a:off x="1122532" y="1091868"/>
            <a:ext cx="3997156" cy="3504516"/>
          </a:xfrm>
        </p:spPr>
        <p:txBody>
          <a:bodyPr>
            <a:noAutofit/>
          </a:bodyPr>
          <a:lstStyle/>
          <a:p>
            <a:pPr marL="0" indent="0">
              <a:buNone/>
            </a:pPr>
            <a:r>
              <a:rPr lang="en-ZA" sz="2400" dirty="0"/>
              <a:t>The DC circuit has a supply voltage of 60V. A voltmeter is connected across the 2K2Ω resistor. Analyse the circuit and then answer the following questions.</a:t>
            </a:r>
          </a:p>
        </p:txBody>
      </p:sp>
      <p:sp>
        <p:nvSpPr>
          <p:cNvPr id="30" name="Rectangle 2">
            <a:extLst>
              <a:ext uri="{FF2B5EF4-FFF2-40B4-BE49-F238E27FC236}">
                <a16:creationId xmlns:a16="http://schemas.microsoft.com/office/drawing/2014/main" id="{DC925D62-A209-7D4F-9F70-9269E93A97B2}"/>
              </a:ext>
            </a:extLst>
          </p:cNvPr>
          <p:cNvSpPr>
            <a:spLocks noChangeArrowheads="1"/>
          </p:cNvSpPr>
          <p:nvPr/>
        </p:nvSpPr>
        <p:spPr bwMode="auto">
          <a:xfrm>
            <a:off x="4047245" y="790967"/>
            <a:ext cx="1242893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31" name="Object 30">
            <a:extLst>
              <a:ext uri="{FF2B5EF4-FFF2-40B4-BE49-F238E27FC236}">
                <a16:creationId xmlns:a16="http://schemas.microsoft.com/office/drawing/2014/main" id="{FF4A4EF4-C278-5F46-8EA6-4242BF5323EF}"/>
              </a:ext>
            </a:extLst>
          </p:cNvPr>
          <p:cNvGraphicFramePr>
            <a:graphicFrameLocks noChangeAspect="1"/>
          </p:cNvGraphicFramePr>
          <p:nvPr>
            <p:extLst>
              <p:ext uri="{D42A27DB-BD31-4B8C-83A1-F6EECF244321}">
                <p14:modId xmlns:p14="http://schemas.microsoft.com/office/powerpoint/2010/main" val="3852379701"/>
              </p:ext>
            </p:extLst>
          </p:nvPr>
        </p:nvGraphicFramePr>
        <p:xfrm>
          <a:off x="5184890" y="749992"/>
          <a:ext cx="4748044" cy="3946426"/>
        </p:xfrm>
        <a:graphic>
          <a:graphicData uri="http://schemas.openxmlformats.org/presentationml/2006/ole">
            <mc:AlternateContent xmlns:mc="http://schemas.openxmlformats.org/markup-compatibility/2006">
              <mc:Choice xmlns:v="urn:schemas-microsoft-com:vml" Requires="v">
                <p:oleObj spid="_x0000_s1031" r:id="rId5" imgW="5613400" imgH="4660900" progId="SmartDraw.2">
                  <p:embed/>
                </p:oleObj>
              </mc:Choice>
              <mc:Fallback>
                <p:oleObj r:id="rId5" imgW="5613400" imgH="4660900" progId="SmartDraw.2">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4890" y="749992"/>
                        <a:ext cx="4748044" cy="3946426"/>
                      </a:xfrm>
                      <a:prstGeom prst="rect">
                        <a:avLst/>
                      </a:prstGeom>
                      <a:noFill/>
                    </p:spPr>
                  </p:pic>
                </p:oleObj>
              </mc:Fallback>
            </mc:AlternateContent>
          </a:graphicData>
        </a:graphic>
      </p:graphicFrame>
    </p:spTree>
    <p:custDataLst>
      <p:tags r:id="rId2"/>
    </p:custDataLst>
    <p:extLst>
      <p:ext uri="{BB962C8B-B14F-4D97-AF65-F5344CB8AC3E}">
        <p14:creationId xmlns:p14="http://schemas.microsoft.com/office/powerpoint/2010/main" val="1678371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3</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3.1:</a:t>
            </a:r>
          </a:p>
          <a:p>
            <a:pPr marL="0" indent="0" algn="just">
              <a:buNone/>
            </a:pPr>
            <a:r>
              <a:rPr lang="en-GB" sz="2400" dirty="0"/>
              <a:t>Calculate the total resistance of the circuit and enter your answer (correct to 3 decimal places) in the space below. Make sure to include the correct units.</a:t>
            </a:r>
          </a:p>
          <a:p>
            <a:pPr marL="0" indent="0" algn="just">
              <a:buNone/>
            </a:pPr>
            <a:endParaRPr lang="en-GB" sz="2400" dirty="0"/>
          </a:p>
        </p:txBody>
      </p:sp>
      <p:sp>
        <p:nvSpPr>
          <p:cNvPr id="5" name="Rectangle 4">
            <a:extLst>
              <a:ext uri="{FF2B5EF4-FFF2-40B4-BE49-F238E27FC236}">
                <a16:creationId xmlns:a16="http://schemas.microsoft.com/office/drawing/2014/main" id="{9DB9CC1A-49ED-A040-B394-63E6870B2014}"/>
              </a:ext>
            </a:extLst>
          </p:cNvPr>
          <p:cNvSpPr/>
          <p:nvPr/>
        </p:nvSpPr>
        <p:spPr>
          <a:xfrm>
            <a:off x="1224132" y="2857615"/>
            <a:ext cx="3997155"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63108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3</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3.2:</a:t>
            </a:r>
          </a:p>
          <a:p>
            <a:pPr marL="0" indent="0" algn="just">
              <a:buNone/>
            </a:pPr>
            <a:r>
              <a:rPr lang="en-GB" sz="2400" dirty="0"/>
              <a:t>Calculate the </a:t>
            </a:r>
            <a:r>
              <a:rPr lang="en-US" sz="2400" dirty="0"/>
              <a:t>total current in the circuit </a:t>
            </a:r>
            <a:r>
              <a:rPr lang="en-ZA" sz="2400" dirty="0"/>
              <a:t>and </a:t>
            </a:r>
            <a:r>
              <a:rPr lang="en-GB" sz="2400" dirty="0"/>
              <a:t>enter your answer (correct to 3 decimal places) in the space below. Make sure to include the correct units.</a:t>
            </a:r>
          </a:p>
          <a:p>
            <a:pPr marL="0" indent="0" algn="just">
              <a:buNone/>
            </a:pPr>
            <a:endParaRPr lang="en-GB" sz="2400" dirty="0"/>
          </a:p>
        </p:txBody>
      </p:sp>
      <p:sp>
        <p:nvSpPr>
          <p:cNvPr id="5" name="Rectangle 4">
            <a:extLst>
              <a:ext uri="{FF2B5EF4-FFF2-40B4-BE49-F238E27FC236}">
                <a16:creationId xmlns:a16="http://schemas.microsoft.com/office/drawing/2014/main" id="{9DB9CC1A-49ED-A040-B394-63E6870B2014}"/>
              </a:ext>
            </a:extLst>
          </p:cNvPr>
          <p:cNvSpPr/>
          <p:nvPr/>
        </p:nvSpPr>
        <p:spPr>
          <a:xfrm>
            <a:off x="1224132" y="2857615"/>
            <a:ext cx="3997155"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987231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3</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3.3:</a:t>
            </a:r>
          </a:p>
          <a:p>
            <a:pPr marL="0" indent="0" algn="just">
              <a:buNone/>
            </a:pPr>
            <a:r>
              <a:rPr lang="en-GB" sz="2400" dirty="0"/>
              <a:t>Calculate the </a:t>
            </a:r>
            <a:r>
              <a:rPr lang="en-US" sz="2400" dirty="0"/>
              <a:t>voltage across the 2K2</a:t>
            </a:r>
            <a:r>
              <a:rPr lang="en-ZA" sz="2400" dirty="0" err="1"/>
              <a:t>Ω</a:t>
            </a:r>
            <a:r>
              <a:rPr lang="en-ZA" sz="2400" dirty="0"/>
              <a:t> resistor and </a:t>
            </a:r>
            <a:r>
              <a:rPr lang="en-GB" sz="2400" dirty="0"/>
              <a:t>enter your answer (correct to 3 decimal places) in the space below. Make sure to include the correct units.</a:t>
            </a:r>
          </a:p>
          <a:p>
            <a:pPr marL="0" indent="0" algn="just">
              <a:buNone/>
            </a:pPr>
            <a:endParaRPr lang="en-GB" sz="2400" dirty="0"/>
          </a:p>
        </p:txBody>
      </p:sp>
      <p:sp>
        <p:nvSpPr>
          <p:cNvPr id="5" name="Rectangle 4">
            <a:extLst>
              <a:ext uri="{FF2B5EF4-FFF2-40B4-BE49-F238E27FC236}">
                <a16:creationId xmlns:a16="http://schemas.microsoft.com/office/drawing/2014/main" id="{9DB9CC1A-49ED-A040-B394-63E6870B2014}"/>
              </a:ext>
            </a:extLst>
          </p:cNvPr>
          <p:cNvSpPr/>
          <p:nvPr/>
        </p:nvSpPr>
        <p:spPr>
          <a:xfrm>
            <a:off x="1224132" y="2857615"/>
            <a:ext cx="3997155"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016111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4</a:t>
            </a:r>
          </a:p>
        </p:txBody>
      </p:sp>
      <p:sp>
        <p:nvSpPr>
          <p:cNvPr id="3" name="Content Placeholder 2"/>
          <p:cNvSpPr>
            <a:spLocks noGrp="1"/>
          </p:cNvSpPr>
          <p:nvPr>
            <p:ph idx="1"/>
          </p:nvPr>
        </p:nvSpPr>
        <p:spPr>
          <a:xfrm>
            <a:off x="1122531" y="1091868"/>
            <a:ext cx="7607557" cy="567599"/>
          </a:xfrm>
        </p:spPr>
        <p:txBody>
          <a:bodyPr>
            <a:noAutofit/>
          </a:bodyPr>
          <a:lstStyle/>
          <a:p>
            <a:pPr marL="0" indent="0">
              <a:buNone/>
            </a:pPr>
            <a:r>
              <a:rPr lang="en-GB" sz="2400" dirty="0"/>
              <a:t>Study the circuit and then answer the question that follow.</a:t>
            </a:r>
            <a:endParaRPr lang="en-ZA" sz="2400" dirty="0"/>
          </a:p>
        </p:txBody>
      </p:sp>
      <p:pic>
        <p:nvPicPr>
          <p:cNvPr id="4" name="Picture 3">
            <a:extLst>
              <a:ext uri="{FF2B5EF4-FFF2-40B4-BE49-F238E27FC236}">
                <a16:creationId xmlns:a16="http://schemas.microsoft.com/office/drawing/2014/main" id="{C14762BE-5E3C-4E46-95DA-4D9919C6039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499748" y="1454690"/>
            <a:ext cx="5948118" cy="3377891"/>
          </a:xfrm>
          <a:prstGeom prst="rect">
            <a:avLst/>
          </a:prstGeom>
          <a:noFill/>
          <a:ln>
            <a:noFill/>
          </a:ln>
        </p:spPr>
      </p:pic>
    </p:spTree>
    <p:custDataLst>
      <p:tags r:id="rId1"/>
    </p:custDataLst>
    <p:extLst>
      <p:ext uri="{BB962C8B-B14F-4D97-AF65-F5344CB8AC3E}">
        <p14:creationId xmlns:p14="http://schemas.microsoft.com/office/powerpoint/2010/main" val="1749854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dirty="0"/>
              <a:t>Unit 3.3: Combination Circuits</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4</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4.1:</a:t>
            </a:r>
          </a:p>
          <a:p>
            <a:pPr marL="0" indent="0" algn="just">
              <a:buNone/>
            </a:pPr>
            <a:r>
              <a:rPr lang="en-GB" sz="2400" dirty="0"/>
              <a:t>Calculate the total resistance (R</a:t>
            </a:r>
            <a:r>
              <a:rPr lang="en-GB" sz="2400" baseline="-25000" dirty="0"/>
              <a:t>T</a:t>
            </a:r>
            <a:r>
              <a:rPr lang="en-GB" sz="2400" dirty="0"/>
              <a:t>) of the circuit and enter your answer (correct to 3 decimal places) in the space below. Make sure to include the correct units.</a:t>
            </a:r>
          </a:p>
          <a:p>
            <a:pPr marL="0" indent="0" algn="just">
              <a:buNone/>
            </a:pPr>
            <a:endParaRPr lang="en-GB" sz="2400" dirty="0"/>
          </a:p>
        </p:txBody>
      </p:sp>
      <p:sp>
        <p:nvSpPr>
          <p:cNvPr id="5" name="Rectangle 4">
            <a:extLst>
              <a:ext uri="{FF2B5EF4-FFF2-40B4-BE49-F238E27FC236}">
                <a16:creationId xmlns:a16="http://schemas.microsoft.com/office/drawing/2014/main" id="{9DB9CC1A-49ED-A040-B394-63E6870B2014}"/>
              </a:ext>
            </a:extLst>
          </p:cNvPr>
          <p:cNvSpPr/>
          <p:nvPr/>
        </p:nvSpPr>
        <p:spPr>
          <a:xfrm>
            <a:off x="1224132" y="2857615"/>
            <a:ext cx="3997155"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37532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4</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4.2:</a:t>
            </a:r>
          </a:p>
          <a:p>
            <a:pPr marL="0" indent="0" algn="just">
              <a:buNone/>
            </a:pPr>
            <a:r>
              <a:rPr lang="en-GB" sz="2400" dirty="0"/>
              <a:t>Calculate the value of the current I</a:t>
            </a:r>
            <a:r>
              <a:rPr lang="en-GB" sz="2400" baseline="-25000" dirty="0"/>
              <a:t>R4</a:t>
            </a:r>
            <a:r>
              <a:rPr lang="en-GB" sz="2400" dirty="0"/>
              <a:t> and enter your answer (correct to 3 decimal places) in the space below. Make sure to include the correct units.</a:t>
            </a:r>
          </a:p>
          <a:p>
            <a:pPr marL="0" indent="0" algn="just">
              <a:buNone/>
            </a:pPr>
            <a:endParaRPr lang="en-GB" sz="2400" dirty="0"/>
          </a:p>
        </p:txBody>
      </p:sp>
      <p:sp>
        <p:nvSpPr>
          <p:cNvPr id="5" name="Rectangle 4">
            <a:extLst>
              <a:ext uri="{FF2B5EF4-FFF2-40B4-BE49-F238E27FC236}">
                <a16:creationId xmlns:a16="http://schemas.microsoft.com/office/drawing/2014/main" id="{9DB9CC1A-49ED-A040-B394-63E6870B2014}"/>
              </a:ext>
            </a:extLst>
          </p:cNvPr>
          <p:cNvSpPr/>
          <p:nvPr/>
        </p:nvSpPr>
        <p:spPr>
          <a:xfrm>
            <a:off x="1224132" y="2857615"/>
            <a:ext cx="3997155"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641328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4</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4.3:</a:t>
            </a:r>
          </a:p>
          <a:p>
            <a:pPr marL="0" indent="0" algn="just">
              <a:buNone/>
            </a:pPr>
            <a:r>
              <a:rPr lang="en-GB" sz="2400" dirty="0"/>
              <a:t>Calculate the value of the voltage drop V</a:t>
            </a:r>
            <a:r>
              <a:rPr lang="en-GB" sz="2400" baseline="-25000" dirty="0"/>
              <a:t>R4</a:t>
            </a:r>
            <a:r>
              <a:rPr lang="en-GB" sz="2400" dirty="0"/>
              <a:t> and enter your answer (correct to 3 decimal places) in the space below. Make sure to include the correct units.</a:t>
            </a:r>
          </a:p>
          <a:p>
            <a:pPr marL="0" indent="0" algn="just">
              <a:buNone/>
            </a:pPr>
            <a:endParaRPr lang="en-GB" sz="2400" dirty="0"/>
          </a:p>
        </p:txBody>
      </p:sp>
      <p:sp>
        <p:nvSpPr>
          <p:cNvPr id="5" name="Rectangle 4">
            <a:extLst>
              <a:ext uri="{FF2B5EF4-FFF2-40B4-BE49-F238E27FC236}">
                <a16:creationId xmlns:a16="http://schemas.microsoft.com/office/drawing/2014/main" id="{9DB9CC1A-49ED-A040-B394-63E6870B2014}"/>
              </a:ext>
            </a:extLst>
          </p:cNvPr>
          <p:cNvSpPr/>
          <p:nvPr/>
        </p:nvSpPr>
        <p:spPr>
          <a:xfrm>
            <a:off x="1224132" y="2857615"/>
            <a:ext cx="3997155"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428246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4</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4.4:</a:t>
            </a:r>
          </a:p>
          <a:p>
            <a:pPr marL="0" indent="0" algn="just">
              <a:buNone/>
            </a:pPr>
            <a:r>
              <a:rPr lang="en-GB" sz="2400" dirty="0"/>
              <a:t>Calculate the value of the voltage drop V</a:t>
            </a:r>
            <a:r>
              <a:rPr lang="en-GB" sz="2400" baseline="-25000" dirty="0"/>
              <a:t>R5</a:t>
            </a:r>
            <a:r>
              <a:rPr lang="en-GB" sz="2400" dirty="0"/>
              <a:t> and enter your answer (correct to 3 decimal places) in the space below. Make sure to include the correct units.</a:t>
            </a:r>
          </a:p>
          <a:p>
            <a:pPr marL="0" indent="0" algn="just">
              <a:buNone/>
            </a:pPr>
            <a:endParaRPr lang="en-GB" sz="2400" dirty="0"/>
          </a:p>
        </p:txBody>
      </p:sp>
      <p:sp>
        <p:nvSpPr>
          <p:cNvPr id="5" name="Rectangle 4">
            <a:extLst>
              <a:ext uri="{FF2B5EF4-FFF2-40B4-BE49-F238E27FC236}">
                <a16:creationId xmlns:a16="http://schemas.microsoft.com/office/drawing/2014/main" id="{9DB9CC1A-49ED-A040-B394-63E6870B2014}"/>
              </a:ext>
            </a:extLst>
          </p:cNvPr>
          <p:cNvSpPr/>
          <p:nvPr/>
        </p:nvSpPr>
        <p:spPr>
          <a:xfrm>
            <a:off x="1224132" y="2857615"/>
            <a:ext cx="3997155"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881138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4</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4.5:</a:t>
            </a:r>
          </a:p>
          <a:p>
            <a:pPr marL="0" indent="0" algn="just">
              <a:buNone/>
            </a:pPr>
            <a:r>
              <a:rPr lang="en-GB" sz="2400" dirty="0"/>
              <a:t>Calculate the value of the voltage drop V</a:t>
            </a:r>
            <a:r>
              <a:rPr lang="en-GB" sz="2400" baseline="-25000" dirty="0"/>
              <a:t>R3</a:t>
            </a:r>
            <a:r>
              <a:rPr lang="en-GB" sz="2400" dirty="0"/>
              <a:t> and enter your answer (correct to 3 decimal places) in the space below. Make sure to include the correct units.</a:t>
            </a:r>
          </a:p>
          <a:p>
            <a:pPr marL="0" indent="0" algn="just">
              <a:buNone/>
            </a:pPr>
            <a:endParaRPr lang="en-GB" sz="2400" dirty="0"/>
          </a:p>
        </p:txBody>
      </p:sp>
      <p:sp>
        <p:nvSpPr>
          <p:cNvPr id="5" name="Rectangle 4">
            <a:extLst>
              <a:ext uri="{FF2B5EF4-FFF2-40B4-BE49-F238E27FC236}">
                <a16:creationId xmlns:a16="http://schemas.microsoft.com/office/drawing/2014/main" id="{9DB9CC1A-49ED-A040-B394-63E6870B2014}"/>
              </a:ext>
            </a:extLst>
          </p:cNvPr>
          <p:cNvSpPr/>
          <p:nvPr/>
        </p:nvSpPr>
        <p:spPr>
          <a:xfrm>
            <a:off x="1224132" y="2857615"/>
            <a:ext cx="3997155"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510551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4</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4.6:</a:t>
            </a:r>
          </a:p>
          <a:p>
            <a:pPr marL="0" indent="0" algn="just">
              <a:buNone/>
            </a:pPr>
            <a:r>
              <a:rPr lang="en-GB" sz="2400" dirty="0"/>
              <a:t>Calculate the value of the current I</a:t>
            </a:r>
            <a:r>
              <a:rPr lang="en-GB" sz="2400" baseline="-25000" dirty="0"/>
              <a:t>R1</a:t>
            </a:r>
            <a:r>
              <a:rPr lang="en-GB" sz="2400" dirty="0"/>
              <a:t> and enter your answer (correct to 3 decimal places) in the space below. Make sure to include the correct units.</a:t>
            </a:r>
          </a:p>
          <a:p>
            <a:pPr marL="0" indent="0" algn="just">
              <a:buNone/>
            </a:pPr>
            <a:endParaRPr lang="en-GB" sz="2400" dirty="0"/>
          </a:p>
        </p:txBody>
      </p:sp>
      <p:sp>
        <p:nvSpPr>
          <p:cNvPr id="5" name="Rectangle 4">
            <a:extLst>
              <a:ext uri="{FF2B5EF4-FFF2-40B4-BE49-F238E27FC236}">
                <a16:creationId xmlns:a16="http://schemas.microsoft.com/office/drawing/2014/main" id="{9DB9CC1A-49ED-A040-B394-63E6870B2014}"/>
              </a:ext>
            </a:extLst>
          </p:cNvPr>
          <p:cNvSpPr/>
          <p:nvPr/>
        </p:nvSpPr>
        <p:spPr>
          <a:xfrm>
            <a:off x="1224132" y="2857615"/>
            <a:ext cx="3997155"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765212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5C2A65B1-0003-E541-9B12-BD83D693E574}"/>
              </a:ext>
            </a:extLst>
          </p:cNvPr>
          <p:cNvSpPr/>
          <p:nvPr/>
        </p:nvSpPr>
        <p:spPr>
          <a:xfrm>
            <a:off x="469454" y="433722"/>
            <a:ext cx="9431296" cy="4242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17177"/>
            <a:ext cx="8831461" cy="967170"/>
          </a:xfrm>
        </p:spPr>
        <p:txBody>
          <a:bodyPr/>
          <a:lstStyle/>
          <a:p>
            <a:r>
              <a:rPr lang="en-GB" dirty="0"/>
              <a:t>Image Briefing – Img07</a:t>
            </a:r>
          </a:p>
        </p:txBody>
      </p:sp>
      <p:sp>
        <p:nvSpPr>
          <p:cNvPr id="48" name="Rounded Rectangle 47">
            <a:extLst>
              <a:ext uri="{FF2B5EF4-FFF2-40B4-BE49-F238E27FC236}">
                <a16:creationId xmlns:a16="http://schemas.microsoft.com/office/drawing/2014/main" id="{DD4D7E80-3C17-C147-9184-E0677217FAF8}"/>
              </a:ext>
            </a:extLst>
          </p:cNvPr>
          <p:cNvSpPr/>
          <p:nvPr/>
        </p:nvSpPr>
        <p:spPr>
          <a:xfrm>
            <a:off x="772878" y="745773"/>
            <a:ext cx="3368233" cy="349057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t>When working with combination circuits, you must also label the portions of the circuit that are in parallel. In this case, we have labeled them R∥</a:t>
            </a:r>
            <a:r>
              <a:rPr lang="en-US" sz="2400" baseline="-25000" dirty="0"/>
              <a:t>1</a:t>
            </a:r>
            <a:r>
              <a:rPr lang="en-US" sz="2400" dirty="0"/>
              <a:t> and R∥</a:t>
            </a:r>
            <a:r>
              <a:rPr lang="en-US" sz="2400" baseline="-25000" dirty="0"/>
              <a:t>2</a:t>
            </a:r>
            <a:r>
              <a:rPr lang="en-US" sz="2400" dirty="0"/>
              <a:t>.</a:t>
            </a:r>
          </a:p>
        </p:txBody>
      </p:sp>
      <p:grpSp>
        <p:nvGrpSpPr>
          <p:cNvPr id="61" name="Group 60">
            <a:extLst>
              <a:ext uri="{FF2B5EF4-FFF2-40B4-BE49-F238E27FC236}">
                <a16:creationId xmlns:a16="http://schemas.microsoft.com/office/drawing/2014/main" id="{4DB6EEC5-2F14-174E-B40D-1E0C91E5F38B}"/>
              </a:ext>
            </a:extLst>
          </p:cNvPr>
          <p:cNvGrpSpPr/>
          <p:nvPr/>
        </p:nvGrpSpPr>
        <p:grpSpPr>
          <a:xfrm>
            <a:off x="4173350" y="526323"/>
            <a:ext cx="5596571" cy="4011800"/>
            <a:chOff x="4173350" y="526323"/>
            <a:chExt cx="5596571" cy="4011800"/>
          </a:xfrm>
        </p:grpSpPr>
        <p:grpSp>
          <p:nvGrpSpPr>
            <p:cNvPr id="45" name="Group 44">
              <a:extLst>
                <a:ext uri="{FF2B5EF4-FFF2-40B4-BE49-F238E27FC236}">
                  <a16:creationId xmlns:a16="http://schemas.microsoft.com/office/drawing/2014/main" id="{90B21D1D-137A-3540-A8B0-D5120365DD83}"/>
                </a:ext>
              </a:extLst>
            </p:cNvPr>
            <p:cNvGrpSpPr/>
            <p:nvPr/>
          </p:nvGrpSpPr>
          <p:grpSpPr>
            <a:xfrm>
              <a:off x="4173350" y="526323"/>
              <a:ext cx="5596571" cy="4011800"/>
              <a:chOff x="2321401" y="584387"/>
              <a:chExt cx="5596571" cy="4011800"/>
            </a:xfrm>
          </p:grpSpPr>
          <p:grpSp>
            <p:nvGrpSpPr>
              <p:cNvPr id="4" name="Group 3">
                <a:extLst>
                  <a:ext uri="{FF2B5EF4-FFF2-40B4-BE49-F238E27FC236}">
                    <a16:creationId xmlns:a16="http://schemas.microsoft.com/office/drawing/2014/main" id="{4D51DA9A-23D4-4B48-9A34-733AE283C51B}"/>
                  </a:ext>
                </a:extLst>
              </p:cNvPr>
              <p:cNvGrpSpPr/>
              <p:nvPr/>
            </p:nvGrpSpPr>
            <p:grpSpPr>
              <a:xfrm>
                <a:off x="2321401" y="584387"/>
                <a:ext cx="5596571" cy="4011800"/>
                <a:chOff x="1232492" y="1562837"/>
                <a:chExt cx="3325611" cy="2383903"/>
              </a:xfrm>
            </p:grpSpPr>
            <p:pic>
              <p:nvPicPr>
                <p:cNvPr id="5" name="Picture 4">
                  <a:extLst>
                    <a:ext uri="{FF2B5EF4-FFF2-40B4-BE49-F238E27FC236}">
                      <a16:creationId xmlns:a16="http://schemas.microsoft.com/office/drawing/2014/main" id="{414DE3A8-4797-674B-BA94-047775EB6DBD}"/>
                    </a:ext>
                  </a:extLst>
                </p:cNvPr>
                <p:cNvPicPr>
                  <a:picLocks noChangeAspect="1"/>
                </p:cNvPicPr>
                <p:nvPr/>
              </p:nvPicPr>
              <p:blipFill>
                <a:blip r:embed="rId4"/>
                <a:stretch>
                  <a:fillRect/>
                </a:stretch>
              </p:blipFill>
              <p:spPr>
                <a:xfrm>
                  <a:off x="1232492" y="1562837"/>
                  <a:ext cx="3325611" cy="2383903"/>
                </a:xfrm>
                <a:prstGeom prst="rect">
                  <a:avLst/>
                </a:prstGeom>
              </p:spPr>
            </p:pic>
            <p:sp>
              <p:nvSpPr>
                <p:cNvPr id="6" name="TextBox 5">
                  <a:extLst>
                    <a:ext uri="{FF2B5EF4-FFF2-40B4-BE49-F238E27FC236}">
                      <a16:creationId xmlns:a16="http://schemas.microsoft.com/office/drawing/2014/main" id="{05005FA9-D12F-5B4D-8411-5CF040783550}"/>
                    </a:ext>
                  </a:extLst>
                </p:cNvPr>
                <p:cNvSpPr txBox="1"/>
                <p:nvPr/>
              </p:nvSpPr>
              <p:spPr>
                <a:xfrm>
                  <a:off x="2166584" y="2092456"/>
                  <a:ext cx="408831" cy="219466"/>
                </a:xfrm>
                <a:prstGeom prst="rect">
                  <a:avLst/>
                </a:prstGeom>
                <a:noFill/>
              </p:spPr>
              <p:txBody>
                <a:bodyPr wrap="none" rtlCol="0">
                  <a:spAutoFit/>
                </a:bodyPr>
                <a:lstStyle/>
                <a:p>
                  <a:r>
                    <a:rPr lang="en-US" dirty="0"/>
                    <a:t>=10Ω</a:t>
                  </a:r>
                  <a:endParaRPr lang="en-US" sz="2800" dirty="0"/>
                </a:p>
              </p:txBody>
            </p:sp>
            <p:sp>
              <p:nvSpPr>
                <p:cNvPr id="7" name="TextBox 6">
                  <a:extLst>
                    <a:ext uri="{FF2B5EF4-FFF2-40B4-BE49-F238E27FC236}">
                      <a16:creationId xmlns:a16="http://schemas.microsoft.com/office/drawing/2014/main" id="{50892C71-067A-F741-8959-BF894023955E}"/>
                    </a:ext>
                  </a:extLst>
                </p:cNvPr>
                <p:cNvSpPr txBox="1"/>
                <p:nvPr/>
              </p:nvSpPr>
              <p:spPr>
                <a:xfrm>
                  <a:off x="2163815" y="2867634"/>
                  <a:ext cx="408831" cy="219466"/>
                </a:xfrm>
                <a:prstGeom prst="rect">
                  <a:avLst/>
                </a:prstGeom>
                <a:noFill/>
              </p:spPr>
              <p:txBody>
                <a:bodyPr wrap="none" rtlCol="0">
                  <a:spAutoFit/>
                </a:bodyPr>
                <a:lstStyle/>
                <a:p>
                  <a:r>
                    <a:rPr lang="en-US" dirty="0"/>
                    <a:t>=15Ω</a:t>
                  </a:r>
                  <a:endParaRPr lang="en-US" sz="2800" dirty="0"/>
                </a:p>
              </p:txBody>
            </p:sp>
            <p:sp>
              <p:nvSpPr>
                <p:cNvPr id="8" name="TextBox 7">
                  <a:extLst>
                    <a:ext uri="{FF2B5EF4-FFF2-40B4-BE49-F238E27FC236}">
                      <a16:creationId xmlns:a16="http://schemas.microsoft.com/office/drawing/2014/main" id="{7AE4F9B9-23B1-EA4D-B97A-64873F09A3F0}"/>
                    </a:ext>
                  </a:extLst>
                </p:cNvPr>
                <p:cNvSpPr txBox="1"/>
                <p:nvPr/>
              </p:nvSpPr>
              <p:spPr>
                <a:xfrm>
                  <a:off x="2967303" y="2479939"/>
                  <a:ext cx="408831" cy="219466"/>
                </a:xfrm>
                <a:prstGeom prst="rect">
                  <a:avLst/>
                </a:prstGeom>
                <a:noFill/>
              </p:spPr>
              <p:txBody>
                <a:bodyPr wrap="none" rtlCol="0">
                  <a:spAutoFit/>
                </a:bodyPr>
                <a:lstStyle/>
                <a:p>
                  <a:r>
                    <a:rPr lang="en-US" dirty="0"/>
                    <a:t>=18Ω</a:t>
                  </a:r>
                  <a:endParaRPr lang="en-US" sz="2800" dirty="0"/>
                </a:p>
              </p:txBody>
            </p:sp>
            <p:sp>
              <p:nvSpPr>
                <p:cNvPr id="9" name="TextBox 8">
                  <a:extLst>
                    <a:ext uri="{FF2B5EF4-FFF2-40B4-BE49-F238E27FC236}">
                      <a16:creationId xmlns:a16="http://schemas.microsoft.com/office/drawing/2014/main" id="{A1DB45DC-9CC2-4D49-931F-1BD50681DE3E}"/>
                    </a:ext>
                  </a:extLst>
                </p:cNvPr>
                <p:cNvSpPr txBox="1"/>
                <p:nvPr/>
              </p:nvSpPr>
              <p:spPr>
                <a:xfrm>
                  <a:off x="3740351" y="1840268"/>
                  <a:ext cx="339295" cy="219466"/>
                </a:xfrm>
                <a:prstGeom prst="rect">
                  <a:avLst/>
                </a:prstGeom>
                <a:noFill/>
              </p:spPr>
              <p:txBody>
                <a:bodyPr wrap="none" rtlCol="0">
                  <a:spAutoFit/>
                </a:bodyPr>
                <a:lstStyle/>
                <a:p>
                  <a:r>
                    <a:rPr lang="en-US" dirty="0"/>
                    <a:t>=6Ω</a:t>
                  </a:r>
                  <a:endParaRPr lang="en-US" sz="2800" dirty="0"/>
                </a:p>
              </p:txBody>
            </p:sp>
            <p:sp>
              <p:nvSpPr>
                <p:cNvPr id="10" name="TextBox 9">
                  <a:extLst>
                    <a:ext uri="{FF2B5EF4-FFF2-40B4-BE49-F238E27FC236}">
                      <a16:creationId xmlns:a16="http://schemas.microsoft.com/office/drawing/2014/main" id="{A329857B-B9AA-D447-8684-4F57969FDC2F}"/>
                    </a:ext>
                  </a:extLst>
                </p:cNvPr>
                <p:cNvSpPr txBox="1"/>
                <p:nvPr/>
              </p:nvSpPr>
              <p:spPr>
                <a:xfrm>
                  <a:off x="3733913" y="2476112"/>
                  <a:ext cx="408831" cy="219466"/>
                </a:xfrm>
                <a:prstGeom prst="rect">
                  <a:avLst/>
                </a:prstGeom>
                <a:noFill/>
              </p:spPr>
              <p:txBody>
                <a:bodyPr wrap="none" rtlCol="0">
                  <a:spAutoFit/>
                </a:bodyPr>
                <a:lstStyle/>
                <a:p>
                  <a:r>
                    <a:rPr lang="en-US" dirty="0"/>
                    <a:t>=12Ω</a:t>
                  </a:r>
                  <a:endParaRPr lang="en-US" sz="2800" dirty="0"/>
                </a:p>
              </p:txBody>
            </p:sp>
            <p:sp>
              <p:nvSpPr>
                <p:cNvPr id="11" name="TextBox 10">
                  <a:extLst>
                    <a:ext uri="{FF2B5EF4-FFF2-40B4-BE49-F238E27FC236}">
                      <a16:creationId xmlns:a16="http://schemas.microsoft.com/office/drawing/2014/main" id="{BF2D5944-9C9E-124B-B2E0-19DD9F20EEBD}"/>
                    </a:ext>
                  </a:extLst>
                </p:cNvPr>
                <p:cNvSpPr txBox="1"/>
                <p:nvPr/>
              </p:nvSpPr>
              <p:spPr>
                <a:xfrm>
                  <a:off x="3738122" y="3114775"/>
                  <a:ext cx="408831" cy="219466"/>
                </a:xfrm>
                <a:prstGeom prst="rect">
                  <a:avLst/>
                </a:prstGeom>
                <a:noFill/>
              </p:spPr>
              <p:txBody>
                <a:bodyPr wrap="none" rtlCol="0">
                  <a:spAutoFit/>
                </a:bodyPr>
                <a:lstStyle/>
                <a:p>
                  <a:r>
                    <a:rPr lang="en-US" dirty="0"/>
                    <a:t>=22Ω</a:t>
                  </a:r>
                  <a:endParaRPr lang="en-US" sz="2800" dirty="0"/>
                </a:p>
              </p:txBody>
            </p:sp>
            <p:sp>
              <p:nvSpPr>
                <p:cNvPr id="12" name="TextBox 11">
                  <a:extLst>
                    <a:ext uri="{FF2B5EF4-FFF2-40B4-BE49-F238E27FC236}">
                      <a16:creationId xmlns:a16="http://schemas.microsoft.com/office/drawing/2014/main" id="{480C9690-77D1-1541-90F3-F8E9D64CEDB3}"/>
                    </a:ext>
                  </a:extLst>
                </p:cNvPr>
                <p:cNvSpPr txBox="1"/>
                <p:nvPr/>
              </p:nvSpPr>
              <p:spPr>
                <a:xfrm>
                  <a:off x="3102636" y="3682542"/>
                  <a:ext cx="581241" cy="219466"/>
                </a:xfrm>
                <a:prstGeom prst="rect">
                  <a:avLst/>
                </a:prstGeom>
                <a:noFill/>
              </p:spPr>
              <p:txBody>
                <a:bodyPr wrap="none" rtlCol="0">
                  <a:spAutoFit/>
                </a:bodyPr>
                <a:lstStyle/>
                <a:p>
                  <a:r>
                    <a:rPr lang="en-US" dirty="0"/>
                    <a:t>V</a:t>
                  </a:r>
                  <a:r>
                    <a:rPr lang="en-US" baseline="-25000" dirty="0"/>
                    <a:t>T</a:t>
                  </a:r>
                  <a:r>
                    <a:rPr lang="en-US" dirty="0"/>
                    <a:t> = 12V</a:t>
                  </a:r>
                  <a:endParaRPr lang="en-US" sz="2800" dirty="0"/>
                </a:p>
              </p:txBody>
            </p:sp>
          </p:grpSp>
          <p:cxnSp>
            <p:nvCxnSpPr>
              <p:cNvPr id="13" name="Straight Arrow Connector 12">
                <a:extLst>
                  <a:ext uri="{FF2B5EF4-FFF2-40B4-BE49-F238E27FC236}">
                    <a16:creationId xmlns:a16="http://schemas.microsoft.com/office/drawing/2014/main" id="{31AE0E16-E270-B947-86C7-0C5BEE59D452}"/>
                  </a:ext>
                </a:extLst>
              </p:cNvPr>
              <p:cNvCxnSpPr>
                <a:cxnSpLocks/>
              </p:cNvCxnSpPr>
              <p:nvPr/>
            </p:nvCxnSpPr>
            <p:spPr>
              <a:xfrm flipH="1">
                <a:off x="3178862" y="3689023"/>
                <a:ext cx="1349084" cy="0"/>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BF3B2A6-7FAB-BA44-BA78-0DCDC3C8A2B7}"/>
                  </a:ext>
                </a:extLst>
              </p:cNvPr>
              <p:cNvCxnSpPr>
                <a:cxnSpLocks/>
              </p:cNvCxnSpPr>
              <p:nvPr/>
            </p:nvCxnSpPr>
            <p:spPr>
              <a:xfrm>
                <a:off x="2782852" y="2010380"/>
                <a:ext cx="269107"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797D915-C31E-2C43-A194-A62AF0F058ED}"/>
                  </a:ext>
                </a:extLst>
              </p:cNvPr>
              <p:cNvSpPr txBox="1"/>
              <p:nvPr/>
            </p:nvSpPr>
            <p:spPr>
              <a:xfrm>
                <a:off x="2758547" y="1965677"/>
                <a:ext cx="317716" cy="369332"/>
              </a:xfrm>
              <a:prstGeom prst="rect">
                <a:avLst/>
              </a:prstGeom>
              <a:noFill/>
            </p:spPr>
            <p:txBody>
              <a:bodyPr wrap="none" rtlCol="0">
                <a:spAutoFit/>
              </a:bodyPr>
              <a:lstStyle/>
              <a:p>
                <a:r>
                  <a:rPr lang="en-US" dirty="0"/>
                  <a:t>I</a:t>
                </a:r>
                <a:r>
                  <a:rPr lang="en-US" baseline="-25000" dirty="0"/>
                  <a:t>T</a:t>
                </a:r>
                <a:endParaRPr lang="en-US" sz="2800" baseline="-25000" dirty="0"/>
              </a:p>
            </p:txBody>
          </p:sp>
          <p:cxnSp>
            <p:nvCxnSpPr>
              <p:cNvPr id="16" name="Straight Arrow Connector 15">
                <a:extLst>
                  <a:ext uri="{FF2B5EF4-FFF2-40B4-BE49-F238E27FC236}">
                    <a16:creationId xmlns:a16="http://schemas.microsoft.com/office/drawing/2014/main" id="{73AD2DC0-902B-8644-A115-F8A4DD144700}"/>
                  </a:ext>
                </a:extLst>
              </p:cNvPr>
              <p:cNvCxnSpPr>
                <a:cxnSpLocks/>
              </p:cNvCxnSpPr>
              <p:nvPr/>
            </p:nvCxnSpPr>
            <p:spPr>
              <a:xfrm>
                <a:off x="3205607" y="1335703"/>
                <a:ext cx="269107"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E7C2B27-22CA-564F-942F-C63FD31EFEA4}"/>
                  </a:ext>
                </a:extLst>
              </p:cNvPr>
              <p:cNvSpPr txBox="1"/>
              <p:nvPr/>
            </p:nvSpPr>
            <p:spPr>
              <a:xfrm>
                <a:off x="3192877" y="1291000"/>
                <a:ext cx="320922" cy="369332"/>
              </a:xfrm>
              <a:prstGeom prst="rect">
                <a:avLst/>
              </a:prstGeom>
              <a:noFill/>
            </p:spPr>
            <p:txBody>
              <a:bodyPr wrap="none" rtlCol="0">
                <a:spAutoFit/>
              </a:bodyPr>
              <a:lstStyle/>
              <a:p>
                <a:r>
                  <a:rPr lang="en-US" dirty="0"/>
                  <a:t>I</a:t>
                </a:r>
                <a:r>
                  <a:rPr lang="en-US" baseline="-25000" dirty="0"/>
                  <a:t>1</a:t>
                </a:r>
                <a:endParaRPr lang="en-US" sz="2800" baseline="-25000" dirty="0"/>
              </a:p>
            </p:txBody>
          </p:sp>
          <p:cxnSp>
            <p:nvCxnSpPr>
              <p:cNvPr id="18" name="Straight Arrow Connector 17">
                <a:extLst>
                  <a:ext uri="{FF2B5EF4-FFF2-40B4-BE49-F238E27FC236}">
                    <a16:creationId xmlns:a16="http://schemas.microsoft.com/office/drawing/2014/main" id="{E6568E00-2AF9-3D4B-A27C-B8ABC925DE74}"/>
                  </a:ext>
                </a:extLst>
              </p:cNvPr>
              <p:cNvCxnSpPr>
                <a:cxnSpLocks/>
              </p:cNvCxnSpPr>
              <p:nvPr/>
            </p:nvCxnSpPr>
            <p:spPr>
              <a:xfrm>
                <a:off x="3178862" y="2673753"/>
                <a:ext cx="269107"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366B17B-6AE2-5744-A4EC-686EBDD2368B}"/>
                  </a:ext>
                </a:extLst>
              </p:cNvPr>
              <p:cNvSpPr txBox="1"/>
              <p:nvPr/>
            </p:nvSpPr>
            <p:spPr>
              <a:xfrm>
                <a:off x="3154557" y="2629050"/>
                <a:ext cx="320922" cy="369332"/>
              </a:xfrm>
              <a:prstGeom prst="rect">
                <a:avLst/>
              </a:prstGeom>
              <a:noFill/>
            </p:spPr>
            <p:txBody>
              <a:bodyPr wrap="none" rtlCol="0">
                <a:spAutoFit/>
              </a:bodyPr>
              <a:lstStyle/>
              <a:p>
                <a:r>
                  <a:rPr lang="en-US" dirty="0"/>
                  <a:t>I</a:t>
                </a:r>
                <a:r>
                  <a:rPr lang="en-US" baseline="-25000" dirty="0"/>
                  <a:t>2</a:t>
                </a:r>
                <a:endParaRPr lang="en-US" sz="2800" baseline="-25000" dirty="0"/>
              </a:p>
            </p:txBody>
          </p:sp>
          <p:cxnSp>
            <p:nvCxnSpPr>
              <p:cNvPr id="20" name="Straight Arrow Connector 19">
                <a:extLst>
                  <a:ext uri="{FF2B5EF4-FFF2-40B4-BE49-F238E27FC236}">
                    <a16:creationId xmlns:a16="http://schemas.microsoft.com/office/drawing/2014/main" id="{4297A27E-A95F-7F41-8E1C-467A6375C36C}"/>
                  </a:ext>
                </a:extLst>
              </p:cNvPr>
              <p:cNvCxnSpPr>
                <a:cxnSpLocks/>
              </p:cNvCxnSpPr>
              <p:nvPr/>
            </p:nvCxnSpPr>
            <p:spPr>
              <a:xfrm>
                <a:off x="4527946" y="2008790"/>
                <a:ext cx="269107"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E7963E0-DEBC-B144-8CBA-E896782E7B74}"/>
                  </a:ext>
                </a:extLst>
              </p:cNvPr>
              <p:cNvSpPr txBox="1"/>
              <p:nvPr/>
            </p:nvSpPr>
            <p:spPr>
              <a:xfrm>
                <a:off x="4503641" y="1964087"/>
                <a:ext cx="320922" cy="369332"/>
              </a:xfrm>
              <a:prstGeom prst="rect">
                <a:avLst/>
              </a:prstGeom>
              <a:noFill/>
            </p:spPr>
            <p:txBody>
              <a:bodyPr wrap="none" rtlCol="0">
                <a:spAutoFit/>
              </a:bodyPr>
              <a:lstStyle/>
              <a:p>
                <a:r>
                  <a:rPr lang="en-US" dirty="0"/>
                  <a:t>I</a:t>
                </a:r>
                <a:r>
                  <a:rPr lang="en-US" baseline="-25000" dirty="0"/>
                  <a:t>3</a:t>
                </a:r>
                <a:endParaRPr lang="en-US" sz="2800" baseline="-25000" dirty="0"/>
              </a:p>
            </p:txBody>
          </p:sp>
          <p:cxnSp>
            <p:nvCxnSpPr>
              <p:cNvPr id="22" name="Straight Arrow Connector 21">
                <a:extLst>
                  <a:ext uri="{FF2B5EF4-FFF2-40B4-BE49-F238E27FC236}">
                    <a16:creationId xmlns:a16="http://schemas.microsoft.com/office/drawing/2014/main" id="{BBD92F1E-8D98-9643-A463-CDB53832F079}"/>
                  </a:ext>
                </a:extLst>
              </p:cNvPr>
              <p:cNvCxnSpPr>
                <a:cxnSpLocks/>
              </p:cNvCxnSpPr>
              <p:nvPr/>
            </p:nvCxnSpPr>
            <p:spPr>
              <a:xfrm>
                <a:off x="5836034" y="931375"/>
                <a:ext cx="269107"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B4E8267-B49E-5D4E-8D70-CA6855AC818A}"/>
                  </a:ext>
                </a:extLst>
              </p:cNvPr>
              <p:cNvSpPr txBox="1"/>
              <p:nvPr/>
            </p:nvSpPr>
            <p:spPr>
              <a:xfrm>
                <a:off x="5811729" y="886672"/>
                <a:ext cx="320922" cy="369332"/>
              </a:xfrm>
              <a:prstGeom prst="rect">
                <a:avLst/>
              </a:prstGeom>
              <a:noFill/>
            </p:spPr>
            <p:txBody>
              <a:bodyPr wrap="none" rtlCol="0">
                <a:spAutoFit/>
              </a:bodyPr>
              <a:lstStyle/>
              <a:p>
                <a:r>
                  <a:rPr lang="en-US" dirty="0"/>
                  <a:t>I</a:t>
                </a:r>
                <a:r>
                  <a:rPr lang="en-US" baseline="-25000" dirty="0"/>
                  <a:t>4</a:t>
                </a:r>
                <a:endParaRPr lang="en-US" sz="2800" baseline="-25000" dirty="0"/>
              </a:p>
            </p:txBody>
          </p:sp>
          <p:cxnSp>
            <p:nvCxnSpPr>
              <p:cNvPr id="24" name="Straight Arrow Connector 23">
                <a:extLst>
                  <a:ext uri="{FF2B5EF4-FFF2-40B4-BE49-F238E27FC236}">
                    <a16:creationId xmlns:a16="http://schemas.microsoft.com/office/drawing/2014/main" id="{710114F4-2414-244B-828F-AD499CF6896F}"/>
                  </a:ext>
                </a:extLst>
              </p:cNvPr>
              <p:cNvCxnSpPr>
                <a:cxnSpLocks/>
              </p:cNvCxnSpPr>
              <p:nvPr/>
            </p:nvCxnSpPr>
            <p:spPr>
              <a:xfrm>
                <a:off x="5867500" y="1997215"/>
                <a:ext cx="269107"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5B6BFB3-88C2-E146-81C2-5F45C694F20F}"/>
                  </a:ext>
                </a:extLst>
              </p:cNvPr>
              <p:cNvSpPr txBox="1"/>
              <p:nvPr/>
            </p:nvSpPr>
            <p:spPr>
              <a:xfrm>
                <a:off x="5843195" y="1952512"/>
                <a:ext cx="320922" cy="369332"/>
              </a:xfrm>
              <a:prstGeom prst="rect">
                <a:avLst/>
              </a:prstGeom>
              <a:noFill/>
            </p:spPr>
            <p:txBody>
              <a:bodyPr wrap="none" rtlCol="0">
                <a:spAutoFit/>
              </a:bodyPr>
              <a:lstStyle/>
              <a:p>
                <a:r>
                  <a:rPr lang="en-US" dirty="0"/>
                  <a:t>I</a:t>
                </a:r>
                <a:r>
                  <a:rPr lang="en-US" baseline="-25000" dirty="0"/>
                  <a:t>5</a:t>
                </a:r>
                <a:endParaRPr lang="en-US" sz="2800" baseline="-25000" dirty="0"/>
              </a:p>
            </p:txBody>
          </p:sp>
          <p:cxnSp>
            <p:nvCxnSpPr>
              <p:cNvPr id="26" name="Straight Arrow Connector 25">
                <a:extLst>
                  <a:ext uri="{FF2B5EF4-FFF2-40B4-BE49-F238E27FC236}">
                    <a16:creationId xmlns:a16="http://schemas.microsoft.com/office/drawing/2014/main" id="{B0E5E593-A162-0047-A608-A312F359B65C}"/>
                  </a:ext>
                </a:extLst>
              </p:cNvPr>
              <p:cNvCxnSpPr>
                <a:cxnSpLocks/>
              </p:cNvCxnSpPr>
              <p:nvPr/>
            </p:nvCxnSpPr>
            <p:spPr>
              <a:xfrm>
                <a:off x="5880230" y="3063055"/>
                <a:ext cx="269107"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3E03EE1-A811-CD4D-B7EC-22F811E583CF}"/>
                  </a:ext>
                </a:extLst>
              </p:cNvPr>
              <p:cNvSpPr txBox="1"/>
              <p:nvPr/>
            </p:nvSpPr>
            <p:spPr>
              <a:xfrm>
                <a:off x="5855925" y="3018352"/>
                <a:ext cx="320922" cy="369332"/>
              </a:xfrm>
              <a:prstGeom prst="rect">
                <a:avLst/>
              </a:prstGeom>
              <a:noFill/>
            </p:spPr>
            <p:txBody>
              <a:bodyPr wrap="none" rtlCol="0">
                <a:spAutoFit/>
              </a:bodyPr>
              <a:lstStyle/>
              <a:p>
                <a:r>
                  <a:rPr lang="en-US" dirty="0"/>
                  <a:t>I</a:t>
                </a:r>
                <a:r>
                  <a:rPr lang="en-US" baseline="-25000" dirty="0"/>
                  <a:t>6</a:t>
                </a:r>
                <a:endParaRPr lang="en-US" sz="2800" baseline="-25000" dirty="0"/>
              </a:p>
            </p:txBody>
          </p:sp>
          <p:sp>
            <p:nvSpPr>
              <p:cNvPr id="31" name="TextBox 30">
                <a:extLst>
                  <a:ext uri="{FF2B5EF4-FFF2-40B4-BE49-F238E27FC236}">
                    <a16:creationId xmlns:a16="http://schemas.microsoft.com/office/drawing/2014/main" id="{35590305-D5D4-504A-8D95-824BE2C56E86}"/>
                  </a:ext>
                </a:extLst>
              </p:cNvPr>
              <p:cNvSpPr txBox="1"/>
              <p:nvPr/>
            </p:nvSpPr>
            <p:spPr>
              <a:xfrm>
                <a:off x="3703132" y="3687044"/>
                <a:ext cx="502061" cy="369332"/>
              </a:xfrm>
              <a:prstGeom prst="rect">
                <a:avLst/>
              </a:prstGeom>
              <a:noFill/>
            </p:spPr>
            <p:txBody>
              <a:bodyPr wrap="none" rtlCol="0">
                <a:spAutoFit/>
              </a:bodyPr>
              <a:lstStyle/>
              <a:p>
                <a:r>
                  <a:rPr lang="en-US" dirty="0"/>
                  <a:t>V∥</a:t>
                </a:r>
                <a:r>
                  <a:rPr lang="en-US" baseline="-25000" dirty="0"/>
                  <a:t>1</a:t>
                </a:r>
                <a:endParaRPr lang="en-US" sz="2800" baseline="-25000" dirty="0"/>
              </a:p>
            </p:txBody>
          </p:sp>
          <p:cxnSp>
            <p:nvCxnSpPr>
              <p:cNvPr id="33" name="Straight Arrow Connector 32">
                <a:extLst>
                  <a:ext uri="{FF2B5EF4-FFF2-40B4-BE49-F238E27FC236}">
                    <a16:creationId xmlns:a16="http://schemas.microsoft.com/office/drawing/2014/main" id="{81E60347-BF6B-3747-8BEC-3ACCE4E53DAF}"/>
                  </a:ext>
                </a:extLst>
              </p:cNvPr>
              <p:cNvCxnSpPr>
                <a:cxnSpLocks/>
              </p:cNvCxnSpPr>
              <p:nvPr/>
            </p:nvCxnSpPr>
            <p:spPr>
              <a:xfrm flipH="1">
                <a:off x="5928970" y="3903532"/>
                <a:ext cx="1349084" cy="0"/>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F076AB6E-2532-1543-B4EC-74A9BADAC258}"/>
                  </a:ext>
                </a:extLst>
              </p:cNvPr>
              <p:cNvSpPr txBox="1"/>
              <p:nvPr/>
            </p:nvSpPr>
            <p:spPr>
              <a:xfrm>
                <a:off x="6453240" y="3901553"/>
                <a:ext cx="502061" cy="369332"/>
              </a:xfrm>
              <a:prstGeom prst="rect">
                <a:avLst/>
              </a:prstGeom>
              <a:noFill/>
            </p:spPr>
            <p:txBody>
              <a:bodyPr wrap="none" rtlCol="0">
                <a:spAutoFit/>
              </a:bodyPr>
              <a:lstStyle/>
              <a:p>
                <a:r>
                  <a:rPr lang="en-US" dirty="0"/>
                  <a:t>V∥</a:t>
                </a:r>
                <a:r>
                  <a:rPr lang="en-US" baseline="-25000" dirty="0"/>
                  <a:t>2</a:t>
                </a:r>
                <a:endParaRPr lang="en-US" sz="2800" baseline="-25000" dirty="0"/>
              </a:p>
            </p:txBody>
          </p:sp>
          <p:sp>
            <p:nvSpPr>
              <p:cNvPr id="35" name="TextBox 34">
                <a:extLst>
                  <a:ext uri="{FF2B5EF4-FFF2-40B4-BE49-F238E27FC236}">
                    <a16:creationId xmlns:a16="http://schemas.microsoft.com/office/drawing/2014/main" id="{FA4E1339-35B5-5F48-937C-B7E82EB9A714}"/>
                  </a:ext>
                </a:extLst>
              </p:cNvPr>
              <p:cNvSpPr txBox="1"/>
              <p:nvPr/>
            </p:nvSpPr>
            <p:spPr>
              <a:xfrm>
                <a:off x="4573532" y="756597"/>
                <a:ext cx="495649" cy="369332"/>
              </a:xfrm>
              <a:prstGeom prst="rect">
                <a:avLst/>
              </a:prstGeom>
              <a:noFill/>
            </p:spPr>
            <p:txBody>
              <a:bodyPr wrap="none" rtlCol="0">
                <a:spAutoFit/>
              </a:bodyPr>
              <a:lstStyle/>
              <a:p>
                <a:r>
                  <a:rPr lang="en-US" dirty="0"/>
                  <a:t>R∥</a:t>
                </a:r>
                <a:r>
                  <a:rPr lang="en-US" baseline="-25000" dirty="0"/>
                  <a:t>1</a:t>
                </a:r>
                <a:endParaRPr lang="en-US" sz="2800" baseline="-25000" dirty="0"/>
              </a:p>
            </p:txBody>
          </p:sp>
          <p:sp>
            <p:nvSpPr>
              <p:cNvPr id="36" name="TextBox 35">
                <a:extLst>
                  <a:ext uri="{FF2B5EF4-FFF2-40B4-BE49-F238E27FC236}">
                    <a16:creationId xmlns:a16="http://schemas.microsoft.com/office/drawing/2014/main" id="{0413EDA9-25BA-EE4A-911C-FA5780CFB39A}"/>
                  </a:ext>
                </a:extLst>
              </p:cNvPr>
              <p:cNvSpPr txBox="1"/>
              <p:nvPr/>
            </p:nvSpPr>
            <p:spPr>
              <a:xfrm>
                <a:off x="7284656" y="803837"/>
                <a:ext cx="495649" cy="369332"/>
              </a:xfrm>
              <a:prstGeom prst="rect">
                <a:avLst/>
              </a:prstGeom>
              <a:noFill/>
            </p:spPr>
            <p:txBody>
              <a:bodyPr wrap="none" rtlCol="0">
                <a:spAutoFit/>
              </a:bodyPr>
              <a:lstStyle/>
              <a:p>
                <a:r>
                  <a:rPr lang="en-US" dirty="0"/>
                  <a:t>R∥</a:t>
                </a:r>
                <a:r>
                  <a:rPr lang="en-US" baseline="-25000" dirty="0"/>
                  <a:t>2</a:t>
                </a:r>
                <a:endParaRPr lang="en-US" sz="2800" baseline="-25000" dirty="0"/>
              </a:p>
            </p:txBody>
          </p:sp>
          <p:cxnSp>
            <p:nvCxnSpPr>
              <p:cNvPr id="38" name="Straight Arrow Connector 37">
                <a:extLst>
                  <a:ext uri="{FF2B5EF4-FFF2-40B4-BE49-F238E27FC236}">
                    <a16:creationId xmlns:a16="http://schemas.microsoft.com/office/drawing/2014/main" id="{2731832C-C55C-A14A-A71C-5ACF73D3AC6D}"/>
                  </a:ext>
                </a:extLst>
              </p:cNvPr>
              <p:cNvCxnSpPr>
                <a:cxnSpLocks/>
                <a:endCxn id="35" idx="2"/>
              </p:cNvCxnSpPr>
              <p:nvPr/>
            </p:nvCxnSpPr>
            <p:spPr>
              <a:xfrm flipV="1">
                <a:off x="4501178" y="1125929"/>
                <a:ext cx="320179" cy="575626"/>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B73E9EE3-287D-354F-972A-622ECB3E5C3C}"/>
                  </a:ext>
                </a:extLst>
              </p:cNvPr>
              <p:cNvCxnSpPr>
                <a:cxnSpLocks/>
                <a:endCxn id="36" idx="2"/>
              </p:cNvCxnSpPr>
              <p:nvPr/>
            </p:nvCxnSpPr>
            <p:spPr>
              <a:xfrm flipV="1">
                <a:off x="7142758" y="1173169"/>
                <a:ext cx="389723" cy="365299"/>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0" name="Straight Arrow Connector 49">
              <a:extLst>
                <a:ext uri="{FF2B5EF4-FFF2-40B4-BE49-F238E27FC236}">
                  <a16:creationId xmlns:a16="http://schemas.microsoft.com/office/drawing/2014/main" id="{FA303456-A60D-AA40-80B1-AEB1ACD3E698}"/>
                </a:ext>
              </a:extLst>
            </p:cNvPr>
            <p:cNvCxnSpPr>
              <a:cxnSpLocks/>
            </p:cNvCxnSpPr>
            <p:nvPr/>
          </p:nvCxnSpPr>
          <p:spPr>
            <a:xfrm flipH="1">
              <a:off x="5336900" y="1836450"/>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CFF2B26-9A0D-F241-9C19-98D994A6CC6F}"/>
                </a:ext>
              </a:extLst>
            </p:cNvPr>
            <p:cNvSpPr txBox="1"/>
            <p:nvPr/>
          </p:nvSpPr>
          <p:spPr>
            <a:xfrm>
              <a:off x="5544630" y="1831722"/>
              <a:ext cx="394660" cy="369332"/>
            </a:xfrm>
            <a:prstGeom prst="rect">
              <a:avLst/>
            </a:prstGeom>
            <a:noFill/>
          </p:spPr>
          <p:txBody>
            <a:bodyPr wrap="none" rtlCol="0">
              <a:spAutoFit/>
            </a:bodyPr>
            <a:lstStyle/>
            <a:p>
              <a:r>
                <a:rPr lang="en-US" dirty="0"/>
                <a:t>V</a:t>
              </a:r>
              <a:r>
                <a:rPr lang="en-US" baseline="-25000" dirty="0"/>
                <a:t>1</a:t>
              </a:r>
              <a:endParaRPr lang="en-US" sz="2800" baseline="-25000" dirty="0"/>
            </a:p>
          </p:txBody>
        </p:sp>
        <p:cxnSp>
          <p:nvCxnSpPr>
            <p:cNvPr id="53" name="Straight Arrow Connector 52">
              <a:extLst>
                <a:ext uri="{FF2B5EF4-FFF2-40B4-BE49-F238E27FC236}">
                  <a16:creationId xmlns:a16="http://schemas.microsoft.com/office/drawing/2014/main" id="{312A6783-7B43-3746-9A47-AC377AEF35FF}"/>
                </a:ext>
              </a:extLst>
            </p:cNvPr>
            <p:cNvCxnSpPr>
              <a:cxnSpLocks/>
            </p:cNvCxnSpPr>
            <p:nvPr/>
          </p:nvCxnSpPr>
          <p:spPr>
            <a:xfrm flipH="1">
              <a:off x="5345232" y="3168787"/>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3B3B0887-1158-204D-BF6A-C59CA9351954}"/>
                </a:ext>
              </a:extLst>
            </p:cNvPr>
            <p:cNvSpPr txBox="1"/>
            <p:nvPr/>
          </p:nvSpPr>
          <p:spPr>
            <a:xfrm>
              <a:off x="5552962" y="3164059"/>
              <a:ext cx="394660" cy="369332"/>
            </a:xfrm>
            <a:prstGeom prst="rect">
              <a:avLst/>
            </a:prstGeom>
            <a:noFill/>
          </p:spPr>
          <p:txBody>
            <a:bodyPr wrap="none" rtlCol="0">
              <a:spAutoFit/>
            </a:bodyPr>
            <a:lstStyle/>
            <a:p>
              <a:r>
                <a:rPr lang="en-US" dirty="0"/>
                <a:t>V</a:t>
              </a:r>
              <a:r>
                <a:rPr lang="en-US" baseline="-25000" dirty="0"/>
                <a:t>2</a:t>
              </a:r>
              <a:endParaRPr lang="en-US" sz="2800" baseline="-25000" dirty="0"/>
            </a:p>
          </p:txBody>
        </p:sp>
        <p:cxnSp>
          <p:nvCxnSpPr>
            <p:cNvPr id="55" name="Straight Arrow Connector 54">
              <a:extLst>
                <a:ext uri="{FF2B5EF4-FFF2-40B4-BE49-F238E27FC236}">
                  <a16:creationId xmlns:a16="http://schemas.microsoft.com/office/drawing/2014/main" id="{6382FA85-32C9-0047-99AF-CA0AB1114771}"/>
                </a:ext>
              </a:extLst>
            </p:cNvPr>
            <p:cNvCxnSpPr>
              <a:cxnSpLocks/>
            </p:cNvCxnSpPr>
            <p:nvPr/>
          </p:nvCxnSpPr>
          <p:spPr>
            <a:xfrm flipH="1">
              <a:off x="7994603" y="1396311"/>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181473F7-DD9F-3044-BA79-D465F5DC00AD}"/>
                </a:ext>
              </a:extLst>
            </p:cNvPr>
            <p:cNvSpPr txBox="1"/>
            <p:nvPr/>
          </p:nvSpPr>
          <p:spPr>
            <a:xfrm>
              <a:off x="8184923" y="1346475"/>
              <a:ext cx="394660" cy="369332"/>
            </a:xfrm>
            <a:prstGeom prst="rect">
              <a:avLst/>
            </a:prstGeom>
            <a:noFill/>
          </p:spPr>
          <p:txBody>
            <a:bodyPr wrap="none" rtlCol="0">
              <a:spAutoFit/>
            </a:bodyPr>
            <a:lstStyle/>
            <a:p>
              <a:r>
                <a:rPr lang="en-US" dirty="0"/>
                <a:t>V</a:t>
              </a:r>
              <a:r>
                <a:rPr lang="en-US" baseline="-25000" dirty="0"/>
                <a:t>4</a:t>
              </a:r>
              <a:endParaRPr lang="en-US" sz="2800" baseline="-25000" dirty="0"/>
            </a:p>
          </p:txBody>
        </p:sp>
        <p:cxnSp>
          <p:nvCxnSpPr>
            <p:cNvPr id="57" name="Straight Arrow Connector 56">
              <a:extLst>
                <a:ext uri="{FF2B5EF4-FFF2-40B4-BE49-F238E27FC236}">
                  <a16:creationId xmlns:a16="http://schemas.microsoft.com/office/drawing/2014/main" id="{579CC421-545D-7848-A0F6-E636319E3CA9}"/>
                </a:ext>
              </a:extLst>
            </p:cNvPr>
            <p:cNvCxnSpPr>
              <a:cxnSpLocks/>
            </p:cNvCxnSpPr>
            <p:nvPr/>
          </p:nvCxnSpPr>
          <p:spPr>
            <a:xfrm flipH="1">
              <a:off x="8031950" y="2486180"/>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A6D39827-0C21-174D-9E99-891909303E95}"/>
                </a:ext>
              </a:extLst>
            </p:cNvPr>
            <p:cNvSpPr txBox="1"/>
            <p:nvPr/>
          </p:nvSpPr>
          <p:spPr>
            <a:xfrm>
              <a:off x="8222270" y="2436344"/>
              <a:ext cx="394660" cy="369332"/>
            </a:xfrm>
            <a:prstGeom prst="rect">
              <a:avLst/>
            </a:prstGeom>
            <a:noFill/>
          </p:spPr>
          <p:txBody>
            <a:bodyPr wrap="none" rtlCol="0">
              <a:spAutoFit/>
            </a:bodyPr>
            <a:lstStyle/>
            <a:p>
              <a:r>
                <a:rPr lang="en-US" dirty="0"/>
                <a:t>V</a:t>
              </a:r>
              <a:r>
                <a:rPr lang="en-US" baseline="-25000" dirty="0"/>
                <a:t>5</a:t>
              </a:r>
              <a:endParaRPr lang="en-US" sz="2800" baseline="-25000" dirty="0"/>
            </a:p>
          </p:txBody>
        </p:sp>
        <p:cxnSp>
          <p:nvCxnSpPr>
            <p:cNvPr id="59" name="Straight Arrow Connector 58">
              <a:extLst>
                <a:ext uri="{FF2B5EF4-FFF2-40B4-BE49-F238E27FC236}">
                  <a16:creationId xmlns:a16="http://schemas.microsoft.com/office/drawing/2014/main" id="{B4A01F3D-020C-1A4E-9B3B-13E6282B8FC1}"/>
                </a:ext>
              </a:extLst>
            </p:cNvPr>
            <p:cNvCxnSpPr>
              <a:cxnSpLocks/>
            </p:cNvCxnSpPr>
            <p:nvPr/>
          </p:nvCxnSpPr>
          <p:spPr>
            <a:xfrm flipH="1">
              <a:off x="8046973" y="3552601"/>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D5EA6429-E9ED-A943-87F3-F7B4FF3ACA0D}"/>
                </a:ext>
              </a:extLst>
            </p:cNvPr>
            <p:cNvSpPr txBox="1"/>
            <p:nvPr/>
          </p:nvSpPr>
          <p:spPr>
            <a:xfrm>
              <a:off x="8237293" y="3502765"/>
              <a:ext cx="394660" cy="369332"/>
            </a:xfrm>
            <a:prstGeom prst="rect">
              <a:avLst/>
            </a:prstGeom>
            <a:noFill/>
          </p:spPr>
          <p:txBody>
            <a:bodyPr wrap="none" rtlCol="0">
              <a:spAutoFit/>
            </a:bodyPr>
            <a:lstStyle/>
            <a:p>
              <a:r>
                <a:rPr lang="en-US" dirty="0"/>
                <a:t>V</a:t>
              </a:r>
              <a:r>
                <a:rPr lang="en-US" baseline="-25000" dirty="0"/>
                <a:t>1</a:t>
              </a:r>
              <a:endParaRPr lang="en-US" sz="2800" baseline="-25000" dirty="0"/>
            </a:p>
          </p:txBody>
        </p:sp>
      </p:grpSp>
    </p:spTree>
    <p:custDataLst>
      <p:tags r:id="rId1"/>
    </p:custDataLst>
    <p:extLst>
      <p:ext uri="{BB962C8B-B14F-4D97-AF65-F5344CB8AC3E}">
        <p14:creationId xmlns:p14="http://schemas.microsoft.com/office/powerpoint/2010/main" val="26277860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17177"/>
            <a:ext cx="8831461" cy="967170"/>
          </a:xfrm>
        </p:spPr>
        <p:txBody>
          <a:bodyPr/>
          <a:lstStyle/>
          <a:p>
            <a:r>
              <a:rPr lang="en-GB" dirty="0"/>
              <a:t>Image Briefing – Img08</a:t>
            </a:r>
          </a:p>
        </p:txBody>
      </p:sp>
      <p:grpSp>
        <p:nvGrpSpPr>
          <p:cNvPr id="30" name="Group 29">
            <a:extLst>
              <a:ext uri="{FF2B5EF4-FFF2-40B4-BE49-F238E27FC236}">
                <a16:creationId xmlns:a16="http://schemas.microsoft.com/office/drawing/2014/main" id="{723E30AF-23EC-214B-94F6-64E35E8DC3F8}"/>
              </a:ext>
            </a:extLst>
          </p:cNvPr>
          <p:cNvGrpSpPr/>
          <p:nvPr/>
        </p:nvGrpSpPr>
        <p:grpSpPr>
          <a:xfrm>
            <a:off x="3960746" y="475823"/>
            <a:ext cx="6359667" cy="4242448"/>
            <a:chOff x="3960746" y="475823"/>
            <a:chExt cx="6359667" cy="4242448"/>
          </a:xfrm>
        </p:grpSpPr>
        <p:sp>
          <p:nvSpPr>
            <p:cNvPr id="49" name="Rectangle 48">
              <a:extLst>
                <a:ext uri="{FF2B5EF4-FFF2-40B4-BE49-F238E27FC236}">
                  <a16:creationId xmlns:a16="http://schemas.microsoft.com/office/drawing/2014/main" id="{5C2A65B1-0003-E541-9B12-BD83D693E574}"/>
                </a:ext>
              </a:extLst>
            </p:cNvPr>
            <p:cNvSpPr/>
            <p:nvPr/>
          </p:nvSpPr>
          <p:spPr>
            <a:xfrm>
              <a:off x="3960746" y="475823"/>
              <a:ext cx="6359667" cy="4242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8AA922B-A86E-8E41-927D-E2D492AC10DE}"/>
                </a:ext>
              </a:extLst>
            </p:cNvPr>
            <p:cNvPicPr>
              <a:picLocks noChangeAspect="1"/>
            </p:cNvPicPr>
            <p:nvPr/>
          </p:nvPicPr>
          <p:blipFill>
            <a:blip r:embed="rId4"/>
            <a:stretch>
              <a:fillRect/>
            </a:stretch>
          </p:blipFill>
          <p:spPr>
            <a:xfrm>
              <a:off x="3960747" y="1020781"/>
              <a:ext cx="6174696" cy="3152532"/>
            </a:xfrm>
            <a:prstGeom prst="rect">
              <a:avLst/>
            </a:prstGeom>
          </p:spPr>
        </p:pic>
        <p:grpSp>
          <p:nvGrpSpPr>
            <p:cNvPr id="4" name="Group 3">
              <a:extLst>
                <a:ext uri="{FF2B5EF4-FFF2-40B4-BE49-F238E27FC236}">
                  <a16:creationId xmlns:a16="http://schemas.microsoft.com/office/drawing/2014/main" id="{4D51DA9A-23D4-4B48-9A34-733AE283C51B}"/>
                </a:ext>
              </a:extLst>
            </p:cNvPr>
            <p:cNvGrpSpPr/>
            <p:nvPr/>
          </p:nvGrpSpPr>
          <p:grpSpPr>
            <a:xfrm>
              <a:off x="5163780" y="917046"/>
              <a:ext cx="3912909" cy="3453065"/>
              <a:chOff x="1821029" y="1795013"/>
              <a:chExt cx="2325141" cy="2051890"/>
            </a:xfrm>
          </p:grpSpPr>
          <p:sp>
            <p:nvSpPr>
              <p:cNvPr id="6" name="TextBox 5">
                <a:extLst>
                  <a:ext uri="{FF2B5EF4-FFF2-40B4-BE49-F238E27FC236}">
                    <a16:creationId xmlns:a16="http://schemas.microsoft.com/office/drawing/2014/main" id="{05005FA9-D12F-5B4D-8411-5CF040783550}"/>
                  </a:ext>
                </a:extLst>
              </p:cNvPr>
              <p:cNvSpPr txBox="1"/>
              <p:nvPr/>
            </p:nvSpPr>
            <p:spPr>
              <a:xfrm>
                <a:off x="1821029" y="1797605"/>
                <a:ext cx="524089" cy="219465"/>
              </a:xfrm>
              <a:prstGeom prst="rect">
                <a:avLst/>
              </a:prstGeom>
              <a:noFill/>
            </p:spPr>
            <p:txBody>
              <a:bodyPr wrap="none" rtlCol="0">
                <a:spAutoFit/>
              </a:bodyPr>
              <a:lstStyle/>
              <a:p>
                <a:r>
                  <a:rPr lang="en-US" dirty="0"/>
                  <a:t>R∥</a:t>
                </a:r>
                <a:r>
                  <a:rPr lang="en-US" baseline="-25000" dirty="0"/>
                  <a:t>1</a:t>
                </a:r>
                <a:r>
                  <a:rPr lang="en-US" dirty="0"/>
                  <a:t>=6Ω</a:t>
                </a:r>
                <a:endParaRPr lang="en-US" sz="2800" dirty="0"/>
              </a:p>
            </p:txBody>
          </p:sp>
          <p:sp>
            <p:nvSpPr>
              <p:cNvPr id="8" name="TextBox 7">
                <a:extLst>
                  <a:ext uri="{FF2B5EF4-FFF2-40B4-BE49-F238E27FC236}">
                    <a16:creationId xmlns:a16="http://schemas.microsoft.com/office/drawing/2014/main" id="{7AE4F9B9-23B1-EA4D-B97A-64873F09A3F0}"/>
                  </a:ext>
                </a:extLst>
              </p:cNvPr>
              <p:cNvSpPr txBox="1"/>
              <p:nvPr/>
            </p:nvSpPr>
            <p:spPr>
              <a:xfrm>
                <a:off x="2630895" y="1795013"/>
                <a:ext cx="529804" cy="219465"/>
              </a:xfrm>
              <a:prstGeom prst="rect">
                <a:avLst/>
              </a:prstGeom>
              <a:noFill/>
            </p:spPr>
            <p:txBody>
              <a:bodyPr wrap="none" rtlCol="0">
                <a:spAutoFit/>
              </a:bodyPr>
              <a:lstStyle/>
              <a:p>
                <a:r>
                  <a:rPr lang="en-US" dirty="0"/>
                  <a:t>R</a:t>
                </a:r>
                <a:r>
                  <a:rPr lang="en-US" baseline="-25000" dirty="0"/>
                  <a:t>3</a:t>
                </a:r>
                <a:r>
                  <a:rPr lang="en-US" dirty="0"/>
                  <a:t>=18Ω</a:t>
                </a:r>
                <a:endParaRPr lang="en-US" sz="2800" dirty="0"/>
              </a:p>
            </p:txBody>
          </p:sp>
          <p:sp>
            <p:nvSpPr>
              <p:cNvPr id="9" name="TextBox 8">
                <a:extLst>
                  <a:ext uri="{FF2B5EF4-FFF2-40B4-BE49-F238E27FC236}">
                    <a16:creationId xmlns:a16="http://schemas.microsoft.com/office/drawing/2014/main" id="{A1DB45DC-9CC2-4D49-931F-1BD50681DE3E}"/>
                  </a:ext>
                </a:extLst>
              </p:cNvPr>
              <p:cNvSpPr txBox="1"/>
              <p:nvPr/>
            </p:nvSpPr>
            <p:spPr>
              <a:xfrm>
                <a:off x="3379184" y="1797023"/>
                <a:ext cx="766986" cy="219465"/>
              </a:xfrm>
              <a:prstGeom prst="rect">
                <a:avLst/>
              </a:prstGeom>
              <a:noFill/>
            </p:spPr>
            <p:txBody>
              <a:bodyPr wrap="none" rtlCol="0">
                <a:spAutoFit/>
              </a:bodyPr>
              <a:lstStyle/>
              <a:p>
                <a:r>
                  <a:rPr lang="en-US" dirty="0"/>
                  <a:t>R∥</a:t>
                </a:r>
                <a:r>
                  <a:rPr lang="en-US" baseline="-25000" dirty="0"/>
                  <a:t>2</a:t>
                </a:r>
                <a:r>
                  <a:rPr lang="en-US" dirty="0"/>
                  <a:t>=3.385Ω</a:t>
                </a:r>
                <a:endParaRPr lang="en-US" sz="2800" dirty="0"/>
              </a:p>
            </p:txBody>
          </p:sp>
          <p:sp>
            <p:nvSpPr>
              <p:cNvPr id="12" name="TextBox 11">
                <a:extLst>
                  <a:ext uri="{FF2B5EF4-FFF2-40B4-BE49-F238E27FC236}">
                    <a16:creationId xmlns:a16="http://schemas.microsoft.com/office/drawing/2014/main" id="{480C9690-77D1-1541-90F3-F8E9D64CEDB3}"/>
                  </a:ext>
                </a:extLst>
              </p:cNvPr>
              <p:cNvSpPr txBox="1"/>
              <p:nvPr/>
            </p:nvSpPr>
            <p:spPr>
              <a:xfrm>
                <a:off x="2895797" y="3627437"/>
                <a:ext cx="581241" cy="219466"/>
              </a:xfrm>
              <a:prstGeom prst="rect">
                <a:avLst/>
              </a:prstGeom>
              <a:noFill/>
            </p:spPr>
            <p:txBody>
              <a:bodyPr wrap="none" rtlCol="0">
                <a:spAutoFit/>
              </a:bodyPr>
              <a:lstStyle/>
              <a:p>
                <a:r>
                  <a:rPr lang="en-US" dirty="0"/>
                  <a:t>V</a:t>
                </a:r>
                <a:r>
                  <a:rPr lang="en-US" baseline="-25000" dirty="0"/>
                  <a:t>T</a:t>
                </a:r>
                <a:r>
                  <a:rPr lang="en-US" dirty="0"/>
                  <a:t> = 12V</a:t>
                </a:r>
                <a:endParaRPr lang="en-US" sz="2800" dirty="0"/>
              </a:p>
            </p:txBody>
          </p:sp>
        </p:grpSp>
        <p:cxnSp>
          <p:nvCxnSpPr>
            <p:cNvPr id="13" name="Straight Arrow Connector 12">
              <a:extLst>
                <a:ext uri="{FF2B5EF4-FFF2-40B4-BE49-F238E27FC236}">
                  <a16:creationId xmlns:a16="http://schemas.microsoft.com/office/drawing/2014/main" id="{31AE0E16-E270-B947-86C7-0C5BEE59D452}"/>
                </a:ext>
              </a:extLst>
            </p:cNvPr>
            <p:cNvCxnSpPr>
              <a:cxnSpLocks/>
            </p:cNvCxnSpPr>
            <p:nvPr/>
          </p:nvCxnSpPr>
          <p:spPr>
            <a:xfrm flipH="1">
              <a:off x="5003289" y="1768934"/>
              <a:ext cx="1036682" cy="0"/>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BF3B2A6-7FAB-BA44-BA78-0DCDC3C8A2B7}"/>
                </a:ext>
              </a:extLst>
            </p:cNvPr>
            <p:cNvCxnSpPr>
              <a:cxnSpLocks/>
            </p:cNvCxnSpPr>
            <p:nvPr/>
          </p:nvCxnSpPr>
          <p:spPr>
            <a:xfrm>
              <a:off x="4410223" y="1417602"/>
              <a:ext cx="269107"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797D915-C31E-2C43-A194-A62AF0F058ED}"/>
                </a:ext>
              </a:extLst>
            </p:cNvPr>
            <p:cNvSpPr txBox="1"/>
            <p:nvPr/>
          </p:nvSpPr>
          <p:spPr>
            <a:xfrm>
              <a:off x="4427103" y="1400892"/>
              <a:ext cx="317716" cy="369332"/>
            </a:xfrm>
            <a:prstGeom prst="rect">
              <a:avLst/>
            </a:prstGeom>
            <a:noFill/>
          </p:spPr>
          <p:txBody>
            <a:bodyPr wrap="none" rtlCol="0">
              <a:spAutoFit/>
            </a:bodyPr>
            <a:lstStyle/>
            <a:p>
              <a:r>
                <a:rPr lang="en-US" dirty="0"/>
                <a:t>I</a:t>
              </a:r>
              <a:r>
                <a:rPr lang="en-US" baseline="-25000" dirty="0"/>
                <a:t>T</a:t>
              </a:r>
              <a:endParaRPr lang="en-US" sz="2800" baseline="-25000" dirty="0"/>
            </a:p>
          </p:txBody>
        </p:sp>
        <p:cxnSp>
          <p:nvCxnSpPr>
            <p:cNvPr id="20" name="Straight Arrow Connector 19">
              <a:extLst>
                <a:ext uri="{FF2B5EF4-FFF2-40B4-BE49-F238E27FC236}">
                  <a16:creationId xmlns:a16="http://schemas.microsoft.com/office/drawing/2014/main" id="{4297A27E-A95F-7F41-8E1C-467A6375C36C}"/>
                </a:ext>
              </a:extLst>
            </p:cNvPr>
            <p:cNvCxnSpPr>
              <a:cxnSpLocks/>
            </p:cNvCxnSpPr>
            <p:nvPr/>
          </p:nvCxnSpPr>
          <p:spPr>
            <a:xfrm>
              <a:off x="6299675" y="1410514"/>
              <a:ext cx="269107"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E7963E0-DEBC-B144-8CBA-E896782E7B74}"/>
                </a:ext>
              </a:extLst>
            </p:cNvPr>
            <p:cNvSpPr txBox="1"/>
            <p:nvPr/>
          </p:nvSpPr>
          <p:spPr>
            <a:xfrm>
              <a:off x="6274581" y="1349985"/>
              <a:ext cx="320922" cy="369332"/>
            </a:xfrm>
            <a:prstGeom prst="rect">
              <a:avLst/>
            </a:prstGeom>
            <a:noFill/>
          </p:spPr>
          <p:txBody>
            <a:bodyPr wrap="none" rtlCol="0">
              <a:spAutoFit/>
            </a:bodyPr>
            <a:lstStyle/>
            <a:p>
              <a:r>
                <a:rPr lang="en-US" dirty="0"/>
                <a:t>I</a:t>
              </a:r>
              <a:r>
                <a:rPr lang="en-US" baseline="-25000" dirty="0"/>
                <a:t>3</a:t>
              </a:r>
              <a:endParaRPr lang="en-US" sz="2800" baseline="-25000" dirty="0"/>
            </a:p>
          </p:txBody>
        </p:sp>
        <p:sp>
          <p:nvSpPr>
            <p:cNvPr id="31" name="TextBox 30">
              <a:extLst>
                <a:ext uri="{FF2B5EF4-FFF2-40B4-BE49-F238E27FC236}">
                  <a16:creationId xmlns:a16="http://schemas.microsoft.com/office/drawing/2014/main" id="{35590305-D5D4-504A-8D95-824BE2C56E86}"/>
                </a:ext>
              </a:extLst>
            </p:cNvPr>
            <p:cNvSpPr txBox="1"/>
            <p:nvPr/>
          </p:nvSpPr>
          <p:spPr>
            <a:xfrm>
              <a:off x="5318855" y="1772974"/>
              <a:ext cx="502061" cy="369332"/>
            </a:xfrm>
            <a:prstGeom prst="rect">
              <a:avLst/>
            </a:prstGeom>
            <a:noFill/>
          </p:spPr>
          <p:txBody>
            <a:bodyPr wrap="none" rtlCol="0">
              <a:spAutoFit/>
            </a:bodyPr>
            <a:lstStyle/>
            <a:p>
              <a:r>
                <a:rPr lang="en-US" dirty="0"/>
                <a:t>V∥</a:t>
              </a:r>
              <a:r>
                <a:rPr lang="en-US" baseline="-25000" dirty="0"/>
                <a:t>1</a:t>
              </a:r>
              <a:endParaRPr lang="en-US" sz="2800" baseline="-25000" dirty="0"/>
            </a:p>
          </p:txBody>
        </p:sp>
        <p:cxnSp>
          <p:nvCxnSpPr>
            <p:cNvPr id="33" name="Straight Arrow Connector 32">
              <a:extLst>
                <a:ext uri="{FF2B5EF4-FFF2-40B4-BE49-F238E27FC236}">
                  <a16:creationId xmlns:a16="http://schemas.microsoft.com/office/drawing/2014/main" id="{81E60347-BF6B-3747-8BEC-3ACCE4E53DAF}"/>
                </a:ext>
              </a:extLst>
            </p:cNvPr>
            <p:cNvCxnSpPr>
              <a:cxnSpLocks/>
            </p:cNvCxnSpPr>
            <p:nvPr/>
          </p:nvCxnSpPr>
          <p:spPr>
            <a:xfrm flipH="1">
              <a:off x="7913343" y="1775634"/>
              <a:ext cx="1022255" cy="0"/>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F076AB6E-2532-1543-B4EC-74A9BADAC258}"/>
                </a:ext>
              </a:extLst>
            </p:cNvPr>
            <p:cNvSpPr txBox="1"/>
            <p:nvPr/>
          </p:nvSpPr>
          <p:spPr>
            <a:xfrm>
              <a:off x="8173441" y="1756430"/>
              <a:ext cx="502061" cy="369332"/>
            </a:xfrm>
            <a:prstGeom prst="rect">
              <a:avLst/>
            </a:prstGeom>
            <a:noFill/>
          </p:spPr>
          <p:txBody>
            <a:bodyPr wrap="none" rtlCol="0">
              <a:spAutoFit/>
            </a:bodyPr>
            <a:lstStyle/>
            <a:p>
              <a:r>
                <a:rPr lang="en-US" dirty="0"/>
                <a:t>V∥</a:t>
              </a:r>
              <a:r>
                <a:rPr lang="en-US" baseline="-25000" dirty="0"/>
                <a:t>2</a:t>
              </a:r>
              <a:endParaRPr lang="en-US" sz="2800" baseline="-25000" dirty="0"/>
            </a:p>
          </p:txBody>
        </p:sp>
        <p:cxnSp>
          <p:nvCxnSpPr>
            <p:cNvPr id="40" name="Straight Arrow Connector 39">
              <a:extLst>
                <a:ext uri="{FF2B5EF4-FFF2-40B4-BE49-F238E27FC236}">
                  <a16:creationId xmlns:a16="http://schemas.microsoft.com/office/drawing/2014/main" id="{2AC5388F-3B72-5641-B970-C7D2AC281FD1}"/>
                </a:ext>
              </a:extLst>
            </p:cNvPr>
            <p:cNvCxnSpPr>
              <a:cxnSpLocks/>
            </p:cNvCxnSpPr>
            <p:nvPr/>
          </p:nvCxnSpPr>
          <p:spPr>
            <a:xfrm flipH="1">
              <a:off x="6408659" y="1771594"/>
              <a:ext cx="1036682" cy="0"/>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EEC8E3FD-0889-AF41-A271-AB848BCD0DAD}"/>
                </a:ext>
              </a:extLst>
            </p:cNvPr>
            <p:cNvSpPr txBox="1"/>
            <p:nvPr/>
          </p:nvSpPr>
          <p:spPr>
            <a:xfrm>
              <a:off x="6724225" y="1775634"/>
              <a:ext cx="394660" cy="369332"/>
            </a:xfrm>
            <a:prstGeom prst="rect">
              <a:avLst/>
            </a:prstGeom>
            <a:noFill/>
          </p:spPr>
          <p:txBody>
            <a:bodyPr wrap="none" rtlCol="0">
              <a:spAutoFit/>
            </a:bodyPr>
            <a:lstStyle/>
            <a:p>
              <a:r>
                <a:rPr lang="en-US" dirty="0"/>
                <a:t>V</a:t>
              </a:r>
              <a:r>
                <a:rPr lang="en-US" baseline="-25000" dirty="0"/>
                <a:t>3</a:t>
              </a:r>
              <a:endParaRPr lang="en-US" sz="2800" baseline="-25000" dirty="0"/>
            </a:p>
          </p:txBody>
        </p:sp>
      </p:grpSp>
    </p:spTree>
    <p:custDataLst>
      <p:tags r:id="rId1"/>
    </p:custDataLst>
    <p:extLst>
      <p:ext uri="{BB962C8B-B14F-4D97-AF65-F5344CB8AC3E}">
        <p14:creationId xmlns:p14="http://schemas.microsoft.com/office/powerpoint/2010/main" val="33033518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646331"/>
          </a:xfrm>
          <a:prstGeom prst="rect">
            <a:avLst/>
          </a:prstGeom>
        </p:spPr>
        <p:txBody>
          <a:bodyPr wrap="square">
            <a:spAutoFit/>
          </a:bodyPr>
          <a:lstStyle/>
          <a:p>
            <a:r>
              <a:rPr lang="en-GB" dirty="0"/>
              <a:t>Create a screencast video presented by an expert presenter. The presenter needs to work through the calculations for calculating the voltage drop across R1, R3 and R4.</a:t>
            </a:r>
          </a:p>
        </p:txBody>
      </p:sp>
    </p:spTree>
    <p:custDataLst>
      <p:tags r:id="rId1"/>
    </p:custDataLst>
    <p:extLst>
      <p:ext uri="{BB962C8B-B14F-4D97-AF65-F5344CB8AC3E}">
        <p14:creationId xmlns:p14="http://schemas.microsoft.com/office/powerpoint/2010/main" val="20749289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646331"/>
          </a:xfrm>
          <a:prstGeom prst="rect">
            <a:avLst/>
          </a:prstGeom>
        </p:spPr>
        <p:txBody>
          <a:bodyPr wrap="square">
            <a:spAutoFit/>
          </a:bodyPr>
          <a:lstStyle/>
          <a:p>
            <a:r>
              <a:rPr lang="en-GB" dirty="0"/>
              <a:t>Create a screencast video presented by an expert presenter. The presenter needs to work through the calculations for calculating the voltage drop across I1, I3 and I5.</a:t>
            </a:r>
          </a:p>
        </p:txBody>
      </p:sp>
    </p:spTree>
    <p:custDataLst>
      <p:tags r:id="rId1"/>
    </p:custDataLst>
    <p:extLst>
      <p:ext uri="{BB962C8B-B14F-4D97-AF65-F5344CB8AC3E}">
        <p14:creationId xmlns:p14="http://schemas.microsoft.com/office/powerpoint/2010/main" val="1512245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3" y="1091868"/>
            <a:ext cx="4321664" cy="2820060"/>
          </a:xfrm>
        </p:spPr>
        <p:txBody>
          <a:bodyPr>
            <a:noAutofit/>
          </a:bodyPr>
          <a:lstStyle/>
          <a:p>
            <a:pPr marL="0" indent="0" algn="just">
              <a:buNone/>
            </a:pPr>
            <a:r>
              <a:rPr lang="en-US" sz="2400" dirty="0"/>
              <a:t>So far in this topic, we have looked at series circuits and parallel circuits.</a:t>
            </a:r>
          </a:p>
          <a:p>
            <a:pPr marL="0" indent="0" algn="just">
              <a:buNone/>
            </a:pPr>
            <a:r>
              <a:rPr lang="en-US" sz="2400" dirty="0"/>
              <a:t>In this unit, we are going to solve combination circuits – circuits that have series and parallel elements.</a:t>
            </a:r>
          </a:p>
        </p:txBody>
      </p:sp>
      <p:sp>
        <p:nvSpPr>
          <p:cNvPr id="5" name="Content Placeholder 2">
            <a:extLst>
              <a:ext uri="{FF2B5EF4-FFF2-40B4-BE49-F238E27FC236}">
                <a16:creationId xmlns:a16="http://schemas.microsoft.com/office/drawing/2014/main" id="{39B54C66-229B-FD46-82A0-45EEE5033954}"/>
              </a:ext>
            </a:extLst>
          </p:cNvPr>
          <p:cNvSpPr txBox="1">
            <a:spLocks/>
          </p:cNvSpPr>
          <p:nvPr/>
        </p:nvSpPr>
        <p:spPr>
          <a:xfrm>
            <a:off x="1122533" y="3949224"/>
            <a:ext cx="4410363" cy="854046"/>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Click on different parts of the image to learn more.</a:t>
            </a:r>
          </a:p>
        </p:txBody>
      </p:sp>
      <p:pic>
        <p:nvPicPr>
          <p:cNvPr id="7" name="Graphic 6" descr="User">
            <a:extLst>
              <a:ext uri="{FF2B5EF4-FFF2-40B4-BE49-F238E27FC236}">
                <a16:creationId xmlns:a16="http://schemas.microsoft.com/office/drawing/2014/main" id="{A72BC941-FA8C-724C-A8A0-2898D2D38C4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7" y="3949223"/>
            <a:ext cx="854046" cy="854046"/>
          </a:xfrm>
          <a:prstGeom prst="rect">
            <a:avLst/>
          </a:prstGeom>
        </p:spPr>
      </p:pic>
      <p:pic>
        <p:nvPicPr>
          <p:cNvPr id="6" name="Picture 5">
            <a:extLst>
              <a:ext uri="{FF2B5EF4-FFF2-40B4-BE49-F238E27FC236}">
                <a16:creationId xmlns:a16="http://schemas.microsoft.com/office/drawing/2014/main" id="{76FB1C9B-025A-D44D-9D5D-402A11A1092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64746" y="1091867"/>
            <a:ext cx="4191934" cy="2612031"/>
          </a:xfrm>
          <a:prstGeom prst="rect">
            <a:avLst/>
          </a:prstGeom>
        </p:spPr>
      </p:pic>
    </p:spTree>
    <p:custDataLst>
      <p:tags r:id="rId1"/>
    </p:custDataLst>
    <p:extLst>
      <p:ext uri="{BB962C8B-B14F-4D97-AF65-F5344CB8AC3E}">
        <p14:creationId xmlns:p14="http://schemas.microsoft.com/office/powerpoint/2010/main" val="25942092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5984" y="-169021"/>
            <a:ext cx="8831461" cy="967170"/>
          </a:xfrm>
        </p:spPr>
        <p:txBody>
          <a:bodyPr/>
          <a:lstStyle/>
          <a:p>
            <a:r>
              <a:rPr lang="en-GB" dirty="0"/>
              <a:t>Video Briefing – Vid03</a:t>
            </a:r>
          </a:p>
        </p:txBody>
      </p:sp>
      <p:sp>
        <p:nvSpPr>
          <p:cNvPr id="3" name="Rectangle 2">
            <a:extLst>
              <a:ext uri="{FF2B5EF4-FFF2-40B4-BE49-F238E27FC236}">
                <a16:creationId xmlns:a16="http://schemas.microsoft.com/office/drawing/2014/main" id="{E96364EF-935E-1E45-A8B6-FEBAA8ED6F07}"/>
              </a:ext>
            </a:extLst>
          </p:cNvPr>
          <p:cNvSpPr/>
          <p:nvPr/>
        </p:nvSpPr>
        <p:spPr>
          <a:xfrm>
            <a:off x="362144" y="319175"/>
            <a:ext cx="9647050" cy="923330"/>
          </a:xfrm>
          <a:prstGeom prst="rect">
            <a:avLst/>
          </a:prstGeom>
        </p:spPr>
        <p:txBody>
          <a:bodyPr wrap="square">
            <a:spAutoFit/>
          </a:bodyPr>
          <a:lstStyle/>
          <a:p>
            <a:r>
              <a:rPr lang="en-GB" dirty="0"/>
              <a:t>Create a screencast video presented by an expert presenter. The presenter needs to work through example 2 as follows, using the Img08 as a basis. Check the answers with </a:t>
            </a:r>
            <a:r>
              <a:rPr lang="en-GB" dirty="0">
                <a:hlinkClick r:id="rId4"/>
              </a:rPr>
              <a:t>http://http://everycircuit.com/circuit/5047957555773440</a:t>
            </a:r>
            <a:r>
              <a:rPr lang="en-GB" dirty="0"/>
              <a:t>.</a:t>
            </a:r>
          </a:p>
        </p:txBody>
      </p:sp>
      <p:pic>
        <p:nvPicPr>
          <p:cNvPr id="4" name="Picture 3">
            <a:extLst>
              <a:ext uri="{FF2B5EF4-FFF2-40B4-BE49-F238E27FC236}">
                <a16:creationId xmlns:a16="http://schemas.microsoft.com/office/drawing/2014/main" id="{B000AAA8-E6B4-A840-851B-83B11BB24D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2144" y="1266231"/>
            <a:ext cx="4022246" cy="1048657"/>
          </a:xfrm>
          <a:prstGeom prst="rect">
            <a:avLst/>
          </a:prstGeom>
        </p:spPr>
      </p:pic>
      <p:pic>
        <p:nvPicPr>
          <p:cNvPr id="5" name="Picture 4">
            <a:extLst>
              <a:ext uri="{FF2B5EF4-FFF2-40B4-BE49-F238E27FC236}">
                <a16:creationId xmlns:a16="http://schemas.microsoft.com/office/drawing/2014/main" id="{12DF7BF8-A3DD-564B-BD17-ED012341A29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1258" y="2463214"/>
            <a:ext cx="4190320" cy="1304096"/>
          </a:xfrm>
          <a:prstGeom prst="rect">
            <a:avLst/>
          </a:prstGeom>
        </p:spPr>
      </p:pic>
      <p:pic>
        <p:nvPicPr>
          <p:cNvPr id="6" name="Picture 5">
            <a:extLst>
              <a:ext uri="{FF2B5EF4-FFF2-40B4-BE49-F238E27FC236}">
                <a16:creationId xmlns:a16="http://schemas.microsoft.com/office/drawing/2014/main" id="{BC23ECE1-4807-2548-A68F-E7F38C78A9A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52464" y="1248534"/>
            <a:ext cx="5602287" cy="1108474"/>
          </a:xfrm>
          <a:prstGeom prst="rect">
            <a:avLst/>
          </a:prstGeom>
        </p:spPr>
      </p:pic>
      <p:pic>
        <p:nvPicPr>
          <p:cNvPr id="7" name="Picture 6">
            <a:extLst>
              <a:ext uri="{FF2B5EF4-FFF2-40B4-BE49-F238E27FC236}">
                <a16:creationId xmlns:a16="http://schemas.microsoft.com/office/drawing/2014/main" id="{2BCA064A-4ACF-324E-8ECD-48A337CC4EB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587270" y="2399608"/>
            <a:ext cx="1844225" cy="1237073"/>
          </a:xfrm>
          <a:prstGeom prst="rect">
            <a:avLst/>
          </a:prstGeom>
        </p:spPr>
      </p:pic>
      <p:pic>
        <p:nvPicPr>
          <p:cNvPr id="8" name="Picture 7">
            <a:extLst>
              <a:ext uri="{FF2B5EF4-FFF2-40B4-BE49-F238E27FC236}">
                <a16:creationId xmlns:a16="http://schemas.microsoft.com/office/drawing/2014/main" id="{4FF3FE2A-41EB-7B48-A707-13CEB57A96B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587270" y="3679281"/>
            <a:ext cx="4648200" cy="1447800"/>
          </a:xfrm>
          <a:prstGeom prst="rect">
            <a:avLst/>
          </a:prstGeom>
        </p:spPr>
      </p:pic>
      <p:sp>
        <p:nvSpPr>
          <p:cNvPr id="9" name="TextBox 8">
            <a:extLst>
              <a:ext uri="{FF2B5EF4-FFF2-40B4-BE49-F238E27FC236}">
                <a16:creationId xmlns:a16="http://schemas.microsoft.com/office/drawing/2014/main" id="{C79A3103-EBB2-0C47-9E3C-01D9BD240D78}"/>
              </a:ext>
            </a:extLst>
          </p:cNvPr>
          <p:cNvSpPr txBox="1"/>
          <p:nvPr/>
        </p:nvSpPr>
        <p:spPr>
          <a:xfrm>
            <a:off x="5727276" y="1673435"/>
            <a:ext cx="394660" cy="369332"/>
          </a:xfrm>
          <a:prstGeom prst="rect">
            <a:avLst/>
          </a:prstGeom>
          <a:noFill/>
        </p:spPr>
        <p:txBody>
          <a:bodyPr wrap="none" rtlCol="0">
            <a:spAutoFit/>
          </a:bodyPr>
          <a:lstStyle/>
          <a:p>
            <a:r>
              <a:rPr lang="en-US" dirty="0"/>
              <a:t>V</a:t>
            </a:r>
            <a:r>
              <a:rPr lang="en-US" baseline="-25000" dirty="0"/>
              <a:t>1</a:t>
            </a:r>
          </a:p>
        </p:txBody>
      </p:sp>
    </p:spTree>
    <p:custDataLst>
      <p:tags r:id="rId1"/>
    </p:custDataLst>
    <p:extLst>
      <p:ext uri="{BB962C8B-B14F-4D97-AF65-F5344CB8AC3E}">
        <p14:creationId xmlns:p14="http://schemas.microsoft.com/office/powerpoint/2010/main" val="31235209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5984" y="-169021"/>
            <a:ext cx="8831461" cy="967170"/>
          </a:xfrm>
        </p:spPr>
        <p:txBody>
          <a:bodyPr/>
          <a:lstStyle/>
          <a:p>
            <a:r>
              <a:rPr lang="en-GB" dirty="0"/>
              <a:t>Video Briefing – Vid04 (1 of 2)</a:t>
            </a:r>
          </a:p>
        </p:txBody>
      </p:sp>
      <p:sp>
        <p:nvSpPr>
          <p:cNvPr id="3" name="Rectangle 2">
            <a:extLst>
              <a:ext uri="{FF2B5EF4-FFF2-40B4-BE49-F238E27FC236}">
                <a16:creationId xmlns:a16="http://schemas.microsoft.com/office/drawing/2014/main" id="{E96364EF-935E-1E45-A8B6-FEBAA8ED6F07}"/>
              </a:ext>
            </a:extLst>
          </p:cNvPr>
          <p:cNvSpPr/>
          <p:nvPr/>
        </p:nvSpPr>
        <p:spPr>
          <a:xfrm>
            <a:off x="362144" y="373605"/>
            <a:ext cx="9647050" cy="1477328"/>
          </a:xfrm>
          <a:prstGeom prst="rect">
            <a:avLst/>
          </a:prstGeom>
        </p:spPr>
        <p:txBody>
          <a:bodyPr wrap="square">
            <a:spAutoFit/>
          </a:bodyPr>
          <a:lstStyle/>
          <a:p>
            <a:r>
              <a:rPr lang="en-GB" dirty="0"/>
              <a:t>Create a screencast video presented by an expert presenter. The presenter needs to work through example 2 as follows, using the Img08 as a basis. Check the answers with </a:t>
            </a:r>
            <a:r>
              <a:rPr lang="en-GB" dirty="0">
                <a:hlinkClick r:id="rId4"/>
              </a:rPr>
              <a:t>http://everycircuit.com/circuit/4915314839257088</a:t>
            </a:r>
            <a:r>
              <a:rPr lang="en-GB" dirty="0"/>
              <a:t>.</a:t>
            </a:r>
          </a:p>
          <a:p>
            <a:endParaRPr lang="en-GB" dirty="0"/>
          </a:p>
          <a:p>
            <a:r>
              <a:rPr lang="en-GB" dirty="0"/>
              <a:t>First redraw the circuit…</a:t>
            </a:r>
          </a:p>
        </p:txBody>
      </p:sp>
      <p:pic>
        <p:nvPicPr>
          <p:cNvPr id="9" name="Picture 8">
            <a:extLst>
              <a:ext uri="{FF2B5EF4-FFF2-40B4-BE49-F238E27FC236}">
                <a16:creationId xmlns:a16="http://schemas.microsoft.com/office/drawing/2014/main" id="{291EC8E9-A58C-C34A-89BE-EFD90920AB8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2144" y="1796503"/>
            <a:ext cx="4041093" cy="1735075"/>
          </a:xfrm>
          <a:prstGeom prst="rect">
            <a:avLst/>
          </a:prstGeom>
        </p:spPr>
      </p:pic>
      <p:pic>
        <p:nvPicPr>
          <p:cNvPr id="10" name="Picture 9">
            <a:extLst>
              <a:ext uri="{FF2B5EF4-FFF2-40B4-BE49-F238E27FC236}">
                <a16:creationId xmlns:a16="http://schemas.microsoft.com/office/drawing/2014/main" id="{8A2C7029-081E-D644-AD17-172A96B64BC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76118" y="1469854"/>
            <a:ext cx="5307500" cy="1629689"/>
          </a:xfrm>
          <a:prstGeom prst="rect">
            <a:avLst/>
          </a:prstGeom>
        </p:spPr>
      </p:pic>
      <p:pic>
        <p:nvPicPr>
          <p:cNvPr id="11" name="Picture 10">
            <a:extLst>
              <a:ext uri="{FF2B5EF4-FFF2-40B4-BE49-F238E27FC236}">
                <a16:creationId xmlns:a16="http://schemas.microsoft.com/office/drawing/2014/main" id="{7D6D7D18-EBA9-9344-8236-8BEDFF43C03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87004" y="3099543"/>
            <a:ext cx="3588559" cy="3126001"/>
          </a:xfrm>
          <a:prstGeom prst="rect">
            <a:avLst/>
          </a:prstGeom>
        </p:spPr>
      </p:pic>
    </p:spTree>
    <p:custDataLst>
      <p:tags r:id="rId1"/>
    </p:custDataLst>
    <p:extLst>
      <p:ext uri="{BB962C8B-B14F-4D97-AF65-F5344CB8AC3E}">
        <p14:creationId xmlns:p14="http://schemas.microsoft.com/office/powerpoint/2010/main" val="15114845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5984" y="-169021"/>
            <a:ext cx="8831461" cy="967170"/>
          </a:xfrm>
        </p:spPr>
        <p:txBody>
          <a:bodyPr/>
          <a:lstStyle/>
          <a:p>
            <a:r>
              <a:rPr lang="en-GB" dirty="0"/>
              <a:t>Video Briefing – Vid04 (2 of 2)</a:t>
            </a:r>
          </a:p>
        </p:txBody>
      </p:sp>
      <p:pic>
        <p:nvPicPr>
          <p:cNvPr id="4" name="Picture 3">
            <a:extLst>
              <a:ext uri="{FF2B5EF4-FFF2-40B4-BE49-F238E27FC236}">
                <a16:creationId xmlns:a16="http://schemas.microsoft.com/office/drawing/2014/main" id="{DD971520-08C6-884D-8F72-6DFC654A3F4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9051" y="908957"/>
            <a:ext cx="1763615" cy="1592943"/>
          </a:xfrm>
          <a:prstGeom prst="rect">
            <a:avLst/>
          </a:prstGeom>
        </p:spPr>
      </p:pic>
      <p:pic>
        <p:nvPicPr>
          <p:cNvPr id="5" name="Picture 4">
            <a:extLst>
              <a:ext uri="{FF2B5EF4-FFF2-40B4-BE49-F238E27FC236}">
                <a16:creationId xmlns:a16="http://schemas.microsoft.com/office/drawing/2014/main" id="{6025AC63-D2DA-E343-B8E0-74480DA5B9F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93571" y="908957"/>
            <a:ext cx="5098014" cy="3627433"/>
          </a:xfrm>
          <a:prstGeom prst="rect">
            <a:avLst/>
          </a:prstGeom>
        </p:spPr>
      </p:pic>
    </p:spTree>
    <p:custDataLst>
      <p:tags r:id="rId1"/>
    </p:custDataLst>
    <p:extLst>
      <p:ext uri="{BB962C8B-B14F-4D97-AF65-F5344CB8AC3E}">
        <p14:creationId xmlns:p14="http://schemas.microsoft.com/office/powerpoint/2010/main" val="4992504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Doc01</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07777"/>
          </a:xfrm>
          <a:prstGeom prst="rect">
            <a:avLst/>
          </a:prstGeom>
        </p:spPr>
        <p:txBody>
          <a:bodyPr wrap="square">
            <a:spAutoFit/>
          </a:bodyPr>
          <a:lstStyle/>
          <a:p>
            <a:r>
              <a:rPr lang="en-GB" sz="1400" dirty="0"/>
              <a:t>Create a worksheet based on 01_03_03_Activity and a worked solutions memo based on 01_03_03_Activity Solutions</a:t>
            </a:r>
          </a:p>
        </p:txBody>
      </p:sp>
    </p:spTree>
    <p:custDataLst>
      <p:tags r:id="rId1"/>
    </p:custDataLst>
    <p:extLst>
      <p:ext uri="{BB962C8B-B14F-4D97-AF65-F5344CB8AC3E}">
        <p14:creationId xmlns:p14="http://schemas.microsoft.com/office/powerpoint/2010/main" val="477910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Series and parallel circuits</a:t>
            </a:r>
          </a:p>
        </p:txBody>
      </p:sp>
      <p:sp>
        <p:nvSpPr>
          <p:cNvPr id="3" name="Content Placeholder 2"/>
          <p:cNvSpPr>
            <a:spLocks noGrp="1"/>
          </p:cNvSpPr>
          <p:nvPr>
            <p:ph idx="1"/>
          </p:nvPr>
        </p:nvSpPr>
        <p:spPr>
          <a:xfrm>
            <a:off x="1122533" y="1091868"/>
            <a:ext cx="7841302" cy="666570"/>
          </a:xfrm>
        </p:spPr>
        <p:txBody>
          <a:bodyPr>
            <a:noAutofit/>
          </a:bodyPr>
          <a:lstStyle/>
          <a:p>
            <a:pPr marL="0" indent="0" algn="just">
              <a:buNone/>
            </a:pPr>
            <a:r>
              <a:rPr lang="en-US" sz="2400" dirty="0"/>
              <a:t>Before we begin, let’s quickly revise what we know about series and parallel circuits.</a:t>
            </a:r>
          </a:p>
        </p:txBody>
      </p:sp>
      <p:pic>
        <p:nvPicPr>
          <p:cNvPr id="4" name="Picture 3">
            <a:extLst>
              <a:ext uri="{FF2B5EF4-FFF2-40B4-BE49-F238E27FC236}">
                <a16:creationId xmlns:a16="http://schemas.microsoft.com/office/drawing/2014/main" id="{CCFBD0C3-F83D-5942-995A-F090D91ED30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0570" y="2286195"/>
            <a:ext cx="4409448" cy="2520000"/>
          </a:xfrm>
          <a:prstGeom prst="rect">
            <a:avLst/>
          </a:prstGeom>
        </p:spPr>
      </p:pic>
      <p:pic>
        <p:nvPicPr>
          <p:cNvPr id="6" name="Picture 5">
            <a:extLst>
              <a:ext uri="{FF2B5EF4-FFF2-40B4-BE49-F238E27FC236}">
                <a16:creationId xmlns:a16="http://schemas.microsoft.com/office/drawing/2014/main" id="{78BFC0CC-EE89-A041-9615-DACCE645BB0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19687" y="2152631"/>
            <a:ext cx="4282399" cy="2787128"/>
          </a:xfrm>
          <a:prstGeom prst="rect">
            <a:avLst/>
          </a:prstGeom>
        </p:spPr>
      </p:pic>
      <p:sp>
        <p:nvSpPr>
          <p:cNvPr id="7" name="TextBox 6">
            <a:extLst>
              <a:ext uri="{FF2B5EF4-FFF2-40B4-BE49-F238E27FC236}">
                <a16:creationId xmlns:a16="http://schemas.microsoft.com/office/drawing/2014/main" id="{C2FF787F-2B3E-D54F-9906-9F4E0B32604A}"/>
              </a:ext>
            </a:extLst>
          </p:cNvPr>
          <p:cNvSpPr txBox="1"/>
          <p:nvPr/>
        </p:nvSpPr>
        <p:spPr>
          <a:xfrm>
            <a:off x="1626524" y="4621529"/>
            <a:ext cx="2019014" cy="461665"/>
          </a:xfrm>
          <a:prstGeom prst="rect">
            <a:avLst/>
          </a:prstGeom>
          <a:noFill/>
        </p:spPr>
        <p:txBody>
          <a:bodyPr wrap="none" rtlCol="0">
            <a:spAutoFit/>
          </a:bodyPr>
          <a:lstStyle/>
          <a:p>
            <a:pPr algn="ctr"/>
            <a:r>
              <a:rPr lang="en-US" sz="2400" b="1" dirty="0"/>
              <a:t>Parallel Circuit</a:t>
            </a:r>
          </a:p>
        </p:txBody>
      </p:sp>
      <p:sp>
        <p:nvSpPr>
          <p:cNvPr id="14" name="TextBox 13">
            <a:extLst>
              <a:ext uri="{FF2B5EF4-FFF2-40B4-BE49-F238E27FC236}">
                <a16:creationId xmlns:a16="http://schemas.microsoft.com/office/drawing/2014/main" id="{428F3978-F71A-EC4F-A30F-8584BF55F7F5}"/>
              </a:ext>
            </a:extLst>
          </p:cNvPr>
          <p:cNvSpPr txBox="1"/>
          <p:nvPr/>
        </p:nvSpPr>
        <p:spPr>
          <a:xfrm>
            <a:off x="6486497" y="4621529"/>
            <a:ext cx="1837812" cy="461665"/>
          </a:xfrm>
          <a:prstGeom prst="rect">
            <a:avLst/>
          </a:prstGeom>
          <a:noFill/>
        </p:spPr>
        <p:txBody>
          <a:bodyPr wrap="none" rtlCol="0">
            <a:spAutoFit/>
          </a:bodyPr>
          <a:lstStyle/>
          <a:p>
            <a:pPr algn="ctr"/>
            <a:r>
              <a:rPr lang="en-US" sz="2400" b="1" dirty="0"/>
              <a:t>Series Circuit</a:t>
            </a:r>
          </a:p>
        </p:txBody>
      </p:sp>
      <p:sp>
        <p:nvSpPr>
          <p:cNvPr id="26" name="Content Placeholder 2">
            <a:extLst>
              <a:ext uri="{FF2B5EF4-FFF2-40B4-BE49-F238E27FC236}">
                <a16:creationId xmlns:a16="http://schemas.microsoft.com/office/drawing/2014/main" id="{5CDF2886-85EA-414D-887E-47F3CE8A1B10}"/>
              </a:ext>
            </a:extLst>
          </p:cNvPr>
          <p:cNvSpPr txBox="1">
            <a:spLocks/>
          </p:cNvSpPr>
          <p:nvPr/>
        </p:nvSpPr>
        <p:spPr>
          <a:xfrm>
            <a:off x="1057330" y="1777699"/>
            <a:ext cx="7906505" cy="461665"/>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Click on each circuit for a summary of what we know.</a:t>
            </a:r>
          </a:p>
        </p:txBody>
      </p:sp>
      <p:pic>
        <p:nvPicPr>
          <p:cNvPr id="30" name="Graphic 29" descr="User">
            <a:extLst>
              <a:ext uri="{FF2B5EF4-FFF2-40B4-BE49-F238E27FC236}">
                <a16:creationId xmlns:a16="http://schemas.microsoft.com/office/drawing/2014/main" id="{6F2175B1-7AA4-974B-A98B-D19454CC6561}"/>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3284" y="1569351"/>
            <a:ext cx="854046" cy="854046"/>
          </a:xfrm>
          <a:prstGeom prst="rect">
            <a:avLst/>
          </a:prstGeom>
        </p:spPr>
      </p:pic>
    </p:spTree>
    <p:custDataLst>
      <p:tags r:id="rId1"/>
    </p:custDataLst>
    <p:extLst>
      <p:ext uri="{BB962C8B-B14F-4D97-AF65-F5344CB8AC3E}">
        <p14:creationId xmlns:p14="http://schemas.microsoft.com/office/powerpoint/2010/main" val="2382847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Series circuit summary</a:t>
            </a:r>
          </a:p>
        </p:txBody>
      </p:sp>
      <p:sp>
        <p:nvSpPr>
          <p:cNvPr id="3" name="Content Placeholder 2"/>
          <p:cNvSpPr>
            <a:spLocks noGrp="1"/>
          </p:cNvSpPr>
          <p:nvPr>
            <p:ph idx="1"/>
          </p:nvPr>
        </p:nvSpPr>
        <p:spPr>
          <a:xfrm>
            <a:off x="1122532" y="1091868"/>
            <a:ext cx="4178623" cy="911274"/>
          </a:xfrm>
        </p:spPr>
        <p:txBody>
          <a:bodyPr>
            <a:noAutofit/>
          </a:bodyPr>
          <a:lstStyle/>
          <a:p>
            <a:pPr marL="0" indent="0" algn="just">
              <a:buNone/>
            </a:pPr>
            <a:r>
              <a:rPr lang="en-US" sz="2400" dirty="0"/>
              <a:t>In a series circuit the following are true.</a:t>
            </a:r>
          </a:p>
        </p:txBody>
      </p:sp>
      <p:sp>
        <p:nvSpPr>
          <p:cNvPr id="4" name="TextBox 3">
            <a:extLst>
              <a:ext uri="{FF2B5EF4-FFF2-40B4-BE49-F238E27FC236}">
                <a16:creationId xmlns:a16="http://schemas.microsoft.com/office/drawing/2014/main" id="{221377E4-81A3-7046-B2EE-D6C89CAE1296}"/>
              </a:ext>
            </a:extLst>
          </p:cNvPr>
          <p:cNvSpPr txBox="1"/>
          <p:nvPr/>
        </p:nvSpPr>
        <p:spPr>
          <a:xfrm>
            <a:off x="1057330" y="1938708"/>
            <a:ext cx="3817968" cy="769441"/>
          </a:xfrm>
          <a:prstGeom prst="rect">
            <a:avLst/>
          </a:prstGeom>
          <a:noFill/>
        </p:spPr>
        <p:txBody>
          <a:bodyPr wrap="none" rtlCol="0">
            <a:spAutoFit/>
          </a:bodyPr>
          <a:lstStyle/>
          <a:p>
            <a:r>
              <a:rPr lang="en-US" sz="4400" b="1" dirty="0">
                <a:solidFill>
                  <a:srgbClr val="0070C0"/>
                </a:solidFill>
              </a:rPr>
              <a:t>R</a:t>
            </a:r>
            <a:r>
              <a:rPr lang="en-US" sz="4400" b="1" baseline="-25000" dirty="0">
                <a:solidFill>
                  <a:srgbClr val="0070C0"/>
                </a:solidFill>
              </a:rPr>
              <a:t>T</a:t>
            </a:r>
            <a:r>
              <a:rPr lang="en-US" sz="4400" b="1" dirty="0">
                <a:solidFill>
                  <a:srgbClr val="0070C0"/>
                </a:solidFill>
              </a:rPr>
              <a:t> = R</a:t>
            </a:r>
            <a:r>
              <a:rPr lang="en-US" sz="4400" b="1" baseline="-25000" dirty="0">
                <a:solidFill>
                  <a:srgbClr val="0070C0"/>
                </a:solidFill>
              </a:rPr>
              <a:t>1</a:t>
            </a:r>
            <a:r>
              <a:rPr lang="en-US" sz="4400" b="1" dirty="0">
                <a:solidFill>
                  <a:srgbClr val="0070C0"/>
                </a:solidFill>
              </a:rPr>
              <a:t> + R</a:t>
            </a:r>
            <a:r>
              <a:rPr lang="en-US" sz="4400" b="1" baseline="-25000" dirty="0">
                <a:solidFill>
                  <a:srgbClr val="0070C0"/>
                </a:solidFill>
              </a:rPr>
              <a:t>2</a:t>
            </a:r>
            <a:r>
              <a:rPr lang="en-US" sz="4400" b="1" dirty="0">
                <a:solidFill>
                  <a:srgbClr val="0070C0"/>
                </a:solidFill>
              </a:rPr>
              <a:t> + R</a:t>
            </a:r>
            <a:r>
              <a:rPr lang="en-US" sz="4400" b="1" baseline="-25000" dirty="0">
                <a:solidFill>
                  <a:srgbClr val="0070C0"/>
                </a:solidFill>
              </a:rPr>
              <a:t>3</a:t>
            </a:r>
          </a:p>
        </p:txBody>
      </p:sp>
      <p:sp>
        <p:nvSpPr>
          <p:cNvPr id="8" name="TextBox 7">
            <a:extLst>
              <a:ext uri="{FF2B5EF4-FFF2-40B4-BE49-F238E27FC236}">
                <a16:creationId xmlns:a16="http://schemas.microsoft.com/office/drawing/2014/main" id="{673EEA52-4D3D-B841-BB46-49E5A5D764C5}"/>
              </a:ext>
            </a:extLst>
          </p:cNvPr>
          <p:cNvSpPr txBox="1"/>
          <p:nvPr/>
        </p:nvSpPr>
        <p:spPr>
          <a:xfrm>
            <a:off x="1057330" y="2941389"/>
            <a:ext cx="3156633" cy="769441"/>
          </a:xfrm>
          <a:prstGeom prst="rect">
            <a:avLst/>
          </a:prstGeom>
          <a:noFill/>
        </p:spPr>
        <p:txBody>
          <a:bodyPr wrap="none" rtlCol="0">
            <a:spAutoFit/>
          </a:bodyPr>
          <a:lstStyle/>
          <a:p>
            <a:r>
              <a:rPr lang="en-US" sz="4400" b="1" dirty="0">
                <a:solidFill>
                  <a:schemeClr val="accent2"/>
                </a:solidFill>
              </a:rPr>
              <a:t>I</a:t>
            </a:r>
            <a:r>
              <a:rPr lang="en-US" sz="4400" b="1" baseline="-25000" dirty="0">
                <a:solidFill>
                  <a:schemeClr val="accent2"/>
                </a:solidFill>
              </a:rPr>
              <a:t>T</a:t>
            </a:r>
            <a:r>
              <a:rPr lang="en-US" sz="4400" b="1" dirty="0">
                <a:solidFill>
                  <a:schemeClr val="accent2"/>
                </a:solidFill>
              </a:rPr>
              <a:t> = I</a:t>
            </a:r>
            <a:r>
              <a:rPr lang="en-US" sz="4400" b="1" baseline="-25000" dirty="0">
                <a:solidFill>
                  <a:schemeClr val="accent2"/>
                </a:solidFill>
              </a:rPr>
              <a:t>1</a:t>
            </a:r>
            <a:r>
              <a:rPr lang="en-US" sz="4400" b="1" dirty="0">
                <a:solidFill>
                  <a:schemeClr val="accent2"/>
                </a:solidFill>
              </a:rPr>
              <a:t> = I</a:t>
            </a:r>
            <a:r>
              <a:rPr lang="en-US" sz="4400" b="1" baseline="-25000" dirty="0">
                <a:solidFill>
                  <a:schemeClr val="accent2"/>
                </a:solidFill>
              </a:rPr>
              <a:t>2</a:t>
            </a:r>
            <a:r>
              <a:rPr lang="en-US" sz="4400" b="1" dirty="0">
                <a:solidFill>
                  <a:schemeClr val="accent2"/>
                </a:solidFill>
              </a:rPr>
              <a:t> = I</a:t>
            </a:r>
            <a:r>
              <a:rPr lang="en-US" sz="4400" b="1" baseline="-25000" dirty="0">
                <a:solidFill>
                  <a:schemeClr val="accent2"/>
                </a:solidFill>
              </a:rPr>
              <a:t>3</a:t>
            </a:r>
          </a:p>
        </p:txBody>
      </p:sp>
      <p:sp>
        <p:nvSpPr>
          <p:cNvPr id="9" name="TextBox 8">
            <a:extLst>
              <a:ext uri="{FF2B5EF4-FFF2-40B4-BE49-F238E27FC236}">
                <a16:creationId xmlns:a16="http://schemas.microsoft.com/office/drawing/2014/main" id="{C4FFFE3C-1584-6E45-AC63-154D6088EFC8}"/>
              </a:ext>
            </a:extLst>
          </p:cNvPr>
          <p:cNvSpPr txBox="1"/>
          <p:nvPr/>
        </p:nvSpPr>
        <p:spPr>
          <a:xfrm>
            <a:off x="1057330" y="3944070"/>
            <a:ext cx="3887603" cy="769441"/>
          </a:xfrm>
          <a:prstGeom prst="rect">
            <a:avLst/>
          </a:prstGeom>
          <a:noFill/>
        </p:spPr>
        <p:txBody>
          <a:bodyPr wrap="none" rtlCol="0">
            <a:spAutoFit/>
          </a:bodyPr>
          <a:lstStyle/>
          <a:p>
            <a:r>
              <a:rPr lang="en-US" sz="4400" b="1" dirty="0">
                <a:solidFill>
                  <a:schemeClr val="accent3"/>
                </a:solidFill>
              </a:rPr>
              <a:t>V</a:t>
            </a:r>
            <a:r>
              <a:rPr lang="en-US" sz="4400" b="1" baseline="-25000" dirty="0">
                <a:solidFill>
                  <a:schemeClr val="accent3"/>
                </a:solidFill>
              </a:rPr>
              <a:t>T</a:t>
            </a:r>
            <a:r>
              <a:rPr lang="en-US" sz="4400" b="1" dirty="0">
                <a:solidFill>
                  <a:schemeClr val="accent3"/>
                </a:solidFill>
              </a:rPr>
              <a:t> = V</a:t>
            </a:r>
            <a:r>
              <a:rPr lang="en-US" sz="4400" b="1" baseline="-25000" dirty="0">
                <a:solidFill>
                  <a:schemeClr val="accent3"/>
                </a:solidFill>
              </a:rPr>
              <a:t>1</a:t>
            </a:r>
            <a:r>
              <a:rPr lang="en-US" sz="4400" b="1" dirty="0">
                <a:solidFill>
                  <a:schemeClr val="accent3"/>
                </a:solidFill>
              </a:rPr>
              <a:t> + V</a:t>
            </a:r>
            <a:r>
              <a:rPr lang="en-US" sz="4400" b="1" baseline="-25000" dirty="0">
                <a:solidFill>
                  <a:schemeClr val="accent3"/>
                </a:solidFill>
              </a:rPr>
              <a:t>2</a:t>
            </a:r>
            <a:r>
              <a:rPr lang="en-US" sz="4400" b="1" dirty="0">
                <a:solidFill>
                  <a:schemeClr val="accent3"/>
                </a:solidFill>
              </a:rPr>
              <a:t> + V</a:t>
            </a:r>
            <a:r>
              <a:rPr lang="en-US" sz="4400" b="1" baseline="-25000" dirty="0">
                <a:solidFill>
                  <a:schemeClr val="accent3"/>
                </a:solidFill>
              </a:rPr>
              <a:t>3</a:t>
            </a:r>
          </a:p>
        </p:txBody>
      </p:sp>
      <p:sp>
        <p:nvSpPr>
          <p:cNvPr id="11" name="Rectangle 10">
            <a:extLst>
              <a:ext uri="{FF2B5EF4-FFF2-40B4-BE49-F238E27FC236}">
                <a16:creationId xmlns:a16="http://schemas.microsoft.com/office/drawing/2014/main" id="{3D0AD534-F367-974A-B446-5B29D61D8213}"/>
              </a:ext>
            </a:extLst>
          </p:cNvPr>
          <p:cNvSpPr/>
          <p:nvPr/>
        </p:nvSpPr>
        <p:spPr>
          <a:xfrm>
            <a:off x="5680549" y="1739092"/>
            <a:ext cx="3967566" cy="29744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Img04</a:t>
            </a:r>
          </a:p>
          <a:p>
            <a:pPr algn="ctr"/>
            <a:r>
              <a:rPr lang="en-GB" dirty="0"/>
              <a:t>Img06 from 01_03_01</a:t>
            </a:r>
          </a:p>
        </p:txBody>
      </p:sp>
    </p:spTree>
    <p:custDataLst>
      <p:tags r:id="rId1"/>
    </p:custDataLst>
    <p:extLst>
      <p:ext uri="{BB962C8B-B14F-4D97-AF65-F5344CB8AC3E}">
        <p14:creationId xmlns:p14="http://schemas.microsoft.com/office/powerpoint/2010/main" val="2421395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Parallel circuit summary</a:t>
            </a:r>
          </a:p>
        </p:txBody>
      </p:sp>
      <p:sp>
        <p:nvSpPr>
          <p:cNvPr id="3" name="Content Placeholder 2"/>
          <p:cNvSpPr>
            <a:spLocks noGrp="1"/>
          </p:cNvSpPr>
          <p:nvPr>
            <p:ph idx="1"/>
          </p:nvPr>
        </p:nvSpPr>
        <p:spPr>
          <a:xfrm>
            <a:off x="1122532" y="1091868"/>
            <a:ext cx="4178623" cy="911274"/>
          </a:xfrm>
        </p:spPr>
        <p:txBody>
          <a:bodyPr>
            <a:noAutofit/>
          </a:bodyPr>
          <a:lstStyle/>
          <a:p>
            <a:pPr marL="0" indent="0" algn="just">
              <a:buNone/>
            </a:pPr>
            <a:r>
              <a:rPr lang="en-US" sz="2400" dirty="0"/>
              <a:t>In a parallel circuit the following are true.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21377E4-81A3-7046-B2EE-D6C89CAE1296}"/>
                  </a:ext>
                </a:extLst>
              </p:cNvPr>
              <p:cNvSpPr txBox="1"/>
              <p:nvPr/>
            </p:nvSpPr>
            <p:spPr>
              <a:xfrm>
                <a:off x="1057330" y="3613082"/>
                <a:ext cx="3740639" cy="11004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70C0"/>
                              </a:solidFill>
                              <a:latin typeface="Cambria Math" panose="02040503050406030204" pitchFamily="18" charset="0"/>
                            </a:rPr>
                          </m:ctrlPr>
                        </m:fPr>
                        <m:num>
                          <m:r>
                            <a:rPr lang="en-US" sz="3200" b="1" i="0" smtClean="0">
                              <a:solidFill>
                                <a:srgbClr val="0070C0"/>
                              </a:solidFill>
                              <a:latin typeface="Cambria Math" panose="02040503050406030204" pitchFamily="18" charset="0"/>
                            </a:rPr>
                            <m:t>𝟏</m:t>
                          </m:r>
                        </m:num>
                        <m:den>
                          <m:sSub>
                            <m:sSubPr>
                              <m:ctrlPr>
                                <a:rPr lang="en-US" sz="3200" b="1" i="1" smtClean="0">
                                  <a:solidFill>
                                    <a:srgbClr val="0070C0"/>
                                  </a:solidFill>
                                  <a:latin typeface="Cambria Math" panose="02040503050406030204" pitchFamily="18" charset="0"/>
                                </a:rPr>
                              </m:ctrlPr>
                            </m:sSubPr>
                            <m:e>
                              <m:r>
                                <a:rPr lang="en-US" sz="3200" b="1" i="0" smtClean="0">
                                  <a:solidFill>
                                    <a:srgbClr val="0070C0"/>
                                  </a:solidFill>
                                  <a:latin typeface="Cambria Math" panose="02040503050406030204" pitchFamily="18" charset="0"/>
                                </a:rPr>
                                <m:t>𝐑</m:t>
                              </m:r>
                            </m:e>
                            <m:sub>
                              <m:r>
                                <a:rPr lang="en-US" sz="3200" b="1" i="0" smtClean="0">
                                  <a:solidFill>
                                    <a:srgbClr val="0070C0"/>
                                  </a:solidFill>
                                  <a:latin typeface="Cambria Math" panose="02040503050406030204" pitchFamily="18" charset="0"/>
                                </a:rPr>
                                <m:t>𝐓</m:t>
                              </m:r>
                            </m:sub>
                          </m:sSub>
                        </m:den>
                      </m:f>
                      <m:r>
                        <a:rPr lang="en-US" sz="3200" b="1" i="0" smtClean="0">
                          <a:solidFill>
                            <a:srgbClr val="0070C0"/>
                          </a:solidFill>
                          <a:latin typeface="Cambria Math" panose="02040503050406030204" pitchFamily="18" charset="0"/>
                        </a:rPr>
                        <m:t>=</m:t>
                      </m:r>
                      <m:f>
                        <m:fPr>
                          <m:ctrlPr>
                            <a:rPr lang="en-US" sz="3200" b="1" i="1" smtClean="0">
                              <a:solidFill>
                                <a:srgbClr val="0070C0"/>
                              </a:solidFill>
                              <a:latin typeface="Cambria Math" panose="02040503050406030204" pitchFamily="18" charset="0"/>
                            </a:rPr>
                          </m:ctrlPr>
                        </m:fPr>
                        <m:num>
                          <m:r>
                            <a:rPr lang="en-US" sz="3200" b="1" i="0" smtClean="0">
                              <a:solidFill>
                                <a:srgbClr val="0070C0"/>
                              </a:solidFill>
                              <a:latin typeface="Cambria Math" panose="02040503050406030204" pitchFamily="18" charset="0"/>
                            </a:rPr>
                            <m:t>𝟏</m:t>
                          </m:r>
                        </m:num>
                        <m:den>
                          <m:sSub>
                            <m:sSubPr>
                              <m:ctrlPr>
                                <a:rPr lang="en-US" sz="3200" b="1" i="1" smtClean="0">
                                  <a:solidFill>
                                    <a:srgbClr val="0070C0"/>
                                  </a:solidFill>
                                  <a:latin typeface="Cambria Math" panose="02040503050406030204" pitchFamily="18" charset="0"/>
                                </a:rPr>
                              </m:ctrlPr>
                            </m:sSubPr>
                            <m:e>
                              <m:r>
                                <a:rPr lang="en-US" sz="3200" b="1" i="0" smtClean="0">
                                  <a:solidFill>
                                    <a:srgbClr val="0070C0"/>
                                  </a:solidFill>
                                  <a:latin typeface="Cambria Math" panose="02040503050406030204" pitchFamily="18" charset="0"/>
                                </a:rPr>
                                <m:t>𝐑</m:t>
                              </m:r>
                            </m:e>
                            <m:sub>
                              <m:r>
                                <a:rPr lang="en-US" sz="3200" b="1" i="0" smtClean="0">
                                  <a:solidFill>
                                    <a:srgbClr val="0070C0"/>
                                  </a:solidFill>
                                  <a:latin typeface="Cambria Math" panose="02040503050406030204" pitchFamily="18" charset="0"/>
                                </a:rPr>
                                <m:t>𝟏</m:t>
                              </m:r>
                            </m:sub>
                          </m:sSub>
                        </m:den>
                      </m:f>
                      <m:r>
                        <a:rPr lang="en-US" sz="3200" b="1" i="0" smtClean="0">
                          <a:solidFill>
                            <a:srgbClr val="0070C0"/>
                          </a:solidFill>
                          <a:latin typeface="Cambria Math" panose="02040503050406030204" pitchFamily="18" charset="0"/>
                        </a:rPr>
                        <m:t>+</m:t>
                      </m:r>
                      <m:f>
                        <m:fPr>
                          <m:ctrlPr>
                            <a:rPr lang="en-US" sz="3200" b="1" i="1" smtClean="0">
                              <a:solidFill>
                                <a:srgbClr val="0070C0"/>
                              </a:solidFill>
                              <a:latin typeface="Cambria Math" panose="02040503050406030204" pitchFamily="18" charset="0"/>
                            </a:rPr>
                          </m:ctrlPr>
                        </m:fPr>
                        <m:num>
                          <m:r>
                            <a:rPr lang="en-US" sz="3200" b="1" i="0" smtClean="0">
                              <a:solidFill>
                                <a:srgbClr val="0070C0"/>
                              </a:solidFill>
                              <a:latin typeface="Cambria Math" panose="02040503050406030204" pitchFamily="18" charset="0"/>
                            </a:rPr>
                            <m:t>𝟏</m:t>
                          </m:r>
                        </m:num>
                        <m:den>
                          <m:sSub>
                            <m:sSubPr>
                              <m:ctrlPr>
                                <a:rPr lang="en-US" sz="3200" b="1" i="1" smtClean="0">
                                  <a:solidFill>
                                    <a:srgbClr val="0070C0"/>
                                  </a:solidFill>
                                  <a:latin typeface="Cambria Math" panose="02040503050406030204" pitchFamily="18" charset="0"/>
                                </a:rPr>
                              </m:ctrlPr>
                            </m:sSubPr>
                            <m:e>
                              <m:r>
                                <a:rPr lang="en-US" sz="3200" b="1" i="0" smtClean="0">
                                  <a:solidFill>
                                    <a:srgbClr val="0070C0"/>
                                  </a:solidFill>
                                  <a:latin typeface="Cambria Math" panose="02040503050406030204" pitchFamily="18" charset="0"/>
                                </a:rPr>
                                <m:t>𝐑</m:t>
                              </m:r>
                            </m:e>
                            <m:sub>
                              <m:r>
                                <a:rPr lang="en-US" sz="3200" b="1" i="0" smtClean="0">
                                  <a:solidFill>
                                    <a:srgbClr val="0070C0"/>
                                  </a:solidFill>
                                  <a:latin typeface="Cambria Math" panose="02040503050406030204" pitchFamily="18" charset="0"/>
                                </a:rPr>
                                <m:t>𝟐</m:t>
                              </m:r>
                            </m:sub>
                          </m:sSub>
                        </m:den>
                      </m:f>
                      <m:r>
                        <a:rPr lang="en-US" sz="3200" b="1" i="0" smtClean="0">
                          <a:solidFill>
                            <a:srgbClr val="0070C0"/>
                          </a:solidFill>
                          <a:latin typeface="Cambria Math" panose="02040503050406030204" pitchFamily="18" charset="0"/>
                        </a:rPr>
                        <m:t>+</m:t>
                      </m:r>
                      <m:f>
                        <m:fPr>
                          <m:ctrlPr>
                            <a:rPr lang="en-US" sz="3200" b="1" i="1" smtClean="0">
                              <a:solidFill>
                                <a:srgbClr val="0070C0"/>
                              </a:solidFill>
                              <a:latin typeface="Cambria Math" panose="02040503050406030204" pitchFamily="18" charset="0"/>
                            </a:rPr>
                          </m:ctrlPr>
                        </m:fPr>
                        <m:num>
                          <m:r>
                            <a:rPr lang="en-US" sz="3200" b="1" i="0" smtClean="0">
                              <a:solidFill>
                                <a:srgbClr val="0070C0"/>
                              </a:solidFill>
                              <a:latin typeface="Cambria Math" panose="02040503050406030204" pitchFamily="18" charset="0"/>
                            </a:rPr>
                            <m:t>𝟏</m:t>
                          </m:r>
                        </m:num>
                        <m:den>
                          <m:sSub>
                            <m:sSubPr>
                              <m:ctrlPr>
                                <a:rPr lang="en-US" sz="3200" b="1" i="1" smtClean="0">
                                  <a:solidFill>
                                    <a:srgbClr val="0070C0"/>
                                  </a:solidFill>
                                  <a:latin typeface="Cambria Math" panose="02040503050406030204" pitchFamily="18" charset="0"/>
                                </a:rPr>
                              </m:ctrlPr>
                            </m:sSubPr>
                            <m:e>
                              <m:r>
                                <a:rPr lang="en-US" sz="3200" b="1" i="0" smtClean="0">
                                  <a:solidFill>
                                    <a:srgbClr val="0070C0"/>
                                  </a:solidFill>
                                  <a:latin typeface="Cambria Math" panose="02040503050406030204" pitchFamily="18" charset="0"/>
                                </a:rPr>
                                <m:t>𝐑</m:t>
                              </m:r>
                            </m:e>
                            <m:sub>
                              <m:r>
                                <a:rPr lang="en-US" sz="3200" b="1" i="0" smtClean="0">
                                  <a:solidFill>
                                    <a:srgbClr val="0070C0"/>
                                  </a:solidFill>
                                  <a:latin typeface="Cambria Math" panose="02040503050406030204" pitchFamily="18" charset="0"/>
                                </a:rPr>
                                <m:t>𝟑</m:t>
                              </m:r>
                            </m:sub>
                          </m:sSub>
                        </m:den>
                      </m:f>
                    </m:oMath>
                  </m:oMathPara>
                </a14:m>
                <a:endParaRPr lang="en-US" sz="3200" b="1" baseline="-25000" dirty="0">
                  <a:solidFill>
                    <a:srgbClr val="0070C0"/>
                  </a:solidFill>
                </a:endParaRPr>
              </a:p>
            </p:txBody>
          </p:sp>
        </mc:Choice>
        <mc:Fallback xmlns="">
          <p:sp>
            <p:nvSpPr>
              <p:cNvPr id="4" name="TextBox 3">
                <a:extLst>
                  <a:ext uri="{FF2B5EF4-FFF2-40B4-BE49-F238E27FC236}">
                    <a16:creationId xmlns:a16="http://schemas.microsoft.com/office/drawing/2014/main" id="{221377E4-81A3-7046-B2EE-D6C89CAE1296}"/>
                  </a:ext>
                </a:extLst>
              </p:cNvPr>
              <p:cNvSpPr txBox="1">
                <a:spLocks noRot="1" noChangeAspect="1" noMove="1" noResize="1" noEditPoints="1" noAdjustHandles="1" noChangeArrowheads="1" noChangeShapeType="1" noTextEdit="1"/>
              </p:cNvSpPr>
              <p:nvPr/>
            </p:nvSpPr>
            <p:spPr>
              <a:xfrm>
                <a:off x="1057330" y="3613082"/>
                <a:ext cx="3740639" cy="1100429"/>
              </a:xfrm>
              <a:prstGeom prst="rect">
                <a:avLst/>
              </a:prstGeom>
              <a:blipFill>
                <a:blip r:embed="rId4"/>
                <a:stretch>
                  <a:fillRect b="-3409"/>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673EEA52-4D3D-B841-BB46-49E5A5D764C5}"/>
              </a:ext>
            </a:extLst>
          </p:cNvPr>
          <p:cNvSpPr txBox="1"/>
          <p:nvPr/>
        </p:nvSpPr>
        <p:spPr>
          <a:xfrm>
            <a:off x="1057330" y="2705381"/>
            <a:ext cx="3156633" cy="769441"/>
          </a:xfrm>
          <a:prstGeom prst="rect">
            <a:avLst/>
          </a:prstGeom>
          <a:noFill/>
        </p:spPr>
        <p:txBody>
          <a:bodyPr wrap="none" rtlCol="0">
            <a:spAutoFit/>
          </a:bodyPr>
          <a:lstStyle/>
          <a:p>
            <a:r>
              <a:rPr lang="en-US" sz="4400" b="1" dirty="0">
                <a:solidFill>
                  <a:schemeClr val="accent2"/>
                </a:solidFill>
              </a:rPr>
              <a:t>I</a:t>
            </a:r>
            <a:r>
              <a:rPr lang="en-US" sz="4400" b="1" baseline="-25000" dirty="0">
                <a:solidFill>
                  <a:schemeClr val="accent2"/>
                </a:solidFill>
              </a:rPr>
              <a:t>T</a:t>
            </a:r>
            <a:r>
              <a:rPr lang="en-US" sz="4400" b="1" dirty="0">
                <a:solidFill>
                  <a:schemeClr val="accent2"/>
                </a:solidFill>
              </a:rPr>
              <a:t> = I</a:t>
            </a:r>
            <a:r>
              <a:rPr lang="en-US" sz="4400" b="1" baseline="-25000" dirty="0">
                <a:solidFill>
                  <a:schemeClr val="accent2"/>
                </a:solidFill>
              </a:rPr>
              <a:t>1</a:t>
            </a:r>
            <a:r>
              <a:rPr lang="en-US" sz="4400" b="1" dirty="0">
                <a:solidFill>
                  <a:schemeClr val="accent2"/>
                </a:solidFill>
              </a:rPr>
              <a:t> + I</a:t>
            </a:r>
            <a:r>
              <a:rPr lang="en-US" sz="4400" b="1" baseline="-25000" dirty="0">
                <a:solidFill>
                  <a:schemeClr val="accent2"/>
                </a:solidFill>
              </a:rPr>
              <a:t>2</a:t>
            </a:r>
            <a:r>
              <a:rPr lang="en-US" sz="4400" b="1" dirty="0">
                <a:solidFill>
                  <a:schemeClr val="accent2"/>
                </a:solidFill>
              </a:rPr>
              <a:t> + I</a:t>
            </a:r>
            <a:r>
              <a:rPr lang="en-US" sz="4400" b="1" baseline="-25000" dirty="0">
                <a:solidFill>
                  <a:schemeClr val="accent2"/>
                </a:solidFill>
              </a:rPr>
              <a:t>3</a:t>
            </a:r>
          </a:p>
        </p:txBody>
      </p:sp>
      <p:sp>
        <p:nvSpPr>
          <p:cNvPr id="9" name="TextBox 8">
            <a:extLst>
              <a:ext uri="{FF2B5EF4-FFF2-40B4-BE49-F238E27FC236}">
                <a16:creationId xmlns:a16="http://schemas.microsoft.com/office/drawing/2014/main" id="{C4FFFE3C-1584-6E45-AC63-154D6088EFC8}"/>
              </a:ext>
            </a:extLst>
          </p:cNvPr>
          <p:cNvSpPr txBox="1"/>
          <p:nvPr/>
        </p:nvSpPr>
        <p:spPr>
          <a:xfrm>
            <a:off x="1057330" y="1935940"/>
            <a:ext cx="3887603" cy="769441"/>
          </a:xfrm>
          <a:prstGeom prst="rect">
            <a:avLst/>
          </a:prstGeom>
          <a:noFill/>
        </p:spPr>
        <p:txBody>
          <a:bodyPr wrap="none" rtlCol="0">
            <a:spAutoFit/>
          </a:bodyPr>
          <a:lstStyle/>
          <a:p>
            <a:r>
              <a:rPr lang="en-US" sz="4400" b="1" dirty="0">
                <a:solidFill>
                  <a:schemeClr val="accent3"/>
                </a:solidFill>
              </a:rPr>
              <a:t>V</a:t>
            </a:r>
            <a:r>
              <a:rPr lang="en-US" sz="4400" b="1" baseline="-25000" dirty="0">
                <a:solidFill>
                  <a:schemeClr val="accent3"/>
                </a:solidFill>
              </a:rPr>
              <a:t>T</a:t>
            </a:r>
            <a:r>
              <a:rPr lang="en-US" sz="4400" b="1" dirty="0">
                <a:solidFill>
                  <a:schemeClr val="accent3"/>
                </a:solidFill>
              </a:rPr>
              <a:t> = V</a:t>
            </a:r>
            <a:r>
              <a:rPr lang="en-US" sz="4400" b="1" baseline="-25000" dirty="0">
                <a:solidFill>
                  <a:schemeClr val="accent3"/>
                </a:solidFill>
              </a:rPr>
              <a:t>1</a:t>
            </a:r>
            <a:r>
              <a:rPr lang="en-US" sz="4400" b="1" dirty="0">
                <a:solidFill>
                  <a:schemeClr val="accent3"/>
                </a:solidFill>
              </a:rPr>
              <a:t> = V</a:t>
            </a:r>
            <a:r>
              <a:rPr lang="en-US" sz="4400" b="1" baseline="-25000" dirty="0">
                <a:solidFill>
                  <a:schemeClr val="accent3"/>
                </a:solidFill>
              </a:rPr>
              <a:t>2</a:t>
            </a:r>
            <a:r>
              <a:rPr lang="en-US" sz="4400" b="1" dirty="0">
                <a:solidFill>
                  <a:schemeClr val="accent3"/>
                </a:solidFill>
              </a:rPr>
              <a:t> = V</a:t>
            </a:r>
            <a:r>
              <a:rPr lang="en-US" sz="4400" b="1" baseline="-25000" dirty="0">
                <a:solidFill>
                  <a:schemeClr val="accent3"/>
                </a:solidFill>
              </a:rPr>
              <a:t>3</a:t>
            </a:r>
          </a:p>
        </p:txBody>
      </p:sp>
      <p:sp>
        <p:nvSpPr>
          <p:cNvPr id="11" name="Rectangle 10">
            <a:extLst>
              <a:ext uri="{FF2B5EF4-FFF2-40B4-BE49-F238E27FC236}">
                <a16:creationId xmlns:a16="http://schemas.microsoft.com/office/drawing/2014/main" id="{3D0AD534-F367-974A-B446-5B29D61D8213}"/>
              </a:ext>
            </a:extLst>
          </p:cNvPr>
          <p:cNvSpPr/>
          <p:nvPr/>
        </p:nvSpPr>
        <p:spPr>
          <a:xfrm>
            <a:off x="5294443" y="1573968"/>
            <a:ext cx="4353672" cy="31395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Img05</a:t>
            </a:r>
          </a:p>
          <a:p>
            <a:pPr algn="ctr"/>
            <a:r>
              <a:rPr lang="en-GB" dirty="0"/>
              <a:t>Img05 from 01_03_02</a:t>
            </a:r>
          </a:p>
        </p:txBody>
      </p:sp>
    </p:spTree>
    <p:custDataLst>
      <p:tags r:id="rId1"/>
    </p:custDataLst>
    <p:extLst>
      <p:ext uri="{BB962C8B-B14F-4D97-AF65-F5344CB8AC3E}">
        <p14:creationId xmlns:p14="http://schemas.microsoft.com/office/powerpoint/2010/main" val="820345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Remember power</a:t>
            </a:r>
          </a:p>
        </p:txBody>
      </p:sp>
      <p:sp>
        <p:nvSpPr>
          <p:cNvPr id="3" name="Content Placeholder 2"/>
          <p:cNvSpPr>
            <a:spLocks noGrp="1"/>
          </p:cNvSpPr>
          <p:nvPr>
            <p:ph idx="1"/>
          </p:nvPr>
        </p:nvSpPr>
        <p:spPr>
          <a:xfrm>
            <a:off x="1122532" y="1091866"/>
            <a:ext cx="7672758" cy="1082131"/>
          </a:xfrm>
        </p:spPr>
        <p:txBody>
          <a:bodyPr>
            <a:noAutofit/>
          </a:bodyPr>
          <a:lstStyle/>
          <a:p>
            <a:pPr marL="0" indent="0" algn="just">
              <a:buNone/>
            </a:pPr>
            <a:r>
              <a:rPr lang="en-US" sz="2400" dirty="0"/>
              <a:t>Also, remember that we can calculate the power dissipated in a circuit using any of the following three expressions</a:t>
            </a:r>
          </a:p>
        </p:txBody>
      </p:sp>
      <p:sp>
        <p:nvSpPr>
          <p:cNvPr id="4" name="TextBox 3">
            <a:extLst>
              <a:ext uri="{FF2B5EF4-FFF2-40B4-BE49-F238E27FC236}">
                <a16:creationId xmlns:a16="http://schemas.microsoft.com/office/drawing/2014/main" id="{36D33F4B-3A57-BB47-B19B-E91A1B550387}"/>
              </a:ext>
            </a:extLst>
          </p:cNvPr>
          <p:cNvSpPr txBox="1"/>
          <p:nvPr/>
        </p:nvSpPr>
        <p:spPr>
          <a:xfrm>
            <a:off x="4134162" y="1970095"/>
            <a:ext cx="2185214" cy="830997"/>
          </a:xfrm>
          <a:prstGeom prst="rect">
            <a:avLst/>
          </a:prstGeom>
          <a:noFill/>
        </p:spPr>
        <p:txBody>
          <a:bodyPr wrap="none" rtlCol="0">
            <a:spAutoFit/>
          </a:bodyPr>
          <a:lstStyle/>
          <a:p>
            <a:r>
              <a:rPr lang="en-US" sz="4800" b="1" dirty="0">
                <a:solidFill>
                  <a:schemeClr val="accent2"/>
                </a:solidFill>
              </a:rPr>
              <a:t>P = V x I</a:t>
            </a:r>
          </a:p>
        </p:txBody>
      </p:sp>
      <p:sp>
        <p:nvSpPr>
          <p:cNvPr id="35" name="TextBox 34">
            <a:extLst>
              <a:ext uri="{FF2B5EF4-FFF2-40B4-BE49-F238E27FC236}">
                <a16:creationId xmlns:a16="http://schemas.microsoft.com/office/drawing/2014/main" id="{A97D1ACA-6B68-D64A-89AC-5CE627B2CFC8}"/>
              </a:ext>
            </a:extLst>
          </p:cNvPr>
          <p:cNvSpPr txBox="1"/>
          <p:nvPr/>
        </p:nvSpPr>
        <p:spPr>
          <a:xfrm>
            <a:off x="1657154" y="3033130"/>
            <a:ext cx="3007555" cy="1938992"/>
          </a:xfrm>
          <a:prstGeom prst="rect">
            <a:avLst/>
          </a:prstGeom>
          <a:noFill/>
        </p:spPr>
        <p:txBody>
          <a:bodyPr wrap="none" rtlCol="0">
            <a:spAutoFit/>
          </a:bodyPr>
          <a:lstStyle/>
          <a:p>
            <a:r>
              <a:rPr lang="en-US" sz="3600" b="1" dirty="0">
                <a:solidFill>
                  <a:schemeClr val="accent4"/>
                </a:solidFill>
              </a:rPr>
              <a:t>But V = I x R</a:t>
            </a:r>
          </a:p>
          <a:p>
            <a:r>
              <a:rPr lang="en-US" sz="3600" b="1" dirty="0">
                <a:solidFill>
                  <a:schemeClr val="accent4"/>
                </a:solidFill>
              </a:rPr>
              <a:t>∴ P = (I x R) x R</a:t>
            </a:r>
          </a:p>
          <a:p>
            <a:r>
              <a:rPr lang="en-US" sz="4800" b="1" dirty="0">
                <a:solidFill>
                  <a:schemeClr val="accent4"/>
                </a:solidFill>
              </a:rPr>
              <a:t>∴ P = I</a:t>
            </a:r>
            <a:r>
              <a:rPr lang="en-US" sz="4800" b="1" baseline="30000" dirty="0">
                <a:solidFill>
                  <a:schemeClr val="accent4"/>
                </a:solidFill>
              </a:rPr>
              <a:t>2</a:t>
            </a:r>
            <a:r>
              <a:rPr lang="en-US" sz="4800" b="1" dirty="0">
                <a:solidFill>
                  <a:schemeClr val="accent4"/>
                </a:solidFill>
              </a:rPr>
              <a:t> x R </a:t>
            </a:r>
          </a:p>
        </p:txBody>
      </p:sp>
      <p:sp>
        <p:nvSpPr>
          <p:cNvPr id="36" name="TextBox 35">
            <a:extLst>
              <a:ext uri="{FF2B5EF4-FFF2-40B4-BE49-F238E27FC236}">
                <a16:creationId xmlns:a16="http://schemas.microsoft.com/office/drawing/2014/main" id="{3D194E5F-E73E-3F4B-B594-FF796214B90B}"/>
              </a:ext>
            </a:extLst>
          </p:cNvPr>
          <p:cNvSpPr txBox="1"/>
          <p:nvPr/>
        </p:nvSpPr>
        <p:spPr>
          <a:xfrm>
            <a:off x="5438003" y="3033130"/>
            <a:ext cx="2926570" cy="1938992"/>
          </a:xfrm>
          <a:prstGeom prst="rect">
            <a:avLst/>
          </a:prstGeom>
          <a:noFill/>
        </p:spPr>
        <p:txBody>
          <a:bodyPr wrap="none" rtlCol="0">
            <a:spAutoFit/>
          </a:bodyPr>
          <a:lstStyle/>
          <a:p>
            <a:r>
              <a:rPr lang="en-US" sz="3600" b="1" dirty="0">
                <a:solidFill>
                  <a:schemeClr val="accent3"/>
                </a:solidFill>
              </a:rPr>
              <a:t>But I = V/R</a:t>
            </a:r>
          </a:p>
          <a:p>
            <a:r>
              <a:rPr lang="en-US" sz="3600" b="1" dirty="0">
                <a:solidFill>
                  <a:schemeClr val="accent3"/>
                </a:solidFill>
              </a:rPr>
              <a:t>∴ P = V x (V/R)</a:t>
            </a:r>
          </a:p>
          <a:p>
            <a:r>
              <a:rPr lang="en-US" sz="4800" b="1" dirty="0">
                <a:solidFill>
                  <a:schemeClr val="accent3"/>
                </a:solidFill>
              </a:rPr>
              <a:t>∴ P = V</a:t>
            </a:r>
            <a:r>
              <a:rPr lang="en-US" sz="4800" b="1" baseline="30000" dirty="0">
                <a:solidFill>
                  <a:schemeClr val="accent3"/>
                </a:solidFill>
              </a:rPr>
              <a:t>2</a:t>
            </a:r>
            <a:r>
              <a:rPr lang="en-US" sz="4800" b="1" dirty="0">
                <a:solidFill>
                  <a:schemeClr val="accent3"/>
                </a:solidFill>
              </a:rPr>
              <a:t>/R</a:t>
            </a:r>
          </a:p>
        </p:txBody>
      </p:sp>
      <p:sp>
        <p:nvSpPr>
          <p:cNvPr id="5" name="Rounded Rectangle 4">
            <a:extLst>
              <a:ext uri="{FF2B5EF4-FFF2-40B4-BE49-F238E27FC236}">
                <a16:creationId xmlns:a16="http://schemas.microsoft.com/office/drawing/2014/main" id="{3C5CAA07-7F6D-2846-A1EE-C19CD9107E65}"/>
              </a:ext>
            </a:extLst>
          </p:cNvPr>
          <p:cNvSpPr/>
          <p:nvPr/>
        </p:nvSpPr>
        <p:spPr>
          <a:xfrm>
            <a:off x="4004197" y="1970095"/>
            <a:ext cx="2424738" cy="816929"/>
          </a:xfrm>
          <a:prstGeom prst="roundRect">
            <a:avLst/>
          </a:prstGeom>
          <a:noFill/>
          <a:ln w="28575">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AE34BEDC-C477-814A-820E-19D161FB0EE4}"/>
              </a:ext>
            </a:extLst>
          </p:cNvPr>
          <p:cNvSpPr/>
          <p:nvPr/>
        </p:nvSpPr>
        <p:spPr>
          <a:xfrm>
            <a:off x="2154752" y="4139176"/>
            <a:ext cx="2424738" cy="816929"/>
          </a:xfrm>
          <a:prstGeom prst="roundRect">
            <a:avLst/>
          </a:prstGeom>
          <a:noFill/>
          <a:ln w="28575">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D2FCA57B-822B-EB48-A983-D4A8E3C4FC21}"/>
              </a:ext>
            </a:extLst>
          </p:cNvPr>
          <p:cNvSpPr/>
          <p:nvPr/>
        </p:nvSpPr>
        <p:spPr>
          <a:xfrm>
            <a:off x="5939835" y="4129619"/>
            <a:ext cx="2261630" cy="816929"/>
          </a:xfrm>
          <a:prstGeom prst="roundRect">
            <a:avLst/>
          </a:prstGeom>
          <a:noFill/>
          <a:ln w="28575">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023681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3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45559</TotalTime>
  <Words>3800</Words>
  <Application>Microsoft Macintosh PowerPoint</Application>
  <PresentationFormat>Custom</PresentationFormat>
  <Paragraphs>570</Paragraphs>
  <Slides>53</Slides>
  <Notes>52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9" baseType="lpstr">
      <vt:lpstr>Arial</vt:lpstr>
      <vt:lpstr>Calibri</vt:lpstr>
      <vt:lpstr>Cambria Math</vt:lpstr>
      <vt:lpstr>Open Sans</vt:lpstr>
      <vt:lpstr>Office Theme</vt:lpstr>
      <vt:lpstr>SmartDraw.2</vt:lpstr>
      <vt:lpstr>Electrical Principles</vt:lpstr>
      <vt:lpstr>Assumed prior learning</vt:lpstr>
      <vt:lpstr>Outcomes</vt:lpstr>
      <vt:lpstr>Unit 3.3: Combination Circuits</vt:lpstr>
      <vt:lpstr>Introduction</vt:lpstr>
      <vt:lpstr>Series and parallel circuits</vt:lpstr>
      <vt:lpstr>Series circuit summary</vt:lpstr>
      <vt:lpstr>Parallel circuit summary</vt:lpstr>
      <vt:lpstr>Remember power</vt:lpstr>
      <vt:lpstr>Solving combination circuits – example 1</vt:lpstr>
      <vt:lpstr>Solving series circuits – step 1</vt:lpstr>
      <vt:lpstr>Did you notice?</vt:lpstr>
      <vt:lpstr>Solving combination circuits – step 2</vt:lpstr>
      <vt:lpstr>Solving combination circuits – step 3</vt:lpstr>
      <vt:lpstr>Solving combination circuits – step 4</vt:lpstr>
      <vt:lpstr>Solving combination circuits – step 4</vt:lpstr>
      <vt:lpstr>Solving combination circuits – step 4</vt:lpstr>
      <vt:lpstr>Solving combination circuits – example 2</vt:lpstr>
      <vt:lpstr>Solving combination circuits – example 3</vt:lpstr>
      <vt:lpstr>PowerPoint Presentation</vt:lpstr>
      <vt:lpstr>Test Yourself</vt:lpstr>
      <vt:lpstr>Question 1</vt:lpstr>
      <vt:lpstr>Question 1</vt:lpstr>
      <vt:lpstr>Question 1</vt:lpstr>
      <vt:lpstr>Question 1</vt:lpstr>
      <vt:lpstr>Question 1</vt:lpstr>
      <vt:lpstr>Question 1</vt:lpstr>
      <vt:lpstr>Question 2</vt:lpstr>
      <vt:lpstr>Question 2</vt:lpstr>
      <vt:lpstr>Question 2</vt:lpstr>
      <vt:lpstr>Question 2</vt:lpstr>
      <vt:lpstr>Question 2</vt:lpstr>
      <vt:lpstr>Question 2</vt:lpstr>
      <vt:lpstr>Question 2</vt:lpstr>
      <vt:lpstr>Question 3</vt:lpstr>
      <vt:lpstr>Question 3</vt:lpstr>
      <vt:lpstr>Question 3</vt:lpstr>
      <vt:lpstr>Question 3</vt:lpstr>
      <vt:lpstr>Question 4</vt:lpstr>
      <vt:lpstr>Question 4</vt:lpstr>
      <vt:lpstr>Question 4</vt:lpstr>
      <vt:lpstr>Question 4</vt:lpstr>
      <vt:lpstr>Question 4</vt:lpstr>
      <vt:lpstr>Question 4</vt:lpstr>
      <vt:lpstr>Question 4</vt:lpstr>
      <vt:lpstr>Image Briefing – Img07</vt:lpstr>
      <vt:lpstr>Image Briefing – Img08</vt:lpstr>
      <vt:lpstr>Video Briefing – Vid01</vt:lpstr>
      <vt:lpstr>Video Briefing – Vid02</vt:lpstr>
      <vt:lpstr>Video Briefing – Vid03</vt:lpstr>
      <vt:lpstr>Video Briefing – Vid04 (1 of 2)</vt:lpstr>
      <vt:lpstr>Video Briefing – Vid04 (2 of 2)</vt:lpstr>
      <vt:lpstr>Document Briefing – Doc01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Dylan Busa</cp:lastModifiedBy>
  <cp:revision>1011</cp:revision>
  <dcterms:created xsi:type="dcterms:W3CDTF">2018-02-02T12:07:09Z</dcterms:created>
  <dcterms:modified xsi:type="dcterms:W3CDTF">2019-01-25T12:06:53Z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