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comments/comment1.xml" ContentType="application/vnd.openxmlformats-officedocument.presentationml.comments+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61"/>
  </p:notesMasterIdLst>
  <p:sldIdLst>
    <p:sldId id="256" r:id="rId2"/>
    <p:sldId id="309" r:id="rId3"/>
    <p:sldId id="268" r:id="rId4"/>
    <p:sldId id="278" r:id="rId5"/>
    <p:sldId id="563" r:id="rId6"/>
    <p:sldId id="590" r:id="rId7"/>
    <p:sldId id="621" r:id="rId8"/>
    <p:sldId id="565" r:id="rId9"/>
    <p:sldId id="644" r:id="rId10"/>
    <p:sldId id="647" r:id="rId11"/>
    <p:sldId id="669" r:id="rId12"/>
    <p:sldId id="567" r:id="rId13"/>
    <p:sldId id="675" r:id="rId14"/>
    <p:sldId id="663" r:id="rId15"/>
    <p:sldId id="676" r:id="rId16"/>
    <p:sldId id="670" r:id="rId17"/>
    <p:sldId id="648" r:id="rId18"/>
    <p:sldId id="649" r:id="rId19"/>
    <p:sldId id="650" r:id="rId20"/>
    <p:sldId id="651" r:id="rId21"/>
    <p:sldId id="652" r:id="rId22"/>
    <p:sldId id="653" r:id="rId23"/>
    <p:sldId id="654" r:id="rId24"/>
    <p:sldId id="655" r:id="rId25"/>
    <p:sldId id="656" r:id="rId26"/>
    <p:sldId id="658" r:id="rId27"/>
    <p:sldId id="659" r:id="rId28"/>
    <p:sldId id="660" r:id="rId29"/>
    <p:sldId id="661" r:id="rId30"/>
    <p:sldId id="420" r:id="rId31"/>
    <p:sldId id="422" r:id="rId32"/>
    <p:sldId id="677" r:id="rId33"/>
    <p:sldId id="678" r:id="rId34"/>
    <p:sldId id="679" r:id="rId35"/>
    <p:sldId id="680" r:id="rId36"/>
    <p:sldId id="681" r:id="rId37"/>
    <p:sldId id="682" r:id="rId38"/>
    <p:sldId id="683" r:id="rId39"/>
    <p:sldId id="684" r:id="rId40"/>
    <p:sldId id="685" r:id="rId41"/>
    <p:sldId id="686" r:id="rId42"/>
    <p:sldId id="687" r:id="rId43"/>
    <p:sldId id="688" r:id="rId44"/>
    <p:sldId id="689" r:id="rId45"/>
    <p:sldId id="690" r:id="rId46"/>
    <p:sldId id="691" r:id="rId47"/>
    <p:sldId id="692" r:id="rId48"/>
    <p:sldId id="693" r:id="rId49"/>
    <p:sldId id="694" r:id="rId50"/>
    <p:sldId id="642" r:id="rId51"/>
    <p:sldId id="643" r:id="rId52"/>
    <p:sldId id="645" r:id="rId53"/>
    <p:sldId id="646" r:id="rId54"/>
    <p:sldId id="632" r:id="rId55"/>
    <p:sldId id="672" r:id="rId56"/>
    <p:sldId id="674" r:id="rId57"/>
    <p:sldId id="673" r:id="rId58"/>
    <p:sldId id="671" r:id="rId59"/>
    <p:sldId id="695" r:id="rId60"/>
  </p:sldIdLst>
  <p:sldSz cx="10239375" cy="5003800"/>
  <p:notesSz cx="6858000" cy="91440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590"/>
            <p14:sldId id="621"/>
            <p14:sldId id="565"/>
            <p14:sldId id="644"/>
            <p14:sldId id="647"/>
            <p14:sldId id="669"/>
            <p14:sldId id="567"/>
            <p14:sldId id="675"/>
            <p14:sldId id="663"/>
            <p14:sldId id="676"/>
            <p14:sldId id="670"/>
            <p14:sldId id="648"/>
            <p14:sldId id="649"/>
            <p14:sldId id="650"/>
            <p14:sldId id="651"/>
            <p14:sldId id="652"/>
            <p14:sldId id="653"/>
            <p14:sldId id="654"/>
            <p14:sldId id="655"/>
            <p14:sldId id="656"/>
            <p14:sldId id="658"/>
            <p14:sldId id="659"/>
            <p14:sldId id="660"/>
            <p14:sldId id="661"/>
            <p14:sldId id="420"/>
            <p14:sldId id="422"/>
            <p14:sldId id="677"/>
            <p14:sldId id="678"/>
            <p14:sldId id="679"/>
            <p14:sldId id="680"/>
            <p14:sldId id="681"/>
            <p14:sldId id="682"/>
            <p14:sldId id="683"/>
            <p14:sldId id="684"/>
            <p14:sldId id="685"/>
            <p14:sldId id="686"/>
            <p14:sldId id="687"/>
            <p14:sldId id="688"/>
            <p14:sldId id="689"/>
            <p14:sldId id="690"/>
            <p14:sldId id="691"/>
            <p14:sldId id="692"/>
            <p14:sldId id="693"/>
            <p14:sldId id="694"/>
          </p14:sldIdLst>
        </p14:section>
        <p14:section name="Appendix" id="{61A5EB1E-5BAC-224D-8F20-5D1D8E086C2B}">
          <p14:sldIdLst>
            <p14:sldId id="642"/>
            <p14:sldId id="643"/>
            <p14:sldId id="645"/>
            <p14:sldId id="646"/>
            <p14:sldId id="632"/>
            <p14:sldId id="672"/>
            <p14:sldId id="674"/>
            <p14:sldId id="673"/>
            <p14:sldId id="671"/>
            <p14:sldId id="69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4"/>
    <p:restoredTop sz="79655" autoAdjust="0"/>
  </p:normalViewPr>
  <p:slideViewPr>
    <p:cSldViewPr snapToGrid="0" snapToObjects="1">
      <p:cViewPr varScale="1">
        <p:scale>
          <a:sx n="87" d="100"/>
          <a:sy n="87" d="100"/>
        </p:scale>
        <p:origin x="208" y="496"/>
      </p:cViewPr>
      <p:guideLst/>
    </p:cSldViewPr>
  </p:slideViewPr>
  <p:notesTextViewPr>
    <p:cViewPr>
      <p:scale>
        <a:sx n="1" d="1"/>
        <a:sy n="1" d="1"/>
      </p:scale>
      <p:origin x="0" y="-16"/>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2T12:33:48.345" idx="125">
    <p:pos x="148" y="671"/>
    <p:text>Img A</p:text>
    <p:extLst>
      <p:ext uri="{C676402C-5697-4E1C-873F-D02D1690AC5C}">
        <p15:threadingInfo xmlns:p15="http://schemas.microsoft.com/office/powerpoint/2012/main" timeZoneBias="-120"/>
      </p:ext>
    </p:extLst>
  </p:cm>
  <p:cm authorId="1" dt="2018-11-02T12:33:54.376" idx="126">
    <p:pos x="2438" y="672"/>
    <p:text>Img B</p:text>
    <p:extLst>
      <p:ext uri="{C676402C-5697-4E1C-873F-D02D1690AC5C}">
        <p15:threadingInfo xmlns:p15="http://schemas.microsoft.com/office/powerpoint/2012/main" timeZoneBias="-120"/>
      </p:ext>
    </p:extLst>
  </p:cm>
  <p:cm authorId="1" dt="2018-11-02T12:42:31.873" idx="127">
    <p:pos x="4824" y="718"/>
    <p:text>Img C</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25/01/2019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YT01 = on click, play YT01 full screen. YT01 = https://</a:t>
                </a:r>
                <a:r>
                  <a:rPr lang="en-US" dirty="0" err="1"/>
                  <a:t>www.youtube.com</a:t>
                </a:r>
                <a:r>
                  <a:rPr lang="en-US" dirty="0"/>
                  <a:t>/</a:t>
                </a:r>
                <a:r>
                  <a:rPr lang="en-US" dirty="0" err="1"/>
                  <a:t>watch?v</a:t>
                </a:r>
                <a:r>
                  <a:rPr lang="en-US" dirty="0"/>
                  <a:t>=mZFae-g28Ik</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58428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584715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112315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Doc03.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Vid03 = on click, play Vid03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290327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340214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YT02 = on click, play YT02 full screen. YT02 = https://</a:t>
                </a:r>
                <a:r>
                  <a:rPr lang="en-US" dirty="0" err="1"/>
                  <a:t>youtu.be</a:t>
                </a:r>
                <a:r>
                  <a:rPr lang="en-US" dirty="0"/>
                  <a:t>/OYerdzZPSI0</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349624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4163511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redraw the schematic replacing the power source with a standard 2 cell battery symbol e.g. https://</a:t>
                </a:r>
                <a:r>
                  <a:rPr lang="en-US" dirty="0" err="1"/>
                  <a:t>mbtskoudsalg.com</a:t>
                </a:r>
                <a:r>
                  <a:rPr lang="en-US" dirty="0"/>
                  <a:t>/images/circuit-battery-symbol-png-1.png but WITHOUT R1 and R2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the resistor labels = on click, display the labels R1 and R2</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93726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Img06 with additional labels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the information = on click, add the additional labels to image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517642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how to do the calculation = on click, play Vid04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54.55Ω</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We know that in a </a:t>
                </a:r>
                <a:r>
                  <a:rPr lang="en-US" i="0" dirty="0"/>
                  <a:t>parallel circuit </a:t>
                </a:r>
                <a14:m>
                  <m:oMath xmlns:m="http://schemas.openxmlformats.org/officeDocument/2006/math">
                    <m:f>
                      <m:fPr>
                        <m:ctrlPr>
                          <a:rPr lang="en-US"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R</m:t>
                            </m:r>
                          </m:e>
                          <m:sub>
                            <m:r>
                              <m:rPr>
                                <m:sty m:val="p"/>
                              </m:rPr>
                              <a:rPr lang="en-US" b="0" i="0" smtClean="0">
                                <a:latin typeface="Cambria Math" panose="02040503050406030204" pitchFamily="18" charset="0"/>
                              </a:rPr>
                              <m:t>T</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1</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2</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3</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m:rPr>
                                <m:sty m:val="p"/>
                              </m:rPr>
                              <a:rPr lang="en-US" b="0" i="0" smtClean="0">
                                <a:latin typeface="Cambria Math" panose="02040503050406030204" pitchFamily="18" charset="0"/>
                              </a:rPr>
                              <m:t>n</m:t>
                            </m:r>
                          </m:sub>
                        </m:sSub>
                      </m:den>
                    </m:f>
                  </m:oMath>
                </a14:m>
                <a:r>
                  <a:rPr lang="en-US" i="0" dirty="0"/>
                  <a:t>. In this circuit </a:t>
                </a:r>
                <a14:m>
                  <m:oMath xmlns:m="http://schemas.openxmlformats.org/officeDocument/2006/math">
                    <m:f>
                      <m:fPr>
                        <m:ctrlPr>
                          <a:rPr lang="en-US"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R</m:t>
                            </m:r>
                          </m:e>
                          <m:sub>
                            <m:r>
                              <m:rPr>
                                <m:sty m:val="p"/>
                              </m:rPr>
                              <a:rPr lang="en-US" b="0" i="0" smtClean="0">
                                <a:latin typeface="Cambria Math" panose="02040503050406030204" pitchFamily="18" charset="0"/>
                              </a:rPr>
                              <m:t>T</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100</m:t>
                        </m:r>
                        <m:r>
                          <m:rPr>
                            <m:sty m:val="p"/>
                          </m:rPr>
                          <a:rPr lang="el-GR" b="0" i="0" smtClean="0">
                            <a:latin typeface="Cambria Math" panose="02040503050406030204" pitchFamily="18" charset="0"/>
                            <a:ea typeface="Cambria Math" panose="02040503050406030204" pitchFamily="18" charset="0"/>
                          </a:rPr>
                          <m:t>Ω</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120</m:t>
                        </m:r>
                        <m:r>
                          <m:rPr>
                            <m:sty m:val="p"/>
                          </m:rPr>
                          <a:rPr lang="el-GR" b="0" i="0" smtClean="0">
                            <a:latin typeface="Cambria Math" panose="02040503050406030204" pitchFamily="18" charset="0"/>
                            <a:ea typeface="Cambria Math" panose="02040503050406030204" pitchFamily="18" charset="0"/>
                          </a:rPr>
                          <m:t>Ω</m:t>
                        </m:r>
                      </m:den>
                    </m:f>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R</m:t>
                        </m:r>
                      </m:e>
                      <m:sub>
                        <m:r>
                          <m:rPr>
                            <m:sty m:val="p"/>
                          </m:rPr>
                          <a:rPr lang="en-US" b="0" i="0" smtClean="0">
                            <a:latin typeface="Cambria Math" panose="02040503050406030204" pitchFamily="18" charset="0"/>
                            <a:ea typeface="Cambria Math" panose="02040503050406030204" pitchFamily="18" charset="0"/>
                          </a:rPr>
                          <m:t>T</m:t>
                        </m:r>
                      </m:sub>
                    </m:sSub>
                    <m:r>
                      <a:rPr lang="en-US" b="0" i="0" smtClean="0">
                        <a:latin typeface="Cambria Math" panose="02040503050406030204" pitchFamily="18" charset="0"/>
                        <a:ea typeface="Cambria Math" panose="02040503050406030204" pitchFamily="18" charset="0"/>
                      </a:rPr>
                      <m:t>=54.55</m:t>
                    </m:r>
                    <m:r>
                      <m:rPr>
                        <m:sty m:val="p"/>
                      </m:rPr>
                      <a:rPr lang="el-GR" b="0" i="0" smtClean="0">
                        <a:latin typeface="Cambria Math" panose="02040503050406030204" pitchFamily="18" charset="0"/>
                        <a:ea typeface="Cambria Math" panose="02040503050406030204" pitchFamily="18" charset="0"/>
                      </a:rPr>
                      <m:t>Ω</m:t>
                    </m:r>
                  </m:oMath>
                </a14:m>
                <a:r>
                  <a:rPr lang="en-US"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In a </a:t>
                </a:r>
                <a:r>
                  <a:rPr lang="en-US" i="0" dirty="0"/>
                  <a:t>parallel circuit </a:t>
                </a:r>
                <a14:m>
                  <m:oMath xmlns:m="http://schemas.openxmlformats.org/officeDocument/2006/math">
                    <m:f>
                      <m:fPr>
                        <m:ctrlPr>
                          <a:rPr lang="en-US"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R</m:t>
                            </m:r>
                          </m:e>
                          <m:sub>
                            <m:r>
                              <m:rPr>
                                <m:sty m:val="p"/>
                              </m:rPr>
                              <a:rPr lang="en-US" b="0" i="0" smtClean="0">
                                <a:latin typeface="Cambria Math" panose="02040503050406030204" pitchFamily="18" charset="0"/>
                              </a:rPr>
                              <m:t>T</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1</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2</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3</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m:rPr>
                                <m:sty m:val="p"/>
                              </m:rPr>
                              <a:rPr lang="en-US" b="0" i="0" smtClean="0">
                                <a:latin typeface="Cambria Math" panose="02040503050406030204" pitchFamily="18" charset="0"/>
                              </a:rPr>
                              <m:t>n</m:t>
                            </m:r>
                          </m:sub>
                        </m:sSub>
                      </m:den>
                    </m:f>
                  </m:oMath>
                </a14:m>
                <a:r>
                  <a:rPr lang="en-US" i="0" dirty="0"/>
                  <a:t>. In this circuit </a:t>
                </a:r>
                <a14:m>
                  <m:oMath xmlns:m="http://schemas.openxmlformats.org/officeDocument/2006/math">
                    <m:f>
                      <m:fPr>
                        <m:ctrlPr>
                          <a:rPr lang="en-US"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R</m:t>
                            </m:r>
                          </m:e>
                          <m:sub>
                            <m:r>
                              <m:rPr>
                                <m:sty m:val="p"/>
                              </m:rPr>
                              <a:rPr lang="en-US" b="0" i="0" smtClean="0">
                                <a:latin typeface="Cambria Math" panose="02040503050406030204" pitchFamily="18" charset="0"/>
                              </a:rPr>
                              <m:t>T</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100</m:t>
                        </m:r>
                        <m:r>
                          <m:rPr>
                            <m:sty m:val="p"/>
                          </m:rPr>
                          <a:rPr lang="el-GR" b="0" i="0" smtClean="0">
                            <a:latin typeface="Cambria Math" panose="02040503050406030204" pitchFamily="18" charset="0"/>
                            <a:ea typeface="Cambria Math" panose="02040503050406030204" pitchFamily="18" charset="0"/>
                          </a:rPr>
                          <m:t>Ω</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120</m:t>
                        </m:r>
                        <m:r>
                          <m:rPr>
                            <m:sty m:val="p"/>
                          </m:rPr>
                          <a:rPr lang="el-GR" b="0" i="0" smtClean="0">
                            <a:latin typeface="Cambria Math" panose="02040503050406030204" pitchFamily="18" charset="0"/>
                            <a:ea typeface="Cambria Math" panose="02040503050406030204" pitchFamily="18" charset="0"/>
                          </a:rPr>
                          <m:t>Ω</m:t>
                        </m:r>
                      </m:den>
                    </m:f>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R</m:t>
                        </m:r>
                      </m:e>
                      <m:sub>
                        <m:r>
                          <m:rPr>
                            <m:sty m:val="p"/>
                          </m:rPr>
                          <a:rPr lang="en-US" b="0" i="0" smtClean="0">
                            <a:latin typeface="Cambria Math" panose="02040503050406030204" pitchFamily="18" charset="0"/>
                            <a:ea typeface="Cambria Math" panose="02040503050406030204" pitchFamily="18" charset="0"/>
                          </a:rPr>
                          <m:t>T</m:t>
                        </m:r>
                      </m:sub>
                    </m:sSub>
                    <m:r>
                      <a:rPr lang="en-US" b="0" i="0" smtClean="0">
                        <a:latin typeface="Cambria Math" panose="02040503050406030204" pitchFamily="18" charset="0"/>
                        <a:ea typeface="Cambria Math" panose="02040503050406030204" pitchFamily="18" charset="0"/>
                      </a:rPr>
                      <m:t>=54.55</m:t>
                    </m:r>
                    <m:r>
                      <m:rPr>
                        <m:sty m:val="p"/>
                      </m:rPr>
                      <a:rPr lang="el-GR" b="0" i="0" smtClean="0">
                        <a:latin typeface="Cambria Math" panose="02040503050406030204" pitchFamily="18" charset="0"/>
                        <a:ea typeface="Cambria Math" panose="02040503050406030204" pitchFamily="18" charset="0"/>
                      </a:rPr>
                      <m:t>Ω</m:t>
                    </m:r>
                  </m:oMath>
                </a14:m>
                <a:r>
                  <a:rPr lang="en-US" i="0" dirty="0"/>
                  <a: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90703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answers: IT = 3.67A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Ohm’s Law tells us that </a:t>
                </a:r>
                <a14:m>
                  <m:oMath xmlns:m="http://schemas.openxmlformats.org/officeDocument/2006/math">
                    <m:r>
                      <m:rPr>
                        <m:sty m:val="p"/>
                      </m:rPr>
                      <a:rPr lang="en-US" b="0" i="0" smtClean="0">
                        <a:latin typeface="Cambria Math" panose="02040503050406030204" pitchFamily="18" charset="0"/>
                      </a:rPr>
                      <m:t>I</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m:t>
                        </m:r>
                      </m:num>
                      <m:den>
                        <m:r>
                          <m:rPr>
                            <m:sty m:val="p"/>
                          </m:rPr>
                          <a:rPr lang="en-US" b="0" i="0" smtClean="0">
                            <a:latin typeface="Cambria Math" panose="02040503050406030204" pitchFamily="18" charset="0"/>
                          </a:rPr>
                          <m:t>R</m:t>
                        </m:r>
                      </m:den>
                    </m:f>
                  </m:oMath>
                </a14:m>
                <a:r>
                  <a:rPr lang="en-US" i="0" dirty="0"/>
                  <a:t>. Therefore,</a:t>
                </a:r>
                <a:r>
                  <a:rPr lang="en-US" i="0" baseline="0" dirty="0"/>
                  <a:t> in this circuit </a:t>
                </a:r>
                <a14:m>
                  <m:oMath xmlns:m="http://schemas.openxmlformats.org/officeDocument/2006/math">
                    <m:sSub>
                      <m:sSubPr>
                        <m:ctrlPr>
                          <a:rPr lang="en-US" i="1" baseline="0" smtClean="0">
                            <a:latin typeface="Cambria Math" panose="02040503050406030204" pitchFamily="18" charset="0"/>
                          </a:rPr>
                        </m:ctrlPr>
                      </m:sSubPr>
                      <m:e>
                        <m:r>
                          <m:rPr>
                            <m:sty m:val="p"/>
                          </m:rPr>
                          <a:rPr lang="en-US" b="0" i="0" baseline="0" smtClean="0">
                            <a:latin typeface="Cambria Math" panose="02040503050406030204" pitchFamily="18" charset="0"/>
                          </a:rPr>
                          <m:t>I</m:t>
                        </m:r>
                      </m:e>
                      <m:sub>
                        <m:r>
                          <a:rPr lang="en-US" b="0" i="0" baseline="0" smtClean="0">
                            <a:latin typeface="Cambria Math" panose="02040503050406030204" pitchFamily="18" charset="0"/>
                          </a:rPr>
                          <m:t>1</m:t>
                        </m:r>
                      </m:sub>
                    </m:sSub>
                    <m:r>
                      <a:rPr lang="en-US" b="0" i="0" baseline="0" smtClean="0">
                        <a:latin typeface="Cambria Math" panose="02040503050406030204" pitchFamily="18" charset="0"/>
                      </a:rPr>
                      <m:t>=</m:t>
                    </m:r>
                    <m:f>
                      <m:fPr>
                        <m:ctrlPr>
                          <a:rPr lang="en-US" b="0" i="1" baseline="0" smtClean="0">
                            <a:latin typeface="Cambria Math" panose="02040503050406030204" pitchFamily="18" charset="0"/>
                          </a:rPr>
                        </m:ctrlPr>
                      </m:fPr>
                      <m:num>
                        <m:sSub>
                          <m:sSubPr>
                            <m:ctrlPr>
                              <a:rPr lang="en-US" b="0" i="1" baseline="0" smtClean="0">
                                <a:latin typeface="Cambria Math" panose="02040503050406030204" pitchFamily="18" charset="0"/>
                              </a:rPr>
                            </m:ctrlPr>
                          </m:sSubPr>
                          <m:e>
                            <m:r>
                              <m:rPr>
                                <m:sty m:val="p"/>
                              </m:rPr>
                              <a:rPr lang="en-US" b="0" i="0" baseline="0" smtClean="0">
                                <a:latin typeface="Cambria Math" panose="02040503050406030204" pitchFamily="18" charset="0"/>
                              </a:rPr>
                              <m:t>V</m:t>
                            </m:r>
                          </m:e>
                          <m:sub>
                            <m:r>
                              <m:rPr>
                                <m:sty m:val="p"/>
                              </m:rPr>
                              <a:rPr lang="en-US" b="0" i="0" baseline="0" smtClean="0">
                                <a:latin typeface="Cambria Math" panose="02040503050406030204" pitchFamily="18" charset="0"/>
                              </a:rPr>
                              <m:t>T</m:t>
                            </m:r>
                          </m:sub>
                        </m:sSub>
                      </m:num>
                      <m:den>
                        <m:sSub>
                          <m:sSubPr>
                            <m:ctrlPr>
                              <a:rPr lang="en-US" b="0" i="1" baseline="0" smtClean="0">
                                <a:latin typeface="Cambria Math" panose="02040503050406030204" pitchFamily="18" charset="0"/>
                              </a:rPr>
                            </m:ctrlPr>
                          </m:sSubPr>
                          <m:e>
                            <m:r>
                              <m:rPr>
                                <m:sty m:val="p"/>
                              </m:rPr>
                              <a:rPr lang="en-US" b="0" i="0" baseline="0" smtClean="0">
                                <a:latin typeface="Cambria Math" panose="02040503050406030204" pitchFamily="18" charset="0"/>
                              </a:rPr>
                              <m:t>R</m:t>
                            </m:r>
                          </m:e>
                          <m:sub>
                            <m:r>
                              <m:rPr>
                                <m:sty m:val="p"/>
                              </m:rPr>
                              <a:rPr lang="en-US" b="0" i="0" baseline="0" smtClean="0">
                                <a:latin typeface="Cambria Math" panose="02040503050406030204" pitchFamily="18" charset="0"/>
                              </a:rPr>
                              <m:t>T</m:t>
                            </m:r>
                          </m:sub>
                        </m:sSub>
                      </m:den>
                    </m:f>
                    <m:r>
                      <a:rPr lang="en-US" b="0" i="0" baseline="0" smtClean="0">
                        <a:latin typeface="Cambria Math" panose="02040503050406030204" pitchFamily="18" charset="0"/>
                      </a:rPr>
                      <m:t>=</m:t>
                    </m:r>
                    <m:f>
                      <m:fPr>
                        <m:ctrlPr>
                          <a:rPr lang="en-US" b="0" i="1" baseline="0" smtClean="0">
                            <a:latin typeface="Cambria Math" panose="02040503050406030204" pitchFamily="18" charset="0"/>
                          </a:rPr>
                        </m:ctrlPr>
                      </m:fPr>
                      <m:num>
                        <m:r>
                          <a:rPr lang="en-US" b="0" i="0" baseline="0" smtClean="0">
                            <a:latin typeface="Cambria Math" panose="02040503050406030204" pitchFamily="18" charset="0"/>
                          </a:rPr>
                          <m:t>200</m:t>
                        </m:r>
                        <m:r>
                          <m:rPr>
                            <m:sty m:val="p"/>
                          </m:rPr>
                          <a:rPr lang="en-US" b="0" i="0" baseline="0" smtClean="0">
                            <a:latin typeface="Cambria Math" panose="02040503050406030204" pitchFamily="18" charset="0"/>
                          </a:rPr>
                          <m:t>V</m:t>
                        </m:r>
                      </m:num>
                      <m:den>
                        <m:r>
                          <a:rPr lang="en-US" b="0" i="0" baseline="0" smtClean="0">
                            <a:latin typeface="Cambria Math" panose="02040503050406030204" pitchFamily="18" charset="0"/>
                          </a:rPr>
                          <m:t>54.55</m:t>
                        </m:r>
                        <m:r>
                          <m:rPr>
                            <m:sty m:val="p"/>
                          </m:rPr>
                          <a:rPr lang="el-GR" b="0" i="0" baseline="0" smtClean="0">
                            <a:latin typeface="Cambria Math" panose="02040503050406030204" pitchFamily="18" charset="0"/>
                            <a:ea typeface="Cambria Math" panose="02040503050406030204" pitchFamily="18" charset="0"/>
                          </a:rPr>
                          <m:t>Ω</m:t>
                        </m:r>
                      </m:den>
                    </m:f>
                    <m:r>
                      <a:rPr lang="en-US" b="0" i="0" baseline="0" smtClean="0">
                        <a:latin typeface="Cambria Math" panose="02040503050406030204" pitchFamily="18" charset="0"/>
                      </a:rPr>
                      <m:t>=3.67</m:t>
                    </m:r>
                    <m:r>
                      <m:rPr>
                        <m:sty m:val="p"/>
                      </m:rPr>
                      <a:rPr lang="en-US" b="0" i="0" baseline="0" smtClean="0">
                        <a:latin typeface="Cambria Math" panose="02040503050406030204" pitchFamily="18" charset="0"/>
                      </a:rPr>
                      <m:t>A</m:t>
                    </m:r>
                  </m:oMath>
                </a14:m>
                <a:r>
                  <a:rPr lang="en-US"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a:t>
                </a:r>
                <a:r>
                  <a:rPr lang="en-US" i="0" baseline="0" dirty="0"/>
                  <a:t> is not correct</a:t>
                </a:r>
                <a:r>
                  <a:rPr lang="en-US" i="0" dirty="0"/>
                  <a:t>. Ohm’s Law tells us that </a:t>
                </a:r>
                <a14:m>
                  <m:oMath xmlns:m="http://schemas.openxmlformats.org/officeDocument/2006/math">
                    <m:r>
                      <m:rPr>
                        <m:sty m:val="p"/>
                      </m:rPr>
                      <a:rPr lang="en-US" b="0" i="0" smtClean="0">
                        <a:latin typeface="Cambria Math" panose="02040503050406030204" pitchFamily="18" charset="0"/>
                      </a:rPr>
                      <m:t>I</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m:t>
                        </m:r>
                      </m:num>
                      <m:den>
                        <m:r>
                          <m:rPr>
                            <m:sty m:val="p"/>
                          </m:rPr>
                          <a:rPr lang="en-US" b="0" i="0" smtClean="0">
                            <a:latin typeface="Cambria Math" panose="02040503050406030204" pitchFamily="18" charset="0"/>
                          </a:rPr>
                          <m:t>R</m:t>
                        </m:r>
                      </m:den>
                    </m:f>
                  </m:oMath>
                </a14:m>
                <a:r>
                  <a:rPr lang="en-US" i="0" dirty="0"/>
                  <a:t>. Therefore,</a:t>
                </a:r>
                <a:r>
                  <a:rPr lang="en-US" i="0" baseline="0" dirty="0"/>
                  <a:t> in this circuit </a:t>
                </a:r>
                <a14:m>
                  <m:oMath xmlns:m="http://schemas.openxmlformats.org/officeDocument/2006/math">
                    <m:sSub>
                      <m:sSubPr>
                        <m:ctrlPr>
                          <a:rPr lang="en-US" i="1" baseline="0" smtClean="0">
                            <a:latin typeface="Cambria Math" panose="02040503050406030204" pitchFamily="18" charset="0"/>
                          </a:rPr>
                        </m:ctrlPr>
                      </m:sSubPr>
                      <m:e>
                        <m:r>
                          <m:rPr>
                            <m:sty m:val="p"/>
                          </m:rPr>
                          <a:rPr lang="en-US" b="0" i="0" baseline="0" smtClean="0">
                            <a:latin typeface="Cambria Math" panose="02040503050406030204" pitchFamily="18" charset="0"/>
                          </a:rPr>
                          <m:t>I</m:t>
                        </m:r>
                      </m:e>
                      <m:sub>
                        <m:r>
                          <m:rPr>
                            <m:sty m:val="p"/>
                          </m:rPr>
                          <a:rPr lang="en-US" b="0" i="0" baseline="0" smtClean="0">
                            <a:latin typeface="Cambria Math" panose="02040503050406030204" pitchFamily="18" charset="0"/>
                          </a:rPr>
                          <m:t>T</m:t>
                        </m:r>
                      </m:sub>
                    </m:sSub>
                    <m:r>
                      <a:rPr lang="en-US" b="0" i="0" baseline="0" smtClean="0">
                        <a:latin typeface="Cambria Math" panose="02040503050406030204" pitchFamily="18" charset="0"/>
                      </a:rPr>
                      <m:t>=</m:t>
                    </m:r>
                    <m:f>
                      <m:fPr>
                        <m:ctrlPr>
                          <a:rPr lang="en-US" b="0" i="1" baseline="0" smtClean="0">
                            <a:latin typeface="Cambria Math" panose="02040503050406030204" pitchFamily="18" charset="0"/>
                          </a:rPr>
                        </m:ctrlPr>
                      </m:fPr>
                      <m:num>
                        <m:sSub>
                          <m:sSubPr>
                            <m:ctrlPr>
                              <a:rPr lang="en-US" b="0" i="1" baseline="0" smtClean="0">
                                <a:latin typeface="Cambria Math" panose="02040503050406030204" pitchFamily="18" charset="0"/>
                              </a:rPr>
                            </m:ctrlPr>
                          </m:sSubPr>
                          <m:e>
                            <m:r>
                              <m:rPr>
                                <m:sty m:val="p"/>
                              </m:rPr>
                              <a:rPr lang="en-US" b="0" i="0" baseline="0" smtClean="0">
                                <a:latin typeface="Cambria Math" panose="02040503050406030204" pitchFamily="18" charset="0"/>
                              </a:rPr>
                              <m:t>V</m:t>
                            </m:r>
                          </m:e>
                          <m:sub>
                            <m:r>
                              <m:rPr>
                                <m:sty m:val="p"/>
                              </m:rPr>
                              <a:rPr lang="en-US" b="0" i="0" baseline="0" smtClean="0">
                                <a:latin typeface="Cambria Math" panose="02040503050406030204" pitchFamily="18" charset="0"/>
                              </a:rPr>
                              <m:t>T</m:t>
                            </m:r>
                          </m:sub>
                        </m:sSub>
                      </m:num>
                      <m:den>
                        <m:sSub>
                          <m:sSubPr>
                            <m:ctrlPr>
                              <a:rPr lang="en-US" b="0" i="1" baseline="0" smtClean="0">
                                <a:latin typeface="Cambria Math" panose="02040503050406030204" pitchFamily="18" charset="0"/>
                              </a:rPr>
                            </m:ctrlPr>
                          </m:sSubPr>
                          <m:e>
                            <m:r>
                              <m:rPr>
                                <m:sty m:val="p"/>
                              </m:rPr>
                              <a:rPr lang="en-US" b="0" i="0" baseline="0" smtClean="0">
                                <a:latin typeface="Cambria Math" panose="02040503050406030204" pitchFamily="18" charset="0"/>
                              </a:rPr>
                              <m:t>R</m:t>
                            </m:r>
                          </m:e>
                          <m:sub>
                            <m:r>
                              <m:rPr>
                                <m:sty m:val="p"/>
                              </m:rPr>
                              <a:rPr lang="en-US" b="0" i="0" baseline="0" smtClean="0">
                                <a:latin typeface="Cambria Math" panose="02040503050406030204" pitchFamily="18" charset="0"/>
                              </a:rPr>
                              <m:t>T</m:t>
                            </m:r>
                          </m:sub>
                        </m:sSub>
                      </m:den>
                    </m:f>
                    <m:r>
                      <a:rPr lang="en-US" b="0" i="0" baseline="0" smtClean="0">
                        <a:latin typeface="Cambria Math" panose="02040503050406030204" pitchFamily="18" charset="0"/>
                      </a:rPr>
                      <m:t>=</m:t>
                    </m:r>
                    <m:f>
                      <m:fPr>
                        <m:ctrlPr>
                          <a:rPr lang="en-US" b="0" i="1" baseline="0" smtClean="0">
                            <a:latin typeface="Cambria Math" panose="02040503050406030204" pitchFamily="18" charset="0"/>
                          </a:rPr>
                        </m:ctrlPr>
                      </m:fPr>
                      <m:num>
                        <m:r>
                          <a:rPr lang="en-US" b="0" i="0" baseline="0" smtClean="0">
                            <a:latin typeface="Cambria Math" panose="02040503050406030204" pitchFamily="18" charset="0"/>
                          </a:rPr>
                          <m:t>200</m:t>
                        </m:r>
                        <m:r>
                          <m:rPr>
                            <m:sty m:val="p"/>
                          </m:rPr>
                          <a:rPr lang="en-US" b="0" i="0" baseline="0" smtClean="0">
                            <a:latin typeface="Cambria Math" panose="02040503050406030204" pitchFamily="18" charset="0"/>
                          </a:rPr>
                          <m:t>V</m:t>
                        </m:r>
                      </m:num>
                      <m:den>
                        <m:r>
                          <a:rPr lang="en-US" b="0" i="0" baseline="0" smtClean="0">
                            <a:latin typeface="Cambria Math" panose="02040503050406030204" pitchFamily="18" charset="0"/>
                          </a:rPr>
                          <m:t>54.54</m:t>
                        </m:r>
                        <m:r>
                          <m:rPr>
                            <m:sty m:val="p"/>
                          </m:rPr>
                          <a:rPr lang="el-GR" b="0" i="0" baseline="0" smtClean="0">
                            <a:latin typeface="Cambria Math" panose="02040503050406030204" pitchFamily="18" charset="0"/>
                            <a:ea typeface="Cambria Math" panose="02040503050406030204" pitchFamily="18" charset="0"/>
                          </a:rPr>
                          <m:t>Ω</m:t>
                        </m:r>
                      </m:den>
                    </m:f>
                    <m:r>
                      <a:rPr lang="en-US" b="0" i="0" baseline="0" smtClean="0">
                        <a:latin typeface="Cambria Math" panose="02040503050406030204" pitchFamily="18" charset="0"/>
                      </a:rPr>
                      <m:t>=3.67</m:t>
                    </m:r>
                    <m:r>
                      <m:rPr>
                        <m:sty m:val="p"/>
                      </m:rPr>
                      <a:rPr lang="en-US" b="0" i="0" baseline="0" smtClean="0">
                        <a:latin typeface="Cambria Math" panose="02040503050406030204" pitchFamily="18" charset="0"/>
                      </a:rPr>
                      <m:t>A</m:t>
                    </m:r>
                  </m:oMath>
                </a14:m>
                <a:r>
                  <a:rPr lang="en-US" i="0" dirty="0"/>
                  <a: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290994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1 = on click, present slide 23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2 = on click, present slide 24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3 = on click, present slide 25 as a popup</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314333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basic circuit diagram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594094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Fully labelled circuit diagram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296987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dirty="0">
                    <a:latin typeface="Cambria Math" panose="02040503050406030204" pitchFamily="18" charset="0"/>
                  </a:rPr>
                  <a:t>Img09</a:t>
                </a:r>
              </a:p>
              <a:p>
                <a:endParaRPr lang="en-US" sz="1200" b="0" i="0" dirty="0">
                  <a:latin typeface="Cambria Math" panose="02040503050406030204" pitchFamily="18" charset="0"/>
                </a:endParaRPr>
              </a:p>
              <a:p>
                <a:r>
                  <a:rPr lang="en-US" sz="1200" b="0" i="0" dirty="0">
                    <a:latin typeface="Cambria Math" panose="02040503050406030204" pitchFamily="18" charset="0"/>
                  </a:rPr>
                  <a:t>Question 1 = on click, present the following calculation in the box</a:t>
                </a:r>
              </a:p>
              <a:p>
                <a:pPr algn="l"/>
                <a:r>
                  <a:rPr lang="en-US" i="0" dirty="0"/>
                  <a:t> </a:t>
                </a:r>
                <a14:m>
                  <m:oMath xmlns:m="http://schemas.openxmlformats.org/officeDocument/2006/math">
                    <m:f>
                      <m:fPr>
                        <m:ctrlPr>
                          <a:rPr lang="en-US"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R</m:t>
                            </m:r>
                          </m:e>
                          <m:sub>
                            <m:r>
                              <m:rPr>
                                <m:sty m:val="p"/>
                              </m:rPr>
                              <a:rPr lang="en-US" b="0" i="0" smtClean="0">
                                <a:latin typeface="Cambria Math" panose="02040503050406030204" pitchFamily="18" charset="0"/>
                              </a:rPr>
                              <m:t>T</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1</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2</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3</m:t>
                            </m:r>
                          </m:sub>
                        </m:sSub>
                      </m:den>
                    </m:f>
                  </m:oMath>
                </a14:m>
                <a:endParaRPr lang="en-US" i="0"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b="0" i="0"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R</m:t>
                              </m:r>
                            </m:e>
                            <m:sub>
                              <m:r>
                                <m:rPr>
                                  <m:sty m:val="p"/>
                                </m:rPr>
                                <a:rPr lang="en-US" b="0" i="0" smtClean="0">
                                  <a:latin typeface="Cambria Math" panose="02040503050406030204" pitchFamily="18" charset="0"/>
                                </a:rPr>
                                <m:t>T</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50</m:t>
                          </m:r>
                          <m:r>
                            <m:rPr>
                              <m:sty m:val="p"/>
                            </m:rPr>
                            <a:rPr lang="el-GR" b="0" i="0" smtClean="0">
                              <a:latin typeface="Cambria Math" panose="02040503050406030204" pitchFamily="18" charset="0"/>
                              <a:ea typeface="Cambria Math" panose="02040503050406030204" pitchFamily="18" charset="0"/>
                            </a:rPr>
                            <m:t>Ω</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100</m:t>
                          </m:r>
                          <m:r>
                            <m:rPr>
                              <m:sty m:val="p"/>
                            </m:rPr>
                            <a:rPr lang="el-GR" b="0" i="0" smtClean="0">
                              <a:latin typeface="Cambria Math" panose="02040503050406030204" pitchFamily="18" charset="0"/>
                              <a:ea typeface="Cambria Math" panose="02040503050406030204" pitchFamily="18" charset="0"/>
                            </a:rPr>
                            <m:t>Ω</m:t>
                          </m:r>
                        </m:den>
                      </m:f>
                      <m:r>
                        <a:rPr lang="en-US" b="0" i="0"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1</m:t>
                          </m:r>
                        </m:num>
                        <m:den>
                          <m:r>
                            <a:rPr lang="en-US" b="0" i="0" smtClean="0">
                              <a:latin typeface="Cambria Math" panose="02040503050406030204" pitchFamily="18" charset="0"/>
                              <a:ea typeface="Cambria Math" panose="02040503050406030204" pitchFamily="18" charset="0"/>
                            </a:rPr>
                            <m:t>200</m:t>
                          </m:r>
                          <m:r>
                            <m:rPr>
                              <m:sty m:val="p"/>
                            </m:rPr>
                            <a:rPr lang="el-GR" b="0" i="0" smtClean="0">
                              <a:latin typeface="Cambria Math" panose="02040503050406030204" pitchFamily="18" charset="0"/>
                              <a:ea typeface="Cambria Math" panose="02040503050406030204" pitchFamily="18" charset="0"/>
                            </a:rPr>
                            <m:t>Ω</m:t>
                          </m:r>
                        </m:den>
                      </m:f>
                    </m:oMath>
                  </m:oMathPara>
                </a14:m>
                <a:endParaRPr lang="en-US" b="0" i="0" dirty="0">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R</m:t>
                        </m:r>
                      </m:e>
                      <m:sub>
                        <m:r>
                          <m:rPr>
                            <m:sty m:val="p"/>
                          </m:rPr>
                          <a:rPr lang="en-US" b="0" i="0" smtClean="0">
                            <a:latin typeface="Cambria Math" panose="02040503050406030204" pitchFamily="18" charset="0"/>
                            <a:ea typeface="Cambria Math" panose="02040503050406030204" pitchFamily="18" charset="0"/>
                          </a:rPr>
                          <m:t>T</m:t>
                        </m:r>
                      </m:sub>
                    </m:sSub>
                    <m:r>
                      <a:rPr lang="en-US" b="0" i="0" smtClean="0">
                        <a:latin typeface="Cambria Math" panose="02040503050406030204" pitchFamily="18" charset="0"/>
                        <a:ea typeface="Cambria Math" panose="02040503050406030204" pitchFamily="18" charset="0"/>
                      </a:rPr>
                      <m:t>=28.571</m:t>
                    </m:r>
                    <m:r>
                      <m:rPr>
                        <m:sty m:val="p"/>
                      </m:rPr>
                      <a:rPr lang="el-GR" b="0" i="0" smtClean="0">
                        <a:latin typeface="Cambria Math" panose="02040503050406030204" pitchFamily="18" charset="0"/>
                        <a:ea typeface="Cambria Math" panose="02040503050406030204" pitchFamily="18" charset="0"/>
                      </a:rPr>
                      <m:t>Ω</m:t>
                    </m:r>
                  </m:oMath>
                </a14:m>
                <a:r>
                  <a:rPr lang="en-US"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Question 2 = on click, present the following calculation in the box</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T</m:t>
                              </m:r>
                            </m:sub>
                          </m:sSub>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m:rPr>
                                  <m:sty m:val="p"/>
                                </m:rPr>
                                <a:rPr lang="en-US" b="0" i="0" smtClean="0">
                                  <a:latin typeface="Cambria Math" panose="02040503050406030204" pitchFamily="18" charset="0"/>
                                </a:rPr>
                                <m:t>T</m:t>
                              </m:r>
                            </m:sub>
                          </m:sSub>
                        </m:den>
                      </m:f>
                    </m:oMath>
                  </m:oMathPara>
                </a14:m>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20</m:t>
                          </m:r>
                        </m:num>
                        <m:den>
                          <m:r>
                            <a:rPr lang="en-US" b="0" i="0" smtClean="0">
                              <a:latin typeface="Cambria Math" panose="02040503050406030204" pitchFamily="18" charset="0"/>
                            </a:rPr>
                            <m:t>28.571</m:t>
                          </m:r>
                          <m:r>
                            <m:rPr>
                              <m:sty m:val="p"/>
                            </m:rPr>
                            <a:rPr lang="el-GR" b="0" i="0" smtClean="0">
                              <a:latin typeface="Cambria Math" panose="02040503050406030204" pitchFamily="18" charset="0"/>
                              <a:ea typeface="Cambria Math" panose="02040503050406030204" pitchFamily="18" charset="0"/>
                            </a:rPr>
                            <m:t>Ω</m:t>
                          </m:r>
                        </m:den>
                      </m:f>
                      <m:r>
                        <a:rPr lang="en-US" b="0" i="0" smtClean="0">
                          <a:latin typeface="Cambria Math" panose="02040503050406030204" pitchFamily="18" charset="0"/>
                        </a:rPr>
                        <m:t>=0.7</m:t>
                      </m:r>
                      <m:r>
                        <m:rPr>
                          <m:sty m:val="p"/>
                        </m:rPr>
                        <a:rPr lang="en-US" b="0" i="0" smtClean="0">
                          <a:latin typeface="Cambria Math" panose="02040503050406030204" pitchFamily="18" charset="0"/>
                        </a:rPr>
                        <m:t>A</m:t>
                      </m:r>
                      <m:r>
                        <a:rPr lang="en-US" b="0" i="0" smtClean="0">
                          <a:latin typeface="Cambria Math" panose="02040503050406030204" pitchFamily="18" charset="0"/>
                        </a:rPr>
                        <m:t>=700</m:t>
                      </m:r>
                      <m:r>
                        <m:rPr>
                          <m:sty m:val="p"/>
                        </m:rPr>
                        <a:rPr lang="en-US" b="0" i="0" smtClean="0">
                          <a:latin typeface="Cambria Math" panose="02040503050406030204" pitchFamily="18" charset="0"/>
                        </a:rPr>
                        <m:t>mA</m:t>
                      </m:r>
                    </m:oMath>
                  </m:oMathPara>
                </a14:m>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Question 3 = on click, present the following calculation in the box</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I</m:t>
                          </m:r>
                        </m:e>
                        <m:sub>
                          <m:r>
                            <a:rPr lang="en-US" b="0" i="0" smtClean="0">
                              <a:latin typeface="Cambria Math" panose="02040503050406030204" pitchFamily="18" charset="0"/>
                            </a:rPr>
                            <m:t>1</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0"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1</m:t>
                              </m:r>
                            </m:sub>
                          </m:sSub>
                        </m:den>
                      </m:f>
                      <m:r>
                        <a:rPr lang="en-US" b="0" i="0" smtClean="0">
                          <a:latin typeface="Cambria Math" panose="02040503050406030204" pitchFamily="18" charset="0"/>
                        </a:rPr>
                        <m:t>; </m:t>
                      </m:r>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I</m:t>
                          </m:r>
                        </m:e>
                        <m:sub>
                          <m:r>
                            <a:rPr lang="en-US" b="0" i="0" smtClean="0">
                              <a:latin typeface="Cambria Math" panose="02040503050406030204" pitchFamily="18" charset="0"/>
                            </a:rPr>
                            <m:t>2</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0"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2</m:t>
                              </m:r>
                            </m:sub>
                          </m:sSub>
                        </m:den>
                      </m:f>
                      <m:r>
                        <a:rPr lang="en-US" b="0" i="0" smtClean="0">
                          <a:latin typeface="Cambria Math" panose="02040503050406030204" pitchFamily="18" charset="0"/>
                        </a:rPr>
                        <m:t>;</m:t>
                      </m:r>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I</m:t>
                          </m:r>
                        </m:e>
                        <m:sub>
                          <m:r>
                            <a:rPr lang="en-US" b="0" i="0" smtClean="0">
                              <a:latin typeface="Cambria Math" panose="02040503050406030204" pitchFamily="18" charset="0"/>
                            </a:rPr>
                            <m:t>1</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0" smtClean="0">
                                  <a:latin typeface="Cambria Math" panose="02040503050406030204" pitchFamily="18" charset="0"/>
                                </a:rPr>
                                <m:t>3</m:t>
                              </m:r>
                            </m:sub>
                          </m:sSub>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3</m:t>
                              </m:r>
                            </m:sub>
                          </m:sSub>
                        </m:den>
                      </m:f>
                    </m:oMath>
                  </m:oMathPara>
                </a14:m>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But </a:t>
                </a: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0" smtClean="0">
                            <a:latin typeface="Cambria Math" panose="02040503050406030204" pitchFamily="18" charset="0"/>
                          </a:rPr>
                          <m:t>2</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0" smtClean="0">
                            <a:latin typeface="Cambria Math" panose="02040503050406030204" pitchFamily="18" charset="0"/>
                          </a:rPr>
                          <m:t>3</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=20</m:t>
                    </m:r>
                    <m:r>
                      <m:rPr>
                        <m:sty m:val="p"/>
                      </m:rPr>
                      <a:rPr lang="en-US" b="0" i="0" smtClean="0">
                        <a:latin typeface="Cambria Math" panose="02040503050406030204" pitchFamily="18" charset="0"/>
                      </a:rPr>
                      <m:t>V</m:t>
                    </m:r>
                  </m:oMath>
                </a14:m>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I</m:t>
                          </m:r>
                        </m:e>
                        <m:sub>
                          <m:r>
                            <a:rPr lang="en-US" b="0" i="0" smtClean="0">
                              <a:latin typeface="Cambria Math" panose="02040503050406030204" pitchFamily="18" charset="0"/>
                            </a:rPr>
                            <m:t>1</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20</m:t>
                          </m:r>
                          <m:r>
                            <m:rPr>
                              <m:sty m:val="p"/>
                            </m:rPr>
                            <a:rPr lang="en-US" b="0" i="0" smtClean="0">
                              <a:latin typeface="Cambria Math" panose="02040503050406030204" pitchFamily="18" charset="0"/>
                            </a:rPr>
                            <m:t>V</m:t>
                          </m:r>
                        </m:num>
                        <m:den>
                          <m:r>
                            <a:rPr lang="en-US" b="0" i="0" smtClean="0">
                              <a:latin typeface="Cambria Math" panose="02040503050406030204" pitchFamily="18" charset="0"/>
                            </a:rPr>
                            <m:t>50</m:t>
                          </m:r>
                          <m:r>
                            <m:rPr>
                              <m:sty m:val="p"/>
                            </m:rPr>
                            <a:rPr lang="el-GR" b="0" i="0" smtClean="0">
                              <a:latin typeface="Cambria Math" panose="02040503050406030204" pitchFamily="18" charset="0"/>
                              <a:ea typeface="Cambria Math" panose="02040503050406030204" pitchFamily="18" charset="0"/>
                            </a:rPr>
                            <m:t>Ω</m:t>
                          </m:r>
                        </m:den>
                      </m:f>
                      <m:r>
                        <a:rPr lang="en-US" b="0" i="0" smtClean="0">
                          <a:latin typeface="Cambria Math" panose="02040503050406030204" pitchFamily="18" charset="0"/>
                        </a:rPr>
                        <m:t>; </m:t>
                      </m:r>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I</m:t>
                          </m:r>
                        </m:e>
                        <m:sub>
                          <m:r>
                            <a:rPr lang="en-US" b="0" i="0" smtClean="0">
                              <a:latin typeface="Cambria Math" panose="02040503050406030204" pitchFamily="18" charset="0"/>
                            </a:rPr>
                            <m:t>2</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20</m:t>
                          </m:r>
                          <m:r>
                            <m:rPr>
                              <m:sty m:val="p"/>
                            </m:rPr>
                            <a:rPr lang="en-US" b="0" i="0" smtClean="0">
                              <a:latin typeface="Cambria Math" panose="02040503050406030204" pitchFamily="18" charset="0"/>
                            </a:rPr>
                            <m:t>V</m:t>
                          </m:r>
                        </m:num>
                        <m:den>
                          <m:r>
                            <a:rPr lang="en-US" b="0" i="0" smtClean="0">
                              <a:latin typeface="Cambria Math" panose="02040503050406030204" pitchFamily="18" charset="0"/>
                            </a:rPr>
                            <m:t>100</m:t>
                          </m:r>
                          <m:r>
                            <m:rPr>
                              <m:sty m:val="p"/>
                            </m:rPr>
                            <a:rPr lang="el-GR" b="0" i="0" smtClean="0">
                              <a:latin typeface="Cambria Math" panose="02040503050406030204" pitchFamily="18" charset="0"/>
                              <a:ea typeface="Cambria Math" panose="02040503050406030204" pitchFamily="18" charset="0"/>
                            </a:rPr>
                            <m:t>Ω</m:t>
                          </m:r>
                        </m:den>
                      </m:f>
                      <m:r>
                        <a:rPr lang="en-US" b="0" i="0" smtClean="0">
                          <a:latin typeface="Cambria Math" panose="02040503050406030204" pitchFamily="18" charset="0"/>
                        </a:rPr>
                        <m:t>;</m:t>
                      </m:r>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I</m:t>
                          </m:r>
                        </m:e>
                        <m:sub>
                          <m:r>
                            <a:rPr lang="en-US" b="0" i="0" smtClean="0">
                              <a:latin typeface="Cambria Math" panose="02040503050406030204" pitchFamily="18" charset="0"/>
                            </a:rPr>
                            <m:t>1</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20</m:t>
                          </m:r>
                          <m:r>
                            <m:rPr>
                              <m:sty m:val="p"/>
                            </m:rPr>
                            <a:rPr lang="en-US" b="0" i="0" smtClean="0">
                              <a:latin typeface="Cambria Math" panose="02040503050406030204" pitchFamily="18" charset="0"/>
                            </a:rPr>
                            <m:t>V</m:t>
                          </m:r>
                        </m:num>
                        <m:den>
                          <m:r>
                            <a:rPr lang="en-US" b="0" i="0" smtClean="0">
                              <a:latin typeface="Cambria Math" panose="02040503050406030204" pitchFamily="18" charset="0"/>
                            </a:rPr>
                            <m:t>200</m:t>
                          </m:r>
                          <m:r>
                            <m:rPr>
                              <m:sty m:val="p"/>
                            </m:rPr>
                            <a:rPr lang="el-GR" b="0" i="0" smtClean="0">
                              <a:latin typeface="Cambria Math" panose="02040503050406030204" pitchFamily="18" charset="0"/>
                              <a:ea typeface="Cambria Math" panose="02040503050406030204" pitchFamily="18" charset="0"/>
                            </a:rPr>
                            <m:t>Ω</m:t>
                          </m:r>
                        </m:den>
                      </m:f>
                    </m:oMath>
                  </m:oMathPara>
                </a14:m>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I</m:t>
                          </m:r>
                        </m:e>
                        <m:sub>
                          <m:r>
                            <a:rPr lang="en-US" b="0" i="0" smtClean="0">
                              <a:latin typeface="Cambria Math" panose="02040503050406030204" pitchFamily="18" charset="0"/>
                              <a:ea typeface="Cambria Math" panose="02040503050406030204" pitchFamily="18" charset="0"/>
                            </a:rPr>
                            <m:t>1</m:t>
                          </m:r>
                        </m:sub>
                      </m:sSub>
                      <m:r>
                        <a:rPr lang="en-US" b="0" i="0" smtClean="0">
                          <a:latin typeface="Cambria Math" panose="02040503050406030204" pitchFamily="18" charset="0"/>
                          <a:ea typeface="Cambria Math" panose="02040503050406030204" pitchFamily="18" charset="0"/>
                        </a:rPr>
                        <m:t>=0.4</m:t>
                      </m:r>
                      <m:r>
                        <m:rPr>
                          <m:sty m:val="p"/>
                        </m:rPr>
                        <a:rPr lang="en-US" b="0" i="0" smtClean="0">
                          <a:latin typeface="Cambria Math" panose="02040503050406030204" pitchFamily="18" charset="0"/>
                          <a:ea typeface="Cambria Math" panose="02040503050406030204" pitchFamily="18" charset="0"/>
                        </a:rPr>
                        <m:t>A</m:t>
                      </m:r>
                      <m:r>
                        <a:rPr lang="en-US" b="0" i="0"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I</m:t>
                          </m:r>
                        </m:e>
                        <m:sub>
                          <m:r>
                            <a:rPr lang="en-US" b="0" i="0" smtClean="0">
                              <a:latin typeface="Cambria Math" panose="02040503050406030204" pitchFamily="18" charset="0"/>
                              <a:ea typeface="Cambria Math" panose="02040503050406030204" pitchFamily="18" charset="0"/>
                            </a:rPr>
                            <m:t>2</m:t>
                          </m:r>
                        </m:sub>
                      </m:sSub>
                      <m:r>
                        <a:rPr lang="en-US" b="0" i="0" smtClean="0">
                          <a:latin typeface="Cambria Math" panose="02040503050406030204" pitchFamily="18" charset="0"/>
                          <a:ea typeface="Cambria Math" panose="02040503050406030204" pitchFamily="18" charset="0"/>
                        </a:rPr>
                        <m:t>=0.2</m:t>
                      </m:r>
                      <m:r>
                        <m:rPr>
                          <m:sty m:val="p"/>
                        </m:rPr>
                        <a:rPr lang="en-US" b="0" i="0" smtClean="0">
                          <a:latin typeface="Cambria Math" panose="02040503050406030204" pitchFamily="18" charset="0"/>
                          <a:ea typeface="Cambria Math" panose="02040503050406030204" pitchFamily="18" charset="0"/>
                        </a:rPr>
                        <m:t>A</m:t>
                      </m:r>
                      <m:r>
                        <a:rPr lang="en-US" b="0" i="0"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I</m:t>
                          </m:r>
                        </m:e>
                        <m:sub>
                          <m:r>
                            <a:rPr lang="en-US" b="0" i="0" smtClean="0">
                              <a:latin typeface="Cambria Math" panose="02040503050406030204" pitchFamily="18" charset="0"/>
                              <a:ea typeface="Cambria Math" panose="02040503050406030204" pitchFamily="18" charset="0"/>
                            </a:rPr>
                            <m:t>3</m:t>
                          </m:r>
                        </m:sub>
                      </m:sSub>
                      <m:r>
                        <a:rPr lang="en-US" b="0" i="0" smtClean="0">
                          <a:latin typeface="Cambria Math" panose="02040503050406030204" pitchFamily="18" charset="0"/>
                          <a:ea typeface="Cambria Math" panose="02040503050406030204" pitchFamily="18" charset="0"/>
                        </a:rPr>
                        <m:t>=0.1</m:t>
                      </m:r>
                      <m:r>
                        <m:rPr>
                          <m:sty m:val="p"/>
                        </m:rPr>
                        <a:rPr lang="en-US" b="0" i="0" smtClean="0">
                          <a:latin typeface="Cambria Math" panose="02040503050406030204" pitchFamily="18" charset="0"/>
                          <a:ea typeface="Cambria Math" panose="02040503050406030204" pitchFamily="18" charset="0"/>
                        </a:rPr>
                        <m:t>A</m:t>
                      </m:r>
                    </m:oMath>
                  </m:oMathPara>
                </a14:m>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Check: </a:t>
                </a: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=0.7</m:t>
                    </m:r>
                    <m:r>
                      <m:rPr>
                        <m:sty m:val="p"/>
                      </m:rPr>
                      <a:rPr lang="en-US" b="0" i="0" smtClean="0">
                        <a:latin typeface="Cambria Math" panose="02040503050406030204" pitchFamily="18" charset="0"/>
                      </a:rPr>
                      <m:t>A</m:t>
                    </m:r>
                    <m:r>
                      <a:rPr lang="en-US" b="0" i="0" smtClean="0">
                        <a:latin typeface="Cambria Math" panose="02040503050406030204" pitchFamily="18" charset="0"/>
                      </a:rPr>
                      <m:t>=0.4</m:t>
                    </m:r>
                    <m:r>
                      <m:rPr>
                        <m:sty m:val="p"/>
                      </m:rPr>
                      <a:rPr lang="en-US" b="0" i="0" smtClean="0">
                        <a:latin typeface="Cambria Math" panose="02040503050406030204" pitchFamily="18" charset="0"/>
                      </a:rPr>
                      <m:t>A</m:t>
                    </m:r>
                    <m:r>
                      <a:rPr lang="en-US" b="0" i="0" smtClean="0">
                        <a:latin typeface="Cambria Math" panose="02040503050406030204" pitchFamily="18" charset="0"/>
                      </a:rPr>
                      <m:t>+0.2</m:t>
                    </m:r>
                    <m:r>
                      <m:rPr>
                        <m:sty m:val="p"/>
                      </m:rPr>
                      <a:rPr lang="en-US" b="0" i="0" smtClean="0">
                        <a:latin typeface="Cambria Math" panose="02040503050406030204" pitchFamily="18" charset="0"/>
                      </a:rPr>
                      <m:t>A</m:t>
                    </m:r>
                    <m:r>
                      <a:rPr lang="en-US" b="0" i="0" smtClean="0">
                        <a:latin typeface="Cambria Math" panose="02040503050406030204" pitchFamily="18" charset="0"/>
                      </a:rPr>
                      <m:t>+0.1</m:t>
                    </m:r>
                    <m:r>
                      <m:rPr>
                        <m:sty m:val="p"/>
                      </m:rPr>
                      <a:rPr lang="en-US" b="0" i="0" smtClean="0">
                        <a:latin typeface="Cambria Math" panose="02040503050406030204" pitchFamily="18" charset="0"/>
                      </a:rPr>
                      <m:t>A</m:t>
                    </m:r>
                  </m:oMath>
                </a14:m>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Virtual circuit = on click, open http://</a:t>
                </a:r>
                <a:r>
                  <a:rPr lang="en-US" i="0" dirty="0" err="1"/>
                  <a:t>everycircuit.com</a:t>
                </a:r>
                <a:r>
                  <a:rPr lang="en-US" i="0" dirty="0"/>
                  <a:t>/circuit/6049524668956672 full screen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375894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1 = on click, present slide 27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2 = on click, present slide 28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3 = on click, present slide 29 as a popup</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959192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basic circuit diagram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244139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fully labelled circuit diagram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471012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dirty="0">
                    <a:latin typeface="Cambria Math" panose="02040503050406030204" pitchFamily="18" charset="0"/>
                  </a:rPr>
                  <a:t>Img11</a:t>
                </a:r>
              </a:p>
              <a:p>
                <a:endParaRPr lang="en-US" sz="1200" b="0" i="0" dirty="0">
                  <a:latin typeface="Cambria Math" panose="02040503050406030204" pitchFamily="18" charset="0"/>
                </a:endParaRPr>
              </a:p>
              <a:p>
                <a:r>
                  <a:rPr lang="en-US" sz="1200" b="0" i="0" dirty="0">
                    <a:latin typeface="Cambria Math" panose="02040503050406030204" pitchFamily="18" charset="0"/>
                  </a:rPr>
                  <a:t>Question 1 = on click, present the following calculation in the box</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𝑇</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oMath>
                  </m:oMathPara>
                </a14:m>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=0.8</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𝐴</m:t>
                      </m:r>
                    </m:oMath>
                  </m:oMathPara>
                </a14:m>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Question 2 = on click, present the following calculation in the box</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𝑇</m:t>
                              </m:r>
                            </m:sub>
                          </m:sSub>
                        </m:den>
                      </m:f>
                    </m:oMath>
                  </m:oMathPara>
                </a14:m>
                <a:endParaRPr lang="en-US" b="0" i="0" dirty="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m:t>
                          </m:r>
                          <m:r>
                            <a:rPr lang="en-US" b="0" i="1" smtClean="0">
                              <a:latin typeface="Cambria Math" panose="02040503050406030204" pitchFamily="18" charset="0"/>
                              <a:ea typeface="Cambria Math" panose="02040503050406030204" pitchFamily="18" charset="0"/>
                            </a:rPr>
                            <m:t>𝑉</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𝐴</m:t>
                          </m:r>
                        </m:den>
                      </m:f>
                      <m:r>
                        <a:rPr lang="en-US" b="0" i="1" smtClean="0">
                          <a:latin typeface="Cambria Math" panose="02040503050406030204" pitchFamily="18" charset="0"/>
                          <a:ea typeface="Cambria Math" panose="02040503050406030204" pitchFamily="18" charset="0"/>
                        </a:rPr>
                        <m:t>=4.5</m:t>
                      </m:r>
                      <m:r>
                        <m:rPr>
                          <m:sty m:val="p"/>
                        </m:rPr>
                        <a:rPr lang="el-GR" b="0" i="1" smtClean="0">
                          <a:latin typeface="Cambria Math" panose="02040503050406030204" pitchFamily="18" charset="0"/>
                          <a:ea typeface="Cambria Math" panose="02040503050406030204" pitchFamily="18" charset="0"/>
                        </a:rPr>
                        <m:t>Ω</m:t>
                      </m:r>
                    </m:oMath>
                  </m:oMathPara>
                </a14:m>
                <a:endParaRPr lang="en-US" b="0" i="0" dirty="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a typeface="Cambria Math" panose="02040503050406030204" pitchFamily="18" charset="0"/>
                  </a:rPr>
                  <a:t>Question 3 = on click, present the following calculation in the box</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1</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1</m:t>
                              </m:r>
                            </m:sub>
                          </m:sSub>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2</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2</m:t>
                              </m:r>
                            </m:sub>
                          </m:sSub>
                        </m:den>
                      </m:f>
                    </m:oMath>
                  </m:oMathPara>
                </a14:m>
                <a:endParaRPr lang="en-US" b="0" i="0" dirty="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But </a:t>
                </a: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0" smtClean="0">
                            <a:latin typeface="Cambria Math" panose="02040503050406030204" pitchFamily="18" charset="0"/>
                          </a:rPr>
                          <m:t>2</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=9</m:t>
                    </m:r>
                    <m:r>
                      <m:rPr>
                        <m:sty m:val="p"/>
                      </m:rPr>
                      <a:rPr lang="en-US" b="0" i="0" smtClean="0">
                        <a:latin typeface="Cambria Math" panose="02040503050406030204" pitchFamily="18" charset="0"/>
                      </a:rPr>
                      <m:t>V</m:t>
                    </m:r>
                  </m:oMath>
                </a14:m>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m:t>
                          </m:r>
                          <m:r>
                            <a:rPr lang="en-US" b="0" i="1" smtClean="0">
                              <a:latin typeface="Cambria Math" panose="02040503050406030204" pitchFamily="18" charset="0"/>
                              <a:ea typeface="Cambria Math" panose="02040503050406030204" pitchFamily="18" charset="0"/>
                            </a:rPr>
                            <m:t>𝑉</m:t>
                          </m:r>
                        </m:num>
                        <m:den>
                          <m:r>
                            <a:rPr lang="en-US" b="0" i="1" smtClean="0">
                              <a:latin typeface="Cambria Math" panose="02040503050406030204" pitchFamily="18" charset="0"/>
                              <a:ea typeface="Cambria Math" panose="02040503050406030204" pitchFamily="18" charset="0"/>
                            </a:rPr>
                            <m:t>0.8</m:t>
                          </m:r>
                          <m:r>
                            <a:rPr lang="en-US" b="0" i="1" smtClean="0">
                              <a:latin typeface="Cambria Math" panose="02040503050406030204" pitchFamily="18" charset="0"/>
                              <a:ea typeface="Cambria Math" panose="02040503050406030204" pitchFamily="18" charset="0"/>
                            </a:rPr>
                            <m:t>𝐴</m:t>
                          </m:r>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m:t>
                          </m:r>
                          <m:r>
                            <a:rPr lang="en-US" b="0" i="1" smtClean="0">
                              <a:latin typeface="Cambria Math" panose="02040503050406030204" pitchFamily="18" charset="0"/>
                              <a:ea typeface="Cambria Math" panose="02040503050406030204" pitchFamily="18" charset="0"/>
                            </a:rPr>
                            <m:t>𝑉</m:t>
                          </m:r>
                        </m:num>
                        <m:den>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𝐴</m:t>
                          </m:r>
                        </m:den>
                      </m:f>
                    </m:oMath>
                  </m:oMathPara>
                </a14:m>
                <a:endParaRPr lang="en-US" b="0" i="0" dirty="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=11.25</m:t>
                      </m:r>
                      <m:r>
                        <m:rPr>
                          <m:sty m:val="p"/>
                        </m:rPr>
                        <a:rPr lang="el-GR" b="0"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=7.5</m:t>
                      </m:r>
                      <m:r>
                        <m:rPr>
                          <m:sty m:val="p"/>
                        </m:rPr>
                        <a:rPr lang="el-GR" b="0" i="1" smtClean="0">
                          <a:latin typeface="Cambria Math" panose="02040503050406030204" pitchFamily="18" charset="0"/>
                          <a:ea typeface="Cambria Math" panose="02040503050406030204" pitchFamily="18" charset="0"/>
                        </a:rPr>
                        <m:t>Ω</m:t>
                      </m:r>
                    </m:oMath>
                  </m:oMathPara>
                </a14:m>
                <a:endParaRPr lang="en-US" b="0" i="0" dirty="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a typeface="Cambria Math" panose="02040503050406030204" pitchFamily="18" charset="0"/>
                  </a:rPr>
                  <a:t>Virtual circuit = on click open http://</a:t>
                </a:r>
                <a:r>
                  <a:rPr lang="en-US" b="0" i="0" dirty="0" err="1">
                    <a:ea typeface="Cambria Math" panose="02040503050406030204" pitchFamily="18" charset="0"/>
                  </a:rPr>
                  <a:t>everycircuit.com</a:t>
                </a:r>
                <a:r>
                  <a:rPr lang="en-US" b="0" i="0" dirty="0">
                    <a:ea typeface="Cambria Math" panose="02040503050406030204" pitchFamily="18" charset="0"/>
                  </a:rPr>
                  <a:t>/circuit/6189433564168192 full screen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76867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01_03_02_Activity for the original questions. Doc04 = This document must also be formatted into a downloadable worksheet. The memo is 01_03_02_Activity Solutions –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423456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238271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Upload document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dirty="0"/>
              <a:t>Feedback:</a:t>
            </a:r>
          </a:p>
          <a:p>
            <a:r>
              <a:rPr lang="en-GB" dirty="0"/>
              <a:t>Make sure that your circuit looks similar to this one. See 01_03_02_Activity Solutions for correct circuit diagram.</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067472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7.244</a:t>
            </a:r>
            <a:r>
              <a:rPr lang="en-ZA" sz="1200" dirty="0" err="1"/>
              <a:t>Ω</a:t>
            </a:r>
            <a:endParaRPr lang="en-GB" dirty="0"/>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1799585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36.22V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581372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36.22V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871274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1.646V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3017651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72.883W</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2089441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Maths cloze question with symbol selector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Correct Answer: 27</a:t>
            </a:r>
            <a:r>
              <a:rPr lang="en-ZA" sz="1200" dirty="0" err="1"/>
              <a:t>Ω</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1322440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399214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Upload document question</a:t>
            </a:r>
          </a:p>
          <a:p>
            <a:endParaRPr lang="en-GB" dirty="0"/>
          </a:p>
          <a:p>
            <a:r>
              <a:rPr lang="en-US" dirty="0"/>
              <a:t>Feedback:</a:t>
            </a:r>
          </a:p>
          <a:p>
            <a:r>
              <a:rPr lang="en-GB" dirty="0"/>
              <a:t>Make sure that your circuit looks similar to this one. See 01_03_02_Activity Solutions for correct circuit diagram.</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303021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Img01 = https://</a:t>
                </a:r>
                <a:r>
                  <a:rPr lang="en-US" b="0" dirty="0" err="1"/>
                  <a:t>upload.wikimedia.org</a:t>
                </a:r>
                <a:r>
                  <a:rPr lang="en-US" b="0" dirty="0"/>
                  <a:t>/</a:t>
                </a:r>
                <a:r>
                  <a:rPr lang="en-US" b="0" dirty="0" err="1"/>
                  <a:t>wikipedia</a:t>
                </a:r>
                <a:r>
                  <a:rPr lang="en-US" b="0" dirty="0"/>
                  <a:t>/commons/thumb/5/5a/</a:t>
                </a:r>
                <a:r>
                  <a:rPr lang="en-US" b="0" dirty="0" err="1"/>
                  <a:t>Parallel_circuit.svg</a:t>
                </a:r>
                <a:r>
                  <a:rPr lang="en-US" b="0" dirty="0"/>
                  <a:t>/2000px-Parallel_circuit.svg.png – marked for reuse</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3k3 – 0.015A; 2k7 – 0.019A; 10 – 0.005A; 2k2 – 0.023A</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4071857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Answers: 50V for all answers</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44694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806.452</a:t>
            </a:r>
            <a:r>
              <a:rPr lang="en-ZA" sz="1200" dirty="0" err="1"/>
              <a:t>Ω</a:t>
            </a:r>
            <a:endParaRPr lang="en-GB" dirty="0"/>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1032170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3.1W</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2004807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1376685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0.887</a:t>
            </a:r>
            <a:r>
              <a:rPr lang="en-ZA" sz="1200" dirty="0" err="1"/>
              <a:t>Ω</a:t>
            </a:r>
            <a:endParaRPr lang="en-GB" dirty="0"/>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2996653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27.057A</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2525711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6.667A</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1756577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9.6W</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171002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404596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Redraw Img01 with arrows, nodes and label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redraw https://</a:t>
                </a:r>
                <a:r>
                  <a:rPr lang="en-US" dirty="0" err="1"/>
                  <a:t>upload.wikimedia.org</a:t>
                </a:r>
                <a:r>
                  <a:rPr lang="en-US" dirty="0"/>
                  <a:t>/</a:t>
                </a:r>
                <a:r>
                  <a:rPr lang="en-US" dirty="0" err="1"/>
                  <a:t>wikipedia</a:t>
                </a:r>
                <a:r>
                  <a:rPr lang="en-US" dirty="0"/>
                  <a:t>/commons/thumb/0/0d/</a:t>
                </a:r>
                <a:r>
                  <a:rPr lang="en-US" dirty="0" err="1"/>
                  <a:t>Series_circuit.svg</a:t>
                </a:r>
                <a:r>
                  <a:rPr lang="en-US" dirty="0"/>
                  <a:t>/1200px-Series_circuit.svg.png (marked for reuse) with arrows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389634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378297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26771691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5559552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Make resistor symbols and R1, R2, R3 another colour</a:t>
            </a:r>
          </a:p>
        </p:txBody>
      </p:sp>
      <p:sp>
        <p:nvSpPr>
          <p:cNvPr id="4" name="Slide Number Placeholder 3"/>
          <p:cNvSpPr>
            <a:spLocks noGrp="1"/>
          </p:cNvSpPr>
          <p:nvPr>
            <p:ph type="sldNum" sz="quarter" idx="10"/>
          </p:nvPr>
        </p:nvSpPr>
        <p:spPr/>
        <p:txBody>
          <a:bodyPr/>
          <a:lstStyle/>
          <a:p>
            <a:fld id="{16FEC50E-693F-7248-AD71-EC691CF637E1}" type="slidenum">
              <a:rPr lang="en-GB" smtClean="0"/>
              <a:t>54</a:t>
            </a:fld>
            <a:endParaRPr lang="en-GB"/>
          </a:p>
        </p:txBody>
      </p:sp>
    </p:spTree>
    <p:extLst>
      <p:ext uri="{BB962C8B-B14F-4D97-AF65-F5344CB8AC3E}">
        <p14:creationId xmlns:p14="http://schemas.microsoft.com/office/powerpoint/2010/main" val="880551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55</a:t>
            </a:fld>
            <a:endParaRPr lang="en-GB"/>
          </a:p>
        </p:txBody>
      </p:sp>
    </p:spTree>
    <p:extLst>
      <p:ext uri="{BB962C8B-B14F-4D97-AF65-F5344CB8AC3E}">
        <p14:creationId xmlns:p14="http://schemas.microsoft.com/office/powerpoint/2010/main" val="1797803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56</a:t>
            </a:fld>
            <a:endParaRPr lang="en-GB"/>
          </a:p>
        </p:txBody>
      </p:sp>
    </p:spTree>
    <p:extLst>
      <p:ext uri="{BB962C8B-B14F-4D97-AF65-F5344CB8AC3E}">
        <p14:creationId xmlns:p14="http://schemas.microsoft.com/office/powerpoint/2010/main" val="7599654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57</a:t>
            </a:fld>
            <a:endParaRPr lang="en-GB"/>
          </a:p>
        </p:txBody>
      </p:sp>
    </p:spTree>
    <p:extLst>
      <p:ext uri="{BB962C8B-B14F-4D97-AF65-F5344CB8AC3E}">
        <p14:creationId xmlns:p14="http://schemas.microsoft.com/office/powerpoint/2010/main" val="37950118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58</a:t>
            </a:fld>
            <a:endParaRPr lang="en-GB"/>
          </a:p>
        </p:txBody>
      </p:sp>
    </p:spTree>
    <p:extLst>
      <p:ext uri="{BB962C8B-B14F-4D97-AF65-F5344CB8AC3E}">
        <p14:creationId xmlns:p14="http://schemas.microsoft.com/office/powerpoint/2010/main" val="40752639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59</a:t>
            </a:fld>
            <a:endParaRPr lang="en-GB"/>
          </a:p>
        </p:txBody>
      </p:sp>
    </p:spTree>
    <p:extLst>
      <p:ext uri="{BB962C8B-B14F-4D97-AF65-F5344CB8AC3E}">
        <p14:creationId xmlns:p14="http://schemas.microsoft.com/office/powerpoint/2010/main" val="154694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Doc01.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Img04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Vid01 = on click, play Vid01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98878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Reveal each point on click of the number.</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9691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Doc02.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Img04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Vid02 = on click, play Vid02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2508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Reveal each point on click of the number.</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4212809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1/25/19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0.tiff"/><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png"/><Relationship Id="rId5" Type="http://schemas.openxmlformats.org/officeDocument/2006/relationships/image" Target="../media/image10.tiff"/><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png"/><Relationship Id="rId5" Type="http://schemas.openxmlformats.org/officeDocument/2006/relationships/image" Target="../media/image10.tiff"/><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png"/><Relationship Id="rId5" Type="http://schemas.openxmlformats.org/officeDocument/2006/relationships/image" Target="../media/image10.tiff"/><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0.tiff"/><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2.tiff"/><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3.tiff"/><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0.tiff"/><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6.sv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image" Target="../media/image10.tiff"/><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0.tiff"/><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4.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tiff"/><Relationship Id="rId5" Type="http://schemas.openxmlformats.org/officeDocument/2006/relationships/image" Target="../media/image2.sv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7.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7.xml"/><Relationship Id="rId1" Type="http://schemas.openxmlformats.org/officeDocument/2006/relationships/tags" Target="../tags/tag5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7.xml"/><Relationship Id="rId1" Type="http://schemas.openxmlformats.org/officeDocument/2006/relationships/tags" Target="../tags/tag5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7.xml"/><Relationship Id="rId1" Type="http://schemas.openxmlformats.org/officeDocument/2006/relationships/tags" Target="../tags/tag56.xml"/><Relationship Id="rId4" Type="http://schemas.openxmlformats.org/officeDocument/2006/relationships/image" Target="../media/image17.tif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7.xml"/><Relationship Id="rId1" Type="http://schemas.openxmlformats.org/officeDocument/2006/relationships/tags" Target="../tags/tag57.xml"/><Relationship Id="rId4" Type="http://schemas.openxmlformats.org/officeDocument/2006/relationships/hyperlink" Target="https://phet.colorado.edu/sims/html/circuit-construction-kit-dc-virtual-lab/latest/circuit-construction-kit-dc-virtual-lab_en.html"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comments" Target="../comments/comment1.xml"/><Relationship Id="rId2" Type="http://schemas.openxmlformats.org/officeDocument/2006/relationships/slideLayout" Target="../slideLayouts/slideLayout17.xml"/><Relationship Id="rId1" Type="http://schemas.openxmlformats.org/officeDocument/2006/relationships/tags" Target="../tags/tag5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7.xml"/><Relationship Id="rId1" Type="http://schemas.openxmlformats.org/officeDocument/2006/relationships/tags" Target="../tags/tag59.xml"/><Relationship Id="rId4" Type="http://schemas.openxmlformats.org/officeDocument/2006/relationships/hyperlink" Target="https://phet.colorado.edu/sims/html/circuit-construction-kit-dc-virtual-lab/latest/circuit-construction-kit-dc-virtual-lab_en.html"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7.xml"/><Relationship Id="rId1" Type="http://schemas.openxmlformats.org/officeDocument/2006/relationships/tags" Target="../tags/tag60.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7.xml"/><Relationship Id="rId1" Type="http://schemas.openxmlformats.org/officeDocument/2006/relationships/tags" Target="../tags/tag6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tiff"/><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tiff"/><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6.tiff"/><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Principles</a:t>
            </a:r>
          </a:p>
        </p:txBody>
      </p:sp>
      <p:sp>
        <p:nvSpPr>
          <p:cNvPr id="3" name="Subtitle 2"/>
          <p:cNvSpPr>
            <a:spLocks noGrp="1"/>
          </p:cNvSpPr>
          <p:nvPr>
            <p:ph type="subTitle" idx="1"/>
          </p:nvPr>
        </p:nvSpPr>
        <p:spPr/>
        <p:txBody>
          <a:bodyPr>
            <a:normAutofit/>
          </a:bodyPr>
          <a:lstStyle/>
          <a:p>
            <a:pPr algn="l"/>
            <a:r>
              <a:rPr lang="en-GB" sz="2400"/>
              <a:t>Topic 3: Solving DC Electrical Circuits</a:t>
            </a:r>
            <a:endParaRPr lang="en-GB" sz="2400" dirty="0"/>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Parallel resistors results 2</a:t>
            </a:r>
          </a:p>
        </p:txBody>
      </p:sp>
      <p:sp>
        <p:nvSpPr>
          <p:cNvPr id="3" name="Content Placeholder 2"/>
          <p:cNvSpPr>
            <a:spLocks noGrp="1"/>
          </p:cNvSpPr>
          <p:nvPr>
            <p:ph idx="1"/>
          </p:nvPr>
        </p:nvSpPr>
        <p:spPr>
          <a:xfrm>
            <a:off x="1122532" y="1091868"/>
            <a:ext cx="7607555" cy="1097616"/>
          </a:xfrm>
        </p:spPr>
        <p:txBody>
          <a:bodyPr>
            <a:noAutofit/>
          </a:bodyPr>
          <a:lstStyle/>
          <a:p>
            <a:pPr marL="0" indent="0" algn="just">
              <a:buNone/>
            </a:pPr>
            <a:r>
              <a:rPr lang="en-US" sz="2400" dirty="0"/>
              <a:t>We can now add one more important point about parallel circuits. When we have resistors connected together in parallel…</a:t>
            </a:r>
          </a:p>
        </p:txBody>
      </p:sp>
      <p:sp>
        <p:nvSpPr>
          <p:cNvPr id="6" name="Content Placeholder 2">
            <a:extLst>
              <a:ext uri="{FF2B5EF4-FFF2-40B4-BE49-F238E27FC236}">
                <a16:creationId xmlns:a16="http://schemas.microsoft.com/office/drawing/2014/main" id="{148131CC-4D23-EE47-BE06-E591B4FCE03F}"/>
              </a:ext>
            </a:extLst>
          </p:cNvPr>
          <p:cNvSpPr txBox="1">
            <a:spLocks/>
          </p:cNvSpPr>
          <p:nvPr/>
        </p:nvSpPr>
        <p:spPr>
          <a:xfrm>
            <a:off x="1120633" y="2178254"/>
            <a:ext cx="7607555" cy="441623"/>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number.</a:t>
            </a:r>
          </a:p>
        </p:txBody>
      </p:sp>
      <p:pic>
        <p:nvPicPr>
          <p:cNvPr id="7" name="Graphic 6" descr="User">
            <a:extLst>
              <a:ext uri="{FF2B5EF4-FFF2-40B4-BE49-F238E27FC236}">
                <a16:creationId xmlns:a16="http://schemas.microsoft.com/office/drawing/2014/main" id="{B228B9AC-D41A-8549-ABAD-54D4FA86DE5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6587" y="1918967"/>
            <a:ext cx="854046" cy="854046"/>
          </a:xfrm>
          <a:prstGeom prst="rect">
            <a:avLst/>
          </a:prstGeom>
        </p:spPr>
      </p:pic>
      <p:sp>
        <p:nvSpPr>
          <p:cNvPr id="8" name="Rectangle 7">
            <a:extLst>
              <a:ext uri="{FF2B5EF4-FFF2-40B4-BE49-F238E27FC236}">
                <a16:creationId xmlns:a16="http://schemas.microsoft.com/office/drawing/2014/main" id="{6760A006-BE2E-184A-BC31-5E3429B97437}"/>
              </a:ext>
            </a:extLst>
          </p:cNvPr>
          <p:cNvSpPr/>
          <p:nvPr/>
        </p:nvSpPr>
        <p:spPr>
          <a:xfrm>
            <a:off x="1122532" y="2705431"/>
            <a:ext cx="7607555" cy="96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The voltage across each resistor or parallel part of the circuit is the same as the supply.</a:t>
            </a:r>
          </a:p>
        </p:txBody>
      </p:sp>
      <p:sp>
        <p:nvSpPr>
          <p:cNvPr id="10" name="Oval 9">
            <a:extLst>
              <a:ext uri="{FF2B5EF4-FFF2-40B4-BE49-F238E27FC236}">
                <a16:creationId xmlns:a16="http://schemas.microsoft.com/office/drawing/2014/main" id="{89148A6F-8790-C947-825F-0E47C3846DD9}"/>
              </a:ext>
            </a:extLst>
          </p:cNvPr>
          <p:cNvSpPr/>
          <p:nvPr/>
        </p:nvSpPr>
        <p:spPr>
          <a:xfrm>
            <a:off x="1210573" y="2990872"/>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Tree>
    <p:custDataLst>
      <p:tags r:id="rId1"/>
    </p:custDataLst>
    <p:extLst>
      <p:ext uri="{BB962C8B-B14F-4D97-AF65-F5344CB8AC3E}">
        <p14:creationId xmlns:p14="http://schemas.microsoft.com/office/powerpoint/2010/main" val="413238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Effective parallel resistance</a:t>
            </a:r>
          </a:p>
        </p:txBody>
      </p:sp>
      <p:sp>
        <p:nvSpPr>
          <p:cNvPr id="3" name="Content Placeholder 2"/>
          <p:cNvSpPr>
            <a:spLocks noGrp="1"/>
          </p:cNvSpPr>
          <p:nvPr>
            <p:ph idx="1"/>
          </p:nvPr>
        </p:nvSpPr>
        <p:spPr>
          <a:xfrm>
            <a:off x="1122534" y="1091868"/>
            <a:ext cx="4288916" cy="2325890"/>
          </a:xfrm>
        </p:spPr>
        <p:txBody>
          <a:bodyPr>
            <a:noAutofit/>
          </a:bodyPr>
          <a:lstStyle/>
          <a:p>
            <a:pPr marL="0" indent="0" algn="just">
              <a:buNone/>
            </a:pPr>
            <a:r>
              <a:rPr lang="en-US" sz="2400" dirty="0"/>
              <a:t>We have seen that when we have resistors in parallel, the total resistance is always less than even the smallest of the parallel resistors. But how do we calculate this equivalent total resistance?</a:t>
            </a:r>
          </a:p>
        </p:txBody>
      </p:sp>
      <p:sp>
        <p:nvSpPr>
          <p:cNvPr id="7" name="Content Placeholder 2">
            <a:extLst>
              <a:ext uri="{FF2B5EF4-FFF2-40B4-BE49-F238E27FC236}">
                <a16:creationId xmlns:a16="http://schemas.microsoft.com/office/drawing/2014/main" id="{96A3D0B2-1389-194C-B192-A595EA836110}"/>
              </a:ext>
            </a:extLst>
          </p:cNvPr>
          <p:cNvSpPr txBox="1">
            <a:spLocks/>
          </p:cNvSpPr>
          <p:nvPr/>
        </p:nvSpPr>
        <p:spPr>
          <a:xfrm>
            <a:off x="1122534" y="3603026"/>
            <a:ext cx="4410363" cy="489289"/>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to find out.</a:t>
            </a:r>
          </a:p>
        </p:txBody>
      </p:sp>
      <p:pic>
        <p:nvPicPr>
          <p:cNvPr id="8" name="Graphic 7" descr="User">
            <a:extLst>
              <a:ext uri="{FF2B5EF4-FFF2-40B4-BE49-F238E27FC236}">
                <a16:creationId xmlns:a16="http://schemas.microsoft.com/office/drawing/2014/main" id="{C8E9C6ED-2455-CD4A-A527-7EA9F0B111C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8" y="3408156"/>
            <a:ext cx="854046" cy="854046"/>
          </a:xfrm>
          <a:prstGeom prst="rect">
            <a:avLst/>
          </a:prstGeom>
        </p:spPr>
      </p:pic>
      <p:sp>
        <p:nvSpPr>
          <p:cNvPr id="9" name="Rectangle 8">
            <a:extLst>
              <a:ext uri="{FF2B5EF4-FFF2-40B4-BE49-F238E27FC236}">
                <a16:creationId xmlns:a16="http://schemas.microsoft.com/office/drawing/2014/main" id="{1FC4F9B7-00F3-EB46-A919-1D8806CB5A67}"/>
              </a:ext>
            </a:extLst>
          </p:cNvPr>
          <p:cNvSpPr/>
          <p:nvPr/>
        </p:nvSpPr>
        <p:spPr>
          <a:xfrm>
            <a:off x="5740510" y="139946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YT01</a:t>
            </a:r>
          </a:p>
        </p:txBody>
      </p:sp>
    </p:spTree>
    <p:custDataLst>
      <p:tags r:id="rId1"/>
    </p:custDataLst>
    <p:extLst>
      <p:ext uri="{BB962C8B-B14F-4D97-AF65-F5344CB8AC3E}">
        <p14:creationId xmlns:p14="http://schemas.microsoft.com/office/powerpoint/2010/main" val="367669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Parallel circuit summary</a:t>
            </a:r>
          </a:p>
        </p:txBody>
      </p:sp>
      <p:sp>
        <p:nvSpPr>
          <p:cNvPr id="3" name="Content Placeholder 2"/>
          <p:cNvSpPr>
            <a:spLocks noGrp="1"/>
          </p:cNvSpPr>
          <p:nvPr>
            <p:ph idx="1"/>
          </p:nvPr>
        </p:nvSpPr>
        <p:spPr>
          <a:xfrm>
            <a:off x="1122532" y="1091868"/>
            <a:ext cx="4178623" cy="911274"/>
          </a:xfrm>
        </p:spPr>
        <p:txBody>
          <a:bodyPr>
            <a:noAutofit/>
          </a:bodyPr>
          <a:lstStyle/>
          <a:p>
            <a:pPr marL="0" indent="0" algn="just">
              <a:buNone/>
            </a:pPr>
            <a:r>
              <a:rPr lang="en-US" sz="2400" dirty="0"/>
              <a:t>In a parallel circuit the following are true.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21377E4-81A3-7046-B2EE-D6C89CAE1296}"/>
                  </a:ext>
                </a:extLst>
              </p:cNvPr>
              <p:cNvSpPr txBox="1"/>
              <p:nvPr/>
            </p:nvSpPr>
            <p:spPr>
              <a:xfrm>
                <a:off x="1057330" y="3613082"/>
                <a:ext cx="3740639" cy="11004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70C0"/>
                              </a:solidFill>
                              <a:latin typeface="Cambria Math" panose="02040503050406030204" pitchFamily="18" charset="0"/>
                            </a:rPr>
                          </m:ctrlPr>
                        </m:fPr>
                        <m:num>
                          <m:r>
                            <a:rPr lang="en-US" sz="3200" b="1" i="0" smtClean="0">
                              <a:solidFill>
                                <a:srgbClr val="0070C0"/>
                              </a:solidFill>
                              <a:latin typeface="Cambria Math" panose="02040503050406030204" pitchFamily="18" charset="0"/>
                            </a:rPr>
                            <m:t>𝟏</m:t>
                          </m:r>
                        </m:num>
                        <m:den>
                          <m:sSub>
                            <m:sSubPr>
                              <m:ctrlPr>
                                <a:rPr lang="en-US" sz="3200" b="1" i="1" smtClean="0">
                                  <a:solidFill>
                                    <a:srgbClr val="0070C0"/>
                                  </a:solidFill>
                                  <a:latin typeface="Cambria Math" panose="02040503050406030204" pitchFamily="18" charset="0"/>
                                </a:rPr>
                              </m:ctrlPr>
                            </m:sSubPr>
                            <m:e>
                              <m:r>
                                <a:rPr lang="en-US" sz="3200" b="1" i="0" smtClean="0">
                                  <a:solidFill>
                                    <a:srgbClr val="0070C0"/>
                                  </a:solidFill>
                                  <a:latin typeface="Cambria Math" panose="02040503050406030204" pitchFamily="18" charset="0"/>
                                </a:rPr>
                                <m:t>𝐑</m:t>
                              </m:r>
                            </m:e>
                            <m:sub>
                              <m:r>
                                <a:rPr lang="en-US" sz="3200" b="1" i="0" smtClean="0">
                                  <a:solidFill>
                                    <a:srgbClr val="0070C0"/>
                                  </a:solidFill>
                                  <a:latin typeface="Cambria Math" panose="02040503050406030204" pitchFamily="18" charset="0"/>
                                </a:rPr>
                                <m:t>𝐓</m:t>
                              </m:r>
                            </m:sub>
                          </m:sSub>
                        </m:den>
                      </m:f>
                      <m:r>
                        <a:rPr lang="en-US" sz="3200" b="1" i="0" smtClean="0">
                          <a:solidFill>
                            <a:srgbClr val="0070C0"/>
                          </a:solidFill>
                          <a:latin typeface="Cambria Math" panose="02040503050406030204" pitchFamily="18" charset="0"/>
                        </a:rPr>
                        <m:t>=</m:t>
                      </m:r>
                      <m:f>
                        <m:fPr>
                          <m:ctrlPr>
                            <a:rPr lang="en-US" sz="3200" b="1" i="1" smtClean="0">
                              <a:solidFill>
                                <a:srgbClr val="0070C0"/>
                              </a:solidFill>
                              <a:latin typeface="Cambria Math" panose="02040503050406030204" pitchFamily="18" charset="0"/>
                            </a:rPr>
                          </m:ctrlPr>
                        </m:fPr>
                        <m:num>
                          <m:r>
                            <a:rPr lang="en-US" sz="3200" b="1" i="0" smtClean="0">
                              <a:solidFill>
                                <a:srgbClr val="0070C0"/>
                              </a:solidFill>
                              <a:latin typeface="Cambria Math" panose="02040503050406030204" pitchFamily="18" charset="0"/>
                            </a:rPr>
                            <m:t>𝟏</m:t>
                          </m:r>
                        </m:num>
                        <m:den>
                          <m:sSub>
                            <m:sSubPr>
                              <m:ctrlPr>
                                <a:rPr lang="en-US" sz="3200" b="1" i="1" smtClean="0">
                                  <a:solidFill>
                                    <a:srgbClr val="0070C0"/>
                                  </a:solidFill>
                                  <a:latin typeface="Cambria Math" panose="02040503050406030204" pitchFamily="18" charset="0"/>
                                </a:rPr>
                              </m:ctrlPr>
                            </m:sSubPr>
                            <m:e>
                              <m:r>
                                <a:rPr lang="en-US" sz="3200" b="1" i="0" smtClean="0">
                                  <a:solidFill>
                                    <a:srgbClr val="0070C0"/>
                                  </a:solidFill>
                                  <a:latin typeface="Cambria Math" panose="02040503050406030204" pitchFamily="18" charset="0"/>
                                </a:rPr>
                                <m:t>𝐑</m:t>
                              </m:r>
                            </m:e>
                            <m:sub>
                              <m:r>
                                <a:rPr lang="en-US" sz="3200" b="1" i="0" smtClean="0">
                                  <a:solidFill>
                                    <a:srgbClr val="0070C0"/>
                                  </a:solidFill>
                                  <a:latin typeface="Cambria Math" panose="02040503050406030204" pitchFamily="18" charset="0"/>
                                </a:rPr>
                                <m:t>𝟏</m:t>
                              </m:r>
                            </m:sub>
                          </m:sSub>
                        </m:den>
                      </m:f>
                      <m:r>
                        <a:rPr lang="en-US" sz="3200" b="1" i="0" smtClean="0">
                          <a:solidFill>
                            <a:srgbClr val="0070C0"/>
                          </a:solidFill>
                          <a:latin typeface="Cambria Math" panose="02040503050406030204" pitchFamily="18" charset="0"/>
                        </a:rPr>
                        <m:t>+</m:t>
                      </m:r>
                      <m:f>
                        <m:fPr>
                          <m:ctrlPr>
                            <a:rPr lang="en-US" sz="3200" b="1" i="1" smtClean="0">
                              <a:solidFill>
                                <a:srgbClr val="0070C0"/>
                              </a:solidFill>
                              <a:latin typeface="Cambria Math" panose="02040503050406030204" pitchFamily="18" charset="0"/>
                            </a:rPr>
                          </m:ctrlPr>
                        </m:fPr>
                        <m:num>
                          <m:r>
                            <a:rPr lang="en-US" sz="3200" b="1" i="0" smtClean="0">
                              <a:solidFill>
                                <a:srgbClr val="0070C0"/>
                              </a:solidFill>
                              <a:latin typeface="Cambria Math" panose="02040503050406030204" pitchFamily="18" charset="0"/>
                            </a:rPr>
                            <m:t>𝟏</m:t>
                          </m:r>
                        </m:num>
                        <m:den>
                          <m:sSub>
                            <m:sSubPr>
                              <m:ctrlPr>
                                <a:rPr lang="en-US" sz="3200" b="1" i="1" smtClean="0">
                                  <a:solidFill>
                                    <a:srgbClr val="0070C0"/>
                                  </a:solidFill>
                                  <a:latin typeface="Cambria Math" panose="02040503050406030204" pitchFamily="18" charset="0"/>
                                </a:rPr>
                              </m:ctrlPr>
                            </m:sSubPr>
                            <m:e>
                              <m:r>
                                <a:rPr lang="en-US" sz="3200" b="1" i="0" smtClean="0">
                                  <a:solidFill>
                                    <a:srgbClr val="0070C0"/>
                                  </a:solidFill>
                                  <a:latin typeface="Cambria Math" panose="02040503050406030204" pitchFamily="18" charset="0"/>
                                </a:rPr>
                                <m:t>𝐑</m:t>
                              </m:r>
                            </m:e>
                            <m:sub>
                              <m:r>
                                <a:rPr lang="en-US" sz="3200" b="1" i="0" smtClean="0">
                                  <a:solidFill>
                                    <a:srgbClr val="0070C0"/>
                                  </a:solidFill>
                                  <a:latin typeface="Cambria Math" panose="02040503050406030204" pitchFamily="18" charset="0"/>
                                </a:rPr>
                                <m:t>𝟐</m:t>
                              </m:r>
                            </m:sub>
                          </m:sSub>
                        </m:den>
                      </m:f>
                      <m:r>
                        <a:rPr lang="en-US" sz="3200" b="1" i="0" smtClean="0">
                          <a:solidFill>
                            <a:srgbClr val="0070C0"/>
                          </a:solidFill>
                          <a:latin typeface="Cambria Math" panose="02040503050406030204" pitchFamily="18" charset="0"/>
                        </a:rPr>
                        <m:t>+</m:t>
                      </m:r>
                      <m:f>
                        <m:fPr>
                          <m:ctrlPr>
                            <a:rPr lang="en-US" sz="3200" b="1" i="1" smtClean="0">
                              <a:solidFill>
                                <a:srgbClr val="0070C0"/>
                              </a:solidFill>
                              <a:latin typeface="Cambria Math" panose="02040503050406030204" pitchFamily="18" charset="0"/>
                            </a:rPr>
                          </m:ctrlPr>
                        </m:fPr>
                        <m:num>
                          <m:r>
                            <a:rPr lang="en-US" sz="3200" b="1" i="0" smtClean="0">
                              <a:solidFill>
                                <a:srgbClr val="0070C0"/>
                              </a:solidFill>
                              <a:latin typeface="Cambria Math" panose="02040503050406030204" pitchFamily="18" charset="0"/>
                            </a:rPr>
                            <m:t>𝟏</m:t>
                          </m:r>
                        </m:num>
                        <m:den>
                          <m:sSub>
                            <m:sSubPr>
                              <m:ctrlPr>
                                <a:rPr lang="en-US" sz="3200" b="1" i="1" smtClean="0">
                                  <a:solidFill>
                                    <a:srgbClr val="0070C0"/>
                                  </a:solidFill>
                                  <a:latin typeface="Cambria Math" panose="02040503050406030204" pitchFamily="18" charset="0"/>
                                </a:rPr>
                              </m:ctrlPr>
                            </m:sSubPr>
                            <m:e>
                              <m:r>
                                <a:rPr lang="en-US" sz="3200" b="1" i="0" smtClean="0">
                                  <a:solidFill>
                                    <a:srgbClr val="0070C0"/>
                                  </a:solidFill>
                                  <a:latin typeface="Cambria Math" panose="02040503050406030204" pitchFamily="18" charset="0"/>
                                </a:rPr>
                                <m:t>𝐑</m:t>
                              </m:r>
                            </m:e>
                            <m:sub>
                              <m:r>
                                <a:rPr lang="en-US" sz="3200" b="1" i="0" smtClean="0">
                                  <a:solidFill>
                                    <a:srgbClr val="0070C0"/>
                                  </a:solidFill>
                                  <a:latin typeface="Cambria Math" panose="02040503050406030204" pitchFamily="18" charset="0"/>
                                </a:rPr>
                                <m:t>𝟑</m:t>
                              </m:r>
                            </m:sub>
                          </m:sSub>
                        </m:den>
                      </m:f>
                    </m:oMath>
                  </m:oMathPara>
                </a14:m>
                <a:endParaRPr lang="en-US" sz="3200" b="1" baseline="-25000" dirty="0">
                  <a:solidFill>
                    <a:srgbClr val="0070C0"/>
                  </a:solidFill>
                </a:endParaRPr>
              </a:p>
            </p:txBody>
          </p:sp>
        </mc:Choice>
        <mc:Fallback xmlns="">
          <p:sp>
            <p:nvSpPr>
              <p:cNvPr id="4" name="TextBox 3">
                <a:extLst>
                  <a:ext uri="{FF2B5EF4-FFF2-40B4-BE49-F238E27FC236}">
                    <a16:creationId xmlns:a16="http://schemas.microsoft.com/office/drawing/2014/main" id="{221377E4-81A3-7046-B2EE-D6C89CAE1296}"/>
                  </a:ext>
                </a:extLst>
              </p:cNvPr>
              <p:cNvSpPr txBox="1">
                <a:spLocks noRot="1" noChangeAspect="1" noMove="1" noResize="1" noEditPoints="1" noAdjustHandles="1" noChangeArrowheads="1" noChangeShapeType="1" noTextEdit="1"/>
              </p:cNvSpPr>
              <p:nvPr/>
            </p:nvSpPr>
            <p:spPr>
              <a:xfrm>
                <a:off x="1057330" y="3613082"/>
                <a:ext cx="3740639" cy="1100429"/>
              </a:xfrm>
              <a:prstGeom prst="rect">
                <a:avLst/>
              </a:prstGeom>
              <a:blipFill>
                <a:blip r:embed="rId4"/>
                <a:stretch>
                  <a:fillRect b="-3409"/>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73EEA52-4D3D-B841-BB46-49E5A5D764C5}"/>
              </a:ext>
            </a:extLst>
          </p:cNvPr>
          <p:cNvSpPr txBox="1"/>
          <p:nvPr/>
        </p:nvSpPr>
        <p:spPr>
          <a:xfrm>
            <a:off x="1057330" y="2705381"/>
            <a:ext cx="3156633" cy="769441"/>
          </a:xfrm>
          <a:prstGeom prst="rect">
            <a:avLst/>
          </a:prstGeom>
          <a:noFill/>
        </p:spPr>
        <p:txBody>
          <a:bodyPr wrap="none" rtlCol="0">
            <a:spAutoFit/>
          </a:bodyPr>
          <a:lstStyle/>
          <a:p>
            <a:r>
              <a:rPr lang="en-US" sz="4400" b="1" dirty="0">
                <a:solidFill>
                  <a:schemeClr val="accent2"/>
                </a:solidFill>
              </a:rPr>
              <a:t>I</a:t>
            </a:r>
            <a:r>
              <a:rPr lang="en-US" sz="4400" b="1" baseline="-25000" dirty="0">
                <a:solidFill>
                  <a:schemeClr val="accent2"/>
                </a:solidFill>
              </a:rPr>
              <a:t>T</a:t>
            </a:r>
            <a:r>
              <a:rPr lang="en-US" sz="4400" b="1" dirty="0">
                <a:solidFill>
                  <a:schemeClr val="accent2"/>
                </a:solidFill>
              </a:rPr>
              <a:t> = I</a:t>
            </a:r>
            <a:r>
              <a:rPr lang="en-US" sz="4400" b="1" baseline="-25000" dirty="0">
                <a:solidFill>
                  <a:schemeClr val="accent2"/>
                </a:solidFill>
              </a:rPr>
              <a:t>1</a:t>
            </a:r>
            <a:r>
              <a:rPr lang="en-US" sz="4400" b="1" dirty="0">
                <a:solidFill>
                  <a:schemeClr val="accent2"/>
                </a:solidFill>
              </a:rPr>
              <a:t> + I</a:t>
            </a:r>
            <a:r>
              <a:rPr lang="en-US" sz="4400" b="1" baseline="-25000" dirty="0">
                <a:solidFill>
                  <a:schemeClr val="accent2"/>
                </a:solidFill>
              </a:rPr>
              <a:t>2</a:t>
            </a:r>
            <a:r>
              <a:rPr lang="en-US" sz="4400" b="1" dirty="0">
                <a:solidFill>
                  <a:schemeClr val="accent2"/>
                </a:solidFill>
              </a:rPr>
              <a:t> + I</a:t>
            </a:r>
            <a:r>
              <a:rPr lang="en-US" sz="4400" b="1" baseline="-25000" dirty="0">
                <a:solidFill>
                  <a:schemeClr val="accent2"/>
                </a:solidFill>
              </a:rPr>
              <a:t>3</a:t>
            </a:r>
          </a:p>
        </p:txBody>
      </p:sp>
      <p:sp>
        <p:nvSpPr>
          <p:cNvPr id="9" name="TextBox 8">
            <a:extLst>
              <a:ext uri="{FF2B5EF4-FFF2-40B4-BE49-F238E27FC236}">
                <a16:creationId xmlns:a16="http://schemas.microsoft.com/office/drawing/2014/main" id="{C4FFFE3C-1584-6E45-AC63-154D6088EFC8}"/>
              </a:ext>
            </a:extLst>
          </p:cNvPr>
          <p:cNvSpPr txBox="1"/>
          <p:nvPr/>
        </p:nvSpPr>
        <p:spPr>
          <a:xfrm>
            <a:off x="1057330" y="1935940"/>
            <a:ext cx="3887603" cy="769441"/>
          </a:xfrm>
          <a:prstGeom prst="rect">
            <a:avLst/>
          </a:prstGeom>
          <a:noFill/>
        </p:spPr>
        <p:txBody>
          <a:bodyPr wrap="none" rtlCol="0">
            <a:spAutoFit/>
          </a:bodyPr>
          <a:lstStyle/>
          <a:p>
            <a:r>
              <a:rPr lang="en-US" sz="4400" b="1" dirty="0">
                <a:solidFill>
                  <a:schemeClr val="accent3"/>
                </a:solidFill>
              </a:rPr>
              <a:t>V</a:t>
            </a:r>
            <a:r>
              <a:rPr lang="en-US" sz="4400" b="1" baseline="-25000" dirty="0">
                <a:solidFill>
                  <a:schemeClr val="accent3"/>
                </a:solidFill>
              </a:rPr>
              <a:t>T</a:t>
            </a:r>
            <a:r>
              <a:rPr lang="en-US" sz="4400" b="1" dirty="0">
                <a:solidFill>
                  <a:schemeClr val="accent3"/>
                </a:solidFill>
              </a:rPr>
              <a:t> = V</a:t>
            </a:r>
            <a:r>
              <a:rPr lang="en-US" sz="4400" b="1" baseline="-25000" dirty="0">
                <a:solidFill>
                  <a:schemeClr val="accent3"/>
                </a:solidFill>
              </a:rPr>
              <a:t>1</a:t>
            </a:r>
            <a:r>
              <a:rPr lang="en-US" sz="4400" b="1" dirty="0">
                <a:solidFill>
                  <a:schemeClr val="accent3"/>
                </a:solidFill>
              </a:rPr>
              <a:t> = V</a:t>
            </a:r>
            <a:r>
              <a:rPr lang="en-US" sz="4400" b="1" baseline="-25000" dirty="0">
                <a:solidFill>
                  <a:schemeClr val="accent3"/>
                </a:solidFill>
              </a:rPr>
              <a:t>2</a:t>
            </a:r>
            <a:r>
              <a:rPr lang="en-US" sz="4400" b="1" dirty="0">
                <a:solidFill>
                  <a:schemeClr val="accent3"/>
                </a:solidFill>
              </a:rPr>
              <a:t> = V</a:t>
            </a:r>
            <a:r>
              <a:rPr lang="en-US" sz="4400" b="1" baseline="-25000" dirty="0">
                <a:solidFill>
                  <a:schemeClr val="accent3"/>
                </a:solidFill>
              </a:rPr>
              <a:t>3</a:t>
            </a:r>
          </a:p>
        </p:txBody>
      </p:sp>
      <p:sp>
        <p:nvSpPr>
          <p:cNvPr id="11" name="Rectangle 10">
            <a:extLst>
              <a:ext uri="{FF2B5EF4-FFF2-40B4-BE49-F238E27FC236}">
                <a16:creationId xmlns:a16="http://schemas.microsoft.com/office/drawing/2014/main" id="{3D0AD534-F367-974A-B446-5B29D61D8213}"/>
              </a:ext>
            </a:extLst>
          </p:cNvPr>
          <p:cNvSpPr/>
          <p:nvPr/>
        </p:nvSpPr>
        <p:spPr>
          <a:xfrm>
            <a:off x="5294443" y="1573968"/>
            <a:ext cx="4353672" cy="3139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Tree>
    <p:custDataLst>
      <p:tags r:id="rId1"/>
    </p:custDataLst>
    <p:extLst>
      <p:ext uri="{BB962C8B-B14F-4D97-AF65-F5344CB8AC3E}">
        <p14:creationId xmlns:p14="http://schemas.microsoft.com/office/powerpoint/2010/main" val="1414617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Comparing series and parallel circuits</a:t>
            </a:r>
          </a:p>
        </p:txBody>
      </p:sp>
      <p:sp>
        <p:nvSpPr>
          <p:cNvPr id="3" name="Content Placeholder 2"/>
          <p:cNvSpPr>
            <a:spLocks noGrp="1"/>
          </p:cNvSpPr>
          <p:nvPr>
            <p:ph idx="1"/>
          </p:nvPr>
        </p:nvSpPr>
        <p:spPr>
          <a:xfrm>
            <a:off x="1122532" y="1091868"/>
            <a:ext cx="7607556" cy="545852"/>
          </a:xfrm>
        </p:spPr>
        <p:txBody>
          <a:bodyPr>
            <a:noAutofit/>
          </a:bodyPr>
          <a:lstStyle/>
          <a:p>
            <a:pPr marL="0" indent="0" algn="just">
              <a:buNone/>
            </a:pPr>
            <a:r>
              <a:rPr lang="en-US" sz="2400" dirty="0"/>
              <a:t>Series and parallel circuits are sort of opposites.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0207043-4D87-EF47-BA8B-56554069A6D7}"/>
                  </a:ext>
                </a:extLst>
              </p:cNvPr>
              <p:cNvSpPr txBox="1"/>
              <p:nvPr/>
            </p:nvSpPr>
            <p:spPr>
              <a:xfrm>
                <a:off x="5704281" y="3835572"/>
                <a:ext cx="3740639" cy="11004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70C0"/>
                              </a:solidFill>
                              <a:latin typeface="Cambria Math" panose="02040503050406030204" pitchFamily="18" charset="0"/>
                            </a:rPr>
                          </m:ctrlPr>
                        </m:fPr>
                        <m:num>
                          <m:r>
                            <a:rPr lang="en-US" sz="3200" b="1" i="0" smtClean="0">
                              <a:solidFill>
                                <a:srgbClr val="0070C0"/>
                              </a:solidFill>
                              <a:latin typeface="Cambria Math" panose="02040503050406030204" pitchFamily="18" charset="0"/>
                            </a:rPr>
                            <m:t>𝟏</m:t>
                          </m:r>
                        </m:num>
                        <m:den>
                          <m:sSub>
                            <m:sSubPr>
                              <m:ctrlPr>
                                <a:rPr lang="en-US" sz="3200" b="1" i="1" smtClean="0">
                                  <a:solidFill>
                                    <a:srgbClr val="0070C0"/>
                                  </a:solidFill>
                                  <a:latin typeface="Cambria Math" panose="02040503050406030204" pitchFamily="18" charset="0"/>
                                </a:rPr>
                              </m:ctrlPr>
                            </m:sSubPr>
                            <m:e>
                              <m:r>
                                <a:rPr lang="en-US" sz="3200" b="1" i="0" smtClean="0">
                                  <a:solidFill>
                                    <a:srgbClr val="0070C0"/>
                                  </a:solidFill>
                                  <a:latin typeface="Cambria Math" panose="02040503050406030204" pitchFamily="18" charset="0"/>
                                </a:rPr>
                                <m:t>𝐑</m:t>
                              </m:r>
                            </m:e>
                            <m:sub>
                              <m:r>
                                <a:rPr lang="en-US" sz="3200" b="1" i="0" smtClean="0">
                                  <a:solidFill>
                                    <a:srgbClr val="0070C0"/>
                                  </a:solidFill>
                                  <a:latin typeface="Cambria Math" panose="02040503050406030204" pitchFamily="18" charset="0"/>
                                </a:rPr>
                                <m:t>𝐓</m:t>
                              </m:r>
                            </m:sub>
                          </m:sSub>
                        </m:den>
                      </m:f>
                      <m:r>
                        <a:rPr lang="en-US" sz="3200" b="1" i="0" smtClean="0">
                          <a:solidFill>
                            <a:srgbClr val="0070C0"/>
                          </a:solidFill>
                          <a:latin typeface="Cambria Math" panose="02040503050406030204" pitchFamily="18" charset="0"/>
                        </a:rPr>
                        <m:t>=</m:t>
                      </m:r>
                      <m:f>
                        <m:fPr>
                          <m:ctrlPr>
                            <a:rPr lang="en-US" sz="3200" b="1" i="1" smtClean="0">
                              <a:solidFill>
                                <a:srgbClr val="0070C0"/>
                              </a:solidFill>
                              <a:latin typeface="Cambria Math" panose="02040503050406030204" pitchFamily="18" charset="0"/>
                            </a:rPr>
                          </m:ctrlPr>
                        </m:fPr>
                        <m:num>
                          <m:r>
                            <a:rPr lang="en-US" sz="3200" b="1" i="0" smtClean="0">
                              <a:solidFill>
                                <a:srgbClr val="0070C0"/>
                              </a:solidFill>
                              <a:latin typeface="Cambria Math" panose="02040503050406030204" pitchFamily="18" charset="0"/>
                            </a:rPr>
                            <m:t>𝟏</m:t>
                          </m:r>
                        </m:num>
                        <m:den>
                          <m:sSub>
                            <m:sSubPr>
                              <m:ctrlPr>
                                <a:rPr lang="en-US" sz="3200" b="1" i="1" smtClean="0">
                                  <a:solidFill>
                                    <a:srgbClr val="0070C0"/>
                                  </a:solidFill>
                                  <a:latin typeface="Cambria Math" panose="02040503050406030204" pitchFamily="18" charset="0"/>
                                </a:rPr>
                              </m:ctrlPr>
                            </m:sSubPr>
                            <m:e>
                              <m:r>
                                <a:rPr lang="en-US" sz="3200" b="1" i="0" smtClean="0">
                                  <a:solidFill>
                                    <a:srgbClr val="0070C0"/>
                                  </a:solidFill>
                                  <a:latin typeface="Cambria Math" panose="02040503050406030204" pitchFamily="18" charset="0"/>
                                </a:rPr>
                                <m:t>𝐑</m:t>
                              </m:r>
                            </m:e>
                            <m:sub>
                              <m:r>
                                <a:rPr lang="en-US" sz="3200" b="1" i="0" smtClean="0">
                                  <a:solidFill>
                                    <a:srgbClr val="0070C0"/>
                                  </a:solidFill>
                                  <a:latin typeface="Cambria Math" panose="02040503050406030204" pitchFamily="18" charset="0"/>
                                </a:rPr>
                                <m:t>𝟏</m:t>
                              </m:r>
                            </m:sub>
                          </m:sSub>
                        </m:den>
                      </m:f>
                      <m:r>
                        <a:rPr lang="en-US" sz="3200" b="1" i="0" smtClean="0">
                          <a:solidFill>
                            <a:srgbClr val="0070C0"/>
                          </a:solidFill>
                          <a:latin typeface="Cambria Math" panose="02040503050406030204" pitchFamily="18" charset="0"/>
                        </a:rPr>
                        <m:t>+</m:t>
                      </m:r>
                      <m:f>
                        <m:fPr>
                          <m:ctrlPr>
                            <a:rPr lang="en-US" sz="3200" b="1" i="1" smtClean="0">
                              <a:solidFill>
                                <a:srgbClr val="0070C0"/>
                              </a:solidFill>
                              <a:latin typeface="Cambria Math" panose="02040503050406030204" pitchFamily="18" charset="0"/>
                            </a:rPr>
                          </m:ctrlPr>
                        </m:fPr>
                        <m:num>
                          <m:r>
                            <a:rPr lang="en-US" sz="3200" b="1" i="0" smtClean="0">
                              <a:solidFill>
                                <a:srgbClr val="0070C0"/>
                              </a:solidFill>
                              <a:latin typeface="Cambria Math" panose="02040503050406030204" pitchFamily="18" charset="0"/>
                            </a:rPr>
                            <m:t>𝟏</m:t>
                          </m:r>
                        </m:num>
                        <m:den>
                          <m:sSub>
                            <m:sSubPr>
                              <m:ctrlPr>
                                <a:rPr lang="en-US" sz="3200" b="1" i="1" smtClean="0">
                                  <a:solidFill>
                                    <a:srgbClr val="0070C0"/>
                                  </a:solidFill>
                                  <a:latin typeface="Cambria Math" panose="02040503050406030204" pitchFamily="18" charset="0"/>
                                </a:rPr>
                              </m:ctrlPr>
                            </m:sSubPr>
                            <m:e>
                              <m:r>
                                <a:rPr lang="en-US" sz="3200" b="1" i="0" smtClean="0">
                                  <a:solidFill>
                                    <a:srgbClr val="0070C0"/>
                                  </a:solidFill>
                                  <a:latin typeface="Cambria Math" panose="02040503050406030204" pitchFamily="18" charset="0"/>
                                </a:rPr>
                                <m:t>𝐑</m:t>
                              </m:r>
                            </m:e>
                            <m:sub>
                              <m:r>
                                <a:rPr lang="en-US" sz="3200" b="1" i="0" smtClean="0">
                                  <a:solidFill>
                                    <a:srgbClr val="0070C0"/>
                                  </a:solidFill>
                                  <a:latin typeface="Cambria Math" panose="02040503050406030204" pitchFamily="18" charset="0"/>
                                </a:rPr>
                                <m:t>𝟐</m:t>
                              </m:r>
                            </m:sub>
                          </m:sSub>
                        </m:den>
                      </m:f>
                      <m:r>
                        <a:rPr lang="en-US" sz="3200" b="1" i="0" smtClean="0">
                          <a:solidFill>
                            <a:srgbClr val="0070C0"/>
                          </a:solidFill>
                          <a:latin typeface="Cambria Math" panose="02040503050406030204" pitchFamily="18" charset="0"/>
                        </a:rPr>
                        <m:t>+</m:t>
                      </m:r>
                      <m:f>
                        <m:fPr>
                          <m:ctrlPr>
                            <a:rPr lang="en-US" sz="3200" b="1" i="1" smtClean="0">
                              <a:solidFill>
                                <a:srgbClr val="0070C0"/>
                              </a:solidFill>
                              <a:latin typeface="Cambria Math" panose="02040503050406030204" pitchFamily="18" charset="0"/>
                            </a:rPr>
                          </m:ctrlPr>
                        </m:fPr>
                        <m:num>
                          <m:r>
                            <a:rPr lang="en-US" sz="3200" b="1" i="0" smtClean="0">
                              <a:solidFill>
                                <a:srgbClr val="0070C0"/>
                              </a:solidFill>
                              <a:latin typeface="Cambria Math" panose="02040503050406030204" pitchFamily="18" charset="0"/>
                            </a:rPr>
                            <m:t>𝟏</m:t>
                          </m:r>
                        </m:num>
                        <m:den>
                          <m:sSub>
                            <m:sSubPr>
                              <m:ctrlPr>
                                <a:rPr lang="en-US" sz="3200" b="1" i="1" smtClean="0">
                                  <a:solidFill>
                                    <a:srgbClr val="0070C0"/>
                                  </a:solidFill>
                                  <a:latin typeface="Cambria Math" panose="02040503050406030204" pitchFamily="18" charset="0"/>
                                </a:rPr>
                              </m:ctrlPr>
                            </m:sSubPr>
                            <m:e>
                              <m:r>
                                <a:rPr lang="en-US" sz="3200" b="1" i="0" smtClean="0">
                                  <a:solidFill>
                                    <a:srgbClr val="0070C0"/>
                                  </a:solidFill>
                                  <a:latin typeface="Cambria Math" panose="02040503050406030204" pitchFamily="18" charset="0"/>
                                </a:rPr>
                                <m:t>𝐑</m:t>
                              </m:r>
                            </m:e>
                            <m:sub>
                              <m:r>
                                <a:rPr lang="en-US" sz="3200" b="1" i="0" smtClean="0">
                                  <a:solidFill>
                                    <a:srgbClr val="0070C0"/>
                                  </a:solidFill>
                                  <a:latin typeface="Cambria Math" panose="02040503050406030204" pitchFamily="18" charset="0"/>
                                </a:rPr>
                                <m:t>𝟑</m:t>
                              </m:r>
                            </m:sub>
                          </m:sSub>
                        </m:den>
                      </m:f>
                    </m:oMath>
                  </m:oMathPara>
                </a14:m>
                <a:endParaRPr lang="en-US" sz="3200" b="1" baseline="-25000" dirty="0">
                  <a:solidFill>
                    <a:srgbClr val="0070C0"/>
                  </a:solidFill>
                </a:endParaRPr>
              </a:p>
            </p:txBody>
          </p:sp>
        </mc:Choice>
        <mc:Fallback xmlns="">
          <p:sp>
            <p:nvSpPr>
              <p:cNvPr id="10" name="TextBox 9">
                <a:extLst>
                  <a:ext uri="{FF2B5EF4-FFF2-40B4-BE49-F238E27FC236}">
                    <a16:creationId xmlns:a16="http://schemas.microsoft.com/office/drawing/2014/main" id="{60207043-4D87-EF47-BA8B-56554069A6D7}"/>
                  </a:ext>
                </a:extLst>
              </p:cNvPr>
              <p:cNvSpPr txBox="1">
                <a:spLocks noRot="1" noChangeAspect="1" noMove="1" noResize="1" noEditPoints="1" noAdjustHandles="1" noChangeArrowheads="1" noChangeShapeType="1" noTextEdit="1"/>
              </p:cNvSpPr>
              <p:nvPr/>
            </p:nvSpPr>
            <p:spPr>
              <a:xfrm>
                <a:off x="5704281" y="3835572"/>
                <a:ext cx="3740639" cy="1100429"/>
              </a:xfrm>
              <a:prstGeom prst="rect">
                <a:avLst/>
              </a:prstGeom>
              <a:blipFill>
                <a:blip r:embed="rId4"/>
                <a:stretch>
                  <a:fillRect b="-227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BDF953F3-BA6C-734C-8457-80C8C6B301AE}"/>
              </a:ext>
            </a:extLst>
          </p:cNvPr>
          <p:cNvSpPr txBox="1"/>
          <p:nvPr/>
        </p:nvSpPr>
        <p:spPr>
          <a:xfrm>
            <a:off x="5704281" y="3038375"/>
            <a:ext cx="3156633" cy="769441"/>
          </a:xfrm>
          <a:prstGeom prst="rect">
            <a:avLst/>
          </a:prstGeom>
          <a:noFill/>
        </p:spPr>
        <p:txBody>
          <a:bodyPr wrap="none" rtlCol="0">
            <a:spAutoFit/>
          </a:bodyPr>
          <a:lstStyle/>
          <a:p>
            <a:r>
              <a:rPr lang="en-US" sz="4400" b="1" dirty="0">
                <a:solidFill>
                  <a:schemeClr val="accent2"/>
                </a:solidFill>
              </a:rPr>
              <a:t>I</a:t>
            </a:r>
            <a:r>
              <a:rPr lang="en-US" sz="4400" b="1" baseline="-25000" dirty="0">
                <a:solidFill>
                  <a:schemeClr val="accent2"/>
                </a:solidFill>
              </a:rPr>
              <a:t>T</a:t>
            </a:r>
            <a:r>
              <a:rPr lang="en-US" sz="4400" b="1" dirty="0">
                <a:solidFill>
                  <a:schemeClr val="accent2"/>
                </a:solidFill>
              </a:rPr>
              <a:t> = I</a:t>
            </a:r>
            <a:r>
              <a:rPr lang="en-US" sz="4400" b="1" baseline="-25000" dirty="0">
                <a:solidFill>
                  <a:schemeClr val="accent2"/>
                </a:solidFill>
              </a:rPr>
              <a:t>1</a:t>
            </a:r>
            <a:r>
              <a:rPr lang="en-US" sz="4400" b="1" dirty="0">
                <a:solidFill>
                  <a:schemeClr val="accent2"/>
                </a:solidFill>
              </a:rPr>
              <a:t> + I</a:t>
            </a:r>
            <a:r>
              <a:rPr lang="en-US" sz="4400" b="1" baseline="-25000" dirty="0">
                <a:solidFill>
                  <a:schemeClr val="accent2"/>
                </a:solidFill>
              </a:rPr>
              <a:t>2</a:t>
            </a:r>
            <a:r>
              <a:rPr lang="en-US" sz="4400" b="1" dirty="0">
                <a:solidFill>
                  <a:schemeClr val="accent2"/>
                </a:solidFill>
              </a:rPr>
              <a:t> + I</a:t>
            </a:r>
            <a:r>
              <a:rPr lang="en-US" sz="4400" b="1" baseline="-25000" dirty="0">
                <a:solidFill>
                  <a:schemeClr val="accent2"/>
                </a:solidFill>
              </a:rPr>
              <a:t>3</a:t>
            </a:r>
          </a:p>
        </p:txBody>
      </p:sp>
      <p:sp>
        <p:nvSpPr>
          <p:cNvPr id="13" name="TextBox 12">
            <a:extLst>
              <a:ext uri="{FF2B5EF4-FFF2-40B4-BE49-F238E27FC236}">
                <a16:creationId xmlns:a16="http://schemas.microsoft.com/office/drawing/2014/main" id="{C003F6A2-C38A-4B4E-A41C-E3258A0BA95A}"/>
              </a:ext>
            </a:extLst>
          </p:cNvPr>
          <p:cNvSpPr txBox="1"/>
          <p:nvPr/>
        </p:nvSpPr>
        <p:spPr>
          <a:xfrm>
            <a:off x="5704281" y="2158430"/>
            <a:ext cx="3887603" cy="769441"/>
          </a:xfrm>
          <a:prstGeom prst="rect">
            <a:avLst/>
          </a:prstGeom>
          <a:noFill/>
        </p:spPr>
        <p:txBody>
          <a:bodyPr wrap="none" rtlCol="0">
            <a:spAutoFit/>
          </a:bodyPr>
          <a:lstStyle/>
          <a:p>
            <a:r>
              <a:rPr lang="en-US" sz="4400" b="1" dirty="0">
                <a:solidFill>
                  <a:schemeClr val="accent3"/>
                </a:solidFill>
              </a:rPr>
              <a:t>V</a:t>
            </a:r>
            <a:r>
              <a:rPr lang="en-US" sz="4400" b="1" baseline="-25000" dirty="0">
                <a:solidFill>
                  <a:schemeClr val="accent3"/>
                </a:solidFill>
              </a:rPr>
              <a:t>T</a:t>
            </a:r>
            <a:r>
              <a:rPr lang="en-US" sz="4400" b="1" dirty="0">
                <a:solidFill>
                  <a:schemeClr val="accent3"/>
                </a:solidFill>
              </a:rPr>
              <a:t> = V</a:t>
            </a:r>
            <a:r>
              <a:rPr lang="en-US" sz="4400" b="1" baseline="-25000" dirty="0">
                <a:solidFill>
                  <a:schemeClr val="accent3"/>
                </a:solidFill>
              </a:rPr>
              <a:t>1</a:t>
            </a:r>
            <a:r>
              <a:rPr lang="en-US" sz="4400" b="1" dirty="0">
                <a:solidFill>
                  <a:schemeClr val="accent3"/>
                </a:solidFill>
              </a:rPr>
              <a:t> = V</a:t>
            </a:r>
            <a:r>
              <a:rPr lang="en-US" sz="4400" b="1" baseline="-25000" dirty="0">
                <a:solidFill>
                  <a:schemeClr val="accent3"/>
                </a:solidFill>
              </a:rPr>
              <a:t>2</a:t>
            </a:r>
            <a:r>
              <a:rPr lang="en-US" sz="4400" b="1" dirty="0">
                <a:solidFill>
                  <a:schemeClr val="accent3"/>
                </a:solidFill>
              </a:rPr>
              <a:t> = V</a:t>
            </a:r>
            <a:r>
              <a:rPr lang="en-US" sz="4400" b="1" baseline="-25000" dirty="0">
                <a:solidFill>
                  <a:schemeClr val="accent3"/>
                </a:solidFill>
              </a:rPr>
              <a:t>3</a:t>
            </a:r>
          </a:p>
        </p:txBody>
      </p:sp>
      <p:sp>
        <p:nvSpPr>
          <p:cNvPr id="14" name="TextBox 13">
            <a:extLst>
              <a:ext uri="{FF2B5EF4-FFF2-40B4-BE49-F238E27FC236}">
                <a16:creationId xmlns:a16="http://schemas.microsoft.com/office/drawing/2014/main" id="{CBC2A172-3DBE-A248-9F08-318147777C3A}"/>
              </a:ext>
            </a:extLst>
          </p:cNvPr>
          <p:cNvSpPr txBox="1"/>
          <p:nvPr/>
        </p:nvSpPr>
        <p:spPr>
          <a:xfrm>
            <a:off x="1057330" y="4001066"/>
            <a:ext cx="3817968" cy="769441"/>
          </a:xfrm>
          <a:prstGeom prst="rect">
            <a:avLst/>
          </a:prstGeom>
          <a:noFill/>
        </p:spPr>
        <p:txBody>
          <a:bodyPr wrap="none" rtlCol="0">
            <a:spAutoFit/>
          </a:bodyPr>
          <a:lstStyle/>
          <a:p>
            <a:r>
              <a:rPr lang="en-US" sz="4400" b="1" dirty="0">
                <a:solidFill>
                  <a:srgbClr val="0070C0"/>
                </a:solidFill>
              </a:rPr>
              <a:t>R</a:t>
            </a:r>
            <a:r>
              <a:rPr lang="en-US" sz="4400" b="1" baseline="-25000" dirty="0">
                <a:solidFill>
                  <a:srgbClr val="0070C0"/>
                </a:solidFill>
              </a:rPr>
              <a:t>T</a:t>
            </a:r>
            <a:r>
              <a:rPr lang="en-US" sz="4400" b="1" dirty="0">
                <a:solidFill>
                  <a:srgbClr val="0070C0"/>
                </a:solidFill>
              </a:rPr>
              <a:t> = R</a:t>
            </a:r>
            <a:r>
              <a:rPr lang="en-US" sz="4400" b="1" baseline="-25000" dirty="0">
                <a:solidFill>
                  <a:srgbClr val="0070C0"/>
                </a:solidFill>
              </a:rPr>
              <a:t>1</a:t>
            </a:r>
            <a:r>
              <a:rPr lang="en-US" sz="4400" b="1" dirty="0">
                <a:solidFill>
                  <a:srgbClr val="0070C0"/>
                </a:solidFill>
              </a:rPr>
              <a:t> + R</a:t>
            </a:r>
            <a:r>
              <a:rPr lang="en-US" sz="4400" b="1" baseline="-25000" dirty="0">
                <a:solidFill>
                  <a:srgbClr val="0070C0"/>
                </a:solidFill>
              </a:rPr>
              <a:t>2</a:t>
            </a:r>
            <a:r>
              <a:rPr lang="en-US" sz="4400" b="1" dirty="0">
                <a:solidFill>
                  <a:srgbClr val="0070C0"/>
                </a:solidFill>
              </a:rPr>
              <a:t> + R</a:t>
            </a:r>
            <a:r>
              <a:rPr lang="en-US" sz="4400" b="1" baseline="-25000" dirty="0">
                <a:solidFill>
                  <a:srgbClr val="0070C0"/>
                </a:solidFill>
              </a:rPr>
              <a:t>3</a:t>
            </a:r>
          </a:p>
        </p:txBody>
      </p:sp>
      <p:sp>
        <p:nvSpPr>
          <p:cNvPr id="15" name="TextBox 14">
            <a:extLst>
              <a:ext uri="{FF2B5EF4-FFF2-40B4-BE49-F238E27FC236}">
                <a16:creationId xmlns:a16="http://schemas.microsoft.com/office/drawing/2014/main" id="{3F83CC1C-A7D4-9544-9828-F551538B1045}"/>
              </a:ext>
            </a:extLst>
          </p:cNvPr>
          <p:cNvSpPr txBox="1"/>
          <p:nvPr/>
        </p:nvSpPr>
        <p:spPr>
          <a:xfrm>
            <a:off x="1057330" y="3038375"/>
            <a:ext cx="3156633" cy="769441"/>
          </a:xfrm>
          <a:prstGeom prst="rect">
            <a:avLst/>
          </a:prstGeom>
          <a:noFill/>
        </p:spPr>
        <p:txBody>
          <a:bodyPr wrap="none" rtlCol="0">
            <a:spAutoFit/>
          </a:bodyPr>
          <a:lstStyle/>
          <a:p>
            <a:r>
              <a:rPr lang="en-US" sz="4400" b="1" dirty="0">
                <a:solidFill>
                  <a:schemeClr val="accent2"/>
                </a:solidFill>
              </a:rPr>
              <a:t>I</a:t>
            </a:r>
            <a:r>
              <a:rPr lang="en-US" sz="4400" b="1" baseline="-25000" dirty="0">
                <a:solidFill>
                  <a:schemeClr val="accent2"/>
                </a:solidFill>
              </a:rPr>
              <a:t>T</a:t>
            </a:r>
            <a:r>
              <a:rPr lang="en-US" sz="4400" b="1" dirty="0">
                <a:solidFill>
                  <a:schemeClr val="accent2"/>
                </a:solidFill>
              </a:rPr>
              <a:t> = I</a:t>
            </a:r>
            <a:r>
              <a:rPr lang="en-US" sz="4400" b="1" baseline="-25000" dirty="0">
                <a:solidFill>
                  <a:schemeClr val="accent2"/>
                </a:solidFill>
              </a:rPr>
              <a:t>1</a:t>
            </a:r>
            <a:r>
              <a:rPr lang="en-US" sz="4400" b="1" dirty="0">
                <a:solidFill>
                  <a:schemeClr val="accent2"/>
                </a:solidFill>
              </a:rPr>
              <a:t> = I</a:t>
            </a:r>
            <a:r>
              <a:rPr lang="en-US" sz="4400" b="1" baseline="-25000" dirty="0">
                <a:solidFill>
                  <a:schemeClr val="accent2"/>
                </a:solidFill>
              </a:rPr>
              <a:t>2</a:t>
            </a:r>
            <a:r>
              <a:rPr lang="en-US" sz="4400" b="1" dirty="0">
                <a:solidFill>
                  <a:schemeClr val="accent2"/>
                </a:solidFill>
              </a:rPr>
              <a:t> = I</a:t>
            </a:r>
            <a:r>
              <a:rPr lang="en-US" sz="4400" b="1" baseline="-25000" dirty="0">
                <a:solidFill>
                  <a:schemeClr val="accent2"/>
                </a:solidFill>
              </a:rPr>
              <a:t>3</a:t>
            </a:r>
          </a:p>
        </p:txBody>
      </p:sp>
      <p:sp>
        <p:nvSpPr>
          <p:cNvPr id="16" name="TextBox 15">
            <a:extLst>
              <a:ext uri="{FF2B5EF4-FFF2-40B4-BE49-F238E27FC236}">
                <a16:creationId xmlns:a16="http://schemas.microsoft.com/office/drawing/2014/main" id="{BD9B1C67-6586-9F46-B3B3-66B63367615F}"/>
              </a:ext>
            </a:extLst>
          </p:cNvPr>
          <p:cNvSpPr txBox="1"/>
          <p:nvPr/>
        </p:nvSpPr>
        <p:spPr>
          <a:xfrm>
            <a:off x="1057330" y="2158430"/>
            <a:ext cx="3887603" cy="769441"/>
          </a:xfrm>
          <a:prstGeom prst="rect">
            <a:avLst/>
          </a:prstGeom>
          <a:noFill/>
        </p:spPr>
        <p:txBody>
          <a:bodyPr wrap="none" rtlCol="0">
            <a:spAutoFit/>
          </a:bodyPr>
          <a:lstStyle/>
          <a:p>
            <a:r>
              <a:rPr lang="en-US" sz="4400" b="1" dirty="0">
                <a:solidFill>
                  <a:schemeClr val="accent3"/>
                </a:solidFill>
              </a:rPr>
              <a:t>V</a:t>
            </a:r>
            <a:r>
              <a:rPr lang="en-US" sz="4400" b="1" baseline="-25000" dirty="0">
                <a:solidFill>
                  <a:schemeClr val="accent3"/>
                </a:solidFill>
              </a:rPr>
              <a:t>T</a:t>
            </a:r>
            <a:r>
              <a:rPr lang="en-US" sz="4400" b="1" dirty="0">
                <a:solidFill>
                  <a:schemeClr val="accent3"/>
                </a:solidFill>
              </a:rPr>
              <a:t> = V</a:t>
            </a:r>
            <a:r>
              <a:rPr lang="en-US" sz="4400" b="1" baseline="-25000" dirty="0">
                <a:solidFill>
                  <a:schemeClr val="accent3"/>
                </a:solidFill>
              </a:rPr>
              <a:t>1</a:t>
            </a:r>
            <a:r>
              <a:rPr lang="en-US" sz="4400" b="1" dirty="0">
                <a:solidFill>
                  <a:schemeClr val="accent3"/>
                </a:solidFill>
              </a:rPr>
              <a:t> + V</a:t>
            </a:r>
            <a:r>
              <a:rPr lang="en-US" sz="4400" b="1" baseline="-25000" dirty="0">
                <a:solidFill>
                  <a:schemeClr val="accent3"/>
                </a:solidFill>
              </a:rPr>
              <a:t>2</a:t>
            </a:r>
            <a:r>
              <a:rPr lang="en-US" sz="4400" b="1" dirty="0">
                <a:solidFill>
                  <a:schemeClr val="accent3"/>
                </a:solidFill>
              </a:rPr>
              <a:t> + V</a:t>
            </a:r>
            <a:r>
              <a:rPr lang="en-US" sz="4400" b="1" baseline="-25000" dirty="0">
                <a:solidFill>
                  <a:schemeClr val="accent3"/>
                </a:solidFill>
              </a:rPr>
              <a:t>3</a:t>
            </a:r>
          </a:p>
        </p:txBody>
      </p:sp>
      <p:sp>
        <p:nvSpPr>
          <p:cNvPr id="17" name="TextBox 16">
            <a:extLst>
              <a:ext uri="{FF2B5EF4-FFF2-40B4-BE49-F238E27FC236}">
                <a16:creationId xmlns:a16="http://schemas.microsoft.com/office/drawing/2014/main" id="{A50CB8DB-405C-4747-BEC8-2B978EBB6182}"/>
              </a:ext>
            </a:extLst>
          </p:cNvPr>
          <p:cNvSpPr txBox="1"/>
          <p:nvPr/>
        </p:nvSpPr>
        <p:spPr>
          <a:xfrm>
            <a:off x="2175873" y="1476229"/>
            <a:ext cx="1580882" cy="769441"/>
          </a:xfrm>
          <a:prstGeom prst="rect">
            <a:avLst/>
          </a:prstGeom>
          <a:noFill/>
        </p:spPr>
        <p:txBody>
          <a:bodyPr wrap="none" rtlCol="0">
            <a:spAutoFit/>
          </a:bodyPr>
          <a:lstStyle/>
          <a:p>
            <a:pPr algn="ctr"/>
            <a:r>
              <a:rPr lang="en-US" sz="4400" b="1" dirty="0"/>
              <a:t>Series</a:t>
            </a:r>
            <a:endParaRPr lang="en-US" sz="4400" b="1" baseline="-25000" dirty="0"/>
          </a:p>
        </p:txBody>
      </p:sp>
      <p:sp>
        <p:nvSpPr>
          <p:cNvPr id="18" name="TextBox 17">
            <a:extLst>
              <a:ext uri="{FF2B5EF4-FFF2-40B4-BE49-F238E27FC236}">
                <a16:creationId xmlns:a16="http://schemas.microsoft.com/office/drawing/2014/main" id="{4388AD99-DEDD-AE47-8C8A-1690D9606FE3}"/>
              </a:ext>
            </a:extLst>
          </p:cNvPr>
          <p:cNvSpPr txBox="1"/>
          <p:nvPr/>
        </p:nvSpPr>
        <p:spPr>
          <a:xfrm>
            <a:off x="6324323" y="1476229"/>
            <a:ext cx="1916550" cy="769441"/>
          </a:xfrm>
          <a:prstGeom prst="rect">
            <a:avLst/>
          </a:prstGeom>
          <a:noFill/>
        </p:spPr>
        <p:txBody>
          <a:bodyPr wrap="none" rtlCol="0">
            <a:spAutoFit/>
          </a:bodyPr>
          <a:lstStyle/>
          <a:p>
            <a:pPr algn="ctr"/>
            <a:r>
              <a:rPr lang="en-US" sz="4400" b="1" dirty="0"/>
              <a:t>Parallel</a:t>
            </a:r>
            <a:endParaRPr lang="en-US" sz="4400" b="1" baseline="-25000" dirty="0"/>
          </a:p>
        </p:txBody>
      </p:sp>
    </p:spTree>
    <p:custDataLst>
      <p:tags r:id="rId1"/>
    </p:custDataLst>
    <p:extLst>
      <p:ext uri="{BB962C8B-B14F-4D97-AF65-F5344CB8AC3E}">
        <p14:creationId xmlns:p14="http://schemas.microsoft.com/office/powerpoint/2010/main" val="2012116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Another way to think about parallel circuits</a:t>
            </a:r>
          </a:p>
        </p:txBody>
      </p:sp>
      <p:sp>
        <p:nvSpPr>
          <p:cNvPr id="3" name="Content Placeholder 2"/>
          <p:cNvSpPr>
            <a:spLocks noGrp="1"/>
          </p:cNvSpPr>
          <p:nvPr>
            <p:ph idx="1"/>
          </p:nvPr>
        </p:nvSpPr>
        <p:spPr>
          <a:xfrm>
            <a:off x="1122532" y="1091867"/>
            <a:ext cx="4178623" cy="3645525"/>
          </a:xfrm>
        </p:spPr>
        <p:txBody>
          <a:bodyPr>
            <a:noAutofit/>
          </a:bodyPr>
          <a:lstStyle/>
          <a:p>
            <a:pPr marL="0" indent="0" algn="just">
              <a:buNone/>
            </a:pPr>
            <a:r>
              <a:rPr lang="en-US" sz="2400" dirty="0"/>
              <a:t>Although we most often draw parallel circuits as a single circuits, a good way to understand parallel circuits is to think of them as separate circuits all connected to the same supply.</a:t>
            </a:r>
          </a:p>
        </p:txBody>
      </p:sp>
      <p:sp>
        <p:nvSpPr>
          <p:cNvPr id="12" name="Rectangle 11">
            <a:extLst>
              <a:ext uri="{FF2B5EF4-FFF2-40B4-BE49-F238E27FC236}">
                <a16:creationId xmlns:a16="http://schemas.microsoft.com/office/drawing/2014/main" id="{2B0ADF30-8934-154B-8077-2812F1F4213F}"/>
              </a:ext>
            </a:extLst>
          </p:cNvPr>
          <p:cNvSpPr/>
          <p:nvPr/>
        </p:nvSpPr>
        <p:spPr>
          <a:xfrm>
            <a:off x="5810998" y="1233577"/>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Vid03</a:t>
            </a:r>
          </a:p>
        </p:txBody>
      </p:sp>
      <p:sp>
        <p:nvSpPr>
          <p:cNvPr id="7" name="Content Placeholder 2">
            <a:extLst>
              <a:ext uri="{FF2B5EF4-FFF2-40B4-BE49-F238E27FC236}">
                <a16:creationId xmlns:a16="http://schemas.microsoft.com/office/drawing/2014/main" id="{361FA0AF-8B7E-1645-BEFA-56A34A7BCA44}"/>
              </a:ext>
            </a:extLst>
          </p:cNvPr>
          <p:cNvSpPr txBox="1">
            <a:spLocks/>
          </p:cNvSpPr>
          <p:nvPr/>
        </p:nvSpPr>
        <p:spPr>
          <a:xfrm>
            <a:off x="1122532" y="348308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this worksheet. Then watch the video to make sure you completed everything correctly.</a:t>
            </a:r>
          </a:p>
        </p:txBody>
      </p:sp>
      <p:pic>
        <p:nvPicPr>
          <p:cNvPr id="8" name="Graphic 7" descr="User">
            <a:extLst>
              <a:ext uri="{FF2B5EF4-FFF2-40B4-BE49-F238E27FC236}">
                <a16:creationId xmlns:a16="http://schemas.microsoft.com/office/drawing/2014/main" id="{1D8104A4-B3D7-1143-8B96-1CF122D5341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483089"/>
            <a:ext cx="854046" cy="854046"/>
          </a:xfrm>
          <a:prstGeom prst="rect">
            <a:avLst/>
          </a:prstGeom>
        </p:spPr>
      </p:pic>
      <p:sp>
        <p:nvSpPr>
          <p:cNvPr id="9" name="Rounded Rectangle 8">
            <a:extLst>
              <a:ext uri="{FF2B5EF4-FFF2-40B4-BE49-F238E27FC236}">
                <a16:creationId xmlns:a16="http://schemas.microsoft.com/office/drawing/2014/main" id="{63586B88-5CB1-374B-AA5E-E1CEFF83E0B0}"/>
              </a:ext>
            </a:extLst>
          </p:cNvPr>
          <p:cNvSpPr/>
          <p:nvPr/>
        </p:nvSpPr>
        <p:spPr>
          <a:xfrm>
            <a:off x="5722226" y="3977526"/>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Tree>
    <p:custDataLst>
      <p:tags r:id="rId1"/>
    </p:custDataLst>
    <p:extLst>
      <p:ext uri="{BB962C8B-B14F-4D97-AF65-F5344CB8AC3E}">
        <p14:creationId xmlns:p14="http://schemas.microsoft.com/office/powerpoint/2010/main" val="82491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Why use parallel circuits</a:t>
            </a:r>
          </a:p>
        </p:txBody>
      </p:sp>
      <p:sp>
        <p:nvSpPr>
          <p:cNvPr id="3" name="Content Placeholder 2"/>
          <p:cNvSpPr>
            <a:spLocks noGrp="1"/>
          </p:cNvSpPr>
          <p:nvPr>
            <p:ph idx="1"/>
          </p:nvPr>
        </p:nvSpPr>
        <p:spPr>
          <a:xfrm>
            <a:off x="1122532" y="1091868"/>
            <a:ext cx="7607556" cy="721942"/>
          </a:xfrm>
        </p:spPr>
        <p:txBody>
          <a:bodyPr>
            <a:noAutofit/>
          </a:bodyPr>
          <a:lstStyle/>
          <a:p>
            <a:pPr marL="0" indent="0" algn="just">
              <a:buNone/>
            </a:pPr>
            <a:r>
              <a:rPr lang="en-US" sz="2400" dirty="0"/>
              <a:t>All these investigations should have given you some idea why we use parallel circuits.</a:t>
            </a:r>
          </a:p>
        </p:txBody>
      </p:sp>
      <p:sp>
        <p:nvSpPr>
          <p:cNvPr id="13" name="Rectangle 12">
            <a:extLst>
              <a:ext uri="{FF2B5EF4-FFF2-40B4-BE49-F238E27FC236}">
                <a16:creationId xmlns:a16="http://schemas.microsoft.com/office/drawing/2014/main" id="{9520E4CF-8350-5844-898E-96C33900C70B}"/>
              </a:ext>
            </a:extLst>
          </p:cNvPr>
          <p:cNvSpPr/>
          <p:nvPr/>
        </p:nvSpPr>
        <p:spPr>
          <a:xfrm>
            <a:off x="1122532" y="2180778"/>
            <a:ext cx="3997155" cy="27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t" anchorCtr="0"/>
          <a:lstStyle/>
          <a:p>
            <a:r>
              <a:rPr lang="en-GB" sz="2800" dirty="0"/>
              <a:t>Parallel circuits reduce the overall resistance. We can increase current without changing voltage.</a:t>
            </a:r>
          </a:p>
        </p:txBody>
      </p:sp>
      <p:sp>
        <p:nvSpPr>
          <p:cNvPr id="14" name="Rectangle 13">
            <a:extLst>
              <a:ext uri="{FF2B5EF4-FFF2-40B4-BE49-F238E27FC236}">
                <a16:creationId xmlns:a16="http://schemas.microsoft.com/office/drawing/2014/main" id="{81B366D7-EAE3-DA48-9933-10ED083C60BE}"/>
              </a:ext>
            </a:extLst>
          </p:cNvPr>
          <p:cNvSpPr/>
          <p:nvPr/>
        </p:nvSpPr>
        <p:spPr>
          <a:xfrm>
            <a:off x="5313065" y="2180779"/>
            <a:ext cx="3996000" cy="27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t" anchorCtr="0"/>
          <a:lstStyle/>
          <a:p>
            <a:r>
              <a:rPr lang="en-GB" sz="2800" dirty="0"/>
              <a:t>Parallel circuits keep the voltage across resistors the same. For light bulbs, it means they all shine as brightly.</a:t>
            </a:r>
            <a:endParaRPr lang="en-GB" sz="3200" dirty="0"/>
          </a:p>
        </p:txBody>
      </p:sp>
      <p:sp>
        <p:nvSpPr>
          <p:cNvPr id="15" name="Oval 14">
            <a:extLst>
              <a:ext uri="{FF2B5EF4-FFF2-40B4-BE49-F238E27FC236}">
                <a16:creationId xmlns:a16="http://schemas.microsoft.com/office/drawing/2014/main" id="{FC4B399A-F469-F14E-869C-93E3ECC56AEF}"/>
              </a:ext>
            </a:extLst>
          </p:cNvPr>
          <p:cNvSpPr/>
          <p:nvPr/>
        </p:nvSpPr>
        <p:spPr>
          <a:xfrm>
            <a:off x="1149287" y="2216885"/>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6" name="Oval 15">
            <a:extLst>
              <a:ext uri="{FF2B5EF4-FFF2-40B4-BE49-F238E27FC236}">
                <a16:creationId xmlns:a16="http://schemas.microsoft.com/office/drawing/2014/main" id="{7A7104CE-C601-D648-ADCC-87EC58F1E489}"/>
              </a:ext>
            </a:extLst>
          </p:cNvPr>
          <p:cNvSpPr/>
          <p:nvPr/>
        </p:nvSpPr>
        <p:spPr>
          <a:xfrm>
            <a:off x="5363088" y="2219141"/>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2</a:t>
            </a:r>
            <a:endParaRPr lang="en-GB" dirty="0">
              <a:solidFill>
                <a:schemeClr val="accent3"/>
              </a:solidFill>
            </a:endParaRPr>
          </a:p>
        </p:txBody>
      </p:sp>
    </p:spTree>
    <p:custDataLst>
      <p:tags r:id="rId1"/>
    </p:custDataLst>
    <p:extLst>
      <p:ext uri="{BB962C8B-B14F-4D97-AF65-F5344CB8AC3E}">
        <p14:creationId xmlns:p14="http://schemas.microsoft.com/office/powerpoint/2010/main" val="297263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err="1"/>
              <a:t>Kirchoff’s</a:t>
            </a:r>
            <a:r>
              <a:rPr lang="en-GB" sz="3000" dirty="0"/>
              <a:t> Current Law</a:t>
            </a:r>
          </a:p>
        </p:txBody>
      </p:sp>
      <p:sp>
        <p:nvSpPr>
          <p:cNvPr id="3" name="Content Placeholder 2"/>
          <p:cNvSpPr>
            <a:spLocks noGrp="1"/>
          </p:cNvSpPr>
          <p:nvPr>
            <p:ph idx="1"/>
          </p:nvPr>
        </p:nvSpPr>
        <p:spPr>
          <a:xfrm>
            <a:off x="1122532" y="1091867"/>
            <a:ext cx="4178623" cy="3764945"/>
          </a:xfrm>
        </p:spPr>
        <p:txBody>
          <a:bodyPr>
            <a:noAutofit/>
          </a:bodyPr>
          <a:lstStyle/>
          <a:p>
            <a:pPr marL="0" indent="0" algn="just">
              <a:buNone/>
            </a:pPr>
            <a:r>
              <a:rPr lang="en-US" sz="2400" dirty="0"/>
              <a:t>We saw that, in a parallel circuit, the currents through all the resistors add up to the total current in the circuit.</a:t>
            </a:r>
          </a:p>
          <a:p>
            <a:pPr marL="0" indent="0" algn="just">
              <a:buNone/>
            </a:pPr>
            <a:r>
              <a:rPr lang="en-US" sz="2400" dirty="0"/>
              <a:t>Another way of saying this is that the sum of all the currents at each node is equal to zero.</a:t>
            </a:r>
          </a:p>
          <a:p>
            <a:pPr marL="0" indent="0" algn="just">
              <a:buNone/>
            </a:pPr>
            <a:r>
              <a:rPr lang="en-US" sz="2400" dirty="0"/>
              <a:t>This is called </a:t>
            </a:r>
            <a:r>
              <a:rPr lang="en-US" sz="2400" b="1" dirty="0" err="1"/>
              <a:t>Kirchoff’s</a:t>
            </a:r>
            <a:r>
              <a:rPr lang="en-US" sz="2400" b="1" dirty="0"/>
              <a:t> Current Law</a:t>
            </a:r>
            <a:r>
              <a:rPr lang="en-US" sz="2400" dirty="0"/>
              <a:t>.</a:t>
            </a:r>
          </a:p>
        </p:txBody>
      </p:sp>
      <p:sp>
        <p:nvSpPr>
          <p:cNvPr id="12" name="Rectangle 11">
            <a:extLst>
              <a:ext uri="{FF2B5EF4-FFF2-40B4-BE49-F238E27FC236}">
                <a16:creationId xmlns:a16="http://schemas.microsoft.com/office/drawing/2014/main" id="{2B0ADF30-8934-154B-8077-2812F1F4213F}"/>
              </a:ext>
            </a:extLst>
          </p:cNvPr>
          <p:cNvSpPr/>
          <p:nvPr/>
        </p:nvSpPr>
        <p:spPr>
          <a:xfrm>
            <a:off x="5631116" y="948168"/>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YT02</a:t>
            </a:r>
          </a:p>
        </p:txBody>
      </p:sp>
      <p:sp>
        <p:nvSpPr>
          <p:cNvPr id="13" name="Content Placeholder 2">
            <a:extLst>
              <a:ext uri="{FF2B5EF4-FFF2-40B4-BE49-F238E27FC236}">
                <a16:creationId xmlns:a16="http://schemas.microsoft.com/office/drawing/2014/main" id="{E2649094-23D8-5F4C-BC36-C415E713F288}"/>
              </a:ext>
            </a:extLst>
          </p:cNvPr>
          <p:cNvSpPr txBox="1">
            <a:spLocks/>
          </p:cNvSpPr>
          <p:nvPr/>
        </p:nvSpPr>
        <p:spPr>
          <a:xfrm>
            <a:off x="5631116" y="3643532"/>
            <a:ext cx="3485727" cy="109669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to see a practical explanation of </a:t>
            </a:r>
            <a:r>
              <a:rPr lang="en-US" sz="2400" i="1" dirty="0" err="1"/>
              <a:t>Kirchoff’s</a:t>
            </a:r>
            <a:r>
              <a:rPr lang="en-US" sz="2400" i="1" dirty="0"/>
              <a:t> Current Law.</a:t>
            </a:r>
          </a:p>
        </p:txBody>
      </p:sp>
      <p:pic>
        <p:nvPicPr>
          <p:cNvPr id="14" name="Graphic 13" descr="User">
            <a:extLst>
              <a:ext uri="{FF2B5EF4-FFF2-40B4-BE49-F238E27FC236}">
                <a16:creationId xmlns:a16="http://schemas.microsoft.com/office/drawing/2014/main" id="{66FCD405-8AEC-0C45-B3C3-7E2EDD75D62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14478" y="3726039"/>
            <a:ext cx="854046" cy="854046"/>
          </a:xfrm>
          <a:prstGeom prst="rect">
            <a:avLst/>
          </a:prstGeom>
        </p:spPr>
      </p:pic>
    </p:spTree>
    <p:custDataLst>
      <p:tags r:id="rId1"/>
    </p:custDataLst>
    <p:extLst>
      <p:ext uri="{BB962C8B-B14F-4D97-AF65-F5344CB8AC3E}">
        <p14:creationId xmlns:p14="http://schemas.microsoft.com/office/powerpoint/2010/main" val="140352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parallel circuits – example 1</a:t>
            </a:r>
          </a:p>
        </p:txBody>
      </p:sp>
      <p:sp>
        <p:nvSpPr>
          <p:cNvPr id="3" name="Content Placeholder 2"/>
          <p:cNvSpPr>
            <a:spLocks noGrp="1"/>
          </p:cNvSpPr>
          <p:nvPr>
            <p:ph idx="1"/>
          </p:nvPr>
        </p:nvSpPr>
        <p:spPr>
          <a:xfrm>
            <a:off x="1122532" y="1091867"/>
            <a:ext cx="4178623" cy="3090389"/>
          </a:xfrm>
        </p:spPr>
        <p:txBody>
          <a:bodyPr>
            <a:noAutofit/>
          </a:bodyPr>
          <a:lstStyle/>
          <a:p>
            <a:pPr marL="0" indent="0" algn="just">
              <a:buNone/>
            </a:pPr>
            <a:r>
              <a:rPr lang="en-US" sz="2400" dirty="0"/>
              <a:t>In order to design or repair electric circuits, you need to be able to solve circuits. This means calculating unknown currents, voltages, resistances and/or power dissipations.</a:t>
            </a:r>
          </a:p>
          <a:p>
            <a:pPr marL="0" indent="0" algn="just">
              <a:buNone/>
            </a:pPr>
            <a:r>
              <a:rPr lang="en-US" sz="2400" dirty="0"/>
              <a:t>Here is a simple example to start off with.</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2" y="4002377"/>
            <a:ext cx="4410363" cy="80755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Redraw this basic circuit on a blank piece of paper.</a:t>
            </a:r>
          </a:p>
        </p:txBody>
      </p:sp>
      <p:pic>
        <p:nvPicPr>
          <p:cNvPr id="12" name="Graphic 11" descr="User">
            <a:extLst>
              <a:ext uri="{FF2B5EF4-FFF2-40B4-BE49-F238E27FC236}">
                <a16:creationId xmlns:a16="http://schemas.microsoft.com/office/drawing/2014/main" id="{31EE4F33-46C0-4F45-BDB7-D108F6D915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4002376"/>
            <a:ext cx="854046" cy="854046"/>
          </a:xfrm>
          <a:prstGeom prst="rect">
            <a:avLst/>
          </a:prstGeom>
        </p:spPr>
      </p:pic>
      <p:sp>
        <p:nvSpPr>
          <p:cNvPr id="13" name="Rounded Rectangle 12">
            <a:extLst>
              <a:ext uri="{FF2B5EF4-FFF2-40B4-BE49-F238E27FC236}">
                <a16:creationId xmlns:a16="http://schemas.microsoft.com/office/drawing/2014/main" id="{ED28EC2B-8E28-0A46-86FC-CFD0A6941FF6}"/>
              </a:ext>
            </a:extLst>
          </p:cNvPr>
          <p:cNvSpPr/>
          <p:nvPr/>
        </p:nvSpPr>
        <p:spPr>
          <a:xfrm>
            <a:off x="5681272" y="1379095"/>
            <a:ext cx="4178623" cy="34308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is the total resistance and current in a circuit with 2 resistors of 100Ω and 120Ω connected in parallel with a 200V power supply?</a:t>
            </a:r>
          </a:p>
        </p:txBody>
      </p:sp>
    </p:spTree>
    <p:custDataLst>
      <p:tags r:id="rId1"/>
    </p:custDataLst>
    <p:extLst>
      <p:ext uri="{BB962C8B-B14F-4D97-AF65-F5344CB8AC3E}">
        <p14:creationId xmlns:p14="http://schemas.microsoft.com/office/powerpoint/2010/main" val="563790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parallel circuits – step 1</a:t>
            </a:r>
          </a:p>
        </p:txBody>
      </p:sp>
      <p:sp>
        <p:nvSpPr>
          <p:cNvPr id="3" name="Content Placeholder 2"/>
          <p:cNvSpPr>
            <a:spLocks noGrp="1"/>
          </p:cNvSpPr>
          <p:nvPr>
            <p:ph idx="1"/>
          </p:nvPr>
        </p:nvSpPr>
        <p:spPr>
          <a:xfrm>
            <a:off x="1122532" y="1091867"/>
            <a:ext cx="4178623" cy="1846205"/>
          </a:xfrm>
        </p:spPr>
        <p:txBody>
          <a:bodyPr>
            <a:noAutofit/>
          </a:bodyPr>
          <a:lstStyle/>
          <a:p>
            <a:pPr marL="0" indent="0" algn="just">
              <a:buNone/>
            </a:pPr>
            <a:r>
              <a:rPr lang="en-US" sz="2400" dirty="0"/>
              <a:t>The first thing you need to do after redrawing the circuit is to label all the components. Use the standard convention of R</a:t>
            </a:r>
            <a:r>
              <a:rPr lang="en-US" sz="2400" baseline="-25000" dirty="0"/>
              <a:t>1</a:t>
            </a:r>
            <a:r>
              <a:rPr lang="en-US" sz="2400" dirty="0"/>
              <a:t>, R</a:t>
            </a:r>
            <a:r>
              <a:rPr lang="en-US" sz="2400" baseline="-25000" dirty="0"/>
              <a:t>2</a:t>
            </a:r>
            <a:r>
              <a:rPr lang="en-US" sz="2400" dirty="0"/>
              <a:t>, R</a:t>
            </a:r>
            <a:r>
              <a:rPr lang="en-US" sz="2400" baseline="-25000" dirty="0"/>
              <a:t>3</a:t>
            </a:r>
            <a:r>
              <a:rPr lang="en-US" sz="2400" dirty="0"/>
              <a:t> etc. to label each resistor.</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2" y="3057888"/>
            <a:ext cx="4410363" cy="170449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Label the resistors in your circuit R</a:t>
            </a:r>
            <a:r>
              <a:rPr lang="en-US" sz="2400" i="1" baseline="-25000" dirty="0"/>
              <a:t>1</a:t>
            </a:r>
            <a:r>
              <a:rPr lang="en-US" sz="2400" i="1" dirty="0"/>
              <a:t> and R</a:t>
            </a:r>
            <a:r>
              <a:rPr lang="en-US" sz="2400" i="1" baseline="-25000" dirty="0"/>
              <a:t>2</a:t>
            </a:r>
            <a:r>
              <a:rPr lang="en-US" sz="2400" i="1" dirty="0"/>
              <a:t>. We usually label in the direction of conventional current. Click the button to see what your diagram should look like.</a:t>
            </a:r>
          </a:p>
        </p:txBody>
      </p:sp>
      <p:pic>
        <p:nvPicPr>
          <p:cNvPr id="12" name="Graphic 11" descr="User">
            <a:extLst>
              <a:ext uri="{FF2B5EF4-FFF2-40B4-BE49-F238E27FC236}">
                <a16:creationId xmlns:a16="http://schemas.microsoft.com/office/drawing/2014/main" id="{31EE4F33-46C0-4F45-BDB7-D108F6D915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057887"/>
            <a:ext cx="854046" cy="854046"/>
          </a:xfrm>
          <a:prstGeom prst="rect">
            <a:avLst/>
          </a:prstGeom>
        </p:spPr>
      </p:pic>
      <p:sp>
        <p:nvSpPr>
          <p:cNvPr id="13" name="Rounded Rectangle 12">
            <a:extLst>
              <a:ext uri="{FF2B5EF4-FFF2-40B4-BE49-F238E27FC236}">
                <a16:creationId xmlns:a16="http://schemas.microsoft.com/office/drawing/2014/main" id="{5F63515A-5503-3240-8A3A-6C69467C507A}"/>
              </a:ext>
            </a:extLst>
          </p:cNvPr>
          <p:cNvSpPr/>
          <p:nvPr/>
        </p:nvSpPr>
        <p:spPr>
          <a:xfrm>
            <a:off x="5778945" y="4134872"/>
            <a:ext cx="359873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Add the resistor labels</a:t>
            </a:r>
          </a:p>
        </p:txBody>
      </p:sp>
      <p:grpSp>
        <p:nvGrpSpPr>
          <p:cNvPr id="20" name="Group 19">
            <a:extLst>
              <a:ext uri="{FF2B5EF4-FFF2-40B4-BE49-F238E27FC236}">
                <a16:creationId xmlns:a16="http://schemas.microsoft.com/office/drawing/2014/main" id="{AF3E5997-11B0-4943-9892-31C13585137D}"/>
              </a:ext>
            </a:extLst>
          </p:cNvPr>
          <p:cNvGrpSpPr/>
          <p:nvPr/>
        </p:nvGrpSpPr>
        <p:grpSpPr>
          <a:xfrm>
            <a:off x="5566345" y="1233577"/>
            <a:ext cx="4593939" cy="2224266"/>
            <a:chOff x="5566345" y="1233577"/>
            <a:chExt cx="4593939" cy="2224266"/>
          </a:xfrm>
        </p:grpSpPr>
        <p:pic>
          <p:nvPicPr>
            <p:cNvPr id="16" name="Picture 15">
              <a:extLst>
                <a:ext uri="{FF2B5EF4-FFF2-40B4-BE49-F238E27FC236}">
                  <a16:creationId xmlns:a16="http://schemas.microsoft.com/office/drawing/2014/main" id="{0995DB12-89EA-B343-861B-74BD16CFFE15}"/>
                </a:ext>
              </a:extLst>
            </p:cNvPr>
            <p:cNvPicPr>
              <a:picLocks/>
            </p:cNvPicPr>
            <p:nvPr/>
          </p:nvPicPr>
          <p:blipFill rotWithShape="1">
            <a:blip r:embed="rId6" cstate="email">
              <a:clrChange>
                <a:clrFrom>
                  <a:srgbClr val="EBEBEB"/>
                </a:clrFrom>
                <a:clrTo>
                  <a:srgbClr val="EBEBEB">
                    <a:alpha val="0"/>
                  </a:srgbClr>
                </a:clrTo>
              </a:clrChange>
              <a:extLst>
                <a:ext uri="{28A0092B-C50C-407E-A947-70E740481C1C}">
                  <a14:useLocalDpi xmlns:a14="http://schemas.microsoft.com/office/drawing/2010/main"/>
                </a:ext>
              </a:extLst>
            </a:blip>
            <a:srcRect l="12315" r="9005"/>
            <a:stretch/>
          </p:blipFill>
          <p:spPr>
            <a:xfrm>
              <a:off x="5566345" y="1233577"/>
              <a:ext cx="4593939" cy="2224266"/>
            </a:xfrm>
            <a:prstGeom prst="rect">
              <a:avLst/>
            </a:prstGeom>
          </p:spPr>
        </p:pic>
        <p:sp>
          <p:nvSpPr>
            <p:cNvPr id="17" name="Rectangle 16">
              <a:extLst>
                <a:ext uri="{FF2B5EF4-FFF2-40B4-BE49-F238E27FC236}">
                  <a16:creationId xmlns:a16="http://schemas.microsoft.com/office/drawing/2014/main" id="{D936BFD0-CEC0-4040-81D8-ADA47630CE29}"/>
                </a:ext>
              </a:extLst>
            </p:cNvPr>
            <p:cNvSpPr/>
            <p:nvPr/>
          </p:nvSpPr>
          <p:spPr>
            <a:xfrm>
              <a:off x="5566345" y="1991594"/>
              <a:ext cx="925721" cy="631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EA33FA4-F4C3-C942-94D4-EBF35CC776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flipV="1">
              <a:off x="5624061" y="1850735"/>
              <a:ext cx="700349" cy="1094295"/>
            </a:xfrm>
            <a:prstGeom prst="rect">
              <a:avLst/>
            </a:prstGeom>
          </p:spPr>
        </p:pic>
        <p:sp>
          <p:nvSpPr>
            <p:cNvPr id="18" name="Rectangle 17">
              <a:extLst>
                <a:ext uri="{FF2B5EF4-FFF2-40B4-BE49-F238E27FC236}">
                  <a16:creationId xmlns:a16="http://schemas.microsoft.com/office/drawing/2014/main" id="{B45FC674-AD55-144C-B800-0BCAFB5C946E}"/>
                </a:ext>
              </a:extLst>
            </p:cNvPr>
            <p:cNvSpPr/>
            <p:nvPr/>
          </p:nvSpPr>
          <p:spPr>
            <a:xfrm>
              <a:off x="8028308" y="1999991"/>
              <a:ext cx="925721" cy="631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D4FE42-1303-3441-8E9A-C2A286A9045F}"/>
                </a:ext>
              </a:extLst>
            </p:cNvPr>
            <p:cNvSpPr/>
            <p:nvPr/>
          </p:nvSpPr>
          <p:spPr>
            <a:xfrm>
              <a:off x="9744968" y="1999991"/>
              <a:ext cx="348695" cy="631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A05398-3212-624B-8461-987F2E1A06C2}"/>
                </a:ext>
              </a:extLst>
            </p:cNvPr>
            <p:cNvSpPr txBox="1"/>
            <p:nvPr/>
          </p:nvSpPr>
          <p:spPr>
            <a:xfrm>
              <a:off x="7961687" y="2161044"/>
              <a:ext cx="388248" cy="369332"/>
            </a:xfrm>
            <a:prstGeom prst="rect">
              <a:avLst/>
            </a:prstGeom>
            <a:noFill/>
          </p:spPr>
          <p:txBody>
            <a:bodyPr wrap="none" rtlCol="0">
              <a:spAutoFit/>
            </a:bodyPr>
            <a:lstStyle/>
            <a:p>
              <a:r>
                <a:rPr lang="en-US" dirty="0"/>
                <a:t>R</a:t>
              </a:r>
              <a:r>
                <a:rPr lang="en-US" baseline="-25000" dirty="0"/>
                <a:t>1</a:t>
              </a:r>
            </a:p>
          </p:txBody>
        </p:sp>
        <p:sp>
          <p:nvSpPr>
            <p:cNvPr id="11" name="TextBox 10">
              <a:extLst>
                <a:ext uri="{FF2B5EF4-FFF2-40B4-BE49-F238E27FC236}">
                  <a16:creationId xmlns:a16="http://schemas.microsoft.com/office/drawing/2014/main" id="{83B11C4C-2586-8847-A649-ACF3D5734162}"/>
                </a:ext>
              </a:extLst>
            </p:cNvPr>
            <p:cNvSpPr txBox="1"/>
            <p:nvPr/>
          </p:nvSpPr>
          <p:spPr>
            <a:xfrm>
              <a:off x="9625432" y="2213216"/>
              <a:ext cx="388248" cy="369332"/>
            </a:xfrm>
            <a:prstGeom prst="rect">
              <a:avLst/>
            </a:prstGeom>
            <a:noFill/>
          </p:spPr>
          <p:txBody>
            <a:bodyPr wrap="none" rtlCol="0">
              <a:spAutoFit/>
            </a:bodyPr>
            <a:lstStyle/>
            <a:p>
              <a:r>
                <a:rPr lang="en-US" dirty="0"/>
                <a:t>R</a:t>
              </a:r>
              <a:r>
                <a:rPr lang="en-US" baseline="-25000" dirty="0"/>
                <a:t>2</a:t>
              </a:r>
            </a:p>
          </p:txBody>
        </p:sp>
      </p:grpSp>
    </p:spTree>
    <p:custDataLst>
      <p:tags r:id="rId1"/>
    </p:custDataLst>
    <p:extLst>
      <p:ext uri="{BB962C8B-B14F-4D97-AF65-F5344CB8AC3E}">
        <p14:creationId xmlns:p14="http://schemas.microsoft.com/office/powerpoint/2010/main" val="2398355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C24DC9F-3B50-1746-9895-8B1C074DF795}"/>
              </a:ext>
            </a:extLst>
          </p:cNvPr>
          <p:cNvGrpSpPr/>
          <p:nvPr/>
        </p:nvGrpSpPr>
        <p:grpSpPr>
          <a:xfrm>
            <a:off x="5112891" y="1080705"/>
            <a:ext cx="5227567" cy="2224266"/>
            <a:chOff x="5682511" y="1545395"/>
            <a:chExt cx="5227567" cy="2224266"/>
          </a:xfrm>
        </p:grpSpPr>
        <p:grpSp>
          <p:nvGrpSpPr>
            <p:cNvPr id="30" name="Group 29">
              <a:extLst>
                <a:ext uri="{FF2B5EF4-FFF2-40B4-BE49-F238E27FC236}">
                  <a16:creationId xmlns:a16="http://schemas.microsoft.com/office/drawing/2014/main" id="{51F208F4-E59B-9D41-92D1-7E6683AED422}"/>
                </a:ext>
              </a:extLst>
            </p:cNvPr>
            <p:cNvGrpSpPr/>
            <p:nvPr/>
          </p:nvGrpSpPr>
          <p:grpSpPr>
            <a:xfrm>
              <a:off x="5842382" y="1545395"/>
              <a:ext cx="5067696" cy="2224266"/>
              <a:chOff x="5566345" y="1233577"/>
              <a:chExt cx="5067696" cy="2224266"/>
            </a:xfrm>
          </p:grpSpPr>
          <p:pic>
            <p:nvPicPr>
              <p:cNvPr id="34" name="Picture 33">
                <a:extLst>
                  <a:ext uri="{FF2B5EF4-FFF2-40B4-BE49-F238E27FC236}">
                    <a16:creationId xmlns:a16="http://schemas.microsoft.com/office/drawing/2014/main" id="{822CB0BD-8F2B-C147-BEA6-776841CF4059}"/>
                  </a:ext>
                </a:extLst>
              </p:cNvPr>
              <p:cNvPicPr>
                <a:picLocks/>
              </p:cNvPicPr>
              <p:nvPr/>
            </p:nvPicPr>
            <p:blipFill rotWithShape="1">
              <a:blip r:embed="rId4" cstate="email">
                <a:clrChange>
                  <a:clrFrom>
                    <a:srgbClr val="EBEBEB"/>
                  </a:clrFrom>
                  <a:clrTo>
                    <a:srgbClr val="EBEBEB">
                      <a:alpha val="0"/>
                    </a:srgbClr>
                  </a:clrTo>
                </a:clrChange>
                <a:extLst>
                  <a:ext uri="{28A0092B-C50C-407E-A947-70E740481C1C}">
                    <a14:useLocalDpi xmlns:a14="http://schemas.microsoft.com/office/drawing/2010/main"/>
                  </a:ext>
                </a:extLst>
              </a:blip>
              <a:srcRect l="12314" r="16119"/>
              <a:stretch/>
            </p:blipFill>
            <p:spPr>
              <a:xfrm>
                <a:off x="5566345" y="1233577"/>
                <a:ext cx="4178623" cy="2224266"/>
              </a:xfrm>
              <a:prstGeom prst="rect">
                <a:avLst/>
              </a:prstGeom>
            </p:spPr>
          </p:pic>
          <p:sp>
            <p:nvSpPr>
              <p:cNvPr id="35" name="Rectangle 34">
                <a:extLst>
                  <a:ext uri="{FF2B5EF4-FFF2-40B4-BE49-F238E27FC236}">
                    <a16:creationId xmlns:a16="http://schemas.microsoft.com/office/drawing/2014/main" id="{8725AA8B-AA78-144D-96A6-F8C5C30F4729}"/>
                  </a:ext>
                </a:extLst>
              </p:cNvPr>
              <p:cNvSpPr/>
              <p:nvPr/>
            </p:nvSpPr>
            <p:spPr>
              <a:xfrm>
                <a:off x="5566345" y="1991594"/>
                <a:ext cx="925721" cy="631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5FF0C6F5-028B-5546-869D-DD91348C03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V="1">
                <a:off x="5624061" y="1850735"/>
                <a:ext cx="700349" cy="1094295"/>
              </a:xfrm>
              <a:prstGeom prst="rect">
                <a:avLst/>
              </a:prstGeom>
            </p:spPr>
          </p:pic>
          <p:sp>
            <p:nvSpPr>
              <p:cNvPr id="37" name="Rectangle 36">
                <a:extLst>
                  <a:ext uri="{FF2B5EF4-FFF2-40B4-BE49-F238E27FC236}">
                    <a16:creationId xmlns:a16="http://schemas.microsoft.com/office/drawing/2014/main" id="{4EC24808-0A5E-0046-A997-0A5076367809}"/>
                  </a:ext>
                </a:extLst>
              </p:cNvPr>
              <p:cNvSpPr/>
              <p:nvPr/>
            </p:nvSpPr>
            <p:spPr>
              <a:xfrm>
                <a:off x="8028308" y="1999991"/>
                <a:ext cx="925721" cy="631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D1E3098-015D-6B42-899E-AB083E478011}"/>
                  </a:ext>
                </a:extLst>
              </p:cNvPr>
              <p:cNvSpPr/>
              <p:nvPr/>
            </p:nvSpPr>
            <p:spPr>
              <a:xfrm>
                <a:off x="9744968" y="1999991"/>
                <a:ext cx="348695" cy="631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CE988B9-28B2-6B4E-B6E8-E4CA7E450EFB}"/>
                  </a:ext>
                </a:extLst>
              </p:cNvPr>
              <p:cNvSpPr txBox="1"/>
              <p:nvPr/>
            </p:nvSpPr>
            <p:spPr>
              <a:xfrm>
                <a:off x="7961687" y="2161044"/>
                <a:ext cx="1008609" cy="369332"/>
              </a:xfrm>
              <a:prstGeom prst="rect">
                <a:avLst/>
              </a:prstGeom>
              <a:noFill/>
            </p:spPr>
            <p:txBody>
              <a:bodyPr wrap="none" rtlCol="0">
                <a:spAutoFit/>
              </a:bodyPr>
              <a:lstStyle/>
              <a:p>
                <a:r>
                  <a:rPr lang="en-US" dirty="0"/>
                  <a:t>R</a:t>
                </a:r>
                <a:r>
                  <a:rPr lang="en-US" baseline="-25000" dirty="0"/>
                  <a:t>1</a:t>
                </a:r>
                <a:r>
                  <a:rPr lang="en-US" dirty="0"/>
                  <a:t>=100Ω</a:t>
                </a:r>
                <a:endParaRPr lang="en-US" baseline="-25000" dirty="0"/>
              </a:p>
            </p:txBody>
          </p:sp>
          <p:sp>
            <p:nvSpPr>
              <p:cNvPr id="40" name="TextBox 39">
                <a:extLst>
                  <a:ext uri="{FF2B5EF4-FFF2-40B4-BE49-F238E27FC236}">
                    <a16:creationId xmlns:a16="http://schemas.microsoft.com/office/drawing/2014/main" id="{A70E3D9F-ABE4-474E-8CE2-EEDB5CCB7519}"/>
                  </a:ext>
                </a:extLst>
              </p:cNvPr>
              <p:cNvSpPr txBox="1"/>
              <p:nvPr/>
            </p:nvSpPr>
            <p:spPr>
              <a:xfrm>
                <a:off x="9625432" y="2213216"/>
                <a:ext cx="1008609" cy="369332"/>
              </a:xfrm>
              <a:prstGeom prst="rect">
                <a:avLst/>
              </a:prstGeom>
              <a:noFill/>
            </p:spPr>
            <p:txBody>
              <a:bodyPr wrap="none" rtlCol="0">
                <a:spAutoFit/>
              </a:bodyPr>
              <a:lstStyle/>
              <a:p>
                <a:r>
                  <a:rPr lang="en-US" dirty="0"/>
                  <a:t>R</a:t>
                </a:r>
                <a:r>
                  <a:rPr lang="en-US" baseline="-25000" dirty="0"/>
                  <a:t>2</a:t>
                </a:r>
                <a:r>
                  <a:rPr lang="en-US" dirty="0"/>
                  <a:t>=120Ω</a:t>
                </a:r>
                <a:endParaRPr lang="en-US" baseline="-25000" dirty="0"/>
              </a:p>
            </p:txBody>
          </p:sp>
        </p:grpSp>
        <p:sp>
          <p:nvSpPr>
            <p:cNvPr id="23" name="TextBox 22">
              <a:extLst>
                <a:ext uri="{FF2B5EF4-FFF2-40B4-BE49-F238E27FC236}">
                  <a16:creationId xmlns:a16="http://schemas.microsoft.com/office/drawing/2014/main" id="{63645AC5-F752-734A-9091-EE0E01813D62}"/>
                </a:ext>
              </a:extLst>
            </p:cNvPr>
            <p:cNvSpPr txBox="1"/>
            <p:nvPr/>
          </p:nvSpPr>
          <p:spPr>
            <a:xfrm>
              <a:off x="5682511" y="1637312"/>
              <a:ext cx="989373" cy="369332"/>
            </a:xfrm>
            <a:prstGeom prst="rect">
              <a:avLst/>
            </a:prstGeom>
            <a:noFill/>
          </p:spPr>
          <p:txBody>
            <a:bodyPr wrap="none" rtlCol="0">
              <a:spAutoFit/>
            </a:bodyPr>
            <a:lstStyle/>
            <a:p>
              <a:r>
                <a:rPr lang="en-US" dirty="0"/>
                <a:t>V</a:t>
              </a:r>
              <a:r>
                <a:rPr lang="en-US" baseline="-25000" dirty="0"/>
                <a:t>T</a:t>
              </a:r>
              <a:r>
                <a:rPr lang="en-US" dirty="0"/>
                <a:t>=200V</a:t>
              </a:r>
            </a:p>
          </p:txBody>
        </p:sp>
        <p:sp>
          <p:nvSpPr>
            <p:cNvPr id="24" name="TextBox 23">
              <a:extLst>
                <a:ext uri="{FF2B5EF4-FFF2-40B4-BE49-F238E27FC236}">
                  <a16:creationId xmlns:a16="http://schemas.microsoft.com/office/drawing/2014/main" id="{43F92802-C023-CF4B-9203-3A61D0605122}"/>
                </a:ext>
              </a:extLst>
            </p:cNvPr>
            <p:cNvSpPr txBox="1"/>
            <p:nvPr/>
          </p:nvSpPr>
          <p:spPr>
            <a:xfrm>
              <a:off x="7923915" y="2051874"/>
              <a:ext cx="320922" cy="369332"/>
            </a:xfrm>
            <a:prstGeom prst="rect">
              <a:avLst/>
            </a:prstGeom>
            <a:noFill/>
          </p:spPr>
          <p:txBody>
            <a:bodyPr wrap="none" rtlCol="0">
              <a:spAutoFit/>
            </a:bodyPr>
            <a:lstStyle/>
            <a:p>
              <a:r>
                <a:rPr lang="en-US" dirty="0"/>
                <a:t>I</a:t>
              </a:r>
              <a:r>
                <a:rPr lang="en-US" baseline="-25000" dirty="0"/>
                <a:t>1</a:t>
              </a:r>
            </a:p>
          </p:txBody>
        </p:sp>
        <p:cxnSp>
          <p:nvCxnSpPr>
            <p:cNvPr id="9" name="Straight Arrow Connector 8">
              <a:extLst>
                <a:ext uri="{FF2B5EF4-FFF2-40B4-BE49-F238E27FC236}">
                  <a16:creationId xmlns:a16="http://schemas.microsoft.com/office/drawing/2014/main" id="{7444AFE1-E825-3F4B-83D9-5242A84F1F85}"/>
                </a:ext>
              </a:extLst>
            </p:cNvPr>
            <p:cNvCxnSpPr>
              <a:cxnSpLocks/>
            </p:cNvCxnSpPr>
            <p:nvPr/>
          </p:nvCxnSpPr>
          <p:spPr>
            <a:xfrm rot="5400000">
              <a:off x="8043739" y="2290257"/>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72FAF04-DDF6-D641-9963-FBD9EA158A54}"/>
                </a:ext>
              </a:extLst>
            </p:cNvPr>
            <p:cNvCxnSpPr>
              <a:cxnSpLocks/>
            </p:cNvCxnSpPr>
            <p:nvPr/>
          </p:nvCxnSpPr>
          <p:spPr>
            <a:xfrm rot="5400000">
              <a:off x="9718112" y="227444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3031CAE-F79A-CA41-9300-A6BD31D20708}"/>
                </a:ext>
              </a:extLst>
            </p:cNvPr>
            <p:cNvSpPr txBox="1"/>
            <p:nvPr/>
          </p:nvSpPr>
          <p:spPr>
            <a:xfrm>
              <a:off x="7597698" y="2519432"/>
              <a:ext cx="394660" cy="369332"/>
            </a:xfrm>
            <a:prstGeom prst="rect">
              <a:avLst/>
            </a:prstGeom>
            <a:noFill/>
          </p:spPr>
          <p:txBody>
            <a:bodyPr wrap="none" rtlCol="0">
              <a:spAutoFit/>
            </a:bodyPr>
            <a:lstStyle/>
            <a:p>
              <a:r>
                <a:rPr lang="en-US" dirty="0"/>
                <a:t>V</a:t>
              </a:r>
              <a:r>
                <a:rPr lang="en-US" baseline="-25000" dirty="0"/>
                <a:t>1</a:t>
              </a:r>
            </a:p>
          </p:txBody>
        </p:sp>
        <p:sp>
          <p:nvSpPr>
            <p:cNvPr id="28" name="TextBox 27">
              <a:extLst>
                <a:ext uri="{FF2B5EF4-FFF2-40B4-BE49-F238E27FC236}">
                  <a16:creationId xmlns:a16="http://schemas.microsoft.com/office/drawing/2014/main" id="{10B8A443-B8DC-FF40-A00C-C9A3E377DA91}"/>
                </a:ext>
              </a:extLst>
            </p:cNvPr>
            <p:cNvSpPr txBox="1"/>
            <p:nvPr/>
          </p:nvSpPr>
          <p:spPr>
            <a:xfrm>
              <a:off x="9246333" y="2510765"/>
              <a:ext cx="394660" cy="369332"/>
            </a:xfrm>
            <a:prstGeom prst="rect">
              <a:avLst/>
            </a:prstGeom>
            <a:noFill/>
          </p:spPr>
          <p:txBody>
            <a:bodyPr wrap="none" rtlCol="0">
              <a:spAutoFit/>
            </a:bodyPr>
            <a:lstStyle/>
            <a:p>
              <a:r>
                <a:rPr lang="en-US" dirty="0"/>
                <a:t>V</a:t>
              </a:r>
              <a:r>
                <a:rPr lang="en-US" baseline="-25000" dirty="0"/>
                <a:t>2</a:t>
              </a:r>
            </a:p>
          </p:txBody>
        </p:sp>
        <p:cxnSp>
          <p:nvCxnSpPr>
            <p:cNvPr id="29" name="Straight Arrow Connector 28">
              <a:extLst>
                <a:ext uri="{FF2B5EF4-FFF2-40B4-BE49-F238E27FC236}">
                  <a16:creationId xmlns:a16="http://schemas.microsoft.com/office/drawing/2014/main" id="{C1FF4043-781B-244B-B4C6-CE83148B507B}"/>
                </a:ext>
              </a:extLst>
            </p:cNvPr>
            <p:cNvCxnSpPr>
              <a:cxnSpLocks/>
            </p:cNvCxnSpPr>
            <p:nvPr/>
          </p:nvCxnSpPr>
          <p:spPr>
            <a:xfrm rot="5400000">
              <a:off x="9219935" y="2726580"/>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144072C-E42F-7D4A-815D-9714B0876826}"/>
                </a:ext>
              </a:extLst>
            </p:cNvPr>
            <p:cNvCxnSpPr>
              <a:cxnSpLocks/>
            </p:cNvCxnSpPr>
            <p:nvPr/>
          </p:nvCxnSpPr>
          <p:spPr>
            <a:xfrm rot="5400000">
              <a:off x="7570799" y="2726580"/>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6D49AC1-2386-024E-9105-7C241763DC7A}"/>
                </a:ext>
              </a:extLst>
            </p:cNvPr>
            <p:cNvSpPr txBox="1"/>
            <p:nvPr/>
          </p:nvSpPr>
          <p:spPr>
            <a:xfrm>
              <a:off x="6290539" y="2103530"/>
              <a:ext cx="317716" cy="369332"/>
            </a:xfrm>
            <a:prstGeom prst="rect">
              <a:avLst/>
            </a:prstGeom>
            <a:noFill/>
          </p:spPr>
          <p:txBody>
            <a:bodyPr wrap="none" rtlCol="0">
              <a:spAutoFit/>
            </a:bodyPr>
            <a:lstStyle/>
            <a:p>
              <a:r>
                <a:rPr lang="en-US" dirty="0"/>
                <a:t>I</a:t>
              </a:r>
              <a:r>
                <a:rPr lang="en-US" baseline="-25000" dirty="0"/>
                <a:t>T</a:t>
              </a:r>
            </a:p>
          </p:txBody>
        </p:sp>
        <p:cxnSp>
          <p:nvCxnSpPr>
            <p:cNvPr id="33" name="Straight Arrow Connector 32">
              <a:extLst>
                <a:ext uri="{FF2B5EF4-FFF2-40B4-BE49-F238E27FC236}">
                  <a16:creationId xmlns:a16="http://schemas.microsoft.com/office/drawing/2014/main" id="{738880B8-AAD7-6741-A3C1-1020E6E044BF}"/>
                </a:ext>
              </a:extLst>
            </p:cNvPr>
            <p:cNvCxnSpPr>
              <a:cxnSpLocks/>
            </p:cNvCxnSpPr>
            <p:nvPr/>
          </p:nvCxnSpPr>
          <p:spPr>
            <a:xfrm>
              <a:off x="6350315" y="216255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74868C1-6537-8949-9C9D-799191F5879C}"/>
                </a:ext>
              </a:extLst>
            </p:cNvPr>
            <p:cNvSpPr txBox="1"/>
            <p:nvPr/>
          </p:nvSpPr>
          <p:spPr>
            <a:xfrm>
              <a:off x="9543526" y="2089777"/>
              <a:ext cx="320922" cy="369332"/>
            </a:xfrm>
            <a:prstGeom prst="rect">
              <a:avLst/>
            </a:prstGeom>
            <a:noFill/>
          </p:spPr>
          <p:txBody>
            <a:bodyPr wrap="none" rtlCol="0">
              <a:spAutoFit/>
            </a:bodyPr>
            <a:lstStyle/>
            <a:p>
              <a:r>
                <a:rPr lang="en-US" dirty="0"/>
                <a:t>I</a:t>
              </a:r>
              <a:r>
                <a:rPr lang="en-US" baseline="-25000" dirty="0"/>
                <a:t>2</a:t>
              </a:r>
            </a:p>
          </p:txBody>
        </p:sp>
      </p:grpSp>
      <p:sp>
        <p:nvSpPr>
          <p:cNvPr id="2" name="Title 1"/>
          <p:cNvSpPr>
            <a:spLocks noGrp="1"/>
          </p:cNvSpPr>
          <p:nvPr>
            <p:ph type="title"/>
          </p:nvPr>
        </p:nvSpPr>
        <p:spPr>
          <a:xfrm>
            <a:off x="1057330" y="266407"/>
            <a:ext cx="7672758" cy="967170"/>
          </a:xfrm>
        </p:spPr>
        <p:txBody>
          <a:bodyPr>
            <a:normAutofit/>
          </a:bodyPr>
          <a:lstStyle/>
          <a:p>
            <a:r>
              <a:rPr lang="en-GB" sz="3000" dirty="0"/>
              <a:t>Solving series circuits – step 2</a:t>
            </a:r>
          </a:p>
        </p:txBody>
      </p:sp>
      <p:sp>
        <p:nvSpPr>
          <p:cNvPr id="21" name="Rounded Rectangle 20">
            <a:extLst>
              <a:ext uri="{FF2B5EF4-FFF2-40B4-BE49-F238E27FC236}">
                <a16:creationId xmlns:a16="http://schemas.microsoft.com/office/drawing/2014/main" id="{904BC5BC-2651-494C-9851-A4B0D7B974FC}"/>
              </a:ext>
            </a:extLst>
          </p:cNvPr>
          <p:cNvSpPr/>
          <p:nvPr/>
        </p:nvSpPr>
        <p:spPr>
          <a:xfrm>
            <a:off x="5868738" y="3082157"/>
            <a:ext cx="359873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Add the extra information</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2" y="4043546"/>
            <a:ext cx="8328853" cy="86126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Complete your circuit diagram with the given information. Click the button to see what your diagram should look like.</a:t>
            </a:r>
          </a:p>
        </p:txBody>
      </p:sp>
      <p:pic>
        <p:nvPicPr>
          <p:cNvPr id="12" name="Graphic 11" descr="User">
            <a:extLst>
              <a:ext uri="{FF2B5EF4-FFF2-40B4-BE49-F238E27FC236}">
                <a16:creationId xmlns:a16="http://schemas.microsoft.com/office/drawing/2014/main" id="{31EE4F33-46C0-4F45-BDB7-D108F6D915B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8486" y="4043545"/>
            <a:ext cx="854046" cy="854046"/>
          </a:xfrm>
          <a:prstGeom prst="rect">
            <a:avLst/>
          </a:prstGeom>
        </p:spPr>
      </p:pic>
      <p:sp>
        <p:nvSpPr>
          <p:cNvPr id="3" name="Content Placeholder 2"/>
          <p:cNvSpPr>
            <a:spLocks noGrp="1"/>
          </p:cNvSpPr>
          <p:nvPr>
            <p:ph idx="1"/>
          </p:nvPr>
        </p:nvSpPr>
        <p:spPr>
          <a:xfrm>
            <a:off x="1122532" y="1091867"/>
            <a:ext cx="4081629" cy="2475792"/>
          </a:xfrm>
        </p:spPr>
        <p:txBody>
          <a:bodyPr>
            <a:noAutofit/>
          </a:bodyPr>
          <a:lstStyle/>
          <a:p>
            <a:pPr marL="0" indent="0" algn="just">
              <a:buNone/>
            </a:pPr>
            <a:r>
              <a:rPr lang="en-US" sz="2400" dirty="0"/>
              <a:t>Next you need to fill in all the given information (resistances, currents, voltages in </a:t>
            </a:r>
            <a:r>
              <a:rPr lang="en-US" sz="2400" b="1" dirty="0"/>
              <a:t>standard units</a:t>
            </a:r>
            <a:r>
              <a:rPr lang="en-US" sz="2400" dirty="0"/>
              <a:t>) and label the currents through and voltages across each resistor.</a:t>
            </a:r>
          </a:p>
          <a:p>
            <a:pPr marL="0" indent="0" algn="just">
              <a:buNone/>
            </a:pPr>
            <a:r>
              <a:rPr lang="en-US" sz="2400" dirty="0"/>
              <a:t>R</a:t>
            </a:r>
            <a:r>
              <a:rPr lang="en-US" sz="2400" baseline="-25000" dirty="0"/>
              <a:t>1</a:t>
            </a:r>
            <a:r>
              <a:rPr lang="en-US" sz="2400" dirty="0"/>
              <a:t> will have current I</a:t>
            </a:r>
            <a:r>
              <a:rPr lang="en-US" sz="2400" baseline="-25000" dirty="0"/>
              <a:t>1</a:t>
            </a:r>
            <a:r>
              <a:rPr lang="en-US" sz="2400" dirty="0"/>
              <a:t> through it and V</a:t>
            </a:r>
            <a:r>
              <a:rPr lang="en-US" sz="2400" baseline="-25000" dirty="0"/>
              <a:t>1</a:t>
            </a:r>
            <a:r>
              <a:rPr lang="en-US" sz="2400" dirty="0"/>
              <a:t> across it.</a:t>
            </a:r>
          </a:p>
        </p:txBody>
      </p:sp>
    </p:spTree>
    <p:custDataLst>
      <p:tags r:id="rId1"/>
    </p:custDataLst>
    <p:extLst>
      <p:ext uri="{BB962C8B-B14F-4D97-AF65-F5344CB8AC3E}">
        <p14:creationId xmlns:p14="http://schemas.microsoft.com/office/powerpoint/2010/main" val="101607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B6809BB4-37F9-1845-B341-E34CD37F114B}"/>
              </a:ext>
            </a:extLst>
          </p:cNvPr>
          <p:cNvGrpSpPr/>
          <p:nvPr/>
        </p:nvGrpSpPr>
        <p:grpSpPr>
          <a:xfrm>
            <a:off x="5112891" y="1080705"/>
            <a:ext cx="5227567" cy="2224266"/>
            <a:chOff x="5682511" y="1545395"/>
            <a:chExt cx="5227567" cy="2224266"/>
          </a:xfrm>
        </p:grpSpPr>
        <p:grpSp>
          <p:nvGrpSpPr>
            <p:cNvPr id="36" name="Group 35">
              <a:extLst>
                <a:ext uri="{FF2B5EF4-FFF2-40B4-BE49-F238E27FC236}">
                  <a16:creationId xmlns:a16="http://schemas.microsoft.com/office/drawing/2014/main" id="{A4D10241-1368-0B47-8CBA-3C8376A8DC45}"/>
                </a:ext>
              </a:extLst>
            </p:cNvPr>
            <p:cNvGrpSpPr/>
            <p:nvPr/>
          </p:nvGrpSpPr>
          <p:grpSpPr>
            <a:xfrm>
              <a:off x="5842382" y="1545395"/>
              <a:ext cx="5067696" cy="2224266"/>
              <a:chOff x="5566345" y="1233577"/>
              <a:chExt cx="5067696" cy="2224266"/>
            </a:xfrm>
          </p:grpSpPr>
          <p:pic>
            <p:nvPicPr>
              <p:cNvPr id="48" name="Picture 47">
                <a:extLst>
                  <a:ext uri="{FF2B5EF4-FFF2-40B4-BE49-F238E27FC236}">
                    <a16:creationId xmlns:a16="http://schemas.microsoft.com/office/drawing/2014/main" id="{85679F4D-4375-6642-B2E8-6F1CA7C48CC1}"/>
                  </a:ext>
                </a:extLst>
              </p:cNvPr>
              <p:cNvPicPr>
                <a:picLocks/>
              </p:cNvPicPr>
              <p:nvPr/>
            </p:nvPicPr>
            <p:blipFill rotWithShape="1">
              <a:blip r:embed="rId4" cstate="email">
                <a:clrChange>
                  <a:clrFrom>
                    <a:srgbClr val="EBEBEB"/>
                  </a:clrFrom>
                  <a:clrTo>
                    <a:srgbClr val="EBEBEB">
                      <a:alpha val="0"/>
                    </a:srgbClr>
                  </a:clrTo>
                </a:clrChange>
                <a:extLst>
                  <a:ext uri="{28A0092B-C50C-407E-A947-70E740481C1C}">
                    <a14:useLocalDpi xmlns:a14="http://schemas.microsoft.com/office/drawing/2010/main"/>
                  </a:ext>
                </a:extLst>
              </a:blip>
              <a:srcRect l="12314" r="16119"/>
              <a:stretch/>
            </p:blipFill>
            <p:spPr>
              <a:xfrm>
                <a:off x="5566345" y="1233577"/>
                <a:ext cx="4178623" cy="2224266"/>
              </a:xfrm>
              <a:prstGeom prst="rect">
                <a:avLst/>
              </a:prstGeom>
            </p:spPr>
          </p:pic>
          <p:sp>
            <p:nvSpPr>
              <p:cNvPr id="49" name="Rectangle 48">
                <a:extLst>
                  <a:ext uri="{FF2B5EF4-FFF2-40B4-BE49-F238E27FC236}">
                    <a16:creationId xmlns:a16="http://schemas.microsoft.com/office/drawing/2014/main" id="{C8A91D7D-6F28-AA4F-8699-F3044ACD96AF}"/>
                  </a:ext>
                </a:extLst>
              </p:cNvPr>
              <p:cNvSpPr/>
              <p:nvPr/>
            </p:nvSpPr>
            <p:spPr>
              <a:xfrm>
                <a:off x="5566345" y="1991594"/>
                <a:ext cx="925721" cy="631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DCAA1333-E276-2742-8EE3-563AFB9A44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V="1">
                <a:off x="5624061" y="1850735"/>
                <a:ext cx="700349" cy="1094295"/>
              </a:xfrm>
              <a:prstGeom prst="rect">
                <a:avLst/>
              </a:prstGeom>
            </p:spPr>
          </p:pic>
          <p:sp>
            <p:nvSpPr>
              <p:cNvPr id="51" name="Rectangle 50">
                <a:extLst>
                  <a:ext uri="{FF2B5EF4-FFF2-40B4-BE49-F238E27FC236}">
                    <a16:creationId xmlns:a16="http://schemas.microsoft.com/office/drawing/2014/main" id="{AD5006CD-6051-9341-B383-70BFF7587638}"/>
                  </a:ext>
                </a:extLst>
              </p:cNvPr>
              <p:cNvSpPr/>
              <p:nvPr/>
            </p:nvSpPr>
            <p:spPr>
              <a:xfrm>
                <a:off x="8028308" y="1999991"/>
                <a:ext cx="925721" cy="631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FC68970-1695-BB4C-9EDF-AA3D38F63978}"/>
                  </a:ext>
                </a:extLst>
              </p:cNvPr>
              <p:cNvSpPr/>
              <p:nvPr/>
            </p:nvSpPr>
            <p:spPr>
              <a:xfrm>
                <a:off x="9744968" y="1999991"/>
                <a:ext cx="348695" cy="631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DF6CBC-040C-3440-BA11-B62646CCDA33}"/>
                  </a:ext>
                </a:extLst>
              </p:cNvPr>
              <p:cNvSpPr txBox="1"/>
              <p:nvPr/>
            </p:nvSpPr>
            <p:spPr>
              <a:xfrm>
                <a:off x="7961687" y="2161044"/>
                <a:ext cx="1008609" cy="369332"/>
              </a:xfrm>
              <a:prstGeom prst="rect">
                <a:avLst/>
              </a:prstGeom>
              <a:noFill/>
            </p:spPr>
            <p:txBody>
              <a:bodyPr wrap="none" rtlCol="0">
                <a:spAutoFit/>
              </a:bodyPr>
              <a:lstStyle/>
              <a:p>
                <a:r>
                  <a:rPr lang="en-US" dirty="0"/>
                  <a:t>R</a:t>
                </a:r>
                <a:r>
                  <a:rPr lang="en-US" baseline="-25000" dirty="0"/>
                  <a:t>1</a:t>
                </a:r>
                <a:r>
                  <a:rPr lang="en-US" dirty="0"/>
                  <a:t>=100Ω</a:t>
                </a:r>
                <a:endParaRPr lang="en-US" baseline="-25000" dirty="0"/>
              </a:p>
            </p:txBody>
          </p:sp>
          <p:sp>
            <p:nvSpPr>
              <p:cNvPr id="54" name="TextBox 53">
                <a:extLst>
                  <a:ext uri="{FF2B5EF4-FFF2-40B4-BE49-F238E27FC236}">
                    <a16:creationId xmlns:a16="http://schemas.microsoft.com/office/drawing/2014/main" id="{A3898B28-AD44-7E4C-B5BB-9FBE69736D7F}"/>
                  </a:ext>
                </a:extLst>
              </p:cNvPr>
              <p:cNvSpPr txBox="1"/>
              <p:nvPr/>
            </p:nvSpPr>
            <p:spPr>
              <a:xfrm>
                <a:off x="9625432" y="2213216"/>
                <a:ext cx="1008609" cy="369332"/>
              </a:xfrm>
              <a:prstGeom prst="rect">
                <a:avLst/>
              </a:prstGeom>
              <a:noFill/>
            </p:spPr>
            <p:txBody>
              <a:bodyPr wrap="none" rtlCol="0">
                <a:spAutoFit/>
              </a:bodyPr>
              <a:lstStyle/>
              <a:p>
                <a:r>
                  <a:rPr lang="en-US" dirty="0"/>
                  <a:t>R</a:t>
                </a:r>
                <a:r>
                  <a:rPr lang="en-US" baseline="-25000" dirty="0"/>
                  <a:t>2</a:t>
                </a:r>
                <a:r>
                  <a:rPr lang="en-US" dirty="0"/>
                  <a:t>=120Ω</a:t>
                </a:r>
                <a:endParaRPr lang="en-US" baseline="-25000" dirty="0"/>
              </a:p>
            </p:txBody>
          </p:sp>
        </p:grpSp>
        <p:sp>
          <p:nvSpPr>
            <p:cNvPr id="37" name="TextBox 36">
              <a:extLst>
                <a:ext uri="{FF2B5EF4-FFF2-40B4-BE49-F238E27FC236}">
                  <a16:creationId xmlns:a16="http://schemas.microsoft.com/office/drawing/2014/main" id="{348088FC-3F9A-5842-9F91-2EE08FDF48D9}"/>
                </a:ext>
              </a:extLst>
            </p:cNvPr>
            <p:cNvSpPr txBox="1"/>
            <p:nvPr/>
          </p:nvSpPr>
          <p:spPr>
            <a:xfrm>
              <a:off x="5682511" y="1637312"/>
              <a:ext cx="989373" cy="369332"/>
            </a:xfrm>
            <a:prstGeom prst="rect">
              <a:avLst/>
            </a:prstGeom>
            <a:noFill/>
          </p:spPr>
          <p:txBody>
            <a:bodyPr wrap="none" rtlCol="0">
              <a:spAutoFit/>
            </a:bodyPr>
            <a:lstStyle/>
            <a:p>
              <a:r>
                <a:rPr lang="en-US" dirty="0"/>
                <a:t>V</a:t>
              </a:r>
              <a:r>
                <a:rPr lang="en-US" baseline="-25000" dirty="0"/>
                <a:t>T</a:t>
              </a:r>
              <a:r>
                <a:rPr lang="en-US" dirty="0"/>
                <a:t>=200V</a:t>
              </a:r>
            </a:p>
          </p:txBody>
        </p:sp>
        <p:sp>
          <p:nvSpPr>
            <p:cNvPr id="38" name="TextBox 37">
              <a:extLst>
                <a:ext uri="{FF2B5EF4-FFF2-40B4-BE49-F238E27FC236}">
                  <a16:creationId xmlns:a16="http://schemas.microsoft.com/office/drawing/2014/main" id="{A45CA186-3228-F244-87A2-3DF834EEFCF5}"/>
                </a:ext>
              </a:extLst>
            </p:cNvPr>
            <p:cNvSpPr txBox="1"/>
            <p:nvPr/>
          </p:nvSpPr>
          <p:spPr>
            <a:xfrm>
              <a:off x="7923915" y="2051874"/>
              <a:ext cx="320922" cy="369332"/>
            </a:xfrm>
            <a:prstGeom prst="rect">
              <a:avLst/>
            </a:prstGeom>
            <a:noFill/>
          </p:spPr>
          <p:txBody>
            <a:bodyPr wrap="none" rtlCol="0">
              <a:spAutoFit/>
            </a:bodyPr>
            <a:lstStyle/>
            <a:p>
              <a:r>
                <a:rPr lang="en-US" dirty="0"/>
                <a:t>I</a:t>
              </a:r>
              <a:r>
                <a:rPr lang="en-US" baseline="-25000" dirty="0"/>
                <a:t>1</a:t>
              </a:r>
            </a:p>
          </p:txBody>
        </p:sp>
        <p:cxnSp>
          <p:nvCxnSpPr>
            <p:cNvPr id="39" name="Straight Arrow Connector 38">
              <a:extLst>
                <a:ext uri="{FF2B5EF4-FFF2-40B4-BE49-F238E27FC236}">
                  <a16:creationId xmlns:a16="http://schemas.microsoft.com/office/drawing/2014/main" id="{253A9754-5782-C942-879A-51E6858F4C12}"/>
                </a:ext>
              </a:extLst>
            </p:cNvPr>
            <p:cNvCxnSpPr>
              <a:cxnSpLocks/>
            </p:cNvCxnSpPr>
            <p:nvPr/>
          </p:nvCxnSpPr>
          <p:spPr>
            <a:xfrm rot="5400000">
              <a:off x="8043739" y="2290257"/>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725AD61-EC75-6948-BD41-EBCE3235B9F2}"/>
                </a:ext>
              </a:extLst>
            </p:cNvPr>
            <p:cNvCxnSpPr>
              <a:cxnSpLocks/>
            </p:cNvCxnSpPr>
            <p:nvPr/>
          </p:nvCxnSpPr>
          <p:spPr>
            <a:xfrm rot="5400000">
              <a:off x="9718112" y="227444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FF8A6E6-F119-0746-93E7-296ADAC1D1F8}"/>
                </a:ext>
              </a:extLst>
            </p:cNvPr>
            <p:cNvSpPr txBox="1"/>
            <p:nvPr/>
          </p:nvSpPr>
          <p:spPr>
            <a:xfrm>
              <a:off x="7597698" y="2519432"/>
              <a:ext cx="394660" cy="369332"/>
            </a:xfrm>
            <a:prstGeom prst="rect">
              <a:avLst/>
            </a:prstGeom>
            <a:noFill/>
          </p:spPr>
          <p:txBody>
            <a:bodyPr wrap="none" rtlCol="0">
              <a:spAutoFit/>
            </a:bodyPr>
            <a:lstStyle/>
            <a:p>
              <a:r>
                <a:rPr lang="en-US" dirty="0"/>
                <a:t>V</a:t>
              </a:r>
              <a:r>
                <a:rPr lang="en-US" baseline="-25000" dirty="0"/>
                <a:t>1</a:t>
              </a:r>
            </a:p>
          </p:txBody>
        </p:sp>
        <p:sp>
          <p:nvSpPr>
            <p:cNvPr id="42" name="TextBox 41">
              <a:extLst>
                <a:ext uri="{FF2B5EF4-FFF2-40B4-BE49-F238E27FC236}">
                  <a16:creationId xmlns:a16="http://schemas.microsoft.com/office/drawing/2014/main" id="{186664EB-93B3-724A-8ACA-7393682BBAAA}"/>
                </a:ext>
              </a:extLst>
            </p:cNvPr>
            <p:cNvSpPr txBox="1"/>
            <p:nvPr/>
          </p:nvSpPr>
          <p:spPr>
            <a:xfrm>
              <a:off x="9246333" y="2510765"/>
              <a:ext cx="394660" cy="369332"/>
            </a:xfrm>
            <a:prstGeom prst="rect">
              <a:avLst/>
            </a:prstGeom>
            <a:noFill/>
          </p:spPr>
          <p:txBody>
            <a:bodyPr wrap="none" rtlCol="0">
              <a:spAutoFit/>
            </a:bodyPr>
            <a:lstStyle/>
            <a:p>
              <a:r>
                <a:rPr lang="en-US" dirty="0"/>
                <a:t>V</a:t>
              </a:r>
              <a:r>
                <a:rPr lang="en-US" baseline="-25000" dirty="0"/>
                <a:t>2</a:t>
              </a:r>
            </a:p>
          </p:txBody>
        </p:sp>
        <p:cxnSp>
          <p:nvCxnSpPr>
            <p:cNvPr id="43" name="Straight Arrow Connector 42">
              <a:extLst>
                <a:ext uri="{FF2B5EF4-FFF2-40B4-BE49-F238E27FC236}">
                  <a16:creationId xmlns:a16="http://schemas.microsoft.com/office/drawing/2014/main" id="{C86ED547-9535-0647-ADBF-B930591BAEE2}"/>
                </a:ext>
              </a:extLst>
            </p:cNvPr>
            <p:cNvCxnSpPr>
              <a:cxnSpLocks/>
            </p:cNvCxnSpPr>
            <p:nvPr/>
          </p:nvCxnSpPr>
          <p:spPr>
            <a:xfrm rot="5400000">
              <a:off x="9219935" y="2726580"/>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60D1E5E-5EF8-3F4F-A8F1-F484D7D8554E}"/>
                </a:ext>
              </a:extLst>
            </p:cNvPr>
            <p:cNvCxnSpPr>
              <a:cxnSpLocks/>
            </p:cNvCxnSpPr>
            <p:nvPr/>
          </p:nvCxnSpPr>
          <p:spPr>
            <a:xfrm rot="5400000">
              <a:off x="7570799" y="2726580"/>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D1B3360-0893-BC4E-912E-ADE1740677E4}"/>
                </a:ext>
              </a:extLst>
            </p:cNvPr>
            <p:cNvSpPr txBox="1"/>
            <p:nvPr/>
          </p:nvSpPr>
          <p:spPr>
            <a:xfrm>
              <a:off x="6290539" y="2103530"/>
              <a:ext cx="317716" cy="369332"/>
            </a:xfrm>
            <a:prstGeom prst="rect">
              <a:avLst/>
            </a:prstGeom>
            <a:noFill/>
          </p:spPr>
          <p:txBody>
            <a:bodyPr wrap="none" rtlCol="0">
              <a:spAutoFit/>
            </a:bodyPr>
            <a:lstStyle/>
            <a:p>
              <a:r>
                <a:rPr lang="en-US" dirty="0"/>
                <a:t>I</a:t>
              </a:r>
              <a:r>
                <a:rPr lang="en-US" baseline="-25000" dirty="0"/>
                <a:t>T</a:t>
              </a:r>
            </a:p>
          </p:txBody>
        </p:sp>
        <p:cxnSp>
          <p:nvCxnSpPr>
            <p:cNvPr id="46" name="Straight Arrow Connector 45">
              <a:extLst>
                <a:ext uri="{FF2B5EF4-FFF2-40B4-BE49-F238E27FC236}">
                  <a16:creationId xmlns:a16="http://schemas.microsoft.com/office/drawing/2014/main" id="{FE7A47C3-AABF-2848-AB68-7A093C66A88B}"/>
                </a:ext>
              </a:extLst>
            </p:cNvPr>
            <p:cNvCxnSpPr>
              <a:cxnSpLocks/>
            </p:cNvCxnSpPr>
            <p:nvPr/>
          </p:nvCxnSpPr>
          <p:spPr>
            <a:xfrm>
              <a:off x="6350315" y="216255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FDB0EB4-C803-9140-9F72-F5A0F6096211}"/>
                </a:ext>
              </a:extLst>
            </p:cNvPr>
            <p:cNvSpPr txBox="1"/>
            <p:nvPr/>
          </p:nvSpPr>
          <p:spPr>
            <a:xfrm>
              <a:off x="9543526" y="2089777"/>
              <a:ext cx="320922" cy="369332"/>
            </a:xfrm>
            <a:prstGeom prst="rect">
              <a:avLst/>
            </a:prstGeom>
            <a:noFill/>
          </p:spPr>
          <p:txBody>
            <a:bodyPr wrap="none" rtlCol="0">
              <a:spAutoFit/>
            </a:bodyPr>
            <a:lstStyle/>
            <a:p>
              <a:r>
                <a:rPr lang="en-US" dirty="0"/>
                <a:t>I</a:t>
              </a:r>
              <a:r>
                <a:rPr lang="en-US" baseline="-25000" dirty="0"/>
                <a:t>2</a:t>
              </a:r>
            </a:p>
          </p:txBody>
        </p:sp>
      </p:grpSp>
      <p:sp>
        <p:nvSpPr>
          <p:cNvPr id="2" name="Title 1"/>
          <p:cNvSpPr>
            <a:spLocks noGrp="1"/>
          </p:cNvSpPr>
          <p:nvPr>
            <p:ph type="title"/>
          </p:nvPr>
        </p:nvSpPr>
        <p:spPr>
          <a:xfrm>
            <a:off x="1057330" y="266407"/>
            <a:ext cx="7672758" cy="967170"/>
          </a:xfrm>
        </p:spPr>
        <p:txBody>
          <a:bodyPr>
            <a:normAutofit/>
          </a:bodyPr>
          <a:lstStyle/>
          <a:p>
            <a:r>
              <a:rPr lang="en-GB" sz="3000" dirty="0"/>
              <a:t>Solving series circuits – step 3</a:t>
            </a:r>
          </a:p>
        </p:txBody>
      </p:sp>
      <p:sp>
        <p:nvSpPr>
          <p:cNvPr id="3" name="Content Placeholder 2"/>
          <p:cNvSpPr>
            <a:spLocks noGrp="1"/>
          </p:cNvSpPr>
          <p:nvPr>
            <p:ph idx="1"/>
          </p:nvPr>
        </p:nvSpPr>
        <p:spPr>
          <a:xfrm>
            <a:off x="1122533" y="1091867"/>
            <a:ext cx="3781348" cy="2131018"/>
          </a:xfrm>
        </p:spPr>
        <p:txBody>
          <a:bodyPr>
            <a:noAutofit/>
          </a:bodyPr>
          <a:lstStyle/>
          <a:p>
            <a:pPr marL="0" indent="0" algn="just">
              <a:buNone/>
            </a:pPr>
            <a:r>
              <a:rPr lang="en-US" sz="2400" dirty="0"/>
              <a:t>Now that our diagram is complete, we can start to solve the circuit.</a:t>
            </a:r>
          </a:p>
          <a:p>
            <a:pPr marL="0" indent="0" algn="just">
              <a:buNone/>
            </a:pPr>
            <a:r>
              <a:rPr lang="en-US" sz="2400" dirty="0"/>
              <a:t>Let’s start with the total resistance, R</a:t>
            </a:r>
            <a:r>
              <a:rPr lang="en-US" sz="2400" baseline="-25000" dirty="0"/>
              <a:t>T</a:t>
            </a:r>
            <a:r>
              <a:rPr lang="en-US" sz="2400" dirty="0"/>
              <a:t>. What is R</a:t>
            </a:r>
            <a:r>
              <a:rPr lang="en-US" sz="2400" baseline="-25000" dirty="0"/>
              <a:t>T</a:t>
            </a:r>
            <a:r>
              <a:rPr lang="en-US" sz="2400" dirty="0"/>
              <a:t> in this circuit?</a:t>
            </a:r>
          </a:p>
        </p:txBody>
      </p:sp>
      <p:sp>
        <p:nvSpPr>
          <p:cNvPr id="21" name="Rounded Rectangle 20">
            <a:extLst>
              <a:ext uri="{FF2B5EF4-FFF2-40B4-BE49-F238E27FC236}">
                <a16:creationId xmlns:a16="http://schemas.microsoft.com/office/drawing/2014/main" id="{904BC5BC-2651-494C-9851-A4B0D7B974FC}"/>
              </a:ext>
            </a:extLst>
          </p:cNvPr>
          <p:cNvSpPr/>
          <p:nvPr/>
        </p:nvSpPr>
        <p:spPr>
          <a:xfrm>
            <a:off x="6148867" y="4146187"/>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2" y="3219095"/>
            <a:ext cx="4410363" cy="854045"/>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Enter your answer to 2 decimal places in the space provided</a:t>
            </a:r>
          </a:p>
        </p:txBody>
      </p:sp>
      <p:pic>
        <p:nvPicPr>
          <p:cNvPr id="12" name="Graphic 11" descr="User">
            <a:extLst>
              <a:ext uri="{FF2B5EF4-FFF2-40B4-BE49-F238E27FC236}">
                <a16:creationId xmlns:a16="http://schemas.microsoft.com/office/drawing/2014/main" id="{31EE4F33-46C0-4F45-BDB7-D108F6D915B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8486" y="3219094"/>
            <a:ext cx="854046" cy="854046"/>
          </a:xfrm>
          <a:prstGeom prst="rect">
            <a:avLst/>
          </a:prstGeom>
        </p:spPr>
      </p:pic>
      <p:sp>
        <p:nvSpPr>
          <p:cNvPr id="5" name="Rectangle 4">
            <a:extLst>
              <a:ext uri="{FF2B5EF4-FFF2-40B4-BE49-F238E27FC236}">
                <a16:creationId xmlns:a16="http://schemas.microsoft.com/office/drawing/2014/main" id="{53DA7673-E37B-B04B-B482-56B5C31DA7EE}"/>
              </a:ext>
            </a:extLst>
          </p:cNvPr>
          <p:cNvSpPr/>
          <p:nvPr/>
        </p:nvSpPr>
        <p:spPr>
          <a:xfrm>
            <a:off x="1122532" y="4134872"/>
            <a:ext cx="4410363"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DA7584-CB0D-D44C-98CB-A040D57BAD2B}"/>
              </a:ext>
            </a:extLst>
          </p:cNvPr>
          <p:cNvSpPr/>
          <p:nvPr/>
        </p:nvSpPr>
        <p:spPr>
          <a:xfrm>
            <a:off x="5626288" y="4157503"/>
            <a:ext cx="423514" cy="523220"/>
          </a:xfrm>
          <a:prstGeom prst="rect">
            <a:avLst/>
          </a:prstGeom>
        </p:spPr>
        <p:txBody>
          <a:bodyPr wrap="none">
            <a:spAutoFit/>
          </a:bodyPr>
          <a:lstStyle/>
          <a:p>
            <a:r>
              <a:rPr lang="en-US" sz="2800" dirty="0"/>
              <a:t>Ω</a:t>
            </a:r>
          </a:p>
        </p:txBody>
      </p:sp>
      <p:sp>
        <p:nvSpPr>
          <p:cNvPr id="55" name="Rounded Rectangle 54">
            <a:extLst>
              <a:ext uri="{FF2B5EF4-FFF2-40B4-BE49-F238E27FC236}">
                <a16:creationId xmlns:a16="http://schemas.microsoft.com/office/drawing/2014/main" id="{036FA06A-163A-984A-A8BB-FC8196554D8C}"/>
              </a:ext>
            </a:extLst>
          </p:cNvPr>
          <p:cNvSpPr/>
          <p:nvPr/>
        </p:nvSpPr>
        <p:spPr>
          <a:xfrm>
            <a:off x="6127546" y="3245002"/>
            <a:ext cx="3960834"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See how to do the calculation</a:t>
            </a:r>
          </a:p>
        </p:txBody>
      </p:sp>
    </p:spTree>
    <p:custDataLst>
      <p:tags r:id="rId1"/>
    </p:custDataLst>
    <p:extLst>
      <p:ext uri="{BB962C8B-B14F-4D97-AF65-F5344CB8AC3E}">
        <p14:creationId xmlns:p14="http://schemas.microsoft.com/office/powerpoint/2010/main" val="2360795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846564A5-D3B3-3246-A7E2-DBD3E0721061}"/>
              </a:ext>
            </a:extLst>
          </p:cNvPr>
          <p:cNvGrpSpPr/>
          <p:nvPr/>
        </p:nvGrpSpPr>
        <p:grpSpPr>
          <a:xfrm>
            <a:off x="5022951" y="1080705"/>
            <a:ext cx="5227567" cy="2224266"/>
            <a:chOff x="5682511" y="1545395"/>
            <a:chExt cx="5227567" cy="2224266"/>
          </a:xfrm>
        </p:grpSpPr>
        <p:grpSp>
          <p:nvGrpSpPr>
            <p:cNvPr id="36" name="Group 35">
              <a:extLst>
                <a:ext uri="{FF2B5EF4-FFF2-40B4-BE49-F238E27FC236}">
                  <a16:creationId xmlns:a16="http://schemas.microsoft.com/office/drawing/2014/main" id="{898EE4DD-1A53-C949-A92F-E09B4FA692B4}"/>
                </a:ext>
              </a:extLst>
            </p:cNvPr>
            <p:cNvGrpSpPr/>
            <p:nvPr/>
          </p:nvGrpSpPr>
          <p:grpSpPr>
            <a:xfrm>
              <a:off x="5842382" y="1545395"/>
              <a:ext cx="5067696" cy="2224266"/>
              <a:chOff x="5566345" y="1233577"/>
              <a:chExt cx="5067696" cy="2224266"/>
            </a:xfrm>
          </p:grpSpPr>
          <p:pic>
            <p:nvPicPr>
              <p:cNvPr id="48" name="Picture 47">
                <a:extLst>
                  <a:ext uri="{FF2B5EF4-FFF2-40B4-BE49-F238E27FC236}">
                    <a16:creationId xmlns:a16="http://schemas.microsoft.com/office/drawing/2014/main" id="{53293025-64FA-B742-A715-1EE23D9CA376}"/>
                  </a:ext>
                </a:extLst>
              </p:cNvPr>
              <p:cNvPicPr>
                <a:picLocks/>
              </p:cNvPicPr>
              <p:nvPr/>
            </p:nvPicPr>
            <p:blipFill rotWithShape="1">
              <a:blip r:embed="rId4" cstate="email">
                <a:clrChange>
                  <a:clrFrom>
                    <a:srgbClr val="EBEBEB"/>
                  </a:clrFrom>
                  <a:clrTo>
                    <a:srgbClr val="EBEBEB">
                      <a:alpha val="0"/>
                    </a:srgbClr>
                  </a:clrTo>
                </a:clrChange>
                <a:extLst>
                  <a:ext uri="{28A0092B-C50C-407E-A947-70E740481C1C}">
                    <a14:useLocalDpi xmlns:a14="http://schemas.microsoft.com/office/drawing/2010/main"/>
                  </a:ext>
                </a:extLst>
              </a:blip>
              <a:srcRect l="12314" r="16119"/>
              <a:stretch/>
            </p:blipFill>
            <p:spPr>
              <a:xfrm>
                <a:off x="5566345" y="1233577"/>
                <a:ext cx="4178623" cy="2224266"/>
              </a:xfrm>
              <a:prstGeom prst="rect">
                <a:avLst/>
              </a:prstGeom>
            </p:spPr>
          </p:pic>
          <p:sp>
            <p:nvSpPr>
              <p:cNvPr id="49" name="Rectangle 48">
                <a:extLst>
                  <a:ext uri="{FF2B5EF4-FFF2-40B4-BE49-F238E27FC236}">
                    <a16:creationId xmlns:a16="http://schemas.microsoft.com/office/drawing/2014/main" id="{8F4C71C9-8CB8-8E4B-A1A7-11A1737A9412}"/>
                  </a:ext>
                </a:extLst>
              </p:cNvPr>
              <p:cNvSpPr/>
              <p:nvPr/>
            </p:nvSpPr>
            <p:spPr>
              <a:xfrm>
                <a:off x="5566345" y="1991594"/>
                <a:ext cx="925721" cy="631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37388DD3-1191-CC47-AC14-D2106ACA51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V="1">
                <a:off x="5624061" y="1850735"/>
                <a:ext cx="700349" cy="1094295"/>
              </a:xfrm>
              <a:prstGeom prst="rect">
                <a:avLst/>
              </a:prstGeom>
            </p:spPr>
          </p:pic>
          <p:sp>
            <p:nvSpPr>
              <p:cNvPr id="51" name="Rectangle 50">
                <a:extLst>
                  <a:ext uri="{FF2B5EF4-FFF2-40B4-BE49-F238E27FC236}">
                    <a16:creationId xmlns:a16="http://schemas.microsoft.com/office/drawing/2014/main" id="{FC0BA1C1-5EE5-8A41-98AF-C719814C5D31}"/>
                  </a:ext>
                </a:extLst>
              </p:cNvPr>
              <p:cNvSpPr/>
              <p:nvPr/>
            </p:nvSpPr>
            <p:spPr>
              <a:xfrm>
                <a:off x="8028308" y="1999991"/>
                <a:ext cx="925721" cy="631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2FFF2C9-B003-E643-954B-8E19FAFA7267}"/>
                  </a:ext>
                </a:extLst>
              </p:cNvPr>
              <p:cNvSpPr/>
              <p:nvPr/>
            </p:nvSpPr>
            <p:spPr>
              <a:xfrm>
                <a:off x="9744968" y="1999991"/>
                <a:ext cx="348695" cy="631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7A4B8220-1230-AE46-AB40-2CCFBC3E452C}"/>
                  </a:ext>
                </a:extLst>
              </p:cNvPr>
              <p:cNvSpPr txBox="1"/>
              <p:nvPr/>
            </p:nvSpPr>
            <p:spPr>
              <a:xfrm>
                <a:off x="7961687" y="2161044"/>
                <a:ext cx="1008609" cy="369332"/>
              </a:xfrm>
              <a:prstGeom prst="rect">
                <a:avLst/>
              </a:prstGeom>
              <a:noFill/>
            </p:spPr>
            <p:txBody>
              <a:bodyPr wrap="none" rtlCol="0">
                <a:spAutoFit/>
              </a:bodyPr>
              <a:lstStyle/>
              <a:p>
                <a:r>
                  <a:rPr lang="en-US" dirty="0"/>
                  <a:t>R</a:t>
                </a:r>
                <a:r>
                  <a:rPr lang="en-US" baseline="-25000" dirty="0"/>
                  <a:t>1</a:t>
                </a:r>
                <a:r>
                  <a:rPr lang="en-US" dirty="0"/>
                  <a:t>=100Ω</a:t>
                </a:r>
                <a:endParaRPr lang="en-US" baseline="-25000" dirty="0"/>
              </a:p>
            </p:txBody>
          </p:sp>
          <p:sp>
            <p:nvSpPr>
              <p:cNvPr id="54" name="TextBox 53">
                <a:extLst>
                  <a:ext uri="{FF2B5EF4-FFF2-40B4-BE49-F238E27FC236}">
                    <a16:creationId xmlns:a16="http://schemas.microsoft.com/office/drawing/2014/main" id="{CADE35ED-E15A-1547-8721-46E378B819D2}"/>
                  </a:ext>
                </a:extLst>
              </p:cNvPr>
              <p:cNvSpPr txBox="1"/>
              <p:nvPr/>
            </p:nvSpPr>
            <p:spPr>
              <a:xfrm>
                <a:off x="9625432" y="2213216"/>
                <a:ext cx="1008609" cy="369332"/>
              </a:xfrm>
              <a:prstGeom prst="rect">
                <a:avLst/>
              </a:prstGeom>
              <a:noFill/>
            </p:spPr>
            <p:txBody>
              <a:bodyPr wrap="none" rtlCol="0">
                <a:spAutoFit/>
              </a:bodyPr>
              <a:lstStyle/>
              <a:p>
                <a:r>
                  <a:rPr lang="en-US" dirty="0"/>
                  <a:t>R</a:t>
                </a:r>
                <a:r>
                  <a:rPr lang="en-US" baseline="-25000" dirty="0"/>
                  <a:t>2</a:t>
                </a:r>
                <a:r>
                  <a:rPr lang="en-US" dirty="0"/>
                  <a:t>=120Ω</a:t>
                </a:r>
                <a:endParaRPr lang="en-US" baseline="-25000" dirty="0"/>
              </a:p>
            </p:txBody>
          </p:sp>
        </p:grpSp>
        <p:sp>
          <p:nvSpPr>
            <p:cNvPr id="37" name="TextBox 36">
              <a:extLst>
                <a:ext uri="{FF2B5EF4-FFF2-40B4-BE49-F238E27FC236}">
                  <a16:creationId xmlns:a16="http://schemas.microsoft.com/office/drawing/2014/main" id="{C351DBFA-B940-6A45-9EE3-0DDAB6AB5C31}"/>
                </a:ext>
              </a:extLst>
            </p:cNvPr>
            <p:cNvSpPr txBox="1"/>
            <p:nvPr/>
          </p:nvSpPr>
          <p:spPr>
            <a:xfrm>
              <a:off x="5682511" y="1637312"/>
              <a:ext cx="989373" cy="369332"/>
            </a:xfrm>
            <a:prstGeom prst="rect">
              <a:avLst/>
            </a:prstGeom>
            <a:noFill/>
          </p:spPr>
          <p:txBody>
            <a:bodyPr wrap="none" rtlCol="0">
              <a:spAutoFit/>
            </a:bodyPr>
            <a:lstStyle/>
            <a:p>
              <a:r>
                <a:rPr lang="en-US" dirty="0"/>
                <a:t>V</a:t>
              </a:r>
              <a:r>
                <a:rPr lang="en-US" baseline="-25000" dirty="0"/>
                <a:t>T</a:t>
              </a:r>
              <a:r>
                <a:rPr lang="en-US" dirty="0"/>
                <a:t>=200V</a:t>
              </a:r>
            </a:p>
          </p:txBody>
        </p:sp>
        <p:sp>
          <p:nvSpPr>
            <p:cNvPr id="38" name="TextBox 37">
              <a:extLst>
                <a:ext uri="{FF2B5EF4-FFF2-40B4-BE49-F238E27FC236}">
                  <a16:creationId xmlns:a16="http://schemas.microsoft.com/office/drawing/2014/main" id="{F2B686DE-711D-3348-93C8-8A13CB2B6D4D}"/>
                </a:ext>
              </a:extLst>
            </p:cNvPr>
            <p:cNvSpPr txBox="1"/>
            <p:nvPr/>
          </p:nvSpPr>
          <p:spPr>
            <a:xfrm>
              <a:off x="7923915" y="2051874"/>
              <a:ext cx="320922" cy="369332"/>
            </a:xfrm>
            <a:prstGeom prst="rect">
              <a:avLst/>
            </a:prstGeom>
            <a:noFill/>
          </p:spPr>
          <p:txBody>
            <a:bodyPr wrap="none" rtlCol="0">
              <a:spAutoFit/>
            </a:bodyPr>
            <a:lstStyle/>
            <a:p>
              <a:r>
                <a:rPr lang="en-US" dirty="0"/>
                <a:t>I</a:t>
              </a:r>
              <a:r>
                <a:rPr lang="en-US" baseline="-25000" dirty="0"/>
                <a:t>1</a:t>
              </a:r>
            </a:p>
          </p:txBody>
        </p:sp>
        <p:cxnSp>
          <p:nvCxnSpPr>
            <p:cNvPr id="39" name="Straight Arrow Connector 38">
              <a:extLst>
                <a:ext uri="{FF2B5EF4-FFF2-40B4-BE49-F238E27FC236}">
                  <a16:creationId xmlns:a16="http://schemas.microsoft.com/office/drawing/2014/main" id="{624956E4-A0E9-4545-8C92-44D3F270DCA9}"/>
                </a:ext>
              </a:extLst>
            </p:cNvPr>
            <p:cNvCxnSpPr>
              <a:cxnSpLocks/>
            </p:cNvCxnSpPr>
            <p:nvPr/>
          </p:nvCxnSpPr>
          <p:spPr>
            <a:xfrm rot="5400000">
              <a:off x="8043739" y="2290257"/>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CC9FF95-EEA3-5D4A-9BF1-1DDB681D9E9F}"/>
                </a:ext>
              </a:extLst>
            </p:cNvPr>
            <p:cNvCxnSpPr>
              <a:cxnSpLocks/>
            </p:cNvCxnSpPr>
            <p:nvPr/>
          </p:nvCxnSpPr>
          <p:spPr>
            <a:xfrm rot="5400000">
              <a:off x="9718112" y="227444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974D57B-DC24-5348-B02D-E159B232DBDC}"/>
                </a:ext>
              </a:extLst>
            </p:cNvPr>
            <p:cNvSpPr txBox="1"/>
            <p:nvPr/>
          </p:nvSpPr>
          <p:spPr>
            <a:xfrm>
              <a:off x="7597698" y="2519432"/>
              <a:ext cx="394660" cy="369332"/>
            </a:xfrm>
            <a:prstGeom prst="rect">
              <a:avLst/>
            </a:prstGeom>
            <a:noFill/>
          </p:spPr>
          <p:txBody>
            <a:bodyPr wrap="none" rtlCol="0">
              <a:spAutoFit/>
            </a:bodyPr>
            <a:lstStyle/>
            <a:p>
              <a:r>
                <a:rPr lang="en-US" dirty="0"/>
                <a:t>V</a:t>
              </a:r>
              <a:r>
                <a:rPr lang="en-US" baseline="-25000" dirty="0"/>
                <a:t>1</a:t>
              </a:r>
            </a:p>
          </p:txBody>
        </p:sp>
        <p:sp>
          <p:nvSpPr>
            <p:cNvPr id="42" name="TextBox 41">
              <a:extLst>
                <a:ext uri="{FF2B5EF4-FFF2-40B4-BE49-F238E27FC236}">
                  <a16:creationId xmlns:a16="http://schemas.microsoft.com/office/drawing/2014/main" id="{F27496EF-ECD7-7C48-AE9E-30D3F498D3F5}"/>
                </a:ext>
              </a:extLst>
            </p:cNvPr>
            <p:cNvSpPr txBox="1"/>
            <p:nvPr/>
          </p:nvSpPr>
          <p:spPr>
            <a:xfrm>
              <a:off x="9246333" y="2510765"/>
              <a:ext cx="394660" cy="369332"/>
            </a:xfrm>
            <a:prstGeom prst="rect">
              <a:avLst/>
            </a:prstGeom>
            <a:noFill/>
          </p:spPr>
          <p:txBody>
            <a:bodyPr wrap="none" rtlCol="0">
              <a:spAutoFit/>
            </a:bodyPr>
            <a:lstStyle/>
            <a:p>
              <a:r>
                <a:rPr lang="en-US" dirty="0"/>
                <a:t>V</a:t>
              </a:r>
              <a:r>
                <a:rPr lang="en-US" baseline="-25000" dirty="0"/>
                <a:t>2</a:t>
              </a:r>
            </a:p>
          </p:txBody>
        </p:sp>
        <p:cxnSp>
          <p:nvCxnSpPr>
            <p:cNvPr id="43" name="Straight Arrow Connector 42">
              <a:extLst>
                <a:ext uri="{FF2B5EF4-FFF2-40B4-BE49-F238E27FC236}">
                  <a16:creationId xmlns:a16="http://schemas.microsoft.com/office/drawing/2014/main" id="{A5C095F3-9683-0641-8022-F65867D5FC5D}"/>
                </a:ext>
              </a:extLst>
            </p:cNvPr>
            <p:cNvCxnSpPr>
              <a:cxnSpLocks/>
            </p:cNvCxnSpPr>
            <p:nvPr/>
          </p:nvCxnSpPr>
          <p:spPr>
            <a:xfrm rot="5400000">
              <a:off x="9219935" y="2726580"/>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62E5761-A64D-114E-A8BA-341BAE601095}"/>
                </a:ext>
              </a:extLst>
            </p:cNvPr>
            <p:cNvCxnSpPr>
              <a:cxnSpLocks/>
            </p:cNvCxnSpPr>
            <p:nvPr/>
          </p:nvCxnSpPr>
          <p:spPr>
            <a:xfrm rot="5400000">
              <a:off x="7570799" y="2726580"/>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3CDE7B3-2926-064C-8A52-5676D19BFA8C}"/>
                </a:ext>
              </a:extLst>
            </p:cNvPr>
            <p:cNvSpPr txBox="1"/>
            <p:nvPr/>
          </p:nvSpPr>
          <p:spPr>
            <a:xfrm>
              <a:off x="6290539" y="2103530"/>
              <a:ext cx="317716" cy="369332"/>
            </a:xfrm>
            <a:prstGeom prst="rect">
              <a:avLst/>
            </a:prstGeom>
            <a:noFill/>
          </p:spPr>
          <p:txBody>
            <a:bodyPr wrap="none" rtlCol="0">
              <a:spAutoFit/>
            </a:bodyPr>
            <a:lstStyle/>
            <a:p>
              <a:r>
                <a:rPr lang="en-US" dirty="0"/>
                <a:t>I</a:t>
              </a:r>
              <a:r>
                <a:rPr lang="en-US" baseline="-25000" dirty="0"/>
                <a:t>T</a:t>
              </a:r>
            </a:p>
          </p:txBody>
        </p:sp>
        <p:cxnSp>
          <p:nvCxnSpPr>
            <p:cNvPr id="46" name="Straight Arrow Connector 45">
              <a:extLst>
                <a:ext uri="{FF2B5EF4-FFF2-40B4-BE49-F238E27FC236}">
                  <a16:creationId xmlns:a16="http://schemas.microsoft.com/office/drawing/2014/main" id="{9D9DD91B-8396-FE44-9EE8-6706D316F34D}"/>
                </a:ext>
              </a:extLst>
            </p:cNvPr>
            <p:cNvCxnSpPr>
              <a:cxnSpLocks/>
            </p:cNvCxnSpPr>
            <p:nvPr/>
          </p:nvCxnSpPr>
          <p:spPr>
            <a:xfrm>
              <a:off x="6350315" y="216255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8F233CC-7E27-6748-9758-CC7797F59935}"/>
                </a:ext>
              </a:extLst>
            </p:cNvPr>
            <p:cNvSpPr txBox="1"/>
            <p:nvPr/>
          </p:nvSpPr>
          <p:spPr>
            <a:xfrm>
              <a:off x="9543526" y="2089777"/>
              <a:ext cx="320922" cy="369332"/>
            </a:xfrm>
            <a:prstGeom prst="rect">
              <a:avLst/>
            </a:prstGeom>
            <a:noFill/>
          </p:spPr>
          <p:txBody>
            <a:bodyPr wrap="none" rtlCol="0">
              <a:spAutoFit/>
            </a:bodyPr>
            <a:lstStyle/>
            <a:p>
              <a:r>
                <a:rPr lang="en-US" dirty="0"/>
                <a:t>I</a:t>
              </a:r>
              <a:r>
                <a:rPr lang="en-US" baseline="-25000" dirty="0"/>
                <a:t>2</a:t>
              </a:r>
            </a:p>
          </p:txBody>
        </p:sp>
      </p:grpSp>
      <p:sp>
        <p:nvSpPr>
          <p:cNvPr id="2" name="Title 1"/>
          <p:cNvSpPr>
            <a:spLocks noGrp="1"/>
          </p:cNvSpPr>
          <p:nvPr>
            <p:ph type="title"/>
          </p:nvPr>
        </p:nvSpPr>
        <p:spPr>
          <a:xfrm>
            <a:off x="1057330" y="266407"/>
            <a:ext cx="7672758" cy="967170"/>
          </a:xfrm>
        </p:spPr>
        <p:txBody>
          <a:bodyPr>
            <a:normAutofit/>
          </a:bodyPr>
          <a:lstStyle/>
          <a:p>
            <a:r>
              <a:rPr lang="en-GB" sz="3000" dirty="0"/>
              <a:t>Solving series circuits – step 3</a:t>
            </a:r>
          </a:p>
        </p:txBody>
      </p:sp>
      <p:sp>
        <p:nvSpPr>
          <p:cNvPr id="3" name="Content Placeholder 2"/>
          <p:cNvSpPr>
            <a:spLocks noGrp="1"/>
          </p:cNvSpPr>
          <p:nvPr>
            <p:ph idx="1"/>
          </p:nvPr>
        </p:nvSpPr>
        <p:spPr>
          <a:xfrm>
            <a:off x="1122533" y="1091867"/>
            <a:ext cx="3652094" cy="2131018"/>
          </a:xfrm>
        </p:spPr>
        <p:txBody>
          <a:bodyPr>
            <a:noAutofit/>
          </a:bodyPr>
          <a:lstStyle/>
          <a:p>
            <a:pPr marL="0" indent="0" algn="just">
              <a:buNone/>
            </a:pPr>
            <a:r>
              <a:rPr lang="en-US" sz="2400" dirty="0"/>
              <a:t>Now that we know that R</a:t>
            </a:r>
            <a:r>
              <a:rPr lang="en-US" sz="2400" baseline="-25000" dirty="0"/>
              <a:t>T</a:t>
            </a:r>
            <a:r>
              <a:rPr lang="en-US" sz="2400" dirty="0"/>
              <a:t> = 55.55Ω, and we know that V</a:t>
            </a:r>
            <a:r>
              <a:rPr lang="en-US" sz="2400" baseline="-25000" dirty="0"/>
              <a:t>T</a:t>
            </a:r>
            <a:r>
              <a:rPr lang="en-US" sz="2400" dirty="0"/>
              <a:t> = 200V, we can calculate I</a:t>
            </a:r>
            <a:r>
              <a:rPr lang="en-US" sz="2400" baseline="-25000" dirty="0"/>
              <a:t>T</a:t>
            </a:r>
            <a:r>
              <a:rPr lang="en-US" sz="2400" dirty="0"/>
              <a:t>.</a:t>
            </a:r>
          </a:p>
          <a:p>
            <a:pPr marL="0" indent="0" algn="just">
              <a:buNone/>
            </a:pPr>
            <a:r>
              <a:rPr lang="en-US" sz="2400" dirty="0"/>
              <a:t>What is I</a:t>
            </a:r>
            <a:r>
              <a:rPr lang="en-US" sz="2400" baseline="-25000" dirty="0"/>
              <a:t>T</a:t>
            </a:r>
            <a:r>
              <a:rPr lang="en-US" sz="2400" dirty="0"/>
              <a:t>? Round your answer to 2 decimal places.</a:t>
            </a:r>
          </a:p>
        </p:txBody>
      </p:sp>
      <p:sp>
        <p:nvSpPr>
          <p:cNvPr id="21" name="Rounded Rectangle 20">
            <a:extLst>
              <a:ext uri="{FF2B5EF4-FFF2-40B4-BE49-F238E27FC236}">
                <a16:creationId xmlns:a16="http://schemas.microsoft.com/office/drawing/2014/main" id="{904BC5BC-2651-494C-9851-A4B0D7B974FC}"/>
              </a:ext>
            </a:extLst>
          </p:cNvPr>
          <p:cNvSpPr/>
          <p:nvPr/>
        </p:nvSpPr>
        <p:spPr>
          <a:xfrm>
            <a:off x="5778946" y="4134872"/>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2" y="3219095"/>
            <a:ext cx="4410363" cy="854045"/>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Enter your answers in the spaces provided.</a:t>
            </a:r>
          </a:p>
        </p:txBody>
      </p:sp>
      <p:pic>
        <p:nvPicPr>
          <p:cNvPr id="12" name="Graphic 11" descr="User">
            <a:extLst>
              <a:ext uri="{FF2B5EF4-FFF2-40B4-BE49-F238E27FC236}">
                <a16:creationId xmlns:a16="http://schemas.microsoft.com/office/drawing/2014/main" id="{31EE4F33-46C0-4F45-BDB7-D108F6D915B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8486" y="3219094"/>
            <a:ext cx="854046" cy="854046"/>
          </a:xfrm>
          <a:prstGeom prst="rect">
            <a:avLst/>
          </a:prstGeom>
        </p:spPr>
      </p:pic>
      <p:sp>
        <p:nvSpPr>
          <p:cNvPr id="5" name="Rectangle 4">
            <a:extLst>
              <a:ext uri="{FF2B5EF4-FFF2-40B4-BE49-F238E27FC236}">
                <a16:creationId xmlns:a16="http://schemas.microsoft.com/office/drawing/2014/main" id="{53DA7673-E37B-B04B-B482-56B5C31DA7EE}"/>
              </a:ext>
            </a:extLst>
          </p:cNvPr>
          <p:cNvSpPr/>
          <p:nvPr/>
        </p:nvSpPr>
        <p:spPr>
          <a:xfrm>
            <a:off x="1122532" y="4134872"/>
            <a:ext cx="4060289"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bg1">
                  <a:lumMod val="65000"/>
                </a:schemeClr>
              </a:solidFill>
            </a:endParaRPr>
          </a:p>
        </p:txBody>
      </p:sp>
      <p:sp>
        <p:nvSpPr>
          <p:cNvPr id="56" name="Rectangle 55">
            <a:extLst>
              <a:ext uri="{FF2B5EF4-FFF2-40B4-BE49-F238E27FC236}">
                <a16:creationId xmlns:a16="http://schemas.microsoft.com/office/drawing/2014/main" id="{FE5CAAAA-0D4D-F046-8DAD-45028DA0F96D}"/>
              </a:ext>
            </a:extLst>
          </p:cNvPr>
          <p:cNvSpPr/>
          <p:nvPr/>
        </p:nvSpPr>
        <p:spPr>
          <a:xfrm>
            <a:off x="5297699" y="4139085"/>
            <a:ext cx="393056" cy="523220"/>
          </a:xfrm>
          <a:prstGeom prst="rect">
            <a:avLst/>
          </a:prstGeom>
        </p:spPr>
        <p:txBody>
          <a:bodyPr wrap="none">
            <a:spAutoFit/>
          </a:bodyPr>
          <a:lstStyle/>
          <a:p>
            <a:r>
              <a:rPr lang="en-US" sz="2800" dirty="0"/>
              <a:t>A</a:t>
            </a:r>
          </a:p>
        </p:txBody>
      </p:sp>
    </p:spTree>
    <p:custDataLst>
      <p:tags r:id="rId1"/>
    </p:custDataLst>
    <p:extLst>
      <p:ext uri="{BB962C8B-B14F-4D97-AF65-F5344CB8AC3E}">
        <p14:creationId xmlns:p14="http://schemas.microsoft.com/office/powerpoint/2010/main" val="397320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circuits – example 2</a:t>
            </a:r>
          </a:p>
        </p:txBody>
      </p:sp>
      <p:sp>
        <p:nvSpPr>
          <p:cNvPr id="3" name="Content Placeholder 2"/>
          <p:cNvSpPr>
            <a:spLocks noGrp="1"/>
          </p:cNvSpPr>
          <p:nvPr>
            <p:ph idx="1"/>
          </p:nvPr>
        </p:nvSpPr>
        <p:spPr>
          <a:xfrm>
            <a:off x="1122532" y="1091867"/>
            <a:ext cx="4178623" cy="2131018"/>
          </a:xfrm>
        </p:spPr>
        <p:txBody>
          <a:bodyPr>
            <a:noAutofit/>
          </a:bodyPr>
          <a:lstStyle/>
          <a:p>
            <a:pPr marL="0" indent="0" algn="just">
              <a:buNone/>
            </a:pPr>
            <a:r>
              <a:rPr lang="en-US" sz="2400" dirty="0"/>
              <a:t>Try this example on your own first. Once you are done, click on the buttons to see the step-by-step solution.</a:t>
            </a:r>
          </a:p>
        </p:txBody>
      </p:sp>
      <p:sp>
        <p:nvSpPr>
          <p:cNvPr id="30" name="Rounded Rectangle 29">
            <a:extLst>
              <a:ext uri="{FF2B5EF4-FFF2-40B4-BE49-F238E27FC236}">
                <a16:creationId xmlns:a16="http://schemas.microsoft.com/office/drawing/2014/main" id="{A12162F1-7CF7-D145-A97C-ACBCF0A2D52F}"/>
              </a:ext>
            </a:extLst>
          </p:cNvPr>
          <p:cNvSpPr/>
          <p:nvPr/>
        </p:nvSpPr>
        <p:spPr>
          <a:xfrm>
            <a:off x="5878220" y="1091867"/>
            <a:ext cx="4178623" cy="371756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Three resistors of 50Ω, 100Ω and 200Ω are connected in parallel across a 20V supply. Calculate:</a:t>
            </a:r>
          </a:p>
          <a:p>
            <a:pPr marL="514350" indent="-514350">
              <a:buFont typeface="+mj-lt"/>
              <a:buAutoNum type="arabicPeriod"/>
            </a:pPr>
            <a:r>
              <a:rPr lang="en-US" sz="2400" dirty="0"/>
              <a:t>The total resistance;</a:t>
            </a:r>
          </a:p>
          <a:p>
            <a:pPr marL="514350" indent="-514350">
              <a:buFont typeface="+mj-lt"/>
              <a:buAutoNum type="arabicPeriod"/>
            </a:pPr>
            <a:r>
              <a:rPr lang="en-US" sz="2400" dirty="0"/>
              <a:t>The total current; and</a:t>
            </a:r>
          </a:p>
          <a:p>
            <a:pPr marL="514350" indent="-514350">
              <a:buFont typeface="+mj-lt"/>
              <a:buAutoNum type="arabicPeriod"/>
            </a:pPr>
            <a:r>
              <a:rPr lang="en-US" sz="2400" dirty="0"/>
              <a:t>The current through each resistor</a:t>
            </a:r>
          </a:p>
        </p:txBody>
      </p:sp>
      <p:sp>
        <p:nvSpPr>
          <p:cNvPr id="34" name="Rounded Rectangle 33">
            <a:extLst>
              <a:ext uri="{FF2B5EF4-FFF2-40B4-BE49-F238E27FC236}">
                <a16:creationId xmlns:a16="http://schemas.microsoft.com/office/drawing/2014/main" id="{5192065F-7461-304E-98E4-50DA0C0BB26F}"/>
              </a:ext>
            </a:extLst>
          </p:cNvPr>
          <p:cNvSpPr/>
          <p:nvPr/>
        </p:nvSpPr>
        <p:spPr>
          <a:xfrm>
            <a:off x="1122532" y="2578308"/>
            <a:ext cx="443881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Step 1: Draw and label the circuit</a:t>
            </a:r>
          </a:p>
        </p:txBody>
      </p:sp>
      <p:sp>
        <p:nvSpPr>
          <p:cNvPr id="35" name="Rounded Rectangle 34">
            <a:extLst>
              <a:ext uri="{FF2B5EF4-FFF2-40B4-BE49-F238E27FC236}">
                <a16:creationId xmlns:a16="http://schemas.microsoft.com/office/drawing/2014/main" id="{24A2AB85-6026-0747-A04F-807F282D2E82}"/>
              </a:ext>
            </a:extLst>
          </p:cNvPr>
          <p:cNvSpPr/>
          <p:nvPr/>
        </p:nvSpPr>
        <p:spPr>
          <a:xfrm>
            <a:off x="1122531" y="3201191"/>
            <a:ext cx="4438819" cy="727234"/>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Step 2: Add in the known and unknow information</a:t>
            </a:r>
          </a:p>
        </p:txBody>
      </p:sp>
      <p:sp>
        <p:nvSpPr>
          <p:cNvPr id="36" name="Rounded Rectangle 35">
            <a:extLst>
              <a:ext uri="{FF2B5EF4-FFF2-40B4-BE49-F238E27FC236}">
                <a16:creationId xmlns:a16="http://schemas.microsoft.com/office/drawing/2014/main" id="{B297F7A9-FFAC-F648-ABE7-8316083258A8}"/>
              </a:ext>
            </a:extLst>
          </p:cNvPr>
          <p:cNvSpPr/>
          <p:nvPr/>
        </p:nvSpPr>
        <p:spPr>
          <a:xfrm>
            <a:off x="1149892" y="4031021"/>
            <a:ext cx="4438819" cy="727234"/>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Step 3: Answer the questions</a:t>
            </a:r>
          </a:p>
        </p:txBody>
      </p:sp>
    </p:spTree>
    <p:custDataLst>
      <p:tags r:id="rId1"/>
    </p:custDataLst>
    <p:extLst>
      <p:ext uri="{BB962C8B-B14F-4D97-AF65-F5344CB8AC3E}">
        <p14:creationId xmlns:p14="http://schemas.microsoft.com/office/powerpoint/2010/main" val="2354064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091867"/>
            <a:ext cx="7607556" cy="736933"/>
          </a:xfrm>
        </p:spPr>
        <p:txBody>
          <a:bodyPr>
            <a:noAutofit/>
          </a:bodyPr>
          <a:lstStyle/>
          <a:p>
            <a:pPr marL="0" indent="0" algn="just">
              <a:buNone/>
            </a:pPr>
            <a:r>
              <a:rPr lang="en-US" sz="2400" dirty="0"/>
              <a:t>This is what your basic circuit should look like.</a:t>
            </a:r>
          </a:p>
        </p:txBody>
      </p:sp>
      <p:grpSp>
        <p:nvGrpSpPr>
          <p:cNvPr id="9" name="Group 8">
            <a:extLst>
              <a:ext uri="{FF2B5EF4-FFF2-40B4-BE49-F238E27FC236}">
                <a16:creationId xmlns:a16="http://schemas.microsoft.com/office/drawing/2014/main" id="{57B0D490-4763-C348-924A-6086E5D80851}"/>
              </a:ext>
            </a:extLst>
          </p:cNvPr>
          <p:cNvGrpSpPr/>
          <p:nvPr/>
        </p:nvGrpSpPr>
        <p:grpSpPr>
          <a:xfrm>
            <a:off x="1220827" y="2059037"/>
            <a:ext cx="8088219" cy="2105360"/>
            <a:chOff x="1220827" y="2059037"/>
            <a:chExt cx="8088219" cy="2105360"/>
          </a:xfrm>
        </p:grpSpPr>
        <p:pic>
          <p:nvPicPr>
            <p:cNvPr id="7" name="Picture 6">
              <a:extLst>
                <a:ext uri="{FF2B5EF4-FFF2-40B4-BE49-F238E27FC236}">
                  <a16:creationId xmlns:a16="http://schemas.microsoft.com/office/drawing/2014/main" id="{499CA869-8CB4-624A-9EBE-F0EAF5AA91EE}"/>
                </a:ext>
              </a:extLst>
            </p:cNvPr>
            <p:cNvPicPr>
              <a:picLocks noChangeAspect="1"/>
            </p:cNvPicPr>
            <p:nvPr/>
          </p:nvPicPr>
          <p:blipFill rotWithShape="1">
            <a:blip r:embed="rId4" cstate="email">
              <a:clrChange>
                <a:clrFrom>
                  <a:srgbClr val="EBEBEB"/>
                </a:clrFrom>
                <a:clrTo>
                  <a:srgbClr val="EBEBEB">
                    <a:alpha val="0"/>
                  </a:srgbClr>
                </a:clrTo>
              </a:clrChange>
              <a:extLst>
                <a:ext uri="{28A0092B-C50C-407E-A947-70E740481C1C}">
                  <a14:useLocalDpi xmlns:a14="http://schemas.microsoft.com/office/drawing/2010/main"/>
                </a:ext>
              </a:extLst>
            </a:blip>
            <a:srcRect l="10963" t="15303" r="12894" b="15303"/>
            <a:stretch/>
          </p:blipFill>
          <p:spPr>
            <a:xfrm>
              <a:off x="1220827" y="2059037"/>
              <a:ext cx="7796617" cy="2105360"/>
            </a:xfrm>
            <a:prstGeom prst="rect">
              <a:avLst/>
            </a:prstGeom>
          </p:spPr>
        </p:pic>
        <p:sp>
          <p:nvSpPr>
            <p:cNvPr id="6" name="Rectangle 5">
              <a:extLst>
                <a:ext uri="{FF2B5EF4-FFF2-40B4-BE49-F238E27FC236}">
                  <a16:creationId xmlns:a16="http://schemas.microsoft.com/office/drawing/2014/main" id="{CD8B472E-0E40-904C-A4FA-07B16B0B9C5C}"/>
                </a:ext>
              </a:extLst>
            </p:cNvPr>
            <p:cNvSpPr/>
            <p:nvPr/>
          </p:nvSpPr>
          <p:spPr>
            <a:xfrm rot="5400000">
              <a:off x="4097872" y="3015773"/>
              <a:ext cx="1124263" cy="2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D952C3-C289-134C-ADF9-1B7A8E11DCA4}"/>
                </a:ext>
              </a:extLst>
            </p:cNvPr>
            <p:cNvSpPr/>
            <p:nvPr/>
          </p:nvSpPr>
          <p:spPr>
            <a:xfrm>
              <a:off x="1258635" y="2778860"/>
              <a:ext cx="1009764" cy="747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D42DB15-2562-C943-899E-57FBF8B3A5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V="1">
              <a:off x="1270421" y="2564569"/>
              <a:ext cx="700349" cy="1094295"/>
            </a:xfrm>
            <a:prstGeom prst="rect">
              <a:avLst/>
            </a:prstGeom>
          </p:spPr>
        </p:pic>
        <p:sp>
          <p:nvSpPr>
            <p:cNvPr id="13" name="TextBox 12">
              <a:extLst>
                <a:ext uri="{FF2B5EF4-FFF2-40B4-BE49-F238E27FC236}">
                  <a16:creationId xmlns:a16="http://schemas.microsoft.com/office/drawing/2014/main" id="{878FF7D9-7F15-1B41-8CF9-BE2F98A92714}"/>
                </a:ext>
              </a:extLst>
            </p:cNvPr>
            <p:cNvSpPr txBox="1"/>
            <p:nvPr/>
          </p:nvSpPr>
          <p:spPr>
            <a:xfrm>
              <a:off x="4393697" y="2927051"/>
              <a:ext cx="388248" cy="369332"/>
            </a:xfrm>
            <a:prstGeom prst="rect">
              <a:avLst/>
            </a:prstGeom>
            <a:noFill/>
          </p:spPr>
          <p:txBody>
            <a:bodyPr wrap="none" rtlCol="0">
              <a:spAutoFit/>
            </a:bodyPr>
            <a:lstStyle/>
            <a:p>
              <a:r>
                <a:rPr lang="en-US" dirty="0"/>
                <a:t>R</a:t>
              </a:r>
              <a:r>
                <a:rPr lang="en-US" baseline="-25000" dirty="0"/>
                <a:t>1</a:t>
              </a:r>
            </a:p>
          </p:txBody>
        </p:sp>
        <p:sp>
          <p:nvSpPr>
            <p:cNvPr id="16" name="Rectangle 15">
              <a:extLst>
                <a:ext uri="{FF2B5EF4-FFF2-40B4-BE49-F238E27FC236}">
                  <a16:creationId xmlns:a16="http://schemas.microsoft.com/office/drawing/2014/main" id="{65FD1D23-6CA0-7D4C-A9BF-DD5CA6CE37EC}"/>
                </a:ext>
              </a:extLst>
            </p:cNvPr>
            <p:cNvSpPr/>
            <p:nvPr/>
          </p:nvSpPr>
          <p:spPr>
            <a:xfrm rot="5400000">
              <a:off x="6382608" y="3043629"/>
              <a:ext cx="1124263" cy="2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ABE8BAF-832B-3C40-A489-D42D0C391062}"/>
                </a:ext>
              </a:extLst>
            </p:cNvPr>
            <p:cNvSpPr txBox="1"/>
            <p:nvPr/>
          </p:nvSpPr>
          <p:spPr>
            <a:xfrm>
              <a:off x="6670572" y="2922538"/>
              <a:ext cx="388248" cy="369332"/>
            </a:xfrm>
            <a:prstGeom prst="rect">
              <a:avLst/>
            </a:prstGeom>
            <a:noFill/>
          </p:spPr>
          <p:txBody>
            <a:bodyPr wrap="none" rtlCol="0">
              <a:spAutoFit/>
            </a:bodyPr>
            <a:lstStyle/>
            <a:p>
              <a:r>
                <a:rPr lang="en-US" dirty="0"/>
                <a:t>R</a:t>
              </a:r>
              <a:r>
                <a:rPr lang="en-US" baseline="-25000" dirty="0"/>
                <a:t>2</a:t>
              </a:r>
            </a:p>
          </p:txBody>
        </p:sp>
        <p:sp>
          <p:nvSpPr>
            <p:cNvPr id="15" name="TextBox 14">
              <a:extLst>
                <a:ext uri="{FF2B5EF4-FFF2-40B4-BE49-F238E27FC236}">
                  <a16:creationId xmlns:a16="http://schemas.microsoft.com/office/drawing/2014/main" id="{06399678-F61E-284F-A807-977647B02207}"/>
                </a:ext>
              </a:extLst>
            </p:cNvPr>
            <p:cNvSpPr txBox="1"/>
            <p:nvPr/>
          </p:nvSpPr>
          <p:spPr>
            <a:xfrm>
              <a:off x="8920798" y="2922538"/>
              <a:ext cx="388248" cy="369332"/>
            </a:xfrm>
            <a:prstGeom prst="rect">
              <a:avLst/>
            </a:prstGeom>
            <a:noFill/>
          </p:spPr>
          <p:txBody>
            <a:bodyPr wrap="none" rtlCol="0">
              <a:spAutoFit/>
            </a:bodyPr>
            <a:lstStyle/>
            <a:p>
              <a:r>
                <a:rPr lang="en-US" dirty="0"/>
                <a:t>R</a:t>
              </a:r>
              <a:r>
                <a:rPr lang="en-US" baseline="-25000" dirty="0"/>
                <a:t>3</a:t>
              </a:r>
            </a:p>
          </p:txBody>
        </p:sp>
      </p:grpSp>
    </p:spTree>
    <p:custDataLst>
      <p:tags r:id="rId1"/>
    </p:custDataLst>
    <p:extLst>
      <p:ext uri="{BB962C8B-B14F-4D97-AF65-F5344CB8AC3E}">
        <p14:creationId xmlns:p14="http://schemas.microsoft.com/office/powerpoint/2010/main" val="3297325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7"/>
            <a:ext cx="7607556" cy="736933"/>
          </a:xfrm>
        </p:spPr>
        <p:txBody>
          <a:bodyPr>
            <a:noAutofit/>
          </a:bodyPr>
          <a:lstStyle/>
          <a:p>
            <a:pPr marL="0" indent="0" algn="just">
              <a:buNone/>
            </a:pPr>
            <a:r>
              <a:rPr lang="en-US" sz="2400" dirty="0"/>
              <a:t>Next you need to add all the information you know and label all the unknowns. Your diagram should now look like this.</a:t>
            </a:r>
          </a:p>
        </p:txBody>
      </p:sp>
      <p:grpSp>
        <p:nvGrpSpPr>
          <p:cNvPr id="7" name="Group 6">
            <a:extLst>
              <a:ext uri="{FF2B5EF4-FFF2-40B4-BE49-F238E27FC236}">
                <a16:creationId xmlns:a16="http://schemas.microsoft.com/office/drawing/2014/main" id="{F19958B1-32EB-1A4A-8188-37246A8DDF7B}"/>
              </a:ext>
            </a:extLst>
          </p:cNvPr>
          <p:cNvGrpSpPr/>
          <p:nvPr/>
        </p:nvGrpSpPr>
        <p:grpSpPr>
          <a:xfrm>
            <a:off x="679309" y="2593860"/>
            <a:ext cx="9138907" cy="1997216"/>
            <a:chOff x="679309" y="2593860"/>
            <a:chExt cx="9138907" cy="1997216"/>
          </a:xfrm>
        </p:grpSpPr>
        <p:grpSp>
          <p:nvGrpSpPr>
            <p:cNvPr id="31" name="Group 30">
              <a:extLst>
                <a:ext uri="{FF2B5EF4-FFF2-40B4-BE49-F238E27FC236}">
                  <a16:creationId xmlns:a16="http://schemas.microsoft.com/office/drawing/2014/main" id="{ADC7A024-8A35-9743-92DF-1DE8417AA4E1}"/>
                </a:ext>
              </a:extLst>
            </p:cNvPr>
            <p:cNvGrpSpPr/>
            <p:nvPr/>
          </p:nvGrpSpPr>
          <p:grpSpPr>
            <a:xfrm>
              <a:off x="1505155" y="2593860"/>
              <a:ext cx="8313061" cy="1997216"/>
              <a:chOff x="1220827" y="2059037"/>
              <a:chExt cx="8763193" cy="2105360"/>
            </a:xfrm>
          </p:grpSpPr>
          <p:pic>
            <p:nvPicPr>
              <p:cNvPr id="33" name="Picture 32">
                <a:extLst>
                  <a:ext uri="{FF2B5EF4-FFF2-40B4-BE49-F238E27FC236}">
                    <a16:creationId xmlns:a16="http://schemas.microsoft.com/office/drawing/2014/main" id="{569C4B75-7095-9245-AF27-8E1A22BC7700}"/>
                  </a:ext>
                </a:extLst>
              </p:cNvPr>
              <p:cNvPicPr>
                <a:picLocks noChangeAspect="1"/>
              </p:cNvPicPr>
              <p:nvPr/>
            </p:nvPicPr>
            <p:blipFill rotWithShape="1">
              <a:blip r:embed="rId4" cstate="email">
                <a:clrChange>
                  <a:clrFrom>
                    <a:srgbClr val="EBEBEB"/>
                  </a:clrFrom>
                  <a:clrTo>
                    <a:srgbClr val="EBEBEB">
                      <a:alpha val="0"/>
                    </a:srgbClr>
                  </a:clrTo>
                </a:clrChange>
                <a:extLst>
                  <a:ext uri="{28A0092B-C50C-407E-A947-70E740481C1C}">
                    <a14:useLocalDpi xmlns:a14="http://schemas.microsoft.com/office/drawing/2010/main"/>
                  </a:ext>
                </a:extLst>
              </a:blip>
              <a:srcRect l="10963" t="15303" r="12894" b="15303"/>
              <a:stretch/>
            </p:blipFill>
            <p:spPr>
              <a:xfrm>
                <a:off x="1220827" y="2059037"/>
                <a:ext cx="7796617" cy="2105360"/>
              </a:xfrm>
              <a:prstGeom prst="rect">
                <a:avLst/>
              </a:prstGeom>
            </p:spPr>
          </p:pic>
          <p:sp>
            <p:nvSpPr>
              <p:cNvPr id="34" name="Rectangle 33">
                <a:extLst>
                  <a:ext uri="{FF2B5EF4-FFF2-40B4-BE49-F238E27FC236}">
                    <a16:creationId xmlns:a16="http://schemas.microsoft.com/office/drawing/2014/main" id="{971F7F1A-CAF2-9142-AB84-D61A2916894B}"/>
                  </a:ext>
                </a:extLst>
              </p:cNvPr>
              <p:cNvSpPr/>
              <p:nvPr/>
            </p:nvSpPr>
            <p:spPr>
              <a:xfrm rot="5400000">
                <a:off x="4097872" y="3015773"/>
                <a:ext cx="1124263" cy="2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5EA8A73-D2DE-9B42-B871-1D949BE40FA6}"/>
                  </a:ext>
                </a:extLst>
              </p:cNvPr>
              <p:cNvSpPr/>
              <p:nvPr/>
            </p:nvSpPr>
            <p:spPr>
              <a:xfrm>
                <a:off x="1258635" y="2778860"/>
                <a:ext cx="1009764" cy="747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36CFEE73-884D-174B-9D13-A245FA4EFA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V="1">
                <a:off x="1279347" y="2564569"/>
                <a:ext cx="700349" cy="1094295"/>
              </a:xfrm>
              <a:prstGeom prst="rect">
                <a:avLst/>
              </a:prstGeom>
            </p:spPr>
          </p:pic>
          <p:sp>
            <p:nvSpPr>
              <p:cNvPr id="38" name="TextBox 37">
                <a:extLst>
                  <a:ext uri="{FF2B5EF4-FFF2-40B4-BE49-F238E27FC236}">
                    <a16:creationId xmlns:a16="http://schemas.microsoft.com/office/drawing/2014/main" id="{06E7F80F-2DBE-EC4E-A727-B306256DD1F8}"/>
                  </a:ext>
                </a:extLst>
              </p:cNvPr>
              <p:cNvSpPr txBox="1"/>
              <p:nvPr/>
            </p:nvSpPr>
            <p:spPr>
              <a:xfrm>
                <a:off x="4393697" y="2927051"/>
                <a:ext cx="939868" cy="389330"/>
              </a:xfrm>
              <a:prstGeom prst="rect">
                <a:avLst/>
              </a:prstGeom>
              <a:noFill/>
            </p:spPr>
            <p:txBody>
              <a:bodyPr wrap="none" rtlCol="0">
                <a:spAutoFit/>
              </a:bodyPr>
              <a:lstStyle/>
              <a:p>
                <a:r>
                  <a:rPr lang="en-US" dirty="0"/>
                  <a:t>R</a:t>
                </a:r>
                <a:r>
                  <a:rPr lang="en-US" baseline="-25000" dirty="0"/>
                  <a:t>1</a:t>
                </a:r>
                <a:r>
                  <a:rPr lang="en-US" dirty="0"/>
                  <a:t>=50Ω</a:t>
                </a:r>
              </a:p>
            </p:txBody>
          </p:sp>
          <p:sp>
            <p:nvSpPr>
              <p:cNvPr id="39" name="Rectangle 38">
                <a:extLst>
                  <a:ext uri="{FF2B5EF4-FFF2-40B4-BE49-F238E27FC236}">
                    <a16:creationId xmlns:a16="http://schemas.microsoft.com/office/drawing/2014/main" id="{31768800-1B7D-0941-BAB0-3594EBE6A846}"/>
                  </a:ext>
                </a:extLst>
              </p:cNvPr>
              <p:cNvSpPr/>
              <p:nvPr/>
            </p:nvSpPr>
            <p:spPr>
              <a:xfrm rot="5400000">
                <a:off x="6382608" y="3043629"/>
                <a:ext cx="1124263" cy="2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FA598D2-FB85-5042-A375-4766B9AB2306}"/>
                  </a:ext>
                </a:extLst>
              </p:cNvPr>
              <p:cNvSpPr txBox="1"/>
              <p:nvPr/>
            </p:nvSpPr>
            <p:spPr>
              <a:xfrm>
                <a:off x="6670572" y="2922538"/>
                <a:ext cx="1063223" cy="389330"/>
              </a:xfrm>
              <a:prstGeom prst="rect">
                <a:avLst/>
              </a:prstGeom>
              <a:noFill/>
            </p:spPr>
            <p:txBody>
              <a:bodyPr wrap="none" rtlCol="0">
                <a:spAutoFit/>
              </a:bodyPr>
              <a:lstStyle/>
              <a:p>
                <a:r>
                  <a:rPr lang="en-US" dirty="0"/>
                  <a:t>R</a:t>
                </a:r>
                <a:r>
                  <a:rPr lang="en-US" baseline="-25000" dirty="0"/>
                  <a:t>2</a:t>
                </a:r>
                <a:r>
                  <a:rPr lang="en-US" dirty="0"/>
                  <a:t>=100Ω</a:t>
                </a:r>
                <a:endParaRPr lang="en-US" baseline="-25000" dirty="0"/>
              </a:p>
            </p:txBody>
          </p:sp>
          <p:sp>
            <p:nvSpPr>
              <p:cNvPr id="41" name="TextBox 40">
                <a:extLst>
                  <a:ext uri="{FF2B5EF4-FFF2-40B4-BE49-F238E27FC236}">
                    <a16:creationId xmlns:a16="http://schemas.microsoft.com/office/drawing/2014/main" id="{10D4D4C7-7208-D042-9D20-CED23A779C2D}"/>
                  </a:ext>
                </a:extLst>
              </p:cNvPr>
              <p:cNvSpPr txBox="1"/>
              <p:nvPr/>
            </p:nvSpPr>
            <p:spPr>
              <a:xfrm>
                <a:off x="8920797" y="2922538"/>
                <a:ext cx="1063223" cy="389330"/>
              </a:xfrm>
              <a:prstGeom prst="rect">
                <a:avLst/>
              </a:prstGeom>
              <a:noFill/>
            </p:spPr>
            <p:txBody>
              <a:bodyPr wrap="none" rtlCol="0">
                <a:spAutoFit/>
              </a:bodyPr>
              <a:lstStyle/>
              <a:p>
                <a:r>
                  <a:rPr lang="en-US" dirty="0"/>
                  <a:t>R</a:t>
                </a:r>
                <a:r>
                  <a:rPr lang="en-US" baseline="-25000" dirty="0"/>
                  <a:t>3</a:t>
                </a:r>
                <a:r>
                  <a:rPr lang="en-US" dirty="0"/>
                  <a:t>=200Ω</a:t>
                </a:r>
                <a:endParaRPr lang="en-US" baseline="-25000" dirty="0"/>
              </a:p>
            </p:txBody>
          </p:sp>
        </p:grpSp>
        <p:sp>
          <p:nvSpPr>
            <p:cNvPr id="16" name="TextBox 15">
              <a:extLst>
                <a:ext uri="{FF2B5EF4-FFF2-40B4-BE49-F238E27FC236}">
                  <a16:creationId xmlns:a16="http://schemas.microsoft.com/office/drawing/2014/main" id="{B144851D-6F13-EC46-89FB-6319B81F52C4}"/>
                </a:ext>
              </a:extLst>
            </p:cNvPr>
            <p:cNvSpPr txBox="1"/>
            <p:nvPr/>
          </p:nvSpPr>
          <p:spPr>
            <a:xfrm>
              <a:off x="3831029" y="3345098"/>
              <a:ext cx="394660" cy="369332"/>
            </a:xfrm>
            <a:prstGeom prst="rect">
              <a:avLst/>
            </a:prstGeom>
            <a:noFill/>
          </p:spPr>
          <p:txBody>
            <a:bodyPr wrap="none" rtlCol="0">
              <a:spAutoFit/>
            </a:bodyPr>
            <a:lstStyle/>
            <a:p>
              <a:r>
                <a:rPr lang="en-US" dirty="0"/>
                <a:t>V</a:t>
              </a:r>
              <a:r>
                <a:rPr lang="en-US" baseline="-25000" dirty="0"/>
                <a:t>1</a:t>
              </a:r>
            </a:p>
          </p:txBody>
        </p:sp>
        <p:sp>
          <p:nvSpPr>
            <p:cNvPr id="17" name="TextBox 16">
              <a:extLst>
                <a:ext uri="{FF2B5EF4-FFF2-40B4-BE49-F238E27FC236}">
                  <a16:creationId xmlns:a16="http://schemas.microsoft.com/office/drawing/2014/main" id="{31FCE5FD-E87B-EE4C-9679-C9008C5BDAB7}"/>
                </a:ext>
              </a:extLst>
            </p:cNvPr>
            <p:cNvSpPr txBox="1"/>
            <p:nvPr/>
          </p:nvSpPr>
          <p:spPr>
            <a:xfrm>
              <a:off x="6008934" y="3386604"/>
              <a:ext cx="394660" cy="369332"/>
            </a:xfrm>
            <a:prstGeom prst="rect">
              <a:avLst/>
            </a:prstGeom>
            <a:noFill/>
          </p:spPr>
          <p:txBody>
            <a:bodyPr wrap="none" rtlCol="0">
              <a:spAutoFit/>
            </a:bodyPr>
            <a:lstStyle/>
            <a:p>
              <a:r>
                <a:rPr lang="en-US" dirty="0"/>
                <a:t>V</a:t>
              </a:r>
              <a:r>
                <a:rPr lang="en-US" baseline="-25000" dirty="0"/>
                <a:t>2</a:t>
              </a:r>
            </a:p>
          </p:txBody>
        </p:sp>
        <p:cxnSp>
          <p:nvCxnSpPr>
            <p:cNvPr id="18" name="Straight Arrow Connector 17">
              <a:extLst>
                <a:ext uri="{FF2B5EF4-FFF2-40B4-BE49-F238E27FC236}">
                  <a16:creationId xmlns:a16="http://schemas.microsoft.com/office/drawing/2014/main" id="{23091A20-B298-0A46-8562-ED0D84044628}"/>
                </a:ext>
              </a:extLst>
            </p:cNvPr>
            <p:cNvCxnSpPr>
              <a:cxnSpLocks/>
            </p:cNvCxnSpPr>
            <p:nvPr/>
          </p:nvCxnSpPr>
          <p:spPr>
            <a:xfrm rot="5400000">
              <a:off x="5952634" y="3571270"/>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6F14AE6-57DA-CE4C-B0A8-0D08A4A458DE}"/>
                </a:ext>
              </a:extLst>
            </p:cNvPr>
            <p:cNvCxnSpPr>
              <a:cxnSpLocks/>
            </p:cNvCxnSpPr>
            <p:nvPr/>
          </p:nvCxnSpPr>
          <p:spPr>
            <a:xfrm rot="5400000">
              <a:off x="3791538" y="3593626"/>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A368C06-C560-4045-A2ED-A0E56D1407B6}"/>
                </a:ext>
              </a:extLst>
            </p:cNvPr>
            <p:cNvSpPr txBox="1"/>
            <p:nvPr/>
          </p:nvSpPr>
          <p:spPr>
            <a:xfrm>
              <a:off x="8114104" y="3386604"/>
              <a:ext cx="394660" cy="369332"/>
            </a:xfrm>
            <a:prstGeom prst="rect">
              <a:avLst/>
            </a:prstGeom>
            <a:noFill/>
          </p:spPr>
          <p:txBody>
            <a:bodyPr wrap="none" rtlCol="0">
              <a:spAutoFit/>
            </a:bodyPr>
            <a:lstStyle/>
            <a:p>
              <a:r>
                <a:rPr lang="en-US" dirty="0"/>
                <a:t>V</a:t>
              </a:r>
              <a:r>
                <a:rPr lang="en-US" baseline="-25000" dirty="0"/>
                <a:t>3</a:t>
              </a:r>
            </a:p>
          </p:txBody>
        </p:sp>
        <p:cxnSp>
          <p:nvCxnSpPr>
            <p:cNvPr id="21" name="Straight Arrow Connector 20">
              <a:extLst>
                <a:ext uri="{FF2B5EF4-FFF2-40B4-BE49-F238E27FC236}">
                  <a16:creationId xmlns:a16="http://schemas.microsoft.com/office/drawing/2014/main" id="{F78674EF-52B6-8E46-9669-89A674AB3E2C}"/>
                </a:ext>
              </a:extLst>
            </p:cNvPr>
            <p:cNvCxnSpPr>
              <a:cxnSpLocks/>
            </p:cNvCxnSpPr>
            <p:nvPr/>
          </p:nvCxnSpPr>
          <p:spPr>
            <a:xfrm rot="5400000">
              <a:off x="8067922" y="3593626"/>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DC8A6DC-FA2A-D647-ADE6-45040E4AE089}"/>
                </a:ext>
              </a:extLst>
            </p:cNvPr>
            <p:cNvSpPr txBox="1"/>
            <p:nvPr/>
          </p:nvSpPr>
          <p:spPr>
            <a:xfrm>
              <a:off x="4061020" y="2837785"/>
              <a:ext cx="320922" cy="369332"/>
            </a:xfrm>
            <a:prstGeom prst="rect">
              <a:avLst/>
            </a:prstGeom>
            <a:noFill/>
          </p:spPr>
          <p:txBody>
            <a:bodyPr wrap="none" rtlCol="0">
              <a:spAutoFit/>
            </a:bodyPr>
            <a:lstStyle/>
            <a:p>
              <a:r>
                <a:rPr lang="en-US" dirty="0"/>
                <a:t>I</a:t>
              </a:r>
              <a:r>
                <a:rPr lang="en-US" baseline="-25000" dirty="0"/>
                <a:t>1</a:t>
              </a:r>
            </a:p>
          </p:txBody>
        </p:sp>
        <p:sp>
          <p:nvSpPr>
            <p:cNvPr id="23" name="TextBox 22">
              <a:extLst>
                <a:ext uri="{FF2B5EF4-FFF2-40B4-BE49-F238E27FC236}">
                  <a16:creationId xmlns:a16="http://schemas.microsoft.com/office/drawing/2014/main" id="{2852918A-8F06-F244-8317-CECEBAC0F5FC}"/>
                </a:ext>
              </a:extLst>
            </p:cNvPr>
            <p:cNvSpPr txBox="1"/>
            <p:nvPr/>
          </p:nvSpPr>
          <p:spPr>
            <a:xfrm>
              <a:off x="6241337" y="2837275"/>
              <a:ext cx="320922" cy="369332"/>
            </a:xfrm>
            <a:prstGeom prst="rect">
              <a:avLst/>
            </a:prstGeom>
            <a:noFill/>
          </p:spPr>
          <p:txBody>
            <a:bodyPr wrap="none" rtlCol="0">
              <a:spAutoFit/>
            </a:bodyPr>
            <a:lstStyle/>
            <a:p>
              <a:r>
                <a:rPr lang="en-US" dirty="0"/>
                <a:t>I</a:t>
              </a:r>
              <a:r>
                <a:rPr lang="en-US" baseline="-25000" dirty="0"/>
                <a:t>2</a:t>
              </a:r>
            </a:p>
          </p:txBody>
        </p:sp>
        <p:cxnSp>
          <p:nvCxnSpPr>
            <p:cNvPr id="24" name="Straight Arrow Connector 23">
              <a:extLst>
                <a:ext uri="{FF2B5EF4-FFF2-40B4-BE49-F238E27FC236}">
                  <a16:creationId xmlns:a16="http://schemas.microsoft.com/office/drawing/2014/main" id="{3F7A1950-5C76-A949-9B95-42437BEB5831}"/>
                </a:ext>
              </a:extLst>
            </p:cNvPr>
            <p:cNvCxnSpPr>
              <a:cxnSpLocks/>
            </p:cNvCxnSpPr>
            <p:nvPr/>
          </p:nvCxnSpPr>
          <p:spPr>
            <a:xfrm rot="5400000">
              <a:off x="4261551" y="307256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244C697-6526-AF4B-8AB9-7101F1BE5957}"/>
                </a:ext>
              </a:extLst>
            </p:cNvPr>
            <p:cNvCxnSpPr>
              <a:cxnSpLocks/>
            </p:cNvCxnSpPr>
            <p:nvPr/>
          </p:nvCxnSpPr>
          <p:spPr>
            <a:xfrm rot="5400000">
              <a:off x="6421795" y="3094409"/>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4DE8558-8EAB-2B4B-B950-AB460AE01C62}"/>
                </a:ext>
              </a:extLst>
            </p:cNvPr>
            <p:cNvSpPr txBox="1"/>
            <p:nvPr/>
          </p:nvSpPr>
          <p:spPr>
            <a:xfrm>
              <a:off x="2477421" y="2861791"/>
              <a:ext cx="317716" cy="369332"/>
            </a:xfrm>
            <a:prstGeom prst="rect">
              <a:avLst/>
            </a:prstGeom>
            <a:noFill/>
          </p:spPr>
          <p:txBody>
            <a:bodyPr wrap="none" rtlCol="0">
              <a:spAutoFit/>
            </a:bodyPr>
            <a:lstStyle/>
            <a:p>
              <a:r>
                <a:rPr lang="en-US" dirty="0"/>
                <a:t>I</a:t>
              </a:r>
              <a:r>
                <a:rPr lang="en-US" baseline="-25000" dirty="0"/>
                <a:t>T</a:t>
              </a:r>
              <a:endParaRPr lang="en-US" dirty="0"/>
            </a:p>
          </p:txBody>
        </p:sp>
        <p:cxnSp>
          <p:nvCxnSpPr>
            <p:cNvPr id="27" name="Straight Arrow Connector 26">
              <a:extLst>
                <a:ext uri="{FF2B5EF4-FFF2-40B4-BE49-F238E27FC236}">
                  <a16:creationId xmlns:a16="http://schemas.microsoft.com/office/drawing/2014/main" id="{097B4DE0-9E1C-0442-991F-26ED45A2C06B}"/>
                </a:ext>
              </a:extLst>
            </p:cNvPr>
            <p:cNvCxnSpPr>
              <a:cxnSpLocks/>
            </p:cNvCxnSpPr>
            <p:nvPr/>
          </p:nvCxnSpPr>
          <p:spPr>
            <a:xfrm>
              <a:off x="2522724" y="2879041"/>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4B4CEA3-CA80-2744-851A-65C918883A79}"/>
                </a:ext>
              </a:extLst>
            </p:cNvPr>
            <p:cNvSpPr txBox="1"/>
            <p:nvPr/>
          </p:nvSpPr>
          <p:spPr>
            <a:xfrm>
              <a:off x="8355003" y="2841351"/>
              <a:ext cx="320922" cy="369332"/>
            </a:xfrm>
            <a:prstGeom prst="rect">
              <a:avLst/>
            </a:prstGeom>
            <a:noFill/>
          </p:spPr>
          <p:txBody>
            <a:bodyPr wrap="none" rtlCol="0">
              <a:spAutoFit/>
            </a:bodyPr>
            <a:lstStyle/>
            <a:p>
              <a:r>
                <a:rPr lang="en-US" dirty="0"/>
                <a:t>I</a:t>
              </a:r>
              <a:r>
                <a:rPr lang="en-US" baseline="-25000" dirty="0"/>
                <a:t>3</a:t>
              </a:r>
            </a:p>
          </p:txBody>
        </p:sp>
        <p:cxnSp>
          <p:nvCxnSpPr>
            <p:cNvPr id="29" name="Straight Arrow Connector 28">
              <a:extLst>
                <a:ext uri="{FF2B5EF4-FFF2-40B4-BE49-F238E27FC236}">
                  <a16:creationId xmlns:a16="http://schemas.microsoft.com/office/drawing/2014/main" id="{F5C35D6F-9EED-9442-A482-ACC0AED070B9}"/>
                </a:ext>
              </a:extLst>
            </p:cNvPr>
            <p:cNvCxnSpPr>
              <a:cxnSpLocks/>
            </p:cNvCxnSpPr>
            <p:nvPr/>
          </p:nvCxnSpPr>
          <p:spPr>
            <a:xfrm rot="5400000">
              <a:off x="8573823" y="3020930"/>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B1CD456-35AC-0144-8813-7888DB4C32DB}"/>
                </a:ext>
              </a:extLst>
            </p:cNvPr>
            <p:cNvSpPr txBox="1"/>
            <p:nvPr/>
          </p:nvSpPr>
          <p:spPr>
            <a:xfrm>
              <a:off x="679309" y="3393302"/>
              <a:ext cx="872355" cy="369332"/>
            </a:xfrm>
            <a:prstGeom prst="rect">
              <a:avLst/>
            </a:prstGeom>
            <a:noFill/>
          </p:spPr>
          <p:txBody>
            <a:bodyPr wrap="none" rtlCol="0">
              <a:spAutoFit/>
            </a:bodyPr>
            <a:lstStyle/>
            <a:p>
              <a:r>
                <a:rPr lang="en-US" dirty="0"/>
                <a:t>V</a:t>
              </a:r>
              <a:r>
                <a:rPr lang="en-US" baseline="-25000" dirty="0"/>
                <a:t>T</a:t>
              </a:r>
              <a:r>
                <a:rPr lang="en-US" dirty="0"/>
                <a:t>=20V</a:t>
              </a:r>
            </a:p>
          </p:txBody>
        </p:sp>
      </p:grpSp>
    </p:spTree>
    <p:custDataLst>
      <p:tags r:id="rId1"/>
    </p:custDataLst>
    <p:extLst>
      <p:ext uri="{BB962C8B-B14F-4D97-AF65-F5344CB8AC3E}">
        <p14:creationId xmlns:p14="http://schemas.microsoft.com/office/powerpoint/2010/main" val="1211345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4" name="Rounded Rectangle 33">
            <a:extLst>
              <a:ext uri="{FF2B5EF4-FFF2-40B4-BE49-F238E27FC236}">
                <a16:creationId xmlns:a16="http://schemas.microsoft.com/office/drawing/2014/main" id="{8E771FCE-45D0-6244-9644-6B692567E6DB}"/>
              </a:ext>
            </a:extLst>
          </p:cNvPr>
          <p:cNvSpPr/>
          <p:nvPr/>
        </p:nvSpPr>
        <p:spPr>
          <a:xfrm>
            <a:off x="1139989" y="1906513"/>
            <a:ext cx="1756800" cy="547200"/>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Question 1</a:t>
            </a:r>
          </a:p>
        </p:txBody>
      </p:sp>
      <p:sp>
        <p:nvSpPr>
          <p:cNvPr id="35" name="Rounded Rectangle 34">
            <a:extLst>
              <a:ext uri="{FF2B5EF4-FFF2-40B4-BE49-F238E27FC236}">
                <a16:creationId xmlns:a16="http://schemas.microsoft.com/office/drawing/2014/main" id="{41642C47-F984-DE4D-888C-DC067FFDB8FE}"/>
              </a:ext>
            </a:extLst>
          </p:cNvPr>
          <p:cNvSpPr/>
          <p:nvPr/>
        </p:nvSpPr>
        <p:spPr>
          <a:xfrm>
            <a:off x="2927427" y="1906513"/>
            <a:ext cx="1756800" cy="547200"/>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Question 2</a:t>
            </a:r>
          </a:p>
        </p:txBody>
      </p:sp>
      <p:sp>
        <p:nvSpPr>
          <p:cNvPr id="9" name="Rounded Rectangle 8">
            <a:extLst>
              <a:ext uri="{FF2B5EF4-FFF2-40B4-BE49-F238E27FC236}">
                <a16:creationId xmlns:a16="http://schemas.microsoft.com/office/drawing/2014/main" id="{7B8BFC41-EA06-174A-B7A5-3D13A94F1DEA}"/>
              </a:ext>
            </a:extLst>
          </p:cNvPr>
          <p:cNvSpPr/>
          <p:nvPr/>
        </p:nvSpPr>
        <p:spPr>
          <a:xfrm>
            <a:off x="944380" y="2664444"/>
            <a:ext cx="3032886" cy="2222348"/>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62389F2C-4EAA-9D44-B2AD-54267516EB02}"/>
              </a:ext>
            </a:extLst>
          </p:cNvPr>
          <p:cNvSpPr txBox="1">
            <a:spLocks/>
          </p:cNvSpPr>
          <p:nvPr/>
        </p:nvSpPr>
        <p:spPr>
          <a:xfrm>
            <a:off x="1122530" y="1096448"/>
            <a:ext cx="8711017" cy="70234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Click each button to view the full worked solution or take a look at the virtual circuit.</a:t>
            </a:r>
          </a:p>
        </p:txBody>
      </p:sp>
      <p:pic>
        <p:nvPicPr>
          <p:cNvPr id="39" name="Graphic 38" descr="User">
            <a:extLst>
              <a:ext uri="{FF2B5EF4-FFF2-40B4-BE49-F238E27FC236}">
                <a16:creationId xmlns:a16="http://schemas.microsoft.com/office/drawing/2014/main" id="{66C3A72F-839E-AD49-A5DD-D13FD360064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886324"/>
            <a:ext cx="854046" cy="854046"/>
          </a:xfrm>
          <a:prstGeom prst="rect">
            <a:avLst/>
          </a:prstGeom>
        </p:spPr>
      </p:pic>
      <p:sp>
        <p:nvSpPr>
          <p:cNvPr id="40" name="Rounded Rectangle 39">
            <a:extLst>
              <a:ext uri="{FF2B5EF4-FFF2-40B4-BE49-F238E27FC236}">
                <a16:creationId xmlns:a16="http://schemas.microsoft.com/office/drawing/2014/main" id="{028DA812-94FC-514C-A804-31351651C9CB}"/>
              </a:ext>
            </a:extLst>
          </p:cNvPr>
          <p:cNvSpPr/>
          <p:nvPr/>
        </p:nvSpPr>
        <p:spPr>
          <a:xfrm>
            <a:off x="7746073" y="1918941"/>
            <a:ext cx="2088000" cy="547200"/>
          </a:xfrm>
          <a:prstGeom prst="roundRect">
            <a:avLst/>
          </a:pr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Virtual circuit</a:t>
            </a:r>
          </a:p>
        </p:txBody>
      </p:sp>
      <p:grpSp>
        <p:nvGrpSpPr>
          <p:cNvPr id="32" name="Group 31">
            <a:extLst>
              <a:ext uri="{FF2B5EF4-FFF2-40B4-BE49-F238E27FC236}">
                <a16:creationId xmlns:a16="http://schemas.microsoft.com/office/drawing/2014/main" id="{FE76AA81-B25B-4447-AB22-8EEFA79E64C0}"/>
              </a:ext>
            </a:extLst>
          </p:cNvPr>
          <p:cNvGrpSpPr/>
          <p:nvPr/>
        </p:nvGrpSpPr>
        <p:grpSpPr>
          <a:xfrm>
            <a:off x="4243541" y="3372786"/>
            <a:ext cx="5574675" cy="1218289"/>
            <a:chOff x="679309" y="2593860"/>
            <a:chExt cx="9138907" cy="1997216"/>
          </a:xfrm>
        </p:grpSpPr>
        <p:grpSp>
          <p:nvGrpSpPr>
            <p:cNvPr id="33" name="Group 32">
              <a:extLst>
                <a:ext uri="{FF2B5EF4-FFF2-40B4-BE49-F238E27FC236}">
                  <a16:creationId xmlns:a16="http://schemas.microsoft.com/office/drawing/2014/main" id="{78AB0B82-C1A6-1844-81EC-F013A8A94F7F}"/>
                </a:ext>
              </a:extLst>
            </p:cNvPr>
            <p:cNvGrpSpPr/>
            <p:nvPr/>
          </p:nvGrpSpPr>
          <p:grpSpPr>
            <a:xfrm>
              <a:off x="1505155" y="2593860"/>
              <a:ext cx="8313061" cy="1997216"/>
              <a:chOff x="1220827" y="2059037"/>
              <a:chExt cx="8763193" cy="2105360"/>
            </a:xfrm>
          </p:grpSpPr>
          <p:pic>
            <p:nvPicPr>
              <p:cNvPr id="54" name="Picture 53">
                <a:extLst>
                  <a:ext uri="{FF2B5EF4-FFF2-40B4-BE49-F238E27FC236}">
                    <a16:creationId xmlns:a16="http://schemas.microsoft.com/office/drawing/2014/main" id="{1BBA0E88-CAAF-B84E-ACBE-36FBCFE3291B}"/>
                  </a:ext>
                </a:extLst>
              </p:cNvPr>
              <p:cNvPicPr>
                <a:picLocks noChangeAspect="1"/>
              </p:cNvPicPr>
              <p:nvPr/>
            </p:nvPicPr>
            <p:blipFill rotWithShape="1">
              <a:blip r:embed="rId6" cstate="email">
                <a:clrChange>
                  <a:clrFrom>
                    <a:srgbClr val="EBEBEB"/>
                  </a:clrFrom>
                  <a:clrTo>
                    <a:srgbClr val="EBEBEB">
                      <a:alpha val="0"/>
                    </a:srgbClr>
                  </a:clrTo>
                </a:clrChange>
                <a:extLst>
                  <a:ext uri="{28A0092B-C50C-407E-A947-70E740481C1C}">
                    <a14:useLocalDpi xmlns:a14="http://schemas.microsoft.com/office/drawing/2010/main"/>
                  </a:ext>
                </a:extLst>
              </a:blip>
              <a:srcRect l="10963" t="15303" r="12894" b="15303"/>
              <a:stretch/>
            </p:blipFill>
            <p:spPr>
              <a:xfrm>
                <a:off x="1220827" y="2059037"/>
                <a:ext cx="7796617" cy="2105360"/>
              </a:xfrm>
              <a:prstGeom prst="rect">
                <a:avLst/>
              </a:prstGeom>
            </p:spPr>
          </p:pic>
          <p:sp>
            <p:nvSpPr>
              <p:cNvPr id="55" name="Rectangle 54">
                <a:extLst>
                  <a:ext uri="{FF2B5EF4-FFF2-40B4-BE49-F238E27FC236}">
                    <a16:creationId xmlns:a16="http://schemas.microsoft.com/office/drawing/2014/main" id="{0626A003-8DB2-3D4C-A3AF-80F18661329B}"/>
                  </a:ext>
                </a:extLst>
              </p:cNvPr>
              <p:cNvSpPr/>
              <p:nvPr/>
            </p:nvSpPr>
            <p:spPr>
              <a:xfrm rot="5400000">
                <a:off x="4097872" y="3015773"/>
                <a:ext cx="1124263" cy="2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9E5817-6B86-114F-A7EC-130297C2AA0E}"/>
                  </a:ext>
                </a:extLst>
              </p:cNvPr>
              <p:cNvSpPr/>
              <p:nvPr/>
            </p:nvSpPr>
            <p:spPr>
              <a:xfrm>
                <a:off x="1258635" y="2778860"/>
                <a:ext cx="1009764" cy="747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0D77BB0F-6CE9-1441-9D0C-9A120734E53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flipV="1">
                <a:off x="1279347" y="2564569"/>
                <a:ext cx="700349" cy="1094295"/>
              </a:xfrm>
              <a:prstGeom prst="rect">
                <a:avLst/>
              </a:prstGeom>
            </p:spPr>
          </p:pic>
          <p:sp>
            <p:nvSpPr>
              <p:cNvPr id="58" name="TextBox 57">
                <a:extLst>
                  <a:ext uri="{FF2B5EF4-FFF2-40B4-BE49-F238E27FC236}">
                    <a16:creationId xmlns:a16="http://schemas.microsoft.com/office/drawing/2014/main" id="{F26700C5-C662-C849-ABB7-604FCB10944A}"/>
                  </a:ext>
                </a:extLst>
              </p:cNvPr>
              <p:cNvSpPr txBox="1"/>
              <p:nvPr/>
            </p:nvSpPr>
            <p:spPr>
              <a:xfrm>
                <a:off x="4393697" y="2927051"/>
                <a:ext cx="939868" cy="389330"/>
              </a:xfrm>
              <a:prstGeom prst="rect">
                <a:avLst/>
              </a:prstGeom>
              <a:noFill/>
            </p:spPr>
            <p:txBody>
              <a:bodyPr wrap="none" rtlCol="0">
                <a:spAutoFit/>
              </a:bodyPr>
              <a:lstStyle/>
              <a:p>
                <a:r>
                  <a:rPr lang="en-US" dirty="0"/>
                  <a:t>R</a:t>
                </a:r>
                <a:r>
                  <a:rPr lang="en-US" baseline="-25000" dirty="0"/>
                  <a:t>1</a:t>
                </a:r>
                <a:r>
                  <a:rPr lang="en-US" dirty="0"/>
                  <a:t>=50Ω</a:t>
                </a:r>
              </a:p>
            </p:txBody>
          </p:sp>
          <p:sp>
            <p:nvSpPr>
              <p:cNvPr id="59" name="Rectangle 58">
                <a:extLst>
                  <a:ext uri="{FF2B5EF4-FFF2-40B4-BE49-F238E27FC236}">
                    <a16:creationId xmlns:a16="http://schemas.microsoft.com/office/drawing/2014/main" id="{1F618237-F396-1F4E-B51B-BC6D82890AAD}"/>
                  </a:ext>
                </a:extLst>
              </p:cNvPr>
              <p:cNvSpPr/>
              <p:nvPr/>
            </p:nvSpPr>
            <p:spPr>
              <a:xfrm rot="5400000">
                <a:off x="6382608" y="3043629"/>
                <a:ext cx="1124263" cy="2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1C93279A-0809-3A44-904F-27CF944238FD}"/>
                  </a:ext>
                </a:extLst>
              </p:cNvPr>
              <p:cNvSpPr txBox="1"/>
              <p:nvPr/>
            </p:nvSpPr>
            <p:spPr>
              <a:xfrm>
                <a:off x="6670572" y="2922538"/>
                <a:ext cx="1063223" cy="389330"/>
              </a:xfrm>
              <a:prstGeom prst="rect">
                <a:avLst/>
              </a:prstGeom>
              <a:noFill/>
            </p:spPr>
            <p:txBody>
              <a:bodyPr wrap="none" rtlCol="0">
                <a:spAutoFit/>
              </a:bodyPr>
              <a:lstStyle/>
              <a:p>
                <a:r>
                  <a:rPr lang="en-US" dirty="0"/>
                  <a:t>R</a:t>
                </a:r>
                <a:r>
                  <a:rPr lang="en-US" baseline="-25000" dirty="0"/>
                  <a:t>2</a:t>
                </a:r>
                <a:r>
                  <a:rPr lang="en-US" dirty="0"/>
                  <a:t>=100Ω</a:t>
                </a:r>
                <a:endParaRPr lang="en-US" baseline="-25000" dirty="0"/>
              </a:p>
            </p:txBody>
          </p:sp>
          <p:sp>
            <p:nvSpPr>
              <p:cNvPr id="61" name="TextBox 60">
                <a:extLst>
                  <a:ext uri="{FF2B5EF4-FFF2-40B4-BE49-F238E27FC236}">
                    <a16:creationId xmlns:a16="http://schemas.microsoft.com/office/drawing/2014/main" id="{F3DED3A4-CAC8-894E-82DC-95B8482055D6}"/>
                  </a:ext>
                </a:extLst>
              </p:cNvPr>
              <p:cNvSpPr txBox="1"/>
              <p:nvPr/>
            </p:nvSpPr>
            <p:spPr>
              <a:xfrm>
                <a:off x="8920797" y="2922538"/>
                <a:ext cx="1063223" cy="389330"/>
              </a:xfrm>
              <a:prstGeom prst="rect">
                <a:avLst/>
              </a:prstGeom>
              <a:noFill/>
            </p:spPr>
            <p:txBody>
              <a:bodyPr wrap="none" rtlCol="0">
                <a:spAutoFit/>
              </a:bodyPr>
              <a:lstStyle/>
              <a:p>
                <a:r>
                  <a:rPr lang="en-US" dirty="0"/>
                  <a:t>R</a:t>
                </a:r>
                <a:r>
                  <a:rPr lang="en-US" baseline="-25000" dirty="0"/>
                  <a:t>3</a:t>
                </a:r>
                <a:r>
                  <a:rPr lang="en-US" dirty="0"/>
                  <a:t>=200Ω</a:t>
                </a:r>
                <a:endParaRPr lang="en-US" baseline="-25000" dirty="0"/>
              </a:p>
            </p:txBody>
          </p:sp>
        </p:grpSp>
        <p:sp>
          <p:nvSpPr>
            <p:cNvPr id="36" name="TextBox 35">
              <a:extLst>
                <a:ext uri="{FF2B5EF4-FFF2-40B4-BE49-F238E27FC236}">
                  <a16:creationId xmlns:a16="http://schemas.microsoft.com/office/drawing/2014/main" id="{88201A47-480B-2340-99F2-BC98AC8C3C8D}"/>
                </a:ext>
              </a:extLst>
            </p:cNvPr>
            <p:cNvSpPr txBox="1"/>
            <p:nvPr/>
          </p:nvSpPr>
          <p:spPr>
            <a:xfrm>
              <a:off x="3831029" y="3345098"/>
              <a:ext cx="394660" cy="369332"/>
            </a:xfrm>
            <a:prstGeom prst="rect">
              <a:avLst/>
            </a:prstGeom>
            <a:noFill/>
          </p:spPr>
          <p:txBody>
            <a:bodyPr wrap="none" rtlCol="0">
              <a:spAutoFit/>
            </a:bodyPr>
            <a:lstStyle/>
            <a:p>
              <a:r>
                <a:rPr lang="en-US" dirty="0"/>
                <a:t>V</a:t>
              </a:r>
              <a:r>
                <a:rPr lang="en-US" baseline="-25000" dirty="0"/>
                <a:t>1</a:t>
              </a:r>
            </a:p>
          </p:txBody>
        </p:sp>
        <p:sp>
          <p:nvSpPr>
            <p:cNvPr id="37" name="TextBox 36">
              <a:extLst>
                <a:ext uri="{FF2B5EF4-FFF2-40B4-BE49-F238E27FC236}">
                  <a16:creationId xmlns:a16="http://schemas.microsoft.com/office/drawing/2014/main" id="{1F5214EB-BD40-FA4C-977C-726AE09140B2}"/>
                </a:ext>
              </a:extLst>
            </p:cNvPr>
            <p:cNvSpPr txBox="1"/>
            <p:nvPr/>
          </p:nvSpPr>
          <p:spPr>
            <a:xfrm>
              <a:off x="6008934" y="3386604"/>
              <a:ext cx="394660" cy="369332"/>
            </a:xfrm>
            <a:prstGeom prst="rect">
              <a:avLst/>
            </a:prstGeom>
            <a:noFill/>
          </p:spPr>
          <p:txBody>
            <a:bodyPr wrap="none" rtlCol="0">
              <a:spAutoFit/>
            </a:bodyPr>
            <a:lstStyle/>
            <a:p>
              <a:r>
                <a:rPr lang="en-US" dirty="0"/>
                <a:t>V</a:t>
              </a:r>
              <a:r>
                <a:rPr lang="en-US" baseline="-25000" dirty="0"/>
                <a:t>2</a:t>
              </a:r>
            </a:p>
          </p:txBody>
        </p:sp>
        <p:cxnSp>
          <p:nvCxnSpPr>
            <p:cNvPr id="41" name="Straight Arrow Connector 40">
              <a:extLst>
                <a:ext uri="{FF2B5EF4-FFF2-40B4-BE49-F238E27FC236}">
                  <a16:creationId xmlns:a16="http://schemas.microsoft.com/office/drawing/2014/main" id="{CE78A703-9845-3943-B14D-C179C3CB9510}"/>
                </a:ext>
              </a:extLst>
            </p:cNvPr>
            <p:cNvCxnSpPr>
              <a:cxnSpLocks/>
            </p:cNvCxnSpPr>
            <p:nvPr/>
          </p:nvCxnSpPr>
          <p:spPr>
            <a:xfrm rot="5400000">
              <a:off x="5952634" y="3571270"/>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304E747-86E5-8246-A52A-828B69EE2A0C}"/>
                </a:ext>
              </a:extLst>
            </p:cNvPr>
            <p:cNvCxnSpPr>
              <a:cxnSpLocks/>
            </p:cNvCxnSpPr>
            <p:nvPr/>
          </p:nvCxnSpPr>
          <p:spPr>
            <a:xfrm rot="5400000">
              <a:off x="3791538" y="3593626"/>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AAC987D-88BD-2C47-B0C6-E9AA9EC0A499}"/>
                </a:ext>
              </a:extLst>
            </p:cNvPr>
            <p:cNvSpPr txBox="1"/>
            <p:nvPr/>
          </p:nvSpPr>
          <p:spPr>
            <a:xfrm>
              <a:off x="8114104" y="3386604"/>
              <a:ext cx="394660" cy="369332"/>
            </a:xfrm>
            <a:prstGeom prst="rect">
              <a:avLst/>
            </a:prstGeom>
            <a:noFill/>
          </p:spPr>
          <p:txBody>
            <a:bodyPr wrap="none" rtlCol="0">
              <a:spAutoFit/>
            </a:bodyPr>
            <a:lstStyle/>
            <a:p>
              <a:r>
                <a:rPr lang="en-US" dirty="0"/>
                <a:t>V</a:t>
              </a:r>
              <a:r>
                <a:rPr lang="en-US" baseline="-25000" dirty="0"/>
                <a:t>3</a:t>
              </a:r>
            </a:p>
          </p:txBody>
        </p:sp>
        <p:cxnSp>
          <p:nvCxnSpPr>
            <p:cNvPr id="44" name="Straight Arrow Connector 43">
              <a:extLst>
                <a:ext uri="{FF2B5EF4-FFF2-40B4-BE49-F238E27FC236}">
                  <a16:creationId xmlns:a16="http://schemas.microsoft.com/office/drawing/2014/main" id="{589E92EA-2666-EB41-AFF5-B23094334D0A}"/>
                </a:ext>
              </a:extLst>
            </p:cNvPr>
            <p:cNvCxnSpPr>
              <a:cxnSpLocks/>
            </p:cNvCxnSpPr>
            <p:nvPr/>
          </p:nvCxnSpPr>
          <p:spPr>
            <a:xfrm rot="5400000">
              <a:off x="8067922" y="3593626"/>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8C45758-46AB-3E41-9AED-91A21AA22503}"/>
                </a:ext>
              </a:extLst>
            </p:cNvPr>
            <p:cNvSpPr txBox="1"/>
            <p:nvPr/>
          </p:nvSpPr>
          <p:spPr>
            <a:xfrm>
              <a:off x="4061020" y="2837785"/>
              <a:ext cx="320922" cy="369332"/>
            </a:xfrm>
            <a:prstGeom prst="rect">
              <a:avLst/>
            </a:prstGeom>
            <a:noFill/>
          </p:spPr>
          <p:txBody>
            <a:bodyPr wrap="none" rtlCol="0">
              <a:spAutoFit/>
            </a:bodyPr>
            <a:lstStyle/>
            <a:p>
              <a:r>
                <a:rPr lang="en-US" dirty="0"/>
                <a:t>I</a:t>
              </a:r>
              <a:r>
                <a:rPr lang="en-US" baseline="-25000" dirty="0"/>
                <a:t>1</a:t>
              </a:r>
            </a:p>
          </p:txBody>
        </p:sp>
        <p:sp>
          <p:nvSpPr>
            <p:cNvPr id="46" name="TextBox 45">
              <a:extLst>
                <a:ext uri="{FF2B5EF4-FFF2-40B4-BE49-F238E27FC236}">
                  <a16:creationId xmlns:a16="http://schemas.microsoft.com/office/drawing/2014/main" id="{9858283A-F089-644A-91FA-D4D3CEC95FAD}"/>
                </a:ext>
              </a:extLst>
            </p:cNvPr>
            <p:cNvSpPr txBox="1"/>
            <p:nvPr/>
          </p:nvSpPr>
          <p:spPr>
            <a:xfrm>
              <a:off x="6241337" y="2837275"/>
              <a:ext cx="320922" cy="369332"/>
            </a:xfrm>
            <a:prstGeom prst="rect">
              <a:avLst/>
            </a:prstGeom>
            <a:noFill/>
          </p:spPr>
          <p:txBody>
            <a:bodyPr wrap="none" rtlCol="0">
              <a:spAutoFit/>
            </a:bodyPr>
            <a:lstStyle/>
            <a:p>
              <a:r>
                <a:rPr lang="en-US" dirty="0"/>
                <a:t>I</a:t>
              </a:r>
              <a:r>
                <a:rPr lang="en-US" baseline="-25000" dirty="0"/>
                <a:t>2</a:t>
              </a:r>
            </a:p>
          </p:txBody>
        </p:sp>
        <p:cxnSp>
          <p:nvCxnSpPr>
            <p:cNvPr id="47" name="Straight Arrow Connector 46">
              <a:extLst>
                <a:ext uri="{FF2B5EF4-FFF2-40B4-BE49-F238E27FC236}">
                  <a16:creationId xmlns:a16="http://schemas.microsoft.com/office/drawing/2014/main" id="{7E808973-F246-4745-8EB6-D6980D7BC81A}"/>
                </a:ext>
              </a:extLst>
            </p:cNvPr>
            <p:cNvCxnSpPr>
              <a:cxnSpLocks/>
            </p:cNvCxnSpPr>
            <p:nvPr/>
          </p:nvCxnSpPr>
          <p:spPr>
            <a:xfrm rot="5400000">
              <a:off x="4261551" y="307256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B1F0AE5-6C60-E143-900E-6BC2E376556C}"/>
                </a:ext>
              </a:extLst>
            </p:cNvPr>
            <p:cNvCxnSpPr>
              <a:cxnSpLocks/>
            </p:cNvCxnSpPr>
            <p:nvPr/>
          </p:nvCxnSpPr>
          <p:spPr>
            <a:xfrm rot="5400000">
              <a:off x="6421795" y="3094409"/>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4E3BB8C-CE69-B349-988E-1694AAE8EE8A}"/>
                </a:ext>
              </a:extLst>
            </p:cNvPr>
            <p:cNvSpPr txBox="1"/>
            <p:nvPr/>
          </p:nvSpPr>
          <p:spPr>
            <a:xfrm>
              <a:off x="2477421" y="2861791"/>
              <a:ext cx="317716" cy="369332"/>
            </a:xfrm>
            <a:prstGeom prst="rect">
              <a:avLst/>
            </a:prstGeom>
            <a:noFill/>
          </p:spPr>
          <p:txBody>
            <a:bodyPr wrap="none" rtlCol="0">
              <a:spAutoFit/>
            </a:bodyPr>
            <a:lstStyle/>
            <a:p>
              <a:r>
                <a:rPr lang="en-US" dirty="0"/>
                <a:t>I</a:t>
              </a:r>
              <a:r>
                <a:rPr lang="en-US" baseline="-25000" dirty="0"/>
                <a:t>T</a:t>
              </a:r>
              <a:endParaRPr lang="en-US" dirty="0"/>
            </a:p>
          </p:txBody>
        </p:sp>
        <p:cxnSp>
          <p:nvCxnSpPr>
            <p:cNvPr id="50" name="Straight Arrow Connector 49">
              <a:extLst>
                <a:ext uri="{FF2B5EF4-FFF2-40B4-BE49-F238E27FC236}">
                  <a16:creationId xmlns:a16="http://schemas.microsoft.com/office/drawing/2014/main" id="{69FCDACB-AADF-CD4D-9EF7-FDC81C0DF910}"/>
                </a:ext>
              </a:extLst>
            </p:cNvPr>
            <p:cNvCxnSpPr>
              <a:cxnSpLocks/>
            </p:cNvCxnSpPr>
            <p:nvPr/>
          </p:nvCxnSpPr>
          <p:spPr>
            <a:xfrm>
              <a:off x="2522724" y="2879041"/>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F8ADF2B-137D-E74A-AFAC-154046F15ACC}"/>
                </a:ext>
              </a:extLst>
            </p:cNvPr>
            <p:cNvSpPr txBox="1"/>
            <p:nvPr/>
          </p:nvSpPr>
          <p:spPr>
            <a:xfrm>
              <a:off x="8355003" y="2841351"/>
              <a:ext cx="320922" cy="369332"/>
            </a:xfrm>
            <a:prstGeom prst="rect">
              <a:avLst/>
            </a:prstGeom>
            <a:noFill/>
          </p:spPr>
          <p:txBody>
            <a:bodyPr wrap="none" rtlCol="0">
              <a:spAutoFit/>
            </a:bodyPr>
            <a:lstStyle/>
            <a:p>
              <a:r>
                <a:rPr lang="en-US" dirty="0"/>
                <a:t>I</a:t>
              </a:r>
              <a:r>
                <a:rPr lang="en-US" baseline="-25000" dirty="0"/>
                <a:t>3</a:t>
              </a:r>
            </a:p>
          </p:txBody>
        </p:sp>
        <p:cxnSp>
          <p:nvCxnSpPr>
            <p:cNvPr id="52" name="Straight Arrow Connector 51">
              <a:extLst>
                <a:ext uri="{FF2B5EF4-FFF2-40B4-BE49-F238E27FC236}">
                  <a16:creationId xmlns:a16="http://schemas.microsoft.com/office/drawing/2014/main" id="{71CC2387-0218-9144-8B8F-57E109811040}"/>
                </a:ext>
              </a:extLst>
            </p:cNvPr>
            <p:cNvCxnSpPr>
              <a:cxnSpLocks/>
            </p:cNvCxnSpPr>
            <p:nvPr/>
          </p:nvCxnSpPr>
          <p:spPr>
            <a:xfrm rot="5400000">
              <a:off x="8573823" y="3020930"/>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0A0C82A-1312-EF42-99DA-804B364E11B4}"/>
                </a:ext>
              </a:extLst>
            </p:cNvPr>
            <p:cNvSpPr txBox="1"/>
            <p:nvPr/>
          </p:nvSpPr>
          <p:spPr>
            <a:xfrm>
              <a:off x="679309" y="3393302"/>
              <a:ext cx="872355" cy="369332"/>
            </a:xfrm>
            <a:prstGeom prst="rect">
              <a:avLst/>
            </a:prstGeom>
            <a:noFill/>
          </p:spPr>
          <p:txBody>
            <a:bodyPr wrap="none" rtlCol="0">
              <a:spAutoFit/>
            </a:bodyPr>
            <a:lstStyle/>
            <a:p>
              <a:r>
                <a:rPr lang="en-US" dirty="0"/>
                <a:t>V</a:t>
              </a:r>
              <a:r>
                <a:rPr lang="en-US" baseline="-25000" dirty="0"/>
                <a:t>T</a:t>
              </a:r>
              <a:r>
                <a:rPr lang="en-US" dirty="0"/>
                <a:t>=20V</a:t>
              </a:r>
            </a:p>
          </p:txBody>
        </p:sp>
      </p:grpSp>
      <p:sp>
        <p:nvSpPr>
          <p:cNvPr id="62" name="Rounded Rectangle 61">
            <a:extLst>
              <a:ext uri="{FF2B5EF4-FFF2-40B4-BE49-F238E27FC236}">
                <a16:creationId xmlns:a16="http://schemas.microsoft.com/office/drawing/2014/main" id="{8496AEA8-8685-9A4E-8A78-66456BB0A7A4}"/>
              </a:ext>
            </a:extLst>
          </p:cNvPr>
          <p:cNvSpPr/>
          <p:nvPr/>
        </p:nvSpPr>
        <p:spPr>
          <a:xfrm>
            <a:off x="4730333" y="1906513"/>
            <a:ext cx="1756800" cy="547200"/>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Question 3</a:t>
            </a:r>
          </a:p>
        </p:txBody>
      </p:sp>
    </p:spTree>
    <p:custDataLst>
      <p:tags r:id="rId1"/>
    </p:custDataLst>
    <p:extLst>
      <p:ext uri="{BB962C8B-B14F-4D97-AF65-F5344CB8AC3E}">
        <p14:creationId xmlns:p14="http://schemas.microsoft.com/office/powerpoint/2010/main" val="1293808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parallel circuits – example 3</a:t>
            </a:r>
          </a:p>
        </p:txBody>
      </p:sp>
      <p:sp>
        <p:nvSpPr>
          <p:cNvPr id="3" name="Content Placeholder 2"/>
          <p:cNvSpPr>
            <a:spLocks noGrp="1"/>
          </p:cNvSpPr>
          <p:nvPr>
            <p:ph idx="1"/>
          </p:nvPr>
        </p:nvSpPr>
        <p:spPr>
          <a:xfrm>
            <a:off x="1122532" y="1091867"/>
            <a:ext cx="4178623" cy="2131018"/>
          </a:xfrm>
        </p:spPr>
        <p:txBody>
          <a:bodyPr>
            <a:noAutofit/>
          </a:bodyPr>
          <a:lstStyle/>
          <a:p>
            <a:pPr marL="0" indent="0" algn="just">
              <a:buNone/>
            </a:pPr>
            <a:r>
              <a:rPr lang="en-US" sz="2400" dirty="0"/>
              <a:t>Try this example on your own first. Once you are done, click on the buttons to see the step-by-step solution.</a:t>
            </a:r>
          </a:p>
        </p:txBody>
      </p:sp>
      <p:sp>
        <p:nvSpPr>
          <p:cNvPr id="30" name="Rounded Rectangle 29">
            <a:extLst>
              <a:ext uri="{FF2B5EF4-FFF2-40B4-BE49-F238E27FC236}">
                <a16:creationId xmlns:a16="http://schemas.microsoft.com/office/drawing/2014/main" id="{A12162F1-7CF7-D145-A97C-ACBCF0A2D52F}"/>
              </a:ext>
            </a:extLst>
          </p:cNvPr>
          <p:cNvSpPr/>
          <p:nvPr/>
        </p:nvSpPr>
        <p:spPr>
          <a:xfrm>
            <a:off x="5626553" y="985935"/>
            <a:ext cx="4359952" cy="40178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Two unknown resistors, R</a:t>
            </a:r>
            <a:r>
              <a:rPr lang="en-US" sz="2400" baseline="-25000" dirty="0"/>
              <a:t>1</a:t>
            </a:r>
            <a:r>
              <a:rPr lang="en-US" sz="2400" dirty="0"/>
              <a:t> and R</a:t>
            </a:r>
            <a:r>
              <a:rPr lang="en-US" sz="2400" baseline="-25000" dirty="0"/>
              <a:t>2</a:t>
            </a:r>
            <a:r>
              <a:rPr lang="en-US" sz="2400" dirty="0"/>
              <a:t>, are connected in parallel across a 9V supply. The current through R</a:t>
            </a:r>
            <a:r>
              <a:rPr lang="en-US" sz="2400" baseline="-25000" dirty="0"/>
              <a:t>1</a:t>
            </a:r>
            <a:r>
              <a:rPr lang="en-US" sz="2400" dirty="0"/>
              <a:t> is 800mA and through R</a:t>
            </a:r>
            <a:r>
              <a:rPr lang="en-US" sz="2400" baseline="-25000" dirty="0"/>
              <a:t>2</a:t>
            </a:r>
            <a:r>
              <a:rPr lang="en-US" sz="2400" dirty="0"/>
              <a:t>, 1.2A. Calculate:</a:t>
            </a:r>
          </a:p>
          <a:p>
            <a:pPr marL="457200" indent="-457200">
              <a:buFont typeface="+mj-lt"/>
              <a:buAutoNum type="arabicPeriod"/>
            </a:pPr>
            <a:r>
              <a:rPr lang="en-US" sz="2400" dirty="0"/>
              <a:t>The total current;</a:t>
            </a:r>
          </a:p>
          <a:p>
            <a:pPr marL="457200" indent="-457200">
              <a:buFont typeface="+mj-lt"/>
              <a:buAutoNum type="arabicPeriod"/>
            </a:pPr>
            <a:r>
              <a:rPr lang="en-US" sz="2400" dirty="0"/>
              <a:t>The total resistance; and</a:t>
            </a:r>
          </a:p>
          <a:p>
            <a:pPr marL="457200" indent="-457200">
              <a:buFont typeface="+mj-lt"/>
              <a:buAutoNum type="arabicPeriod"/>
            </a:pPr>
            <a:r>
              <a:rPr lang="en-US" sz="2400" dirty="0"/>
              <a:t>The value of R</a:t>
            </a:r>
            <a:r>
              <a:rPr lang="en-US" sz="2400" baseline="-25000" dirty="0"/>
              <a:t>1</a:t>
            </a:r>
            <a:r>
              <a:rPr lang="en-US" sz="2400" dirty="0"/>
              <a:t> and R</a:t>
            </a:r>
            <a:r>
              <a:rPr lang="en-US" sz="2400" baseline="-25000" dirty="0"/>
              <a:t>2</a:t>
            </a:r>
            <a:r>
              <a:rPr lang="en-US" sz="2400" dirty="0"/>
              <a:t>.</a:t>
            </a:r>
          </a:p>
        </p:txBody>
      </p:sp>
      <p:sp>
        <p:nvSpPr>
          <p:cNvPr id="34" name="Rounded Rectangle 33">
            <a:extLst>
              <a:ext uri="{FF2B5EF4-FFF2-40B4-BE49-F238E27FC236}">
                <a16:creationId xmlns:a16="http://schemas.microsoft.com/office/drawing/2014/main" id="{5192065F-7461-304E-98E4-50DA0C0BB26F}"/>
              </a:ext>
            </a:extLst>
          </p:cNvPr>
          <p:cNvSpPr/>
          <p:nvPr/>
        </p:nvSpPr>
        <p:spPr>
          <a:xfrm>
            <a:off x="1122532" y="2578308"/>
            <a:ext cx="443881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Step 1: Draw and label the circuit</a:t>
            </a:r>
          </a:p>
        </p:txBody>
      </p:sp>
      <p:sp>
        <p:nvSpPr>
          <p:cNvPr id="35" name="Rounded Rectangle 34">
            <a:extLst>
              <a:ext uri="{FF2B5EF4-FFF2-40B4-BE49-F238E27FC236}">
                <a16:creationId xmlns:a16="http://schemas.microsoft.com/office/drawing/2014/main" id="{24A2AB85-6026-0747-A04F-807F282D2E82}"/>
              </a:ext>
            </a:extLst>
          </p:cNvPr>
          <p:cNvSpPr/>
          <p:nvPr/>
        </p:nvSpPr>
        <p:spPr>
          <a:xfrm>
            <a:off x="1122531" y="3201191"/>
            <a:ext cx="4438819" cy="727234"/>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Step 2: Add in the known and unknow information</a:t>
            </a:r>
          </a:p>
        </p:txBody>
      </p:sp>
      <p:sp>
        <p:nvSpPr>
          <p:cNvPr id="36" name="Rounded Rectangle 35">
            <a:extLst>
              <a:ext uri="{FF2B5EF4-FFF2-40B4-BE49-F238E27FC236}">
                <a16:creationId xmlns:a16="http://schemas.microsoft.com/office/drawing/2014/main" id="{B297F7A9-FFAC-F648-ABE7-8316083258A8}"/>
              </a:ext>
            </a:extLst>
          </p:cNvPr>
          <p:cNvSpPr/>
          <p:nvPr/>
        </p:nvSpPr>
        <p:spPr>
          <a:xfrm>
            <a:off x="1149892" y="4031021"/>
            <a:ext cx="4438819" cy="727234"/>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Step 3: Answer the questions</a:t>
            </a:r>
          </a:p>
        </p:txBody>
      </p:sp>
    </p:spTree>
    <p:custDataLst>
      <p:tags r:id="rId1"/>
    </p:custDataLst>
    <p:extLst>
      <p:ext uri="{BB962C8B-B14F-4D97-AF65-F5344CB8AC3E}">
        <p14:creationId xmlns:p14="http://schemas.microsoft.com/office/powerpoint/2010/main" val="2179858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091867"/>
            <a:ext cx="7607556" cy="736933"/>
          </a:xfrm>
        </p:spPr>
        <p:txBody>
          <a:bodyPr>
            <a:noAutofit/>
          </a:bodyPr>
          <a:lstStyle/>
          <a:p>
            <a:pPr marL="0" indent="0" algn="just">
              <a:buNone/>
            </a:pPr>
            <a:r>
              <a:rPr lang="en-US" sz="2400" dirty="0"/>
              <a:t>This is what your basic circuit should look like.</a:t>
            </a:r>
          </a:p>
        </p:txBody>
      </p:sp>
      <p:grpSp>
        <p:nvGrpSpPr>
          <p:cNvPr id="9" name="Group 8">
            <a:extLst>
              <a:ext uri="{FF2B5EF4-FFF2-40B4-BE49-F238E27FC236}">
                <a16:creationId xmlns:a16="http://schemas.microsoft.com/office/drawing/2014/main" id="{9FE9A7F3-88AC-4C45-ADCE-458CEDEDA834}"/>
              </a:ext>
            </a:extLst>
          </p:cNvPr>
          <p:cNvGrpSpPr/>
          <p:nvPr/>
        </p:nvGrpSpPr>
        <p:grpSpPr>
          <a:xfrm>
            <a:off x="2189333" y="2059037"/>
            <a:ext cx="5860708" cy="2105360"/>
            <a:chOff x="1220827" y="2059037"/>
            <a:chExt cx="5860708" cy="2105360"/>
          </a:xfrm>
        </p:grpSpPr>
        <p:grpSp>
          <p:nvGrpSpPr>
            <p:cNvPr id="41" name="Group 40">
              <a:extLst>
                <a:ext uri="{FF2B5EF4-FFF2-40B4-BE49-F238E27FC236}">
                  <a16:creationId xmlns:a16="http://schemas.microsoft.com/office/drawing/2014/main" id="{5E7A82A4-7955-F049-8986-604EEBC38A47}"/>
                </a:ext>
              </a:extLst>
            </p:cNvPr>
            <p:cNvGrpSpPr/>
            <p:nvPr/>
          </p:nvGrpSpPr>
          <p:grpSpPr>
            <a:xfrm>
              <a:off x="1220827" y="2059037"/>
              <a:ext cx="5860708" cy="2105360"/>
              <a:chOff x="1220827" y="2059037"/>
              <a:chExt cx="5860708" cy="2105360"/>
            </a:xfrm>
          </p:grpSpPr>
          <p:pic>
            <p:nvPicPr>
              <p:cNvPr id="42" name="Picture 41">
                <a:extLst>
                  <a:ext uri="{FF2B5EF4-FFF2-40B4-BE49-F238E27FC236}">
                    <a16:creationId xmlns:a16="http://schemas.microsoft.com/office/drawing/2014/main" id="{A2A9BF96-27D1-1748-8FA0-29128BD84625}"/>
                  </a:ext>
                </a:extLst>
              </p:cNvPr>
              <p:cNvPicPr>
                <a:picLocks noChangeAspect="1"/>
              </p:cNvPicPr>
              <p:nvPr/>
            </p:nvPicPr>
            <p:blipFill rotWithShape="1">
              <a:blip r:embed="rId4" cstate="email">
                <a:clrChange>
                  <a:clrFrom>
                    <a:srgbClr val="EBEBEB"/>
                  </a:clrFrom>
                  <a:clrTo>
                    <a:srgbClr val="EBEBEB">
                      <a:alpha val="0"/>
                    </a:srgbClr>
                  </a:clrTo>
                </a:clrChange>
                <a:extLst>
                  <a:ext uri="{28A0092B-C50C-407E-A947-70E740481C1C}">
                    <a14:useLocalDpi xmlns:a14="http://schemas.microsoft.com/office/drawing/2010/main"/>
                  </a:ext>
                </a:extLst>
              </a:blip>
              <a:srcRect/>
              <a:stretch/>
            </p:blipFill>
            <p:spPr>
              <a:xfrm>
                <a:off x="1220827" y="2059037"/>
                <a:ext cx="5587117" cy="2105360"/>
              </a:xfrm>
              <a:prstGeom prst="rect">
                <a:avLst/>
              </a:prstGeom>
            </p:spPr>
          </p:pic>
          <p:sp>
            <p:nvSpPr>
              <p:cNvPr id="43" name="Rectangle 42">
                <a:extLst>
                  <a:ext uri="{FF2B5EF4-FFF2-40B4-BE49-F238E27FC236}">
                    <a16:creationId xmlns:a16="http://schemas.microsoft.com/office/drawing/2014/main" id="{CF842119-0EA2-A249-9EBD-BB73534BE33C}"/>
                  </a:ext>
                </a:extLst>
              </p:cNvPr>
              <p:cNvSpPr/>
              <p:nvPr/>
            </p:nvSpPr>
            <p:spPr>
              <a:xfrm rot="5400000">
                <a:off x="4097872" y="3015773"/>
                <a:ext cx="1124263" cy="2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4D319A2-0B0A-8B48-94B8-4CC7421DFFA5}"/>
                  </a:ext>
                </a:extLst>
              </p:cNvPr>
              <p:cNvSpPr/>
              <p:nvPr/>
            </p:nvSpPr>
            <p:spPr>
              <a:xfrm>
                <a:off x="1258635" y="2778860"/>
                <a:ext cx="1009764" cy="747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05E75C7F-12F1-114A-94A6-C9BC8AA688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V="1">
                <a:off x="1285411" y="2564569"/>
                <a:ext cx="700349" cy="1094295"/>
              </a:xfrm>
              <a:prstGeom prst="rect">
                <a:avLst/>
              </a:prstGeom>
            </p:spPr>
          </p:pic>
          <p:sp>
            <p:nvSpPr>
              <p:cNvPr id="46" name="TextBox 45">
                <a:extLst>
                  <a:ext uri="{FF2B5EF4-FFF2-40B4-BE49-F238E27FC236}">
                    <a16:creationId xmlns:a16="http://schemas.microsoft.com/office/drawing/2014/main" id="{3A22E8FF-5914-5748-9C69-97E3A23E7A88}"/>
                  </a:ext>
                </a:extLst>
              </p:cNvPr>
              <p:cNvSpPr txBox="1"/>
              <p:nvPr/>
            </p:nvSpPr>
            <p:spPr>
              <a:xfrm>
                <a:off x="4393697" y="2927051"/>
                <a:ext cx="388248" cy="369332"/>
              </a:xfrm>
              <a:prstGeom prst="rect">
                <a:avLst/>
              </a:prstGeom>
              <a:noFill/>
            </p:spPr>
            <p:txBody>
              <a:bodyPr wrap="none" rtlCol="0">
                <a:spAutoFit/>
              </a:bodyPr>
              <a:lstStyle/>
              <a:p>
                <a:r>
                  <a:rPr lang="en-US" dirty="0"/>
                  <a:t>R</a:t>
                </a:r>
                <a:r>
                  <a:rPr lang="en-US" baseline="-25000" dirty="0"/>
                  <a:t>1</a:t>
                </a:r>
              </a:p>
            </p:txBody>
          </p:sp>
          <p:sp>
            <p:nvSpPr>
              <p:cNvPr id="47" name="Rectangle 46">
                <a:extLst>
                  <a:ext uri="{FF2B5EF4-FFF2-40B4-BE49-F238E27FC236}">
                    <a16:creationId xmlns:a16="http://schemas.microsoft.com/office/drawing/2014/main" id="{B368A7B3-EAFE-5C49-A00C-A248C2AB9F9C}"/>
                  </a:ext>
                </a:extLst>
              </p:cNvPr>
              <p:cNvSpPr/>
              <p:nvPr/>
            </p:nvSpPr>
            <p:spPr>
              <a:xfrm rot="5400000">
                <a:off x="6382608" y="3043629"/>
                <a:ext cx="1124263" cy="2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BD18234-C86C-174A-9FA6-1797FD5B75CC}"/>
                  </a:ext>
                </a:extLst>
              </p:cNvPr>
              <p:cNvSpPr txBox="1"/>
              <p:nvPr/>
            </p:nvSpPr>
            <p:spPr>
              <a:xfrm>
                <a:off x="6670572" y="2922538"/>
                <a:ext cx="388248" cy="369332"/>
              </a:xfrm>
              <a:prstGeom prst="rect">
                <a:avLst/>
              </a:prstGeom>
              <a:noFill/>
            </p:spPr>
            <p:txBody>
              <a:bodyPr wrap="none" rtlCol="0">
                <a:spAutoFit/>
              </a:bodyPr>
              <a:lstStyle/>
              <a:p>
                <a:r>
                  <a:rPr lang="en-US" dirty="0"/>
                  <a:t>R</a:t>
                </a:r>
                <a:r>
                  <a:rPr lang="en-US" baseline="-25000" dirty="0"/>
                  <a:t>2</a:t>
                </a:r>
              </a:p>
            </p:txBody>
          </p:sp>
        </p:grpSp>
        <p:sp>
          <p:nvSpPr>
            <p:cNvPr id="50" name="Rectangle 49">
              <a:extLst>
                <a:ext uri="{FF2B5EF4-FFF2-40B4-BE49-F238E27FC236}">
                  <a16:creationId xmlns:a16="http://schemas.microsoft.com/office/drawing/2014/main" id="{7799C01B-FD77-B648-B283-4E54CE946729}"/>
                </a:ext>
              </a:extLst>
            </p:cNvPr>
            <p:cNvSpPr/>
            <p:nvPr/>
          </p:nvSpPr>
          <p:spPr>
            <a:xfrm>
              <a:off x="6606095" y="2182463"/>
              <a:ext cx="273591" cy="31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6953009-63CE-F042-99C0-9C75D4FC0DEB}"/>
                </a:ext>
              </a:extLst>
            </p:cNvPr>
            <p:cNvSpPr/>
            <p:nvPr/>
          </p:nvSpPr>
          <p:spPr>
            <a:xfrm>
              <a:off x="6606095" y="3700997"/>
              <a:ext cx="273591" cy="31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549572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7"/>
            <a:ext cx="7607556" cy="736933"/>
          </a:xfrm>
        </p:spPr>
        <p:txBody>
          <a:bodyPr>
            <a:noAutofit/>
          </a:bodyPr>
          <a:lstStyle/>
          <a:p>
            <a:pPr marL="0" indent="0" algn="just">
              <a:buNone/>
            </a:pPr>
            <a:r>
              <a:rPr lang="en-US" sz="2400" dirty="0"/>
              <a:t>Next you need to add all the information you know and label all the unknowns.</a:t>
            </a:r>
          </a:p>
        </p:txBody>
      </p:sp>
      <p:sp>
        <p:nvSpPr>
          <p:cNvPr id="32" name="Rounded Rectangle 31">
            <a:extLst>
              <a:ext uri="{FF2B5EF4-FFF2-40B4-BE49-F238E27FC236}">
                <a16:creationId xmlns:a16="http://schemas.microsoft.com/office/drawing/2014/main" id="{133951A7-7EF9-BF42-9B2A-57A26C88D404}"/>
              </a:ext>
            </a:extLst>
          </p:cNvPr>
          <p:cNvSpPr/>
          <p:nvPr/>
        </p:nvSpPr>
        <p:spPr>
          <a:xfrm>
            <a:off x="2640304" y="1806721"/>
            <a:ext cx="5312735" cy="7484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Remember to convert the current from mA to A.</a:t>
            </a:r>
          </a:p>
        </p:txBody>
      </p:sp>
      <p:grpSp>
        <p:nvGrpSpPr>
          <p:cNvPr id="4" name="Group 3">
            <a:extLst>
              <a:ext uri="{FF2B5EF4-FFF2-40B4-BE49-F238E27FC236}">
                <a16:creationId xmlns:a16="http://schemas.microsoft.com/office/drawing/2014/main" id="{C06CE207-B625-1B4E-8CCA-D641BB5A9376}"/>
              </a:ext>
            </a:extLst>
          </p:cNvPr>
          <p:cNvGrpSpPr/>
          <p:nvPr/>
        </p:nvGrpSpPr>
        <p:grpSpPr>
          <a:xfrm>
            <a:off x="2211910" y="2654260"/>
            <a:ext cx="5860708" cy="2105360"/>
            <a:chOff x="2189333" y="2059037"/>
            <a:chExt cx="5860708" cy="2105360"/>
          </a:xfrm>
        </p:grpSpPr>
        <p:grpSp>
          <p:nvGrpSpPr>
            <p:cNvPr id="34" name="Group 33">
              <a:extLst>
                <a:ext uri="{FF2B5EF4-FFF2-40B4-BE49-F238E27FC236}">
                  <a16:creationId xmlns:a16="http://schemas.microsoft.com/office/drawing/2014/main" id="{1EA09A7F-075B-F445-A619-E8BBE281AC39}"/>
                </a:ext>
              </a:extLst>
            </p:cNvPr>
            <p:cNvGrpSpPr/>
            <p:nvPr/>
          </p:nvGrpSpPr>
          <p:grpSpPr>
            <a:xfrm>
              <a:off x="2189333" y="2059037"/>
              <a:ext cx="5860708" cy="2105360"/>
              <a:chOff x="1220827" y="2059037"/>
              <a:chExt cx="5860708" cy="2105360"/>
            </a:xfrm>
          </p:grpSpPr>
          <p:grpSp>
            <p:nvGrpSpPr>
              <p:cNvPr id="35" name="Group 34">
                <a:extLst>
                  <a:ext uri="{FF2B5EF4-FFF2-40B4-BE49-F238E27FC236}">
                    <a16:creationId xmlns:a16="http://schemas.microsoft.com/office/drawing/2014/main" id="{B607CC83-245A-F04B-B27E-FDA1399F596C}"/>
                  </a:ext>
                </a:extLst>
              </p:cNvPr>
              <p:cNvGrpSpPr/>
              <p:nvPr/>
            </p:nvGrpSpPr>
            <p:grpSpPr>
              <a:xfrm>
                <a:off x="1220827" y="2059037"/>
                <a:ext cx="5860708" cy="2105360"/>
                <a:chOff x="1220827" y="2059037"/>
                <a:chExt cx="5860708" cy="2105360"/>
              </a:xfrm>
            </p:grpSpPr>
            <p:pic>
              <p:nvPicPr>
                <p:cNvPr id="38" name="Picture 37">
                  <a:extLst>
                    <a:ext uri="{FF2B5EF4-FFF2-40B4-BE49-F238E27FC236}">
                      <a16:creationId xmlns:a16="http://schemas.microsoft.com/office/drawing/2014/main" id="{53DC9A44-A57D-CA47-9E92-66C82D02A148}"/>
                    </a:ext>
                  </a:extLst>
                </p:cNvPr>
                <p:cNvPicPr>
                  <a:picLocks noChangeAspect="1"/>
                </p:cNvPicPr>
                <p:nvPr/>
              </p:nvPicPr>
              <p:blipFill rotWithShape="1">
                <a:blip r:embed="rId4" cstate="email">
                  <a:clrChange>
                    <a:clrFrom>
                      <a:srgbClr val="EBEBEB"/>
                    </a:clrFrom>
                    <a:clrTo>
                      <a:srgbClr val="EBEBEB">
                        <a:alpha val="0"/>
                      </a:srgbClr>
                    </a:clrTo>
                  </a:clrChange>
                  <a:extLst>
                    <a:ext uri="{28A0092B-C50C-407E-A947-70E740481C1C}">
                      <a14:useLocalDpi xmlns:a14="http://schemas.microsoft.com/office/drawing/2010/main"/>
                    </a:ext>
                  </a:extLst>
                </a:blip>
                <a:srcRect/>
                <a:stretch/>
              </p:blipFill>
              <p:spPr>
                <a:xfrm>
                  <a:off x="1220827" y="2059037"/>
                  <a:ext cx="5587117" cy="2105360"/>
                </a:xfrm>
                <a:prstGeom prst="rect">
                  <a:avLst/>
                </a:prstGeom>
              </p:spPr>
            </p:pic>
            <p:sp>
              <p:nvSpPr>
                <p:cNvPr id="39" name="Rectangle 38">
                  <a:extLst>
                    <a:ext uri="{FF2B5EF4-FFF2-40B4-BE49-F238E27FC236}">
                      <a16:creationId xmlns:a16="http://schemas.microsoft.com/office/drawing/2014/main" id="{C2E6484E-0CF2-E24A-A38C-C04FD3AB52A4}"/>
                    </a:ext>
                  </a:extLst>
                </p:cNvPr>
                <p:cNvSpPr/>
                <p:nvPr/>
              </p:nvSpPr>
              <p:spPr>
                <a:xfrm rot="5400000">
                  <a:off x="4097872" y="3015773"/>
                  <a:ext cx="1124263" cy="2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A8725D2-9281-D04D-B0D4-EE50CC02F1DE}"/>
                    </a:ext>
                  </a:extLst>
                </p:cNvPr>
                <p:cNvSpPr/>
                <p:nvPr/>
              </p:nvSpPr>
              <p:spPr>
                <a:xfrm>
                  <a:off x="1258635" y="2778860"/>
                  <a:ext cx="1009764" cy="747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036B9C9C-9CE4-9048-91E3-F25660749D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V="1">
                  <a:off x="1274122" y="2564569"/>
                  <a:ext cx="700349" cy="1094295"/>
                </a:xfrm>
                <a:prstGeom prst="rect">
                  <a:avLst/>
                </a:prstGeom>
              </p:spPr>
            </p:pic>
            <p:sp>
              <p:nvSpPr>
                <p:cNvPr id="42" name="TextBox 41">
                  <a:extLst>
                    <a:ext uri="{FF2B5EF4-FFF2-40B4-BE49-F238E27FC236}">
                      <a16:creationId xmlns:a16="http://schemas.microsoft.com/office/drawing/2014/main" id="{1641EC33-B97C-0345-949E-8EB33FD2955A}"/>
                    </a:ext>
                  </a:extLst>
                </p:cNvPr>
                <p:cNvSpPr txBox="1"/>
                <p:nvPr/>
              </p:nvSpPr>
              <p:spPr>
                <a:xfrm>
                  <a:off x="4393697" y="2927051"/>
                  <a:ext cx="388248" cy="369332"/>
                </a:xfrm>
                <a:prstGeom prst="rect">
                  <a:avLst/>
                </a:prstGeom>
                <a:noFill/>
              </p:spPr>
              <p:txBody>
                <a:bodyPr wrap="none" rtlCol="0">
                  <a:spAutoFit/>
                </a:bodyPr>
                <a:lstStyle/>
                <a:p>
                  <a:r>
                    <a:rPr lang="en-US" dirty="0"/>
                    <a:t>R</a:t>
                  </a:r>
                  <a:r>
                    <a:rPr lang="en-US" baseline="-25000" dirty="0"/>
                    <a:t>1</a:t>
                  </a:r>
                </a:p>
              </p:txBody>
            </p:sp>
            <p:sp>
              <p:nvSpPr>
                <p:cNvPr id="43" name="Rectangle 42">
                  <a:extLst>
                    <a:ext uri="{FF2B5EF4-FFF2-40B4-BE49-F238E27FC236}">
                      <a16:creationId xmlns:a16="http://schemas.microsoft.com/office/drawing/2014/main" id="{7FC70550-66D4-1349-B116-DAE42AAA818A}"/>
                    </a:ext>
                  </a:extLst>
                </p:cNvPr>
                <p:cNvSpPr/>
                <p:nvPr/>
              </p:nvSpPr>
              <p:spPr>
                <a:xfrm rot="5400000">
                  <a:off x="6382608" y="3043629"/>
                  <a:ext cx="1124263" cy="2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FB6006F-4AF7-3643-BB00-0E80601B5BFE}"/>
                    </a:ext>
                  </a:extLst>
                </p:cNvPr>
                <p:cNvSpPr txBox="1"/>
                <p:nvPr/>
              </p:nvSpPr>
              <p:spPr>
                <a:xfrm>
                  <a:off x="6670572" y="2922538"/>
                  <a:ext cx="388248" cy="369332"/>
                </a:xfrm>
                <a:prstGeom prst="rect">
                  <a:avLst/>
                </a:prstGeom>
                <a:noFill/>
              </p:spPr>
              <p:txBody>
                <a:bodyPr wrap="none" rtlCol="0">
                  <a:spAutoFit/>
                </a:bodyPr>
                <a:lstStyle/>
                <a:p>
                  <a:r>
                    <a:rPr lang="en-US" dirty="0"/>
                    <a:t>R</a:t>
                  </a:r>
                  <a:r>
                    <a:rPr lang="en-US" baseline="-25000" dirty="0"/>
                    <a:t>2</a:t>
                  </a:r>
                </a:p>
              </p:txBody>
            </p:sp>
          </p:grpSp>
          <p:sp>
            <p:nvSpPr>
              <p:cNvPr id="36" name="Rectangle 35">
                <a:extLst>
                  <a:ext uri="{FF2B5EF4-FFF2-40B4-BE49-F238E27FC236}">
                    <a16:creationId xmlns:a16="http://schemas.microsoft.com/office/drawing/2014/main" id="{C3610333-3660-7744-BA62-56E369A7116B}"/>
                  </a:ext>
                </a:extLst>
              </p:cNvPr>
              <p:cNvSpPr/>
              <p:nvPr/>
            </p:nvSpPr>
            <p:spPr>
              <a:xfrm>
                <a:off x="6606095" y="2182463"/>
                <a:ext cx="273591" cy="31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0B65E5F-AD94-0843-A8A0-5FCCB5061685}"/>
                  </a:ext>
                </a:extLst>
              </p:cNvPr>
              <p:cNvSpPr/>
              <p:nvPr/>
            </p:nvSpPr>
            <p:spPr>
              <a:xfrm>
                <a:off x="6606095" y="3700997"/>
                <a:ext cx="273591" cy="31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144851D-6F13-EC46-89FB-6319B81F52C4}"/>
                </a:ext>
              </a:extLst>
            </p:cNvPr>
            <p:cNvSpPr txBox="1"/>
            <p:nvPr/>
          </p:nvSpPr>
          <p:spPr>
            <a:xfrm>
              <a:off x="4502591" y="2885435"/>
              <a:ext cx="394660" cy="369332"/>
            </a:xfrm>
            <a:prstGeom prst="rect">
              <a:avLst/>
            </a:prstGeom>
            <a:noFill/>
          </p:spPr>
          <p:txBody>
            <a:bodyPr wrap="none" rtlCol="0">
              <a:spAutoFit/>
            </a:bodyPr>
            <a:lstStyle/>
            <a:p>
              <a:r>
                <a:rPr lang="en-US" dirty="0"/>
                <a:t>V</a:t>
              </a:r>
              <a:r>
                <a:rPr lang="en-US" baseline="-25000" dirty="0"/>
                <a:t>1</a:t>
              </a:r>
            </a:p>
          </p:txBody>
        </p:sp>
        <p:cxnSp>
          <p:nvCxnSpPr>
            <p:cNvPr id="19" name="Straight Arrow Connector 18">
              <a:extLst>
                <a:ext uri="{FF2B5EF4-FFF2-40B4-BE49-F238E27FC236}">
                  <a16:creationId xmlns:a16="http://schemas.microsoft.com/office/drawing/2014/main" id="{A6F14AE6-57DA-CE4C-B0A8-0D08A4A458DE}"/>
                </a:ext>
              </a:extLst>
            </p:cNvPr>
            <p:cNvCxnSpPr>
              <a:cxnSpLocks/>
            </p:cNvCxnSpPr>
            <p:nvPr/>
          </p:nvCxnSpPr>
          <p:spPr>
            <a:xfrm rot="5400000">
              <a:off x="4496478" y="3116627"/>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A368C06-C560-4045-A2ED-A0E56D1407B6}"/>
                </a:ext>
              </a:extLst>
            </p:cNvPr>
            <p:cNvSpPr txBox="1"/>
            <p:nvPr/>
          </p:nvSpPr>
          <p:spPr>
            <a:xfrm>
              <a:off x="6918621" y="2894096"/>
              <a:ext cx="394660" cy="369332"/>
            </a:xfrm>
            <a:prstGeom prst="rect">
              <a:avLst/>
            </a:prstGeom>
            <a:noFill/>
          </p:spPr>
          <p:txBody>
            <a:bodyPr wrap="none" rtlCol="0">
              <a:spAutoFit/>
            </a:bodyPr>
            <a:lstStyle/>
            <a:p>
              <a:r>
                <a:rPr lang="en-US" dirty="0"/>
                <a:t>V</a:t>
              </a:r>
              <a:r>
                <a:rPr lang="en-US" baseline="-25000" dirty="0"/>
                <a:t>2</a:t>
              </a:r>
            </a:p>
          </p:txBody>
        </p:sp>
        <p:cxnSp>
          <p:nvCxnSpPr>
            <p:cNvPr id="21" name="Straight Arrow Connector 20">
              <a:extLst>
                <a:ext uri="{FF2B5EF4-FFF2-40B4-BE49-F238E27FC236}">
                  <a16:creationId xmlns:a16="http://schemas.microsoft.com/office/drawing/2014/main" id="{F78674EF-52B6-8E46-9669-89A674AB3E2C}"/>
                </a:ext>
              </a:extLst>
            </p:cNvPr>
            <p:cNvCxnSpPr>
              <a:cxnSpLocks/>
            </p:cNvCxnSpPr>
            <p:nvPr/>
          </p:nvCxnSpPr>
          <p:spPr>
            <a:xfrm rot="5400000">
              <a:off x="6910724" y="3116627"/>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DC8A6DC-FA2A-D647-ADE6-45040E4AE089}"/>
                </a:ext>
              </a:extLst>
            </p:cNvPr>
            <p:cNvSpPr txBox="1"/>
            <p:nvPr/>
          </p:nvSpPr>
          <p:spPr>
            <a:xfrm>
              <a:off x="4412962" y="2379903"/>
              <a:ext cx="861133" cy="369332"/>
            </a:xfrm>
            <a:prstGeom prst="rect">
              <a:avLst/>
            </a:prstGeom>
            <a:noFill/>
          </p:spPr>
          <p:txBody>
            <a:bodyPr wrap="none" rtlCol="0">
              <a:spAutoFit/>
            </a:bodyPr>
            <a:lstStyle/>
            <a:p>
              <a:r>
                <a:rPr lang="en-US" dirty="0"/>
                <a:t>I</a:t>
              </a:r>
              <a:r>
                <a:rPr lang="en-US" baseline="-25000" dirty="0"/>
                <a:t>1</a:t>
              </a:r>
              <a:r>
                <a:rPr lang="en-US" dirty="0"/>
                <a:t>=0.8A</a:t>
              </a:r>
            </a:p>
          </p:txBody>
        </p:sp>
        <p:sp>
          <p:nvSpPr>
            <p:cNvPr id="23" name="TextBox 22">
              <a:extLst>
                <a:ext uri="{FF2B5EF4-FFF2-40B4-BE49-F238E27FC236}">
                  <a16:creationId xmlns:a16="http://schemas.microsoft.com/office/drawing/2014/main" id="{2852918A-8F06-F244-8317-CECEBAC0F5FC}"/>
                </a:ext>
              </a:extLst>
            </p:cNvPr>
            <p:cNvSpPr txBox="1"/>
            <p:nvPr/>
          </p:nvSpPr>
          <p:spPr>
            <a:xfrm>
              <a:off x="6705940" y="2362460"/>
              <a:ext cx="861133" cy="369332"/>
            </a:xfrm>
            <a:prstGeom prst="rect">
              <a:avLst/>
            </a:prstGeom>
            <a:noFill/>
          </p:spPr>
          <p:txBody>
            <a:bodyPr wrap="none" rtlCol="0">
              <a:spAutoFit/>
            </a:bodyPr>
            <a:lstStyle/>
            <a:p>
              <a:r>
                <a:rPr lang="en-US" dirty="0"/>
                <a:t>I</a:t>
              </a:r>
              <a:r>
                <a:rPr lang="en-US" baseline="-25000" dirty="0"/>
                <a:t>2</a:t>
              </a:r>
              <a:r>
                <a:rPr lang="en-US" dirty="0"/>
                <a:t>=1.2A</a:t>
              </a:r>
              <a:endParaRPr lang="en-US" baseline="-25000" dirty="0"/>
            </a:p>
          </p:txBody>
        </p:sp>
        <p:cxnSp>
          <p:nvCxnSpPr>
            <p:cNvPr id="24" name="Straight Arrow Connector 23">
              <a:extLst>
                <a:ext uri="{FF2B5EF4-FFF2-40B4-BE49-F238E27FC236}">
                  <a16:creationId xmlns:a16="http://schemas.microsoft.com/office/drawing/2014/main" id="{3F7A1950-5C76-A949-9B95-42437BEB5831}"/>
                </a:ext>
              </a:extLst>
            </p:cNvPr>
            <p:cNvCxnSpPr/>
            <p:nvPr/>
          </p:nvCxnSpPr>
          <p:spPr>
            <a:xfrm>
              <a:off x="2732023" y="2356582"/>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4DE8558-8EAB-2B4B-B950-AB460AE01C62}"/>
                </a:ext>
              </a:extLst>
            </p:cNvPr>
            <p:cNvSpPr txBox="1"/>
            <p:nvPr/>
          </p:nvSpPr>
          <p:spPr>
            <a:xfrm>
              <a:off x="2703704" y="2284928"/>
              <a:ext cx="317716" cy="369332"/>
            </a:xfrm>
            <a:prstGeom prst="rect">
              <a:avLst/>
            </a:prstGeom>
            <a:noFill/>
          </p:spPr>
          <p:txBody>
            <a:bodyPr wrap="none" rtlCol="0">
              <a:spAutoFit/>
            </a:bodyPr>
            <a:lstStyle/>
            <a:p>
              <a:r>
                <a:rPr lang="en-US" dirty="0"/>
                <a:t>I</a:t>
              </a:r>
              <a:r>
                <a:rPr lang="en-US" baseline="-25000" dirty="0"/>
                <a:t>T</a:t>
              </a:r>
              <a:endParaRPr lang="en-US" dirty="0"/>
            </a:p>
          </p:txBody>
        </p:sp>
        <p:cxnSp>
          <p:nvCxnSpPr>
            <p:cNvPr id="27" name="Straight Arrow Connector 26">
              <a:extLst>
                <a:ext uri="{FF2B5EF4-FFF2-40B4-BE49-F238E27FC236}">
                  <a16:creationId xmlns:a16="http://schemas.microsoft.com/office/drawing/2014/main" id="{097B4DE0-9E1C-0442-991F-26ED45A2C06B}"/>
                </a:ext>
              </a:extLst>
            </p:cNvPr>
            <p:cNvCxnSpPr>
              <a:cxnSpLocks/>
            </p:cNvCxnSpPr>
            <p:nvPr/>
          </p:nvCxnSpPr>
          <p:spPr>
            <a:xfrm rot="5400000" flipV="1">
              <a:off x="5109536" y="257338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B1CD456-35AC-0144-8813-7888DB4C32DB}"/>
                </a:ext>
              </a:extLst>
            </p:cNvPr>
            <p:cNvSpPr txBox="1"/>
            <p:nvPr/>
          </p:nvSpPr>
          <p:spPr>
            <a:xfrm>
              <a:off x="2933364" y="2889150"/>
              <a:ext cx="755335" cy="369332"/>
            </a:xfrm>
            <a:prstGeom prst="rect">
              <a:avLst/>
            </a:prstGeom>
            <a:noFill/>
          </p:spPr>
          <p:txBody>
            <a:bodyPr wrap="none" rtlCol="0">
              <a:spAutoFit/>
            </a:bodyPr>
            <a:lstStyle/>
            <a:p>
              <a:r>
                <a:rPr lang="en-US" dirty="0"/>
                <a:t>V</a:t>
              </a:r>
              <a:r>
                <a:rPr lang="en-US" baseline="-25000" dirty="0"/>
                <a:t>T</a:t>
              </a:r>
              <a:r>
                <a:rPr lang="en-US" dirty="0"/>
                <a:t>=9V</a:t>
              </a:r>
            </a:p>
          </p:txBody>
        </p:sp>
        <p:cxnSp>
          <p:nvCxnSpPr>
            <p:cNvPr id="45" name="Straight Arrow Connector 44">
              <a:extLst>
                <a:ext uri="{FF2B5EF4-FFF2-40B4-BE49-F238E27FC236}">
                  <a16:creationId xmlns:a16="http://schemas.microsoft.com/office/drawing/2014/main" id="{DCE3200F-B70A-F845-9759-DEC411B23D76}"/>
                </a:ext>
              </a:extLst>
            </p:cNvPr>
            <p:cNvCxnSpPr>
              <a:cxnSpLocks/>
            </p:cNvCxnSpPr>
            <p:nvPr/>
          </p:nvCxnSpPr>
          <p:spPr>
            <a:xfrm rot="5400000" flipV="1">
              <a:off x="7371070" y="2571331"/>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Graphic 6" descr="Arrow: Counterclockwise curve">
            <a:extLst>
              <a:ext uri="{FF2B5EF4-FFF2-40B4-BE49-F238E27FC236}">
                <a16:creationId xmlns:a16="http://schemas.microsoft.com/office/drawing/2014/main" id="{D8499778-2106-754E-9563-34368F0B35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2600000">
            <a:off x="4125138" y="2178297"/>
            <a:ext cx="914400" cy="914400"/>
          </a:xfrm>
          <a:prstGeom prst="rect">
            <a:avLst/>
          </a:prstGeom>
        </p:spPr>
      </p:pic>
    </p:spTree>
    <p:custDataLst>
      <p:tags r:id="rId1"/>
    </p:custDataLst>
    <p:extLst>
      <p:ext uri="{BB962C8B-B14F-4D97-AF65-F5344CB8AC3E}">
        <p14:creationId xmlns:p14="http://schemas.microsoft.com/office/powerpoint/2010/main" val="259040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4" name="Rounded Rectangle 33">
            <a:extLst>
              <a:ext uri="{FF2B5EF4-FFF2-40B4-BE49-F238E27FC236}">
                <a16:creationId xmlns:a16="http://schemas.microsoft.com/office/drawing/2014/main" id="{8E771FCE-45D0-6244-9644-6B692567E6DB}"/>
              </a:ext>
            </a:extLst>
          </p:cNvPr>
          <p:cNvSpPr/>
          <p:nvPr/>
        </p:nvSpPr>
        <p:spPr>
          <a:xfrm>
            <a:off x="1122532" y="1880316"/>
            <a:ext cx="1620000" cy="522000"/>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Question 1</a:t>
            </a:r>
          </a:p>
        </p:txBody>
      </p:sp>
      <p:sp>
        <p:nvSpPr>
          <p:cNvPr id="35" name="Rounded Rectangle 34">
            <a:extLst>
              <a:ext uri="{FF2B5EF4-FFF2-40B4-BE49-F238E27FC236}">
                <a16:creationId xmlns:a16="http://schemas.microsoft.com/office/drawing/2014/main" id="{41642C47-F984-DE4D-888C-DC067FFDB8FE}"/>
              </a:ext>
            </a:extLst>
          </p:cNvPr>
          <p:cNvSpPr/>
          <p:nvPr/>
        </p:nvSpPr>
        <p:spPr>
          <a:xfrm>
            <a:off x="2793004" y="1882280"/>
            <a:ext cx="1620000" cy="518073"/>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Question 2</a:t>
            </a:r>
          </a:p>
        </p:txBody>
      </p:sp>
      <p:sp>
        <p:nvSpPr>
          <p:cNvPr id="9" name="Rounded Rectangle 8">
            <a:extLst>
              <a:ext uri="{FF2B5EF4-FFF2-40B4-BE49-F238E27FC236}">
                <a16:creationId xmlns:a16="http://schemas.microsoft.com/office/drawing/2014/main" id="{7B8BFC41-EA06-174A-B7A5-3D13A94F1DEA}"/>
              </a:ext>
            </a:extLst>
          </p:cNvPr>
          <p:cNvSpPr/>
          <p:nvPr/>
        </p:nvSpPr>
        <p:spPr>
          <a:xfrm>
            <a:off x="944380" y="2501900"/>
            <a:ext cx="3347756" cy="238489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62389F2C-4EAA-9D44-B2AD-54267516EB02}"/>
              </a:ext>
            </a:extLst>
          </p:cNvPr>
          <p:cNvSpPr txBox="1">
            <a:spLocks/>
          </p:cNvSpPr>
          <p:nvPr/>
        </p:nvSpPr>
        <p:spPr>
          <a:xfrm>
            <a:off x="1122530" y="1110515"/>
            <a:ext cx="8711017" cy="705685"/>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Click each button to view the full worked solution or take a look at the virtual circuit.</a:t>
            </a:r>
          </a:p>
        </p:txBody>
      </p:sp>
      <p:pic>
        <p:nvPicPr>
          <p:cNvPr id="39" name="Graphic 38" descr="User">
            <a:extLst>
              <a:ext uri="{FF2B5EF4-FFF2-40B4-BE49-F238E27FC236}">
                <a16:creationId xmlns:a16="http://schemas.microsoft.com/office/drawing/2014/main" id="{66C3A72F-839E-AD49-A5DD-D13FD360064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886324"/>
            <a:ext cx="854046" cy="854046"/>
          </a:xfrm>
          <a:prstGeom prst="rect">
            <a:avLst/>
          </a:prstGeom>
        </p:spPr>
      </p:pic>
      <p:sp>
        <p:nvSpPr>
          <p:cNvPr id="61" name="Rounded Rectangle 60">
            <a:extLst>
              <a:ext uri="{FF2B5EF4-FFF2-40B4-BE49-F238E27FC236}">
                <a16:creationId xmlns:a16="http://schemas.microsoft.com/office/drawing/2014/main" id="{62D3A13E-904D-5940-A2F9-0947E052E11F}"/>
              </a:ext>
            </a:extLst>
          </p:cNvPr>
          <p:cNvSpPr/>
          <p:nvPr/>
        </p:nvSpPr>
        <p:spPr>
          <a:xfrm>
            <a:off x="4463476" y="1880316"/>
            <a:ext cx="1620000" cy="522000"/>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Question 3</a:t>
            </a:r>
          </a:p>
        </p:txBody>
      </p:sp>
      <p:sp>
        <p:nvSpPr>
          <p:cNvPr id="62" name="Rounded Rectangle 61">
            <a:extLst>
              <a:ext uri="{FF2B5EF4-FFF2-40B4-BE49-F238E27FC236}">
                <a16:creationId xmlns:a16="http://schemas.microsoft.com/office/drawing/2014/main" id="{70DA4B4B-E6DB-0344-8EB6-EAE141B9D398}"/>
              </a:ext>
            </a:extLst>
          </p:cNvPr>
          <p:cNvSpPr/>
          <p:nvPr/>
        </p:nvSpPr>
        <p:spPr>
          <a:xfrm>
            <a:off x="6133948" y="1880316"/>
            <a:ext cx="1620000" cy="522000"/>
          </a:xfrm>
          <a:prstGeom prst="roundRect">
            <a:avLst/>
          </a:prstGeom>
          <a:solidFill>
            <a:schemeClr val="accent6"/>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Question 4</a:t>
            </a:r>
          </a:p>
        </p:txBody>
      </p:sp>
      <p:sp>
        <p:nvSpPr>
          <p:cNvPr id="63" name="Rounded Rectangle 62">
            <a:extLst>
              <a:ext uri="{FF2B5EF4-FFF2-40B4-BE49-F238E27FC236}">
                <a16:creationId xmlns:a16="http://schemas.microsoft.com/office/drawing/2014/main" id="{3C06828B-2DFD-524D-AD8B-09CF96A9FD17}"/>
              </a:ext>
            </a:extLst>
          </p:cNvPr>
          <p:cNvSpPr/>
          <p:nvPr/>
        </p:nvSpPr>
        <p:spPr>
          <a:xfrm>
            <a:off x="7804422" y="1880316"/>
            <a:ext cx="2088000" cy="522000"/>
          </a:xfrm>
          <a:prstGeom prst="roundRect">
            <a:avLst/>
          </a:pr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Virtual circuit</a:t>
            </a:r>
          </a:p>
        </p:txBody>
      </p:sp>
      <p:grpSp>
        <p:nvGrpSpPr>
          <p:cNvPr id="58" name="Group 57">
            <a:extLst>
              <a:ext uri="{FF2B5EF4-FFF2-40B4-BE49-F238E27FC236}">
                <a16:creationId xmlns:a16="http://schemas.microsoft.com/office/drawing/2014/main" id="{BA431842-6EF7-F749-A818-FF78945CD52D}"/>
              </a:ext>
            </a:extLst>
          </p:cNvPr>
          <p:cNvGrpSpPr/>
          <p:nvPr/>
        </p:nvGrpSpPr>
        <p:grpSpPr>
          <a:xfrm>
            <a:off x="4378667" y="2660308"/>
            <a:ext cx="5860708" cy="2105360"/>
            <a:chOff x="2189333" y="2059037"/>
            <a:chExt cx="5860708" cy="2105360"/>
          </a:xfrm>
        </p:grpSpPr>
        <p:grpSp>
          <p:nvGrpSpPr>
            <p:cNvPr id="59" name="Group 58">
              <a:extLst>
                <a:ext uri="{FF2B5EF4-FFF2-40B4-BE49-F238E27FC236}">
                  <a16:creationId xmlns:a16="http://schemas.microsoft.com/office/drawing/2014/main" id="{547D9BE7-7197-2E4E-848A-04700AC1BEEB}"/>
                </a:ext>
              </a:extLst>
            </p:cNvPr>
            <p:cNvGrpSpPr/>
            <p:nvPr/>
          </p:nvGrpSpPr>
          <p:grpSpPr>
            <a:xfrm>
              <a:off x="2189333" y="2059037"/>
              <a:ext cx="5860708" cy="2105360"/>
              <a:chOff x="1220827" y="2059037"/>
              <a:chExt cx="5860708" cy="2105360"/>
            </a:xfrm>
          </p:grpSpPr>
          <p:grpSp>
            <p:nvGrpSpPr>
              <p:cNvPr id="74" name="Group 73">
                <a:extLst>
                  <a:ext uri="{FF2B5EF4-FFF2-40B4-BE49-F238E27FC236}">
                    <a16:creationId xmlns:a16="http://schemas.microsoft.com/office/drawing/2014/main" id="{28223289-0E2C-F647-941E-10E4BCADDFA4}"/>
                  </a:ext>
                </a:extLst>
              </p:cNvPr>
              <p:cNvGrpSpPr/>
              <p:nvPr/>
            </p:nvGrpSpPr>
            <p:grpSpPr>
              <a:xfrm>
                <a:off x="1220827" y="2059037"/>
                <a:ext cx="5860708" cy="2105360"/>
                <a:chOff x="1220827" y="2059037"/>
                <a:chExt cx="5860708" cy="2105360"/>
              </a:xfrm>
            </p:grpSpPr>
            <p:pic>
              <p:nvPicPr>
                <p:cNvPr id="77" name="Picture 76">
                  <a:extLst>
                    <a:ext uri="{FF2B5EF4-FFF2-40B4-BE49-F238E27FC236}">
                      <a16:creationId xmlns:a16="http://schemas.microsoft.com/office/drawing/2014/main" id="{3A6B3793-276F-CD41-B07F-44EBC2F4A402}"/>
                    </a:ext>
                  </a:extLst>
                </p:cNvPr>
                <p:cNvPicPr>
                  <a:picLocks noChangeAspect="1"/>
                </p:cNvPicPr>
                <p:nvPr/>
              </p:nvPicPr>
              <p:blipFill rotWithShape="1">
                <a:blip r:embed="rId6" cstate="email">
                  <a:clrChange>
                    <a:clrFrom>
                      <a:srgbClr val="EBEBEB"/>
                    </a:clrFrom>
                    <a:clrTo>
                      <a:srgbClr val="EBEBEB">
                        <a:alpha val="0"/>
                      </a:srgbClr>
                    </a:clrTo>
                  </a:clrChange>
                  <a:extLst>
                    <a:ext uri="{28A0092B-C50C-407E-A947-70E740481C1C}">
                      <a14:useLocalDpi xmlns:a14="http://schemas.microsoft.com/office/drawing/2010/main"/>
                    </a:ext>
                  </a:extLst>
                </a:blip>
                <a:srcRect/>
                <a:stretch/>
              </p:blipFill>
              <p:spPr>
                <a:xfrm>
                  <a:off x="1220827" y="2059037"/>
                  <a:ext cx="5587117" cy="2105360"/>
                </a:xfrm>
                <a:prstGeom prst="rect">
                  <a:avLst/>
                </a:prstGeom>
              </p:spPr>
            </p:pic>
            <p:sp>
              <p:nvSpPr>
                <p:cNvPr id="78" name="Rectangle 77">
                  <a:extLst>
                    <a:ext uri="{FF2B5EF4-FFF2-40B4-BE49-F238E27FC236}">
                      <a16:creationId xmlns:a16="http://schemas.microsoft.com/office/drawing/2014/main" id="{8D32E680-75F9-4143-A415-D6141A8E2991}"/>
                    </a:ext>
                  </a:extLst>
                </p:cNvPr>
                <p:cNvSpPr/>
                <p:nvPr/>
              </p:nvSpPr>
              <p:spPr>
                <a:xfrm rot="5400000">
                  <a:off x="4097872" y="3015773"/>
                  <a:ext cx="1124263" cy="2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87D05D8-F780-1D41-90A3-4B6E37B523C1}"/>
                    </a:ext>
                  </a:extLst>
                </p:cNvPr>
                <p:cNvSpPr/>
                <p:nvPr/>
              </p:nvSpPr>
              <p:spPr>
                <a:xfrm>
                  <a:off x="1258635" y="2778860"/>
                  <a:ext cx="1009764" cy="747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BCCEEA9E-A6C6-6B41-8D99-A9693BB7DB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flipV="1">
                  <a:off x="1274122" y="2564569"/>
                  <a:ext cx="700349" cy="1094295"/>
                </a:xfrm>
                <a:prstGeom prst="rect">
                  <a:avLst/>
                </a:prstGeom>
              </p:spPr>
            </p:pic>
            <p:sp>
              <p:nvSpPr>
                <p:cNvPr id="81" name="TextBox 80">
                  <a:extLst>
                    <a:ext uri="{FF2B5EF4-FFF2-40B4-BE49-F238E27FC236}">
                      <a16:creationId xmlns:a16="http://schemas.microsoft.com/office/drawing/2014/main" id="{BAB374C8-2B05-2D49-B9DD-52064EB4C996}"/>
                    </a:ext>
                  </a:extLst>
                </p:cNvPr>
                <p:cNvSpPr txBox="1"/>
                <p:nvPr/>
              </p:nvSpPr>
              <p:spPr>
                <a:xfrm>
                  <a:off x="4393697" y="2927051"/>
                  <a:ext cx="388248" cy="369332"/>
                </a:xfrm>
                <a:prstGeom prst="rect">
                  <a:avLst/>
                </a:prstGeom>
                <a:noFill/>
              </p:spPr>
              <p:txBody>
                <a:bodyPr wrap="none" rtlCol="0">
                  <a:spAutoFit/>
                </a:bodyPr>
                <a:lstStyle/>
                <a:p>
                  <a:r>
                    <a:rPr lang="en-US" dirty="0"/>
                    <a:t>R</a:t>
                  </a:r>
                  <a:r>
                    <a:rPr lang="en-US" baseline="-25000" dirty="0"/>
                    <a:t>1</a:t>
                  </a:r>
                </a:p>
              </p:txBody>
            </p:sp>
            <p:sp>
              <p:nvSpPr>
                <p:cNvPr id="82" name="Rectangle 81">
                  <a:extLst>
                    <a:ext uri="{FF2B5EF4-FFF2-40B4-BE49-F238E27FC236}">
                      <a16:creationId xmlns:a16="http://schemas.microsoft.com/office/drawing/2014/main" id="{F3266B46-51A4-0941-86B0-FAE0C04DBDB4}"/>
                    </a:ext>
                  </a:extLst>
                </p:cNvPr>
                <p:cNvSpPr/>
                <p:nvPr/>
              </p:nvSpPr>
              <p:spPr>
                <a:xfrm rot="5400000">
                  <a:off x="6382608" y="3043629"/>
                  <a:ext cx="1124263" cy="2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7CF8355A-7A3F-A74A-9F29-E781250FDED4}"/>
                    </a:ext>
                  </a:extLst>
                </p:cNvPr>
                <p:cNvSpPr txBox="1"/>
                <p:nvPr/>
              </p:nvSpPr>
              <p:spPr>
                <a:xfrm>
                  <a:off x="6670572" y="2922538"/>
                  <a:ext cx="388248" cy="369332"/>
                </a:xfrm>
                <a:prstGeom prst="rect">
                  <a:avLst/>
                </a:prstGeom>
                <a:noFill/>
              </p:spPr>
              <p:txBody>
                <a:bodyPr wrap="none" rtlCol="0">
                  <a:spAutoFit/>
                </a:bodyPr>
                <a:lstStyle/>
                <a:p>
                  <a:r>
                    <a:rPr lang="en-US" dirty="0"/>
                    <a:t>R</a:t>
                  </a:r>
                  <a:r>
                    <a:rPr lang="en-US" baseline="-25000" dirty="0"/>
                    <a:t>2</a:t>
                  </a:r>
                </a:p>
              </p:txBody>
            </p:sp>
          </p:grpSp>
          <p:sp>
            <p:nvSpPr>
              <p:cNvPr id="75" name="Rectangle 74">
                <a:extLst>
                  <a:ext uri="{FF2B5EF4-FFF2-40B4-BE49-F238E27FC236}">
                    <a16:creationId xmlns:a16="http://schemas.microsoft.com/office/drawing/2014/main" id="{72F96542-5D68-7B42-B4E4-BDB57659FF42}"/>
                  </a:ext>
                </a:extLst>
              </p:cNvPr>
              <p:cNvSpPr/>
              <p:nvPr/>
            </p:nvSpPr>
            <p:spPr>
              <a:xfrm>
                <a:off x="6606095" y="2182463"/>
                <a:ext cx="273591" cy="31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8F29594-CC05-284F-9251-A6692515D41A}"/>
                  </a:ext>
                </a:extLst>
              </p:cNvPr>
              <p:cNvSpPr/>
              <p:nvPr/>
            </p:nvSpPr>
            <p:spPr>
              <a:xfrm>
                <a:off x="6606095" y="3700997"/>
                <a:ext cx="273591" cy="31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1CD4C776-4A43-3C49-B599-E61B0B7C48E7}"/>
                </a:ext>
              </a:extLst>
            </p:cNvPr>
            <p:cNvSpPr txBox="1"/>
            <p:nvPr/>
          </p:nvSpPr>
          <p:spPr>
            <a:xfrm>
              <a:off x="4502591" y="2885435"/>
              <a:ext cx="394660" cy="369332"/>
            </a:xfrm>
            <a:prstGeom prst="rect">
              <a:avLst/>
            </a:prstGeom>
            <a:noFill/>
          </p:spPr>
          <p:txBody>
            <a:bodyPr wrap="none" rtlCol="0">
              <a:spAutoFit/>
            </a:bodyPr>
            <a:lstStyle/>
            <a:p>
              <a:r>
                <a:rPr lang="en-US" dirty="0"/>
                <a:t>V</a:t>
              </a:r>
              <a:r>
                <a:rPr lang="en-US" baseline="-25000" dirty="0"/>
                <a:t>1</a:t>
              </a:r>
            </a:p>
          </p:txBody>
        </p:sp>
        <p:cxnSp>
          <p:nvCxnSpPr>
            <p:cNvPr id="64" name="Straight Arrow Connector 63">
              <a:extLst>
                <a:ext uri="{FF2B5EF4-FFF2-40B4-BE49-F238E27FC236}">
                  <a16:creationId xmlns:a16="http://schemas.microsoft.com/office/drawing/2014/main" id="{33B3028C-B901-0642-A5A6-9F3375C7100F}"/>
                </a:ext>
              </a:extLst>
            </p:cNvPr>
            <p:cNvCxnSpPr>
              <a:cxnSpLocks/>
            </p:cNvCxnSpPr>
            <p:nvPr/>
          </p:nvCxnSpPr>
          <p:spPr>
            <a:xfrm rot="5400000">
              <a:off x="4496478" y="3116627"/>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BAC86F3-917F-774A-81F0-A797E2B9507A}"/>
                </a:ext>
              </a:extLst>
            </p:cNvPr>
            <p:cNvSpPr txBox="1"/>
            <p:nvPr/>
          </p:nvSpPr>
          <p:spPr>
            <a:xfrm>
              <a:off x="6918621" y="2894096"/>
              <a:ext cx="394660" cy="369332"/>
            </a:xfrm>
            <a:prstGeom prst="rect">
              <a:avLst/>
            </a:prstGeom>
            <a:noFill/>
          </p:spPr>
          <p:txBody>
            <a:bodyPr wrap="none" rtlCol="0">
              <a:spAutoFit/>
            </a:bodyPr>
            <a:lstStyle/>
            <a:p>
              <a:r>
                <a:rPr lang="en-US" dirty="0"/>
                <a:t>V</a:t>
              </a:r>
              <a:r>
                <a:rPr lang="en-US" baseline="-25000" dirty="0"/>
                <a:t>2</a:t>
              </a:r>
            </a:p>
          </p:txBody>
        </p:sp>
        <p:cxnSp>
          <p:nvCxnSpPr>
            <p:cNvPr id="66" name="Straight Arrow Connector 65">
              <a:extLst>
                <a:ext uri="{FF2B5EF4-FFF2-40B4-BE49-F238E27FC236}">
                  <a16:creationId xmlns:a16="http://schemas.microsoft.com/office/drawing/2014/main" id="{80E3EF7E-EE20-6D4D-83E5-30067B9632A9}"/>
                </a:ext>
              </a:extLst>
            </p:cNvPr>
            <p:cNvCxnSpPr>
              <a:cxnSpLocks/>
            </p:cNvCxnSpPr>
            <p:nvPr/>
          </p:nvCxnSpPr>
          <p:spPr>
            <a:xfrm rot="5400000">
              <a:off x="6910724" y="3116627"/>
              <a:ext cx="729326"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00C24684-BC27-C74B-8FBB-DCBC96F28C42}"/>
                </a:ext>
              </a:extLst>
            </p:cNvPr>
            <p:cNvSpPr txBox="1"/>
            <p:nvPr/>
          </p:nvSpPr>
          <p:spPr>
            <a:xfrm>
              <a:off x="4412962" y="2379903"/>
              <a:ext cx="861133" cy="369332"/>
            </a:xfrm>
            <a:prstGeom prst="rect">
              <a:avLst/>
            </a:prstGeom>
            <a:noFill/>
          </p:spPr>
          <p:txBody>
            <a:bodyPr wrap="none" rtlCol="0">
              <a:spAutoFit/>
            </a:bodyPr>
            <a:lstStyle/>
            <a:p>
              <a:r>
                <a:rPr lang="en-US" dirty="0"/>
                <a:t>I</a:t>
              </a:r>
              <a:r>
                <a:rPr lang="en-US" baseline="-25000" dirty="0"/>
                <a:t>1</a:t>
              </a:r>
              <a:r>
                <a:rPr lang="en-US" dirty="0"/>
                <a:t>=0.8A</a:t>
              </a:r>
            </a:p>
          </p:txBody>
        </p:sp>
        <p:sp>
          <p:nvSpPr>
            <p:cNvPr id="68" name="TextBox 67">
              <a:extLst>
                <a:ext uri="{FF2B5EF4-FFF2-40B4-BE49-F238E27FC236}">
                  <a16:creationId xmlns:a16="http://schemas.microsoft.com/office/drawing/2014/main" id="{D9E1B8A1-F1AA-C74B-9C94-65F7D80F5944}"/>
                </a:ext>
              </a:extLst>
            </p:cNvPr>
            <p:cNvSpPr txBox="1"/>
            <p:nvPr/>
          </p:nvSpPr>
          <p:spPr>
            <a:xfrm>
              <a:off x="6705940" y="2362460"/>
              <a:ext cx="861133" cy="369332"/>
            </a:xfrm>
            <a:prstGeom prst="rect">
              <a:avLst/>
            </a:prstGeom>
            <a:noFill/>
          </p:spPr>
          <p:txBody>
            <a:bodyPr wrap="none" rtlCol="0">
              <a:spAutoFit/>
            </a:bodyPr>
            <a:lstStyle/>
            <a:p>
              <a:r>
                <a:rPr lang="en-US" dirty="0"/>
                <a:t>I</a:t>
              </a:r>
              <a:r>
                <a:rPr lang="en-US" baseline="-25000" dirty="0"/>
                <a:t>2</a:t>
              </a:r>
              <a:r>
                <a:rPr lang="en-US" dirty="0"/>
                <a:t>=1.2A</a:t>
              </a:r>
              <a:endParaRPr lang="en-US" baseline="-25000" dirty="0"/>
            </a:p>
          </p:txBody>
        </p:sp>
        <p:cxnSp>
          <p:nvCxnSpPr>
            <p:cNvPr id="69" name="Straight Arrow Connector 68">
              <a:extLst>
                <a:ext uri="{FF2B5EF4-FFF2-40B4-BE49-F238E27FC236}">
                  <a16:creationId xmlns:a16="http://schemas.microsoft.com/office/drawing/2014/main" id="{37905DD8-D199-0743-A63D-395720A3537D}"/>
                </a:ext>
              </a:extLst>
            </p:cNvPr>
            <p:cNvCxnSpPr/>
            <p:nvPr/>
          </p:nvCxnSpPr>
          <p:spPr>
            <a:xfrm>
              <a:off x="2732023" y="2356582"/>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F77A938-0A30-D14C-813D-A34D83C58825}"/>
                </a:ext>
              </a:extLst>
            </p:cNvPr>
            <p:cNvSpPr txBox="1"/>
            <p:nvPr/>
          </p:nvSpPr>
          <p:spPr>
            <a:xfrm>
              <a:off x="2703704" y="2284928"/>
              <a:ext cx="317716" cy="369332"/>
            </a:xfrm>
            <a:prstGeom prst="rect">
              <a:avLst/>
            </a:prstGeom>
            <a:noFill/>
          </p:spPr>
          <p:txBody>
            <a:bodyPr wrap="none" rtlCol="0">
              <a:spAutoFit/>
            </a:bodyPr>
            <a:lstStyle/>
            <a:p>
              <a:r>
                <a:rPr lang="en-US" dirty="0"/>
                <a:t>I</a:t>
              </a:r>
              <a:r>
                <a:rPr lang="en-US" baseline="-25000" dirty="0"/>
                <a:t>T</a:t>
              </a:r>
              <a:endParaRPr lang="en-US" dirty="0"/>
            </a:p>
          </p:txBody>
        </p:sp>
        <p:cxnSp>
          <p:nvCxnSpPr>
            <p:cNvPr id="71" name="Straight Arrow Connector 70">
              <a:extLst>
                <a:ext uri="{FF2B5EF4-FFF2-40B4-BE49-F238E27FC236}">
                  <a16:creationId xmlns:a16="http://schemas.microsoft.com/office/drawing/2014/main" id="{CCCE3123-D50E-2A46-A518-381FEC1F3224}"/>
                </a:ext>
              </a:extLst>
            </p:cNvPr>
            <p:cNvCxnSpPr>
              <a:cxnSpLocks/>
            </p:cNvCxnSpPr>
            <p:nvPr/>
          </p:nvCxnSpPr>
          <p:spPr>
            <a:xfrm rot="5400000" flipV="1">
              <a:off x="5109536" y="257338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DC917B-D82D-F243-AA30-68508862B5EF}"/>
                </a:ext>
              </a:extLst>
            </p:cNvPr>
            <p:cNvSpPr txBox="1"/>
            <p:nvPr/>
          </p:nvSpPr>
          <p:spPr>
            <a:xfrm>
              <a:off x="2923820" y="2933901"/>
              <a:ext cx="755335" cy="369332"/>
            </a:xfrm>
            <a:prstGeom prst="rect">
              <a:avLst/>
            </a:prstGeom>
            <a:noFill/>
          </p:spPr>
          <p:txBody>
            <a:bodyPr wrap="none" rtlCol="0">
              <a:spAutoFit/>
            </a:bodyPr>
            <a:lstStyle/>
            <a:p>
              <a:r>
                <a:rPr lang="en-US" dirty="0"/>
                <a:t>V</a:t>
              </a:r>
              <a:r>
                <a:rPr lang="en-US" baseline="-25000" dirty="0"/>
                <a:t>T</a:t>
              </a:r>
              <a:r>
                <a:rPr lang="en-US" dirty="0"/>
                <a:t>=9V</a:t>
              </a:r>
            </a:p>
          </p:txBody>
        </p:sp>
        <p:cxnSp>
          <p:nvCxnSpPr>
            <p:cNvPr id="73" name="Straight Arrow Connector 72">
              <a:extLst>
                <a:ext uri="{FF2B5EF4-FFF2-40B4-BE49-F238E27FC236}">
                  <a16:creationId xmlns:a16="http://schemas.microsoft.com/office/drawing/2014/main" id="{2FCAA214-4299-A346-B508-AC9502A67165}"/>
                </a:ext>
              </a:extLst>
            </p:cNvPr>
            <p:cNvCxnSpPr>
              <a:cxnSpLocks/>
            </p:cNvCxnSpPr>
            <p:nvPr/>
          </p:nvCxnSpPr>
          <p:spPr>
            <a:xfrm rot="5400000" flipV="1">
              <a:off x="7371070" y="2571331"/>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67965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Explain the effect of resistors connected in parallel on the flow of current</a:t>
            </a:r>
          </a:p>
          <a:p>
            <a:pPr marL="457200" indent="-457200">
              <a:buFont typeface="+mj-lt"/>
              <a:buAutoNum type="arabicPeriod"/>
            </a:pPr>
            <a:r>
              <a:rPr lang="en-GB" sz="2400" dirty="0"/>
              <a:t>Calculate the total resistance of more than three resistors connected in parallel</a:t>
            </a:r>
          </a:p>
          <a:p>
            <a:pPr marL="457200" indent="-457200">
              <a:buFont typeface="+mj-lt"/>
              <a:buAutoNum type="arabicPeriod"/>
            </a:pPr>
            <a:r>
              <a:rPr lang="en-GB" sz="2400" dirty="0"/>
              <a:t>Explain and apply </a:t>
            </a:r>
            <a:r>
              <a:rPr lang="en-GB" sz="2400" dirty="0" err="1"/>
              <a:t>Kirchoff’s</a:t>
            </a:r>
            <a:r>
              <a:rPr lang="en-GB" sz="2400" dirty="0"/>
              <a:t> current law in a parallel circuit.</a:t>
            </a:r>
          </a:p>
          <a:p>
            <a:pPr marL="457200" indent="-457200">
              <a:buFont typeface="+mj-lt"/>
              <a:buAutoNum type="arabicPeriod"/>
            </a:pPr>
            <a:r>
              <a:rPr lang="en-GB" sz="2400" dirty="0"/>
              <a:t>Calculate current, voltage, resistance and power in a parallel circuit</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811883"/>
          </a:xfrm>
        </p:spPr>
        <p:txBody>
          <a:bodyPr>
            <a:noAutofit/>
          </a:bodyPr>
          <a:lstStyle/>
          <a:p>
            <a:pPr marL="0" indent="0" algn="just">
              <a:buNone/>
            </a:pPr>
            <a:r>
              <a:rPr lang="en-GB" sz="2400" dirty="0"/>
              <a:t>We have come to the end of this unit. Answer the following questions to make sure you understand resistors in parallel.</a:t>
            </a:r>
          </a:p>
        </p:txBody>
      </p:sp>
    </p:spTree>
    <p:custDataLst>
      <p:tags r:id="rId1"/>
    </p:custDataLst>
    <p:extLst>
      <p:ext uri="{BB962C8B-B14F-4D97-AF65-F5344CB8AC3E}">
        <p14:creationId xmlns:p14="http://schemas.microsoft.com/office/powerpoint/2010/main" val="509370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buNone/>
            </a:pPr>
            <a:r>
              <a:rPr lang="en-ZA" sz="2400" dirty="0"/>
              <a:t>Three resistors of 18Ω, 27Ω and 22Ω respectively are connected in parallel to a certain direct current supply. The total current flowing in the circuit is 5A.</a:t>
            </a:r>
            <a:endParaRPr lang="en-GB" sz="2400" dirty="0"/>
          </a:p>
          <a:p>
            <a:pPr marL="0" indent="0" algn="just">
              <a:buNone/>
            </a:pPr>
            <a:endParaRPr lang="en-GB" sz="2400" dirty="0"/>
          </a:p>
        </p:txBody>
      </p:sp>
    </p:spTree>
    <p:custDataLst>
      <p:tags r:id="rId1"/>
    </p:custDataLst>
    <p:extLst>
      <p:ext uri="{BB962C8B-B14F-4D97-AF65-F5344CB8AC3E}">
        <p14:creationId xmlns:p14="http://schemas.microsoft.com/office/powerpoint/2010/main" val="2301887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1.1:</a:t>
            </a:r>
          </a:p>
          <a:p>
            <a:pPr marL="0" indent="0" algn="just">
              <a:buNone/>
            </a:pPr>
            <a:r>
              <a:rPr lang="en-GB" sz="2400" dirty="0"/>
              <a:t>Draw the circuit on a piece of paper. Then take a photo of it and upload it to your portfolio.</a:t>
            </a:r>
          </a:p>
          <a:p>
            <a:pPr marL="0" indent="0" algn="just">
              <a:buNone/>
            </a:pPr>
            <a:endParaRPr lang="en-GB" sz="2400" dirty="0"/>
          </a:p>
        </p:txBody>
      </p:sp>
    </p:spTree>
    <p:custDataLst>
      <p:tags r:id="rId1"/>
    </p:custDataLst>
    <p:extLst>
      <p:ext uri="{BB962C8B-B14F-4D97-AF65-F5344CB8AC3E}">
        <p14:creationId xmlns:p14="http://schemas.microsoft.com/office/powerpoint/2010/main" val="3519541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1.2:</a:t>
            </a:r>
          </a:p>
          <a:p>
            <a:pPr marL="0" indent="0" algn="just">
              <a:buNone/>
            </a:pPr>
            <a:r>
              <a:rPr lang="en-GB" sz="2400" dirty="0"/>
              <a:t>Calculate the total resistance of the circuit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52292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1.3:</a:t>
            </a:r>
          </a:p>
          <a:p>
            <a:pPr marL="0" indent="0" algn="just">
              <a:buNone/>
            </a:pPr>
            <a:r>
              <a:rPr lang="en-GB" sz="2400" dirty="0"/>
              <a:t>Calculate the total voltage across the circuit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73350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1.4:</a:t>
            </a:r>
          </a:p>
          <a:p>
            <a:pPr marL="0" indent="0" algn="just">
              <a:buNone/>
            </a:pPr>
            <a:r>
              <a:rPr lang="en-GB" sz="2400" dirty="0"/>
              <a:t>Calculate the voltage drop across the 27</a:t>
            </a:r>
            <a:r>
              <a:rPr lang="en-ZA" sz="2400" dirty="0" err="1"/>
              <a:t>Ω</a:t>
            </a:r>
            <a:r>
              <a:rPr lang="en-ZA" sz="2400" dirty="0"/>
              <a:t> resistor 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93128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1.5:</a:t>
            </a:r>
          </a:p>
          <a:p>
            <a:pPr marL="0" indent="0" algn="just">
              <a:buNone/>
            </a:pPr>
            <a:r>
              <a:rPr lang="en-GB" sz="2400" dirty="0"/>
              <a:t>Calculate the voltage drop across the 22</a:t>
            </a:r>
            <a:r>
              <a:rPr lang="en-ZA" sz="2400" dirty="0" err="1"/>
              <a:t>Ω</a:t>
            </a:r>
            <a:r>
              <a:rPr lang="en-ZA" sz="2400" dirty="0"/>
              <a:t> resistor 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24543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1.6:</a:t>
            </a:r>
          </a:p>
          <a:p>
            <a:pPr marL="0" indent="0" algn="just">
              <a:buNone/>
            </a:pPr>
            <a:r>
              <a:rPr lang="en-GB" sz="2400" dirty="0"/>
              <a:t>Calculate the power used by the 18</a:t>
            </a:r>
            <a:r>
              <a:rPr lang="en-ZA" sz="2400" dirty="0" err="1"/>
              <a:t>Ω</a:t>
            </a:r>
            <a:r>
              <a:rPr lang="en-ZA" sz="2400" dirty="0"/>
              <a:t> resistor 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24110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504516"/>
          </a:xfrm>
        </p:spPr>
        <p:txBody>
          <a:bodyPr>
            <a:noAutofit/>
          </a:bodyPr>
          <a:lstStyle/>
          <a:p>
            <a:pPr marL="0" indent="0">
              <a:buNone/>
            </a:pPr>
            <a:r>
              <a:rPr lang="en-ZA" sz="2400" dirty="0"/>
              <a:t>A 33Ω resistor and an unknown resistor are connected in series. The total resistance of the circuit is 14.85Ω. What is the value of the unknown resistor? </a:t>
            </a:r>
            <a:r>
              <a:rPr lang="en-GB" sz="2400" dirty="0"/>
              <a:t>Enter your answer (correct to 3 decimal places) in the space below. Make sure to include the correct units.</a:t>
            </a:r>
            <a:endParaRPr lang="en-ZA" sz="2400" dirty="0"/>
          </a:p>
        </p:txBody>
      </p:sp>
      <p:sp>
        <p:nvSpPr>
          <p:cNvPr id="4" name="Rectangle 3">
            <a:extLst>
              <a:ext uri="{FF2B5EF4-FFF2-40B4-BE49-F238E27FC236}">
                <a16:creationId xmlns:a16="http://schemas.microsoft.com/office/drawing/2014/main" id="{8713275D-7A39-5C49-944C-84E065357E5F}"/>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67541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504516"/>
          </a:xfrm>
        </p:spPr>
        <p:txBody>
          <a:bodyPr>
            <a:noAutofit/>
          </a:bodyPr>
          <a:lstStyle/>
          <a:p>
            <a:pPr marL="0" indent="0">
              <a:buNone/>
            </a:pPr>
            <a:r>
              <a:rPr lang="en-ZA" sz="2400" dirty="0"/>
              <a:t>Four resistors of 3k3Ω, 2k7Ω, 10kΩ and 2k2Ω respectively are connected in series across a 50V direct current supply. </a:t>
            </a:r>
          </a:p>
        </p:txBody>
      </p:sp>
    </p:spTree>
    <p:custDataLst>
      <p:tags r:id="rId1"/>
    </p:custDataLst>
    <p:extLst>
      <p:ext uri="{BB962C8B-B14F-4D97-AF65-F5344CB8AC3E}">
        <p14:creationId xmlns:p14="http://schemas.microsoft.com/office/powerpoint/2010/main" val="281797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3.2: Resistors in Parallel</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3.1:</a:t>
            </a:r>
          </a:p>
          <a:p>
            <a:pPr marL="0" indent="0" algn="just">
              <a:buNone/>
            </a:pPr>
            <a:r>
              <a:rPr lang="en-GB" sz="2400" dirty="0"/>
              <a:t>Draw the circuit on a piece of paper. Then take a photo of it and upload it to your portfolio.</a:t>
            </a:r>
          </a:p>
          <a:p>
            <a:pPr marL="0" indent="0" algn="just">
              <a:buNone/>
            </a:pPr>
            <a:endParaRPr lang="en-GB" sz="2400" dirty="0"/>
          </a:p>
        </p:txBody>
      </p:sp>
    </p:spTree>
    <p:custDataLst>
      <p:tags r:id="rId1"/>
    </p:custDataLst>
    <p:extLst>
      <p:ext uri="{BB962C8B-B14F-4D97-AF65-F5344CB8AC3E}">
        <p14:creationId xmlns:p14="http://schemas.microsoft.com/office/powerpoint/2010/main" val="2969999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3.2:</a:t>
            </a:r>
          </a:p>
          <a:p>
            <a:pPr marL="0" indent="0" algn="just">
              <a:buNone/>
            </a:pPr>
            <a:r>
              <a:rPr lang="en-GB" sz="2400" dirty="0"/>
              <a:t>Calculate the current flowing through each resistor and enter your answers (correct to 3 decimal places) in the spaces below for each resistor.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3" y="2857615"/>
            <a:ext cx="3667182"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A79264-E6AD-DF41-82AE-95BCE09BD098}"/>
              </a:ext>
            </a:extLst>
          </p:cNvPr>
          <p:cNvSpPr/>
          <p:nvPr/>
        </p:nvSpPr>
        <p:spPr>
          <a:xfrm>
            <a:off x="5701790" y="2857615"/>
            <a:ext cx="3667182"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454B47-6FAD-9146-B3FC-61B6B7C9E687}"/>
              </a:ext>
            </a:extLst>
          </p:cNvPr>
          <p:cNvSpPr/>
          <p:nvPr/>
        </p:nvSpPr>
        <p:spPr>
          <a:xfrm>
            <a:off x="1189718" y="3911932"/>
            <a:ext cx="3667182"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B05A719-FC81-C042-88F8-F97C3DCECD97}"/>
              </a:ext>
            </a:extLst>
          </p:cNvPr>
          <p:cNvSpPr/>
          <p:nvPr/>
        </p:nvSpPr>
        <p:spPr>
          <a:xfrm>
            <a:off x="5667375" y="3911932"/>
            <a:ext cx="3667182"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57C2C9-35E6-104B-8B26-3FAFA6B71510}"/>
              </a:ext>
            </a:extLst>
          </p:cNvPr>
          <p:cNvSpPr txBox="1"/>
          <p:nvPr/>
        </p:nvSpPr>
        <p:spPr>
          <a:xfrm>
            <a:off x="505292" y="2945874"/>
            <a:ext cx="676788" cy="369332"/>
          </a:xfrm>
          <a:prstGeom prst="rect">
            <a:avLst/>
          </a:prstGeom>
          <a:noFill/>
        </p:spPr>
        <p:txBody>
          <a:bodyPr wrap="none" rtlCol="0">
            <a:spAutoFit/>
          </a:bodyPr>
          <a:lstStyle/>
          <a:p>
            <a:r>
              <a:rPr lang="en-US" dirty="0"/>
              <a:t>3k3</a:t>
            </a:r>
            <a:r>
              <a:rPr lang="en-ZA" dirty="0" err="1"/>
              <a:t>Ω</a:t>
            </a:r>
            <a:endParaRPr lang="en-US" dirty="0"/>
          </a:p>
        </p:txBody>
      </p:sp>
      <p:sp>
        <p:nvSpPr>
          <p:cNvPr id="9" name="TextBox 8">
            <a:extLst>
              <a:ext uri="{FF2B5EF4-FFF2-40B4-BE49-F238E27FC236}">
                <a16:creationId xmlns:a16="http://schemas.microsoft.com/office/drawing/2014/main" id="{48A7676C-D98C-004E-ABFD-141E52F4425B}"/>
              </a:ext>
            </a:extLst>
          </p:cNvPr>
          <p:cNvSpPr txBox="1"/>
          <p:nvPr/>
        </p:nvSpPr>
        <p:spPr>
          <a:xfrm>
            <a:off x="506461" y="4000191"/>
            <a:ext cx="676788" cy="369332"/>
          </a:xfrm>
          <a:prstGeom prst="rect">
            <a:avLst/>
          </a:prstGeom>
          <a:noFill/>
        </p:spPr>
        <p:txBody>
          <a:bodyPr wrap="none" rtlCol="0">
            <a:spAutoFit/>
          </a:bodyPr>
          <a:lstStyle/>
          <a:p>
            <a:r>
              <a:rPr lang="en-US" dirty="0"/>
              <a:t>2k7</a:t>
            </a:r>
            <a:r>
              <a:rPr lang="en-ZA" dirty="0" err="1"/>
              <a:t>Ω</a:t>
            </a:r>
            <a:endParaRPr lang="en-US" dirty="0"/>
          </a:p>
        </p:txBody>
      </p:sp>
      <p:sp>
        <p:nvSpPr>
          <p:cNvPr id="11" name="TextBox 10">
            <a:extLst>
              <a:ext uri="{FF2B5EF4-FFF2-40B4-BE49-F238E27FC236}">
                <a16:creationId xmlns:a16="http://schemas.microsoft.com/office/drawing/2014/main" id="{65FFB9B8-8533-804C-8B43-DAC901DC1ABB}"/>
              </a:ext>
            </a:extLst>
          </p:cNvPr>
          <p:cNvSpPr txBox="1"/>
          <p:nvPr/>
        </p:nvSpPr>
        <p:spPr>
          <a:xfrm>
            <a:off x="5028633" y="2945874"/>
            <a:ext cx="676788" cy="369332"/>
          </a:xfrm>
          <a:prstGeom prst="rect">
            <a:avLst/>
          </a:prstGeom>
          <a:noFill/>
        </p:spPr>
        <p:txBody>
          <a:bodyPr wrap="none" rtlCol="0">
            <a:spAutoFit/>
          </a:bodyPr>
          <a:lstStyle/>
          <a:p>
            <a:r>
              <a:rPr lang="en-US" dirty="0"/>
              <a:t>10k</a:t>
            </a:r>
            <a:r>
              <a:rPr lang="en-ZA" dirty="0" err="1"/>
              <a:t>Ω</a:t>
            </a:r>
            <a:endParaRPr lang="en-US" dirty="0"/>
          </a:p>
        </p:txBody>
      </p:sp>
      <p:sp>
        <p:nvSpPr>
          <p:cNvPr id="12" name="TextBox 11">
            <a:extLst>
              <a:ext uri="{FF2B5EF4-FFF2-40B4-BE49-F238E27FC236}">
                <a16:creationId xmlns:a16="http://schemas.microsoft.com/office/drawing/2014/main" id="{8E2B5BC2-C9C6-A34B-96BE-051C502E5D2D}"/>
              </a:ext>
            </a:extLst>
          </p:cNvPr>
          <p:cNvSpPr txBox="1"/>
          <p:nvPr/>
        </p:nvSpPr>
        <p:spPr>
          <a:xfrm>
            <a:off x="5029802" y="4000191"/>
            <a:ext cx="676788" cy="369332"/>
          </a:xfrm>
          <a:prstGeom prst="rect">
            <a:avLst/>
          </a:prstGeom>
          <a:noFill/>
        </p:spPr>
        <p:txBody>
          <a:bodyPr wrap="none" rtlCol="0">
            <a:spAutoFit/>
          </a:bodyPr>
          <a:lstStyle/>
          <a:p>
            <a:r>
              <a:rPr lang="en-US" dirty="0"/>
              <a:t>2k2</a:t>
            </a:r>
            <a:r>
              <a:rPr lang="en-ZA" dirty="0" err="1"/>
              <a:t>Ω</a:t>
            </a:r>
            <a:endParaRPr lang="en-US" dirty="0"/>
          </a:p>
        </p:txBody>
      </p:sp>
    </p:spTree>
    <p:custDataLst>
      <p:tags r:id="rId1"/>
    </p:custDataLst>
    <p:extLst>
      <p:ext uri="{BB962C8B-B14F-4D97-AF65-F5344CB8AC3E}">
        <p14:creationId xmlns:p14="http://schemas.microsoft.com/office/powerpoint/2010/main" val="2513634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3.3:</a:t>
            </a:r>
          </a:p>
          <a:p>
            <a:pPr marL="0" indent="0" algn="just">
              <a:buNone/>
            </a:pPr>
            <a:r>
              <a:rPr lang="en-GB" sz="2400" dirty="0"/>
              <a:t>Calculate the voltage drop across each resistor and enter your answers (correct to 3 decimal places) in the spaces below for each resistor.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3" y="2857615"/>
            <a:ext cx="3667182"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A79264-E6AD-DF41-82AE-95BCE09BD098}"/>
              </a:ext>
            </a:extLst>
          </p:cNvPr>
          <p:cNvSpPr/>
          <p:nvPr/>
        </p:nvSpPr>
        <p:spPr>
          <a:xfrm>
            <a:off x="5701790" y="2857615"/>
            <a:ext cx="3667182"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454B47-6FAD-9146-B3FC-61B6B7C9E687}"/>
              </a:ext>
            </a:extLst>
          </p:cNvPr>
          <p:cNvSpPr/>
          <p:nvPr/>
        </p:nvSpPr>
        <p:spPr>
          <a:xfrm>
            <a:off x="1189718" y="3911932"/>
            <a:ext cx="3667182"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B05A719-FC81-C042-88F8-F97C3DCECD97}"/>
              </a:ext>
            </a:extLst>
          </p:cNvPr>
          <p:cNvSpPr/>
          <p:nvPr/>
        </p:nvSpPr>
        <p:spPr>
          <a:xfrm>
            <a:off x="5667375" y="3911932"/>
            <a:ext cx="3667182"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57C2C9-35E6-104B-8B26-3FAFA6B71510}"/>
              </a:ext>
            </a:extLst>
          </p:cNvPr>
          <p:cNvSpPr txBox="1"/>
          <p:nvPr/>
        </p:nvSpPr>
        <p:spPr>
          <a:xfrm>
            <a:off x="505292" y="2945874"/>
            <a:ext cx="676788" cy="369332"/>
          </a:xfrm>
          <a:prstGeom prst="rect">
            <a:avLst/>
          </a:prstGeom>
          <a:noFill/>
        </p:spPr>
        <p:txBody>
          <a:bodyPr wrap="none" rtlCol="0">
            <a:spAutoFit/>
          </a:bodyPr>
          <a:lstStyle/>
          <a:p>
            <a:r>
              <a:rPr lang="en-US" dirty="0"/>
              <a:t>3k3</a:t>
            </a:r>
            <a:r>
              <a:rPr lang="en-ZA" dirty="0" err="1"/>
              <a:t>Ω</a:t>
            </a:r>
            <a:endParaRPr lang="en-US" dirty="0"/>
          </a:p>
        </p:txBody>
      </p:sp>
      <p:sp>
        <p:nvSpPr>
          <p:cNvPr id="9" name="TextBox 8">
            <a:extLst>
              <a:ext uri="{FF2B5EF4-FFF2-40B4-BE49-F238E27FC236}">
                <a16:creationId xmlns:a16="http://schemas.microsoft.com/office/drawing/2014/main" id="{48A7676C-D98C-004E-ABFD-141E52F4425B}"/>
              </a:ext>
            </a:extLst>
          </p:cNvPr>
          <p:cNvSpPr txBox="1"/>
          <p:nvPr/>
        </p:nvSpPr>
        <p:spPr>
          <a:xfrm>
            <a:off x="506461" y="4000191"/>
            <a:ext cx="676788" cy="369332"/>
          </a:xfrm>
          <a:prstGeom prst="rect">
            <a:avLst/>
          </a:prstGeom>
          <a:noFill/>
        </p:spPr>
        <p:txBody>
          <a:bodyPr wrap="none" rtlCol="0">
            <a:spAutoFit/>
          </a:bodyPr>
          <a:lstStyle/>
          <a:p>
            <a:r>
              <a:rPr lang="en-US" dirty="0"/>
              <a:t>2k7</a:t>
            </a:r>
            <a:r>
              <a:rPr lang="en-ZA" dirty="0" err="1"/>
              <a:t>Ω</a:t>
            </a:r>
            <a:endParaRPr lang="en-US" dirty="0"/>
          </a:p>
        </p:txBody>
      </p:sp>
      <p:sp>
        <p:nvSpPr>
          <p:cNvPr id="11" name="TextBox 10">
            <a:extLst>
              <a:ext uri="{FF2B5EF4-FFF2-40B4-BE49-F238E27FC236}">
                <a16:creationId xmlns:a16="http://schemas.microsoft.com/office/drawing/2014/main" id="{65FFB9B8-8533-804C-8B43-DAC901DC1ABB}"/>
              </a:ext>
            </a:extLst>
          </p:cNvPr>
          <p:cNvSpPr txBox="1"/>
          <p:nvPr/>
        </p:nvSpPr>
        <p:spPr>
          <a:xfrm>
            <a:off x="5028633" y="2945874"/>
            <a:ext cx="676788" cy="369332"/>
          </a:xfrm>
          <a:prstGeom prst="rect">
            <a:avLst/>
          </a:prstGeom>
          <a:noFill/>
        </p:spPr>
        <p:txBody>
          <a:bodyPr wrap="none" rtlCol="0">
            <a:spAutoFit/>
          </a:bodyPr>
          <a:lstStyle/>
          <a:p>
            <a:r>
              <a:rPr lang="en-US" dirty="0"/>
              <a:t>10k</a:t>
            </a:r>
            <a:r>
              <a:rPr lang="en-ZA" dirty="0" err="1"/>
              <a:t>Ω</a:t>
            </a:r>
            <a:endParaRPr lang="en-US" dirty="0"/>
          </a:p>
        </p:txBody>
      </p:sp>
      <p:sp>
        <p:nvSpPr>
          <p:cNvPr id="12" name="TextBox 11">
            <a:extLst>
              <a:ext uri="{FF2B5EF4-FFF2-40B4-BE49-F238E27FC236}">
                <a16:creationId xmlns:a16="http://schemas.microsoft.com/office/drawing/2014/main" id="{8E2B5BC2-C9C6-A34B-96BE-051C502E5D2D}"/>
              </a:ext>
            </a:extLst>
          </p:cNvPr>
          <p:cNvSpPr txBox="1"/>
          <p:nvPr/>
        </p:nvSpPr>
        <p:spPr>
          <a:xfrm>
            <a:off x="5029802" y="4000191"/>
            <a:ext cx="676788" cy="369332"/>
          </a:xfrm>
          <a:prstGeom prst="rect">
            <a:avLst/>
          </a:prstGeom>
          <a:noFill/>
        </p:spPr>
        <p:txBody>
          <a:bodyPr wrap="none" rtlCol="0">
            <a:spAutoFit/>
          </a:bodyPr>
          <a:lstStyle/>
          <a:p>
            <a:r>
              <a:rPr lang="en-US" dirty="0"/>
              <a:t>2k2</a:t>
            </a:r>
            <a:r>
              <a:rPr lang="en-ZA" dirty="0" err="1"/>
              <a:t>Ω</a:t>
            </a:r>
            <a:endParaRPr lang="en-US" dirty="0"/>
          </a:p>
        </p:txBody>
      </p:sp>
    </p:spTree>
    <p:custDataLst>
      <p:tags r:id="rId1"/>
    </p:custDataLst>
    <p:extLst>
      <p:ext uri="{BB962C8B-B14F-4D97-AF65-F5344CB8AC3E}">
        <p14:creationId xmlns:p14="http://schemas.microsoft.com/office/powerpoint/2010/main" val="2478454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3.4:</a:t>
            </a:r>
          </a:p>
          <a:p>
            <a:pPr marL="0" indent="0" algn="just">
              <a:buNone/>
            </a:pPr>
            <a:r>
              <a:rPr lang="en-GB" sz="2400" dirty="0"/>
              <a:t>Calculate the total resistance of the circuit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36634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3.5:</a:t>
            </a:r>
          </a:p>
          <a:p>
            <a:pPr marL="0" indent="0" algn="just">
              <a:buNone/>
            </a:pPr>
            <a:r>
              <a:rPr lang="en-GB" sz="2400" dirty="0"/>
              <a:t>Calculate the </a:t>
            </a:r>
            <a:r>
              <a:rPr lang="en-US" sz="2400" dirty="0"/>
              <a:t>total power used by the circuit </a:t>
            </a:r>
            <a:r>
              <a:rPr lang="en-ZA" sz="2400" dirty="0"/>
              <a:t>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553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buNone/>
            </a:pPr>
            <a:r>
              <a:rPr lang="en-GB" sz="2400" dirty="0"/>
              <a:t>Three resistors with values of 1.2</a:t>
            </a:r>
            <a:r>
              <a:rPr lang="en-GB" sz="2400" dirty="0">
                <a:sym typeface="Symbol" pitchFamily="2" charset="2"/>
              </a:rPr>
              <a:t>,</a:t>
            </a:r>
            <a:r>
              <a:rPr lang="en-GB" sz="2400" dirty="0"/>
              <a:t> 3.6</a:t>
            </a:r>
            <a:r>
              <a:rPr lang="en-GB" sz="2400" dirty="0">
                <a:sym typeface="Symbol" pitchFamily="2" charset="2"/>
              </a:rPr>
              <a:t></a:t>
            </a:r>
            <a:r>
              <a:rPr lang="en-GB" sz="2400" dirty="0"/>
              <a:t> and 60</a:t>
            </a:r>
            <a:r>
              <a:rPr lang="en-GB" sz="2400" dirty="0">
                <a:sym typeface="Symbol" pitchFamily="2" charset="2"/>
              </a:rPr>
              <a:t></a:t>
            </a:r>
            <a:r>
              <a:rPr lang="en-GB" sz="2400" dirty="0"/>
              <a:t> respectively are connected in series across a 24V direct current supply.</a:t>
            </a:r>
            <a:endParaRPr lang="en-ZA" sz="2400" dirty="0"/>
          </a:p>
        </p:txBody>
      </p:sp>
    </p:spTree>
    <p:custDataLst>
      <p:tags r:id="rId1"/>
    </p:custDataLst>
    <p:extLst>
      <p:ext uri="{BB962C8B-B14F-4D97-AF65-F5344CB8AC3E}">
        <p14:creationId xmlns:p14="http://schemas.microsoft.com/office/powerpoint/2010/main" val="3584517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4.1:</a:t>
            </a:r>
          </a:p>
          <a:p>
            <a:pPr marL="0" indent="0" algn="just">
              <a:buNone/>
            </a:pPr>
            <a:r>
              <a:rPr lang="en-GB" sz="2400" dirty="0"/>
              <a:t>Calculate the total resistance of the circuit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81293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4.2:</a:t>
            </a:r>
          </a:p>
          <a:p>
            <a:pPr marL="0" indent="0" algn="just">
              <a:buNone/>
            </a:pPr>
            <a:r>
              <a:rPr lang="en-GB" sz="2400" dirty="0"/>
              <a:t>Calculate the total current in the circuit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0560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4.3:</a:t>
            </a:r>
          </a:p>
          <a:p>
            <a:pPr marL="0" indent="0" algn="just">
              <a:buNone/>
            </a:pPr>
            <a:r>
              <a:rPr lang="en-GB" sz="2400" dirty="0"/>
              <a:t>Calculate the current through the 3.6</a:t>
            </a:r>
            <a:r>
              <a:rPr lang="en-GB" sz="2400" dirty="0">
                <a:sym typeface="Symbol" pitchFamily="2" charset="2"/>
              </a:rPr>
              <a:t> resistor</a:t>
            </a:r>
            <a:r>
              <a:rPr lang="en-GB" sz="2400" dirty="0"/>
              <a: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26916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4.4:</a:t>
            </a:r>
          </a:p>
          <a:p>
            <a:pPr marL="0" indent="0" algn="just">
              <a:buNone/>
            </a:pPr>
            <a:r>
              <a:rPr lang="en-GB" sz="2400" dirty="0"/>
              <a:t>Calculate the power used by the 60</a:t>
            </a:r>
            <a:r>
              <a:rPr lang="en-GB" sz="2400" dirty="0">
                <a:sym typeface="Symbol" pitchFamily="2" charset="2"/>
              </a:rPr>
              <a:t> resistor  </a:t>
            </a:r>
            <a:r>
              <a:rPr lang="en-GB" sz="2400" dirty="0"/>
              <a:t>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86163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321664" cy="2820060"/>
          </a:xfrm>
        </p:spPr>
        <p:txBody>
          <a:bodyPr>
            <a:noAutofit/>
          </a:bodyPr>
          <a:lstStyle/>
          <a:p>
            <a:pPr marL="0" indent="0" algn="just">
              <a:buNone/>
            </a:pPr>
            <a:r>
              <a:rPr lang="en-US" sz="2400" dirty="0"/>
              <a:t>In the previous unit, we looked at the effect on a circuit of connecting components like resistors in series.</a:t>
            </a:r>
          </a:p>
          <a:p>
            <a:pPr marL="0" indent="0" algn="just">
              <a:buNone/>
            </a:pPr>
            <a:r>
              <a:rPr lang="en-US" sz="2400" dirty="0"/>
              <a:t>In this unit we are going to look at the effect of connecting multiple components like resistors in together in parallel.</a:t>
            </a:r>
          </a:p>
        </p:txBody>
      </p:sp>
      <p:sp>
        <p:nvSpPr>
          <p:cNvPr id="5" name="Content Placeholder 2">
            <a:extLst>
              <a:ext uri="{FF2B5EF4-FFF2-40B4-BE49-F238E27FC236}">
                <a16:creationId xmlns:a16="http://schemas.microsoft.com/office/drawing/2014/main" id="{39B54C66-229B-FD46-82A0-45EEE5033954}"/>
              </a:ext>
            </a:extLst>
          </p:cNvPr>
          <p:cNvSpPr txBox="1">
            <a:spLocks/>
          </p:cNvSpPr>
          <p:nvPr/>
        </p:nvSpPr>
        <p:spPr>
          <a:xfrm>
            <a:off x="1122533" y="3949224"/>
            <a:ext cx="4410363" cy="85404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different parts of the image to learn more.</a:t>
            </a:r>
          </a:p>
        </p:txBody>
      </p:sp>
      <p:pic>
        <p:nvPicPr>
          <p:cNvPr id="7" name="Graphic 6" descr="User">
            <a:extLst>
              <a:ext uri="{FF2B5EF4-FFF2-40B4-BE49-F238E27FC236}">
                <a16:creationId xmlns:a16="http://schemas.microsoft.com/office/drawing/2014/main" id="{A72BC941-FA8C-724C-A8A0-2898D2D38C4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7" y="3949223"/>
            <a:ext cx="854046" cy="854046"/>
          </a:xfrm>
          <a:prstGeom prst="rect">
            <a:avLst/>
          </a:prstGeom>
        </p:spPr>
      </p:pic>
      <p:pic>
        <p:nvPicPr>
          <p:cNvPr id="4" name="Picture 3">
            <a:extLst>
              <a:ext uri="{FF2B5EF4-FFF2-40B4-BE49-F238E27FC236}">
                <a16:creationId xmlns:a16="http://schemas.microsoft.com/office/drawing/2014/main" id="{612691F4-AD2D-9447-A8F3-D92D9D0655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26102" y="1406769"/>
            <a:ext cx="4644786" cy="2654495"/>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GB" sz="1400" dirty="0"/>
              <a:t>Create an annotated PDF worksheet with the following steps.</a:t>
            </a:r>
          </a:p>
          <a:p>
            <a:pPr marL="285750" indent="-285750">
              <a:buFont typeface="Arial" panose="020B0604020202020204" pitchFamily="34" charset="0"/>
              <a:buChar char="•"/>
            </a:pPr>
            <a:r>
              <a:rPr lang="en-GB" sz="1400" dirty="0"/>
              <a:t>Make sure you have downloaded the </a:t>
            </a:r>
            <a:r>
              <a:rPr lang="en-GB" sz="1400" dirty="0" err="1"/>
              <a:t>EveryCircuit</a:t>
            </a:r>
            <a:r>
              <a:rPr lang="en-GB" sz="1400" dirty="0"/>
              <a:t> App from your app store.</a:t>
            </a:r>
          </a:p>
          <a:p>
            <a:pPr marL="285750" indent="-285750">
              <a:buFont typeface="Arial" panose="020B0604020202020204" pitchFamily="34" charset="0"/>
              <a:buChar char="•"/>
            </a:pPr>
            <a:r>
              <a:rPr lang="en-GB" sz="1400" dirty="0"/>
              <a:t>If you are working on a computer, visit http://</a:t>
            </a:r>
            <a:r>
              <a:rPr lang="en-GB" sz="1400" dirty="0" err="1"/>
              <a:t>everycircuit.com</a:t>
            </a:r>
            <a:r>
              <a:rPr lang="en-GB" sz="1400" dirty="0"/>
              <a:t>/app/.</a:t>
            </a:r>
          </a:p>
          <a:p>
            <a:pPr marL="285750" indent="-285750">
              <a:buFont typeface="Arial" panose="020B0604020202020204" pitchFamily="34" charset="0"/>
              <a:buChar char="•"/>
            </a:pPr>
            <a:r>
              <a:rPr lang="en-GB" sz="1400" dirty="0"/>
              <a:t>Open the </a:t>
            </a:r>
            <a:r>
              <a:rPr lang="en-GB" sz="1400" dirty="0" err="1"/>
              <a:t>EveryCircuit</a:t>
            </a:r>
            <a:r>
              <a:rPr lang="en-GB" sz="1400" dirty="0"/>
              <a:t> app and signup. After your trial, you will still have access to </a:t>
            </a:r>
            <a:r>
              <a:rPr lang="en-GB" sz="1400" dirty="0" err="1"/>
              <a:t>EveryCircuit</a:t>
            </a:r>
            <a:r>
              <a:rPr lang="en-GB" sz="1400" dirty="0"/>
              <a:t> and other people’s circuits. You will just not be able to create your own circuits.</a:t>
            </a:r>
          </a:p>
          <a:p>
            <a:pPr marL="285750" indent="-285750">
              <a:buFont typeface="Arial" panose="020B0604020202020204" pitchFamily="34" charset="0"/>
              <a:buChar char="•"/>
            </a:pPr>
            <a:r>
              <a:rPr lang="en-GB" sz="1400" dirty="0"/>
              <a:t>Go to the community space and search for the circuit called “</a:t>
            </a:r>
            <a:r>
              <a:rPr lang="en-GB" sz="1400" dirty="0" err="1"/>
              <a:t>NOC_Parallel</a:t>
            </a:r>
            <a:r>
              <a:rPr lang="en-GB" sz="1400" dirty="0"/>
              <a:t> resistors”</a:t>
            </a:r>
          </a:p>
          <a:p>
            <a:pPr marL="285750" indent="-285750">
              <a:buFont typeface="Arial" panose="020B0604020202020204" pitchFamily="34" charset="0"/>
              <a:buChar char="•"/>
            </a:pPr>
            <a:r>
              <a:rPr lang="en-GB" sz="1400" dirty="0"/>
              <a:t>Open the circuit.</a:t>
            </a:r>
          </a:p>
          <a:p>
            <a:pPr marL="285750" indent="-285750">
              <a:buFont typeface="Arial" panose="020B0604020202020204" pitchFamily="34" charset="0"/>
              <a:buChar char="•"/>
            </a:pPr>
            <a:r>
              <a:rPr lang="en-US" sz="1400" dirty="0"/>
              <a:t>The circuit is powered by a 12V battery and has 3 resistors connected in parallel in it. Their resistance values are 1kΩ (1 000Ω), 250Ω and 250Ω.</a:t>
            </a:r>
          </a:p>
          <a:p>
            <a:pPr marL="285750" indent="-285750">
              <a:buFont typeface="Arial" panose="020B0604020202020204" pitchFamily="34" charset="0"/>
              <a:buChar char="•"/>
            </a:pPr>
            <a:r>
              <a:rPr lang="en-US" sz="1400" dirty="0"/>
              <a:t>What is the current through each resistor? Why is the current through each resistor different?</a:t>
            </a:r>
          </a:p>
          <a:p>
            <a:pPr marL="285750" indent="-285750">
              <a:buFont typeface="Arial" panose="020B0604020202020204" pitchFamily="34" charset="0"/>
              <a:buChar char="•"/>
            </a:pPr>
            <a:r>
              <a:rPr lang="en-US" sz="1400" dirty="0"/>
              <a:t>Which resistor has the most current flowing through it? Which resistor has the least current flowing through it. How does the current through each part of the circuit relate to the resistance of that part?</a:t>
            </a:r>
          </a:p>
          <a:p>
            <a:pPr marL="285750" indent="-285750">
              <a:buFont typeface="Arial" panose="020B0604020202020204" pitchFamily="34" charset="0"/>
              <a:buChar char="•"/>
            </a:pPr>
            <a:r>
              <a:rPr lang="en-US" sz="1400" dirty="0"/>
              <a:t>How does the current through each part of the circuit relate to the total current?</a:t>
            </a:r>
          </a:p>
          <a:p>
            <a:pPr marL="285750" indent="-285750">
              <a:buFont typeface="Arial" panose="020B0604020202020204" pitchFamily="34" charset="0"/>
              <a:buChar char="•"/>
            </a:pPr>
            <a:r>
              <a:rPr lang="en-US" sz="1400" dirty="0"/>
              <a:t>Using Ohm’s Law, calculate the total resistance in the circuit. Remember to convert mA into A before doing your calculations. How does this compare to the individual resistances of the resistors?</a:t>
            </a:r>
          </a:p>
          <a:p>
            <a:pPr marL="285750" indent="-285750">
              <a:buFont typeface="Arial" panose="020B0604020202020204" pitchFamily="34" charset="0"/>
              <a:buChar char="•"/>
            </a:pPr>
            <a:r>
              <a:rPr lang="en-US" sz="1400" dirty="0"/>
              <a:t>Using Ohm’s Law, calculate what total circuit resistance would be necessary for a current of 72mA to flow in the circuit.</a:t>
            </a:r>
          </a:p>
          <a:p>
            <a:pPr marL="285750" indent="-285750">
              <a:buFont typeface="Arial" panose="020B0604020202020204" pitchFamily="34" charset="0"/>
              <a:buChar char="•"/>
            </a:pPr>
            <a:r>
              <a:rPr lang="en-GB" sz="1400" dirty="0"/>
              <a:t>Change the resistance value of one of the resistors so that a total current of 72mA flows in the circuit. Remember, click on/touch a resistor and then click on/touch the spanner icon to change its resistance.</a:t>
            </a:r>
          </a:p>
        </p:txBody>
      </p:sp>
    </p:spTree>
    <p:custDataLst>
      <p:tags r:id="rId1"/>
    </p:custDataLst>
    <p:extLst>
      <p:ext uri="{BB962C8B-B14F-4D97-AF65-F5344CB8AC3E}">
        <p14:creationId xmlns:p14="http://schemas.microsoft.com/office/powerpoint/2010/main" val="2627786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139321"/>
          </a:xfrm>
          <a:prstGeom prst="rect">
            <a:avLst/>
          </a:prstGeom>
        </p:spPr>
        <p:txBody>
          <a:bodyPr wrap="square">
            <a:spAutoFit/>
          </a:bodyPr>
          <a:lstStyle/>
          <a:p>
            <a:r>
              <a:rPr lang="en-GB" dirty="0"/>
              <a:t>Create a screencast video presented by an expert presenter. The presenter needs to work through the Doc01 worksheet and cover and explain the following steps.</a:t>
            </a:r>
          </a:p>
          <a:p>
            <a:pPr marL="285750" indent="-285750">
              <a:buFont typeface="Arial" panose="020B0604020202020204" pitchFamily="34" charset="0"/>
              <a:buChar char="•"/>
            </a:pPr>
            <a:r>
              <a:rPr lang="en-GB" dirty="0"/>
              <a:t>Opening the app and opening the circuit for mobile and desktop</a:t>
            </a:r>
          </a:p>
          <a:p>
            <a:pPr marL="285750" indent="-285750">
              <a:buFont typeface="Arial" panose="020B0604020202020204" pitchFamily="34" charset="0"/>
              <a:buChar char="•"/>
            </a:pPr>
            <a:r>
              <a:rPr lang="en-GB" dirty="0"/>
              <a:t>Answer each question in the worksheet</a:t>
            </a:r>
          </a:p>
          <a:p>
            <a:pPr marL="285750" indent="-285750">
              <a:buFont typeface="Arial" panose="020B0604020202020204" pitchFamily="34" charset="0"/>
              <a:buChar char="•"/>
            </a:pPr>
            <a:r>
              <a:rPr lang="en-GB" dirty="0"/>
              <a:t>Emphasise that the current through each resistor is different. There are multiple paths for the current to flow. More current will flow through the “easier” paths (parts of the circuit with less resistance).</a:t>
            </a:r>
          </a:p>
          <a:p>
            <a:pPr marL="742950" lvl="1" indent="-285750">
              <a:buFont typeface="Arial" panose="020B0604020202020204" pitchFamily="34" charset="0"/>
              <a:buChar char="•"/>
            </a:pPr>
            <a:r>
              <a:rPr lang="en-GB" dirty="0"/>
              <a:t>The current through each part is inversely proportional to the resistance in that part.</a:t>
            </a:r>
          </a:p>
          <a:p>
            <a:pPr marL="742950" lvl="1" indent="-285750">
              <a:buFont typeface="Arial" panose="020B0604020202020204" pitchFamily="34" charset="0"/>
              <a:buChar char="•"/>
            </a:pPr>
            <a:r>
              <a:rPr lang="en-GB" dirty="0"/>
              <a:t>The current through each part is the same as the total circuit current.</a:t>
            </a:r>
          </a:p>
          <a:p>
            <a:pPr marL="285750" indent="-285750">
              <a:buFont typeface="Arial" panose="020B0604020202020204" pitchFamily="34" charset="0"/>
              <a:buChar char="•"/>
            </a:pPr>
            <a:r>
              <a:rPr lang="en-GB" dirty="0"/>
              <a:t>Emphasise that when resistors are connected in parallel, the total circuit resistance is less than the resistance of  even the smallest resistor.</a:t>
            </a:r>
          </a:p>
        </p:txBody>
      </p:sp>
    </p:spTree>
    <p:custDataLst>
      <p:tags r:id="rId1"/>
    </p:custDataLst>
    <p:extLst>
      <p:ext uri="{BB962C8B-B14F-4D97-AF65-F5344CB8AC3E}">
        <p14:creationId xmlns:p14="http://schemas.microsoft.com/office/powerpoint/2010/main" val="2074928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677656"/>
          </a:xfrm>
          <a:prstGeom prst="rect">
            <a:avLst/>
          </a:prstGeom>
        </p:spPr>
        <p:txBody>
          <a:bodyPr wrap="square">
            <a:spAutoFit/>
          </a:bodyPr>
          <a:lstStyle/>
          <a:p>
            <a:r>
              <a:rPr lang="en-GB" sz="1400" dirty="0"/>
              <a:t>Create an annotated PDF worksheet with the following steps.</a:t>
            </a:r>
          </a:p>
          <a:p>
            <a:pPr marL="285750" indent="-285750">
              <a:buFont typeface="Arial" panose="020B0604020202020204" pitchFamily="34" charset="0"/>
              <a:buChar char="•"/>
            </a:pPr>
            <a:r>
              <a:rPr lang="en-GB" sz="1400" dirty="0"/>
              <a:t>Make sure you have downloaded the </a:t>
            </a:r>
            <a:r>
              <a:rPr lang="en-GB" sz="1400" dirty="0" err="1"/>
              <a:t>EveryCircuit</a:t>
            </a:r>
            <a:r>
              <a:rPr lang="en-GB" sz="1400" dirty="0"/>
              <a:t> App from your app store.</a:t>
            </a:r>
          </a:p>
          <a:p>
            <a:pPr marL="285750" indent="-285750">
              <a:buFont typeface="Arial" panose="020B0604020202020204" pitchFamily="34" charset="0"/>
              <a:buChar char="•"/>
            </a:pPr>
            <a:r>
              <a:rPr lang="en-GB" sz="1400" dirty="0"/>
              <a:t>If you are working on a computer, visit http://</a:t>
            </a:r>
            <a:r>
              <a:rPr lang="en-GB" sz="1400" dirty="0" err="1"/>
              <a:t>everycircuit.com</a:t>
            </a:r>
            <a:r>
              <a:rPr lang="en-GB" sz="1400" dirty="0"/>
              <a:t>/app/.</a:t>
            </a:r>
          </a:p>
          <a:p>
            <a:pPr marL="285750" indent="-285750">
              <a:buFont typeface="Arial" panose="020B0604020202020204" pitchFamily="34" charset="0"/>
              <a:buChar char="•"/>
            </a:pPr>
            <a:r>
              <a:rPr lang="en-GB" sz="1400" dirty="0"/>
              <a:t>Open the </a:t>
            </a:r>
            <a:r>
              <a:rPr lang="en-GB" sz="1400" dirty="0" err="1"/>
              <a:t>EveryCircuit</a:t>
            </a:r>
            <a:r>
              <a:rPr lang="en-GB" sz="1400" dirty="0"/>
              <a:t> app and signup. After your trial, you will still have access to </a:t>
            </a:r>
            <a:r>
              <a:rPr lang="en-GB" sz="1400" dirty="0" err="1"/>
              <a:t>EveryCircuit</a:t>
            </a:r>
            <a:r>
              <a:rPr lang="en-GB" sz="1400" dirty="0"/>
              <a:t> and other people’s circuits. You will just not be able to create your own circuits.</a:t>
            </a:r>
          </a:p>
          <a:p>
            <a:pPr marL="285750" indent="-285750">
              <a:buFont typeface="Arial" panose="020B0604020202020204" pitchFamily="34" charset="0"/>
              <a:buChar char="•"/>
            </a:pPr>
            <a:r>
              <a:rPr lang="en-GB" sz="1400" dirty="0"/>
              <a:t>Go to the community space and search for the circuit called “</a:t>
            </a:r>
            <a:r>
              <a:rPr lang="en-GB" sz="1400" dirty="0" err="1"/>
              <a:t>NOC_Parallel</a:t>
            </a:r>
            <a:r>
              <a:rPr lang="en-GB" sz="1400" dirty="0"/>
              <a:t> resistors 2”</a:t>
            </a:r>
          </a:p>
          <a:p>
            <a:pPr marL="285750" indent="-285750">
              <a:buFont typeface="Arial" panose="020B0604020202020204" pitchFamily="34" charset="0"/>
              <a:buChar char="•"/>
            </a:pPr>
            <a:r>
              <a:rPr lang="en-GB" sz="1400" dirty="0"/>
              <a:t>Open the circuit.</a:t>
            </a:r>
          </a:p>
          <a:p>
            <a:pPr marL="285750" indent="-285750">
              <a:buFont typeface="Arial" panose="020B0604020202020204" pitchFamily="34" charset="0"/>
              <a:buChar char="•"/>
            </a:pPr>
            <a:r>
              <a:rPr lang="en-US" sz="1400" dirty="0"/>
              <a:t>We have the same circuit as before. It is powered by a 12V battery and there are 3 resistors connected in parallel. The current flowing through the circuit is 84mA. But this time, we have connected </a:t>
            </a:r>
            <a:r>
              <a:rPr lang="en-US" sz="1400" dirty="0" err="1"/>
              <a:t>voltmetres</a:t>
            </a:r>
            <a:r>
              <a:rPr lang="en-US" sz="1400" dirty="0"/>
              <a:t> across each of the resistors.</a:t>
            </a:r>
          </a:p>
          <a:p>
            <a:pPr marL="285750" indent="-285750">
              <a:buFont typeface="Arial" panose="020B0604020202020204" pitchFamily="34" charset="0"/>
              <a:buChar char="•"/>
            </a:pPr>
            <a:r>
              <a:rPr lang="en-US" sz="1400" dirty="0"/>
              <a:t>What is the voltage across each of the resistors?</a:t>
            </a:r>
          </a:p>
          <a:p>
            <a:pPr marL="285750" indent="-285750">
              <a:buFont typeface="Arial" panose="020B0604020202020204" pitchFamily="34" charset="0"/>
              <a:buChar char="•"/>
            </a:pPr>
            <a:r>
              <a:rPr lang="en-US" sz="1400" dirty="0"/>
              <a:t>What do you notice about the total voltages across the resistors?</a:t>
            </a:r>
          </a:p>
          <a:p>
            <a:pPr marL="285750" indent="-285750">
              <a:buFont typeface="Arial" panose="020B0604020202020204" pitchFamily="34" charset="0"/>
              <a:buChar char="•"/>
            </a:pPr>
            <a:r>
              <a:rPr lang="en-US" sz="1400" dirty="0"/>
              <a:t>What do you notice about the voltage across each resistor and its resistance value?</a:t>
            </a:r>
            <a:endParaRPr lang="en-GB" sz="1400" dirty="0"/>
          </a:p>
        </p:txBody>
      </p:sp>
    </p:spTree>
    <p:custDataLst>
      <p:tags r:id="rId1"/>
    </p:custDataLst>
    <p:extLst>
      <p:ext uri="{BB962C8B-B14F-4D97-AF65-F5344CB8AC3E}">
        <p14:creationId xmlns:p14="http://schemas.microsoft.com/office/powerpoint/2010/main" val="2396520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754326"/>
          </a:xfrm>
          <a:prstGeom prst="rect">
            <a:avLst/>
          </a:prstGeom>
        </p:spPr>
        <p:txBody>
          <a:bodyPr wrap="square">
            <a:spAutoFit/>
          </a:bodyPr>
          <a:lstStyle/>
          <a:p>
            <a:r>
              <a:rPr lang="en-GB" dirty="0"/>
              <a:t>Create a screencast video presented by an expert presenter. The presenter needs to work through the Doc02 worksheet and cover and explain the following steps.</a:t>
            </a:r>
          </a:p>
          <a:p>
            <a:pPr marL="285750" indent="-285750">
              <a:buFont typeface="Arial" panose="020B0604020202020204" pitchFamily="34" charset="0"/>
              <a:buChar char="•"/>
            </a:pPr>
            <a:r>
              <a:rPr lang="en-GB" dirty="0"/>
              <a:t>Opening the app and opening the circuit for mobile and desktop</a:t>
            </a:r>
          </a:p>
          <a:p>
            <a:pPr marL="285750" indent="-285750">
              <a:buFont typeface="Arial" panose="020B0604020202020204" pitchFamily="34" charset="0"/>
              <a:buChar char="•"/>
            </a:pPr>
            <a:r>
              <a:rPr lang="en-GB" dirty="0"/>
              <a:t>Answer each question in the worksheet</a:t>
            </a:r>
          </a:p>
          <a:p>
            <a:pPr marL="285750" indent="-285750">
              <a:buFont typeface="Arial" panose="020B0604020202020204" pitchFamily="34" charset="0"/>
              <a:buChar char="•"/>
            </a:pPr>
            <a:r>
              <a:rPr lang="en-GB" dirty="0"/>
              <a:t>Emphasise that voltage across each resistor is the same as the supply voltage. Each resistor “sees” the same voltage – it is like we have 3 separate circuits all running off the same supply.</a:t>
            </a:r>
          </a:p>
        </p:txBody>
      </p:sp>
    </p:spTree>
    <p:custDataLst>
      <p:tags r:id="rId1"/>
    </p:custDataLst>
    <p:extLst>
      <p:ext uri="{BB962C8B-B14F-4D97-AF65-F5344CB8AC3E}">
        <p14:creationId xmlns:p14="http://schemas.microsoft.com/office/powerpoint/2010/main" val="3123520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6A55E19F-7290-8F4F-893D-F88D233E7D87}"/>
              </a:ext>
            </a:extLst>
          </p:cNvPr>
          <p:cNvSpPr/>
          <p:nvPr/>
        </p:nvSpPr>
        <p:spPr>
          <a:xfrm>
            <a:off x="1693889" y="1195422"/>
            <a:ext cx="8109678" cy="3808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08306FC4-F021-6243-BFD1-717A71C2E8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859" y="1195422"/>
            <a:ext cx="6405933" cy="3660990"/>
          </a:xfrm>
          <a:prstGeom prst="rect">
            <a:avLst/>
          </a:prstGeom>
        </p:spPr>
      </p:pic>
      <p:sp>
        <p:nvSpPr>
          <p:cNvPr id="2" name="Title 1"/>
          <p:cNvSpPr>
            <a:spLocks noGrp="1"/>
          </p:cNvSpPr>
          <p:nvPr>
            <p:ph type="title"/>
          </p:nvPr>
        </p:nvSpPr>
        <p:spPr/>
        <p:txBody>
          <a:bodyPr/>
          <a:lstStyle/>
          <a:p>
            <a:r>
              <a:rPr lang="en-GB" dirty="0"/>
              <a:t>Image Briefing – Img05</a:t>
            </a:r>
          </a:p>
        </p:txBody>
      </p:sp>
      <p:cxnSp>
        <p:nvCxnSpPr>
          <p:cNvPr id="19" name="Straight Arrow Connector 18">
            <a:extLst>
              <a:ext uri="{FF2B5EF4-FFF2-40B4-BE49-F238E27FC236}">
                <a16:creationId xmlns:a16="http://schemas.microsoft.com/office/drawing/2014/main" id="{DD873229-2B47-7942-9496-7097C3442859}"/>
              </a:ext>
            </a:extLst>
          </p:cNvPr>
          <p:cNvCxnSpPr>
            <a:cxnSpLocks/>
          </p:cNvCxnSpPr>
          <p:nvPr/>
        </p:nvCxnSpPr>
        <p:spPr>
          <a:xfrm rot="5400000">
            <a:off x="4687080" y="3082916"/>
            <a:ext cx="971864"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B03F2C8-9B8D-AF4C-A487-A723CF0EC7FB}"/>
              </a:ext>
            </a:extLst>
          </p:cNvPr>
          <p:cNvSpPr txBox="1"/>
          <p:nvPr/>
        </p:nvSpPr>
        <p:spPr>
          <a:xfrm>
            <a:off x="4755486" y="2852083"/>
            <a:ext cx="370614" cy="461665"/>
          </a:xfrm>
          <a:prstGeom prst="rect">
            <a:avLst/>
          </a:prstGeom>
          <a:noFill/>
        </p:spPr>
        <p:txBody>
          <a:bodyPr wrap="none" rtlCol="0">
            <a:spAutoFit/>
          </a:bodyPr>
          <a:lstStyle/>
          <a:p>
            <a:r>
              <a:rPr lang="en-US" sz="2400" b="1" dirty="0">
                <a:solidFill>
                  <a:schemeClr val="accent2"/>
                </a:solidFill>
              </a:rPr>
              <a:t>I</a:t>
            </a:r>
            <a:r>
              <a:rPr lang="en-US" sz="2400" b="1" baseline="-25000" dirty="0">
                <a:solidFill>
                  <a:schemeClr val="accent2"/>
                </a:solidFill>
              </a:rPr>
              <a:t>1</a:t>
            </a:r>
          </a:p>
        </p:txBody>
      </p:sp>
      <p:sp>
        <p:nvSpPr>
          <p:cNvPr id="24" name="TextBox 23">
            <a:extLst>
              <a:ext uri="{FF2B5EF4-FFF2-40B4-BE49-F238E27FC236}">
                <a16:creationId xmlns:a16="http://schemas.microsoft.com/office/drawing/2014/main" id="{1476936D-F789-634F-8F7A-5B245EFBF2BC}"/>
              </a:ext>
            </a:extLst>
          </p:cNvPr>
          <p:cNvSpPr txBox="1"/>
          <p:nvPr/>
        </p:nvSpPr>
        <p:spPr>
          <a:xfrm>
            <a:off x="4311507" y="2879960"/>
            <a:ext cx="471604" cy="461665"/>
          </a:xfrm>
          <a:prstGeom prst="rect">
            <a:avLst/>
          </a:prstGeom>
          <a:noFill/>
        </p:spPr>
        <p:txBody>
          <a:bodyPr wrap="none" rtlCol="0">
            <a:spAutoFit/>
          </a:bodyPr>
          <a:lstStyle/>
          <a:p>
            <a:r>
              <a:rPr lang="en-US" sz="2400" b="1" dirty="0">
                <a:solidFill>
                  <a:schemeClr val="accent3"/>
                </a:solidFill>
              </a:rPr>
              <a:t>V</a:t>
            </a:r>
            <a:r>
              <a:rPr lang="en-US" sz="2400" b="1" baseline="-25000" dirty="0">
                <a:solidFill>
                  <a:schemeClr val="accent3"/>
                </a:solidFill>
              </a:rPr>
              <a:t>1</a:t>
            </a:r>
          </a:p>
        </p:txBody>
      </p:sp>
      <p:sp>
        <p:nvSpPr>
          <p:cNvPr id="26" name="TextBox 25">
            <a:extLst>
              <a:ext uri="{FF2B5EF4-FFF2-40B4-BE49-F238E27FC236}">
                <a16:creationId xmlns:a16="http://schemas.microsoft.com/office/drawing/2014/main" id="{4DC69783-7ADC-C54D-94CC-47D23406CE1E}"/>
              </a:ext>
            </a:extLst>
          </p:cNvPr>
          <p:cNvSpPr txBox="1"/>
          <p:nvPr/>
        </p:nvSpPr>
        <p:spPr>
          <a:xfrm>
            <a:off x="2509864" y="2798291"/>
            <a:ext cx="471604" cy="461665"/>
          </a:xfrm>
          <a:prstGeom prst="rect">
            <a:avLst/>
          </a:prstGeom>
          <a:noFill/>
        </p:spPr>
        <p:txBody>
          <a:bodyPr wrap="none" rtlCol="0">
            <a:spAutoFit/>
          </a:bodyPr>
          <a:lstStyle/>
          <a:p>
            <a:r>
              <a:rPr lang="en-US" sz="2400" b="1" dirty="0">
                <a:solidFill>
                  <a:schemeClr val="accent3"/>
                </a:solidFill>
              </a:rPr>
              <a:t>V</a:t>
            </a:r>
            <a:r>
              <a:rPr lang="en-US" sz="2400" b="1" baseline="-25000" dirty="0">
                <a:solidFill>
                  <a:schemeClr val="accent3"/>
                </a:solidFill>
              </a:rPr>
              <a:t>T</a:t>
            </a:r>
          </a:p>
        </p:txBody>
      </p:sp>
      <p:sp>
        <p:nvSpPr>
          <p:cNvPr id="27" name="TextBox 26">
            <a:extLst>
              <a:ext uri="{FF2B5EF4-FFF2-40B4-BE49-F238E27FC236}">
                <a16:creationId xmlns:a16="http://schemas.microsoft.com/office/drawing/2014/main" id="{BF997E01-3E48-7E4B-B0AE-7E498C1481FD}"/>
              </a:ext>
            </a:extLst>
          </p:cNvPr>
          <p:cNvSpPr txBox="1"/>
          <p:nvPr/>
        </p:nvSpPr>
        <p:spPr>
          <a:xfrm>
            <a:off x="3742662" y="1706389"/>
            <a:ext cx="370614" cy="461665"/>
          </a:xfrm>
          <a:prstGeom prst="rect">
            <a:avLst/>
          </a:prstGeom>
          <a:noFill/>
        </p:spPr>
        <p:txBody>
          <a:bodyPr wrap="none" rtlCol="0">
            <a:spAutoFit/>
          </a:bodyPr>
          <a:lstStyle/>
          <a:p>
            <a:r>
              <a:rPr lang="en-US" sz="2400" b="1" dirty="0">
                <a:solidFill>
                  <a:schemeClr val="accent2"/>
                </a:solidFill>
              </a:rPr>
              <a:t>I</a:t>
            </a:r>
            <a:r>
              <a:rPr lang="en-US" sz="2400" b="1" baseline="-25000" dirty="0">
                <a:solidFill>
                  <a:schemeClr val="accent2"/>
                </a:solidFill>
              </a:rPr>
              <a:t>T</a:t>
            </a:r>
          </a:p>
        </p:txBody>
      </p:sp>
      <p:cxnSp>
        <p:nvCxnSpPr>
          <p:cNvPr id="29" name="Elbow Connector 28">
            <a:extLst>
              <a:ext uri="{FF2B5EF4-FFF2-40B4-BE49-F238E27FC236}">
                <a16:creationId xmlns:a16="http://schemas.microsoft.com/office/drawing/2014/main" id="{1781131B-3135-024C-ADDD-EC5B173B881E}"/>
              </a:ext>
            </a:extLst>
          </p:cNvPr>
          <p:cNvCxnSpPr>
            <a:cxnSpLocks/>
          </p:cNvCxnSpPr>
          <p:nvPr/>
        </p:nvCxnSpPr>
        <p:spPr>
          <a:xfrm flipV="1">
            <a:off x="3697511" y="1727340"/>
            <a:ext cx="537464" cy="310910"/>
          </a:xfrm>
          <a:prstGeom prst="bentConnector3">
            <a:avLst>
              <a:gd name="adj1" fmla="val 2586"/>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8D8A279B-AED7-D740-B433-3560CD7318AC}"/>
              </a:ext>
            </a:extLst>
          </p:cNvPr>
          <p:cNvCxnSpPr>
            <a:cxnSpLocks/>
            <a:endCxn id="24" idx="0"/>
          </p:cNvCxnSpPr>
          <p:nvPr/>
        </p:nvCxnSpPr>
        <p:spPr>
          <a:xfrm rot="10800000" flipV="1">
            <a:off x="4547309" y="2286850"/>
            <a:ext cx="997988" cy="593110"/>
          </a:xfrm>
          <a:prstGeom prst="bentConnector2">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36A496FB-F129-BA41-8301-78D96388EADA}"/>
              </a:ext>
            </a:extLst>
          </p:cNvPr>
          <p:cNvCxnSpPr>
            <a:cxnSpLocks/>
            <a:stCxn id="24" idx="2"/>
          </p:cNvCxnSpPr>
          <p:nvPr/>
        </p:nvCxnSpPr>
        <p:spPr>
          <a:xfrm rot="16200000" flipH="1">
            <a:off x="4815212" y="3073722"/>
            <a:ext cx="433184" cy="968990"/>
          </a:xfrm>
          <a:prstGeom prst="bentConnector2">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64FE3706-DE7B-CA45-AD0D-328B302EAF23}"/>
              </a:ext>
            </a:extLst>
          </p:cNvPr>
          <p:cNvCxnSpPr>
            <a:cxnSpLocks/>
            <a:stCxn id="26" idx="0"/>
          </p:cNvCxnSpPr>
          <p:nvPr/>
        </p:nvCxnSpPr>
        <p:spPr>
          <a:xfrm rot="5400000" flipH="1" flipV="1">
            <a:off x="2928769" y="2201378"/>
            <a:ext cx="413811" cy="780016"/>
          </a:xfrm>
          <a:prstGeom prst="bentConnector2">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C2FC68DF-6A4D-C747-AD17-70E9DAF92516}"/>
              </a:ext>
            </a:extLst>
          </p:cNvPr>
          <p:cNvCxnSpPr>
            <a:cxnSpLocks/>
            <a:stCxn id="26" idx="2"/>
          </p:cNvCxnSpPr>
          <p:nvPr/>
        </p:nvCxnSpPr>
        <p:spPr>
          <a:xfrm rot="16200000" flipH="1">
            <a:off x="2901998" y="3103624"/>
            <a:ext cx="467350" cy="780014"/>
          </a:xfrm>
          <a:prstGeom prst="bentConnector2">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AED6899-9870-524B-824B-4CEBE9D892E0}"/>
              </a:ext>
            </a:extLst>
          </p:cNvPr>
          <p:cNvCxnSpPr>
            <a:cxnSpLocks/>
          </p:cNvCxnSpPr>
          <p:nvPr/>
        </p:nvCxnSpPr>
        <p:spPr>
          <a:xfrm rot="5400000">
            <a:off x="6126236" y="3085306"/>
            <a:ext cx="971864"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5703819-0A11-EE4A-84C3-9D465DA56471}"/>
              </a:ext>
            </a:extLst>
          </p:cNvPr>
          <p:cNvSpPr txBox="1"/>
          <p:nvPr/>
        </p:nvSpPr>
        <p:spPr>
          <a:xfrm>
            <a:off x="6194642" y="2854473"/>
            <a:ext cx="370614" cy="461665"/>
          </a:xfrm>
          <a:prstGeom prst="rect">
            <a:avLst/>
          </a:prstGeom>
          <a:noFill/>
        </p:spPr>
        <p:txBody>
          <a:bodyPr wrap="none" rtlCol="0">
            <a:spAutoFit/>
          </a:bodyPr>
          <a:lstStyle/>
          <a:p>
            <a:r>
              <a:rPr lang="en-US" sz="2400" b="1" dirty="0">
                <a:solidFill>
                  <a:schemeClr val="accent2"/>
                </a:solidFill>
              </a:rPr>
              <a:t>I</a:t>
            </a:r>
            <a:r>
              <a:rPr lang="en-US" sz="2400" b="1" baseline="-25000" dirty="0">
                <a:solidFill>
                  <a:schemeClr val="accent2"/>
                </a:solidFill>
              </a:rPr>
              <a:t>2</a:t>
            </a:r>
          </a:p>
        </p:txBody>
      </p:sp>
      <p:cxnSp>
        <p:nvCxnSpPr>
          <p:cNvPr id="50" name="Straight Arrow Connector 49">
            <a:extLst>
              <a:ext uri="{FF2B5EF4-FFF2-40B4-BE49-F238E27FC236}">
                <a16:creationId xmlns:a16="http://schemas.microsoft.com/office/drawing/2014/main" id="{5A0AF1D1-60C2-F44B-AB43-98CFE3A3C191}"/>
              </a:ext>
            </a:extLst>
          </p:cNvPr>
          <p:cNvCxnSpPr>
            <a:cxnSpLocks/>
          </p:cNvCxnSpPr>
          <p:nvPr/>
        </p:nvCxnSpPr>
        <p:spPr>
          <a:xfrm rot="5400000">
            <a:off x="7593988" y="3110793"/>
            <a:ext cx="971864"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FA08EBE-04BB-784E-BF78-3A2CE353E74D}"/>
              </a:ext>
            </a:extLst>
          </p:cNvPr>
          <p:cNvSpPr txBox="1"/>
          <p:nvPr/>
        </p:nvSpPr>
        <p:spPr>
          <a:xfrm>
            <a:off x="7662394" y="2879960"/>
            <a:ext cx="370614" cy="461665"/>
          </a:xfrm>
          <a:prstGeom prst="rect">
            <a:avLst/>
          </a:prstGeom>
          <a:noFill/>
        </p:spPr>
        <p:txBody>
          <a:bodyPr wrap="none" rtlCol="0">
            <a:spAutoFit/>
          </a:bodyPr>
          <a:lstStyle/>
          <a:p>
            <a:r>
              <a:rPr lang="en-US" sz="2400" b="1" dirty="0">
                <a:solidFill>
                  <a:schemeClr val="accent2"/>
                </a:solidFill>
              </a:rPr>
              <a:t>I</a:t>
            </a:r>
            <a:r>
              <a:rPr lang="en-US" sz="2400" b="1" baseline="-25000" dirty="0">
                <a:solidFill>
                  <a:schemeClr val="accent2"/>
                </a:solidFill>
              </a:rPr>
              <a:t>3</a:t>
            </a:r>
          </a:p>
        </p:txBody>
      </p:sp>
      <p:sp>
        <p:nvSpPr>
          <p:cNvPr id="54" name="TextBox 53">
            <a:extLst>
              <a:ext uri="{FF2B5EF4-FFF2-40B4-BE49-F238E27FC236}">
                <a16:creationId xmlns:a16="http://schemas.microsoft.com/office/drawing/2014/main" id="{125DF9B0-AF07-744A-B6A2-EB9610B45585}"/>
              </a:ext>
            </a:extLst>
          </p:cNvPr>
          <p:cNvSpPr txBox="1"/>
          <p:nvPr/>
        </p:nvSpPr>
        <p:spPr>
          <a:xfrm>
            <a:off x="5831530" y="2832457"/>
            <a:ext cx="471604" cy="461665"/>
          </a:xfrm>
          <a:prstGeom prst="rect">
            <a:avLst/>
          </a:prstGeom>
          <a:noFill/>
        </p:spPr>
        <p:txBody>
          <a:bodyPr wrap="none" rtlCol="0">
            <a:spAutoFit/>
          </a:bodyPr>
          <a:lstStyle/>
          <a:p>
            <a:r>
              <a:rPr lang="en-US" sz="2400" b="1" dirty="0">
                <a:solidFill>
                  <a:schemeClr val="accent3"/>
                </a:solidFill>
              </a:rPr>
              <a:t>V</a:t>
            </a:r>
            <a:r>
              <a:rPr lang="en-US" sz="2400" b="1" baseline="-25000" dirty="0">
                <a:solidFill>
                  <a:schemeClr val="accent3"/>
                </a:solidFill>
              </a:rPr>
              <a:t>2</a:t>
            </a:r>
          </a:p>
        </p:txBody>
      </p:sp>
      <p:cxnSp>
        <p:nvCxnSpPr>
          <p:cNvPr id="55" name="Elbow Connector 54">
            <a:extLst>
              <a:ext uri="{FF2B5EF4-FFF2-40B4-BE49-F238E27FC236}">
                <a16:creationId xmlns:a16="http://schemas.microsoft.com/office/drawing/2014/main" id="{7DABDF5A-2E2E-304F-BEB3-FE69EB6DE748}"/>
              </a:ext>
            </a:extLst>
          </p:cNvPr>
          <p:cNvCxnSpPr>
            <a:cxnSpLocks/>
            <a:endCxn id="54" idx="0"/>
          </p:cNvCxnSpPr>
          <p:nvPr/>
        </p:nvCxnSpPr>
        <p:spPr>
          <a:xfrm rot="10800000" flipV="1">
            <a:off x="6067333" y="2286849"/>
            <a:ext cx="894323" cy="545608"/>
          </a:xfrm>
          <a:prstGeom prst="bentConnector2">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6086098B-23BF-584F-A193-A88484E6823D}"/>
              </a:ext>
            </a:extLst>
          </p:cNvPr>
          <p:cNvCxnSpPr>
            <a:cxnSpLocks/>
            <a:stCxn id="54" idx="2"/>
          </p:cNvCxnSpPr>
          <p:nvPr/>
        </p:nvCxnSpPr>
        <p:spPr>
          <a:xfrm rot="16200000" flipH="1">
            <a:off x="6280817" y="3080637"/>
            <a:ext cx="467348" cy="894318"/>
          </a:xfrm>
          <a:prstGeom prst="bentConnector2">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2F7A4FA-0DC4-2642-9171-8E011B5DDA33}"/>
              </a:ext>
            </a:extLst>
          </p:cNvPr>
          <p:cNvSpPr txBox="1"/>
          <p:nvPr/>
        </p:nvSpPr>
        <p:spPr>
          <a:xfrm>
            <a:off x="7278096" y="2894125"/>
            <a:ext cx="471604" cy="461665"/>
          </a:xfrm>
          <a:prstGeom prst="rect">
            <a:avLst/>
          </a:prstGeom>
          <a:noFill/>
        </p:spPr>
        <p:txBody>
          <a:bodyPr wrap="none" rtlCol="0">
            <a:spAutoFit/>
          </a:bodyPr>
          <a:lstStyle/>
          <a:p>
            <a:r>
              <a:rPr lang="en-US" sz="2400" b="1" dirty="0">
                <a:solidFill>
                  <a:schemeClr val="accent3"/>
                </a:solidFill>
              </a:rPr>
              <a:t>V</a:t>
            </a:r>
            <a:r>
              <a:rPr lang="en-US" sz="2400" b="1" baseline="-25000" dirty="0">
                <a:solidFill>
                  <a:schemeClr val="accent3"/>
                </a:solidFill>
              </a:rPr>
              <a:t>1</a:t>
            </a:r>
          </a:p>
        </p:txBody>
      </p:sp>
      <p:cxnSp>
        <p:nvCxnSpPr>
          <p:cNvPr id="60" name="Elbow Connector 59">
            <a:extLst>
              <a:ext uri="{FF2B5EF4-FFF2-40B4-BE49-F238E27FC236}">
                <a16:creationId xmlns:a16="http://schemas.microsoft.com/office/drawing/2014/main" id="{71B2ABD6-BC55-0342-BF1D-85663B1093B0}"/>
              </a:ext>
            </a:extLst>
          </p:cNvPr>
          <p:cNvCxnSpPr>
            <a:cxnSpLocks/>
            <a:endCxn id="59" idx="0"/>
          </p:cNvCxnSpPr>
          <p:nvPr/>
        </p:nvCxnSpPr>
        <p:spPr>
          <a:xfrm rot="10800000" flipV="1">
            <a:off x="7513899" y="2286849"/>
            <a:ext cx="901729" cy="607276"/>
          </a:xfrm>
          <a:prstGeom prst="bentConnector2">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4DEED343-9ACB-4B4E-9906-72C28ED332C5}"/>
              </a:ext>
            </a:extLst>
          </p:cNvPr>
          <p:cNvCxnSpPr>
            <a:cxnSpLocks/>
            <a:stCxn id="59" idx="2"/>
          </p:cNvCxnSpPr>
          <p:nvPr/>
        </p:nvCxnSpPr>
        <p:spPr>
          <a:xfrm rot="16200000" flipH="1">
            <a:off x="7738468" y="3131219"/>
            <a:ext cx="452588" cy="901729"/>
          </a:xfrm>
          <a:prstGeom prst="bentConnector2">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230D065A-C071-8D41-A8C3-6A8BBA58503E}"/>
              </a:ext>
            </a:extLst>
          </p:cNvPr>
          <p:cNvSpPr txBox="1"/>
          <p:nvPr/>
        </p:nvSpPr>
        <p:spPr>
          <a:xfrm>
            <a:off x="5585616" y="2064670"/>
            <a:ext cx="461986" cy="461665"/>
          </a:xfrm>
          <a:prstGeom prst="rect">
            <a:avLst/>
          </a:prstGeom>
          <a:noFill/>
        </p:spPr>
        <p:txBody>
          <a:bodyPr wrap="none" rtlCol="0">
            <a:spAutoFit/>
          </a:bodyPr>
          <a:lstStyle/>
          <a:p>
            <a:r>
              <a:rPr lang="en-US" sz="2400" b="1" dirty="0">
                <a:solidFill>
                  <a:schemeClr val="accent6"/>
                </a:solidFill>
              </a:rPr>
              <a:t>R</a:t>
            </a:r>
            <a:r>
              <a:rPr lang="en-US" sz="2400" b="1" baseline="-25000" dirty="0">
                <a:solidFill>
                  <a:schemeClr val="accent6"/>
                </a:solidFill>
              </a:rPr>
              <a:t>1</a:t>
            </a:r>
          </a:p>
        </p:txBody>
      </p:sp>
      <p:sp>
        <p:nvSpPr>
          <p:cNvPr id="66" name="TextBox 65">
            <a:extLst>
              <a:ext uri="{FF2B5EF4-FFF2-40B4-BE49-F238E27FC236}">
                <a16:creationId xmlns:a16="http://schemas.microsoft.com/office/drawing/2014/main" id="{3B2F7D47-4E9C-514D-A8B1-14181D1A15D5}"/>
              </a:ext>
            </a:extLst>
          </p:cNvPr>
          <p:cNvSpPr txBox="1"/>
          <p:nvPr/>
        </p:nvSpPr>
        <p:spPr>
          <a:xfrm>
            <a:off x="7025876" y="2064670"/>
            <a:ext cx="461986" cy="461665"/>
          </a:xfrm>
          <a:prstGeom prst="rect">
            <a:avLst/>
          </a:prstGeom>
          <a:noFill/>
        </p:spPr>
        <p:txBody>
          <a:bodyPr wrap="none" rtlCol="0">
            <a:spAutoFit/>
          </a:bodyPr>
          <a:lstStyle/>
          <a:p>
            <a:r>
              <a:rPr lang="en-US" sz="2400" b="1" dirty="0">
                <a:solidFill>
                  <a:schemeClr val="accent6"/>
                </a:solidFill>
              </a:rPr>
              <a:t>R</a:t>
            </a:r>
            <a:r>
              <a:rPr lang="en-US" sz="2400" b="1" baseline="-25000" dirty="0">
                <a:solidFill>
                  <a:schemeClr val="accent6"/>
                </a:solidFill>
              </a:rPr>
              <a:t>2</a:t>
            </a:r>
          </a:p>
        </p:txBody>
      </p:sp>
      <p:sp>
        <p:nvSpPr>
          <p:cNvPr id="67" name="TextBox 66">
            <a:extLst>
              <a:ext uri="{FF2B5EF4-FFF2-40B4-BE49-F238E27FC236}">
                <a16:creationId xmlns:a16="http://schemas.microsoft.com/office/drawing/2014/main" id="{18F69601-EBD4-F942-9C8C-7FC50A0BD221}"/>
              </a:ext>
            </a:extLst>
          </p:cNvPr>
          <p:cNvSpPr txBox="1"/>
          <p:nvPr/>
        </p:nvSpPr>
        <p:spPr>
          <a:xfrm>
            <a:off x="8509942" y="2050850"/>
            <a:ext cx="461986" cy="461665"/>
          </a:xfrm>
          <a:prstGeom prst="rect">
            <a:avLst/>
          </a:prstGeom>
          <a:noFill/>
        </p:spPr>
        <p:txBody>
          <a:bodyPr wrap="none" rtlCol="0">
            <a:spAutoFit/>
          </a:bodyPr>
          <a:lstStyle/>
          <a:p>
            <a:r>
              <a:rPr lang="en-US" sz="2400" b="1" dirty="0">
                <a:solidFill>
                  <a:schemeClr val="accent6"/>
                </a:solidFill>
              </a:rPr>
              <a:t>R</a:t>
            </a:r>
            <a:r>
              <a:rPr lang="en-US" sz="2400" b="1" baseline="-25000" dirty="0">
                <a:solidFill>
                  <a:schemeClr val="accent6"/>
                </a:solidFill>
              </a:rPr>
              <a:t>3</a:t>
            </a:r>
          </a:p>
        </p:txBody>
      </p:sp>
    </p:spTree>
    <p:custDataLst>
      <p:tags r:id="rId1"/>
    </p:custDataLst>
    <p:extLst>
      <p:ext uri="{BB962C8B-B14F-4D97-AF65-F5344CB8AC3E}">
        <p14:creationId xmlns:p14="http://schemas.microsoft.com/office/powerpoint/2010/main" val="2232333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539430"/>
          </a:xfrm>
          <a:prstGeom prst="rect">
            <a:avLst/>
          </a:prstGeom>
        </p:spPr>
        <p:txBody>
          <a:bodyPr wrap="square">
            <a:spAutoFit/>
          </a:bodyPr>
          <a:lstStyle/>
          <a:p>
            <a:r>
              <a:rPr lang="en-GB" sz="1400" dirty="0"/>
              <a:t>Create an annotated PDF worksheet with the following steps.</a:t>
            </a:r>
          </a:p>
          <a:p>
            <a:pPr marL="285750" indent="-285750">
              <a:buFont typeface="Arial" panose="020B0604020202020204" pitchFamily="34" charset="0"/>
              <a:buChar char="•"/>
            </a:pPr>
            <a:r>
              <a:rPr lang="en-GB" sz="1400" dirty="0"/>
              <a:t>Open an internet browser and visit </a:t>
            </a:r>
            <a:r>
              <a:rPr lang="en-GB" sz="1400" dirty="0">
                <a:hlinkClick r:id="rId4"/>
              </a:rPr>
              <a:t>https://phet.colorado.edu/sims/html/circuit-construction-kit-dc-virtual-lab/latest/circuit-construction-kit-dc-virtual-lab_en.html</a:t>
            </a:r>
            <a:endParaRPr lang="en-GB" sz="1400" dirty="0"/>
          </a:p>
          <a:p>
            <a:pPr marL="285750" indent="-285750">
              <a:buFont typeface="Arial" panose="020B0604020202020204" pitchFamily="34" charset="0"/>
              <a:buChar char="•"/>
            </a:pPr>
            <a:r>
              <a:rPr lang="en-GB" sz="1400" dirty="0"/>
              <a:t>This allows you to build realistic looking virtual circuits.</a:t>
            </a:r>
          </a:p>
          <a:p>
            <a:pPr marL="285750" indent="-285750">
              <a:buFont typeface="Arial" panose="020B0604020202020204" pitchFamily="34" charset="0"/>
              <a:buChar char="•"/>
            </a:pPr>
            <a:r>
              <a:rPr lang="en-GB" sz="1400" dirty="0"/>
              <a:t>Grab a battery, some wires, an ammeter and a bulb and build a simple circuit that looks something like this [</a:t>
            </a:r>
            <a:r>
              <a:rPr lang="en-GB" sz="1400" dirty="0" err="1"/>
              <a:t>Img</a:t>
            </a:r>
            <a:r>
              <a:rPr lang="en-GB" sz="1400" dirty="0"/>
              <a:t> A on next slide]</a:t>
            </a:r>
          </a:p>
          <a:p>
            <a:pPr marL="285750" indent="-285750">
              <a:buFont typeface="Arial" panose="020B0604020202020204" pitchFamily="34" charset="0"/>
              <a:buChar char="•"/>
            </a:pPr>
            <a:r>
              <a:rPr lang="en-GB" sz="1400" dirty="0"/>
              <a:t>The battery has a voltage of 9V and the bulb a resistance of 10Ω. Therefore, the total current in the circuit is 0.9A.</a:t>
            </a:r>
          </a:p>
          <a:p>
            <a:pPr marL="285750" indent="-285750">
              <a:buFont typeface="Arial" panose="020B0604020202020204" pitchFamily="34" charset="0"/>
              <a:buChar char="•"/>
            </a:pPr>
            <a:r>
              <a:rPr lang="en-GB" sz="1400" dirty="0"/>
              <a:t>Now add another light bulb to this circuit in series with the existing light bulb. Your circuit should now look something like this [</a:t>
            </a:r>
            <a:r>
              <a:rPr lang="en-GB" sz="1400" dirty="0" err="1"/>
              <a:t>Img</a:t>
            </a:r>
            <a:r>
              <a:rPr lang="en-GB" sz="1400" dirty="0"/>
              <a:t> B on next slide]</a:t>
            </a:r>
          </a:p>
          <a:p>
            <a:pPr marL="285750" indent="-285750">
              <a:buFont typeface="Arial" panose="020B0604020202020204" pitchFamily="34" charset="0"/>
              <a:buChar char="•"/>
            </a:pPr>
            <a:r>
              <a:rPr lang="en-GB" sz="1400" dirty="0"/>
              <a:t>We have doubled the resistance in the circuit, therefore we have halved the current AND the brightness of each bulb.</a:t>
            </a:r>
          </a:p>
          <a:p>
            <a:pPr marL="285750" indent="-285750">
              <a:buFont typeface="Arial" panose="020B0604020202020204" pitchFamily="34" charset="0"/>
              <a:buChar char="•"/>
            </a:pPr>
            <a:r>
              <a:rPr lang="en-GB" sz="1400" dirty="0"/>
              <a:t>How could we power 2 bulbs off the same battery such that each shines as brightly as the bulb in the first circuit? Try and build this circuit(s).</a:t>
            </a:r>
          </a:p>
          <a:p>
            <a:pPr marL="285750" indent="-285750">
              <a:buFont typeface="Arial" panose="020B0604020202020204" pitchFamily="34" charset="0"/>
              <a:buChar char="•"/>
            </a:pPr>
            <a:r>
              <a:rPr lang="en-GB" sz="1400" dirty="0"/>
              <a:t>One way is to build 2 separate circuits and connect both of them to the same battery. It might look something like this (</a:t>
            </a:r>
            <a:r>
              <a:rPr lang="en-GB" sz="1400" dirty="0" err="1"/>
              <a:t>Img</a:t>
            </a:r>
            <a:r>
              <a:rPr lang="en-GB" sz="1400" dirty="0"/>
              <a:t> C on the next slide]</a:t>
            </a:r>
          </a:p>
          <a:p>
            <a:pPr marL="285750" indent="-285750">
              <a:buFont typeface="Arial" panose="020B0604020202020204" pitchFamily="34" charset="0"/>
              <a:buChar char="•"/>
            </a:pPr>
            <a:r>
              <a:rPr lang="en-GB" sz="1400" dirty="0"/>
              <a:t>We can now see that the current in each circuit is back up to 0.9A because the resistance is both circuits is back down to 10Ω (1 light bulb).</a:t>
            </a:r>
          </a:p>
        </p:txBody>
      </p:sp>
    </p:spTree>
    <p:custDataLst>
      <p:tags r:id="rId1"/>
    </p:custDataLst>
    <p:extLst>
      <p:ext uri="{BB962C8B-B14F-4D97-AF65-F5344CB8AC3E}">
        <p14:creationId xmlns:p14="http://schemas.microsoft.com/office/powerpoint/2010/main" val="2042297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Doc03</a:t>
            </a:r>
          </a:p>
        </p:txBody>
      </p:sp>
      <p:pic>
        <p:nvPicPr>
          <p:cNvPr id="6" name="Picture 5">
            <a:extLst>
              <a:ext uri="{FF2B5EF4-FFF2-40B4-BE49-F238E27FC236}">
                <a16:creationId xmlns:a16="http://schemas.microsoft.com/office/drawing/2014/main" id="{A5CF2BE7-1818-FB4A-81E8-196E7F34D89D}"/>
              </a:ext>
            </a:extLst>
          </p:cNvPr>
          <p:cNvPicPr>
            <a:picLocks noChangeAspect="1"/>
          </p:cNvPicPr>
          <p:nvPr/>
        </p:nvPicPr>
        <p:blipFill>
          <a:blip r:embed="rId4"/>
          <a:stretch>
            <a:fillRect/>
          </a:stretch>
        </p:blipFill>
        <p:spPr>
          <a:xfrm>
            <a:off x="0" y="1065239"/>
            <a:ext cx="3619500" cy="4457700"/>
          </a:xfrm>
          <a:prstGeom prst="rect">
            <a:avLst/>
          </a:prstGeom>
        </p:spPr>
      </p:pic>
      <p:pic>
        <p:nvPicPr>
          <p:cNvPr id="7" name="Picture 6">
            <a:extLst>
              <a:ext uri="{FF2B5EF4-FFF2-40B4-BE49-F238E27FC236}">
                <a16:creationId xmlns:a16="http://schemas.microsoft.com/office/drawing/2014/main" id="{0C853FC3-D7F1-E340-930A-276DF1A92DDB}"/>
              </a:ext>
            </a:extLst>
          </p:cNvPr>
          <p:cNvPicPr>
            <a:picLocks noChangeAspect="1"/>
          </p:cNvPicPr>
          <p:nvPr/>
        </p:nvPicPr>
        <p:blipFill>
          <a:blip r:embed="rId5"/>
          <a:stretch>
            <a:fillRect/>
          </a:stretch>
        </p:blipFill>
        <p:spPr>
          <a:xfrm>
            <a:off x="3827201" y="1065239"/>
            <a:ext cx="3454400" cy="4305300"/>
          </a:xfrm>
          <a:prstGeom prst="rect">
            <a:avLst/>
          </a:prstGeom>
        </p:spPr>
      </p:pic>
      <p:pic>
        <p:nvPicPr>
          <p:cNvPr id="8" name="Picture 7">
            <a:extLst>
              <a:ext uri="{FF2B5EF4-FFF2-40B4-BE49-F238E27FC236}">
                <a16:creationId xmlns:a16="http://schemas.microsoft.com/office/drawing/2014/main" id="{F9C72E73-5BE4-D84A-9594-57A03B85618F}"/>
              </a:ext>
            </a:extLst>
          </p:cNvPr>
          <p:cNvPicPr>
            <a:picLocks noChangeAspect="1"/>
          </p:cNvPicPr>
          <p:nvPr/>
        </p:nvPicPr>
        <p:blipFill>
          <a:blip r:embed="rId6"/>
          <a:stretch>
            <a:fillRect/>
          </a:stretch>
        </p:blipFill>
        <p:spPr>
          <a:xfrm>
            <a:off x="7385728" y="1065239"/>
            <a:ext cx="6553200" cy="4368800"/>
          </a:xfrm>
          <a:prstGeom prst="rect">
            <a:avLst/>
          </a:prstGeom>
        </p:spPr>
      </p:pic>
    </p:spTree>
    <p:custDataLst>
      <p:tags r:id="rId1"/>
    </p:custDataLst>
    <p:extLst>
      <p:ext uri="{BB962C8B-B14F-4D97-AF65-F5344CB8AC3E}">
        <p14:creationId xmlns:p14="http://schemas.microsoft.com/office/powerpoint/2010/main" val="3315554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524315"/>
          </a:xfrm>
          <a:prstGeom prst="rect">
            <a:avLst/>
          </a:prstGeom>
        </p:spPr>
        <p:txBody>
          <a:bodyPr wrap="square">
            <a:spAutoFit/>
          </a:bodyPr>
          <a:lstStyle/>
          <a:p>
            <a:r>
              <a:rPr lang="en-GB" dirty="0"/>
              <a:t>Create a screencast video presented by an expert presenter. The presenter needs to work through the Doc03 worksheet and cover and explain the following steps.</a:t>
            </a:r>
          </a:p>
          <a:p>
            <a:pPr marL="285750" indent="-285750">
              <a:buFont typeface="Arial" panose="020B0604020202020204" pitchFamily="34" charset="0"/>
              <a:buChar char="•"/>
            </a:pPr>
            <a:r>
              <a:rPr lang="en-GB" dirty="0"/>
              <a:t>Opening </a:t>
            </a:r>
            <a:r>
              <a:rPr lang="en-GB" dirty="0">
                <a:hlinkClick r:id="rId4"/>
              </a:rPr>
              <a:t>https://phet.colorado.edu/sims/html/circuit-construction-kit-dc-virtual-lab/latest/circuit-construction-kit-dc-virtual-lab_en.html</a:t>
            </a:r>
            <a:r>
              <a:rPr lang="en-GB" dirty="0"/>
              <a:t> in a browser.</a:t>
            </a:r>
          </a:p>
          <a:p>
            <a:pPr marL="285750" indent="-285750">
              <a:buFont typeface="Arial" panose="020B0604020202020204" pitchFamily="34" charset="0"/>
              <a:buChar char="•"/>
            </a:pPr>
            <a:r>
              <a:rPr lang="en-GB" dirty="0"/>
              <a:t>Build the first circuit and discuss voltage, resistance and current</a:t>
            </a:r>
          </a:p>
          <a:p>
            <a:pPr marL="285750" indent="-285750">
              <a:buFont typeface="Arial" panose="020B0604020202020204" pitchFamily="34" charset="0"/>
              <a:buChar char="•"/>
            </a:pPr>
            <a:r>
              <a:rPr lang="en-GB" dirty="0"/>
              <a:t>Build the second circuit (series) and discuss voltage, resistance and current</a:t>
            </a:r>
          </a:p>
          <a:p>
            <a:pPr marL="285750" indent="-285750">
              <a:buFont typeface="Arial" panose="020B0604020202020204" pitchFamily="34" charset="0"/>
              <a:buChar char="•"/>
            </a:pPr>
            <a:r>
              <a:rPr lang="en-GB" dirty="0"/>
              <a:t>Build he third circuit (separate) and discuss voltage, resistance and current in each</a:t>
            </a:r>
          </a:p>
          <a:p>
            <a:pPr marL="285750" indent="-285750">
              <a:buFont typeface="Arial" panose="020B0604020202020204" pitchFamily="34" charset="0"/>
              <a:buChar char="•"/>
            </a:pPr>
            <a:r>
              <a:rPr lang="en-GB" dirty="0"/>
              <a:t>Explain that parallel circuits are really just separate circuits all connected to the same supply i.e. that run next to or parallel to each other</a:t>
            </a:r>
          </a:p>
          <a:p>
            <a:pPr marL="742950" lvl="1" indent="-285750">
              <a:buFont typeface="Arial" panose="020B0604020202020204" pitchFamily="34" charset="0"/>
              <a:buChar char="•"/>
            </a:pPr>
            <a:r>
              <a:rPr lang="en-GB" dirty="0"/>
              <a:t>This is why each circuit “sees” the same voltage</a:t>
            </a:r>
          </a:p>
          <a:p>
            <a:pPr marL="742950" lvl="1" indent="-285750">
              <a:buFont typeface="Arial" panose="020B0604020202020204" pitchFamily="34" charset="0"/>
              <a:buChar char="•"/>
            </a:pPr>
            <a:r>
              <a:rPr lang="en-GB" dirty="0"/>
              <a:t>This is why the current in each circuit is inversely proportional to the resistance (demonstrate by increasing the resistance of one of the bulbs to 20Ω. This change leave the current in the other circuit unchanged.</a:t>
            </a:r>
          </a:p>
          <a:p>
            <a:pPr marL="285750" indent="-285750">
              <a:buFont typeface="Arial" panose="020B0604020202020204" pitchFamily="34" charset="0"/>
              <a:buChar char="•"/>
            </a:pPr>
            <a:r>
              <a:rPr lang="en-GB" dirty="0"/>
              <a:t>Explain that, for practical reasons, we usually overall the common parts of these separate circuits to make the traditional parallel circuits – it needs less wire.</a:t>
            </a:r>
          </a:p>
          <a:p>
            <a:pPr marL="742950" lvl="1" indent="-285750">
              <a:buFont typeface="Arial" panose="020B0604020202020204" pitchFamily="34" charset="0"/>
              <a:buChar char="•"/>
            </a:pPr>
            <a:r>
              <a:rPr lang="en-GB" dirty="0"/>
              <a:t>Show by altering 2 circuits into a single parallel circuit.</a:t>
            </a:r>
          </a:p>
        </p:txBody>
      </p:sp>
    </p:spTree>
    <p:custDataLst>
      <p:tags r:id="rId1"/>
    </p:custDataLst>
    <p:extLst>
      <p:ext uri="{BB962C8B-B14F-4D97-AF65-F5344CB8AC3E}">
        <p14:creationId xmlns:p14="http://schemas.microsoft.com/office/powerpoint/2010/main" val="4039567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6364EF-935E-1E45-A8B6-FEBAA8ED6F07}"/>
                  </a:ext>
                </a:extLst>
              </p:cNvPr>
              <p:cNvSpPr/>
              <p:nvPr/>
            </p:nvSpPr>
            <p:spPr>
              <a:xfrm>
                <a:off x="460118" y="1233578"/>
                <a:ext cx="8683882" cy="794769"/>
              </a:xfrm>
              <a:prstGeom prst="rect">
                <a:avLst/>
              </a:prstGeom>
            </p:spPr>
            <p:txBody>
              <a:bodyPr wrap="square">
                <a:spAutoFit/>
              </a:bodyPr>
              <a:lstStyle/>
              <a:p>
                <a:r>
                  <a:rPr lang="en-GB" dirty="0"/>
                  <a:t>Create a screencast video presented by an expert presenter explaining how to use a Casio and Sharp calculator to calculate R</a:t>
                </a:r>
                <a:r>
                  <a:rPr lang="en-GB" baseline="-25000" dirty="0"/>
                  <a:t>T</a:t>
                </a:r>
                <a:r>
                  <a:rPr lang="en-GB" dirty="0"/>
                  <a:t> if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m:rPr>
                                <m:sty m:val="p"/>
                              </m:rPr>
                              <a:rPr lang="en-US">
                                <a:latin typeface="Cambria Math" panose="02040503050406030204" pitchFamily="18" charset="0"/>
                              </a:rPr>
                              <m:t>T</m:t>
                            </m:r>
                          </m:sub>
                        </m:sSub>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100</m:t>
                        </m:r>
                        <m:r>
                          <m:rPr>
                            <m:sty m:val="p"/>
                          </m:rPr>
                          <a:rPr lang="el-GR">
                            <a:latin typeface="Cambria Math" panose="02040503050406030204" pitchFamily="18" charset="0"/>
                            <a:ea typeface="Cambria Math" panose="02040503050406030204" pitchFamily="18" charset="0"/>
                          </a:rPr>
                          <m:t>Ω</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120</m:t>
                        </m:r>
                        <m:r>
                          <m:rPr>
                            <m:sty m:val="p"/>
                          </m:rPr>
                          <a:rPr lang="el-GR">
                            <a:latin typeface="Cambria Math" panose="02040503050406030204" pitchFamily="18" charset="0"/>
                            <a:ea typeface="Cambria Math" panose="02040503050406030204" pitchFamily="18" charset="0"/>
                          </a:rPr>
                          <m:t>Ω</m:t>
                        </m:r>
                      </m:den>
                    </m:f>
                  </m:oMath>
                </a14:m>
                <a:endParaRPr lang="en-GB" baseline="-25000" dirty="0"/>
              </a:p>
            </p:txBody>
          </p:sp>
        </mc:Choice>
        <mc:Fallback xmlns="">
          <p:sp>
            <p:nvSpPr>
              <p:cNvPr id="3" name="Rectangle 2">
                <a:extLst>
                  <a:ext uri="{FF2B5EF4-FFF2-40B4-BE49-F238E27FC236}">
                    <a16:creationId xmlns:a16="http://schemas.microsoft.com/office/drawing/2014/main" id="{E96364EF-935E-1E45-A8B6-FEBAA8ED6F07}"/>
                  </a:ext>
                </a:extLst>
              </p:cNvPr>
              <p:cNvSpPr>
                <a:spLocks noRot="1" noChangeAspect="1" noMove="1" noResize="1" noEditPoints="1" noAdjustHandles="1" noChangeArrowheads="1" noChangeShapeType="1" noTextEdit="1"/>
              </p:cNvSpPr>
              <p:nvPr/>
            </p:nvSpPr>
            <p:spPr>
              <a:xfrm>
                <a:off x="460118" y="1233578"/>
                <a:ext cx="8683882" cy="794769"/>
              </a:xfrm>
              <a:prstGeom prst="rect">
                <a:avLst/>
              </a:prstGeom>
              <a:blipFill>
                <a:blip r:embed="rId4"/>
                <a:stretch>
                  <a:fillRect l="-585" t="-156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3516344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Doc04</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07777"/>
          </a:xfrm>
          <a:prstGeom prst="rect">
            <a:avLst/>
          </a:prstGeom>
        </p:spPr>
        <p:txBody>
          <a:bodyPr wrap="square">
            <a:spAutoFit/>
          </a:bodyPr>
          <a:lstStyle/>
          <a:p>
            <a:r>
              <a:rPr lang="en-GB" sz="1400" dirty="0"/>
              <a:t>Create a worksheet based on 01_03_02_Activity and a worked solutions memo based on 01_03_02_Activity Solutions</a:t>
            </a:r>
          </a:p>
        </p:txBody>
      </p:sp>
    </p:spTree>
    <p:custDataLst>
      <p:tags r:id="rId1"/>
    </p:custDataLst>
    <p:extLst>
      <p:ext uri="{BB962C8B-B14F-4D97-AF65-F5344CB8AC3E}">
        <p14:creationId xmlns:p14="http://schemas.microsoft.com/office/powerpoint/2010/main" val="69003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vs parallel circuits</a:t>
            </a:r>
          </a:p>
        </p:txBody>
      </p:sp>
      <p:sp>
        <p:nvSpPr>
          <p:cNvPr id="3" name="Content Placeholder 2"/>
          <p:cNvSpPr>
            <a:spLocks noGrp="1"/>
          </p:cNvSpPr>
          <p:nvPr>
            <p:ph idx="1"/>
          </p:nvPr>
        </p:nvSpPr>
        <p:spPr>
          <a:xfrm>
            <a:off x="1122533" y="1091867"/>
            <a:ext cx="7841302" cy="1081707"/>
          </a:xfrm>
        </p:spPr>
        <p:txBody>
          <a:bodyPr>
            <a:noAutofit/>
          </a:bodyPr>
          <a:lstStyle/>
          <a:p>
            <a:pPr marL="0" indent="0" algn="just">
              <a:buNone/>
            </a:pPr>
            <a:r>
              <a:rPr lang="en-US" sz="2400" dirty="0"/>
              <a:t>A parallel circuit has </a:t>
            </a:r>
            <a:r>
              <a:rPr lang="en-US" sz="2400" b="1" dirty="0"/>
              <a:t>two or more paths </a:t>
            </a:r>
            <a:r>
              <a:rPr lang="en-US" sz="2400" dirty="0"/>
              <a:t>for current to flow through. The current splits at </a:t>
            </a:r>
            <a:r>
              <a:rPr lang="en-US" sz="2400" b="1" dirty="0"/>
              <a:t>nodes</a:t>
            </a:r>
            <a:r>
              <a:rPr lang="en-US" sz="2400" dirty="0"/>
              <a:t> and rejoins at other nodes before returning to the supply.</a:t>
            </a:r>
          </a:p>
        </p:txBody>
      </p:sp>
      <p:pic>
        <p:nvPicPr>
          <p:cNvPr id="4" name="Picture 3">
            <a:extLst>
              <a:ext uri="{FF2B5EF4-FFF2-40B4-BE49-F238E27FC236}">
                <a16:creationId xmlns:a16="http://schemas.microsoft.com/office/drawing/2014/main" id="{CCFBD0C3-F83D-5942-995A-F090D91ED3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570" y="2054697"/>
            <a:ext cx="4409448" cy="2520000"/>
          </a:xfrm>
          <a:prstGeom prst="rect">
            <a:avLst/>
          </a:prstGeom>
        </p:spPr>
      </p:pic>
      <p:pic>
        <p:nvPicPr>
          <p:cNvPr id="6" name="Picture 5">
            <a:extLst>
              <a:ext uri="{FF2B5EF4-FFF2-40B4-BE49-F238E27FC236}">
                <a16:creationId xmlns:a16="http://schemas.microsoft.com/office/drawing/2014/main" id="{78BFC0CC-EE89-A041-9615-DACCE645BB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9687" y="1921133"/>
            <a:ext cx="4282399" cy="2787128"/>
          </a:xfrm>
          <a:prstGeom prst="rect">
            <a:avLst/>
          </a:prstGeom>
        </p:spPr>
      </p:pic>
      <p:sp>
        <p:nvSpPr>
          <p:cNvPr id="7" name="TextBox 6">
            <a:extLst>
              <a:ext uri="{FF2B5EF4-FFF2-40B4-BE49-F238E27FC236}">
                <a16:creationId xmlns:a16="http://schemas.microsoft.com/office/drawing/2014/main" id="{C2FF787F-2B3E-D54F-9906-9F4E0B32604A}"/>
              </a:ext>
            </a:extLst>
          </p:cNvPr>
          <p:cNvSpPr txBox="1"/>
          <p:nvPr/>
        </p:nvSpPr>
        <p:spPr>
          <a:xfrm>
            <a:off x="1626524" y="4390031"/>
            <a:ext cx="2019014" cy="461665"/>
          </a:xfrm>
          <a:prstGeom prst="rect">
            <a:avLst/>
          </a:prstGeom>
          <a:noFill/>
        </p:spPr>
        <p:txBody>
          <a:bodyPr wrap="none" rtlCol="0">
            <a:spAutoFit/>
          </a:bodyPr>
          <a:lstStyle/>
          <a:p>
            <a:pPr algn="ctr"/>
            <a:r>
              <a:rPr lang="en-US" sz="2400" b="1" dirty="0"/>
              <a:t>Parallel Circuit</a:t>
            </a:r>
          </a:p>
        </p:txBody>
      </p:sp>
      <p:sp>
        <p:nvSpPr>
          <p:cNvPr id="14" name="TextBox 13">
            <a:extLst>
              <a:ext uri="{FF2B5EF4-FFF2-40B4-BE49-F238E27FC236}">
                <a16:creationId xmlns:a16="http://schemas.microsoft.com/office/drawing/2014/main" id="{428F3978-F71A-EC4F-A30F-8584BF55F7F5}"/>
              </a:ext>
            </a:extLst>
          </p:cNvPr>
          <p:cNvSpPr txBox="1"/>
          <p:nvPr/>
        </p:nvSpPr>
        <p:spPr>
          <a:xfrm>
            <a:off x="6486497" y="4390031"/>
            <a:ext cx="1837812" cy="461665"/>
          </a:xfrm>
          <a:prstGeom prst="rect">
            <a:avLst/>
          </a:prstGeom>
          <a:noFill/>
        </p:spPr>
        <p:txBody>
          <a:bodyPr wrap="none" rtlCol="0">
            <a:spAutoFit/>
          </a:bodyPr>
          <a:lstStyle/>
          <a:p>
            <a:pPr algn="ctr"/>
            <a:r>
              <a:rPr lang="en-US" sz="2400" b="1" dirty="0"/>
              <a:t>Series Circuit</a:t>
            </a:r>
          </a:p>
        </p:txBody>
      </p:sp>
      <p:cxnSp>
        <p:nvCxnSpPr>
          <p:cNvPr id="16" name="Straight Arrow Connector 15">
            <a:extLst>
              <a:ext uri="{FF2B5EF4-FFF2-40B4-BE49-F238E27FC236}">
                <a16:creationId xmlns:a16="http://schemas.microsoft.com/office/drawing/2014/main" id="{E8F0547A-ACC8-B343-8FB4-E772CB7BCF11}"/>
              </a:ext>
            </a:extLst>
          </p:cNvPr>
          <p:cNvCxnSpPr>
            <a:cxnSpLocks/>
          </p:cNvCxnSpPr>
          <p:nvPr/>
        </p:nvCxnSpPr>
        <p:spPr>
          <a:xfrm rot="5400000" flipV="1">
            <a:off x="7355926" y="2173574"/>
            <a:ext cx="0" cy="11869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19CD5AE-719D-CD47-A086-D6A757A18D45}"/>
              </a:ext>
            </a:extLst>
          </p:cNvPr>
          <p:cNvCxnSpPr>
            <a:cxnSpLocks/>
          </p:cNvCxnSpPr>
          <p:nvPr/>
        </p:nvCxnSpPr>
        <p:spPr>
          <a:xfrm rot="16200000" flipH="1" flipV="1">
            <a:off x="7355926" y="3269855"/>
            <a:ext cx="0" cy="11869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747DCE9-93CE-D446-9B45-5228211CADF9}"/>
              </a:ext>
            </a:extLst>
          </p:cNvPr>
          <p:cNvCxnSpPr>
            <a:cxnSpLocks/>
          </p:cNvCxnSpPr>
          <p:nvPr/>
        </p:nvCxnSpPr>
        <p:spPr>
          <a:xfrm rot="10800000" flipV="1">
            <a:off x="8542648" y="2767034"/>
            <a:ext cx="0" cy="11869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1FA4FA-82D4-094F-8D97-A96D3DE2289D}"/>
              </a:ext>
            </a:extLst>
          </p:cNvPr>
          <p:cNvCxnSpPr>
            <a:cxnSpLocks/>
          </p:cNvCxnSpPr>
          <p:nvPr/>
        </p:nvCxnSpPr>
        <p:spPr>
          <a:xfrm>
            <a:off x="1122533" y="2501900"/>
            <a:ext cx="85569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C67EB51-5C78-A840-B984-2EEA989E348C}"/>
              </a:ext>
            </a:extLst>
          </p:cNvPr>
          <p:cNvCxnSpPr>
            <a:cxnSpLocks/>
          </p:cNvCxnSpPr>
          <p:nvPr/>
        </p:nvCxnSpPr>
        <p:spPr>
          <a:xfrm rot="10800000" flipV="1">
            <a:off x="1933260" y="2761156"/>
            <a:ext cx="0" cy="11869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E54E173-3528-6A4A-8A7F-B93D4EA93070}"/>
              </a:ext>
            </a:extLst>
          </p:cNvPr>
          <p:cNvCxnSpPr>
            <a:cxnSpLocks/>
          </p:cNvCxnSpPr>
          <p:nvPr/>
        </p:nvCxnSpPr>
        <p:spPr>
          <a:xfrm rot="10800000" flipV="1">
            <a:off x="2880138" y="2761156"/>
            <a:ext cx="0" cy="11869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1D8ED9B-2ECB-774C-98D9-B6AF0B961FF5}"/>
              </a:ext>
            </a:extLst>
          </p:cNvPr>
          <p:cNvCxnSpPr>
            <a:cxnSpLocks/>
          </p:cNvCxnSpPr>
          <p:nvPr/>
        </p:nvCxnSpPr>
        <p:spPr>
          <a:xfrm rot="10800000" flipV="1">
            <a:off x="3916958" y="2761156"/>
            <a:ext cx="0" cy="11869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35965DF7-2FE6-D54F-9FE9-AD170B9C162F}"/>
              </a:ext>
            </a:extLst>
          </p:cNvPr>
          <p:cNvSpPr/>
          <p:nvPr/>
        </p:nvSpPr>
        <p:spPr>
          <a:xfrm flipH="1">
            <a:off x="2109562" y="2207606"/>
            <a:ext cx="258884" cy="25888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D9A35CF-F25E-1948-9BA6-CC6B67FA5781}"/>
              </a:ext>
            </a:extLst>
          </p:cNvPr>
          <p:cNvSpPr/>
          <p:nvPr/>
        </p:nvSpPr>
        <p:spPr>
          <a:xfrm flipH="1">
            <a:off x="3083545" y="2207606"/>
            <a:ext cx="258884" cy="25888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5499614-238E-004F-8517-FB7DD135AB4D}"/>
              </a:ext>
            </a:extLst>
          </p:cNvPr>
          <p:cNvSpPr/>
          <p:nvPr/>
        </p:nvSpPr>
        <p:spPr>
          <a:xfrm flipH="1">
            <a:off x="3088186" y="4116157"/>
            <a:ext cx="258884" cy="25888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CF1553D-A31C-A744-ACDE-ED210F83D923}"/>
              </a:ext>
            </a:extLst>
          </p:cNvPr>
          <p:cNvSpPr/>
          <p:nvPr/>
        </p:nvSpPr>
        <p:spPr>
          <a:xfrm flipH="1">
            <a:off x="2094194" y="4116157"/>
            <a:ext cx="258884" cy="25888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06FB88F8-7819-4645-80DE-15858E5A6C99}"/>
              </a:ext>
            </a:extLst>
          </p:cNvPr>
          <p:cNvCxnSpPr>
            <a:cxnSpLocks/>
          </p:cNvCxnSpPr>
          <p:nvPr/>
        </p:nvCxnSpPr>
        <p:spPr>
          <a:xfrm>
            <a:off x="2472998" y="2501900"/>
            <a:ext cx="52705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6BD44B9-677E-DD41-9323-74C57BA094A6}"/>
              </a:ext>
            </a:extLst>
          </p:cNvPr>
          <p:cNvCxnSpPr>
            <a:cxnSpLocks/>
          </p:cNvCxnSpPr>
          <p:nvPr/>
        </p:nvCxnSpPr>
        <p:spPr>
          <a:xfrm flipH="1">
            <a:off x="1057330" y="4116157"/>
            <a:ext cx="85569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0899EE5-9975-364D-BA78-72C2CCC9FA09}"/>
              </a:ext>
            </a:extLst>
          </p:cNvPr>
          <p:cNvCxnSpPr>
            <a:cxnSpLocks/>
          </p:cNvCxnSpPr>
          <p:nvPr/>
        </p:nvCxnSpPr>
        <p:spPr>
          <a:xfrm flipH="1">
            <a:off x="2407795" y="4116157"/>
            <a:ext cx="52705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A3E27F6-3FE7-DE42-9DB5-91794A908DBD}"/>
              </a:ext>
            </a:extLst>
          </p:cNvPr>
          <p:cNvCxnSpPr>
            <a:cxnSpLocks/>
          </p:cNvCxnSpPr>
          <p:nvPr/>
        </p:nvCxnSpPr>
        <p:spPr>
          <a:xfrm flipH="1">
            <a:off x="3402572" y="4097527"/>
            <a:ext cx="52705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0C3D625-46B2-F14B-AFBA-87F4EA082B18}"/>
              </a:ext>
            </a:extLst>
          </p:cNvPr>
          <p:cNvCxnSpPr>
            <a:cxnSpLocks/>
          </p:cNvCxnSpPr>
          <p:nvPr/>
        </p:nvCxnSpPr>
        <p:spPr>
          <a:xfrm>
            <a:off x="3458358" y="2501900"/>
            <a:ext cx="52705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1F9495D-98FD-4C4A-A95C-D882ACB2B80A}"/>
              </a:ext>
            </a:extLst>
          </p:cNvPr>
          <p:cNvSpPr txBox="1"/>
          <p:nvPr/>
        </p:nvSpPr>
        <p:spPr>
          <a:xfrm>
            <a:off x="3875626" y="4368061"/>
            <a:ext cx="692818" cy="369332"/>
          </a:xfrm>
          <a:prstGeom prst="rect">
            <a:avLst/>
          </a:prstGeom>
          <a:noFill/>
        </p:spPr>
        <p:txBody>
          <a:bodyPr wrap="none" rtlCol="0">
            <a:spAutoFit/>
          </a:bodyPr>
          <a:lstStyle/>
          <a:p>
            <a:r>
              <a:rPr lang="en-US" b="1" dirty="0">
                <a:solidFill>
                  <a:schemeClr val="accent3"/>
                </a:solidFill>
              </a:rPr>
              <a:t>Node</a:t>
            </a:r>
          </a:p>
        </p:txBody>
      </p:sp>
      <p:cxnSp>
        <p:nvCxnSpPr>
          <p:cNvPr id="36" name="Straight Arrow Connector 35">
            <a:extLst>
              <a:ext uri="{FF2B5EF4-FFF2-40B4-BE49-F238E27FC236}">
                <a16:creationId xmlns:a16="http://schemas.microsoft.com/office/drawing/2014/main" id="{804F94F3-CB5D-0143-B01E-6CC280DE6FD2}"/>
              </a:ext>
            </a:extLst>
          </p:cNvPr>
          <p:cNvCxnSpPr>
            <a:cxnSpLocks/>
            <a:stCxn id="35" idx="1"/>
          </p:cNvCxnSpPr>
          <p:nvPr/>
        </p:nvCxnSpPr>
        <p:spPr>
          <a:xfrm flipH="1" flipV="1">
            <a:off x="3342429" y="4245599"/>
            <a:ext cx="533197" cy="307128"/>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284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Parallel resistors investigation 1</a:t>
            </a:r>
          </a:p>
        </p:txBody>
      </p:sp>
      <p:sp>
        <p:nvSpPr>
          <p:cNvPr id="3" name="Content Placeholder 2"/>
          <p:cNvSpPr>
            <a:spLocks noGrp="1"/>
          </p:cNvSpPr>
          <p:nvPr>
            <p:ph idx="1"/>
          </p:nvPr>
        </p:nvSpPr>
        <p:spPr>
          <a:xfrm>
            <a:off x="1122532" y="1091869"/>
            <a:ext cx="7282914" cy="1048923"/>
          </a:xfrm>
        </p:spPr>
        <p:txBody>
          <a:bodyPr>
            <a:noAutofit/>
          </a:bodyPr>
          <a:lstStyle/>
          <a:p>
            <a:pPr marL="0" indent="0" algn="just">
              <a:buNone/>
            </a:pPr>
            <a:r>
              <a:rPr lang="en-US" sz="2400" dirty="0"/>
              <a:t>Let’s use an </a:t>
            </a:r>
            <a:r>
              <a:rPr lang="en-US" sz="2400" dirty="0" err="1"/>
              <a:t>EveryCircuit</a:t>
            </a:r>
            <a:r>
              <a:rPr lang="en-US" sz="2400" dirty="0"/>
              <a:t> virtual circuit to explore how resistors in parallel behave.</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70929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Parallel resistors results 1</a:t>
            </a:r>
          </a:p>
        </p:txBody>
      </p:sp>
      <p:sp>
        <p:nvSpPr>
          <p:cNvPr id="3" name="Content Placeholder 2"/>
          <p:cNvSpPr>
            <a:spLocks noGrp="1"/>
          </p:cNvSpPr>
          <p:nvPr>
            <p:ph idx="1"/>
          </p:nvPr>
        </p:nvSpPr>
        <p:spPr>
          <a:xfrm>
            <a:off x="1122532" y="1091868"/>
            <a:ext cx="7607555" cy="427150"/>
          </a:xfrm>
        </p:spPr>
        <p:txBody>
          <a:bodyPr>
            <a:noAutofit/>
          </a:bodyPr>
          <a:lstStyle/>
          <a:p>
            <a:pPr marL="0" indent="0" algn="just">
              <a:buNone/>
            </a:pPr>
            <a:r>
              <a:rPr lang="en-US" sz="2400" dirty="0"/>
              <a:t>When we have resistors connected together in parallel…</a:t>
            </a:r>
          </a:p>
        </p:txBody>
      </p:sp>
      <p:sp>
        <p:nvSpPr>
          <p:cNvPr id="6" name="Content Placeholder 2">
            <a:extLst>
              <a:ext uri="{FF2B5EF4-FFF2-40B4-BE49-F238E27FC236}">
                <a16:creationId xmlns:a16="http://schemas.microsoft.com/office/drawing/2014/main" id="{148131CC-4D23-EE47-BE06-E591B4FCE03F}"/>
              </a:ext>
            </a:extLst>
          </p:cNvPr>
          <p:cNvSpPr txBox="1">
            <a:spLocks/>
          </p:cNvSpPr>
          <p:nvPr/>
        </p:nvSpPr>
        <p:spPr>
          <a:xfrm>
            <a:off x="1120633" y="1488714"/>
            <a:ext cx="7607555" cy="441623"/>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numbers to see each point.</a:t>
            </a:r>
          </a:p>
        </p:txBody>
      </p:sp>
      <p:pic>
        <p:nvPicPr>
          <p:cNvPr id="7" name="Graphic 6" descr="User">
            <a:extLst>
              <a:ext uri="{FF2B5EF4-FFF2-40B4-BE49-F238E27FC236}">
                <a16:creationId xmlns:a16="http://schemas.microsoft.com/office/drawing/2014/main" id="{B228B9AC-D41A-8549-ABAD-54D4FA86DE5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6587" y="1229427"/>
            <a:ext cx="854046" cy="854046"/>
          </a:xfrm>
          <a:prstGeom prst="rect">
            <a:avLst/>
          </a:prstGeom>
        </p:spPr>
      </p:pic>
      <p:sp>
        <p:nvSpPr>
          <p:cNvPr id="8" name="Rectangle 7">
            <a:extLst>
              <a:ext uri="{FF2B5EF4-FFF2-40B4-BE49-F238E27FC236}">
                <a16:creationId xmlns:a16="http://schemas.microsoft.com/office/drawing/2014/main" id="{6760A006-BE2E-184A-BC31-5E3429B97437}"/>
              </a:ext>
            </a:extLst>
          </p:cNvPr>
          <p:cNvSpPr/>
          <p:nvPr/>
        </p:nvSpPr>
        <p:spPr>
          <a:xfrm>
            <a:off x="1122532" y="2015891"/>
            <a:ext cx="760755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The current through each resistor in the circuit is inversely proportional to its resistance.</a:t>
            </a:r>
          </a:p>
        </p:txBody>
      </p:sp>
      <p:sp>
        <p:nvSpPr>
          <p:cNvPr id="9" name="Rectangle 8">
            <a:extLst>
              <a:ext uri="{FF2B5EF4-FFF2-40B4-BE49-F238E27FC236}">
                <a16:creationId xmlns:a16="http://schemas.microsoft.com/office/drawing/2014/main" id="{368F972F-8C8B-E441-A65C-6671436009BA}"/>
              </a:ext>
            </a:extLst>
          </p:cNvPr>
          <p:cNvSpPr/>
          <p:nvPr/>
        </p:nvSpPr>
        <p:spPr>
          <a:xfrm>
            <a:off x="1122532" y="3020488"/>
            <a:ext cx="760755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2800" dirty="0"/>
              <a:t>The total resistance in the circuit is less than even the resistance of the smallest resistor.</a:t>
            </a:r>
            <a:endParaRPr lang="en-GB" sz="3200" dirty="0"/>
          </a:p>
        </p:txBody>
      </p:sp>
      <p:sp>
        <p:nvSpPr>
          <p:cNvPr id="10" name="Oval 9">
            <a:extLst>
              <a:ext uri="{FF2B5EF4-FFF2-40B4-BE49-F238E27FC236}">
                <a16:creationId xmlns:a16="http://schemas.microsoft.com/office/drawing/2014/main" id="{89148A6F-8790-C947-825F-0E47C3846DD9}"/>
              </a:ext>
            </a:extLst>
          </p:cNvPr>
          <p:cNvSpPr/>
          <p:nvPr/>
        </p:nvSpPr>
        <p:spPr>
          <a:xfrm>
            <a:off x="1210573" y="2241372"/>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1" name="Oval 10">
            <a:extLst>
              <a:ext uri="{FF2B5EF4-FFF2-40B4-BE49-F238E27FC236}">
                <a16:creationId xmlns:a16="http://schemas.microsoft.com/office/drawing/2014/main" id="{0DDC99AA-CAF9-8D44-961E-77C15E419413}"/>
              </a:ext>
            </a:extLst>
          </p:cNvPr>
          <p:cNvSpPr/>
          <p:nvPr/>
        </p:nvSpPr>
        <p:spPr>
          <a:xfrm>
            <a:off x="1210573" y="3247680"/>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2</a:t>
            </a:r>
            <a:endParaRPr lang="en-GB" dirty="0">
              <a:solidFill>
                <a:schemeClr val="accent3"/>
              </a:solidFill>
            </a:endParaRPr>
          </a:p>
        </p:txBody>
      </p:sp>
      <p:sp>
        <p:nvSpPr>
          <p:cNvPr id="12" name="Rectangle 11">
            <a:extLst>
              <a:ext uri="{FF2B5EF4-FFF2-40B4-BE49-F238E27FC236}">
                <a16:creationId xmlns:a16="http://schemas.microsoft.com/office/drawing/2014/main" id="{6D9A29B4-DB9F-D24A-B1D2-A2C92D6EA0EA}"/>
              </a:ext>
            </a:extLst>
          </p:cNvPr>
          <p:cNvSpPr/>
          <p:nvPr/>
        </p:nvSpPr>
        <p:spPr>
          <a:xfrm>
            <a:off x="1120633" y="4007645"/>
            <a:ext cx="760755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2800" dirty="0"/>
              <a:t>The total current is the sum of the currents through each resistor.</a:t>
            </a:r>
            <a:endParaRPr lang="en-GB" sz="3200" dirty="0"/>
          </a:p>
        </p:txBody>
      </p:sp>
      <p:sp>
        <p:nvSpPr>
          <p:cNvPr id="13" name="Oval 12">
            <a:extLst>
              <a:ext uri="{FF2B5EF4-FFF2-40B4-BE49-F238E27FC236}">
                <a16:creationId xmlns:a16="http://schemas.microsoft.com/office/drawing/2014/main" id="{3CE4EF0E-F1E7-854F-997D-3AC0EDD66832}"/>
              </a:ext>
            </a:extLst>
          </p:cNvPr>
          <p:cNvSpPr/>
          <p:nvPr/>
        </p:nvSpPr>
        <p:spPr>
          <a:xfrm>
            <a:off x="1208674" y="421984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rPr>
              <a:t>3</a:t>
            </a:r>
            <a:endParaRPr lang="en-GB" dirty="0">
              <a:solidFill>
                <a:schemeClr val="accent4"/>
              </a:solidFill>
            </a:endParaRPr>
          </a:p>
        </p:txBody>
      </p:sp>
    </p:spTree>
    <p:custDataLst>
      <p:tags r:id="rId1"/>
    </p:custDataLst>
    <p:extLst>
      <p:ext uri="{BB962C8B-B14F-4D97-AF65-F5344CB8AC3E}">
        <p14:creationId xmlns:p14="http://schemas.microsoft.com/office/powerpoint/2010/main" val="312145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Parallel resistors investigation 2</a:t>
            </a:r>
          </a:p>
        </p:txBody>
      </p:sp>
      <p:sp>
        <p:nvSpPr>
          <p:cNvPr id="3" name="Content Placeholder 2"/>
          <p:cNvSpPr>
            <a:spLocks noGrp="1"/>
          </p:cNvSpPr>
          <p:nvPr>
            <p:ph idx="1"/>
          </p:nvPr>
        </p:nvSpPr>
        <p:spPr>
          <a:xfrm>
            <a:off x="1122532" y="1091869"/>
            <a:ext cx="7282914" cy="1048923"/>
          </a:xfrm>
        </p:spPr>
        <p:txBody>
          <a:bodyPr>
            <a:noAutofit/>
          </a:bodyPr>
          <a:lstStyle/>
          <a:p>
            <a:pPr marL="0" indent="0" algn="just">
              <a:buNone/>
            </a:pPr>
            <a:r>
              <a:rPr lang="en-US" sz="2400" dirty="0"/>
              <a:t>Let’s take another look at the same circuit as before, but this time investigate the voltages.</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1221306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42643</TotalTime>
  <Words>5195</Words>
  <Application>Microsoft Macintosh PowerPoint</Application>
  <PresentationFormat>Custom</PresentationFormat>
  <Paragraphs>608</Paragraphs>
  <Slides>59</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Cambria Math</vt:lpstr>
      <vt:lpstr>Open Sans</vt:lpstr>
      <vt:lpstr>Office Theme</vt:lpstr>
      <vt:lpstr>Electrical Principles</vt:lpstr>
      <vt:lpstr>Assumed prior learning</vt:lpstr>
      <vt:lpstr>Outcomes</vt:lpstr>
      <vt:lpstr>Unit 3.2: Resistors in Parallel</vt:lpstr>
      <vt:lpstr>Introduction</vt:lpstr>
      <vt:lpstr>Series vs parallel circuits</vt:lpstr>
      <vt:lpstr>Parallel resistors investigation 1</vt:lpstr>
      <vt:lpstr>Parallel resistors results 1</vt:lpstr>
      <vt:lpstr>Parallel resistors investigation 2</vt:lpstr>
      <vt:lpstr>Parallel resistors results 2</vt:lpstr>
      <vt:lpstr>Effective parallel resistance</vt:lpstr>
      <vt:lpstr>Parallel circuit summary</vt:lpstr>
      <vt:lpstr>Comparing series and parallel circuits</vt:lpstr>
      <vt:lpstr>Another way to think about parallel circuits</vt:lpstr>
      <vt:lpstr>Why use parallel circuits</vt:lpstr>
      <vt:lpstr>Kirchoff’s Current Law</vt:lpstr>
      <vt:lpstr>Solving parallel circuits – example 1</vt:lpstr>
      <vt:lpstr>Solving parallel circuits – step 1</vt:lpstr>
      <vt:lpstr>Solving series circuits – step 2</vt:lpstr>
      <vt:lpstr>Solving series circuits – step 3</vt:lpstr>
      <vt:lpstr>Solving series circuits – step 3</vt:lpstr>
      <vt:lpstr>Solving series circuits – example 2</vt:lpstr>
      <vt:lpstr>Step 1</vt:lpstr>
      <vt:lpstr>Step 2</vt:lpstr>
      <vt:lpstr>Step 3</vt:lpstr>
      <vt:lpstr>Solving parallel circuits – example 3</vt:lpstr>
      <vt:lpstr>Step 1</vt:lpstr>
      <vt:lpstr>Step 2</vt:lpstr>
      <vt:lpstr>Step 3</vt:lpstr>
      <vt:lpstr>Test Yourself</vt:lpstr>
      <vt:lpstr>Question 1</vt:lpstr>
      <vt:lpstr>Question 1</vt:lpstr>
      <vt:lpstr>Question 1</vt:lpstr>
      <vt:lpstr>Question 1</vt:lpstr>
      <vt:lpstr>Question 1</vt:lpstr>
      <vt:lpstr>Question 1</vt:lpstr>
      <vt:lpstr>Question 1</vt:lpstr>
      <vt:lpstr>Question 2</vt:lpstr>
      <vt:lpstr>Question 3</vt:lpstr>
      <vt:lpstr>Question 3</vt:lpstr>
      <vt:lpstr>Question 3</vt:lpstr>
      <vt:lpstr>Question 3</vt:lpstr>
      <vt:lpstr>Question 3</vt:lpstr>
      <vt:lpstr>Question 3</vt:lpstr>
      <vt:lpstr>Question 4</vt:lpstr>
      <vt:lpstr>Question 4</vt:lpstr>
      <vt:lpstr>Question 4</vt:lpstr>
      <vt:lpstr>Question 4</vt:lpstr>
      <vt:lpstr>Question 4</vt:lpstr>
      <vt:lpstr>Document Briefing – Doc01</vt:lpstr>
      <vt:lpstr>Video Briefing – Vid01</vt:lpstr>
      <vt:lpstr>Document Briefing – Doc02</vt:lpstr>
      <vt:lpstr>Video Briefing – Vid02</vt:lpstr>
      <vt:lpstr>Image Briefing – Img05</vt:lpstr>
      <vt:lpstr>Document Briefing – Doc03</vt:lpstr>
      <vt:lpstr>Document Briefing – Doc03</vt:lpstr>
      <vt:lpstr>Video Briefing – Vid03</vt:lpstr>
      <vt:lpstr>Video Briefing – Vid04</vt:lpstr>
      <vt:lpstr>Document Briefing – Doc04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987</cp:revision>
  <dcterms:created xsi:type="dcterms:W3CDTF">2018-02-02T12:07:09Z</dcterms:created>
  <dcterms:modified xsi:type="dcterms:W3CDTF">2019-01-25T09:50:17Z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