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25"/>
  </p:notesMasterIdLst>
  <p:sldIdLst>
    <p:sldId id="256" r:id="rId2"/>
    <p:sldId id="309" r:id="rId3"/>
    <p:sldId id="268" r:id="rId4"/>
    <p:sldId id="278" r:id="rId5"/>
    <p:sldId id="563" r:id="rId6"/>
    <p:sldId id="319" r:id="rId7"/>
    <p:sldId id="771" r:id="rId8"/>
    <p:sldId id="748" r:id="rId9"/>
    <p:sldId id="732" r:id="rId10"/>
    <p:sldId id="318" r:id="rId11"/>
    <p:sldId id="612" r:id="rId12"/>
    <p:sldId id="621" r:id="rId13"/>
    <p:sldId id="622" r:id="rId14"/>
    <p:sldId id="623" r:id="rId15"/>
    <p:sldId id="624" r:id="rId16"/>
    <p:sldId id="625" r:id="rId17"/>
    <p:sldId id="626" r:id="rId18"/>
    <p:sldId id="769" r:id="rId19"/>
    <p:sldId id="323" r:id="rId20"/>
    <p:sldId id="420" r:id="rId21"/>
    <p:sldId id="710" r:id="rId22"/>
    <p:sldId id="270" r:id="rId23"/>
    <p:sldId id="770" r:id="rId24"/>
  </p:sldIdLst>
  <p:sldSz cx="10239375" cy="5003800"/>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563"/>
            <p14:sldId id="319"/>
            <p14:sldId id="771"/>
            <p14:sldId id="748"/>
            <p14:sldId id="732"/>
            <p14:sldId id="318"/>
            <p14:sldId id="612"/>
            <p14:sldId id="621"/>
            <p14:sldId id="622"/>
            <p14:sldId id="623"/>
            <p14:sldId id="624"/>
            <p14:sldId id="625"/>
            <p14:sldId id="626"/>
            <p14:sldId id="769"/>
            <p14:sldId id="323"/>
            <p14:sldId id="420"/>
            <p14:sldId id="710"/>
          </p14:sldIdLst>
        </p14:section>
        <p14:section name="Appendix" id="{61A5EB1E-5BAC-224D-8F20-5D1D8E086C2B}">
          <p14:sldIdLst>
            <p14:sldId id="270"/>
            <p14:sldId id="77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27"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395C6"/>
    <a:srgbClr val="8973BC"/>
    <a:srgbClr val="0C6030"/>
    <a:srgbClr val="DEC368"/>
    <a:srgbClr val="86B59C"/>
    <a:srgbClr val="F36F21"/>
    <a:srgbClr val="EFF2F7"/>
    <a:srgbClr val="00B0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41"/>
    <p:restoredTop sz="78448" autoAdjust="0"/>
  </p:normalViewPr>
  <p:slideViewPr>
    <p:cSldViewPr snapToGrid="0" snapToObjects="1">
      <p:cViewPr varScale="1">
        <p:scale>
          <a:sx n="105" d="100"/>
          <a:sy n="105" d="100"/>
        </p:scale>
        <p:origin x="87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15/01/2019</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3204869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https://c1.staticflickr.com/4/3725/13580677703_5558f01661_b.jpg (image is marked to reuse).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the following hotspots over the image. On click of each hotspot, display the contents of the noted slide as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Power station – slide 13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Transformer – slide 14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National transmission lines – slide 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Substation – slide 16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Houses, shops and other buildings - slide 17</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3657740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1542642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4000043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3139011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1229079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3971359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8C5FAC5-5E21-2E4B-8913-2D658255438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 transformers work = on click, play Vid02 full screen. See appendix for brief.</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3878920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423456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MCQ:</a:t>
            </a:r>
          </a:p>
          <a:p>
            <a:r>
              <a:rPr lang="en-GB" dirty="0"/>
              <a:t>Correct answer: c and d</a:t>
            </a:r>
          </a:p>
          <a:p>
            <a:endParaRPr lang="en-GB" dirty="0"/>
          </a:p>
          <a:p>
            <a:r>
              <a:rPr lang="en-GB" dirty="0"/>
              <a:t>Feedback:</a:t>
            </a:r>
          </a:p>
          <a:p>
            <a:pPr marL="228600" indent="-228600">
              <a:buAutoNum type="alphaLcParenR"/>
            </a:pPr>
            <a:r>
              <a:rPr lang="en-GB" dirty="0"/>
              <a:t>= This is not correct. This statement is TRUE. For there to be electromagnetic induction, the conductor must cut through magnetic field lines. There is no electromagnetic induction if the conductor is parallel to the magnetic field lines.</a:t>
            </a:r>
          </a:p>
          <a:p>
            <a:pPr marL="228600" indent="-228600">
              <a:buAutoNum type="alphaLcParenR"/>
            </a:pPr>
            <a:r>
              <a:rPr lang="en-GB" dirty="0"/>
              <a:t>= This is not correct. This statement is TRUE. For there to be electromagnetic induction, there must be a changing magnetic field so that the conductor cuts magnetic field lines. This change can be achieved by either moving the conductor or magnetic field or by directly changing the strength of the magnetic field.</a:t>
            </a:r>
          </a:p>
          <a:p>
            <a:pPr marL="228600" indent="-228600">
              <a:buAutoNum type="alphaLcParenR"/>
            </a:pPr>
            <a:r>
              <a:rPr lang="en-GB" dirty="0"/>
              <a:t>= Well done. This statement is FALSE. It is not enough for a conductor to experience a magnetic field. It must experience a changing magnetic field.</a:t>
            </a:r>
          </a:p>
          <a:p>
            <a:pPr marL="228600" indent="-228600">
              <a:buAutoNum type="alphaLcParenR"/>
            </a:pPr>
            <a:r>
              <a:rPr lang="en-GB" dirty="0"/>
              <a:t>= Well done. This statements is FALSE. The induced </a:t>
            </a:r>
            <a:r>
              <a:rPr lang="en-GB" dirty="0" err="1"/>
              <a:t>emf</a:t>
            </a:r>
            <a:r>
              <a:rPr lang="en-GB" dirty="0"/>
              <a:t> is proportional to the rate at which the conductor cuts the field lines. The faster the conductor cuts the field lines, the greater the </a:t>
            </a:r>
            <a:r>
              <a:rPr lang="en-GB" dirty="0" err="1"/>
              <a:t>emf</a:t>
            </a:r>
            <a:r>
              <a:rPr lang="en-GB" dirty="0"/>
              <a:t>.</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1700794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264872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2509017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https://s0.geograph.org.uk/</a:t>
                </a:r>
                <a:r>
                  <a:rPr lang="en-US" dirty="0" err="1"/>
                  <a:t>geophotos</a:t>
                </a:r>
                <a:r>
                  <a:rPr lang="en-US" dirty="0"/>
                  <a:t>/02/32/65/2326530_5fe1bca3.jpg – marked for reuse</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337565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Vid01 = on click, play Vid01 full screen. See appendix for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1250303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YT01 = on click, play YT01 full screen. YT01 = https://v637g.app.goo.gl/XHxEVCvjbni7gEoh8</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1647060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Display the following text in the box on click of each button.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1 – Changing current: </a:t>
            </a:r>
            <a:r>
              <a:rPr lang="en-GB" sz="1200" dirty="0"/>
              <a:t>For there to be mutual induction, the current through the first coil needs to be </a:t>
            </a:r>
            <a:r>
              <a:rPr lang="en-GB" sz="1200" b="1" dirty="0"/>
              <a:t>changing </a:t>
            </a:r>
            <a:r>
              <a:rPr lang="en-GB" sz="1200" dirty="0"/>
              <a:t>in some way.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2 – Changing Magnetic Field: </a:t>
            </a:r>
            <a:r>
              <a:rPr lang="en-GB" sz="1200" dirty="0"/>
              <a:t>If the current through the first coil is changing, the magnetic field around the conductor will also be changing. As the current increases, the magnetic field builds up. As current decreases, the field collapses.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dirty="0"/>
              <a:t>3 – Induced </a:t>
            </a:r>
            <a:r>
              <a:rPr lang="en-GB" sz="1200" dirty="0" err="1"/>
              <a:t>emf</a:t>
            </a:r>
            <a:r>
              <a:rPr lang="en-GB" sz="1200" dirty="0"/>
              <a:t>: When the magnetic field around the first coil expands and collapses, its flux lines cut the turns of the second coil, thereby inducing an </a:t>
            </a:r>
            <a:r>
              <a:rPr lang="en-GB" sz="1200" dirty="0" err="1"/>
              <a:t>emf</a:t>
            </a:r>
            <a:r>
              <a:rPr lang="en-GB" sz="1200" dirty="0"/>
              <a:t> in the second coil.</a:t>
            </a:r>
          </a:p>
          <a:p>
            <a:pPr marL="0" indent="0" algn="just">
              <a:buNone/>
            </a:pPr>
            <a:endParaRPr lang="en-GB" sz="1200"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2775068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1380476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YT02 = on click, play YT02 full screen. YT02 = https://</a:t>
            </a:r>
            <a:r>
              <a:rPr lang="en-GB" dirty="0" err="1"/>
              <a:t>www.youtube.com</a:t>
            </a:r>
            <a:r>
              <a:rPr lang="en-GB" dirty="0"/>
              <a:t>/</a:t>
            </a:r>
            <a:r>
              <a:rPr lang="en-GB" dirty="0" err="1"/>
              <a:t>watch?v</a:t>
            </a:r>
            <a:r>
              <a:rPr lang="en-GB" dirty="0"/>
              <a:t>=ZjwzpoCiF8A</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3270383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11919" y="436892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3465313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1/15/19</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65" r:id="rId12"/>
    <p:sldLayoutId id="2147483661" r:id="rId13"/>
    <p:sldLayoutId id="2147483652" r:id="rId14"/>
    <p:sldLayoutId id="2147483664" r:id="rId15"/>
    <p:sldLayoutId id="2147483660" r:id="rId16"/>
    <p:sldLayoutId id="2147483705"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tif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tags" Target="../tags/tag24.xml"/><Relationship Id="rId5" Type="http://schemas.openxmlformats.org/officeDocument/2006/relationships/image" Target="../media/image5.png"/><Relationship Id="rId4" Type="http://schemas.openxmlformats.org/officeDocument/2006/relationships/hyperlink" Target="https://www.youtube.com/watch?v=tJQTEpVYNok"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7.xml"/><Relationship Id="rId1" Type="http://schemas.openxmlformats.org/officeDocument/2006/relationships/tags" Target="../tags/tag25.xml"/><Relationship Id="rId4" Type="http://schemas.openxmlformats.org/officeDocument/2006/relationships/hyperlink" Target="https://www.youtube.com/watch?v=c38iS6VoyVU"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tif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Electrical Principles</a:t>
            </a:r>
          </a:p>
        </p:txBody>
      </p:sp>
      <p:sp>
        <p:nvSpPr>
          <p:cNvPr id="3" name="Subtitle 2"/>
          <p:cNvSpPr>
            <a:spLocks noGrp="1"/>
          </p:cNvSpPr>
          <p:nvPr>
            <p:ph type="subTitle" idx="1"/>
          </p:nvPr>
        </p:nvSpPr>
        <p:spPr/>
        <p:txBody>
          <a:bodyPr>
            <a:normAutofit/>
          </a:bodyPr>
          <a:lstStyle/>
          <a:p>
            <a:pPr algn="l"/>
            <a:r>
              <a:rPr lang="en-GB" sz="2400" dirty="0"/>
              <a:t>Topic 2: Electromagnetism</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Transformers</a:t>
            </a:r>
          </a:p>
        </p:txBody>
      </p:sp>
      <p:sp>
        <p:nvSpPr>
          <p:cNvPr id="3" name="Content Placeholder 2"/>
          <p:cNvSpPr>
            <a:spLocks noGrp="1"/>
          </p:cNvSpPr>
          <p:nvPr>
            <p:ph idx="1"/>
          </p:nvPr>
        </p:nvSpPr>
        <p:spPr>
          <a:xfrm>
            <a:off x="1122532" y="1091868"/>
            <a:ext cx="3929915" cy="1808495"/>
          </a:xfrm>
        </p:spPr>
        <p:txBody>
          <a:bodyPr>
            <a:noAutofit/>
          </a:bodyPr>
          <a:lstStyle/>
          <a:p>
            <a:pPr marL="0" indent="0">
              <a:buNone/>
            </a:pPr>
            <a:r>
              <a:rPr lang="en-GB" sz="2400" dirty="0"/>
              <a:t>Transformers make use of mutual induction to increase or decrease voltages and currents. They do not transform AC into DC!</a:t>
            </a:r>
          </a:p>
        </p:txBody>
      </p:sp>
      <p:sp>
        <p:nvSpPr>
          <p:cNvPr id="4" name="Rectangle 3">
            <a:extLst>
              <a:ext uri="{FF2B5EF4-FFF2-40B4-BE49-F238E27FC236}">
                <a16:creationId xmlns:a16="http://schemas.microsoft.com/office/drawing/2014/main" id="{6521E347-34D5-BE46-A855-7B02D697B51E}"/>
              </a:ext>
            </a:extLst>
          </p:cNvPr>
          <p:cNvSpPr/>
          <p:nvPr/>
        </p:nvSpPr>
        <p:spPr>
          <a:xfrm>
            <a:off x="5117650" y="1091869"/>
            <a:ext cx="4909754" cy="34804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YT02</a:t>
            </a:r>
          </a:p>
        </p:txBody>
      </p:sp>
      <p:sp>
        <p:nvSpPr>
          <p:cNvPr id="6" name="Rectangle 5">
            <a:extLst>
              <a:ext uri="{FF2B5EF4-FFF2-40B4-BE49-F238E27FC236}">
                <a16:creationId xmlns:a16="http://schemas.microsoft.com/office/drawing/2014/main" id="{2EB1A65C-3E84-C44D-86DC-D2E491BD7D32}"/>
              </a:ext>
            </a:extLst>
          </p:cNvPr>
          <p:cNvSpPr/>
          <p:nvPr/>
        </p:nvSpPr>
        <p:spPr>
          <a:xfrm>
            <a:off x="1122534" y="3364987"/>
            <a:ext cx="3929914" cy="1200329"/>
          </a:xfrm>
          <a:prstGeom prst="rect">
            <a:avLst/>
          </a:prstGeom>
          <a:solidFill>
            <a:schemeClr val="tx2">
              <a:lumMod val="40000"/>
              <a:lumOff val="60000"/>
            </a:schemeClr>
          </a:solidFill>
        </p:spPr>
        <p:txBody>
          <a:bodyPr wrap="square">
            <a:spAutoFit/>
          </a:bodyPr>
          <a:lstStyle/>
          <a:p>
            <a:r>
              <a:rPr lang="en-GB" sz="2400" i="1" dirty="0"/>
              <a:t>Watch the video for a great introduction to how transformers work</a:t>
            </a:r>
          </a:p>
        </p:txBody>
      </p:sp>
      <p:pic>
        <p:nvPicPr>
          <p:cNvPr id="7" name="Graphic 6" descr="User">
            <a:extLst>
              <a:ext uri="{FF2B5EF4-FFF2-40B4-BE49-F238E27FC236}">
                <a16:creationId xmlns:a16="http://schemas.microsoft.com/office/drawing/2014/main" id="{1655E994-F5C1-3048-93A8-B3C0CFF5030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3297389"/>
            <a:ext cx="854046" cy="854046"/>
          </a:xfrm>
          <a:prstGeom prst="rect">
            <a:avLst/>
          </a:prstGeom>
        </p:spPr>
      </p:pic>
    </p:spTree>
    <p:custDataLst>
      <p:tags r:id="rId1"/>
    </p:custDataLst>
    <p:extLst>
      <p:ext uri="{BB962C8B-B14F-4D97-AF65-F5344CB8AC3E}">
        <p14:creationId xmlns:p14="http://schemas.microsoft.com/office/powerpoint/2010/main" val="1749597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Transformer summary</a:t>
            </a:r>
          </a:p>
        </p:txBody>
      </p:sp>
      <p:sp>
        <p:nvSpPr>
          <p:cNvPr id="7" name="Rectangle 6">
            <a:extLst>
              <a:ext uri="{FF2B5EF4-FFF2-40B4-BE49-F238E27FC236}">
                <a16:creationId xmlns:a16="http://schemas.microsoft.com/office/drawing/2014/main" id="{09F78599-596D-F142-A125-D7BE7AA2679E}"/>
              </a:ext>
            </a:extLst>
          </p:cNvPr>
          <p:cNvSpPr/>
          <p:nvPr/>
        </p:nvSpPr>
        <p:spPr>
          <a:xfrm>
            <a:off x="1057330" y="979540"/>
            <a:ext cx="8255859" cy="4794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800" dirty="0"/>
              <a:t>Transformers have a </a:t>
            </a:r>
            <a:r>
              <a:rPr lang="en-GB" sz="2800" b="1" dirty="0"/>
              <a:t>primary</a:t>
            </a:r>
            <a:r>
              <a:rPr lang="en-GB" sz="2800" dirty="0"/>
              <a:t> and </a:t>
            </a:r>
            <a:r>
              <a:rPr lang="en-GB" sz="2800" b="1" dirty="0"/>
              <a:t>secondary</a:t>
            </a:r>
            <a:r>
              <a:rPr lang="en-GB" sz="2800" dirty="0"/>
              <a:t> coil.</a:t>
            </a:r>
            <a:endParaRPr lang="en-GB" sz="3200" dirty="0"/>
          </a:p>
        </p:txBody>
      </p:sp>
      <p:sp>
        <p:nvSpPr>
          <p:cNvPr id="8" name="Rectangle 7">
            <a:extLst>
              <a:ext uri="{FF2B5EF4-FFF2-40B4-BE49-F238E27FC236}">
                <a16:creationId xmlns:a16="http://schemas.microsoft.com/office/drawing/2014/main" id="{C0B38FB6-A9F6-8548-A79F-E33F5509877E}"/>
              </a:ext>
            </a:extLst>
          </p:cNvPr>
          <p:cNvSpPr/>
          <p:nvPr/>
        </p:nvSpPr>
        <p:spPr>
          <a:xfrm>
            <a:off x="1057330" y="1505472"/>
            <a:ext cx="8255859" cy="1198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800" dirty="0"/>
              <a:t>The coils are physically unconnected but </a:t>
            </a:r>
            <a:r>
              <a:rPr lang="en-GB" sz="2800" b="1" dirty="0"/>
              <a:t>magnetically connected </a:t>
            </a:r>
            <a:r>
              <a:rPr lang="en-GB" sz="2800" dirty="0"/>
              <a:t>usually through a laminated iron core.</a:t>
            </a:r>
            <a:endParaRPr lang="en-GB" sz="3200" dirty="0"/>
          </a:p>
        </p:txBody>
      </p:sp>
      <p:sp>
        <p:nvSpPr>
          <p:cNvPr id="9" name="Rectangle 8">
            <a:extLst>
              <a:ext uri="{FF2B5EF4-FFF2-40B4-BE49-F238E27FC236}">
                <a16:creationId xmlns:a16="http://schemas.microsoft.com/office/drawing/2014/main" id="{B2629A44-AE6B-2748-82E3-020F271C7E9E}"/>
              </a:ext>
            </a:extLst>
          </p:cNvPr>
          <p:cNvSpPr/>
          <p:nvPr/>
        </p:nvSpPr>
        <p:spPr>
          <a:xfrm>
            <a:off x="1057330" y="2742884"/>
            <a:ext cx="8255859" cy="11991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800" dirty="0"/>
              <a:t>The magnetic field of the primary coil induces a voltage and current in the secondary coil by </a:t>
            </a:r>
            <a:r>
              <a:rPr lang="en-GB" sz="2800" b="1" dirty="0"/>
              <a:t>electromagnetic induction.</a:t>
            </a:r>
            <a:endParaRPr lang="en-GB" sz="3200" b="1" dirty="0"/>
          </a:p>
        </p:txBody>
      </p:sp>
      <p:sp>
        <p:nvSpPr>
          <p:cNvPr id="13" name="Oval 12">
            <a:extLst>
              <a:ext uri="{FF2B5EF4-FFF2-40B4-BE49-F238E27FC236}">
                <a16:creationId xmlns:a16="http://schemas.microsoft.com/office/drawing/2014/main" id="{20F8A612-46C1-8E49-B8B0-9C2A7F9AD720}"/>
              </a:ext>
            </a:extLst>
          </p:cNvPr>
          <p:cNvSpPr/>
          <p:nvPr/>
        </p:nvSpPr>
        <p:spPr>
          <a:xfrm>
            <a:off x="1145371" y="1008914"/>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solidFill>
              </a:rPr>
              <a:t>1</a:t>
            </a:r>
            <a:endParaRPr lang="en-GB" dirty="0">
              <a:solidFill>
                <a:schemeClr val="accent2"/>
              </a:solidFill>
            </a:endParaRPr>
          </a:p>
        </p:txBody>
      </p:sp>
      <p:sp>
        <p:nvSpPr>
          <p:cNvPr id="14" name="Oval 13">
            <a:extLst>
              <a:ext uri="{FF2B5EF4-FFF2-40B4-BE49-F238E27FC236}">
                <a16:creationId xmlns:a16="http://schemas.microsoft.com/office/drawing/2014/main" id="{366C6DF2-D9F7-AF45-A863-02AAB2FEB270}"/>
              </a:ext>
            </a:extLst>
          </p:cNvPr>
          <p:cNvSpPr/>
          <p:nvPr/>
        </p:nvSpPr>
        <p:spPr>
          <a:xfrm>
            <a:off x="1145371" y="1920001"/>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solidFill>
              </a:rPr>
              <a:t>2</a:t>
            </a:r>
            <a:endParaRPr lang="en-GB" dirty="0">
              <a:solidFill>
                <a:schemeClr val="accent5"/>
              </a:solidFill>
            </a:endParaRPr>
          </a:p>
        </p:txBody>
      </p:sp>
      <p:sp>
        <p:nvSpPr>
          <p:cNvPr id="15" name="Oval 14">
            <a:extLst>
              <a:ext uri="{FF2B5EF4-FFF2-40B4-BE49-F238E27FC236}">
                <a16:creationId xmlns:a16="http://schemas.microsoft.com/office/drawing/2014/main" id="{BFED81CD-6E3B-274A-BFF4-CD4AD2268B24}"/>
              </a:ext>
            </a:extLst>
          </p:cNvPr>
          <p:cNvSpPr/>
          <p:nvPr/>
        </p:nvSpPr>
        <p:spPr>
          <a:xfrm>
            <a:off x="1145371" y="3131869"/>
            <a:ext cx="420130" cy="421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6"/>
                </a:solidFill>
              </a:rPr>
              <a:t>3</a:t>
            </a:r>
            <a:endParaRPr lang="en-GB" dirty="0">
              <a:solidFill>
                <a:schemeClr val="accent6"/>
              </a:solidFill>
            </a:endParaRPr>
          </a:p>
        </p:txBody>
      </p:sp>
      <p:sp>
        <p:nvSpPr>
          <p:cNvPr id="16" name="Rectangle 15">
            <a:extLst>
              <a:ext uri="{FF2B5EF4-FFF2-40B4-BE49-F238E27FC236}">
                <a16:creationId xmlns:a16="http://schemas.microsoft.com/office/drawing/2014/main" id="{BF959F2C-0D97-2648-BB8E-DE03CC0EC606}"/>
              </a:ext>
            </a:extLst>
          </p:cNvPr>
          <p:cNvSpPr/>
          <p:nvPr/>
        </p:nvSpPr>
        <p:spPr>
          <a:xfrm>
            <a:off x="1057330" y="3997770"/>
            <a:ext cx="8255859" cy="8784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800" dirty="0"/>
              <a:t>The subsequent transfer of energy from the primary to secondary coil is called </a:t>
            </a:r>
            <a:r>
              <a:rPr lang="en-GB" sz="2800" b="1" dirty="0"/>
              <a:t>transformer action.</a:t>
            </a:r>
            <a:endParaRPr lang="en-GB" sz="3200" b="1" dirty="0"/>
          </a:p>
        </p:txBody>
      </p:sp>
      <p:sp>
        <p:nvSpPr>
          <p:cNvPr id="17" name="Oval 16">
            <a:extLst>
              <a:ext uri="{FF2B5EF4-FFF2-40B4-BE49-F238E27FC236}">
                <a16:creationId xmlns:a16="http://schemas.microsoft.com/office/drawing/2014/main" id="{998FFADA-7299-164F-8E9C-6A77AEEBD3B5}"/>
              </a:ext>
            </a:extLst>
          </p:cNvPr>
          <p:cNvSpPr/>
          <p:nvPr/>
        </p:nvSpPr>
        <p:spPr>
          <a:xfrm>
            <a:off x="1145371" y="4226944"/>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3"/>
                </a:solidFill>
              </a:rPr>
              <a:t>4</a:t>
            </a:r>
            <a:endParaRPr lang="en-GB" dirty="0">
              <a:solidFill>
                <a:schemeClr val="accent3"/>
              </a:solidFill>
            </a:endParaRPr>
          </a:p>
        </p:txBody>
      </p:sp>
    </p:spTree>
    <p:custDataLst>
      <p:tags r:id="rId1"/>
    </p:custDataLst>
    <p:extLst>
      <p:ext uri="{BB962C8B-B14F-4D97-AF65-F5344CB8AC3E}">
        <p14:creationId xmlns:p14="http://schemas.microsoft.com/office/powerpoint/2010/main" val="673343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journey of electricity</a:t>
            </a:r>
          </a:p>
        </p:txBody>
      </p:sp>
      <p:sp>
        <p:nvSpPr>
          <p:cNvPr id="3" name="Content Placeholder 2"/>
          <p:cNvSpPr>
            <a:spLocks noGrp="1"/>
          </p:cNvSpPr>
          <p:nvPr>
            <p:ph idx="1"/>
          </p:nvPr>
        </p:nvSpPr>
        <p:spPr>
          <a:xfrm>
            <a:off x="1122533" y="1091869"/>
            <a:ext cx="3329122" cy="3911931"/>
          </a:xfrm>
        </p:spPr>
        <p:txBody>
          <a:bodyPr>
            <a:noAutofit/>
          </a:bodyPr>
          <a:lstStyle/>
          <a:p>
            <a:pPr marL="0" indent="0" algn="just">
              <a:buNone/>
            </a:pPr>
            <a:r>
              <a:rPr lang="en-GB" sz="2400" dirty="0"/>
              <a:t>Transformers are key in getting the electricity powering the device you are reading this one to you from hundreds of kilometres away.</a:t>
            </a:r>
          </a:p>
        </p:txBody>
      </p:sp>
      <p:pic>
        <p:nvPicPr>
          <p:cNvPr id="5" name="Picture 4">
            <a:extLst>
              <a:ext uri="{FF2B5EF4-FFF2-40B4-BE49-F238E27FC236}">
                <a16:creationId xmlns:a16="http://schemas.microsoft.com/office/drawing/2014/main" id="{14240A2B-8BD5-5B4E-90FE-9EA43E736D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51654" y="1091869"/>
            <a:ext cx="5544753" cy="3692892"/>
          </a:xfrm>
          <a:prstGeom prst="rect">
            <a:avLst/>
          </a:prstGeom>
        </p:spPr>
      </p:pic>
      <p:sp>
        <p:nvSpPr>
          <p:cNvPr id="6" name="Rectangle 5">
            <a:extLst>
              <a:ext uri="{FF2B5EF4-FFF2-40B4-BE49-F238E27FC236}">
                <a16:creationId xmlns:a16="http://schemas.microsoft.com/office/drawing/2014/main" id="{CD2C77E4-01B1-AD48-9CC0-559595EBD016}"/>
              </a:ext>
            </a:extLst>
          </p:cNvPr>
          <p:cNvSpPr/>
          <p:nvPr/>
        </p:nvSpPr>
        <p:spPr>
          <a:xfrm>
            <a:off x="1122531" y="3599320"/>
            <a:ext cx="3062011" cy="1200329"/>
          </a:xfrm>
          <a:prstGeom prst="rect">
            <a:avLst/>
          </a:prstGeom>
          <a:solidFill>
            <a:schemeClr val="tx2">
              <a:lumMod val="40000"/>
              <a:lumOff val="60000"/>
            </a:schemeClr>
          </a:solidFill>
        </p:spPr>
        <p:txBody>
          <a:bodyPr wrap="square">
            <a:spAutoFit/>
          </a:bodyPr>
          <a:lstStyle/>
          <a:p>
            <a:r>
              <a:rPr lang="en-GB" sz="2400" i="1" dirty="0"/>
              <a:t>Click on each part of the image to find out how this happens.</a:t>
            </a:r>
          </a:p>
        </p:txBody>
      </p:sp>
      <p:pic>
        <p:nvPicPr>
          <p:cNvPr id="7" name="Graphic 6" descr="User">
            <a:extLst>
              <a:ext uri="{FF2B5EF4-FFF2-40B4-BE49-F238E27FC236}">
                <a16:creationId xmlns:a16="http://schemas.microsoft.com/office/drawing/2014/main" id="{0C4AA458-3639-5448-AA94-2732E1B19D6B}"/>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3284" y="3772461"/>
            <a:ext cx="854046" cy="854046"/>
          </a:xfrm>
          <a:prstGeom prst="rect">
            <a:avLst/>
          </a:prstGeom>
        </p:spPr>
      </p:pic>
    </p:spTree>
    <p:custDataLst>
      <p:tags r:id="rId1"/>
    </p:custDataLst>
    <p:extLst>
      <p:ext uri="{BB962C8B-B14F-4D97-AF65-F5344CB8AC3E}">
        <p14:creationId xmlns:p14="http://schemas.microsoft.com/office/powerpoint/2010/main" val="2281782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Power stations</a:t>
            </a:r>
          </a:p>
        </p:txBody>
      </p:sp>
      <p:sp>
        <p:nvSpPr>
          <p:cNvPr id="3" name="Content Placeholder 2"/>
          <p:cNvSpPr>
            <a:spLocks noGrp="1"/>
          </p:cNvSpPr>
          <p:nvPr>
            <p:ph idx="1"/>
          </p:nvPr>
        </p:nvSpPr>
        <p:spPr>
          <a:xfrm>
            <a:off x="1122531" y="1091870"/>
            <a:ext cx="7607557" cy="2457242"/>
          </a:xfrm>
        </p:spPr>
        <p:txBody>
          <a:bodyPr>
            <a:noAutofit/>
          </a:bodyPr>
          <a:lstStyle/>
          <a:p>
            <a:pPr marL="0" indent="0" algn="just">
              <a:buNone/>
            </a:pPr>
            <a:r>
              <a:rPr lang="en-GB" sz="2400" dirty="0"/>
              <a:t>Almost all the electricity used in the world is made in a power station far from where it is needed.</a:t>
            </a:r>
          </a:p>
          <a:p>
            <a:pPr marL="0" indent="0" algn="just">
              <a:buNone/>
            </a:pPr>
            <a:endParaRPr lang="en-GB" sz="2400" dirty="0"/>
          </a:p>
          <a:p>
            <a:pPr marL="0" indent="0" algn="just">
              <a:buNone/>
            </a:pPr>
            <a:r>
              <a:rPr lang="en-GB" sz="2400" dirty="0"/>
              <a:t>Power stations in South Africa generate electricity at about 11,000V or 11kV. This is a dangerously high voltage but still too low for electricity to be sent the hundreds of kilometres to where it is needed.</a:t>
            </a:r>
          </a:p>
        </p:txBody>
      </p:sp>
    </p:spTree>
    <p:custDataLst>
      <p:tags r:id="rId1"/>
    </p:custDataLst>
    <p:extLst>
      <p:ext uri="{BB962C8B-B14F-4D97-AF65-F5344CB8AC3E}">
        <p14:creationId xmlns:p14="http://schemas.microsoft.com/office/powerpoint/2010/main" val="2515483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Transformer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22531" y="1091870"/>
                <a:ext cx="7607557" cy="3697106"/>
              </a:xfrm>
            </p:spPr>
            <p:txBody>
              <a:bodyPr>
                <a:noAutofit/>
              </a:bodyPr>
              <a:lstStyle/>
              <a:p>
                <a:pPr marL="0" indent="0" algn="just">
                  <a:buNone/>
                </a:pPr>
                <a:r>
                  <a:rPr lang="en-GB" sz="2400" dirty="0"/>
                  <a:t>Even though power stations generate electricity at 11kV, this is still not high enough to move it over long distances. A power transformer is used to change or transform the voltage to as high as 132 000V or 132kV. These transformers are called </a:t>
                </a:r>
                <a:r>
                  <a:rPr lang="en-GB" sz="2400" b="1" dirty="0"/>
                  <a:t>step-up</a:t>
                </a:r>
                <a:r>
                  <a:rPr lang="en-GB" sz="2400" dirty="0"/>
                  <a:t> transformers – they increase the voltage. But why?</a:t>
                </a:r>
              </a:p>
              <a:p>
                <a:pPr marL="0" indent="0" algn="just">
                  <a:buNone/>
                </a:pPr>
                <a:endParaRPr lang="en-GB" sz="2400" dirty="0"/>
              </a:p>
              <a:p>
                <a:pPr marL="0" indent="0" algn="just">
                  <a:buNone/>
                </a:pPr>
                <a:r>
                  <a:rPr lang="en-GB" sz="2400" dirty="0"/>
                  <a:t>We know that </a:t>
                </a:r>
                <a14:m>
                  <m:oMath xmlns:m="http://schemas.openxmlformats.org/officeDocument/2006/math">
                    <m:r>
                      <a:rPr lang="en-US" sz="2400" i="1">
                        <a:latin typeface="Cambria Math" panose="02040503050406030204" pitchFamily="18" charset="0"/>
                      </a:rPr>
                      <m:t>𝑉</m:t>
                    </m:r>
                    <m:r>
                      <a:rPr lang="en-US" sz="2400" i="1">
                        <a:latin typeface="Cambria Math" panose="02040503050406030204" pitchFamily="18" charset="0"/>
                      </a:rPr>
                      <m:t>=</m:t>
                    </m:r>
                    <m:r>
                      <a:rPr lang="en-US" sz="2400" i="1">
                        <a:latin typeface="Cambria Math" panose="02040503050406030204" pitchFamily="18" charset="0"/>
                      </a:rPr>
                      <m:t>𝐼𝑅</m:t>
                    </m:r>
                  </m:oMath>
                </a14:m>
                <a:r>
                  <a:rPr lang="en-GB" sz="2400" dirty="0"/>
                  <a:t> or </a:t>
                </a:r>
                <a14:m>
                  <m:oMath xmlns:m="http://schemas.openxmlformats.org/officeDocument/2006/math">
                    <m:r>
                      <a:rPr lang="en-US" sz="2400" i="1">
                        <a:latin typeface="Cambria Math" panose="02040503050406030204" pitchFamily="18" charset="0"/>
                      </a:rPr>
                      <m:t>𝑅</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𝑉</m:t>
                        </m:r>
                      </m:num>
                      <m:den>
                        <m:r>
                          <a:rPr lang="en-US" sz="2400" i="1">
                            <a:latin typeface="Cambria Math" panose="02040503050406030204" pitchFamily="18" charset="0"/>
                          </a:rPr>
                          <m:t>𝐼</m:t>
                        </m:r>
                      </m:den>
                    </m:f>
                    <m:r>
                      <a:rPr lang="en-US" sz="2400" b="0" i="0" smtClean="0">
                        <a:latin typeface="Cambria Math" panose="02040503050406030204" pitchFamily="18" charset="0"/>
                      </a:rPr>
                      <m:t> </m:t>
                    </m:r>
                  </m:oMath>
                </a14:m>
                <a:r>
                  <a:rPr lang="en-GB" sz="2400" dirty="0"/>
                  <a:t>and that P (power) = VI. So for the same amount of power (or electrical energy) , if we increase the voltage, we decrease the current.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22531" y="1091870"/>
                <a:ext cx="7607557" cy="3697106"/>
              </a:xfrm>
              <a:blipFill>
                <a:blip r:embed="rId4"/>
                <a:stretch>
                  <a:fillRect l="-1167" t="-1712" r="-1333" b="-3767"/>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05540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National transmission lines</a:t>
            </a:r>
          </a:p>
        </p:txBody>
      </p:sp>
      <p:sp>
        <p:nvSpPr>
          <p:cNvPr id="3" name="Content Placeholder 2"/>
          <p:cNvSpPr>
            <a:spLocks noGrp="1"/>
          </p:cNvSpPr>
          <p:nvPr>
            <p:ph idx="1"/>
          </p:nvPr>
        </p:nvSpPr>
        <p:spPr>
          <a:xfrm>
            <a:off x="1122531" y="1091870"/>
            <a:ext cx="7607557" cy="3697106"/>
          </a:xfrm>
        </p:spPr>
        <p:txBody>
          <a:bodyPr>
            <a:noAutofit/>
          </a:bodyPr>
          <a:lstStyle/>
          <a:p>
            <a:pPr marL="0" indent="0" algn="just">
              <a:buNone/>
            </a:pPr>
            <a:r>
              <a:rPr lang="en-GB" sz="2400" dirty="0"/>
              <a:t>By making the voltage very high, the current that needs to flow through the transmission lines is relatively small. This means that far thinner (and cheaper) cables can be used to carry the same amount of power.</a:t>
            </a:r>
          </a:p>
          <a:p>
            <a:pPr marL="0" indent="0" algn="just">
              <a:buNone/>
            </a:pPr>
            <a:r>
              <a:rPr lang="en-GB" sz="2400" dirty="0"/>
              <a:t>A smaller current also means less electrical energy is lost due to the resistance of the cables.</a:t>
            </a:r>
          </a:p>
          <a:p>
            <a:pPr marL="0" indent="0" algn="just">
              <a:buNone/>
            </a:pPr>
            <a:r>
              <a:rPr lang="en-GB" sz="2400" dirty="0"/>
              <a:t>Lastly, very high voltages give the electricity the force it needs to travel long distances.</a:t>
            </a:r>
          </a:p>
          <a:p>
            <a:pPr marL="0" indent="0" algn="just">
              <a:buNone/>
            </a:pPr>
            <a:r>
              <a:rPr lang="en-GB" sz="2400" dirty="0"/>
              <a:t>Win! Win! Win!</a:t>
            </a:r>
          </a:p>
        </p:txBody>
      </p:sp>
    </p:spTree>
    <p:custDataLst>
      <p:tags r:id="rId1"/>
    </p:custDataLst>
    <p:extLst>
      <p:ext uri="{BB962C8B-B14F-4D97-AF65-F5344CB8AC3E}">
        <p14:creationId xmlns:p14="http://schemas.microsoft.com/office/powerpoint/2010/main" val="2986821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Substation</a:t>
            </a:r>
          </a:p>
        </p:txBody>
      </p:sp>
      <p:sp>
        <p:nvSpPr>
          <p:cNvPr id="3" name="Content Placeholder 2"/>
          <p:cNvSpPr>
            <a:spLocks noGrp="1"/>
          </p:cNvSpPr>
          <p:nvPr>
            <p:ph idx="1"/>
          </p:nvPr>
        </p:nvSpPr>
        <p:spPr>
          <a:xfrm>
            <a:off x="1122531" y="1091870"/>
            <a:ext cx="7607557" cy="3697106"/>
          </a:xfrm>
        </p:spPr>
        <p:txBody>
          <a:bodyPr>
            <a:noAutofit/>
          </a:bodyPr>
          <a:lstStyle/>
          <a:p>
            <a:pPr marL="0" indent="0" algn="just">
              <a:buNone/>
            </a:pPr>
            <a:r>
              <a:rPr lang="en-US" sz="2400" dirty="0"/>
              <a:t>132kV is fine travelling along high cables through the countryside. It is too dangerous for cables that run inside cities. So substations use distribution transformers to reduce or </a:t>
            </a:r>
            <a:r>
              <a:rPr lang="en-US" sz="2400" b="1" dirty="0"/>
              <a:t>step-down</a:t>
            </a:r>
            <a:r>
              <a:rPr lang="en-US" sz="2400" dirty="0"/>
              <a:t> the voltage to about 11kV again and distribute the electrical energy from a few transmission lines to many more distribution lines.</a:t>
            </a:r>
          </a:p>
          <a:p>
            <a:pPr marL="0" indent="0" algn="just">
              <a:buNone/>
            </a:pPr>
            <a:r>
              <a:rPr lang="en-GB" sz="2400" dirty="0"/>
              <a:t>Because the transmission current gets split between lots of distribution wires, each wire only needs to carry a portion of the overall current, so reducing the voltage does not mean we have to increase the cable thickness.</a:t>
            </a:r>
            <a:endParaRPr lang="en-US" sz="2400" dirty="0"/>
          </a:p>
        </p:txBody>
      </p:sp>
    </p:spTree>
    <p:custDataLst>
      <p:tags r:id="rId1"/>
    </p:custDataLst>
    <p:extLst>
      <p:ext uri="{BB962C8B-B14F-4D97-AF65-F5344CB8AC3E}">
        <p14:creationId xmlns:p14="http://schemas.microsoft.com/office/powerpoint/2010/main" val="1634643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Houses, shops and other buildings</a:t>
            </a:r>
          </a:p>
        </p:txBody>
      </p:sp>
      <p:sp>
        <p:nvSpPr>
          <p:cNvPr id="3" name="Content Placeholder 2"/>
          <p:cNvSpPr>
            <a:spLocks noGrp="1"/>
          </p:cNvSpPr>
          <p:nvPr>
            <p:ph idx="1"/>
          </p:nvPr>
        </p:nvSpPr>
        <p:spPr>
          <a:xfrm>
            <a:off x="1122531" y="1091870"/>
            <a:ext cx="7607557" cy="3697106"/>
          </a:xfrm>
        </p:spPr>
        <p:txBody>
          <a:bodyPr>
            <a:noAutofit/>
          </a:bodyPr>
          <a:lstStyle/>
          <a:p>
            <a:pPr marL="0" indent="0" algn="just">
              <a:buNone/>
            </a:pPr>
            <a:r>
              <a:rPr lang="en-US" sz="2400" dirty="0"/>
              <a:t>From the substation, the voltage gets stepped down once or twice more until it gets to 220V and is delivered to your house or 380V for many workplaces. At each step, the current is split between more and more cables going to more and more places.</a:t>
            </a:r>
          </a:p>
          <a:p>
            <a:pPr marL="0" indent="0" algn="just">
              <a:buNone/>
            </a:pPr>
            <a:r>
              <a:rPr lang="en-US" sz="2400" dirty="0"/>
              <a:t>Voltages like 11kV delivered to your house would mean that sparks would fly out of your plug! Stepping down the voltage to 220V stops this from happening.</a:t>
            </a:r>
          </a:p>
          <a:p>
            <a:pPr marL="0" indent="0" algn="just">
              <a:buNone/>
            </a:pPr>
            <a:r>
              <a:rPr lang="en-US" sz="2400" dirty="0"/>
              <a:t>Your cellphone charger also has a transformer that steps this voltage down again to about 3V - 5V – just right for your phone.</a:t>
            </a:r>
          </a:p>
        </p:txBody>
      </p:sp>
    </p:spTree>
    <p:custDataLst>
      <p:tags r:id="rId1"/>
    </p:custDataLst>
    <p:extLst>
      <p:ext uri="{BB962C8B-B14F-4D97-AF65-F5344CB8AC3E}">
        <p14:creationId xmlns:p14="http://schemas.microsoft.com/office/powerpoint/2010/main" val="1355736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transformers change voltage (and current)</a:t>
            </a:r>
          </a:p>
        </p:txBody>
      </p:sp>
      <p:sp>
        <p:nvSpPr>
          <p:cNvPr id="3" name="Content Placeholder 2"/>
          <p:cNvSpPr>
            <a:spLocks noGrp="1"/>
          </p:cNvSpPr>
          <p:nvPr>
            <p:ph idx="1"/>
          </p:nvPr>
        </p:nvSpPr>
        <p:spPr>
          <a:xfrm>
            <a:off x="1057330" y="942968"/>
            <a:ext cx="7672757" cy="830998"/>
          </a:xfrm>
        </p:spPr>
        <p:txBody>
          <a:bodyPr>
            <a:noAutofit/>
          </a:bodyPr>
          <a:lstStyle/>
          <a:p>
            <a:pPr marL="0" indent="0">
              <a:buNone/>
            </a:pPr>
            <a:r>
              <a:rPr lang="en-GB" sz="2400" dirty="0"/>
              <a:t>The magnitude of the </a:t>
            </a:r>
            <a:r>
              <a:rPr lang="en-GB" sz="2400" dirty="0" err="1"/>
              <a:t>emf</a:t>
            </a:r>
            <a:r>
              <a:rPr lang="en-GB" sz="2400" dirty="0"/>
              <a:t> induced in the secondary coil in the transformer depends on</a:t>
            </a:r>
          </a:p>
        </p:txBody>
      </p:sp>
      <p:sp>
        <p:nvSpPr>
          <p:cNvPr id="8" name="Rectangle 7">
            <a:extLst>
              <a:ext uri="{FF2B5EF4-FFF2-40B4-BE49-F238E27FC236}">
                <a16:creationId xmlns:a16="http://schemas.microsoft.com/office/drawing/2014/main" id="{2C2B9480-18FF-3B45-8079-5D13339C1261}"/>
              </a:ext>
            </a:extLst>
          </p:cNvPr>
          <p:cNvSpPr/>
          <p:nvPr/>
        </p:nvSpPr>
        <p:spPr>
          <a:xfrm>
            <a:off x="1049033" y="3668192"/>
            <a:ext cx="4369964" cy="830997"/>
          </a:xfrm>
          <a:prstGeom prst="rect">
            <a:avLst/>
          </a:prstGeom>
          <a:solidFill>
            <a:schemeClr val="tx2">
              <a:lumMod val="40000"/>
              <a:lumOff val="60000"/>
            </a:schemeClr>
          </a:solidFill>
        </p:spPr>
        <p:txBody>
          <a:bodyPr wrap="square">
            <a:spAutoFit/>
          </a:bodyPr>
          <a:lstStyle/>
          <a:p>
            <a:r>
              <a:rPr lang="en-GB" sz="2400" i="1" dirty="0"/>
              <a:t>Click the button to learn more about how transformers work. </a:t>
            </a:r>
          </a:p>
        </p:txBody>
      </p:sp>
      <p:pic>
        <p:nvPicPr>
          <p:cNvPr id="9" name="Graphic 8" descr="User">
            <a:extLst>
              <a:ext uri="{FF2B5EF4-FFF2-40B4-BE49-F238E27FC236}">
                <a16:creationId xmlns:a16="http://schemas.microsoft.com/office/drawing/2014/main" id="{546506CE-A905-444C-8076-7F947CFB072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0" y="3633809"/>
            <a:ext cx="854046" cy="854046"/>
          </a:xfrm>
          <a:prstGeom prst="rect">
            <a:avLst/>
          </a:prstGeom>
        </p:spPr>
      </p:pic>
      <p:sp>
        <p:nvSpPr>
          <p:cNvPr id="18" name="Rectangle 17">
            <a:extLst>
              <a:ext uri="{FF2B5EF4-FFF2-40B4-BE49-F238E27FC236}">
                <a16:creationId xmlns:a16="http://schemas.microsoft.com/office/drawing/2014/main" id="{4DEAEC98-37E4-1E49-ACEB-FAD23D7F6A76}"/>
              </a:ext>
            </a:extLst>
          </p:cNvPr>
          <p:cNvSpPr/>
          <p:nvPr/>
        </p:nvSpPr>
        <p:spPr>
          <a:xfrm>
            <a:off x="1057333" y="1744429"/>
            <a:ext cx="7672758" cy="7996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800" dirty="0"/>
              <a:t>The strength of the magnetic field in the primary coil</a:t>
            </a:r>
          </a:p>
        </p:txBody>
      </p:sp>
      <p:sp>
        <p:nvSpPr>
          <p:cNvPr id="19" name="Oval 18">
            <a:extLst>
              <a:ext uri="{FF2B5EF4-FFF2-40B4-BE49-F238E27FC236}">
                <a16:creationId xmlns:a16="http://schemas.microsoft.com/office/drawing/2014/main" id="{1BB65053-78E2-DC47-A9FE-C65F8047D469}"/>
              </a:ext>
            </a:extLst>
          </p:cNvPr>
          <p:cNvSpPr/>
          <p:nvPr/>
        </p:nvSpPr>
        <p:spPr>
          <a:xfrm>
            <a:off x="1145373" y="1941912"/>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solidFill>
              </a:rPr>
              <a:t>1</a:t>
            </a:r>
            <a:endParaRPr lang="en-GB" dirty="0">
              <a:solidFill>
                <a:schemeClr val="accent2"/>
              </a:solidFill>
            </a:endParaRPr>
          </a:p>
        </p:txBody>
      </p:sp>
      <p:sp>
        <p:nvSpPr>
          <p:cNvPr id="20" name="Rectangle 19">
            <a:extLst>
              <a:ext uri="{FF2B5EF4-FFF2-40B4-BE49-F238E27FC236}">
                <a16:creationId xmlns:a16="http://schemas.microsoft.com/office/drawing/2014/main" id="{8C9D0D76-FAD4-054E-8553-ED755939DB57}"/>
              </a:ext>
            </a:extLst>
          </p:cNvPr>
          <p:cNvSpPr/>
          <p:nvPr/>
        </p:nvSpPr>
        <p:spPr>
          <a:xfrm>
            <a:off x="1057331" y="2604456"/>
            <a:ext cx="7672758" cy="8032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800" dirty="0"/>
              <a:t>The number of turns in the secondary coil</a:t>
            </a:r>
          </a:p>
        </p:txBody>
      </p:sp>
      <p:sp>
        <p:nvSpPr>
          <p:cNvPr id="21" name="Oval 20">
            <a:extLst>
              <a:ext uri="{FF2B5EF4-FFF2-40B4-BE49-F238E27FC236}">
                <a16:creationId xmlns:a16="http://schemas.microsoft.com/office/drawing/2014/main" id="{B73BCE5A-17A9-7B45-A8B4-448A3A505EAE}"/>
              </a:ext>
            </a:extLst>
          </p:cNvPr>
          <p:cNvSpPr/>
          <p:nvPr/>
        </p:nvSpPr>
        <p:spPr>
          <a:xfrm>
            <a:off x="1145371" y="2782679"/>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3"/>
                </a:solidFill>
              </a:rPr>
              <a:t>2</a:t>
            </a:r>
            <a:endParaRPr lang="en-GB" dirty="0">
              <a:solidFill>
                <a:schemeClr val="accent3"/>
              </a:solidFill>
            </a:endParaRPr>
          </a:p>
        </p:txBody>
      </p:sp>
      <p:sp>
        <p:nvSpPr>
          <p:cNvPr id="4" name="Rounded Rectangle 3">
            <a:extLst>
              <a:ext uri="{FF2B5EF4-FFF2-40B4-BE49-F238E27FC236}">
                <a16:creationId xmlns:a16="http://schemas.microsoft.com/office/drawing/2014/main" id="{27497972-5EB4-DA45-8340-D3E2ECD395BB}"/>
              </a:ext>
            </a:extLst>
          </p:cNvPr>
          <p:cNvSpPr/>
          <p:nvPr/>
        </p:nvSpPr>
        <p:spPr>
          <a:xfrm>
            <a:off x="5961888" y="3668192"/>
            <a:ext cx="2768199" cy="83099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How transformers work</a:t>
            </a:r>
          </a:p>
        </p:txBody>
      </p:sp>
    </p:spTree>
    <p:custDataLst>
      <p:tags r:id="rId1"/>
    </p:custDataLst>
    <p:extLst>
      <p:ext uri="{BB962C8B-B14F-4D97-AF65-F5344CB8AC3E}">
        <p14:creationId xmlns:p14="http://schemas.microsoft.com/office/powerpoint/2010/main" val="2743829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Activity</a:t>
            </a:r>
          </a:p>
        </p:txBody>
      </p:sp>
      <p:sp>
        <p:nvSpPr>
          <p:cNvPr id="10" name="Content Placeholder 2">
            <a:extLst>
              <a:ext uri="{FF2B5EF4-FFF2-40B4-BE49-F238E27FC236}">
                <a16:creationId xmlns:a16="http://schemas.microsoft.com/office/drawing/2014/main" id="{F052FD8E-4ED0-9F4F-85B7-84AFDCC5C859}"/>
              </a:ext>
            </a:extLst>
          </p:cNvPr>
          <p:cNvSpPr txBox="1">
            <a:spLocks/>
          </p:cNvSpPr>
          <p:nvPr/>
        </p:nvSpPr>
        <p:spPr>
          <a:xfrm>
            <a:off x="1122531" y="1099807"/>
            <a:ext cx="7607557" cy="2202193"/>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Tanya to provide</a:t>
            </a:r>
          </a:p>
        </p:txBody>
      </p:sp>
    </p:spTree>
    <p:custDataLst>
      <p:tags r:id="rId1"/>
    </p:custDataLst>
    <p:extLst>
      <p:ext uri="{BB962C8B-B14F-4D97-AF65-F5344CB8AC3E}">
        <p14:creationId xmlns:p14="http://schemas.microsoft.com/office/powerpoint/2010/main" val="2741108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r>
              <a:rPr lang="en-GB" dirty="0"/>
              <a:t>05_04_01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Test Yourself</a:t>
            </a:r>
          </a:p>
        </p:txBody>
      </p:sp>
      <p:sp>
        <p:nvSpPr>
          <p:cNvPr id="3" name="Content Placeholder 2"/>
          <p:cNvSpPr>
            <a:spLocks noGrp="1"/>
          </p:cNvSpPr>
          <p:nvPr>
            <p:ph idx="1"/>
          </p:nvPr>
        </p:nvSpPr>
        <p:spPr>
          <a:xfrm>
            <a:off x="1122531" y="1091868"/>
            <a:ext cx="7607557" cy="811883"/>
          </a:xfrm>
        </p:spPr>
        <p:txBody>
          <a:bodyPr>
            <a:noAutofit/>
          </a:bodyPr>
          <a:lstStyle/>
          <a:p>
            <a:pPr marL="0" indent="0" algn="just">
              <a:buNone/>
            </a:pPr>
            <a:r>
              <a:rPr lang="en-GB" sz="2400" dirty="0"/>
              <a:t>We have come to the end of this unit. Answer the following questions to make sure you mutual induction.</a:t>
            </a:r>
          </a:p>
        </p:txBody>
      </p:sp>
    </p:spTree>
    <p:custDataLst>
      <p:tags r:id="rId1"/>
    </p:custDataLst>
    <p:extLst>
      <p:ext uri="{BB962C8B-B14F-4D97-AF65-F5344CB8AC3E}">
        <p14:creationId xmlns:p14="http://schemas.microsoft.com/office/powerpoint/2010/main" val="509370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Tanya to provide</a:t>
            </a:r>
          </a:p>
          <a:p>
            <a:pPr marL="457200" indent="-457200" algn="just">
              <a:buFont typeface="+mj-lt"/>
              <a:buAutoNum type="alphaLcParenR"/>
            </a:pPr>
            <a:endParaRPr lang="en-GB" sz="2400" dirty="0"/>
          </a:p>
          <a:p>
            <a:pPr marL="457200" indent="-457200" algn="just">
              <a:buFont typeface="+mj-lt"/>
              <a:buAutoNum type="alphaLcParenR"/>
            </a:pPr>
            <a:endParaRPr lang="en-GB" sz="2800" dirty="0"/>
          </a:p>
          <a:p>
            <a:pPr marL="457200" indent="-457200" algn="just">
              <a:buFont typeface="+mj-lt"/>
              <a:buAutoNum type="alphaLcParenR"/>
            </a:pPr>
            <a:endParaRPr lang="en-GB" sz="2400" dirty="0"/>
          </a:p>
          <a:p>
            <a:pPr marL="0" indent="0" algn="just">
              <a:buNone/>
            </a:pPr>
            <a:endParaRPr lang="en-GB" sz="2400" dirty="0"/>
          </a:p>
          <a:p>
            <a:pPr marL="0" indent="0" algn="just">
              <a:buNone/>
            </a:pPr>
            <a:endParaRPr lang="en-GB" sz="2400" dirty="0"/>
          </a:p>
        </p:txBody>
      </p:sp>
    </p:spTree>
    <p:custDataLst>
      <p:tags r:id="rId1"/>
    </p:custDataLst>
    <p:extLst>
      <p:ext uri="{BB962C8B-B14F-4D97-AF65-F5344CB8AC3E}">
        <p14:creationId xmlns:p14="http://schemas.microsoft.com/office/powerpoint/2010/main" val="2002869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a:t>
            </a:r>
          </a:p>
        </p:txBody>
      </p:sp>
      <p:sp>
        <p:nvSpPr>
          <p:cNvPr id="3" name="TextBox 2">
            <a:extLst>
              <a:ext uri="{FF2B5EF4-FFF2-40B4-BE49-F238E27FC236}">
                <a16:creationId xmlns:a16="http://schemas.microsoft.com/office/drawing/2014/main" id="{30DA013D-75F1-4B49-B706-0DC35E8E0B4F}"/>
              </a:ext>
            </a:extLst>
          </p:cNvPr>
          <p:cNvSpPr txBox="1"/>
          <p:nvPr/>
        </p:nvSpPr>
        <p:spPr>
          <a:xfrm>
            <a:off x="703956" y="974577"/>
            <a:ext cx="5696844" cy="2308324"/>
          </a:xfrm>
          <a:prstGeom prst="rect">
            <a:avLst/>
          </a:prstGeom>
          <a:noFill/>
        </p:spPr>
        <p:txBody>
          <a:bodyPr wrap="square" rtlCol="0">
            <a:spAutoFit/>
          </a:bodyPr>
          <a:lstStyle/>
          <a:p>
            <a:r>
              <a:rPr lang="en-GB" sz="1200" dirty="0"/>
              <a:t>Create a video where an expert electrician demonstrates and explains mutual induction.</a:t>
            </a:r>
          </a:p>
          <a:p>
            <a:pPr marL="171450" indent="-171450">
              <a:buFont typeface="Arial" panose="020B0604020202020204" pitchFamily="34" charset="0"/>
              <a:buChar char="•"/>
            </a:pPr>
            <a:r>
              <a:rPr lang="en-GB" sz="1200" dirty="0"/>
              <a:t>Set up an experiment to demonstrate mutual induction as in </a:t>
            </a:r>
            <a:r>
              <a:rPr lang="en-GB" sz="1200" dirty="0">
                <a:hlinkClick r:id="rId4"/>
              </a:rPr>
              <a:t>https://www.youtube.com/watch?v=tJQTEpVYNok</a:t>
            </a:r>
            <a:r>
              <a:rPr lang="en-GB" sz="1200" dirty="0"/>
              <a:t> from 2:05 – 4:32 but use AC supply</a:t>
            </a:r>
          </a:p>
          <a:p>
            <a:pPr marL="171450" indent="-171450">
              <a:buFont typeface="Arial" panose="020B0604020202020204" pitchFamily="34" charset="0"/>
              <a:buChar char="•"/>
            </a:pPr>
            <a:r>
              <a:rPr lang="en-GB" sz="1200" dirty="0"/>
              <a:t>Explain the process of mutual induction using a diagram like like on the right</a:t>
            </a:r>
          </a:p>
          <a:p>
            <a:pPr marL="628650" lvl="1" indent="-171450">
              <a:buFont typeface="Arial" panose="020B0604020202020204" pitchFamily="34" charset="0"/>
              <a:buChar char="•"/>
            </a:pPr>
            <a:r>
              <a:rPr lang="en-GB" sz="1200" dirty="0"/>
              <a:t>Explain how an EMF in 2</a:t>
            </a:r>
            <a:r>
              <a:rPr lang="en-GB" sz="1200" baseline="30000" dirty="0"/>
              <a:t>nd</a:t>
            </a:r>
            <a:r>
              <a:rPr lang="en-GB" sz="1200" dirty="0"/>
              <a:t> coil is the only </a:t>
            </a:r>
            <a:r>
              <a:rPr lang="en-GB" sz="1200" dirty="0" err="1"/>
              <a:t>emf</a:t>
            </a:r>
            <a:r>
              <a:rPr lang="en-GB" sz="1200" dirty="0"/>
              <a:t> so a current flows in the circuit connected to this coil</a:t>
            </a:r>
          </a:p>
          <a:p>
            <a:pPr marL="171450" indent="-171450">
              <a:buFont typeface="Arial" panose="020B0604020202020204" pitchFamily="34" charset="0"/>
              <a:buChar char="•"/>
            </a:pPr>
            <a:r>
              <a:rPr lang="en-GB" sz="1200" dirty="0"/>
              <a:t>Self-induction happens in first coil so a back </a:t>
            </a:r>
            <a:r>
              <a:rPr lang="en-GB" sz="1200" dirty="0" err="1"/>
              <a:t>emf</a:t>
            </a:r>
            <a:r>
              <a:rPr lang="en-GB" sz="1200" dirty="0"/>
              <a:t> is induced in this coil</a:t>
            </a:r>
          </a:p>
          <a:p>
            <a:pPr marL="171450" indent="-171450">
              <a:buFont typeface="Arial" panose="020B0604020202020204" pitchFamily="34" charset="0"/>
              <a:buChar char="•"/>
            </a:pPr>
            <a:r>
              <a:rPr lang="en-GB" sz="1200" dirty="0"/>
              <a:t>Lenz’s Law can be used to predict direction of EMF in 2</a:t>
            </a:r>
            <a:r>
              <a:rPr lang="en-GB" sz="1200" baseline="30000" dirty="0"/>
              <a:t>nd</a:t>
            </a:r>
            <a:r>
              <a:rPr lang="en-GB" sz="1200" dirty="0"/>
              <a:t> coil and illustrate this with an example</a:t>
            </a:r>
          </a:p>
          <a:p>
            <a:pPr marL="171450" indent="-171450">
              <a:buFont typeface="Arial" panose="020B0604020202020204" pitchFamily="34" charset="0"/>
              <a:buChar char="•"/>
            </a:pPr>
            <a:r>
              <a:rPr lang="en-GB" sz="1200" dirty="0"/>
              <a:t>Coils not physically connected – electrical power transferred magnetically</a:t>
            </a:r>
          </a:p>
          <a:p>
            <a:pPr marL="171450" indent="-171450">
              <a:buFont typeface="Arial" panose="020B0604020202020204" pitchFamily="34" charset="0"/>
              <a:buChar char="•"/>
            </a:pPr>
            <a:r>
              <a:rPr lang="en-GB" sz="1200" dirty="0"/>
              <a:t>Usefully only works in AC circuits as DC only produces very momentary changes in current hence changing magnetic fields</a:t>
            </a:r>
          </a:p>
        </p:txBody>
      </p:sp>
      <p:pic>
        <p:nvPicPr>
          <p:cNvPr id="4" name="Picture 3">
            <a:extLst>
              <a:ext uri="{FF2B5EF4-FFF2-40B4-BE49-F238E27FC236}">
                <a16:creationId xmlns:a16="http://schemas.microsoft.com/office/drawing/2014/main" id="{9E79C7BF-C654-EA4A-9174-7AD030597A95}"/>
              </a:ext>
            </a:extLst>
          </p:cNvPr>
          <p:cNvPicPr>
            <a:picLocks noChangeAspect="1"/>
          </p:cNvPicPr>
          <p:nvPr/>
        </p:nvPicPr>
        <p:blipFill>
          <a:blip r:embed="rId5"/>
          <a:stretch>
            <a:fillRect/>
          </a:stretch>
        </p:blipFill>
        <p:spPr>
          <a:xfrm>
            <a:off x="6520751" y="928589"/>
            <a:ext cx="5537200" cy="2400300"/>
          </a:xfrm>
          <a:prstGeom prst="rect">
            <a:avLst/>
          </a:prstGeom>
        </p:spPr>
      </p:pic>
    </p:spTree>
    <p:custDataLst>
      <p:tags r:id="rId1"/>
    </p:custDataLst>
    <p:extLst>
      <p:ext uri="{BB962C8B-B14F-4D97-AF65-F5344CB8AC3E}">
        <p14:creationId xmlns:p14="http://schemas.microsoft.com/office/powerpoint/2010/main" val="119291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a:t>
            </a:r>
          </a:p>
        </p:txBody>
      </p:sp>
      <p:sp>
        <p:nvSpPr>
          <p:cNvPr id="3" name="TextBox 2">
            <a:extLst>
              <a:ext uri="{FF2B5EF4-FFF2-40B4-BE49-F238E27FC236}">
                <a16:creationId xmlns:a16="http://schemas.microsoft.com/office/drawing/2014/main" id="{30DA013D-75F1-4B49-B706-0DC35E8E0B4F}"/>
              </a:ext>
            </a:extLst>
          </p:cNvPr>
          <p:cNvSpPr txBox="1"/>
          <p:nvPr/>
        </p:nvSpPr>
        <p:spPr>
          <a:xfrm>
            <a:off x="703956" y="974577"/>
            <a:ext cx="7835608" cy="4616648"/>
          </a:xfrm>
          <a:prstGeom prst="rect">
            <a:avLst/>
          </a:prstGeom>
          <a:noFill/>
        </p:spPr>
        <p:txBody>
          <a:bodyPr wrap="square" rtlCol="0">
            <a:spAutoFit/>
          </a:bodyPr>
          <a:lstStyle/>
          <a:p>
            <a:r>
              <a:rPr lang="en-GB" sz="1200" dirty="0"/>
              <a:t>Create a screencast video of an expert electrician explaining why the number of turns on the primary and secondary coil matter and how this leads to the transformer equation. Base the explanation on </a:t>
            </a:r>
            <a:r>
              <a:rPr lang="en-GB" sz="1200" dirty="0">
                <a:hlinkClick r:id="rId4"/>
              </a:rPr>
              <a:t>https://www.youtube.com/watch?v=c38iS6VoyVU</a:t>
            </a:r>
            <a:r>
              <a:rPr lang="en-GB" sz="1200" dirty="0"/>
              <a:t> 1:36 – 2:48</a:t>
            </a:r>
          </a:p>
          <a:p>
            <a:endParaRPr lang="en-GB" dirty="0"/>
          </a:p>
          <a:p>
            <a:pPr marL="342900" indent="-342900">
              <a:buFont typeface="+mj-lt"/>
              <a:buAutoNum type="arabicPeriod"/>
            </a:pPr>
            <a:r>
              <a:rPr lang="en-GB" sz="1200" dirty="0"/>
              <a:t>The magnitude of the </a:t>
            </a:r>
            <a:r>
              <a:rPr lang="en-GB" sz="1200" dirty="0" err="1"/>
              <a:t>emf</a:t>
            </a:r>
            <a:r>
              <a:rPr lang="en-GB" sz="1200" dirty="0"/>
              <a:t> induced in the secondary coil depends on the strength of the magnetic field around the primary coil and the number of turns in the secondary coil. The strength of the field around the primary field for a given current depends on number of turns in the coil.</a:t>
            </a:r>
          </a:p>
          <a:p>
            <a:pPr marL="342900" indent="-342900">
              <a:buFont typeface="+mj-lt"/>
              <a:buAutoNum type="arabicPeriod"/>
            </a:pPr>
            <a:r>
              <a:rPr lang="en-GB" sz="1200" dirty="0"/>
              <a:t>Turns are “connected” in series so sum of voltage in each turn is added to get the sum of the total voltage across the coil.</a:t>
            </a:r>
          </a:p>
          <a:p>
            <a:pPr marL="342900" indent="-342900">
              <a:buFont typeface="+mj-lt"/>
              <a:buAutoNum type="arabicPeriod"/>
            </a:pPr>
            <a:r>
              <a:rPr lang="en-GB" sz="1200" dirty="0"/>
              <a:t>Therefore, we can say that the voltage across primary coil is divided across each turn in the coil. This same voltage is then induced in each turn of the secondary coil.</a:t>
            </a:r>
          </a:p>
          <a:p>
            <a:pPr marL="342900" indent="-342900">
              <a:buFont typeface="+mj-lt"/>
              <a:buAutoNum type="arabicPeriod"/>
            </a:pPr>
            <a:r>
              <a:rPr lang="en-GB" sz="1200" dirty="0"/>
              <a:t>Assume we have 10V across 10 turns in the primary. Each turn will have 1V across it. Therefore, 1V will be induced across each turn in the secondary coil.</a:t>
            </a:r>
          </a:p>
          <a:p>
            <a:pPr marL="342900" indent="-342900">
              <a:buFont typeface="+mj-lt"/>
              <a:buAutoNum type="arabicPeriod"/>
            </a:pPr>
            <a:r>
              <a:rPr lang="en-GB" sz="1200" dirty="0"/>
              <a:t>If there are also 10 turns in the secondary coil, the total voltage across the coil will be 10V.</a:t>
            </a:r>
          </a:p>
          <a:p>
            <a:pPr marL="342900" indent="-342900">
              <a:buFont typeface="+mj-lt"/>
              <a:buAutoNum type="arabicPeriod"/>
            </a:pPr>
            <a:r>
              <a:rPr lang="en-GB" sz="1200" dirty="0"/>
              <a:t>BUT if there are 5 turns, the voltage will be 5V; AND if there are 15 turns the voltage will be 15V</a:t>
            </a:r>
          </a:p>
          <a:p>
            <a:pPr marL="342900" indent="-342900">
              <a:buFont typeface="+mj-lt"/>
              <a:buAutoNum type="arabicPeriod"/>
            </a:pPr>
            <a:r>
              <a:rPr lang="en-GB" sz="1200" dirty="0"/>
              <a:t>We can write this mathematically like this:</a:t>
            </a:r>
          </a:p>
          <a:p>
            <a:pPr marL="800100" lvl="1" indent="-342900">
              <a:buFont typeface="+mj-lt"/>
              <a:buAutoNum type="arabicPeriod"/>
            </a:pPr>
            <a:r>
              <a:rPr lang="en-GB" sz="1200" dirty="0"/>
              <a:t>For the primary coil - V</a:t>
            </a:r>
            <a:r>
              <a:rPr lang="en-GB" sz="1200" baseline="-25000" dirty="0"/>
              <a:t>P</a:t>
            </a:r>
            <a:r>
              <a:rPr lang="en-GB" sz="1200" dirty="0"/>
              <a:t> = N</a:t>
            </a:r>
            <a:r>
              <a:rPr lang="en-GB" sz="1200" baseline="-25000" dirty="0"/>
              <a:t>P</a:t>
            </a:r>
            <a:r>
              <a:rPr lang="en-GB" sz="1200" dirty="0"/>
              <a:t> x </a:t>
            </a:r>
            <a:r>
              <a:rPr lang="en-GB" sz="1200" dirty="0" err="1"/>
              <a:t>e</a:t>
            </a:r>
            <a:r>
              <a:rPr lang="en-GB" sz="1200" baseline="-25000" dirty="0" err="1"/>
              <a:t>P</a:t>
            </a:r>
            <a:r>
              <a:rPr lang="en-GB" sz="1200" dirty="0"/>
              <a:t> (V=voltage across coil; N = number of turns; e=voltage across each turn)</a:t>
            </a:r>
          </a:p>
          <a:p>
            <a:pPr marL="800100" lvl="1" indent="-342900">
              <a:buFont typeface="+mj-lt"/>
              <a:buAutoNum type="arabicPeriod"/>
            </a:pPr>
            <a:r>
              <a:rPr lang="en-GB" sz="1200" dirty="0"/>
              <a:t>For the secondary coil - V</a:t>
            </a:r>
            <a:r>
              <a:rPr lang="en-GB" sz="1200" baseline="-25000" dirty="0"/>
              <a:t>S</a:t>
            </a:r>
            <a:r>
              <a:rPr lang="en-GB" sz="1200" dirty="0"/>
              <a:t> = N</a:t>
            </a:r>
            <a:r>
              <a:rPr lang="en-GB" sz="1200" baseline="-25000" dirty="0"/>
              <a:t>S</a:t>
            </a:r>
            <a:r>
              <a:rPr lang="en-GB" sz="1200" dirty="0"/>
              <a:t> x </a:t>
            </a:r>
            <a:r>
              <a:rPr lang="en-GB" sz="1200" dirty="0" err="1"/>
              <a:t>e</a:t>
            </a:r>
            <a:r>
              <a:rPr lang="en-GB" sz="1200" baseline="-25000" dirty="0" err="1"/>
              <a:t>S</a:t>
            </a:r>
            <a:endParaRPr lang="en-GB" sz="1200" baseline="-25000" dirty="0"/>
          </a:p>
          <a:p>
            <a:pPr marL="800100" lvl="1" indent="-342900">
              <a:buFont typeface="+mj-lt"/>
              <a:buAutoNum type="arabicPeriod"/>
            </a:pPr>
            <a:r>
              <a:rPr lang="en-GB" sz="1200" dirty="0"/>
              <a:t>But we know that </a:t>
            </a:r>
            <a:r>
              <a:rPr lang="en-GB" sz="1200" dirty="0" err="1"/>
              <a:t>e</a:t>
            </a:r>
            <a:r>
              <a:rPr lang="en-GB" sz="1200" baseline="-25000" dirty="0" err="1"/>
              <a:t>P</a:t>
            </a:r>
            <a:r>
              <a:rPr lang="en-GB" sz="1200" dirty="0"/>
              <a:t> = </a:t>
            </a:r>
            <a:r>
              <a:rPr lang="en-GB" sz="1200" dirty="0" err="1"/>
              <a:t>e</a:t>
            </a:r>
            <a:r>
              <a:rPr lang="en-GB" sz="1200" baseline="-25000" dirty="0" err="1"/>
              <a:t>S</a:t>
            </a:r>
            <a:r>
              <a:rPr lang="en-GB" sz="1200" dirty="0"/>
              <a:t> and </a:t>
            </a:r>
            <a:r>
              <a:rPr lang="en-GB" sz="1200" dirty="0" err="1"/>
              <a:t>e</a:t>
            </a:r>
            <a:r>
              <a:rPr lang="en-GB" sz="1200" baseline="-25000" dirty="0" err="1"/>
              <a:t>P</a:t>
            </a:r>
            <a:r>
              <a:rPr lang="en-GB" sz="1200" dirty="0"/>
              <a:t> = V</a:t>
            </a:r>
            <a:r>
              <a:rPr lang="en-GB" sz="1200" baseline="-25000" dirty="0"/>
              <a:t>P</a:t>
            </a:r>
            <a:r>
              <a:rPr lang="en-GB" sz="1200" dirty="0"/>
              <a:t>/N</a:t>
            </a:r>
            <a:r>
              <a:rPr lang="en-GB" sz="1200" baseline="-25000" dirty="0"/>
              <a:t>P</a:t>
            </a:r>
            <a:r>
              <a:rPr lang="en-GB" sz="1200" dirty="0"/>
              <a:t> and </a:t>
            </a:r>
            <a:r>
              <a:rPr lang="en-GB" sz="1200" dirty="0" err="1"/>
              <a:t>e</a:t>
            </a:r>
            <a:r>
              <a:rPr lang="en-GB" sz="1200" baseline="-25000" dirty="0" err="1"/>
              <a:t>S</a:t>
            </a:r>
            <a:r>
              <a:rPr lang="en-GB" sz="1200" dirty="0"/>
              <a:t> = V</a:t>
            </a:r>
            <a:r>
              <a:rPr lang="en-GB" sz="1200" baseline="-25000" dirty="0"/>
              <a:t>S</a:t>
            </a:r>
            <a:r>
              <a:rPr lang="en-GB" sz="1200" dirty="0"/>
              <a:t>/N</a:t>
            </a:r>
            <a:r>
              <a:rPr lang="en-GB" sz="1200" baseline="-25000" dirty="0"/>
              <a:t>S</a:t>
            </a:r>
          </a:p>
          <a:p>
            <a:pPr marL="800100" lvl="1" indent="-342900">
              <a:buFont typeface="+mj-lt"/>
              <a:buAutoNum type="arabicPeriod"/>
            </a:pPr>
            <a:r>
              <a:rPr lang="en-GB" sz="1200" dirty="0"/>
              <a:t>Therefore V</a:t>
            </a:r>
            <a:r>
              <a:rPr lang="en-GB" sz="1200" baseline="-25000" dirty="0"/>
              <a:t>P</a:t>
            </a:r>
            <a:r>
              <a:rPr lang="en-GB" sz="1200" dirty="0"/>
              <a:t>/N</a:t>
            </a:r>
            <a:r>
              <a:rPr lang="en-GB" sz="1200" baseline="-25000" dirty="0"/>
              <a:t>P</a:t>
            </a:r>
            <a:r>
              <a:rPr lang="en-GB" sz="1200" dirty="0"/>
              <a:t> = V</a:t>
            </a:r>
            <a:r>
              <a:rPr lang="en-GB" sz="1200" baseline="-25000" dirty="0"/>
              <a:t>S</a:t>
            </a:r>
            <a:r>
              <a:rPr lang="en-GB" sz="1200" dirty="0"/>
              <a:t>/N</a:t>
            </a:r>
            <a:r>
              <a:rPr lang="en-GB" sz="1200" baseline="-25000" dirty="0"/>
              <a:t>S</a:t>
            </a:r>
          </a:p>
          <a:p>
            <a:pPr marL="800100" lvl="1" indent="-342900">
              <a:buFont typeface="+mj-lt"/>
              <a:buAutoNum type="arabicPeriod"/>
            </a:pPr>
            <a:r>
              <a:rPr lang="en-GB" sz="1200" dirty="0"/>
              <a:t>But we can rearrange this equation to have all the turns on one side and all the voltages on the other</a:t>
            </a:r>
          </a:p>
          <a:p>
            <a:pPr marL="800100" lvl="1" indent="-342900">
              <a:buFont typeface="+mj-lt"/>
              <a:buAutoNum type="arabicPeriod"/>
            </a:pPr>
            <a:r>
              <a:rPr lang="en-GB" sz="1200" dirty="0"/>
              <a:t> V</a:t>
            </a:r>
            <a:r>
              <a:rPr lang="en-GB" sz="1200" baseline="-25000" dirty="0"/>
              <a:t>P</a:t>
            </a:r>
            <a:r>
              <a:rPr lang="en-GB" sz="1200" dirty="0"/>
              <a:t>/V</a:t>
            </a:r>
            <a:r>
              <a:rPr lang="en-GB" sz="1200" baseline="-25000" dirty="0"/>
              <a:t>S</a:t>
            </a:r>
            <a:r>
              <a:rPr lang="en-GB" sz="1200" dirty="0"/>
              <a:t> = N</a:t>
            </a:r>
            <a:r>
              <a:rPr lang="en-GB" sz="1200" baseline="-25000" dirty="0"/>
              <a:t>P</a:t>
            </a:r>
            <a:r>
              <a:rPr lang="en-GB" sz="1200" dirty="0"/>
              <a:t>/N</a:t>
            </a:r>
            <a:r>
              <a:rPr lang="en-GB" sz="1200" baseline="-25000" dirty="0"/>
              <a:t>S </a:t>
            </a:r>
            <a:r>
              <a:rPr lang="en-GB" sz="1200" dirty="0"/>
              <a:t> or V</a:t>
            </a:r>
            <a:r>
              <a:rPr lang="en-GB" sz="1200" baseline="-25000" dirty="0"/>
              <a:t>S</a:t>
            </a:r>
            <a:r>
              <a:rPr lang="en-GB" sz="1200" dirty="0"/>
              <a:t>/V</a:t>
            </a:r>
            <a:r>
              <a:rPr lang="en-GB" sz="1200" baseline="-25000" dirty="0"/>
              <a:t>P</a:t>
            </a:r>
            <a:r>
              <a:rPr lang="en-GB" sz="1200" dirty="0"/>
              <a:t> = N</a:t>
            </a:r>
            <a:r>
              <a:rPr lang="en-GB" sz="1200" baseline="-25000" dirty="0"/>
              <a:t>S</a:t>
            </a:r>
            <a:r>
              <a:rPr lang="en-GB" sz="1200" dirty="0"/>
              <a:t>/N</a:t>
            </a:r>
            <a:r>
              <a:rPr lang="en-GB" sz="1200" baseline="-25000" dirty="0"/>
              <a:t>P</a:t>
            </a:r>
          </a:p>
          <a:p>
            <a:pPr marL="800100" lvl="1" indent="-342900">
              <a:buFont typeface="+mj-lt"/>
              <a:buAutoNum type="arabicPeriod"/>
            </a:pPr>
            <a:r>
              <a:rPr lang="en-GB" sz="1200" dirty="0"/>
              <a:t>This is called the transformer equation and we use it to work out by how much a transformer changes the voltage </a:t>
            </a:r>
          </a:p>
        </p:txBody>
      </p:sp>
    </p:spTree>
    <p:custDataLst>
      <p:tags r:id="rId1"/>
    </p:custDataLst>
    <p:extLst>
      <p:ext uri="{BB962C8B-B14F-4D97-AF65-F5344CB8AC3E}">
        <p14:creationId xmlns:p14="http://schemas.microsoft.com/office/powerpoint/2010/main" val="3107206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057330" y="1089073"/>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r>
              <a:rPr lang="en-GB" sz="2400" dirty="0"/>
              <a:t>Describe what mutual is and explain how and why it occurs</a:t>
            </a:r>
          </a:p>
          <a:p>
            <a:pPr marL="457200" indent="-457200">
              <a:buFont typeface="+mj-lt"/>
              <a:buAutoNum type="arabicPeriod"/>
            </a:pPr>
            <a:r>
              <a:rPr lang="en-GB" sz="2400" dirty="0"/>
              <a:t>State and explain the factors affecting the magnitude of the mutually induced </a:t>
            </a:r>
            <a:r>
              <a:rPr lang="en-GB" sz="2400" dirty="0" err="1"/>
              <a:t>emf</a:t>
            </a:r>
            <a:endParaRPr lang="en-GB" sz="2400" dirty="0"/>
          </a:p>
          <a:p>
            <a:pPr marL="457200" indent="-457200">
              <a:buFont typeface="+mj-lt"/>
              <a:buAutoNum type="arabicPeriod"/>
            </a:pPr>
            <a:r>
              <a:rPr lang="en-GB" sz="2400" dirty="0"/>
              <a:t>Describe the working and application of mutual induction in transformers and electricity transmission and distribution systems</a:t>
            </a:r>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2.5: Mutual Induction</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2" y="1091868"/>
            <a:ext cx="5916897" cy="3911932"/>
          </a:xfrm>
        </p:spPr>
        <p:txBody>
          <a:bodyPr>
            <a:noAutofit/>
          </a:bodyPr>
          <a:lstStyle/>
          <a:p>
            <a:pPr marL="0" indent="0" algn="just">
              <a:buNone/>
            </a:pPr>
            <a:r>
              <a:rPr lang="en-US" sz="2400" dirty="0"/>
              <a:t>If a changing magnetic field around a coil (generated by a changing current through the coil) can induce an </a:t>
            </a:r>
            <a:r>
              <a:rPr lang="en-US" sz="2400" dirty="0" err="1"/>
              <a:t>emf</a:t>
            </a:r>
            <a:r>
              <a:rPr lang="en-US" sz="2400" dirty="0"/>
              <a:t> in the coil, can this changing magnetic field induce an </a:t>
            </a:r>
            <a:r>
              <a:rPr lang="en-US" sz="2400" dirty="0" err="1"/>
              <a:t>emf</a:t>
            </a:r>
            <a:r>
              <a:rPr lang="en-US" sz="2400" dirty="0"/>
              <a:t> in another separate coil nearby?</a:t>
            </a:r>
          </a:p>
          <a:p>
            <a:pPr marL="0" indent="0" algn="just">
              <a:buNone/>
            </a:pPr>
            <a:r>
              <a:rPr lang="en-US" sz="2400" dirty="0"/>
              <a:t>The short answer to this question is yes and is called </a:t>
            </a:r>
            <a:r>
              <a:rPr lang="en-US" sz="2400" b="1" dirty="0"/>
              <a:t>mutual induction</a:t>
            </a:r>
            <a:r>
              <a:rPr lang="en-US" sz="2400" dirty="0"/>
              <a:t>. As we will see, mutual induction makes is possible for us to send large amounts of electricity over great distances. </a:t>
            </a:r>
          </a:p>
        </p:txBody>
      </p:sp>
      <p:pic>
        <p:nvPicPr>
          <p:cNvPr id="4" name="Picture 3">
            <a:extLst>
              <a:ext uri="{FF2B5EF4-FFF2-40B4-BE49-F238E27FC236}">
                <a16:creationId xmlns:a16="http://schemas.microsoft.com/office/drawing/2014/main" id="{8DB0CA9C-5A42-5243-90BB-4C6D12677A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04631" y="266407"/>
            <a:ext cx="3053771" cy="4577080"/>
          </a:xfrm>
          <a:prstGeom prst="rect">
            <a:avLst/>
          </a:prstGeom>
        </p:spPr>
      </p:pic>
    </p:spTree>
    <p:custDataLst>
      <p:tags r:id="rId1"/>
    </p:custDataLst>
    <p:extLst>
      <p:ext uri="{BB962C8B-B14F-4D97-AF65-F5344CB8AC3E}">
        <p14:creationId xmlns:p14="http://schemas.microsoft.com/office/powerpoint/2010/main" val="259420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Mutual induction</a:t>
            </a:r>
          </a:p>
        </p:txBody>
      </p:sp>
      <p:sp>
        <p:nvSpPr>
          <p:cNvPr id="3" name="Content Placeholder 2"/>
          <p:cNvSpPr>
            <a:spLocks noGrp="1"/>
          </p:cNvSpPr>
          <p:nvPr>
            <p:ph idx="1"/>
          </p:nvPr>
        </p:nvSpPr>
        <p:spPr>
          <a:xfrm>
            <a:off x="1057330" y="942966"/>
            <a:ext cx="4458099" cy="2917833"/>
          </a:xfrm>
        </p:spPr>
        <p:txBody>
          <a:bodyPr>
            <a:noAutofit/>
          </a:bodyPr>
          <a:lstStyle/>
          <a:p>
            <a:pPr marL="0" indent="0" algn="just">
              <a:buNone/>
            </a:pPr>
            <a:r>
              <a:rPr lang="en-GB" sz="2400" dirty="0"/>
              <a:t>Mutual induction is the process whereby an </a:t>
            </a:r>
            <a:r>
              <a:rPr lang="en-GB" sz="2400" dirty="0" err="1"/>
              <a:t>emf</a:t>
            </a:r>
            <a:r>
              <a:rPr lang="en-GB" sz="2400" dirty="0"/>
              <a:t> is induced in one coil by the presence of a changing magnetic field around another current carrying coil close to it.</a:t>
            </a:r>
          </a:p>
          <a:p>
            <a:pPr marL="0" indent="0">
              <a:buNone/>
            </a:pPr>
            <a:endParaRPr lang="en-GB" sz="2400" dirty="0"/>
          </a:p>
        </p:txBody>
      </p:sp>
      <p:sp>
        <p:nvSpPr>
          <p:cNvPr id="10" name="Rectangle 9">
            <a:extLst>
              <a:ext uri="{FF2B5EF4-FFF2-40B4-BE49-F238E27FC236}">
                <a16:creationId xmlns:a16="http://schemas.microsoft.com/office/drawing/2014/main" id="{E0FECDD7-6CB2-9249-9F43-746F354CA5EA}"/>
              </a:ext>
            </a:extLst>
          </p:cNvPr>
          <p:cNvSpPr/>
          <p:nvPr/>
        </p:nvSpPr>
        <p:spPr>
          <a:xfrm>
            <a:off x="1145465" y="2763207"/>
            <a:ext cx="4369964" cy="1200329"/>
          </a:xfrm>
          <a:prstGeom prst="rect">
            <a:avLst/>
          </a:prstGeom>
          <a:solidFill>
            <a:schemeClr val="tx2">
              <a:lumMod val="40000"/>
              <a:lumOff val="60000"/>
            </a:schemeClr>
          </a:solidFill>
        </p:spPr>
        <p:txBody>
          <a:bodyPr wrap="square">
            <a:spAutoFit/>
          </a:bodyPr>
          <a:lstStyle/>
          <a:p>
            <a:r>
              <a:rPr lang="en-GB" sz="2400" i="1" dirty="0"/>
              <a:t>Watch the video to see a demonstration and explanation of mutual induction.</a:t>
            </a:r>
          </a:p>
        </p:txBody>
      </p:sp>
      <p:pic>
        <p:nvPicPr>
          <p:cNvPr id="11" name="Graphic 10" descr="User">
            <a:extLst>
              <a:ext uri="{FF2B5EF4-FFF2-40B4-BE49-F238E27FC236}">
                <a16:creationId xmlns:a16="http://schemas.microsoft.com/office/drawing/2014/main" id="{DB2F9CB8-C000-9F45-961E-CEA63C701D9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6432" y="2728824"/>
            <a:ext cx="854046" cy="854046"/>
          </a:xfrm>
          <a:prstGeom prst="rect">
            <a:avLst/>
          </a:prstGeom>
        </p:spPr>
      </p:pic>
      <p:sp>
        <p:nvSpPr>
          <p:cNvPr id="7" name="Rectangle 6">
            <a:extLst>
              <a:ext uri="{FF2B5EF4-FFF2-40B4-BE49-F238E27FC236}">
                <a16:creationId xmlns:a16="http://schemas.microsoft.com/office/drawing/2014/main" id="{9D4A1526-0917-4149-8CEB-BB24F3DCB602}"/>
              </a:ext>
            </a:extLst>
          </p:cNvPr>
          <p:cNvSpPr/>
          <p:nvPr/>
        </p:nvSpPr>
        <p:spPr>
          <a:xfrm>
            <a:off x="5618716" y="1009876"/>
            <a:ext cx="4181674" cy="2953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Vid01</a:t>
            </a:r>
          </a:p>
        </p:txBody>
      </p:sp>
    </p:spTree>
    <p:custDataLst>
      <p:tags r:id="rId1"/>
    </p:custDataLst>
    <p:extLst>
      <p:ext uri="{BB962C8B-B14F-4D97-AF65-F5344CB8AC3E}">
        <p14:creationId xmlns:p14="http://schemas.microsoft.com/office/powerpoint/2010/main" val="3671058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Mutual induction</a:t>
            </a:r>
          </a:p>
        </p:txBody>
      </p:sp>
      <p:sp>
        <p:nvSpPr>
          <p:cNvPr id="3" name="Content Placeholder 2"/>
          <p:cNvSpPr>
            <a:spLocks noGrp="1"/>
          </p:cNvSpPr>
          <p:nvPr>
            <p:ph idx="1"/>
          </p:nvPr>
        </p:nvSpPr>
        <p:spPr>
          <a:xfrm>
            <a:off x="1057330" y="942967"/>
            <a:ext cx="4458099" cy="1785858"/>
          </a:xfrm>
        </p:spPr>
        <p:txBody>
          <a:bodyPr>
            <a:noAutofit/>
          </a:bodyPr>
          <a:lstStyle/>
          <a:p>
            <a:pPr marL="0" indent="0" algn="just">
              <a:buNone/>
            </a:pPr>
            <a:r>
              <a:rPr lang="en-GB" sz="2400" dirty="0"/>
              <a:t>As we can see, mutual induction is basically the same as self induction, except now we are interested in the induced </a:t>
            </a:r>
            <a:r>
              <a:rPr lang="en-GB" sz="2400" dirty="0" err="1"/>
              <a:t>emf</a:t>
            </a:r>
            <a:r>
              <a:rPr lang="en-GB" sz="2400" dirty="0"/>
              <a:t> in another coil. </a:t>
            </a:r>
          </a:p>
          <a:p>
            <a:pPr marL="0" indent="0">
              <a:buNone/>
            </a:pPr>
            <a:endParaRPr lang="en-GB" sz="2400" dirty="0"/>
          </a:p>
        </p:txBody>
      </p:sp>
      <p:sp>
        <p:nvSpPr>
          <p:cNvPr id="10" name="Rectangle 9">
            <a:extLst>
              <a:ext uri="{FF2B5EF4-FFF2-40B4-BE49-F238E27FC236}">
                <a16:creationId xmlns:a16="http://schemas.microsoft.com/office/drawing/2014/main" id="{E0FECDD7-6CB2-9249-9F43-746F354CA5EA}"/>
              </a:ext>
            </a:extLst>
          </p:cNvPr>
          <p:cNvSpPr/>
          <p:nvPr/>
        </p:nvSpPr>
        <p:spPr>
          <a:xfrm>
            <a:off x="1145465" y="2763207"/>
            <a:ext cx="4369964" cy="1569660"/>
          </a:xfrm>
          <a:prstGeom prst="rect">
            <a:avLst/>
          </a:prstGeom>
          <a:solidFill>
            <a:schemeClr val="tx2">
              <a:lumMod val="40000"/>
              <a:lumOff val="60000"/>
            </a:schemeClr>
          </a:solidFill>
        </p:spPr>
        <p:txBody>
          <a:bodyPr wrap="square">
            <a:spAutoFit/>
          </a:bodyPr>
          <a:lstStyle/>
          <a:p>
            <a:r>
              <a:rPr lang="en-GB" sz="2400" i="1" dirty="0"/>
              <a:t>Watch the video to see another explanation of mutual induction and how it is similar to self induction.</a:t>
            </a:r>
          </a:p>
        </p:txBody>
      </p:sp>
      <p:pic>
        <p:nvPicPr>
          <p:cNvPr id="11" name="Graphic 10" descr="User">
            <a:extLst>
              <a:ext uri="{FF2B5EF4-FFF2-40B4-BE49-F238E27FC236}">
                <a16:creationId xmlns:a16="http://schemas.microsoft.com/office/drawing/2014/main" id="{DB2F9CB8-C000-9F45-961E-CEA63C701D9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6432" y="2728824"/>
            <a:ext cx="854046" cy="854046"/>
          </a:xfrm>
          <a:prstGeom prst="rect">
            <a:avLst/>
          </a:prstGeom>
        </p:spPr>
      </p:pic>
      <p:sp>
        <p:nvSpPr>
          <p:cNvPr id="7" name="Rectangle 6">
            <a:extLst>
              <a:ext uri="{FF2B5EF4-FFF2-40B4-BE49-F238E27FC236}">
                <a16:creationId xmlns:a16="http://schemas.microsoft.com/office/drawing/2014/main" id="{9D4A1526-0917-4149-8CEB-BB24F3DCB602}"/>
              </a:ext>
            </a:extLst>
          </p:cNvPr>
          <p:cNvSpPr/>
          <p:nvPr/>
        </p:nvSpPr>
        <p:spPr>
          <a:xfrm>
            <a:off x="5618716" y="1009876"/>
            <a:ext cx="4181674" cy="2953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YT01</a:t>
            </a:r>
          </a:p>
        </p:txBody>
      </p:sp>
    </p:spTree>
    <p:custDataLst>
      <p:tags r:id="rId1"/>
    </p:custDataLst>
    <p:extLst>
      <p:ext uri="{BB962C8B-B14F-4D97-AF65-F5344CB8AC3E}">
        <p14:creationId xmlns:p14="http://schemas.microsoft.com/office/powerpoint/2010/main" val="196969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mutual induction works</a:t>
            </a:r>
          </a:p>
        </p:txBody>
      </p:sp>
      <p:sp>
        <p:nvSpPr>
          <p:cNvPr id="3" name="Content Placeholder 2"/>
          <p:cNvSpPr>
            <a:spLocks noGrp="1"/>
          </p:cNvSpPr>
          <p:nvPr>
            <p:ph idx="1"/>
          </p:nvPr>
        </p:nvSpPr>
        <p:spPr>
          <a:xfrm>
            <a:off x="1057330" y="942967"/>
            <a:ext cx="7948797" cy="396384"/>
          </a:xfrm>
        </p:spPr>
        <p:txBody>
          <a:bodyPr>
            <a:noAutofit/>
          </a:bodyPr>
          <a:lstStyle/>
          <a:p>
            <a:pPr marL="0" indent="0">
              <a:buNone/>
            </a:pPr>
            <a:r>
              <a:rPr lang="en-GB" sz="2400" dirty="0"/>
              <a:t>Let’s review how mutual induction happens, step by step.</a:t>
            </a:r>
          </a:p>
        </p:txBody>
      </p:sp>
      <p:sp>
        <p:nvSpPr>
          <p:cNvPr id="10" name="Rectangle 9">
            <a:extLst>
              <a:ext uri="{FF2B5EF4-FFF2-40B4-BE49-F238E27FC236}">
                <a16:creationId xmlns:a16="http://schemas.microsoft.com/office/drawing/2014/main" id="{E0FECDD7-6CB2-9249-9F43-746F354CA5EA}"/>
              </a:ext>
            </a:extLst>
          </p:cNvPr>
          <p:cNvSpPr/>
          <p:nvPr/>
        </p:nvSpPr>
        <p:spPr>
          <a:xfrm>
            <a:off x="1145464" y="1404836"/>
            <a:ext cx="7584623" cy="461665"/>
          </a:xfrm>
          <a:prstGeom prst="rect">
            <a:avLst/>
          </a:prstGeom>
          <a:solidFill>
            <a:schemeClr val="tx2">
              <a:lumMod val="40000"/>
              <a:lumOff val="60000"/>
            </a:schemeClr>
          </a:solidFill>
        </p:spPr>
        <p:txBody>
          <a:bodyPr wrap="square">
            <a:spAutoFit/>
          </a:bodyPr>
          <a:lstStyle/>
          <a:p>
            <a:r>
              <a:rPr lang="en-GB" sz="2400" i="1" dirty="0"/>
              <a:t>Click each button to step through the process again.</a:t>
            </a:r>
          </a:p>
        </p:txBody>
      </p:sp>
      <p:pic>
        <p:nvPicPr>
          <p:cNvPr id="11" name="Graphic 10" descr="User">
            <a:extLst>
              <a:ext uri="{FF2B5EF4-FFF2-40B4-BE49-F238E27FC236}">
                <a16:creationId xmlns:a16="http://schemas.microsoft.com/office/drawing/2014/main" id="{DB2F9CB8-C000-9F45-961E-CEA63C701D9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6432" y="1225311"/>
            <a:ext cx="854046" cy="854046"/>
          </a:xfrm>
          <a:prstGeom prst="rect">
            <a:avLst/>
          </a:prstGeom>
        </p:spPr>
      </p:pic>
      <p:sp>
        <p:nvSpPr>
          <p:cNvPr id="7" name="Rounded Rectangle 6">
            <a:extLst>
              <a:ext uri="{FF2B5EF4-FFF2-40B4-BE49-F238E27FC236}">
                <a16:creationId xmlns:a16="http://schemas.microsoft.com/office/drawing/2014/main" id="{4FB91752-0F5C-AC44-B96B-629C0E84E2A0}"/>
              </a:ext>
            </a:extLst>
          </p:cNvPr>
          <p:cNvSpPr/>
          <p:nvPr/>
        </p:nvSpPr>
        <p:spPr>
          <a:xfrm>
            <a:off x="1157276" y="1931986"/>
            <a:ext cx="3057537" cy="933844"/>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GB" sz="2800" b="1" i="1" dirty="0"/>
              <a:t>Changing Current</a:t>
            </a:r>
          </a:p>
        </p:txBody>
      </p:sp>
      <p:sp>
        <p:nvSpPr>
          <p:cNvPr id="8" name="Rounded Rectangle 7">
            <a:extLst>
              <a:ext uri="{FF2B5EF4-FFF2-40B4-BE49-F238E27FC236}">
                <a16:creationId xmlns:a16="http://schemas.microsoft.com/office/drawing/2014/main" id="{BEFE6C2E-3ABB-8643-881E-EFD0EF0D0B3C}"/>
              </a:ext>
            </a:extLst>
          </p:cNvPr>
          <p:cNvSpPr/>
          <p:nvPr/>
        </p:nvSpPr>
        <p:spPr>
          <a:xfrm>
            <a:off x="1157276" y="2974181"/>
            <a:ext cx="3057537" cy="933844"/>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GB" sz="2800" b="1" i="1" dirty="0"/>
              <a:t>Changing Magnetic Field</a:t>
            </a:r>
          </a:p>
        </p:txBody>
      </p:sp>
      <p:sp>
        <p:nvSpPr>
          <p:cNvPr id="9" name="Rounded Rectangle 8">
            <a:extLst>
              <a:ext uri="{FF2B5EF4-FFF2-40B4-BE49-F238E27FC236}">
                <a16:creationId xmlns:a16="http://schemas.microsoft.com/office/drawing/2014/main" id="{61940366-4770-7B41-A3AC-438A37A4449A}"/>
              </a:ext>
            </a:extLst>
          </p:cNvPr>
          <p:cNvSpPr/>
          <p:nvPr/>
        </p:nvSpPr>
        <p:spPr>
          <a:xfrm>
            <a:off x="1157276" y="4016376"/>
            <a:ext cx="3057537" cy="933844"/>
          </a:xfrm>
          <a:prstGeom prst="roundRect">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GB" sz="2800" b="1" i="1" dirty="0"/>
              <a:t>Induced </a:t>
            </a:r>
            <a:r>
              <a:rPr lang="en-GB" sz="2800" b="1" i="1" dirty="0" err="1"/>
              <a:t>emf</a:t>
            </a:r>
            <a:endParaRPr lang="en-GB" sz="2800" b="1" i="1" dirty="0"/>
          </a:p>
        </p:txBody>
      </p:sp>
      <p:sp>
        <p:nvSpPr>
          <p:cNvPr id="12" name="Oval 11">
            <a:extLst>
              <a:ext uri="{FF2B5EF4-FFF2-40B4-BE49-F238E27FC236}">
                <a16:creationId xmlns:a16="http://schemas.microsoft.com/office/drawing/2014/main" id="{EA968C60-AA5A-114B-8A12-F8827856D00E}"/>
              </a:ext>
            </a:extLst>
          </p:cNvPr>
          <p:cNvSpPr/>
          <p:nvPr/>
        </p:nvSpPr>
        <p:spPr>
          <a:xfrm>
            <a:off x="1228716" y="2187817"/>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solidFill>
              </a:rPr>
              <a:t>1</a:t>
            </a:r>
            <a:endParaRPr lang="en-GB" dirty="0">
              <a:solidFill>
                <a:schemeClr val="accent2"/>
              </a:solidFill>
            </a:endParaRPr>
          </a:p>
        </p:txBody>
      </p:sp>
      <p:sp>
        <p:nvSpPr>
          <p:cNvPr id="13" name="Oval 12">
            <a:extLst>
              <a:ext uri="{FF2B5EF4-FFF2-40B4-BE49-F238E27FC236}">
                <a16:creationId xmlns:a16="http://schemas.microsoft.com/office/drawing/2014/main" id="{FF577189-F9BE-0841-8B34-48359A3A28F0}"/>
              </a:ext>
            </a:extLst>
          </p:cNvPr>
          <p:cNvSpPr/>
          <p:nvPr/>
        </p:nvSpPr>
        <p:spPr>
          <a:xfrm>
            <a:off x="1228716" y="4273233"/>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3"/>
                </a:solidFill>
              </a:rPr>
              <a:t>3</a:t>
            </a:r>
            <a:endParaRPr lang="en-GB" dirty="0">
              <a:solidFill>
                <a:schemeClr val="accent3"/>
              </a:solidFill>
            </a:endParaRPr>
          </a:p>
        </p:txBody>
      </p:sp>
      <p:sp>
        <p:nvSpPr>
          <p:cNvPr id="14" name="Oval 13">
            <a:extLst>
              <a:ext uri="{FF2B5EF4-FFF2-40B4-BE49-F238E27FC236}">
                <a16:creationId xmlns:a16="http://schemas.microsoft.com/office/drawing/2014/main" id="{34BD32F9-306B-CF4E-AE86-1F3751A077A4}"/>
              </a:ext>
            </a:extLst>
          </p:cNvPr>
          <p:cNvSpPr/>
          <p:nvPr/>
        </p:nvSpPr>
        <p:spPr>
          <a:xfrm>
            <a:off x="1228716" y="3231038"/>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4"/>
                </a:solidFill>
              </a:rPr>
              <a:t>2</a:t>
            </a:r>
            <a:endParaRPr lang="en-GB" dirty="0">
              <a:solidFill>
                <a:schemeClr val="accent4"/>
              </a:solidFill>
            </a:endParaRPr>
          </a:p>
        </p:txBody>
      </p:sp>
      <p:sp>
        <p:nvSpPr>
          <p:cNvPr id="4" name="Rounded Rectangle 3">
            <a:extLst>
              <a:ext uri="{FF2B5EF4-FFF2-40B4-BE49-F238E27FC236}">
                <a16:creationId xmlns:a16="http://schemas.microsoft.com/office/drawing/2014/main" id="{FDB1AE87-0144-0548-AEC0-25EE7BAA3469}"/>
              </a:ext>
            </a:extLst>
          </p:cNvPr>
          <p:cNvSpPr/>
          <p:nvPr/>
        </p:nvSpPr>
        <p:spPr>
          <a:xfrm>
            <a:off x="4586288" y="2079357"/>
            <a:ext cx="4419839" cy="2735531"/>
          </a:xfrm>
          <a:prstGeom prst="roundRect">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19329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Important points</a:t>
            </a:r>
          </a:p>
        </p:txBody>
      </p:sp>
      <p:sp>
        <p:nvSpPr>
          <p:cNvPr id="3" name="Content Placeholder 2"/>
          <p:cNvSpPr>
            <a:spLocks noGrp="1"/>
          </p:cNvSpPr>
          <p:nvPr>
            <p:ph idx="1"/>
          </p:nvPr>
        </p:nvSpPr>
        <p:spPr>
          <a:xfrm>
            <a:off x="1122532" y="1091868"/>
            <a:ext cx="7607556" cy="432451"/>
          </a:xfrm>
        </p:spPr>
        <p:txBody>
          <a:bodyPr>
            <a:noAutofit/>
          </a:bodyPr>
          <a:lstStyle/>
          <a:p>
            <a:pPr marL="0" indent="0" algn="just">
              <a:buNone/>
            </a:pPr>
            <a:r>
              <a:rPr lang="en-GB" sz="2400" dirty="0"/>
              <a:t>Remember these important points about mutual induction.</a:t>
            </a:r>
          </a:p>
        </p:txBody>
      </p:sp>
      <p:sp>
        <p:nvSpPr>
          <p:cNvPr id="7" name="Rectangle 6">
            <a:extLst>
              <a:ext uri="{FF2B5EF4-FFF2-40B4-BE49-F238E27FC236}">
                <a16:creationId xmlns:a16="http://schemas.microsoft.com/office/drawing/2014/main" id="{37A67DE7-2681-7E44-8A6F-2109B01ED63C}"/>
              </a:ext>
            </a:extLst>
          </p:cNvPr>
          <p:cNvSpPr/>
          <p:nvPr/>
        </p:nvSpPr>
        <p:spPr>
          <a:xfrm>
            <a:off x="1057333" y="1915885"/>
            <a:ext cx="7672758" cy="121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800" dirty="0"/>
              <a:t>Electrical energy is transferred from one coil to the other </a:t>
            </a:r>
            <a:r>
              <a:rPr lang="en-GB" sz="2800" b="1" dirty="0"/>
              <a:t>magnetically</a:t>
            </a:r>
            <a:r>
              <a:rPr lang="en-GB" sz="2800" dirty="0"/>
              <a:t> – there are no wires connecting the 2 coils.</a:t>
            </a:r>
          </a:p>
        </p:txBody>
      </p:sp>
      <p:sp>
        <p:nvSpPr>
          <p:cNvPr id="8" name="Oval 7">
            <a:extLst>
              <a:ext uri="{FF2B5EF4-FFF2-40B4-BE49-F238E27FC236}">
                <a16:creationId xmlns:a16="http://schemas.microsoft.com/office/drawing/2014/main" id="{36B8C4C3-71DB-4A4D-9D1A-81A46526B0B4}"/>
              </a:ext>
            </a:extLst>
          </p:cNvPr>
          <p:cNvSpPr/>
          <p:nvPr/>
        </p:nvSpPr>
        <p:spPr>
          <a:xfrm>
            <a:off x="1145373" y="2341971"/>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solidFill>
              </a:rPr>
              <a:t>1</a:t>
            </a:r>
            <a:endParaRPr lang="en-GB" dirty="0">
              <a:solidFill>
                <a:schemeClr val="accent2"/>
              </a:solidFill>
            </a:endParaRPr>
          </a:p>
        </p:txBody>
      </p:sp>
      <p:sp>
        <p:nvSpPr>
          <p:cNvPr id="11" name="Rectangle 10">
            <a:extLst>
              <a:ext uri="{FF2B5EF4-FFF2-40B4-BE49-F238E27FC236}">
                <a16:creationId xmlns:a16="http://schemas.microsoft.com/office/drawing/2014/main" id="{5F22E182-575C-BA4D-8E1D-E5B81FB58EDB}"/>
              </a:ext>
            </a:extLst>
          </p:cNvPr>
          <p:cNvSpPr/>
          <p:nvPr/>
        </p:nvSpPr>
        <p:spPr>
          <a:xfrm>
            <a:off x="1057331" y="3233116"/>
            <a:ext cx="7672758" cy="12185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800" dirty="0"/>
              <a:t>Mutual induction only happens in </a:t>
            </a:r>
            <a:r>
              <a:rPr lang="en-GB" sz="2800" b="1" dirty="0"/>
              <a:t>AC circuits </a:t>
            </a:r>
            <a:r>
              <a:rPr lang="en-GB" sz="2800" dirty="0"/>
              <a:t>where the current through the first coil (and hence the field around it) is always changing.</a:t>
            </a:r>
          </a:p>
        </p:txBody>
      </p:sp>
      <p:sp>
        <p:nvSpPr>
          <p:cNvPr id="12" name="Oval 11">
            <a:extLst>
              <a:ext uri="{FF2B5EF4-FFF2-40B4-BE49-F238E27FC236}">
                <a16:creationId xmlns:a16="http://schemas.microsoft.com/office/drawing/2014/main" id="{4E47C0AA-67B7-8944-8ECE-58B80E7C1964}"/>
              </a:ext>
            </a:extLst>
          </p:cNvPr>
          <p:cNvSpPr/>
          <p:nvPr/>
        </p:nvSpPr>
        <p:spPr>
          <a:xfrm>
            <a:off x="1145371" y="3639942"/>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3"/>
                </a:solidFill>
              </a:rPr>
              <a:t>2</a:t>
            </a:r>
            <a:endParaRPr lang="en-GB" dirty="0">
              <a:solidFill>
                <a:schemeClr val="accent3"/>
              </a:solidFill>
            </a:endParaRPr>
          </a:p>
        </p:txBody>
      </p:sp>
    </p:spTree>
    <p:custDataLst>
      <p:tags r:id="rId1"/>
    </p:custDataLst>
    <p:extLst>
      <p:ext uri="{BB962C8B-B14F-4D97-AF65-F5344CB8AC3E}">
        <p14:creationId xmlns:p14="http://schemas.microsoft.com/office/powerpoint/2010/main" val="7541995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54575</TotalTime>
  <Words>2076</Words>
  <Application>Microsoft Macintosh PowerPoint</Application>
  <PresentationFormat>Custom</PresentationFormat>
  <Paragraphs>173</Paragraphs>
  <Slides>23</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Cambria Math</vt:lpstr>
      <vt:lpstr>Open Sans</vt:lpstr>
      <vt:lpstr>Office Theme</vt:lpstr>
      <vt:lpstr>Electrical Principles</vt:lpstr>
      <vt:lpstr>Assumed prior learning</vt:lpstr>
      <vt:lpstr>Outcomes</vt:lpstr>
      <vt:lpstr>Unit 2.5: Mutual Induction</vt:lpstr>
      <vt:lpstr>Introduction</vt:lpstr>
      <vt:lpstr>Mutual induction</vt:lpstr>
      <vt:lpstr>Mutual induction</vt:lpstr>
      <vt:lpstr>How mutual induction works</vt:lpstr>
      <vt:lpstr>Important points</vt:lpstr>
      <vt:lpstr>Transformers</vt:lpstr>
      <vt:lpstr>Transformer summary</vt:lpstr>
      <vt:lpstr>The journey of electricity</vt:lpstr>
      <vt:lpstr>Power stations</vt:lpstr>
      <vt:lpstr>Transformer</vt:lpstr>
      <vt:lpstr>National transmission lines</vt:lpstr>
      <vt:lpstr>Substation</vt:lpstr>
      <vt:lpstr>Houses, shops and other buildings</vt:lpstr>
      <vt:lpstr>How transformers change voltage (and current)</vt:lpstr>
      <vt:lpstr>Activity</vt:lpstr>
      <vt:lpstr>Test Yourself</vt:lpstr>
      <vt:lpstr>Question 1</vt:lpstr>
      <vt:lpstr>Video Briefing – Vid01</vt:lpstr>
      <vt:lpstr>Video Briefing – Vid02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Dylan Busa</cp:lastModifiedBy>
  <cp:revision>1213</cp:revision>
  <dcterms:created xsi:type="dcterms:W3CDTF">2018-02-02T12:07:09Z</dcterms:created>
  <dcterms:modified xsi:type="dcterms:W3CDTF">2019-01-15T09:37:32Z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