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37"/>
  </p:notesMasterIdLst>
  <p:sldIdLst>
    <p:sldId id="256" r:id="rId2"/>
    <p:sldId id="309" r:id="rId3"/>
    <p:sldId id="268" r:id="rId4"/>
    <p:sldId id="278" r:id="rId5"/>
    <p:sldId id="563" r:id="rId6"/>
    <p:sldId id="319" r:id="rId7"/>
    <p:sldId id="780" r:id="rId8"/>
    <p:sldId id="779" r:id="rId9"/>
    <p:sldId id="748" r:id="rId10"/>
    <p:sldId id="750" r:id="rId11"/>
    <p:sldId id="769" r:id="rId12"/>
    <p:sldId id="782" r:id="rId13"/>
    <p:sldId id="736" r:id="rId14"/>
    <p:sldId id="773" r:id="rId15"/>
    <p:sldId id="778" r:id="rId16"/>
    <p:sldId id="781" r:id="rId17"/>
    <p:sldId id="761" r:id="rId18"/>
    <p:sldId id="732" r:id="rId19"/>
    <p:sldId id="783" r:id="rId20"/>
    <p:sldId id="764" r:id="rId21"/>
    <p:sldId id="323" r:id="rId22"/>
    <p:sldId id="420" r:id="rId23"/>
    <p:sldId id="710" r:id="rId24"/>
    <p:sldId id="317" r:id="rId25"/>
    <p:sldId id="742" r:id="rId26"/>
    <p:sldId id="749" r:id="rId27"/>
    <p:sldId id="770" r:id="rId28"/>
    <p:sldId id="771" r:id="rId29"/>
    <p:sldId id="772" r:id="rId30"/>
    <p:sldId id="774" r:id="rId31"/>
    <p:sldId id="775" r:id="rId32"/>
    <p:sldId id="776" r:id="rId33"/>
    <p:sldId id="777" r:id="rId34"/>
    <p:sldId id="752" r:id="rId35"/>
    <p:sldId id="759" r:id="rId36"/>
  </p:sldIdLst>
  <p:sldSz cx="10239375" cy="5003800"/>
  <p:notesSz cx="6858000" cy="9144000"/>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563"/>
            <p14:sldId id="319"/>
            <p14:sldId id="780"/>
            <p14:sldId id="779"/>
            <p14:sldId id="748"/>
            <p14:sldId id="750"/>
            <p14:sldId id="769"/>
            <p14:sldId id="782"/>
            <p14:sldId id="736"/>
            <p14:sldId id="773"/>
            <p14:sldId id="778"/>
            <p14:sldId id="781"/>
            <p14:sldId id="761"/>
            <p14:sldId id="732"/>
            <p14:sldId id="783"/>
            <p14:sldId id="764"/>
            <p14:sldId id="323"/>
            <p14:sldId id="420"/>
            <p14:sldId id="710"/>
          </p14:sldIdLst>
        </p14:section>
        <p14:section name="Appendix" id="{61A5EB1E-5BAC-224D-8F20-5D1D8E086C2B}">
          <p14:sldIdLst>
            <p14:sldId id="317"/>
            <p14:sldId id="742"/>
            <p14:sldId id="749"/>
            <p14:sldId id="770"/>
            <p14:sldId id="771"/>
            <p14:sldId id="772"/>
            <p14:sldId id="774"/>
            <p14:sldId id="775"/>
            <p14:sldId id="776"/>
            <p14:sldId id="777"/>
            <p14:sldId id="752"/>
            <p14:sldId id="75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27"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395C6"/>
    <a:srgbClr val="8973BC"/>
    <a:srgbClr val="0C6030"/>
    <a:srgbClr val="DEC368"/>
    <a:srgbClr val="86B59C"/>
    <a:srgbClr val="F36F21"/>
    <a:srgbClr val="EFF2F7"/>
    <a:srgbClr val="00B05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41"/>
    <p:restoredTop sz="78448" autoAdjust="0"/>
  </p:normalViewPr>
  <p:slideViewPr>
    <p:cSldViewPr snapToGrid="0" snapToObjects="1">
      <p:cViewPr varScale="1">
        <p:scale>
          <a:sx n="105" d="100"/>
          <a:sy n="105" d="100"/>
        </p:scale>
        <p:origin x="87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15/01/2019</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8C5FAC5-5E21-2E4B-8913-2D658255438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YT02 = on click, play YT02 full screen. YT02 = https://</a:t>
            </a:r>
            <a:r>
              <a:rPr lang="en-GB" dirty="0" err="1"/>
              <a:t>www.youtube.com</a:t>
            </a:r>
            <a:r>
              <a:rPr lang="en-GB" dirty="0"/>
              <a:t>/</a:t>
            </a:r>
            <a:r>
              <a:rPr lang="en-GB" dirty="0" err="1"/>
              <a:t>watch?v</a:t>
            </a:r>
            <a:r>
              <a:rPr lang="en-GB" dirty="0"/>
              <a:t>=xxZenoBs2Pg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8C5FAC5-5E21-2E4B-8913-2D658255438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YT03 = on click, play YT03 full screen. YT03 = </a:t>
            </a:r>
            <a:r>
              <a:rPr lang="en-GB" dirty="0" err="1"/>
              <a:t>htthttps</a:t>
            </a:r>
            <a:r>
              <a:rPr lang="en-GB" dirty="0"/>
              <a:t>://</a:t>
            </a:r>
            <a:r>
              <a:rPr lang="en-GB" dirty="0" err="1"/>
              <a:t>www.youtube.com</a:t>
            </a:r>
            <a:r>
              <a:rPr lang="en-GB" dirty="0"/>
              <a:t>/</a:t>
            </a:r>
            <a:r>
              <a:rPr lang="en-GB" dirty="0" err="1"/>
              <a:t>watch?v</a:t>
            </a:r>
            <a:r>
              <a:rPr lang="en-GB" dirty="0"/>
              <a:t>=wXcg7GnwssU</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YT04 = on click, play YT04 full screen. YT04 = https://v637g.app.goo.gl/ssEfbybthRCccqLP9</a:t>
            </a:r>
          </a:p>
        </p:txBody>
      </p:sp>
    </p:spTree>
    <p:extLst>
      <p:ext uri="{BB962C8B-B14F-4D97-AF65-F5344CB8AC3E}">
        <p14:creationId xmlns:p14="http://schemas.microsoft.com/office/powerpoint/2010/main" val="2253943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Img05 = on click, display Img05 </a:t>
            </a:r>
            <a:r>
              <a:rPr lang="en-GB" dirty="0" err="1"/>
              <a:t>fullscreen</a:t>
            </a:r>
            <a:r>
              <a:rPr lang="en-GB" dirty="0"/>
              <a:t>. See appendix for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3088154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Img04 = on click, display Img06 </a:t>
            </a:r>
            <a:r>
              <a:rPr lang="en-GB" dirty="0" err="1"/>
              <a:t>fullscreen</a:t>
            </a:r>
            <a:r>
              <a:rPr lang="en-GB" dirty="0"/>
              <a:t>. See appendix for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4223958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Img05 = on click, display Img05 full screen. See appendix for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3042884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Create a tab system</a:t>
            </a:r>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3496563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Img06 = https://c1.staticflickr.com/7/6207/6138240034_a4ea109e99_b.jpg – marked for reuse</a:t>
            </a:r>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3081563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On click of each symbol in the equation, display the text below in a popup:</a:t>
            </a:r>
          </a:p>
          <a:p>
            <a:r>
              <a:rPr lang="en-GB" dirty="0"/>
              <a:t>E = induced </a:t>
            </a:r>
            <a:r>
              <a:rPr lang="en-GB" dirty="0" err="1"/>
              <a:t>emf</a:t>
            </a:r>
            <a:r>
              <a:rPr lang="en-GB" dirty="0"/>
              <a:t>, measured in V (volts)</a:t>
            </a:r>
          </a:p>
          <a:p>
            <a:r>
              <a:rPr lang="en-GB" dirty="0"/>
              <a:t>B = strength of the magnetic field (or </a:t>
            </a:r>
            <a:r>
              <a:rPr lang="en-GB" dirty="0" err="1"/>
              <a:t>magntic</a:t>
            </a:r>
            <a:r>
              <a:rPr lang="en-GB" dirty="0"/>
              <a:t> flux density) measured in T (</a:t>
            </a:r>
            <a:r>
              <a:rPr lang="en-GB" dirty="0" err="1"/>
              <a:t>teslas</a:t>
            </a:r>
            <a:r>
              <a:rPr lang="en-GB" dirty="0"/>
              <a:t>)</a:t>
            </a:r>
          </a:p>
          <a:p>
            <a:r>
              <a:rPr lang="en-GB" dirty="0"/>
              <a:t>l = the length of the conductor, measured in m (meters)</a:t>
            </a:r>
          </a:p>
          <a:p>
            <a:r>
              <a:rPr lang="en-GB" dirty="0"/>
              <a:t>v = the velocity of the conductor (or the field), measured in ms</a:t>
            </a:r>
            <a:r>
              <a:rPr lang="en-GB" baseline="30000" dirty="0"/>
              <a:t>-1</a:t>
            </a:r>
            <a:r>
              <a:rPr lang="en-GB" dirty="0"/>
              <a:t> (metres per second)</a:t>
            </a:r>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1380476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On click of each symbol in the equation, display the text below in a popup:</a:t>
            </a:r>
          </a:p>
          <a:p>
            <a:r>
              <a:rPr lang="en-GB" dirty="0"/>
              <a:t>E = induced </a:t>
            </a:r>
            <a:r>
              <a:rPr lang="en-GB" dirty="0" err="1"/>
              <a:t>emf</a:t>
            </a:r>
            <a:r>
              <a:rPr lang="en-GB" dirty="0"/>
              <a:t>, measured in V (volts)</a:t>
            </a:r>
          </a:p>
          <a:p>
            <a:r>
              <a:rPr lang="en-GB" dirty="0"/>
              <a:t>N = the number of turns in the coil</a:t>
            </a:r>
          </a:p>
          <a:p>
            <a:r>
              <a:rPr lang="en-GB" sz="1200" dirty="0" err="1"/>
              <a:t>Φ</a:t>
            </a:r>
            <a:r>
              <a:rPr lang="en-GB" dirty="0"/>
              <a:t> = the magnetic flux in </a:t>
            </a:r>
            <a:r>
              <a:rPr lang="en-GB" dirty="0" err="1"/>
              <a:t>Wb</a:t>
            </a:r>
            <a:r>
              <a:rPr lang="en-GB" dirty="0"/>
              <a:t> (</a:t>
            </a:r>
            <a:r>
              <a:rPr lang="en-GB" dirty="0" err="1"/>
              <a:t>Webers</a:t>
            </a:r>
            <a:r>
              <a:rPr lang="en-GB" dirty="0"/>
              <a:t>)</a:t>
            </a:r>
          </a:p>
          <a:p>
            <a:r>
              <a:rPr lang="en-GB" dirty="0"/>
              <a:t>t = the time it takes for the magnetic field to reverse direction in s (seconds)</a:t>
            </a:r>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965044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Vid02 = on click, play Vid02 full screen. See appendix for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1765110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3878920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4234562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MCQ:</a:t>
            </a:r>
          </a:p>
          <a:p>
            <a:r>
              <a:rPr lang="en-GB" dirty="0"/>
              <a:t>Correct answer: c and d</a:t>
            </a:r>
          </a:p>
          <a:p>
            <a:endParaRPr lang="en-GB" dirty="0"/>
          </a:p>
          <a:p>
            <a:r>
              <a:rPr lang="en-GB" dirty="0"/>
              <a:t>Feedback:</a:t>
            </a:r>
          </a:p>
          <a:p>
            <a:pPr marL="228600" indent="-228600">
              <a:buAutoNum type="alphaLcParenR"/>
            </a:pPr>
            <a:r>
              <a:rPr lang="en-GB" dirty="0"/>
              <a:t>= This is not correct. This statement is TRUE. For there to be electromagnetic induction, the conductor must cut through magnetic field lines. There is no electromagnetic induction if the conductor is parallel to the magnetic field lines.</a:t>
            </a:r>
          </a:p>
          <a:p>
            <a:pPr marL="228600" indent="-228600">
              <a:buAutoNum type="alphaLcParenR"/>
            </a:pPr>
            <a:r>
              <a:rPr lang="en-GB" dirty="0"/>
              <a:t>= This is not correct. This statement is TRUE. For there to be electromagnetic induction, there must be a changing magnetic field so that the conductor cuts magnetic field lines. This change can be achieved by either moving the conductor or magnetic field or by directly changing the strength of the magnetic field.</a:t>
            </a:r>
          </a:p>
          <a:p>
            <a:pPr marL="228600" indent="-228600">
              <a:buAutoNum type="alphaLcParenR"/>
            </a:pPr>
            <a:r>
              <a:rPr lang="en-GB" dirty="0"/>
              <a:t>= Well done. This statement is FALSE. It is not enough for a conductor to experience a magnetic field. It must experience a changing magnetic field.</a:t>
            </a:r>
          </a:p>
          <a:p>
            <a:pPr marL="228600" indent="-228600">
              <a:buAutoNum type="alphaLcParenR"/>
            </a:pPr>
            <a:r>
              <a:rPr lang="en-GB" dirty="0"/>
              <a:t>= Well done. This statements is FALSE. The induced </a:t>
            </a:r>
            <a:r>
              <a:rPr lang="en-GB" dirty="0" err="1"/>
              <a:t>emf</a:t>
            </a:r>
            <a:r>
              <a:rPr lang="en-GB" dirty="0"/>
              <a:t> is proportional to the rate at which the conductor cuts the field lines. The faster the conductor cuts the field lines, the greater the </a:t>
            </a:r>
            <a:r>
              <a:rPr lang="en-GB" dirty="0" err="1"/>
              <a:t>emf</a:t>
            </a:r>
            <a:r>
              <a:rPr lang="en-GB" dirty="0"/>
              <a:t>.</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1700794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an image like this one – voltage source, switch and solenoid but no magnetic field.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3340523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2581819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Animate arrows to be growing from small to large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Right hand rule hand image – show hand as indicated but orientate fingers in direction of the current (clockwise) so that the thumb points into the page.</a:t>
            </a:r>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2159407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Keep animating arrows to grow form small to large. In sync, animate field markers (x’s) to also grow from small to large.</a:t>
            </a:r>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3741136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Animate opposing field markers (dots) to grow from small to large in sync with other field markers (x’s)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Right hand rule hand image – show hand as indicated but orientate fingers in direction of the current (counter-clockwise) so that the thumb points out of the page.</a:t>
            </a:r>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8659908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Animate back current arrows (orange) to grow from small to large in sync with green current arrows but keep them slightly smaller.</a:t>
            </a:r>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631387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Animate current arrows to shrink form big to small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Right hand rule hand image – show hand as indicated but orientate fingers in direction of the current (clockwise) so that the thumb points into the page.</a:t>
            </a:r>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670809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Animate filed markers (x’s) to shrink from big to small in sync with current arrows</a:t>
            </a:r>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168100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Animate orange field markers to grow from small to large in sync with shrinking green markers – as green shrink, orange grow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Right hand rule hand image – show hand as indicated but orientate fingers in direction of the current (counter-clockwise) so that the thumb points out of the page.</a:t>
            </a:r>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39801542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Animate orange current arrows to grow from small to large in sync with green arrows – as green shrink, orange grow</a:t>
            </a:r>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9173727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0 – 90: Here the current is positive but decreasing so the magnetic flux is collapsing. But the rate of decrease and collapse is getting higher and higher and so the back </a:t>
            </a:r>
            <a:r>
              <a:rPr lang="en-GB" dirty="0" err="1"/>
              <a:t>emf</a:t>
            </a:r>
            <a:r>
              <a:rPr lang="en-GB" dirty="0"/>
              <a:t> is getting larger and larger to oppose this change. The rate of current change is at its maximum at 90 so this is where the back </a:t>
            </a:r>
            <a:r>
              <a:rPr lang="en-GB" dirty="0" err="1"/>
              <a:t>emf</a:t>
            </a:r>
            <a:r>
              <a:rPr lang="en-GB" dirty="0"/>
              <a:t> is greatest. Because the current is positive decreasing, the back </a:t>
            </a:r>
            <a:r>
              <a:rPr lang="en-GB" dirty="0" err="1"/>
              <a:t>emf</a:t>
            </a:r>
            <a:r>
              <a:rPr lang="en-GB" dirty="0"/>
              <a:t> is positive and increasing.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90- 180: Here the current is negative and increasing (getting more negative) so the magnetic flux is now in the opposite direction and getting stronger. Also, the rate of change is getting less and less until, at 180, there is no change in current. Therefore, the back </a:t>
            </a:r>
            <a:r>
              <a:rPr lang="en-GB" dirty="0" err="1"/>
              <a:t>emf</a:t>
            </a:r>
            <a:r>
              <a:rPr lang="en-GB" dirty="0"/>
              <a:t> is decreasing until, at 180, it is zero.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180 – 270: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270 – 360: ??</a:t>
            </a:r>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32305040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1718493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https://</a:t>
                </a:r>
                <a:r>
                  <a:rPr lang="en-US" dirty="0" err="1"/>
                  <a:t>upload.wikimedia.org</a:t>
                </a:r>
                <a:r>
                  <a:rPr lang="en-US" dirty="0"/>
                  <a:t>/</a:t>
                </a:r>
                <a:r>
                  <a:rPr lang="en-US" dirty="0" err="1"/>
                  <a:t>wikipedia</a:t>
                </a:r>
                <a:r>
                  <a:rPr lang="en-US" dirty="0"/>
                  <a:t>/commons/thumb/3/35/</a:t>
                </a:r>
                <a:r>
                  <a:rPr lang="en-US" dirty="0" err="1"/>
                  <a:t>Orange_question_mark.svg</a:t>
                </a:r>
                <a:r>
                  <a:rPr lang="en-US" dirty="0"/>
                  <a:t>/2000px-Orange_question_mark.svg.png – marked for reuse</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337565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YT01 = on click, play YT01 full screen. YT01 = https://</a:t>
            </a:r>
            <a:r>
              <a:rPr lang="en-GB" dirty="0" err="1"/>
              <a:t>www.youtube.com</a:t>
            </a:r>
            <a:r>
              <a:rPr lang="en-GB" dirty="0"/>
              <a:t>/</a:t>
            </a:r>
            <a:r>
              <a:rPr lang="en-GB" dirty="0" err="1"/>
              <a:t>watch?v</a:t>
            </a:r>
            <a:r>
              <a:rPr lang="en-GB" dirty="0"/>
              <a:t>=HxTYsO_4NBk</a:t>
            </a:r>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1250303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Vid01 = on click, play Vid01 full screen. See appendix for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3664815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Img02 = https://</a:t>
            </a:r>
            <a:r>
              <a:rPr lang="en-GB" dirty="0" err="1"/>
              <a:t>upload.wikimedia.org</a:t>
            </a:r>
            <a:r>
              <a:rPr lang="en-GB" dirty="0"/>
              <a:t>/</a:t>
            </a:r>
            <a:r>
              <a:rPr lang="en-GB" dirty="0" err="1"/>
              <a:t>wikipedia</a:t>
            </a:r>
            <a:r>
              <a:rPr lang="en-GB" dirty="0"/>
              <a:t>/commons/4/45/Solenoid-1.png – marked for reuse</a:t>
            </a:r>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1876710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Display the following text in the box on click of each button.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1 – Changing current: </a:t>
            </a:r>
            <a:r>
              <a:rPr lang="en-GB" sz="1200" dirty="0"/>
              <a:t>For there to be self induction, the current through the conductor needs to be </a:t>
            </a:r>
            <a:r>
              <a:rPr lang="en-GB" sz="1200" b="1" dirty="0"/>
              <a:t>changing </a:t>
            </a:r>
            <a:r>
              <a:rPr lang="en-GB" sz="1200" dirty="0"/>
              <a:t>in some way – either increasing or decreasing. This rate of change can be constant or itself changing.</a:t>
            </a:r>
          </a:p>
          <a:p>
            <a:pPr marL="0" indent="0" algn="just">
              <a:buNone/>
            </a:pPr>
            <a:r>
              <a:rPr lang="en-GB" dirty="0"/>
              <a:t>2 – Changing Magnetic Field: </a:t>
            </a:r>
            <a:r>
              <a:rPr lang="en-GB" sz="1200" dirty="0"/>
              <a:t>If the current through the conductor is changing, the magnetic field around the conductor will also be changing. As the current increases, the magnetic field builds up. As current decreases, the field collapses.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dirty="0"/>
              <a:t>3 – Induced </a:t>
            </a:r>
            <a:r>
              <a:rPr lang="en-GB" sz="1200" dirty="0" err="1"/>
              <a:t>emf</a:t>
            </a:r>
            <a:r>
              <a:rPr lang="en-GB" sz="1200" dirty="0"/>
              <a:t>: When a conductor is in a </a:t>
            </a:r>
            <a:r>
              <a:rPr lang="en-GB" sz="1200" b="1" dirty="0"/>
              <a:t>changing</a:t>
            </a:r>
            <a:r>
              <a:rPr lang="en-GB" sz="1200" dirty="0"/>
              <a:t> magnetic field (either because the field is moving, or the conductor is moving, or the field is changing strength), then an </a:t>
            </a:r>
            <a:r>
              <a:rPr lang="en-GB" sz="1200" dirty="0" err="1"/>
              <a:t>emf</a:t>
            </a:r>
            <a:r>
              <a:rPr lang="en-GB" sz="1200" dirty="0"/>
              <a:t> will be </a:t>
            </a:r>
            <a:r>
              <a:rPr lang="en-GB" sz="1200" b="1" dirty="0"/>
              <a:t>induced</a:t>
            </a:r>
            <a:r>
              <a:rPr lang="en-GB" sz="1200" dirty="0"/>
              <a:t> in the conductor.</a:t>
            </a:r>
          </a:p>
          <a:p>
            <a:pPr marL="0" indent="0" algn="just">
              <a:buNone/>
            </a:pPr>
            <a:endParaRPr lang="en-GB" sz="1200"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2775068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Box 1 = on click, open slide 11 in a pop-up</a:t>
            </a:r>
          </a:p>
          <a:p>
            <a:r>
              <a:rPr lang="en-GB" dirty="0"/>
              <a:t>Box 2 = on click, open slide 12 in a pop-up</a:t>
            </a:r>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6236651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11919" y="4368926"/>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3465313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1/15/19</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665" r:id="rId12"/>
    <p:sldLayoutId id="2147483661" r:id="rId13"/>
    <p:sldLayoutId id="2147483652" r:id="rId14"/>
    <p:sldLayoutId id="2147483664" r:id="rId15"/>
    <p:sldLayoutId id="2147483660" r:id="rId16"/>
    <p:sldLayoutId id="2147483705"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3.sv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3.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6.tif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3.sv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7.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7.xml"/><Relationship Id="rId1" Type="http://schemas.openxmlformats.org/officeDocument/2006/relationships/tags" Target="../tags/tag27.xml"/><Relationship Id="rId4" Type="http://schemas.openxmlformats.org/officeDocument/2006/relationships/image" Target="../media/image7.tif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7.xml"/><Relationship Id="rId1" Type="http://schemas.openxmlformats.org/officeDocument/2006/relationships/tags" Target="../tags/tag28.xml"/><Relationship Id="rId4" Type="http://schemas.openxmlformats.org/officeDocument/2006/relationships/image" Target="../media/image8.tif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7.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7.xml"/><Relationship Id="rId1" Type="http://schemas.openxmlformats.org/officeDocument/2006/relationships/tags" Target="../tags/tag30.xml"/><Relationship Id="rId4" Type="http://schemas.openxmlformats.org/officeDocument/2006/relationships/image" Target="../media/image8.tif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7.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7.xml"/><Relationship Id="rId1" Type="http://schemas.openxmlformats.org/officeDocument/2006/relationships/tags" Target="../tags/tag32.xml"/><Relationship Id="rId4" Type="http://schemas.openxmlformats.org/officeDocument/2006/relationships/image" Target="../media/image8.tif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7.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7.xml"/><Relationship Id="rId1" Type="http://schemas.openxmlformats.org/officeDocument/2006/relationships/tags" Target="../tags/tag34.xml"/><Relationship Id="rId4" Type="http://schemas.openxmlformats.org/officeDocument/2006/relationships/image" Target="../media/image8.tif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7.xml"/><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7.xml"/><Relationship Id="rId1" Type="http://schemas.openxmlformats.org/officeDocument/2006/relationships/tags" Target="../tags/tag36.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7.xml"/><Relationship Id="rId1" Type="http://schemas.openxmlformats.org/officeDocument/2006/relationships/tags" Target="../tags/tag3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tif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4.tif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Electrical Principles</a:t>
            </a:r>
          </a:p>
        </p:txBody>
      </p:sp>
      <p:sp>
        <p:nvSpPr>
          <p:cNvPr id="3" name="Subtitle 2"/>
          <p:cNvSpPr>
            <a:spLocks noGrp="1"/>
          </p:cNvSpPr>
          <p:nvPr>
            <p:ph type="subTitle" idx="1"/>
          </p:nvPr>
        </p:nvSpPr>
        <p:spPr/>
        <p:txBody>
          <a:bodyPr>
            <a:normAutofit/>
          </a:bodyPr>
          <a:lstStyle/>
          <a:p>
            <a:pPr algn="l"/>
            <a:r>
              <a:rPr lang="en-GB" sz="2400" dirty="0"/>
              <a:t>Topic 2: Electromagnetism</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Important point</a:t>
            </a:r>
          </a:p>
        </p:txBody>
      </p:sp>
      <p:sp>
        <p:nvSpPr>
          <p:cNvPr id="3" name="Content Placeholder 2"/>
          <p:cNvSpPr>
            <a:spLocks noGrp="1"/>
          </p:cNvSpPr>
          <p:nvPr>
            <p:ph idx="1"/>
          </p:nvPr>
        </p:nvSpPr>
        <p:spPr>
          <a:xfrm>
            <a:off x="1057330" y="942967"/>
            <a:ext cx="8255857" cy="703785"/>
          </a:xfrm>
        </p:spPr>
        <p:txBody>
          <a:bodyPr>
            <a:noAutofit/>
          </a:bodyPr>
          <a:lstStyle/>
          <a:p>
            <a:pPr marL="0" indent="0">
              <a:buNone/>
            </a:pPr>
            <a:r>
              <a:rPr lang="en-GB" sz="2400" dirty="0"/>
              <a:t>Remember that self induction will only happen if</a:t>
            </a:r>
          </a:p>
        </p:txBody>
      </p:sp>
      <p:sp>
        <p:nvSpPr>
          <p:cNvPr id="4" name="Rounded Rectangle 3">
            <a:extLst>
              <a:ext uri="{FF2B5EF4-FFF2-40B4-BE49-F238E27FC236}">
                <a16:creationId xmlns:a16="http://schemas.microsoft.com/office/drawing/2014/main" id="{D773FC1B-94E6-BB48-BA08-A0D65985614E}"/>
              </a:ext>
            </a:extLst>
          </p:cNvPr>
          <p:cNvSpPr/>
          <p:nvPr/>
        </p:nvSpPr>
        <p:spPr>
          <a:xfrm>
            <a:off x="1200150" y="1646752"/>
            <a:ext cx="7672758" cy="289667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The conductor experiences a </a:t>
            </a:r>
            <a:r>
              <a:rPr lang="en-GB" sz="3600" b="1" dirty="0"/>
              <a:t>changing</a:t>
            </a:r>
            <a:r>
              <a:rPr lang="en-GB" sz="3600" dirty="0"/>
              <a:t> magnetic field. This changing magnetic field is usually the result of a changing current like AC.</a:t>
            </a:r>
          </a:p>
        </p:txBody>
      </p:sp>
    </p:spTree>
    <p:custDataLst>
      <p:tags r:id="rId1"/>
    </p:custDataLst>
    <p:extLst>
      <p:ext uri="{BB962C8B-B14F-4D97-AF65-F5344CB8AC3E}">
        <p14:creationId xmlns:p14="http://schemas.microsoft.com/office/powerpoint/2010/main" val="4291976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Lenz’s Law and the direction of the induced </a:t>
            </a:r>
            <a:r>
              <a:rPr lang="en-GB" sz="3000" dirty="0" err="1"/>
              <a:t>emf</a:t>
            </a:r>
            <a:endParaRPr lang="en-GB" sz="3000" dirty="0"/>
          </a:p>
        </p:txBody>
      </p:sp>
      <p:sp>
        <p:nvSpPr>
          <p:cNvPr id="3" name="Content Placeholder 2"/>
          <p:cNvSpPr>
            <a:spLocks noGrp="1"/>
          </p:cNvSpPr>
          <p:nvPr>
            <p:ph idx="1"/>
          </p:nvPr>
        </p:nvSpPr>
        <p:spPr>
          <a:xfrm>
            <a:off x="1057331" y="942967"/>
            <a:ext cx="4439230" cy="3097867"/>
          </a:xfrm>
        </p:spPr>
        <p:txBody>
          <a:bodyPr>
            <a:noAutofit/>
          </a:bodyPr>
          <a:lstStyle/>
          <a:p>
            <a:pPr marL="0" indent="0">
              <a:buNone/>
            </a:pPr>
            <a:r>
              <a:rPr lang="en-GB" sz="2400" dirty="0"/>
              <a:t>The direction of the self-induced </a:t>
            </a:r>
            <a:r>
              <a:rPr lang="en-GB" sz="2400" dirty="0" err="1"/>
              <a:t>emf</a:t>
            </a:r>
            <a:r>
              <a:rPr lang="en-GB" sz="2400" dirty="0"/>
              <a:t> is always such that it </a:t>
            </a:r>
            <a:r>
              <a:rPr lang="en-GB" sz="2400" b="1" dirty="0"/>
              <a:t>opposes the change</a:t>
            </a:r>
            <a:r>
              <a:rPr lang="en-GB" sz="2400" dirty="0"/>
              <a:t> in the magnetic flux that induced it in the first place.</a:t>
            </a:r>
          </a:p>
          <a:p>
            <a:pPr marL="0" indent="0">
              <a:buNone/>
            </a:pPr>
            <a:r>
              <a:rPr lang="en-GB" sz="2400" dirty="0"/>
              <a:t>This is called </a:t>
            </a:r>
            <a:r>
              <a:rPr lang="en-GB" sz="2400" b="1" dirty="0"/>
              <a:t>Lenz’s Law</a:t>
            </a:r>
            <a:r>
              <a:rPr lang="en-GB" sz="2400" dirty="0"/>
              <a:t>.</a:t>
            </a:r>
          </a:p>
        </p:txBody>
      </p:sp>
      <p:sp>
        <p:nvSpPr>
          <p:cNvPr id="8" name="Rectangle 7">
            <a:extLst>
              <a:ext uri="{FF2B5EF4-FFF2-40B4-BE49-F238E27FC236}">
                <a16:creationId xmlns:a16="http://schemas.microsoft.com/office/drawing/2014/main" id="{2C2B9480-18FF-3B45-8079-5D13339C1261}"/>
              </a:ext>
            </a:extLst>
          </p:cNvPr>
          <p:cNvSpPr/>
          <p:nvPr/>
        </p:nvSpPr>
        <p:spPr>
          <a:xfrm>
            <a:off x="1145465" y="3297879"/>
            <a:ext cx="4369964" cy="830997"/>
          </a:xfrm>
          <a:prstGeom prst="rect">
            <a:avLst/>
          </a:prstGeom>
          <a:solidFill>
            <a:schemeClr val="tx2">
              <a:lumMod val="40000"/>
              <a:lumOff val="60000"/>
            </a:schemeClr>
          </a:solidFill>
        </p:spPr>
        <p:txBody>
          <a:bodyPr wrap="square">
            <a:spAutoFit/>
          </a:bodyPr>
          <a:lstStyle/>
          <a:p>
            <a:r>
              <a:rPr lang="en-GB" sz="2400" i="1" dirty="0"/>
              <a:t>Watch the video to learn about Lenz’s Law.</a:t>
            </a:r>
          </a:p>
        </p:txBody>
      </p:sp>
      <p:pic>
        <p:nvPicPr>
          <p:cNvPr id="9" name="Graphic 8" descr="User">
            <a:extLst>
              <a:ext uri="{FF2B5EF4-FFF2-40B4-BE49-F238E27FC236}">
                <a16:creationId xmlns:a16="http://schemas.microsoft.com/office/drawing/2014/main" id="{546506CE-A905-444C-8076-7F947CFB072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6432" y="3263496"/>
            <a:ext cx="854046" cy="854046"/>
          </a:xfrm>
          <a:prstGeom prst="rect">
            <a:avLst/>
          </a:prstGeom>
        </p:spPr>
      </p:pic>
      <p:sp>
        <p:nvSpPr>
          <p:cNvPr id="12" name="Rectangle 11">
            <a:extLst>
              <a:ext uri="{FF2B5EF4-FFF2-40B4-BE49-F238E27FC236}">
                <a16:creationId xmlns:a16="http://schemas.microsoft.com/office/drawing/2014/main" id="{4B508ADB-EDAE-DC43-9476-CFE10D9B3732}"/>
              </a:ext>
            </a:extLst>
          </p:cNvPr>
          <p:cNvSpPr/>
          <p:nvPr/>
        </p:nvSpPr>
        <p:spPr>
          <a:xfrm>
            <a:off x="5618716" y="1009876"/>
            <a:ext cx="4181674" cy="3107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YT02</a:t>
            </a:r>
          </a:p>
        </p:txBody>
      </p:sp>
    </p:spTree>
    <p:custDataLst>
      <p:tags r:id="rId1"/>
    </p:custDataLst>
    <p:extLst>
      <p:ext uri="{BB962C8B-B14F-4D97-AF65-F5344CB8AC3E}">
        <p14:creationId xmlns:p14="http://schemas.microsoft.com/office/powerpoint/2010/main" val="2743829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Lenz’s Law</a:t>
            </a:r>
          </a:p>
        </p:txBody>
      </p:sp>
      <p:sp>
        <p:nvSpPr>
          <p:cNvPr id="3" name="Content Placeholder 2"/>
          <p:cNvSpPr>
            <a:spLocks noGrp="1"/>
          </p:cNvSpPr>
          <p:nvPr>
            <p:ph idx="1"/>
          </p:nvPr>
        </p:nvSpPr>
        <p:spPr>
          <a:xfrm>
            <a:off x="1057330" y="942967"/>
            <a:ext cx="8094077" cy="1034079"/>
          </a:xfrm>
        </p:spPr>
        <p:txBody>
          <a:bodyPr>
            <a:noAutofit/>
          </a:bodyPr>
          <a:lstStyle/>
          <a:p>
            <a:pPr marL="0" indent="0">
              <a:buNone/>
            </a:pPr>
            <a:r>
              <a:rPr lang="en-GB" sz="2400" dirty="0"/>
              <a:t>Here are 2 more excellent videos that explain Lenz’s Law and how we can apply it to work out the direction of the </a:t>
            </a:r>
            <a:r>
              <a:rPr lang="en-GB" sz="2400" dirty="0" err="1"/>
              <a:t>emf</a:t>
            </a:r>
            <a:r>
              <a:rPr lang="en-GB" sz="2400" dirty="0"/>
              <a:t> produced as a result of self induction.</a:t>
            </a:r>
          </a:p>
        </p:txBody>
      </p:sp>
      <p:sp>
        <p:nvSpPr>
          <p:cNvPr id="8" name="Rectangle 7">
            <a:extLst>
              <a:ext uri="{FF2B5EF4-FFF2-40B4-BE49-F238E27FC236}">
                <a16:creationId xmlns:a16="http://schemas.microsoft.com/office/drawing/2014/main" id="{2C2B9480-18FF-3B45-8079-5D13339C1261}"/>
              </a:ext>
            </a:extLst>
          </p:cNvPr>
          <p:cNvSpPr/>
          <p:nvPr/>
        </p:nvSpPr>
        <p:spPr>
          <a:xfrm>
            <a:off x="1087968" y="2011429"/>
            <a:ext cx="8063440" cy="461665"/>
          </a:xfrm>
          <a:prstGeom prst="rect">
            <a:avLst/>
          </a:prstGeom>
          <a:solidFill>
            <a:schemeClr val="tx2">
              <a:lumMod val="40000"/>
              <a:lumOff val="60000"/>
            </a:schemeClr>
          </a:solidFill>
        </p:spPr>
        <p:txBody>
          <a:bodyPr wrap="square">
            <a:spAutoFit/>
          </a:bodyPr>
          <a:lstStyle/>
          <a:p>
            <a:r>
              <a:rPr lang="en-GB" sz="2400" i="1" dirty="0"/>
              <a:t>Watch the video on the left first.</a:t>
            </a:r>
          </a:p>
        </p:txBody>
      </p:sp>
      <p:pic>
        <p:nvPicPr>
          <p:cNvPr id="9" name="Graphic 8" descr="User">
            <a:extLst>
              <a:ext uri="{FF2B5EF4-FFF2-40B4-BE49-F238E27FC236}">
                <a16:creationId xmlns:a16="http://schemas.microsoft.com/office/drawing/2014/main" id="{546506CE-A905-444C-8076-7F947CFB072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935" y="1891318"/>
            <a:ext cx="854046" cy="854046"/>
          </a:xfrm>
          <a:prstGeom prst="rect">
            <a:avLst/>
          </a:prstGeom>
        </p:spPr>
      </p:pic>
      <p:sp>
        <p:nvSpPr>
          <p:cNvPr id="12" name="Rectangle 11">
            <a:extLst>
              <a:ext uri="{FF2B5EF4-FFF2-40B4-BE49-F238E27FC236}">
                <a16:creationId xmlns:a16="http://schemas.microsoft.com/office/drawing/2014/main" id="{4B508ADB-EDAE-DC43-9476-CFE10D9B3732}"/>
              </a:ext>
            </a:extLst>
          </p:cNvPr>
          <p:cNvSpPr/>
          <p:nvPr/>
        </p:nvSpPr>
        <p:spPr>
          <a:xfrm>
            <a:off x="1087968" y="2564291"/>
            <a:ext cx="3798357" cy="2366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YT03</a:t>
            </a:r>
          </a:p>
        </p:txBody>
      </p:sp>
      <p:sp>
        <p:nvSpPr>
          <p:cNvPr id="7" name="Rectangle 6">
            <a:extLst>
              <a:ext uri="{FF2B5EF4-FFF2-40B4-BE49-F238E27FC236}">
                <a16:creationId xmlns:a16="http://schemas.microsoft.com/office/drawing/2014/main" id="{39F089BC-9048-B54A-BE17-AD36C1D31B94}"/>
              </a:ext>
            </a:extLst>
          </p:cNvPr>
          <p:cNvSpPr/>
          <p:nvPr/>
        </p:nvSpPr>
        <p:spPr>
          <a:xfrm>
            <a:off x="5353050" y="2564291"/>
            <a:ext cx="3798357" cy="2366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YT04</a:t>
            </a:r>
          </a:p>
        </p:txBody>
      </p:sp>
    </p:spTree>
    <p:custDataLst>
      <p:tags r:id="rId1"/>
    </p:custDataLst>
    <p:extLst>
      <p:ext uri="{BB962C8B-B14F-4D97-AF65-F5344CB8AC3E}">
        <p14:creationId xmlns:p14="http://schemas.microsoft.com/office/powerpoint/2010/main" val="3920903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Back </a:t>
            </a:r>
            <a:r>
              <a:rPr lang="en-GB" sz="3000" dirty="0" err="1"/>
              <a:t>emf</a:t>
            </a:r>
            <a:endParaRPr lang="en-GB" sz="3000" dirty="0"/>
          </a:p>
        </p:txBody>
      </p:sp>
      <p:sp>
        <p:nvSpPr>
          <p:cNvPr id="3" name="Content Placeholder 2"/>
          <p:cNvSpPr>
            <a:spLocks noGrp="1"/>
          </p:cNvSpPr>
          <p:nvPr>
            <p:ph idx="1"/>
          </p:nvPr>
        </p:nvSpPr>
        <p:spPr>
          <a:xfrm>
            <a:off x="1057330" y="1139513"/>
            <a:ext cx="4343345" cy="2146612"/>
          </a:xfrm>
        </p:spPr>
        <p:txBody>
          <a:bodyPr>
            <a:noAutofit/>
          </a:bodyPr>
          <a:lstStyle/>
          <a:p>
            <a:pPr marL="0" indent="0">
              <a:buNone/>
            </a:pPr>
            <a:r>
              <a:rPr lang="en-GB" sz="2400" dirty="0"/>
              <a:t>Because the induced </a:t>
            </a:r>
            <a:r>
              <a:rPr lang="en-GB" sz="2400" dirty="0" err="1"/>
              <a:t>emf</a:t>
            </a:r>
            <a:r>
              <a:rPr lang="en-GB" sz="2400" dirty="0"/>
              <a:t> is always </a:t>
            </a:r>
            <a:r>
              <a:rPr lang="en-GB" sz="2400" b="1" dirty="0"/>
              <a:t>in opposition </a:t>
            </a:r>
            <a:r>
              <a:rPr lang="en-GB" sz="2400" dirty="0"/>
              <a:t>to the change in magnetic flux that produced it, we call it </a:t>
            </a:r>
            <a:r>
              <a:rPr lang="en-GB" sz="2400" b="1" dirty="0"/>
              <a:t>back </a:t>
            </a:r>
            <a:r>
              <a:rPr lang="en-GB" sz="2400" b="1" dirty="0" err="1"/>
              <a:t>emf</a:t>
            </a:r>
            <a:r>
              <a:rPr lang="en-GB" sz="2400" dirty="0"/>
              <a:t>.</a:t>
            </a:r>
          </a:p>
        </p:txBody>
      </p:sp>
      <p:sp>
        <p:nvSpPr>
          <p:cNvPr id="10" name="Rectangle 9">
            <a:extLst>
              <a:ext uri="{FF2B5EF4-FFF2-40B4-BE49-F238E27FC236}">
                <a16:creationId xmlns:a16="http://schemas.microsoft.com/office/drawing/2014/main" id="{B9437CEE-612A-A746-AA1F-5BD03A852D8E}"/>
              </a:ext>
            </a:extLst>
          </p:cNvPr>
          <p:cNvSpPr/>
          <p:nvPr/>
        </p:nvSpPr>
        <p:spPr>
          <a:xfrm>
            <a:off x="5573486" y="942967"/>
            <a:ext cx="4499428" cy="3585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dirty="0"/>
              <a:t>Img03</a:t>
            </a:r>
            <a:endParaRPr lang="en-GB" sz="2000" dirty="0"/>
          </a:p>
        </p:txBody>
      </p:sp>
      <p:sp>
        <p:nvSpPr>
          <p:cNvPr id="16" name="Rectangle 15">
            <a:extLst>
              <a:ext uri="{FF2B5EF4-FFF2-40B4-BE49-F238E27FC236}">
                <a16:creationId xmlns:a16="http://schemas.microsoft.com/office/drawing/2014/main" id="{30237B42-342B-E04B-A499-2B9868A04C63}"/>
              </a:ext>
            </a:extLst>
          </p:cNvPr>
          <p:cNvSpPr/>
          <p:nvPr/>
        </p:nvSpPr>
        <p:spPr>
          <a:xfrm>
            <a:off x="1049033" y="2739497"/>
            <a:ext cx="4369964" cy="1938992"/>
          </a:xfrm>
          <a:prstGeom prst="rect">
            <a:avLst/>
          </a:prstGeom>
          <a:solidFill>
            <a:schemeClr val="tx2">
              <a:lumMod val="40000"/>
              <a:lumOff val="60000"/>
            </a:schemeClr>
          </a:solidFill>
        </p:spPr>
        <p:txBody>
          <a:bodyPr wrap="square">
            <a:spAutoFit/>
          </a:bodyPr>
          <a:lstStyle/>
          <a:p>
            <a:r>
              <a:rPr lang="en-GB" sz="2400" i="1" dirty="0"/>
              <a:t>Click on the image to step through the process of self-induction to see how Lenz’s Law helps determine the direction of the back </a:t>
            </a:r>
            <a:r>
              <a:rPr lang="en-GB" sz="2400" i="1" dirty="0" err="1"/>
              <a:t>emf</a:t>
            </a:r>
            <a:r>
              <a:rPr lang="en-GB" sz="2400" i="1" dirty="0"/>
              <a:t>.</a:t>
            </a:r>
          </a:p>
        </p:txBody>
      </p:sp>
      <p:pic>
        <p:nvPicPr>
          <p:cNvPr id="17" name="Graphic 16" descr="User">
            <a:extLst>
              <a:ext uri="{FF2B5EF4-FFF2-40B4-BE49-F238E27FC236}">
                <a16:creationId xmlns:a16="http://schemas.microsoft.com/office/drawing/2014/main" id="{07440715-CCED-A941-94D0-AD5B024C0BD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0" y="2705114"/>
            <a:ext cx="854046" cy="854046"/>
          </a:xfrm>
          <a:prstGeom prst="rect">
            <a:avLst/>
          </a:prstGeom>
        </p:spPr>
      </p:pic>
    </p:spTree>
    <p:custDataLst>
      <p:tags r:id="rId1"/>
    </p:custDataLst>
    <p:extLst>
      <p:ext uri="{BB962C8B-B14F-4D97-AF65-F5344CB8AC3E}">
        <p14:creationId xmlns:p14="http://schemas.microsoft.com/office/powerpoint/2010/main" val="4180258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Back </a:t>
            </a:r>
            <a:r>
              <a:rPr lang="en-GB" sz="3000" dirty="0" err="1"/>
              <a:t>emf</a:t>
            </a:r>
            <a:endParaRPr lang="en-GB" sz="3000" dirty="0"/>
          </a:p>
        </p:txBody>
      </p:sp>
      <p:sp>
        <p:nvSpPr>
          <p:cNvPr id="3" name="Content Placeholder 2"/>
          <p:cNvSpPr>
            <a:spLocks noGrp="1"/>
          </p:cNvSpPr>
          <p:nvPr>
            <p:ph idx="1"/>
          </p:nvPr>
        </p:nvSpPr>
        <p:spPr>
          <a:xfrm>
            <a:off x="1057330" y="1139513"/>
            <a:ext cx="4343345" cy="2146612"/>
          </a:xfrm>
        </p:spPr>
        <p:txBody>
          <a:bodyPr>
            <a:noAutofit/>
          </a:bodyPr>
          <a:lstStyle/>
          <a:p>
            <a:pPr marL="0" indent="0">
              <a:buNone/>
            </a:pPr>
            <a:r>
              <a:rPr lang="en-GB" sz="2400" dirty="0"/>
              <a:t>Here is another step-by-step example of how Lenz’s Law determines the direction of the back </a:t>
            </a:r>
            <a:r>
              <a:rPr lang="en-GB" sz="2400" dirty="0" err="1"/>
              <a:t>emf</a:t>
            </a:r>
            <a:r>
              <a:rPr lang="en-GB" sz="2400" dirty="0"/>
              <a:t>.</a:t>
            </a:r>
          </a:p>
        </p:txBody>
      </p:sp>
      <p:sp>
        <p:nvSpPr>
          <p:cNvPr id="10" name="Rectangle 9">
            <a:extLst>
              <a:ext uri="{FF2B5EF4-FFF2-40B4-BE49-F238E27FC236}">
                <a16:creationId xmlns:a16="http://schemas.microsoft.com/office/drawing/2014/main" id="{B9437CEE-612A-A746-AA1F-5BD03A852D8E}"/>
              </a:ext>
            </a:extLst>
          </p:cNvPr>
          <p:cNvSpPr/>
          <p:nvPr/>
        </p:nvSpPr>
        <p:spPr>
          <a:xfrm>
            <a:off x="5573486" y="942967"/>
            <a:ext cx="4499428" cy="3585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dirty="0"/>
              <a:t>Img04</a:t>
            </a:r>
            <a:endParaRPr lang="en-GB" sz="2000" dirty="0"/>
          </a:p>
        </p:txBody>
      </p:sp>
      <p:sp>
        <p:nvSpPr>
          <p:cNvPr id="16" name="Rectangle 15">
            <a:extLst>
              <a:ext uri="{FF2B5EF4-FFF2-40B4-BE49-F238E27FC236}">
                <a16:creationId xmlns:a16="http://schemas.microsoft.com/office/drawing/2014/main" id="{30237B42-342B-E04B-A499-2B9868A04C63}"/>
              </a:ext>
            </a:extLst>
          </p:cNvPr>
          <p:cNvSpPr/>
          <p:nvPr/>
        </p:nvSpPr>
        <p:spPr>
          <a:xfrm>
            <a:off x="1049033" y="3339568"/>
            <a:ext cx="4369964" cy="830997"/>
          </a:xfrm>
          <a:prstGeom prst="rect">
            <a:avLst/>
          </a:prstGeom>
          <a:solidFill>
            <a:schemeClr val="tx2">
              <a:lumMod val="40000"/>
              <a:lumOff val="60000"/>
            </a:schemeClr>
          </a:solidFill>
        </p:spPr>
        <p:txBody>
          <a:bodyPr wrap="square">
            <a:spAutoFit/>
          </a:bodyPr>
          <a:lstStyle/>
          <a:p>
            <a:r>
              <a:rPr lang="en-GB" sz="2400" i="1" dirty="0"/>
              <a:t>Click on the image to step through this process.</a:t>
            </a:r>
          </a:p>
        </p:txBody>
      </p:sp>
      <p:pic>
        <p:nvPicPr>
          <p:cNvPr id="17" name="Graphic 16" descr="User">
            <a:extLst>
              <a:ext uri="{FF2B5EF4-FFF2-40B4-BE49-F238E27FC236}">
                <a16:creationId xmlns:a16="http://schemas.microsoft.com/office/drawing/2014/main" id="{07440715-CCED-A941-94D0-AD5B024C0BD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0" y="3305185"/>
            <a:ext cx="854046" cy="854046"/>
          </a:xfrm>
          <a:prstGeom prst="rect">
            <a:avLst/>
          </a:prstGeom>
        </p:spPr>
      </p:pic>
    </p:spTree>
    <p:custDataLst>
      <p:tags r:id="rId1"/>
    </p:custDataLst>
    <p:extLst>
      <p:ext uri="{BB962C8B-B14F-4D97-AF65-F5344CB8AC3E}">
        <p14:creationId xmlns:p14="http://schemas.microsoft.com/office/powerpoint/2010/main" val="3695027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Important note</a:t>
            </a:r>
          </a:p>
        </p:txBody>
      </p:sp>
      <p:sp>
        <p:nvSpPr>
          <p:cNvPr id="3" name="Content Placeholder 2"/>
          <p:cNvSpPr>
            <a:spLocks noGrp="1"/>
          </p:cNvSpPr>
          <p:nvPr>
            <p:ph idx="1"/>
          </p:nvPr>
        </p:nvSpPr>
        <p:spPr>
          <a:xfrm>
            <a:off x="1057330" y="1139513"/>
            <a:ext cx="3900433" cy="2383975"/>
          </a:xfrm>
        </p:spPr>
        <p:txBody>
          <a:bodyPr>
            <a:noAutofit/>
          </a:bodyPr>
          <a:lstStyle/>
          <a:p>
            <a:pPr marL="0" indent="0">
              <a:buNone/>
            </a:pPr>
            <a:r>
              <a:rPr lang="en-GB" sz="2400" dirty="0"/>
              <a:t>It is important to note that the back </a:t>
            </a:r>
            <a:r>
              <a:rPr lang="en-GB" sz="2400" dirty="0" err="1"/>
              <a:t>emf</a:t>
            </a:r>
            <a:r>
              <a:rPr lang="en-GB" sz="2400" dirty="0"/>
              <a:t> is not always in the </a:t>
            </a:r>
            <a:r>
              <a:rPr lang="en-GB" sz="2400" b="1" dirty="0"/>
              <a:t>opposite direction </a:t>
            </a:r>
            <a:r>
              <a:rPr lang="en-GB" sz="2400" dirty="0"/>
              <a:t>to the original </a:t>
            </a:r>
            <a:r>
              <a:rPr lang="en-GB" sz="2400" dirty="0" err="1"/>
              <a:t>emf</a:t>
            </a:r>
            <a:r>
              <a:rPr lang="en-GB" sz="2400" dirty="0"/>
              <a:t> (and current). Instead it always </a:t>
            </a:r>
            <a:r>
              <a:rPr lang="en-GB" sz="2400" b="1" dirty="0"/>
              <a:t>opposes the change</a:t>
            </a:r>
            <a:r>
              <a:rPr lang="en-GB" sz="2400" dirty="0"/>
              <a:t> in the magnetic flux that induced it.</a:t>
            </a:r>
          </a:p>
        </p:txBody>
      </p:sp>
      <p:pic>
        <p:nvPicPr>
          <p:cNvPr id="4" name="Picture 3">
            <a:extLst>
              <a:ext uri="{FF2B5EF4-FFF2-40B4-BE49-F238E27FC236}">
                <a16:creationId xmlns:a16="http://schemas.microsoft.com/office/drawing/2014/main" id="{F433438A-44A7-3A41-AAEC-EB6AF9797F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19687" y="947738"/>
            <a:ext cx="4565650" cy="1936750"/>
          </a:xfrm>
          <a:prstGeom prst="rect">
            <a:avLst/>
          </a:prstGeom>
        </p:spPr>
      </p:pic>
      <p:sp>
        <p:nvSpPr>
          <p:cNvPr id="8" name="Rectangle 7">
            <a:extLst>
              <a:ext uri="{FF2B5EF4-FFF2-40B4-BE49-F238E27FC236}">
                <a16:creationId xmlns:a16="http://schemas.microsoft.com/office/drawing/2014/main" id="{BB3210D2-BDF6-BE49-B831-A98DEA0CE11D}"/>
              </a:ext>
            </a:extLst>
          </p:cNvPr>
          <p:cNvSpPr/>
          <p:nvPr/>
        </p:nvSpPr>
        <p:spPr>
          <a:xfrm>
            <a:off x="5023990" y="3003204"/>
            <a:ext cx="4158055" cy="1938992"/>
          </a:xfrm>
          <a:prstGeom prst="rect">
            <a:avLst/>
          </a:prstGeom>
          <a:solidFill>
            <a:schemeClr val="tx2">
              <a:lumMod val="40000"/>
              <a:lumOff val="60000"/>
            </a:schemeClr>
          </a:solidFill>
        </p:spPr>
        <p:txBody>
          <a:bodyPr wrap="square">
            <a:spAutoFit/>
          </a:bodyPr>
          <a:lstStyle/>
          <a:p>
            <a:pPr algn="just"/>
            <a:r>
              <a:rPr lang="en-GB" sz="2400" i="1" dirty="0"/>
              <a:t>Click on the image to open it full screen and then click on each part of the graph for an explanation of what is happening.</a:t>
            </a:r>
          </a:p>
        </p:txBody>
      </p:sp>
      <p:pic>
        <p:nvPicPr>
          <p:cNvPr id="9" name="Graphic 8" descr="User">
            <a:extLst>
              <a:ext uri="{FF2B5EF4-FFF2-40B4-BE49-F238E27FC236}">
                <a16:creationId xmlns:a16="http://schemas.microsoft.com/office/drawing/2014/main" id="{29B62317-3B87-E444-8241-2D98D923335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248272" y="2964157"/>
            <a:ext cx="854046" cy="854046"/>
          </a:xfrm>
          <a:prstGeom prst="rect">
            <a:avLst/>
          </a:prstGeom>
        </p:spPr>
      </p:pic>
    </p:spTree>
    <p:custDataLst>
      <p:tags r:id="rId1"/>
    </p:custDataLst>
    <p:extLst>
      <p:ext uri="{BB962C8B-B14F-4D97-AF65-F5344CB8AC3E}">
        <p14:creationId xmlns:p14="http://schemas.microsoft.com/office/powerpoint/2010/main" val="695135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7B0F7A5D-DFE0-F148-8B81-3D2536DED053}"/>
              </a:ext>
            </a:extLst>
          </p:cNvPr>
          <p:cNvSpPr txBox="1">
            <a:spLocks/>
          </p:cNvSpPr>
          <p:nvPr/>
        </p:nvSpPr>
        <p:spPr>
          <a:xfrm>
            <a:off x="1057329" y="3071817"/>
            <a:ext cx="8640000" cy="2443162"/>
          </a:xfrm>
          <a:prstGeom prst="rect">
            <a:avLst/>
          </a:prstGeom>
          <a:solidFill>
            <a:schemeClr val="accent4"/>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solidFill>
                  <a:schemeClr val="bg1"/>
                </a:solidFill>
              </a:rPr>
              <a:t>In the case of a DC circuit when current first starts to flow, the back </a:t>
            </a:r>
            <a:r>
              <a:rPr lang="en-GB" sz="2400" dirty="0" err="1">
                <a:solidFill>
                  <a:schemeClr val="bg1"/>
                </a:solidFill>
              </a:rPr>
              <a:t>emf</a:t>
            </a:r>
            <a:r>
              <a:rPr lang="en-GB" sz="2400" dirty="0">
                <a:solidFill>
                  <a:schemeClr val="bg1"/>
                </a:solidFill>
              </a:rPr>
              <a:t> does not produce a back current. It opposes the increase in the supply current.</a:t>
            </a:r>
          </a:p>
          <a:p>
            <a:pPr marL="0" indent="0">
              <a:buFont typeface="Arial" panose="020B0604020202020204" pitchFamily="34" charset="0"/>
              <a:buNone/>
            </a:pPr>
            <a:r>
              <a:rPr lang="en-GB" sz="2400" dirty="0">
                <a:solidFill>
                  <a:schemeClr val="bg1"/>
                </a:solidFill>
              </a:rPr>
              <a:t>When the battery is disconnected, the back </a:t>
            </a:r>
            <a:r>
              <a:rPr lang="en-GB" sz="2400" dirty="0" err="1">
                <a:solidFill>
                  <a:schemeClr val="bg1"/>
                </a:solidFill>
              </a:rPr>
              <a:t>emf</a:t>
            </a:r>
            <a:r>
              <a:rPr lang="en-GB" sz="2400" dirty="0">
                <a:solidFill>
                  <a:schemeClr val="bg1"/>
                </a:solidFill>
              </a:rPr>
              <a:t> is the only source of voltage and so in this case results in a “back” current flowing as there is no supply voltage and current to resist. This is why the bulb only flashes when the battery is disconnected.</a:t>
            </a:r>
          </a:p>
        </p:txBody>
      </p:sp>
      <p:sp>
        <p:nvSpPr>
          <p:cNvPr id="2" name="Title 1"/>
          <p:cNvSpPr>
            <a:spLocks noGrp="1"/>
          </p:cNvSpPr>
          <p:nvPr>
            <p:ph type="title"/>
          </p:nvPr>
        </p:nvSpPr>
        <p:spPr>
          <a:xfrm>
            <a:off x="1057330" y="266407"/>
            <a:ext cx="7672758" cy="967170"/>
          </a:xfrm>
        </p:spPr>
        <p:txBody>
          <a:bodyPr>
            <a:normAutofit/>
          </a:bodyPr>
          <a:lstStyle/>
          <a:p>
            <a:r>
              <a:rPr lang="en-GB" sz="3000" dirty="0"/>
              <a:t>Important note on back </a:t>
            </a:r>
            <a:r>
              <a:rPr lang="en-GB" sz="3000" dirty="0" err="1"/>
              <a:t>emf</a:t>
            </a:r>
            <a:r>
              <a:rPr lang="en-GB" sz="3000" dirty="0"/>
              <a:t> and current</a:t>
            </a:r>
          </a:p>
        </p:txBody>
      </p:sp>
      <p:sp>
        <p:nvSpPr>
          <p:cNvPr id="3" name="Content Placeholder 2"/>
          <p:cNvSpPr>
            <a:spLocks noGrp="1"/>
          </p:cNvSpPr>
          <p:nvPr>
            <p:ph idx="1"/>
          </p:nvPr>
        </p:nvSpPr>
        <p:spPr>
          <a:xfrm>
            <a:off x="1057329" y="1939629"/>
            <a:ext cx="8640000" cy="1132188"/>
          </a:xfrm>
          <a:solidFill>
            <a:schemeClr val="accent2"/>
          </a:solidFill>
        </p:spPr>
        <p:txBody>
          <a:bodyPr>
            <a:noAutofit/>
          </a:bodyPr>
          <a:lstStyle/>
          <a:p>
            <a:pPr marL="0" indent="0">
              <a:buNone/>
            </a:pPr>
            <a:r>
              <a:rPr lang="en-GB" sz="2400" dirty="0">
                <a:solidFill>
                  <a:schemeClr val="bg1"/>
                </a:solidFill>
              </a:rPr>
              <a:t>In an AC circuit where there is always a changing supply voltage, the back </a:t>
            </a:r>
            <a:r>
              <a:rPr lang="en-GB" sz="2400" dirty="0" err="1">
                <a:solidFill>
                  <a:schemeClr val="bg1"/>
                </a:solidFill>
              </a:rPr>
              <a:t>emf</a:t>
            </a:r>
            <a:r>
              <a:rPr lang="en-GB" sz="2400" dirty="0">
                <a:solidFill>
                  <a:schemeClr val="bg1"/>
                </a:solidFill>
              </a:rPr>
              <a:t> does not actually produce a back current. The back </a:t>
            </a:r>
            <a:r>
              <a:rPr lang="en-GB" sz="2400" dirty="0" err="1">
                <a:solidFill>
                  <a:schemeClr val="bg1"/>
                </a:solidFill>
              </a:rPr>
              <a:t>emf</a:t>
            </a:r>
            <a:r>
              <a:rPr lang="en-GB" sz="2400" dirty="0">
                <a:solidFill>
                  <a:schemeClr val="bg1"/>
                </a:solidFill>
              </a:rPr>
              <a:t> simply opposes changes in the flow of the supply current.</a:t>
            </a:r>
          </a:p>
        </p:txBody>
      </p:sp>
      <p:sp>
        <p:nvSpPr>
          <p:cNvPr id="5" name="Rectangle 4">
            <a:extLst>
              <a:ext uri="{FF2B5EF4-FFF2-40B4-BE49-F238E27FC236}">
                <a16:creationId xmlns:a16="http://schemas.microsoft.com/office/drawing/2014/main" id="{3FA63AD5-D6DF-FE42-B97A-BC3B94754F41}"/>
              </a:ext>
            </a:extLst>
          </p:cNvPr>
          <p:cNvSpPr/>
          <p:nvPr/>
        </p:nvSpPr>
        <p:spPr>
          <a:xfrm>
            <a:off x="1057329" y="1457329"/>
            <a:ext cx="4320000" cy="4822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AC</a:t>
            </a:r>
            <a:endParaRPr lang="en-US" b="1" dirty="0"/>
          </a:p>
        </p:txBody>
      </p:sp>
      <p:sp>
        <p:nvSpPr>
          <p:cNvPr id="12" name="Rectangle 11">
            <a:extLst>
              <a:ext uri="{FF2B5EF4-FFF2-40B4-BE49-F238E27FC236}">
                <a16:creationId xmlns:a16="http://schemas.microsoft.com/office/drawing/2014/main" id="{00F1DF1D-0E8F-8E4D-AB8B-8DDA5AED1944}"/>
              </a:ext>
            </a:extLst>
          </p:cNvPr>
          <p:cNvSpPr/>
          <p:nvPr/>
        </p:nvSpPr>
        <p:spPr>
          <a:xfrm>
            <a:off x="5377329" y="1458704"/>
            <a:ext cx="4320000" cy="4822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DC</a:t>
            </a:r>
          </a:p>
        </p:txBody>
      </p:sp>
    </p:spTree>
    <p:custDataLst>
      <p:tags r:id="rId1"/>
    </p:custDataLst>
    <p:extLst>
      <p:ext uri="{BB962C8B-B14F-4D97-AF65-F5344CB8AC3E}">
        <p14:creationId xmlns:p14="http://schemas.microsoft.com/office/powerpoint/2010/main" val="362676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What’s it good for?</a:t>
            </a:r>
          </a:p>
        </p:txBody>
      </p:sp>
      <p:sp>
        <p:nvSpPr>
          <p:cNvPr id="3" name="Content Placeholder 2"/>
          <p:cNvSpPr>
            <a:spLocks noGrp="1"/>
          </p:cNvSpPr>
          <p:nvPr>
            <p:ph idx="1"/>
          </p:nvPr>
        </p:nvSpPr>
        <p:spPr>
          <a:xfrm>
            <a:off x="1122532" y="1091867"/>
            <a:ext cx="4474550" cy="3751595"/>
          </a:xfrm>
        </p:spPr>
        <p:txBody>
          <a:bodyPr>
            <a:noAutofit/>
          </a:bodyPr>
          <a:lstStyle/>
          <a:p>
            <a:pPr marL="0" indent="0" algn="just">
              <a:buNone/>
            </a:pPr>
            <a:r>
              <a:rPr lang="en-GB" sz="2400" dirty="0"/>
              <a:t>Self induction is a key feature of how inductors work in circuits, especially AC circuits. We will explore these properties in more detail in topic 4 of this course.</a:t>
            </a:r>
          </a:p>
          <a:p>
            <a:pPr marL="0" indent="0" algn="just">
              <a:buNone/>
            </a:pPr>
            <a:r>
              <a:rPr lang="en-GB" sz="2400" dirty="0"/>
              <a:t>When combined with capacitors and resistors in AC circuits, inductors are used to create circuits like those in your radio for tuning to different frequencies.</a:t>
            </a:r>
          </a:p>
        </p:txBody>
      </p:sp>
      <p:pic>
        <p:nvPicPr>
          <p:cNvPr id="4" name="Picture 3">
            <a:extLst>
              <a:ext uri="{FF2B5EF4-FFF2-40B4-BE49-F238E27FC236}">
                <a16:creationId xmlns:a16="http://schemas.microsoft.com/office/drawing/2014/main" id="{5037F5D5-2B07-C244-A795-D0EF12D010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62284" y="1233577"/>
            <a:ext cx="4232295" cy="2822908"/>
          </a:xfrm>
          <a:prstGeom prst="rect">
            <a:avLst/>
          </a:prstGeom>
        </p:spPr>
      </p:pic>
    </p:spTree>
    <p:custDataLst>
      <p:tags r:id="rId1"/>
    </p:custDataLst>
    <p:extLst>
      <p:ext uri="{BB962C8B-B14F-4D97-AF65-F5344CB8AC3E}">
        <p14:creationId xmlns:p14="http://schemas.microsoft.com/office/powerpoint/2010/main" val="3617739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much back </a:t>
            </a:r>
            <a:r>
              <a:rPr lang="en-GB" sz="3000" dirty="0" err="1"/>
              <a:t>emf</a:t>
            </a:r>
            <a:r>
              <a:rPr lang="en-GB" sz="3000" dirty="0"/>
              <a:t> is induced</a:t>
            </a:r>
          </a:p>
        </p:txBody>
      </p:sp>
      <p:sp>
        <p:nvSpPr>
          <p:cNvPr id="3" name="Content Placeholder 2"/>
          <p:cNvSpPr>
            <a:spLocks noGrp="1"/>
          </p:cNvSpPr>
          <p:nvPr>
            <p:ph idx="1"/>
          </p:nvPr>
        </p:nvSpPr>
        <p:spPr>
          <a:xfrm>
            <a:off x="1122532" y="1091868"/>
            <a:ext cx="7607556" cy="967170"/>
          </a:xfrm>
        </p:spPr>
        <p:txBody>
          <a:bodyPr>
            <a:noAutofit/>
          </a:bodyPr>
          <a:lstStyle/>
          <a:p>
            <a:pPr marL="0" indent="0" algn="just">
              <a:buNone/>
            </a:pPr>
            <a:r>
              <a:rPr lang="en-GB" sz="2400" dirty="0"/>
              <a:t>The magnitude of the back </a:t>
            </a:r>
            <a:r>
              <a:rPr lang="en-GB" sz="2400" dirty="0" err="1"/>
              <a:t>emf</a:t>
            </a:r>
            <a:r>
              <a:rPr lang="en-GB" sz="2400" dirty="0"/>
              <a:t> induced in a coil is dependent on</a:t>
            </a:r>
          </a:p>
        </p:txBody>
      </p:sp>
      <p:sp>
        <p:nvSpPr>
          <p:cNvPr id="7" name="Rectangle 6">
            <a:extLst>
              <a:ext uri="{FF2B5EF4-FFF2-40B4-BE49-F238E27FC236}">
                <a16:creationId xmlns:a16="http://schemas.microsoft.com/office/drawing/2014/main" id="{37A67DE7-2681-7E44-8A6F-2109B01ED63C}"/>
              </a:ext>
            </a:extLst>
          </p:cNvPr>
          <p:cNvSpPr/>
          <p:nvPr/>
        </p:nvSpPr>
        <p:spPr>
          <a:xfrm>
            <a:off x="1057332" y="1915885"/>
            <a:ext cx="8255859" cy="7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n-GB" sz="2800" dirty="0"/>
              <a:t>The number of turns in the coil (N)</a:t>
            </a:r>
          </a:p>
        </p:txBody>
      </p:sp>
      <p:sp>
        <p:nvSpPr>
          <p:cNvPr id="8" name="Oval 7">
            <a:extLst>
              <a:ext uri="{FF2B5EF4-FFF2-40B4-BE49-F238E27FC236}">
                <a16:creationId xmlns:a16="http://schemas.microsoft.com/office/drawing/2014/main" id="{36B8C4C3-71DB-4A4D-9D1A-81A46526B0B4}"/>
              </a:ext>
            </a:extLst>
          </p:cNvPr>
          <p:cNvSpPr/>
          <p:nvPr/>
        </p:nvSpPr>
        <p:spPr>
          <a:xfrm>
            <a:off x="1145373" y="2113368"/>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solidFill>
              </a:rPr>
              <a:t>1</a:t>
            </a:r>
            <a:endParaRPr lang="en-GB" dirty="0">
              <a:solidFill>
                <a:schemeClr val="accent2"/>
              </a:solidFill>
            </a:endParaRPr>
          </a:p>
        </p:txBody>
      </p:sp>
      <p:sp>
        <p:nvSpPr>
          <p:cNvPr id="11" name="Rectangle 10">
            <a:extLst>
              <a:ext uri="{FF2B5EF4-FFF2-40B4-BE49-F238E27FC236}">
                <a16:creationId xmlns:a16="http://schemas.microsoft.com/office/drawing/2014/main" id="{5F22E182-575C-BA4D-8E1D-E5B81FB58EDB}"/>
              </a:ext>
            </a:extLst>
          </p:cNvPr>
          <p:cNvSpPr/>
          <p:nvPr/>
        </p:nvSpPr>
        <p:spPr>
          <a:xfrm>
            <a:off x="1057330" y="2790201"/>
            <a:ext cx="8255859" cy="795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n-GB" sz="2800" dirty="0"/>
              <a:t>The magnetic flux (</a:t>
            </a:r>
            <a:r>
              <a:rPr lang="en-GB" sz="2800" dirty="0" err="1"/>
              <a:t>Φ</a:t>
            </a:r>
            <a:r>
              <a:rPr lang="en-GB" sz="2800" dirty="0"/>
              <a:t>)</a:t>
            </a:r>
          </a:p>
        </p:txBody>
      </p:sp>
      <p:sp>
        <p:nvSpPr>
          <p:cNvPr id="12" name="Oval 11">
            <a:extLst>
              <a:ext uri="{FF2B5EF4-FFF2-40B4-BE49-F238E27FC236}">
                <a16:creationId xmlns:a16="http://schemas.microsoft.com/office/drawing/2014/main" id="{4E47C0AA-67B7-8944-8ECE-58B80E7C1964}"/>
              </a:ext>
            </a:extLst>
          </p:cNvPr>
          <p:cNvSpPr/>
          <p:nvPr/>
        </p:nvSpPr>
        <p:spPr>
          <a:xfrm>
            <a:off x="1145371" y="2968424"/>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3"/>
                </a:solidFill>
              </a:rPr>
              <a:t>2</a:t>
            </a:r>
            <a:endParaRPr lang="en-GB" dirty="0">
              <a:solidFill>
                <a:schemeClr val="accent3"/>
              </a:solidFill>
            </a:endParaRPr>
          </a:p>
        </p:txBody>
      </p:sp>
      <p:sp>
        <p:nvSpPr>
          <p:cNvPr id="13" name="Rectangle 12">
            <a:extLst>
              <a:ext uri="{FF2B5EF4-FFF2-40B4-BE49-F238E27FC236}">
                <a16:creationId xmlns:a16="http://schemas.microsoft.com/office/drawing/2014/main" id="{BAB3EB28-3F95-C244-B691-782323C91D19}"/>
              </a:ext>
            </a:extLst>
          </p:cNvPr>
          <p:cNvSpPr/>
          <p:nvPr/>
        </p:nvSpPr>
        <p:spPr>
          <a:xfrm>
            <a:off x="1057330" y="3659100"/>
            <a:ext cx="8255859" cy="79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n-GB" sz="2800" dirty="0"/>
              <a:t>The time is takes for the magnetic field to reverse direction (t)</a:t>
            </a:r>
          </a:p>
        </p:txBody>
      </p:sp>
      <p:sp>
        <p:nvSpPr>
          <p:cNvPr id="14" name="Oval 13">
            <a:extLst>
              <a:ext uri="{FF2B5EF4-FFF2-40B4-BE49-F238E27FC236}">
                <a16:creationId xmlns:a16="http://schemas.microsoft.com/office/drawing/2014/main" id="{3712841E-778A-FE49-A944-E1EA2F53412C}"/>
              </a:ext>
            </a:extLst>
          </p:cNvPr>
          <p:cNvSpPr/>
          <p:nvPr/>
        </p:nvSpPr>
        <p:spPr>
          <a:xfrm>
            <a:off x="1145371" y="3866349"/>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6"/>
                </a:solidFill>
              </a:rPr>
              <a:t>3</a:t>
            </a:r>
            <a:endParaRPr lang="en-GB" dirty="0">
              <a:solidFill>
                <a:schemeClr val="accent6"/>
              </a:solidFill>
            </a:endParaRPr>
          </a:p>
        </p:txBody>
      </p:sp>
    </p:spTree>
    <p:custDataLst>
      <p:tags r:id="rId1"/>
    </p:custDataLst>
    <p:extLst>
      <p:ext uri="{BB962C8B-B14F-4D97-AF65-F5344CB8AC3E}">
        <p14:creationId xmlns:p14="http://schemas.microsoft.com/office/powerpoint/2010/main" val="754199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back </a:t>
            </a:r>
            <a:r>
              <a:rPr lang="en-GB" sz="3000" dirty="0" err="1"/>
              <a:t>emf</a:t>
            </a:r>
            <a:r>
              <a:rPr lang="en-GB" sz="3000" dirty="0"/>
              <a:t> equation</a:t>
            </a:r>
          </a:p>
        </p:txBody>
      </p:sp>
      <p:sp>
        <p:nvSpPr>
          <p:cNvPr id="3" name="Content Placeholder 2"/>
          <p:cNvSpPr>
            <a:spLocks noGrp="1"/>
          </p:cNvSpPr>
          <p:nvPr>
            <p:ph idx="1"/>
          </p:nvPr>
        </p:nvSpPr>
        <p:spPr>
          <a:xfrm>
            <a:off x="1122532" y="1091868"/>
            <a:ext cx="7607556" cy="967170"/>
          </a:xfrm>
        </p:spPr>
        <p:txBody>
          <a:bodyPr>
            <a:noAutofit/>
          </a:bodyPr>
          <a:lstStyle/>
          <a:p>
            <a:pPr marL="0" indent="0" algn="just">
              <a:buNone/>
            </a:pPr>
            <a:r>
              <a:rPr lang="en-GB" sz="2400" dirty="0"/>
              <a:t>We can use the following equation to calculate the amount of back </a:t>
            </a:r>
            <a:r>
              <a:rPr lang="en-GB" sz="2400" dirty="0" err="1"/>
              <a:t>emf</a:t>
            </a:r>
            <a:r>
              <a:rPr lang="en-GB" sz="2400" dirty="0"/>
              <a:t> induced in a coil.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E258C1E-55E1-E149-96C5-B86324A96EF6}"/>
                  </a:ext>
                </a:extLst>
              </p:cNvPr>
              <p:cNvSpPr txBox="1"/>
              <p:nvPr/>
            </p:nvSpPr>
            <p:spPr>
              <a:xfrm>
                <a:off x="2754192" y="2346965"/>
                <a:ext cx="4004045" cy="23047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8000" b="0" i="1" smtClean="0">
                          <a:latin typeface="Cambria Math" panose="02040503050406030204" pitchFamily="18" charset="0"/>
                        </a:rPr>
                        <m:t>𝐸</m:t>
                      </m:r>
                      <m:r>
                        <a:rPr lang="en-US" sz="8000" b="0" i="1" smtClean="0">
                          <a:latin typeface="Cambria Math" panose="02040503050406030204" pitchFamily="18" charset="0"/>
                        </a:rPr>
                        <m:t>=</m:t>
                      </m:r>
                      <m:r>
                        <a:rPr lang="en-US" sz="8000" b="0" i="1" smtClean="0">
                          <a:solidFill>
                            <a:schemeClr val="accent2"/>
                          </a:solidFill>
                          <a:latin typeface="Cambria Math" panose="02040503050406030204" pitchFamily="18" charset="0"/>
                        </a:rPr>
                        <m:t>𝑁</m:t>
                      </m:r>
                      <m:f>
                        <m:fPr>
                          <m:ctrlPr>
                            <a:rPr lang="en-US" sz="8000" b="0" i="1" smtClean="0">
                              <a:solidFill>
                                <a:schemeClr val="tx1"/>
                              </a:solidFill>
                              <a:latin typeface="Cambria Math" panose="02040503050406030204" pitchFamily="18" charset="0"/>
                            </a:rPr>
                          </m:ctrlPr>
                        </m:fPr>
                        <m:num>
                          <m:r>
                            <m:rPr>
                              <m:sty m:val="p"/>
                            </m:rPr>
                            <a:rPr lang="el-GR" sz="8000" b="0" i="1" smtClean="0">
                              <a:solidFill>
                                <a:schemeClr val="accent3"/>
                              </a:solidFill>
                              <a:latin typeface="Cambria Math" panose="02040503050406030204" pitchFamily="18" charset="0"/>
                              <a:ea typeface="Cambria Math" panose="02040503050406030204" pitchFamily="18" charset="0"/>
                            </a:rPr>
                            <m:t>Φ</m:t>
                          </m:r>
                        </m:num>
                        <m:den>
                          <m:r>
                            <a:rPr lang="en-US" sz="8000" b="0" i="1" smtClean="0">
                              <a:solidFill>
                                <a:schemeClr val="accent6"/>
                              </a:solidFill>
                              <a:latin typeface="Cambria Math" panose="02040503050406030204" pitchFamily="18" charset="0"/>
                            </a:rPr>
                            <m:t>𝑡</m:t>
                          </m:r>
                        </m:den>
                      </m:f>
                    </m:oMath>
                  </m:oMathPara>
                </a14:m>
                <a:endParaRPr lang="en-US" sz="6600" dirty="0"/>
              </a:p>
            </p:txBody>
          </p:sp>
        </mc:Choice>
        <mc:Fallback xmlns="">
          <p:sp>
            <p:nvSpPr>
              <p:cNvPr id="4" name="TextBox 3">
                <a:extLst>
                  <a:ext uri="{FF2B5EF4-FFF2-40B4-BE49-F238E27FC236}">
                    <a16:creationId xmlns:a16="http://schemas.microsoft.com/office/drawing/2014/main" id="{AE258C1E-55E1-E149-96C5-B86324A96EF6}"/>
                  </a:ext>
                </a:extLst>
              </p:cNvPr>
              <p:cNvSpPr txBox="1">
                <a:spLocks noRot="1" noChangeAspect="1" noMove="1" noResize="1" noEditPoints="1" noAdjustHandles="1" noChangeArrowheads="1" noChangeShapeType="1" noTextEdit="1"/>
              </p:cNvSpPr>
              <p:nvPr/>
            </p:nvSpPr>
            <p:spPr>
              <a:xfrm>
                <a:off x="2754192" y="2346965"/>
                <a:ext cx="4004045" cy="2304798"/>
              </a:xfrm>
              <a:prstGeom prst="rect">
                <a:avLst/>
              </a:prstGeom>
              <a:blipFill>
                <a:blip r:embed="rId4"/>
                <a:stretch>
                  <a:fillRect l="-5063" t="-1099" r="-5063" b="-12637"/>
                </a:stretch>
              </a:blipFill>
            </p:spPr>
            <p:txBody>
              <a:bodyPr/>
              <a:lstStyle/>
              <a:p>
                <a:r>
                  <a:rPr lang="en-US">
                    <a:noFill/>
                  </a:rPr>
                  <a:t> </a:t>
                </a:r>
              </a:p>
            </p:txBody>
          </p:sp>
        </mc:Fallback>
      </mc:AlternateContent>
      <p:sp>
        <p:nvSpPr>
          <p:cNvPr id="9" name="Content Placeholder 2">
            <a:extLst>
              <a:ext uri="{FF2B5EF4-FFF2-40B4-BE49-F238E27FC236}">
                <a16:creationId xmlns:a16="http://schemas.microsoft.com/office/drawing/2014/main" id="{2623443E-F513-CF43-B589-00B933A38E90}"/>
              </a:ext>
            </a:extLst>
          </p:cNvPr>
          <p:cNvSpPr txBox="1">
            <a:spLocks/>
          </p:cNvSpPr>
          <p:nvPr/>
        </p:nvSpPr>
        <p:spPr>
          <a:xfrm>
            <a:off x="1122533" y="1909590"/>
            <a:ext cx="7607555" cy="475746"/>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None/>
            </a:pPr>
            <a:r>
              <a:rPr lang="en-GB" sz="2400" i="1" dirty="0"/>
              <a:t>Click on each symbol in the equation to find out more.</a:t>
            </a:r>
          </a:p>
        </p:txBody>
      </p:sp>
      <p:pic>
        <p:nvPicPr>
          <p:cNvPr id="10" name="Graphic 9" descr="User">
            <a:extLst>
              <a:ext uri="{FF2B5EF4-FFF2-40B4-BE49-F238E27FC236}">
                <a16:creationId xmlns:a16="http://schemas.microsoft.com/office/drawing/2014/main" id="{41AA6B6F-09D7-4342-BCAC-CD8B56E68E0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3286" y="1760556"/>
            <a:ext cx="854046" cy="854046"/>
          </a:xfrm>
          <a:prstGeom prst="rect">
            <a:avLst/>
          </a:prstGeom>
        </p:spPr>
      </p:pic>
    </p:spTree>
    <p:custDataLst>
      <p:tags r:id="rId1"/>
    </p:custDataLst>
    <p:extLst>
      <p:ext uri="{BB962C8B-B14F-4D97-AF65-F5344CB8AC3E}">
        <p14:creationId xmlns:p14="http://schemas.microsoft.com/office/powerpoint/2010/main" val="3706538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7"/>
            <a:ext cx="8059513" cy="3672637"/>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r>
              <a:rPr lang="en-GB" dirty="0"/>
              <a:t>05_03_01</a:t>
            </a:r>
          </a:p>
          <a:p>
            <a:pPr marL="0" indent="0">
              <a:buNone/>
            </a:pPr>
            <a:r>
              <a:rPr lang="en-GB" dirty="0"/>
              <a:t>05_04_01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Example</a:t>
            </a:r>
          </a:p>
        </p:txBody>
      </p:sp>
      <p:sp>
        <p:nvSpPr>
          <p:cNvPr id="3" name="Content Placeholder 2"/>
          <p:cNvSpPr>
            <a:spLocks noGrp="1"/>
          </p:cNvSpPr>
          <p:nvPr>
            <p:ph idx="1"/>
          </p:nvPr>
        </p:nvSpPr>
        <p:spPr>
          <a:xfrm>
            <a:off x="1122532" y="1091868"/>
            <a:ext cx="4225528" cy="2008520"/>
          </a:xfrm>
        </p:spPr>
        <p:txBody>
          <a:bodyPr>
            <a:noAutofit/>
          </a:bodyPr>
          <a:lstStyle/>
          <a:p>
            <a:pPr marL="0" indent="0" algn="just">
              <a:buNone/>
            </a:pPr>
            <a:r>
              <a:rPr lang="en-GB" sz="2400" dirty="0"/>
              <a:t>A magnetic flux of 600μWb passing through a coil of 1 000 turns is reversed in 0.1 seconds. Calculate the average value of the back </a:t>
            </a:r>
            <a:r>
              <a:rPr lang="en-GB" sz="2400" dirty="0" err="1"/>
              <a:t>emf</a:t>
            </a:r>
            <a:r>
              <a:rPr lang="en-GB" sz="2400" dirty="0"/>
              <a:t> induced in the coil?</a:t>
            </a:r>
          </a:p>
        </p:txBody>
      </p:sp>
      <p:sp>
        <p:nvSpPr>
          <p:cNvPr id="8" name="Rectangle 7">
            <a:extLst>
              <a:ext uri="{FF2B5EF4-FFF2-40B4-BE49-F238E27FC236}">
                <a16:creationId xmlns:a16="http://schemas.microsoft.com/office/drawing/2014/main" id="{1C4E208C-E8DA-184D-B913-555C653DB170}"/>
              </a:ext>
            </a:extLst>
          </p:cNvPr>
          <p:cNvSpPr/>
          <p:nvPr/>
        </p:nvSpPr>
        <p:spPr>
          <a:xfrm>
            <a:off x="5597082" y="1106966"/>
            <a:ext cx="3899265" cy="27616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Vid02</a:t>
            </a:r>
          </a:p>
        </p:txBody>
      </p:sp>
      <p:sp>
        <p:nvSpPr>
          <p:cNvPr id="11" name="Rectangle 10">
            <a:extLst>
              <a:ext uri="{FF2B5EF4-FFF2-40B4-BE49-F238E27FC236}">
                <a16:creationId xmlns:a16="http://schemas.microsoft.com/office/drawing/2014/main" id="{B3953473-22DB-CF41-A79A-2EE0189DB422}"/>
              </a:ext>
            </a:extLst>
          </p:cNvPr>
          <p:cNvSpPr/>
          <p:nvPr/>
        </p:nvSpPr>
        <p:spPr>
          <a:xfrm>
            <a:off x="1190005" y="3239366"/>
            <a:ext cx="4158055" cy="1569660"/>
          </a:xfrm>
          <a:prstGeom prst="rect">
            <a:avLst/>
          </a:prstGeom>
          <a:solidFill>
            <a:schemeClr val="tx2">
              <a:lumMod val="40000"/>
              <a:lumOff val="60000"/>
            </a:schemeClr>
          </a:solidFill>
        </p:spPr>
        <p:txBody>
          <a:bodyPr wrap="square">
            <a:spAutoFit/>
          </a:bodyPr>
          <a:lstStyle/>
          <a:p>
            <a:r>
              <a:rPr lang="en-GB" sz="2400" i="1" dirty="0"/>
              <a:t>Try answering this question on your own and then watch the video for the full worked solution.</a:t>
            </a:r>
          </a:p>
        </p:txBody>
      </p:sp>
      <p:pic>
        <p:nvPicPr>
          <p:cNvPr id="12" name="Graphic 11" descr="User">
            <a:extLst>
              <a:ext uri="{FF2B5EF4-FFF2-40B4-BE49-F238E27FC236}">
                <a16:creationId xmlns:a16="http://schemas.microsoft.com/office/drawing/2014/main" id="{0A2668E3-656C-EA49-A101-7AD61B0202D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3257162"/>
            <a:ext cx="854046" cy="854046"/>
          </a:xfrm>
          <a:prstGeom prst="rect">
            <a:avLst/>
          </a:prstGeom>
        </p:spPr>
      </p:pic>
    </p:spTree>
    <p:custDataLst>
      <p:tags r:id="rId1"/>
    </p:custDataLst>
    <p:extLst>
      <p:ext uri="{BB962C8B-B14F-4D97-AF65-F5344CB8AC3E}">
        <p14:creationId xmlns:p14="http://schemas.microsoft.com/office/powerpoint/2010/main" val="3252585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Activity</a:t>
            </a:r>
          </a:p>
        </p:txBody>
      </p:sp>
      <p:sp>
        <p:nvSpPr>
          <p:cNvPr id="10" name="Content Placeholder 2">
            <a:extLst>
              <a:ext uri="{FF2B5EF4-FFF2-40B4-BE49-F238E27FC236}">
                <a16:creationId xmlns:a16="http://schemas.microsoft.com/office/drawing/2014/main" id="{F052FD8E-4ED0-9F4F-85B7-84AFDCC5C859}"/>
              </a:ext>
            </a:extLst>
          </p:cNvPr>
          <p:cNvSpPr txBox="1">
            <a:spLocks/>
          </p:cNvSpPr>
          <p:nvPr/>
        </p:nvSpPr>
        <p:spPr>
          <a:xfrm>
            <a:off x="1122531" y="1099807"/>
            <a:ext cx="7607557" cy="2202193"/>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Tanya to provide</a:t>
            </a:r>
          </a:p>
        </p:txBody>
      </p:sp>
    </p:spTree>
    <p:custDataLst>
      <p:tags r:id="rId1"/>
    </p:custDataLst>
    <p:extLst>
      <p:ext uri="{BB962C8B-B14F-4D97-AF65-F5344CB8AC3E}">
        <p14:creationId xmlns:p14="http://schemas.microsoft.com/office/powerpoint/2010/main" val="2741108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Test Yourself</a:t>
            </a:r>
          </a:p>
        </p:txBody>
      </p:sp>
      <p:sp>
        <p:nvSpPr>
          <p:cNvPr id="3" name="Content Placeholder 2"/>
          <p:cNvSpPr>
            <a:spLocks noGrp="1"/>
          </p:cNvSpPr>
          <p:nvPr>
            <p:ph idx="1"/>
          </p:nvPr>
        </p:nvSpPr>
        <p:spPr>
          <a:xfrm>
            <a:off x="1122531" y="1091868"/>
            <a:ext cx="7607557" cy="811883"/>
          </a:xfrm>
        </p:spPr>
        <p:txBody>
          <a:bodyPr>
            <a:noAutofit/>
          </a:bodyPr>
          <a:lstStyle/>
          <a:p>
            <a:pPr marL="0" indent="0" algn="just">
              <a:buNone/>
            </a:pPr>
            <a:r>
              <a:rPr lang="en-GB" sz="2400" dirty="0"/>
              <a:t>We have come to the end of this unit. Answer the following questions to make sure you self induction.</a:t>
            </a:r>
          </a:p>
        </p:txBody>
      </p:sp>
    </p:spTree>
    <p:custDataLst>
      <p:tags r:id="rId1"/>
    </p:custDataLst>
    <p:extLst>
      <p:ext uri="{BB962C8B-B14F-4D97-AF65-F5344CB8AC3E}">
        <p14:creationId xmlns:p14="http://schemas.microsoft.com/office/powerpoint/2010/main" val="509370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Tanya to provide</a:t>
            </a:r>
          </a:p>
          <a:p>
            <a:pPr marL="457200" indent="-457200" algn="just">
              <a:buFont typeface="+mj-lt"/>
              <a:buAutoNum type="alphaLcParenR"/>
            </a:pPr>
            <a:endParaRPr lang="en-GB" sz="2400" dirty="0"/>
          </a:p>
          <a:p>
            <a:pPr marL="457200" indent="-457200" algn="just">
              <a:buFont typeface="+mj-lt"/>
              <a:buAutoNum type="alphaLcParenR"/>
            </a:pPr>
            <a:endParaRPr lang="en-GB" sz="2800" dirty="0"/>
          </a:p>
          <a:p>
            <a:pPr marL="457200" indent="-457200" algn="just">
              <a:buFont typeface="+mj-lt"/>
              <a:buAutoNum type="alphaLcParenR"/>
            </a:pPr>
            <a:endParaRPr lang="en-GB" sz="2400" dirty="0"/>
          </a:p>
          <a:p>
            <a:pPr marL="0" indent="0" algn="just">
              <a:buNone/>
            </a:pPr>
            <a:endParaRPr lang="en-GB" sz="2400" dirty="0"/>
          </a:p>
          <a:p>
            <a:pPr marL="0" indent="0" algn="just">
              <a:buNone/>
            </a:pPr>
            <a:endParaRPr lang="en-GB" sz="2400" dirty="0"/>
          </a:p>
        </p:txBody>
      </p:sp>
    </p:spTree>
    <p:custDataLst>
      <p:tags r:id="rId1"/>
    </p:custDataLst>
    <p:extLst>
      <p:ext uri="{BB962C8B-B14F-4D97-AF65-F5344CB8AC3E}">
        <p14:creationId xmlns:p14="http://schemas.microsoft.com/office/powerpoint/2010/main" val="2002869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 (1 of 2)</a:t>
            </a:r>
          </a:p>
        </p:txBody>
      </p:sp>
      <p:sp>
        <p:nvSpPr>
          <p:cNvPr id="7" name="TextBox 6">
            <a:extLst>
              <a:ext uri="{FF2B5EF4-FFF2-40B4-BE49-F238E27FC236}">
                <a16:creationId xmlns:a16="http://schemas.microsoft.com/office/drawing/2014/main" id="{6AAF0949-B2E0-B141-AC71-4CA8B66F8150}"/>
              </a:ext>
            </a:extLst>
          </p:cNvPr>
          <p:cNvSpPr txBox="1"/>
          <p:nvPr/>
        </p:nvSpPr>
        <p:spPr>
          <a:xfrm>
            <a:off x="703958" y="900076"/>
            <a:ext cx="8954392" cy="4247317"/>
          </a:xfrm>
          <a:prstGeom prst="rect">
            <a:avLst/>
          </a:prstGeom>
          <a:noFill/>
        </p:spPr>
        <p:txBody>
          <a:bodyPr wrap="square" rtlCol="0">
            <a:spAutoFit/>
          </a:bodyPr>
          <a:lstStyle/>
          <a:p>
            <a:r>
              <a:rPr lang="en-US" dirty="0"/>
              <a:t>Create a video of an expert electrician explaining and demonstrating the principles and process of self-induction in both a simple DC and AC circuit.</a:t>
            </a:r>
          </a:p>
          <a:p>
            <a:pPr marL="342900" indent="-342900">
              <a:buFont typeface="+mj-lt"/>
              <a:buAutoNum type="arabicPeriod"/>
            </a:pPr>
            <a:r>
              <a:rPr lang="en-US" dirty="0"/>
              <a:t>Start off with a simple DC circuit including a battery, solenoid and light bulb.</a:t>
            </a:r>
          </a:p>
          <a:p>
            <a:pPr marL="342900" indent="-342900">
              <a:buFont typeface="+mj-lt"/>
              <a:buAutoNum type="arabicPeriod"/>
            </a:pPr>
            <a:r>
              <a:rPr lang="en-US" dirty="0"/>
              <a:t>Connect battery. Disconnect battery and notice bulb flash.</a:t>
            </a:r>
          </a:p>
          <a:p>
            <a:pPr marL="342900" indent="-342900">
              <a:buFont typeface="+mj-lt"/>
              <a:buAutoNum type="arabicPeriod"/>
            </a:pPr>
            <a:r>
              <a:rPr lang="en-US" dirty="0"/>
              <a:t>Explain that as battery is connected, current starts to flow in the circuit. At this moment, current is increasing so there is a growing (changing) magnetic field produced around the solenoid.</a:t>
            </a:r>
          </a:p>
          <a:p>
            <a:pPr marL="342900" indent="-342900">
              <a:buFont typeface="+mj-lt"/>
              <a:buAutoNum type="arabicPeriod"/>
            </a:pPr>
            <a:r>
              <a:rPr lang="en-US" dirty="0"/>
              <a:t>Because this magnetic field is changing, an </a:t>
            </a:r>
            <a:r>
              <a:rPr lang="en-US" dirty="0" err="1"/>
              <a:t>emf</a:t>
            </a:r>
            <a:r>
              <a:rPr lang="en-US" dirty="0"/>
              <a:t> is induced in the coil itself.</a:t>
            </a:r>
          </a:p>
          <a:p>
            <a:pPr marL="342900" indent="-342900">
              <a:buFont typeface="+mj-lt"/>
              <a:buAutoNum type="arabicPeriod"/>
            </a:pPr>
            <a:r>
              <a:rPr lang="en-US" dirty="0"/>
              <a:t>After this time, the current through the solenoid is not changing – so there is no changing magnetic field – so there is no induced </a:t>
            </a:r>
            <a:r>
              <a:rPr lang="en-US" dirty="0" err="1"/>
              <a:t>emf</a:t>
            </a:r>
            <a:r>
              <a:rPr lang="en-US" dirty="0"/>
              <a:t> in the solenoid.</a:t>
            </a:r>
          </a:p>
          <a:p>
            <a:pPr marL="342900" indent="-342900">
              <a:buFont typeface="+mj-lt"/>
              <a:buAutoNum type="arabicPeriod"/>
            </a:pPr>
            <a:r>
              <a:rPr lang="en-US" dirty="0"/>
              <a:t>Explain that as the battery is disconnected, current stops flowing in the circuit. At this moment, current is decreasing so the magnetic field is collapsing (changing). Because the magnetic field is again changing, an </a:t>
            </a:r>
            <a:r>
              <a:rPr lang="en-US" dirty="0" err="1"/>
              <a:t>emf</a:t>
            </a:r>
            <a:r>
              <a:rPr lang="en-US" dirty="0"/>
              <a:t> will be induced in the solenoid. It is this </a:t>
            </a:r>
            <a:r>
              <a:rPr lang="en-US" dirty="0" err="1"/>
              <a:t>emf</a:t>
            </a:r>
            <a:r>
              <a:rPr lang="en-US" dirty="0"/>
              <a:t> that causes a current to flow in the circuit just after the battery is disconnected and it is this current that makes the bulb flash.</a:t>
            </a:r>
          </a:p>
        </p:txBody>
      </p:sp>
    </p:spTree>
    <p:custDataLst>
      <p:tags r:id="rId1"/>
    </p:custDataLst>
    <p:extLst>
      <p:ext uri="{BB962C8B-B14F-4D97-AF65-F5344CB8AC3E}">
        <p14:creationId xmlns:p14="http://schemas.microsoft.com/office/powerpoint/2010/main" val="3629090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 (2 of 2)</a:t>
            </a:r>
          </a:p>
        </p:txBody>
      </p:sp>
      <p:sp>
        <p:nvSpPr>
          <p:cNvPr id="6" name="TextBox 5">
            <a:extLst>
              <a:ext uri="{FF2B5EF4-FFF2-40B4-BE49-F238E27FC236}">
                <a16:creationId xmlns:a16="http://schemas.microsoft.com/office/drawing/2014/main" id="{FB079BB3-ACE9-304D-BD8A-9409FDCB2450}"/>
              </a:ext>
            </a:extLst>
          </p:cNvPr>
          <p:cNvSpPr txBox="1"/>
          <p:nvPr/>
        </p:nvSpPr>
        <p:spPr>
          <a:xfrm>
            <a:off x="703958" y="1278028"/>
            <a:ext cx="3610867" cy="2862322"/>
          </a:xfrm>
          <a:prstGeom prst="rect">
            <a:avLst/>
          </a:prstGeom>
          <a:noFill/>
        </p:spPr>
        <p:txBody>
          <a:bodyPr wrap="square" rtlCol="0">
            <a:spAutoFit/>
          </a:bodyPr>
          <a:lstStyle/>
          <a:p>
            <a:r>
              <a:rPr lang="en-US" dirty="0"/>
              <a:t>Now look at what happens in a AC circuit with a supply, resistor and solenoid. Do this part on paper using a similar diagram.</a:t>
            </a:r>
          </a:p>
          <a:p>
            <a:pPr marL="342900" indent="-342900">
              <a:buFont typeface="+mj-lt"/>
              <a:buAutoNum type="arabicPeriod"/>
            </a:pPr>
            <a:r>
              <a:rPr lang="en-US" dirty="0"/>
              <a:t>Here the current is always changing so the magnetic field around the solenoid is always changing. This means that there is an </a:t>
            </a:r>
            <a:r>
              <a:rPr lang="en-US" dirty="0" err="1"/>
              <a:t>emf</a:t>
            </a:r>
            <a:r>
              <a:rPr lang="en-US" dirty="0"/>
              <a:t> induced in the solenoid.</a:t>
            </a:r>
          </a:p>
        </p:txBody>
      </p:sp>
      <p:pic>
        <p:nvPicPr>
          <p:cNvPr id="7" name="Picture 6">
            <a:extLst>
              <a:ext uri="{FF2B5EF4-FFF2-40B4-BE49-F238E27FC236}">
                <a16:creationId xmlns:a16="http://schemas.microsoft.com/office/drawing/2014/main" id="{1EFAA498-AAD7-5D48-8518-B3ECC1D000C4}"/>
              </a:ext>
            </a:extLst>
          </p:cNvPr>
          <p:cNvPicPr>
            <a:picLocks noChangeAspect="1"/>
          </p:cNvPicPr>
          <p:nvPr/>
        </p:nvPicPr>
        <p:blipFill>
          <a:blip r:embed="rId4"/>
          <a:stretch>
            <a:fillRect/>
          </a:stretch>
        </p:blipFill>
        <p:spPr>
          <a:xfrm>
            <a:off x="4459287" y="910143"/>
            <a:ext cx="5664200" cy="3784600"/>
          </a:xfrm>
          <a:prstGeom prst="rect">
            <a:avLst/>
          </a:prstGeom>
        </p:spPr>
      </p:pic>
    </p:spTree>
    <p:custDataLst>
      <p:tags r:id="rId1"/>
    </p:custDataLst>
    <p:extLst>
      <p:ext uri="{BB962C8B-B14F-4D97-AF65-F5344CB8AC3E}">
        <p14:creationId xmlns:p14="http://schemas.microsoft.com/office/powerpoint/2010/main" val="3507099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Img03 (1 of 4)</a:t>
            </a:r>
          </a:p>
        </p:txBody>
      </p:sp>
      <p:sp>
        <p:nvSpPr>
          <p:cNvPr id="6" name="Freeform 5">
            <a:extLst>
              <a:ext uri="{FF2B5EF4-FFF2-40B4-BE49-F238E27FC236}">
                <a16:creationId xmlns:a16="http://schemas.microsoft.com/office/drawing/2014/main" id="{8A67EE31-62AC-7F4C-B565-8C090E7E674F}"/>
              </a:ext>
            </a:extLst>
          </p:cNvPr>
          <p:cNvSpPr/>
          <p:nvPr/>
        </p:nvSpPr>
        <p:spPr>
          <a:xfrm>
            <a:off x="438912" y="1207008"/>
            <a:ext cx="2731008" cy="2231136"/>
          </a:xfrm>
          <a:custGeom>
            <a:avLst/>
            <a:gdLst>
              <a:gd name="connsiteX0" fmla="*/ 1011936 w 2731008"/>
              <a:gd name="connsiteY0" fmla="*/ 2231136 h 2231136"/>
              <a:gd name="connsiteX1" fmla="*/ 1011936 w 2731008"/>
              <a:gd name="connsiteY1" fmla="*/ 1560576 h 2231136"/>
              <a:gd name="connsiteX2" fmla="*/ 0 w 2731008"/>
              <a:gd name="connsiteY2" fmla="*/ 1560576 h 2231136"/>
              <a:gd name="connsiteX3" fmla="*/ 0 w 2731008"/>
              <a:gd name="connsiteY3" fmla="*/ 0 h 2231136"/>
              <a:gd name="connsiteX4" fmla="*/ 2731008 w 2731008"/>
              <a:gd name="connsiteY4" fmla="*/ 0 h 2231136"/>
              <a:gd name="connsiteX5" fmla="*/ 2731008 w 2731008"/>
              <a:gd name="connsiteY5" fmla="*/ 1548384 h 2231136"/>
              <a:gd name="connsiteX6" fmla="*/ 1609344 w 2731008"/>
              <a:gd name="connsiteY6" fmla="*/ 1548384 h 2231136"/>
              <a:gd name="connsiteX7" fmla="*/ 1609344 w 2731008"/>
              <a:gd name="connsiteY7" fmla="*/ 2218944 h 2231136"/>
              <a:gd name="connsiteX8" fmla="*/ 1597152 w 2731008"/>
              <a:gd name="connsiteY8" fmla="*/ 2218944 h 223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1008" h="2231136">
                <a:moveTo>
                  <a:pt x="1011936" y="2231136"/>
                </a:moveTo>
                <a:lnTo>
                  <a:pt x="1011936" y="1560576"/>
                </a:lnTo>
                <a:lnTo>
                  <a:pt x="0" y="1560576"/>
                </a:lnTo>
                <a:lnTo>
                  <a:pt x="0" y="0"/>
                </a:lnTo>
                <a:lnTo>
                  <a:pt x="2731008" y="0"/>
                </a:lnTo>
                <a:lnTo>
                  <a:pt x="2731008" y="1548384"/>
                </a:lnTo>
                <a:lnTo>
                  <a:pt x="1609344" y="1548384"/>
                </a:lnTo>
                <a:lnTo>
                  <a:pt x="1609344" y="2218944"/>
                </a:lnTo>
                <a:lnTo>
                  <a:pt x="1597152" y="2218944"/>
                </a:lnTo>
              </a:path>
            </a:pathLst>
          </a:cu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5DD2171-7DC2-894A-953B-8F5FB380AF5F}"/>
              </a:ext>
            </a:extLst>
          </p:cNvPr>
          <p:cNvSpPr txBox="1"/>
          <p:nvPr/>
        </p:nvSpPr>
        <p:spPr>
          <a:xfrm>
            <a:off x="3812227" y="1203098"/>
            <a:ext cx="3165853" cy="2862322"/>
          </a:xfrm>
          <a:prstGeom prst="rect">
            <a:avLst/>
          </a:prstGeom>
          <a:noFill/>
        </p:spPr>
        <p:txBody>
          <a:bodyPr wrap="square" rtlCol="0">
            <a:spAutoFit/>
          </a:bodyPr>
          <a:lstStyle/>
          <a:p>
            <a:r>
              <a:rPr lang="en-US" dirty="0"/>
              <a:t>Imagine an </a:t>
            </a:r>
            <a:r>
              <a:rPr lang="en-US" b="1" dirty="0"/>
              <a:t>increasing</a:t>
            </a:r>
            <a:r>
              <a:rPr lang="en-US" dirty="0"/>
              <a:t> current flowing  around the loop in a clockwise direction as shown. This will generate a changing (growing) field </a:t>
            </a:r>
            <a:r>
              <a:rPr lang="en-US" b="1" dirty="0"/>
              <a:t>into</a:t>
            </a:r>
            <a:r>
              <a:rPr lang="en-US" dirty="0"/>
              <a:t> the page. Use the right hand rule. Curve your fingers in the direction of the current and your thumb will point in the direction of the field inside the loop.</a:t>
            </a:r>
          </a:p>
        </p:txBody>
      </p:sp>
      <p:cxnSp>
        <p:nvCxnSpPr>
          <p:cNvPr id="17" name="Straight Arrow Connector 16">
            <a:extLst>
              <a:ext uri="{FF2B5EF4-FFF2-40B4-BE49-F238E27FC236}">
                <a16:creationId xmlns:a16="http://schemas.microsoft.com/office/drawing/2014/main" id="{253D44ED-60A9-EF43-AB36-A7F42864B5B7}"/>
              </a:ext>
            </a:extLst>
          </p:cNvPr>
          <p:cNvCxnSpPr/>
          <p:nvPr/>
        </p:nvCxnSpPr>
        <p:spPr>
          <a:xfrm flipV="1">
            <a:off x="436816" y="1822512"/>
            <a:ext cx="0" cy="402336"/>
          </a:xfrm>
          <a:prstGeom prst="straightConnector1">
            <a:avLst/>
          </a:prstGeom>
          <a:ln w="38100">
            <a:solidFill>
              <a:schemeClr val="accent3"/>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C45AA54-158D-CC48-8AD4-6F0DD2E8DC34}"/>
              </a:ext>
            </a:extLst>
          </p:cNvPr>
          <p:cNvCxnSpPr>
            <a:cxnSpLocks/>
          </p:cNvCxnSpPr>
          <p:nvPr/>
        </p:nvCxnSpPr>
        <p:spPr>
          <a:xfrm rot="5400000" flipV="1">
            <a:off x="1717929" y="1001930"/>
            <a:ext cx="0" cy="402336"/>
          </a:xfrm>
          <a:prstGeom prst="straightConnector1">
            <a:avLst/>
          </a:prstGeom>
          <a:ln w="38100">
            <a:solidFill>
              <a:schemeClr val="accent3"/>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97834DB-EFA9-BB46-BB9C-2A7D04342C69}"/>
              </a:ext>
            </a:extLst>
          </p:cNvPr>
          <p:cNvCxnSpPr>
            <a:cxnSpLocks/>
          </p:cNvCxnSpPr>
          <p:nvPr/>
        </p:nvCxnSpPr>
        <p:spPr>
          <a:xfrm>
            <a:off x="3169920" y="1711452"/>
            <a:ext cx="0" cy="402336"/>
          </a:xfrm>
          <a:prstGeom prst="straightConnector1">
            <a:avLst/>
          </a:prstGeom>
          <a:ln w="38100">
            <a:solidFill>
              <a:schemeClr val="accent3"/>
            </a:solidFill>
            <a:headEnd w="lg" len="lg"/>
            <a:tailEnd type="triangle" w="lg" len="lg"/>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052CE1CE-9AE7-2F4E-9E13-31D5D2FA06D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58130" y="1245960"/>
            <a:ext cx="2024062" cy="2553085"/>
          </a:xfrm>
          <a:prstGeom prst="rect">
            <a:avLst/>
          </a:prstGeom>
        </p:spPr>
      </p:pic>
      <p:sp>
        <p:nvSpPr>
          <p:cNvPr id="22" name="Rounded Rectangle 21">
            <a:extLst>
              <a:ext uri="{FF2B5EF4-FFF2-40B4-BE49-F238E27FC236}">
                <a16:creationId xmlns:a16="http://schemas.microsoft.com/office/drawing/2014/main" id="{E3003496-0CC1-074F-8506-8596714D4390}"/>
              </a:ext>
            </a:extLst>
          </p:cNvPr>
          <p:cNvSpPr/>
          <p:nvPr/>
        </p:nvSpPr>
        <p:spPr>
          <a:xfrm>
            <a:off x="6922879" y="4191541"/>
            <a:ext cx="1569761"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Next &gt;&gt;</a:t>
            </a:r>
          </a:p>
        </p:txBody>
      </p:sp>
    </p:spTree>
    <p:custDataLst>
      <p:tags r:id="rId1"/>
    </p:custDataLst>
    <p:extLst>
      <p:ext uri="{BB962C8B-B14F-4D97-AF65-F5344CB8AC3E}">
        <p14:creationId xmlns:p14="http://schemas.microsoft.com/office/powerpoint/2010/main" val="12609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Img05 (2 of 4)</a:t>
            </a:r>
          </a:p>
        </p:txBody>
      </p:sp>
      <p:sp>
        <p:nvSpPr>
          <p:cNvPr id="6" name="Freeform 5">
            <a:extLst>
              <a:ext uri="{FF2B5EF4-FFF2-40B4-BE49-F238E27FC236}">
                <a16:creationId xmlns:a16="http://schemas.microsoft.com/office/drawing/2014/main" id="{8A67EE31-62AC-7F4C-B565-8C090E7E674F}"/>
              </a:ext>
            </a:extLst>
          </p:cNvPr>
          <p:cNvSpPr/>
          <p:nvPr/>
        </p:nvSpPr>
        <p:spPr>
          <a:xfrm>
            <a:off x="438912" y="1207008"/>
            <a:ext cx="2731008" cy="2231136"/>
          </a:xfrm>
          <a:custGeom>
            <a:avLst/>
            <a:gdLst>
              <a:gd name="connsiteX0" fmla="*/ 1011936 w 2731008"/>
              <a:gd name="connsiteY0" fmla="*/ 2231136 h 2231136"/>
              <a:gd name="connsiteX1" fmla="*/ 1011936 w 2731008"/>
              <a:gd name="connsiteY1" fmla="*/ 1560576 h 2231136"/>
              <a:gd name="connsiteX2" fmla="*/ 0 w 2731008"/>
              <a:gd name="connsiteY2" fmla="*/ 1560576 h 2231136"/>
              <a:gd name="connsiteX3" fmla="*/ 0 w 2731008"/>
              <a:gd name="connsiteY3" fmla="*/ 0 h 2231136"/>
              <a:gd name="connsiteX4" fmla="*/ 2731008 w 2731008"/>
              <a:gd name="connsiteY4" fmla="*/ 0 h 2231136"/>
              <a:gd name="connsiteX5" fmla="*/ 2731008 w 2731008"/>
              <a:gd name="connsiteY5" fmla="*/ 1548384 h 2231136"/>
              <a:gd name="connsiteX6" fmla="*/ 1609344 w 2731008"/>
              <a:gd name="connsiteY6" fmla="*/ 1548384 h 2231136"/>
              <a:gd name="connsiteX7" fmla="*/ 1609344 w 2731008"/>
              <a:gd name="connsiteY7" fmla="*/ 2218944 h 2231136"/>
              <a:gd name="connsiteX8" fmla="*/ 1597152 w 2731008"/>
              <a:gd name="connsiteY8" fmla="*/ 2218944 h 223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1008" h="2231136">
                <a:moveTo>
                  <a:pt x="1011936" y="2231136"/>
                </a:moveTo>
                <a:lnTo>
                  <a:pt x="1011936" y="1560576"/>
                </a:lnTo>
                <a:lnTo>
                  <a:pt x="0" y="1560576"/>
                </a:lnTo>
                <a:lnTo>
                  <a:pt x="0" y="0"/>
                </a:lnTo>
                <a:lnTo>
                  <a:pt x="2731008" y="0"/>
                </a:lnTo>
                <a:lnTo>
                  <a:pt x="2731008" y="1548384"/>
                </a:lnTo>
                <a:lnTo>
                  <a:pt x="1609344" y="1548384"/>
                </a:lnTo>
                <a:lnTo>
                  <a:pt x="1609344" y="2218944"/>
                </a:lnTo>
                <a:lnTo>
                  <a:pt x="1597152" y="2218944"/>
                </a:lnTo>
              </a:path>
            </a:pathLst>
          </a:cu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5DD2171-7DC2-894A-953B-8F5FB380AF5F}"/>
              </a:ext>
            </a:extLst>
          </p:cNvPr>
          <p:cNvSpPr txBox="1"/>
          <p:nvPr/>
        </p:nvSpPr>
        <p:spPr>
          <a:xfrm>
            <a:off x="3334072" y="1194506"/>
            <a:ext cx="3751832" cy="1477328"/>
          </a:xfrm>
          <a:prstGeom prst="rect">
            <a:avLst/>
          </a:prstGeom>
          <a:noFill/>
        </p:spPr>
        <p:txBody>
          <a:bodyPr wrap="square" rtlCol="0">
            <a:spAutoFit/>
          </a:bodyPr>
          <a:lstStyle/>
          <a:p>
            <a:r>
              <a:rPr lang="en-US" dirty="0"/>
              <a:t>Lenz’s Law tells us that a back </a:t>
            </a:r>
            <a:r>
              <a:rPr lang="en-US" dirty="0" err="1"/>
              <a:t>emf</a:t>
            </a:r>
            <a:r>
              <a:rPr lang="en-US" dirty="0"/>
              <a:t> will be induced to </a:t>
            </a:r>
            <a:r>
              <a:rPr lang="en-US" b="1" dirty="0"/>
              <a:t>oppose</a:t>
            </a:r>
            <a:r>
              <a:rPr lang="en-US" dirty="0"/>
              <a:t> this growing field into the page. In other words a growing field out of the page will be created.</a:t>
            </a:r>
          </a:p>
        </p:txBody>
      </p:sp>
      <p:grpSp>
        <p:nvGrpSpPr>
          <p:cNvPr id="5" name="Group 4">
            <a:extLst>
              <a:ext uri="{FF2B5EF4-FFF2-40B4-BE49-F238E27FC236}">
                <a16:creationId xmlns:a16="http://schemas.microsoft.com/office/drawing/2014/main" id="{4B57CA9E-D5DE-C248-8792-F26A2A469D8E}"/>
              </a:ext>
            </a:extLst>
          </p:cNvPr>
          <p:cNvGrpSpPr/>
          <p:nvPr/>
        </p:nvGrpSpPr>
        <p:grpSpPr>
          <a:xfrm>
            <a:off x="603064" y="1393931"/>
            <a:ext cx="469496" cy="469496"/>
            <a:chOff x="2553784" y="3173963"/>
            <a:chExt cx="469496" cy="469496"/>
          </a:xfrm>
        </p:grpSpPr>
        <p:sp>
          <p:nvSpPr>
            <p:cNvPr id="7" name="Oval 6">
              <a:extLst>
                <a:ext uri="{FF2B5EF4-FFF2-40B4-BE49-F238E27FC236}">
                  <a16:creationId xmlns:a16="http://schemas.microsoft.com/office/drawing/2014/main" id="{5266AF86-4C82-9148-8236-21944DCE90CD}"/>
                </a:ext>
              </a:extLst>
            </p:cNvPr>
            <p:cNvSpPr/>
            <p:nvPr/>
          </p:nvSpPr>
          <p:spPr>
            <a:xfrm>
              <a:off x="2553784" y="3173963"/>
              <a:ext cx="469496" cy="46949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8" name="Straight Connector 7">
              <a:extLst>
                <a:ext uri="{FF2B5EF4-FFF2-40B4-BE49-F238E27FC236}">
                  <a16:creationId xmlns:a16="http://schemas.microsoft.com/office/drawing/2014/main" id="{912E0388-C079-F84D-9B2C-1035074B32AF}"/>
                </a:ext>
              </a:extLst>
            </p:cNvPr>
            <p:cNvCxnSpPr>
              <a:stCxn id="7" idx="1"/>
              <a:endCxn id="7" idx="5"/>
            </p:cNvCxnSpPr>
            <p:nvPr/>
          </p:nvCxnSpPr>
          <p:spPr>
            <a:xfrm>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254B024-5BA2-4840-B83B-55AB59C389A7}"/>
                </a:ext>
              </a:extLst>
            </p:cNvPr>
            <p:cNvCxnSpPr>
              <a:cxnSpLocks/>
              <a:stCxn id="7" idx="7"/>
              <a:endCxn id="7" idx="3"/>
            </p:cNvCxnSpPr>
            <p:nvPr/>
          </p:nvCxnSpPr>
          <p:spPr>
            <a:xfrm flipH="1">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0C645A42-E188-2F42-B75C-EF5E91E5A443}"/>
              </a:ext>
            </a:extLst>
          </p:cNvPr>
          <p:cNvGrpSpPr/>
          <p:nvPr/>
        </p:nvGrpSpPr>
        <p:grpSpPr>
          <a:xfrm>
            <a:off x="1515631" y="1393931"/>
            <a:ext cx="469496" cy="469496"/>
            <a:chOff x="2553784" y="3173963"/>
            <a:chExt cx="469496" cy="469496"/>
          </a:xfrm>
        </p:grpSpPr>
        <p:sp>
          <p:nvSpPr>
            <p:cNvPr id="11" name="Oval 10">
              <a:extLst>
                <a:ext uri="{FF2B5EF4-FFF2-40B4-BE49-F238E27FC236}">
                  <a16:creationId xmlns:a16="http://schemas.microsoft.com/office/drawing/2014/main" id="{96D857B6-E6F8-A449-81D5-893212442998}"/>
                </a:ext>
              </a:extLst>
            </p:cNvPr>
            <p:cNvSpPr/>
            <p:nvPr/>
          </p:nvSpPr>
          <p:spPr>
            <a:xfrm>
              <a:off x="2553784" y="3173963"/>
              <a:ext cx="469496" cy="46949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12" name="Straight Connector 11">
              <a:extLst>
                <a:ext uri="{FF2B5EF4-FFF2-40B4-BE49-F238E27FC236}">
                  <a16:creationId xmlns:a16="http://schemas.microsoft.com/office/drawing/2014/main" id="{6B8122BE-67C4-594B-94FC-989371A392B8}"/>
                </a:ext>
              </a:extLst>
            </p:cNvPr>
            <p:cNvCxnSpPr>
              <a:stCxn id="11" idx="1"/>
              <a:endCxn id="11" idx="5"/>
            </p:cNvCxnSpPr>
            <p:nvPr/>
          </p:nvCxnSpPr>
          <p:spPr>
            <a:xfrm>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B4882C7-435B-2A48-BFC2-F98AE5F20D05}"/>
                </a:ext>
              </a:extLst>
            </p:cNvPr>
            <p:cNvCxnSpPr>
              <a:cxnSpLocks/>
              <a:stCxn id="11" idx="7"/>
              <a:endCxn id="11" idx="3"/>
            </p:cNvCxnSpPr>
            <p:nvPr/>
          </p:nvCxnSpPr>
          <p:spPr>
            <a:xfrm flipH="1">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B6FAD369-5AD0-E642-8B72-63B7403BC821}"/>
              </a:ext>
            </a:extLst>
          </p:cNvPr>
          <p:cNvGrpSpPr/>
          <p:nvPr/>
        </p:nvGrpSpPr>
        <p:grpSpPr>
          <a:xfrm>
            <a:off x="2428198" y="1393931"/>
            <a:ext cx="469496" cy="469496"/>
            <a:chOff x="2553784" y="3173963"/>
            <a:chExt cx="469496" cy="469496"/>
          </a:xfrm>
        </p:grpSpPr>
        <p:sp>
          <p:nvSpPr>
            <p:cNvPr id="16" name="Oval 15">
              <a:extLst>
                <a:ext uri="{FF2B5EF4-FFF2-40B4-BE49-F238E27FC236}">
                  <a16:creationId xmlns:a16="http://schemas.microsoft.com/office/drawing/2014/main" id="{ED64EA93-9B28-E441-8B04-4CD11AD2FF64}"/>
                </a:ext>
              </a:extLst>
            </p:cNvPr>
            <p:cNvSpPr/>
            <p:nvPr/>
          </p:nvSpPr>
          <p:spPr>
            <a:xfrm>
              <a:off x="2553784" y="3173963"/>
              <a:ext cx="469496" cy="46949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17" name="Straight Connector 16">
              <a:extLst>
                <a:ext uri="{FF2B5EF4-FFF2-40B4-BE49-F238E27FC236}">
                  <a16:creationId xmlns:a16="http://schemas.microsoft.com/office/drawing/2014/main" id="{572A4C45-A569-EE41-BA8E-49FE1FF1F285}"/>
                </a:ext>
              </a:extLst>
            </p:cNvPr>
            <p:cNvCxnSpPr>
              <a:stCxn id="16" idx="1"/>
              <a:endCxn id="16" idx="5"/>
            </p:cNvCxnSpPr>
            <p:nvPr/>
          </p:nvCxnSpPr>
          <p:spPr>
            <a:xfrm>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713B85B-D44C-BE4B-A5D4-F20EF7FAF172}"/>
                </a:ext>
              </a:extLst>
            </p:cNvPr>
            <p:cNvCxnSpPr>
              <a:cxnSpLocks/>
              <a:stCxn id="16" idx="7"/>
              <a:endCxn id="16" idx="3"/>
            </p:cNvCxnSpPr>
            <p:nvPr/>
          </p:nvCxnSpPr>
          <p:spPr>
            <a:xfrm flipH="1">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AD0E3C8-6517-8149-B77C-0CB89ECE68AB}"/>
              </a:ext>
            </a:extLst>
          </p:cNvPr>
          <p:cNvGrpSpPr/>
          <p:nvPr/>
        </p:nvGrpSpPr>
        <p:grpSpPr>
          <a:xfrm>
            <a:off x="603064" y="2101113"/>
            <a:ext cx="469496" cy="469496"/>
            <a:chOff x="2553784" y="3173963"/>
            <a:chExt cx="469496" cy="469496"/>
          </a:xfrm>
        </p:grpSpPr>
        <p:sp>
          <p:nvSpPr>
            <p:cNvPr id="20" name="Oval 19">
              <a:extLst>
                <a:ext uri="{FF2B5EF4-FFF2-40B4-BE49-F238E27FC236}">
                  <a16:creationId xmlns:a16="http://schemas.microsoft.com/office/drawing/2014/main" id="{A7A0C490-F1FE-7249-8E92-156CE9AAF39F}"/>
                </a:ext>
              </a:extLst>
            </p:cNvPr>
            <p:cNvSpPr/>
            <p:nvPr/>
          </p:nvSpPr>
          <p:spPr>
            <a:xfrm>
              <a:off x="2553784" y="3173963"/>
              <a:ext cx="469496" cy="46949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21" name="Straight Connector 20">
              <a:extLst>
                <a:ext uri="{FF2B5EF4-FFF2-40B4-BE49-F238E27FC236}">
                  <a16:creationId xmlns:a16="http://schemas.microsoft.com/office/drawing/2014/main" id="{009220D3-4554-F54B-8C5E-9C51F9C93FF3}"/>
                </a:ext>
              </a:extLst>
            </p:cNvPr>
            <p:cNvCxnSpPr>
              <a:stCxn id="20" idx="1"/>
              <a:endCxn id="20" idx="5"/>
            </p:cNvCxnSpPr>
            <p:nvPr/>
          </p:nvCxnSpPr>
          <p:spPr>
            <a:xfrm>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2EEA708-39C7-5E45-9CD4-10902B8F502C}"/>
                </a:ext>
              </a:extLst>
            </p:cNvPr>
            <p:cNvCxnSpPr>
              <a:cxnSpLocks/>
              <a:stCxn id="20" idx="7"/>
              <a:endCxn id="20" idx="3"/>
            </p:cNvCxnSpPr>
            <p:nvPr/>
          </p:nvCxnSpPr>
          <p:spPr>
            <a:xfrm flipH="1">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B3C857BF-B70E-3141-88C6-7525DDB05246}"/>
              </a:ext>
            </a:extLst>
          </p:cNvPr>
          <p:cNvGrpSpPr/>
          <p:nvPr/>
        </p:nvGrpSpPr>
        <p:grpSpPr>
          <a:xfrm>
            <a:off x="1515631" y="2101113"/>
            <a:ext cx="469496" cy="469496"/>
            <a:chOff x="2553784" y="3173963"/>
            <a:chExt cx="469496" cy="469496"/>
          </a:xfrm>
        </p:grpSpPr>
        <p:sp>
          <p:nvSpPr>
            <p:cNvPr id="24" name="Oval 23">
              <a:extLst>
                <a:ext uri="{FF2B5EF4-FFF2-40B4-BE49-F238E27FC236}">
                  <a16:creationId xmlns:a16="http://schemas.microsoft.com/office/drawing/2014/main" id="{936C33E3-A6CC-7F47-ADA7-AC067DF6CC11}"/>
                </a:ext>
              </a:extLst>
            </p:cNvPr>
            <p:cNvSpPr/>
            <p:nvPr/>
          </p:nvSpPr>
          <p:spPr>
            <a:xfrm>
              <a:off x="2553784" y="3173963"/>
              <a:ext cx="469496" cy="46949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25" name="Straight Connector 24">
              <a:extLst>
                <a:ext uri="{FF2B5EF4-FFF2-40B4-BE49-F238E27FC236}">
                  <a16:creationId xmlns:a16="http://schemas.microsoft.com/office/drawing/2014/main" id="{16530AE3-4C66-384E-B466-72CC0F212E35}"/>
                </a:ext>
              </a:extLst>
            </p:cNvPr>
            <p:cNvCxnSpPr>
              <a:stCxn id="24" idx="1"/>
              <a:endCxn id="24" idx="5"/>
            </p:cNvCxnSpPr>
            <p:nvPr/>
          </p:nvCxnSpPr>
          <p:spPr>
            <a:xfrm>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728614A-2D0A-A643-9697-B4266517AB88}"/>
                </a:ext>
              </a:extLst>
            </p:cNvPr>
            <p:cNvCxnSpPr>
              <a:cxnSpLocks/>
              <a:stCxn id="24" idx="7"/>
              <a:endCxn id="24" idx="3"/>
            </p:cNvCxnSpPr>
            <p:nvPr/>
          </p:nvCxnSpPr>
          <p:spPr>
            <a:xfrm flipH="1">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D8A5F351-5F27-734E-A74A-398FBF9CFBC9}"/>
              </a:ext>
            </a:extLst>
          </p:cNvPr>
          <p:cNvGrpSpPr/>
          <p:nvPr/>
        </p:nvGrpSpPr>
        <p:grpSpPr>
          <a:xfrm>
            <a:off x="2428198" y="2101113"/>
            <a:ext cx="469496" cy="469496"/>
            <a:chOff x="2553784" y="3173963"/>
            <a:chExt cx="469496" cy="469496"/>
          </a:xfrm>
        </p:grpSpPr>
        <p:sp>
          <p:nvSpPr>
            <p:cNvPr id="28" name="Oval 27">
              <a:extLst>
                <a:ext uri="{FF2B5EF4-FFF2-40B4-BE49-F238E27FC236}">
                  <a16:creationId xmlns:a16="http://schemas.microsoft.com/office/drawing/2014/main" id="{997B7195-8362-1A43-B1F1-B3B646F0E46A}"/>
                </a:ext>
              </a:extLst>
            </p:cNvPr>
            <p:cNvSpPr/>
            <p:nvPr/>
          </p:nvSpPr>
          <p:spPr>
            <a:xfrm>
              <a:off x="2553784" y="3173963"/>
              <a:ext cx="469496" cy="46949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29" name="Straight Connector 28">
              <a:extLst>
                <a:ext uri="{FF2B5EF4-FFF2-40B4-BE49-F238E27FC236}">
                  <a16:creationId xmlns:a16="http://schemas.microsoft.com/office/drawing/2014/main" id="{417E5166-1062-134A-81B1-023BDD41CB56}"/>
                </a:ext>
              </a:extLst>
            </p:cNvPr>
            <p:cNvCxnSpPr>
              <a:stCxn id="28" idx="1"/>
              <a:endCxn id="28" idx="5"/>
            </p:cNvCxnSpPr>
            <p:nvPr/>
          </p:nvCxnSpPr>
          <p:spPr>
            <a:xfrm>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C05505D-DD3F-BE45-BD54-B7D82255EDF9}"/>
                </a:ext>
              </a:extLst>
            </p:cNvPr>
            <p:cNvCxnSpPr>
              <a:cxnSpLocks/>
              <a:stCxn id="28" idx="7"/>
              <a:endCxn id="28" idx="3"/>
            </p:cNvCxnSpPr>
            <p:nvPr/>
          </p:nvCxnSpPr>
          <p:spPr>
            <a:xfrm flipH="1">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cxnSp>
        <p:nvCxnSpPr>
          <p:cNvPr id="32" name="Straight Arrow Connector 31">
            <a:extLst>
              <a:ext uri="{FF2B5EF4-FFF2-40B4-BE49-F238E27FC236}">
                <a16:creationId xmlns:a16="http://schemas.microsoft.com/office/drawing/2014/main" id="{E81C54A7-2B7D-AF4C-A829-492DB6D96C6C}"/>
              </a:ext>
            </a:extLst>
          </p:cNvPr>
          <p:cNvCxnSpPr/>
          <p:nvPr/>
        </p:nvCxnSpPr>
        <p:spPr>
          <a:xfrm flipV="1">
            <a:off x="436816" y="1822512"/>
            <a:ext cx="0" cy="402336"/>
          </a:xfrm>
          <a:prstGeom prst="straightConnector1">
            <a:avLst/>
          </a:prstGeom>
          <a:ln w="38100">
            <a:solidFill>
              <a:schemeClr val="accent3"/>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D753DF9-9318-214E-A218-0D6481894011}"/>
              </a:ext>
            </a:extLst>
          </p:cNvPr>
          <p:cNvCxnSpPr>
            <a:cxnSpLocks/>
          </p:cNvCxnSpPr>
          <p:nvPr/>
        </p:nvCxnSpPr>
        <p:spPr>
          <a:xfrm rot="5400000" flipV="1">
            <a:off x="1717929" y="1001930"/>
            <a:ext cx="0" cy="402336"/>
          </a:xfrm>
          <a:prstGeom prst="straightConnector1">
            <a:avLst/>
          </a:prstGeom>
          <a:ln w="38100">
            <a:solidFill>
              <a:schemeClr val="accent3"/>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F5E5372-57FE-F641-87CC-4A9570DA013E}"/>
              </a:ext>
            </a:extLst>
          </p:cNvPr>
          <p:cNvCxnSpPr>
            <a:cxnSpLocks/>
          </p:cNvCxnSpPr>
          <p:nvPr/>
        </p:nvCxnSpPr>
        <p:spPr>
          <a:xfrm>
            <a:off x="3169920" y="1711452"/>
            <a:ext cx="0" cy="402336"/>
          </a:xfrm>
          <a:prstGeom prst="straightConnector1">
            <a:avLst/>
          </a:prstGeom>
          <a:ln w="38100">
            <a:solidFill>
              <a:schemeClr val="accent3"/>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5" name="Rounded Rectangle 34">
            <a:extLst>
              <a:ext uri="{FF2B5EF4-FFF2-40B4-BE49-F238E27FC236}">
                <a16:creationId xmlns:a16="http://schemas.microsoft.com/office/drawing/2014/main" id="{D2DE1C0A-11B3-7343-A14D-2C72AD9E763C}"/>
              </a:ext>
            </a:extLst>
          </p:cNvPr>
          <p:cNvSpPr/>
          <p:nvPr/>
        </p:nvSpPr>
        <p:spPr>
          <a:xfrm>
            <a:off x="6922879" y="4191541"/>
            <a:ext cx="1569761"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Next &gt;&gt;</a:t>
            </a:r>
          </a:p>
        </p:txBody>
      </p:sp>
      <p:sp>
        <p:nvSpPr>
          <p:cNvPr id="36" name="Rounded Rectangle 35">
            <a:extLst>
              <a:ext uri="{FF2B5EF4-FFF2-40B4-BE49-F238E27FC236}">
                <a16:creationId xmlns:a16="http://schemas.microsoft.com/office/drawing/2014/main" id="{38F1AF94-F491-1246-AFBF-8E89D2F36D39}"/>
              </a:ext>
            </a:extLst>
          </p:cNvPr>
          <p:cNvSpPr/>
          <p:nvPr/>
        </p:nvSpPr>
        <p:spPr>
          <a:xfrm>
            <a:off x="472902" y="4191540"/>
            <a:ext cx="1569761"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&lt;&lt; Back</a:t>
            </a:r>
          </a:p>
        </p:txBody>
      </p:sp>
    </p:spTree>
    <p:custDataLst>
      <p:tags r:id="rId1"/>
    </p:custDataLst>
    <p:extLst>
      <p:ext uri="{BB962C8B-B14F-4D97-AF65-F5344CB8AC3E}">
        <p14:creationId xmlns:p14="http://schemas.microsoft.com/office/powerpoint/2010/main" val="544907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Img05 (3 of 4)</a:t>
            </a:r>
          </a:p>
        </p:txBody>
      </p:sp>
      <p:sp>
        <p:nvSpPr>
          <p:cNvPr id="6" name="Freeform 5">
            <a:extLst>
              <a:ext uri="{FF2B5EF4-FFF2-40B4-BE49-F238E27FC236}">
                <a16:creationId xmlns:a16="http://schemas.microsoft.com/office/drawing/2014/main" id="{8A67EE31-62AC-7F4C-B565-8C090E7E674F}"/>
              </a:ext>
            </a:extLst>
          </p:cNvPr>
          <p:cNvSpPr/>
          <p:nvPr/>
        </p:nvSpPr>
        <p:spPr>
          <a:xfrm>
            <a:off x="438912" y="1207008"/>
            <a:ext cx="2731008" cy="2231136"/>
          </a:xfrm>
          <a:custGeom>
            <a:avLst/>
            <a:gdLst>
              <a:gd name="connsiteX0" fmla="*/ 1011936 w 2731008"/>
              <a:gd name="connsiteY0" fmla="*/ 2231136 h 2231136"/>
              <a:gd name="connsiteX1" fmla="*/ 1011936 w 2731008"/>
              <a:gd name="connsiteY1" fmla="*/ 1560576 h 2231136"/>
              <a:gd name="connsiteX2" fmla="*/ 0 w 2731008"/>
              <a:gd name="connsiteY2" fmla="*/ 1560576 h 2231136"/>
              <a:gd name="connsiteX3" fmla="*/ 0 w 2731008"/>
              <a:gd name="connsiteY3" fmla="*/ 0 h 2231136"/>
              <a:gd name="connsiteX4" fmla="*/ 2731008 w 2731008"/>
              <a:gd name="connsiteY4" fmla="*/ 0 h 2231136"/>
              <a:gd name="connsiteX5" fmla="*/ 2731008 w 2731008"/>
              <a:gd name="connsiteY5" fmla="*/ 1548384 h 2231136"/>
              <a:gd name="connsiteX6" fmla="*/ 1609344 w 2731008"/>
              <a:gd name="connsiteY6" fmla="*/ 1548384 h 2231136"/>
              <a:gd name="connsiteX7" fmla="*/ 1609344 w 2731008"/>
              <a:gd name="connsiteY7" fmla="*/ 2218944 h 2231136"/>
              <a:gd name="connsiteX8" fmla="*/ 1597152 w 2731008"/>
              <a:gd name="connsiteY8" fmla="*/ 2218944 h 223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1008" h="2231136">
                <a:moveTo>
                  <a:pt x="1011936" y="2231136"/>
                </a:moveTo>
                <a:lnTo>
                  <a:pt x="1011936" y="1560576"/>
                </a:lnTo>
                <a:lnTo>
                  <a:pt x="0" y="1560576"/>
                </a:lnTo>
                <a:lnTo>
                  <a:pt x="0" y="0"/>
                </a:lnTo>
                <a:lnTo>
                  <a:pt x="2731008" y="0"/>
                </a:lnTo>
                <a:lnTo>
                  <a:pt x="2731008" y="1548384"/>
                </a:lnTo>
                <a:lnTo>
                  <a:pt x="1609344" y="1548384"/>
                </a:lnTo>
                <a:lnTo>
                  <a:pt x="1609344" y="2218944"/>
                </a:lnTo>
                <a:lnTo>
                  <a:pt x="1597152" y="2218944"/>
                </a:lnTo>
              </a:path>
            </a:pathLst>
          </a:cu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5DD2171-7DC2-894A-953B-8F5FB380AF5F}"/>
              </a:ext>
            </a:extLst>
          </p:cNvPr>
          <p:cNvSpPr txBox="1"/>
          <p:nvPr/>
        </p:nvSpPr>
        <p:spPr>
          <a:xfrm>
            <a:off x="3334072" y="1194506"/>
            <a:ext cx="3751832" cy="2308324"/>
          </a:xfrm>
          <a:prstGeom prst="rect">
            <a:avLst/>
          </a:prstGeom>
          <a:noFill/>
        </p:spPr>
        <p:txBody>
          <a:bodyPr wrap="square" rtlCol="0">
            <a:spAutoFit/>
          </a:bodyPr>
          <a:lstStyle/>
          <a:p>
            <a:r>
              <a:rPr lang="en-US" dirty="0"/>
              <a:t>In order for such an opposing field to be created, the back </a:t>
            </a:r>
            <a:r>
              <a:rPr lang="en-US" dirty="0" err="1"/>
              <a:t>emf</a:t>
            </a:r>
            <a:r>
              <a:rPr lang="en-US" dirty="0"/>
              <a:t> induced must be such that it would generate a current in the coil to produce this opposing field. Using the right hand rule again, we can see that this current must flow in a counter-clockwise direction.</a:t>
            </a:r>
          </a:p>
        </p:txBody>
      </p:sp>
      <p:grpSp>
        <p:nvGrpSpPr>
          <p:cNvPr id="5" name="Group 4">
            <a:extLst>
              <a:ext uri="{FF2B5EF4-FFF2-40B4-BE49-F238E27FC236}">
                <a16:creationId xmlns:a16="http://schemas.microsoft.com/office/drawing/2014/main" id="{4B57CA9E-D5DE-C248-8792-F26A2A469D8E}"/>
              </a:ext>
            </a:extLst>
          </p:cNvPr>
          <p:cNvGrpSpPr/>
          <p:nvPr/>
        </p:nvGrpSpPr>
        <p:grpSpPr>
          <a:xfrm>
            <a:off x="603064" y="1393931"/>
            <a:ext cx="469496" cy="469496"/>
            <a:chOff x="2553784" y="3173963"/>
            <a:chExt cx="469496" cy="469496"/>
          </a:xfrm>
        </p:grpSpPr>
        <p:sp>
          <p:nvSpPr>
            <p:cNvPr id="7" name="Oval 6">
              <a:extLst>
                <a:ext uri="{FF2B5EF4-FFF2-40B4-BE49-F238E27FC236}">
                  <a16:creationId xmlns:a16="http://schemas.microsoft.com/office/drawing/2014/main" id="{5266AF86-4C82-9148-8236-21944DCE90CD}"/>
                </a:ext>
              </a:extLst>
            </p:cNvPr>
            <p:cNvSpPr/>
            <p:nvPr/>
          </p:nvSpPr>
          <p:spPr>
            <a:xfrm>
              <a:off x="2553784" y="3173963"/>
              <a:ext cx="469496" cy="46949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8" name="Straight Connector 7">
              <a:extLst>
                <a:ext uri="{FF2B5EF4-FFF2-40B4-BE49-F238E27FC236}">
                  <a16:creationId xmlns:a16="http://schemas.microsoft.com/office/drawing/2014/main" id="{912E0388-C079-F84D-9B2C-1035074B32AF}"/>
                </a:ext>
              </a:extLst>
            </p:cNvPr>
            <p:cNvCxnSpPr>
              <a:stCxn id="7" idx="1"/>
              <a:endCxn id="7" idx="5"/>
            </p:cNvCxnSpPr>
            <p:nvPr/>
          </p:nvCxnSpPr>
          <p:spPr>
            <a:xfrm>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254B024-5BA2-4840-B83B-55AB59C389A7}"/>
                </a:ext>
              </a:extLst>
            </p:cNvPr>
            <p:cNvCxnSpPr>
              <a:cxnSpLocks/>
              <a:stCxn id="7" idx="7"/>
              <a:endCxn id="7" idx="3"/>
            </p:cNvCxnSpPr>
            <p:nvPr/>
          </p:nvCxnSpPr>
          <p:spPr>
            <a:xfrm flipH="1">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0C645A42-E188-2F42-B75C-EF5E91E5A443}"/>
              </a:ext>
            </a:extLst>
          </p:cNvPr>
          <p:cNvGrpSpPr/>
          <p:nvPr/>
        </p:nvGrpSpPr>
        <p:grpSpPr>
          <a:xfrm>
            <a:off x="1515631" y="1393931"/>
            <a:ext cx="469496" cy="469496"/>
            <a:chOff x="2553784" y="3173963"/>
            <a:chExt cx="469496" cy="469496"/>
          </a:xfrm>
        </p:grpSpPr>
        <p:sp>
          <p:nvSpPr>
            <p:cNvPr id="11" name="Oval 10">
              <a:extLst>
                <a:ext uri="{FF2B5EF4-FFF2-40B4-BE49-F238E27FC236}">
                  <a16:creationId xmlns:a16="http://schemas.microsoft.com/office/drawing/2014/main" id="{96D857B6-E6F8-A449-81D5-893212442998}"/>
                </a:ext>
              </a:extLst>
            </p:cNvPr>
            <p:cNvSpPr/>
            <p:nvPr/>
          </p:nvSpPr>
          <p:spPr>
            <a:xfrm>
              <a:off x="2553784" y="3173963"/>
              <a:ext cx="469496" cy="46949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12" name="Straight Connector 11">
              <a:extLst>
                <a:ext uri="{FF2B5EF4-FFF2-40B4-BE49-F238E27FC236}">
                  <a16:creationId xmlns:a16="http://schemas.microsoft.com/office/drawing/2014/main" id="{6B8122BE-67C4-594B-94FC-989371A392B8}"/>
                </a:ext>
              </a:extLst>
            </p:cNvPr>
            <p:cNvCxnSpPr>
              <a:stCxn id="11" idx="1"/>
              <a:endCxn id="11" idx="5"/>
            </p:cNvCxnSpPr>
            <p:nvPr/>
          </p:nvCxnSpPr>
          <p:spPr>
            <a:xfrm>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B4882C7-435B-2A48-BFC2-F98AE5F20D05}"/>
                </a:ext>
              </a:extLst>
            </p:cNvPr>
            <p:cNvCxnSpPr>
              <a:cxnSpLocks/>
              <a:stCxn id="11" idx="7"/>
              <a:endCxn id="11" idx="3"/>
            </p:cNvCxnSpPr>
            <p:nvPr/>
          </p:nvCxnSpPr>
          <p:spPr>
            <a:xfrm flipH="1">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B6FAD369-5AD0-E642-8B72-63B7403BC821}"/>
              </a:ext>
            </a:extLst>
          </p:cNvPr>
          <p:cNvGrpSpPr/>
          <p:nvPr/>
        </p:nvGrpSpPr>
        <p:grpSpPr>
          <a:xfrm>
            <a:off x="2428198" y="1393931"/>
            <a:ext cx="469496" cy="469496"/>
            <a:chOff x="2553784" y="3173963"/>
            <a:chExt cx="469496" cy="469496"/>
          </a:xfrm>
        </p:grpSpPr>
        <p:sp>
          <p:nvSpPr>
            <p:cNvPr id="16" name="Oval 15">
              <a:extLst>
                <a:ext uri="{FF2B5EF4-FFF2-40B4-BE49-F238E27FC236}">
                  <a16:creationId xmlns:a16="http://schemas.microsoft.com/office/drawing/2014/main" id="{ED64EA93-9B28-E441-8B04-4CD11AD2FF64}"/>
                </a:ext>
              </a:extLst>
            </p:cNvPr>
            <p:cNvSpPr/>
            <p:nvPr/>
          </p:nvSpPr>
          <p:spPr>
            <a:xfrm>
              <a:off x="2553784" y="3173963"/>
              <a:ext cx="469496" cy="46949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17" name="Straight Connector 16">
              <a:extLst>
                <a:ext uri="{FF2B5EF4-FFF2-40B4-BE49-F238E27FC236}">
                  <a16:creationId xmlns:a16="http://schemas.microsoft.com/office/drawing/2014/main" id="{572A4C45-A569-EE41-BA8E-49FE1FF1F285}"/>
                </a:ext>
              </a:extLst>
            </p:cNvPr>
            <p:cNvCxnSpPr>
              <a:stCxn id="16" idx="1"/>
              <a:endCxn id="16" idx="5"/>
            </p:cNvCxnSpPr>
            <p:nvPr/>
          </p:nvCxnSpPr>
          <p:spPr>
            <a:xfrm>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713B85B-D44C-BE4B-A5D4-F20EF7FAF172}"/>
                </a:ext>
              </a:extLst>
            </p:cNvPr>
            <p:cNvCxnSpPr>
              <a:cxnSpLocks/>
              <a:stCxn id="16" idx="7"/>
              <a:endCxn id="16" idx="3"/>
            </p:cNvCxnSpPr>
            <p:nvPr/>
          </p:nvCxnSpPr>
          <p:spPr>
            <a:xfrm flipH="1">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AD0E3C8-6517-8149-B77C-0CB89ECE68AB}"/>
              </a:ext>
            </a:extLst>
          </p:cNvPr>
          <p:cNvGrpSpPr/>
          <p:nvPr/>
        </p:nvGrpSpPr>
        <p:grpSpPr>
          <a:xfrm>
            <a:off x="603064" y="2101113"/>
            <a:ext cx="469496" cy="469496"/>
            <a:chOff x="2553784" y="3173963"/>
            <a:chExt cx="469496" cy="469496"/>
          </a:xfrm>
        </p:grpSpPr>
        <p:sp>
          <p:nvSpPr>
            <p:cNvPr id="20" name="Oval 19">
              <a:extLst>
                <a:ext uri="{FF2B5EF4-FFF2-40B4-BE49-F238E27FC236}">
                  <a16:creationId xmlns:a16="http://schemas.microsoft.com/office/drawing/2014/main" id="{A7A0C490-F1FE-7249-8E92-156CE9AAF39F}"/>
                </a:ext>
              </a:extLst>
            </p:cNvPr>
            <p:cNvSpPr/>
            <p:nvPr/>
          </p:nvSpPr>
          <p:spPr>
            <a:xfrm>
              <a:off x="2553784" y="3173963"/>
              <a:ext cx="469496" cy="46949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21" name="Straight Connector 20">
              <a:extLst>
                <a:ext uri="{FF2B5EF4-FFF2-40B4-BE49-F238E27FC236}">
                  <a16:creationId xmlns:a16="http://schemas.microsoft.com/office/drawing/2014/main" id="{009220D3-4554-F54B-8C5E-9C51F9C93FF3}"/>
                </a:ext>
              </a:extLst>
            </p:cNvPr>
            <p:cNvCxnSpPr>
              <a:stCxn id="20" idx="1"/>
              <a:endCxn id="20" idx="5"/>
            </p:cNvCxnSpPr>
            <p:nvPr/>
          </p:nvCxnSpPr>
          <p:spPr>
            <a:xfrm>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2EEA708-39C7-5E45-9CD4-10902B8F502C}"/>
                </a:ext>
              </a:extLst>
            </p:cNvPr>
            <p:cNvCxnSpPr>
              <a:cxnSpLocks/>
              <a:stCxn id="20" idx="7"/>
              <a:endCxn id="20" idx="3"/>
            </p:cNvCxnSpPr>
            <p:nvPr/>
          </p:nvCxnSpPr>
          <p:spPr>
            <a:xfrm flipH="1">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B3C857BF-B70E-3141-88C6-7525DDB05246}"/>
              </a:ext>
            </a:extLst>
          </p:cNvPr>
          <p:cNvGrpSpPr/>
          <p:nvPr/>
        </p:nvGrpSpPr>
        <p:grpSpPr>
          <a:xfrm>
            <a:off x="1515631" y="2101113"/>
            <a:ext cx="469496" cy="469496"/>
            <a:chOff x="2553784" y="3173963"/>
            <a:chExt cx="469496" cy="469496"/>
          </a:xfrm>
        </p:grpSpPr>
        <p:sp>
          <p:nvSpPr>
            <p:cNvPr id="24" name="Oval 23">
              <a:extLst>
                <a:ext uri="{FF2B5EF4-FFF2-40B4-BE49-F238E27FC236}">
                  <a16:creationId xmlns:a16="http://schemas.microsoft.com/office/drawing/2014/main" id="{936C33E3-A6CC-7F47-ADA7-AC067DF6CC11}"/>
                </a:ext>
              </a:extLst>
            </p:cNvPr>
            <p:cNvSpPr/>
            <p:nvPr/>
          </p:nvSpPr>
          <p:spPr>
            <a:xfrm>
              <a:off x="2553784" y="3173963"/>
              <a:ext cx="469496" cy="46949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25" name="Straight Connector 24">
              <a:extLst>
                <a:ext uri="{FF2B5EF4-FFF2-40B4-BE49-F238E27FC236}">
                  <a16:creationId xmlns:a16="http://schemas.microsoft.com/office/drawing/2014/main" id="{16530AE3-4C66-384E-B466-72CC0F212E35}"/>
                </a:ext>
              </a:extLst>
            </p:cNvPr>
            <p:cNvCxnSpPr>
              <a:stCxn id="24" idx="1"/>
              <a:endCxn id="24" idx="5"/>
            </p:cNvCxnSpPr>
            <p:nvPr/>
          </p:nvCxnSpPr>
          <p:spPr>
            <a:xfrm>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728614A-2D0A-A643-9697-B4266517AB88}"/>
                </a:ext>
              </a:extLst>
            </p:cNvPr>
            <p:cNvCxnSpPr>
              <a:cxnSpLocks/>
              <a:stCxn id="24" idx="7"/>
              <a:endCxn id="24" idx="3"/>
            </p:cNvCxnSpPr>
            <p:nvPr/>
          </p:nvCxnSpPr>
          <p:spPr>
            <a:xfrm flipH="1">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D8A5F351-5F27-734E-A74A-398FBF9CFBC9}"/>
              </a:ext>
            </a:extLst>
          </p:cNvPr>
          <p:cNvGrpSpPr/>
          <p:nvPr/>
        </p:nvGrpSpPr>
        <p:grpSpPr>
          <a:xfrm>
            <a:off x="2428198" y="2101113"/>
            <a:ext cx="469496" cy="469496"/>
            <a:chOff x="2553784" y="3173963"/>
            <a:chExt cx="469496" cy="469496"/>
          </a:xfrm>
        </p:grpSpPr>
        <p:sp>
          <p:nvSpPr>
            <p:cNvPr id="28" name="Oval 27">
              <a:extLst>
                <a:ext uri="{FF2B5EF4-FFF2-40B4-BE49-F238E27FC236}">
                  <a16:creationId xmlns:a16="http://schemas.microsoft.com/office/drawing/2014/main" id="{997B7195-8362-1A43-B1F1-B3B646F0E46A}"/>
                </a:ext>
              </a:extLst>
            </p:cNvPr>
            <p:cNvSpPr/>
            <p:nvPr/>
          </p:nvSpPr>
          <p:spPr>
            <a:xfrm>
              <a:off x="2553784" y="3173963"/>
              <a:ext cx="469496" cy="46949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29" name="Straight Connector 28">
              <a:extLst>
                <a:ext uri="{FF2B5EF4-FFF2-40B4-BE49-F238E27FC236}">
                  <a16:creationId xmlns:a16="http://schemas.microsoft.com/office/drawing/2014/main" id="{417E5166-1062-134A-81B1-023BDD41CB56}"/>
                </a:ext>
              </a:extLst>
            </p:cNvPr>
            <p:cNvCxnSpPr>
              <a:stCxn id="28" idx="1"/>
              <a:endCxn id="28" idx="5"/>
            </p:cNvCxnSpPr>
            <p:nvPr/>
          </p:nvCxnSpPr>
          <p:spPr>
            <a:xfrm>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C05505D-DD3F-BE45-BD54-B7D82255EDF9}"/>
                </a:ext>
              </a:extLst>
            </p:cNvPr>
            <p:cNvCxnSpPr>
              <a:cxnSpLocks/>
              <a:stCxn id="28" idx="7"/>
              <a:endCxn id="28" idx="3"/>
            </p:cNvCxnSpPr>
            <p:nvPr/>
          </p:nvCxnSpPr>
          <p:spPr>
            <a:xfrm flipH="1">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BD95DC6B-0635-6C41-B755-BE2F41655089}"/>
              </a:ext>
            </a:extLst>
          </p:cNvPr>
          <p:cNvGrpSpPr/>
          <p:nvPr/>
        </p:nvGrpSpPr>
        <p:grpSpPr>
          <a:xfrm>
            <a:off x="1059348" y="1398878"/>
            <a:ext cx="469496" cy="469496"/>
            <a:chOff x="7438135" y="3135852"/>
            <a:chExt cx="469496" cy="469496"/>
          </a:xfrm>
        </p:grpSpPr>
        <p:sp>
          <p:nvSpPr>
            <p:cNvPr id="32" name="Oval 31">
              <a:extLst>
                <a:ext uri="{FF2B5EF4-FFF2-40B4-BE49-F238E27FC236}">
                  <a16:creationId xmlns:a16="http://schemas.microsoft.com/office/drawing/2014/main" id="{2D4EE0AF-101A-9640-83F0-6D50ED4E86D7}"/>
                </a:ext>
              </a:extLst>
            </p:cNvPr>
            <p:cNvSpPr/>
            <p:nvPr/>
          </p:nvSpPr>
          <p:spPr>
            <a:xfrm>
              <a:off x="7438135" y="3135852"/>
              <a:ext cx="469496" cy="469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3" name="Oval 32">
              <a:extLst>
                <a:ext uri="{FF2B5EF4-FFF2-40B4-BE49-F238E27FC236}">
                  <a16:creationId xmlns:a16="http://schemas.microsoft.com/office/drawing/2014/main" id="{6145FD90-247A-B945-8B97-23254EC7A9BA}"/>
                </a:ext>
              </a:extLst>
            </p:cNvPr>
            <p:cNvSpPr/>
            <p:nvPr/>
          </p:nvSpPr>
          <p:spPr>
            <a:xfrm>
              <a:off x="7576457" y="3259224"/>
              <a:ext cx="208568" cy="208568"/>
            </a:xfrm>
            <a:prstGeom prst="ellipse">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grpSp>
      <p:grpSp>
        <p:nvGrpSpPr>
          <p:cNvPr id="34" name="Group 33">
            <a:extLst>
              <a:ext uri="{FF2B5EF4-FFF2-40B4-BE49-F238E27FC236}">
                <a16:creationId xmlns:a16="http://schemas.microsoft.com/office/drawing/2014/main" id="{1B5B0CA7-AA68-C949-A418-96DF62E89906}"/>
              </a:ext>
            </a:extLst>
          </p:cNvPr>
          <p:cNvGrpSpPr/>
          <p:nvPr/>
        </p:nvGrpSpPr>
        <p:grpSpPr>
          <a:xfrm>
            <a:off x="1985127" y="1393931"/>
            <a:ext cx="469496" cy="469496"/>
            <a:chOff x="7438135" y="3135852"/>
            <a:chExt cx="469496" cy="469496"/>
          </a:xfrm>
        </p:grpSpPr>
        <p:sp>
          <p:nvSpPr>
            <p:cNvPr id="35" name="Oval 34">
              <a:extLst>
                <a:ext uri="{FF2B5EF4-FFF2-40B4-BE49-F238E27FC236}">
                  <a16:creationId xmlns:a16="http://schemas.microsoft.com/office/drawing/2014/main" id="{4819A403-4747-C14A-AE55-565949EF9AA5}"/>
                </a:ext>
              </a:extLst>
            </p:cNvPr>
            <p:cNvSpPr/>
            <p:nvPr/>
          </p:nvSpPr>
          <p:spPr>
            <a:xfrm>
              <a:off x="7438135" y="3135852"/>
              <a:ext cx="469496" cy="469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6" name="Oval 35">
              <a:extLst>
                <a:ext uri="{FF2B5EF4-FFF2-40B4-BE49-F238E27FC236}">
                  <a16:creationId xmlns:a16="http://schemas.microsoft.com/office/drawing/2014/main" id="{F18C9567-F947-D244-9099-59FDD12FBB4E}"/>
                </a:ext>
              </a:extLst>
            </p:cNvPr>
            <p:cNvSpPr/>
            <p:nvPr/>
          </p:nvSpPr>
          <p:spPr>
            <a:xfrm>
              <a:off x="7576457" y="3259224"/>
              <a:ext cx="208568" cy="208568"/>
            </a:xfrm>
            <a:prstGeom prst="ellipse">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grpSp>
      <p:grpSp>
        <p:nvGrpSpPr>
          <p:cNvPr id="37" name="Group 36">
            <a:extLst>
              <a:ext uri="{FF2B5EF4-FFF2-40B4-BE49-F238E27FC236}">
                <a16:creationId xmlns:a16="http://schemas.microsoft.com/office/drawing/2014/main" id="{829FE7C5-EBCE-E44C-B2A2-25AA3935EF1F}"/>
              </a:ext>
            </a:extLst>
          </p:cNvPr>
          <p:cNvGrpSpPr/>
          <p:nvPr/>
        </p:nvGrpSpPr>
        <p:grpSpPr>
          <a:xfrm>
            <a:off x="1059348" y="2110507"/>
            <a:ext cx="469496" cy="469496"/>
            <a:chOff x="7438135" y="3135852"/>
            <a:chExt cx="469496" cy="469496"/>
          </a:xfrm>
        </p:grpSpPr>
        <p:sp>
          <p:nvSpPr>
            <p:cNvPr id="38" name="Oval 37">
              <a:extLst>
                <a:ext uri="{FF2B5EF4-FFF2-40B4-BE49-F238E27FC236}">
                  <a16:creationId xmlns:a16="http://schemas.microsoft.com/office/drawing/2014/main" id="{B32FC9A9-89F3-4846-A466-3BE1536C823C}"/>
                </a:ext>
              </a:extLst>
            </p:cNvPr>
            <p:cNvSpPr/>
            <p:nvPr/>
          </p:nvSpPr>
          <p:spPr>
            <a:xfrm>
              <a:off x="7438135" y="3135852"/>
              <a:ext cx="469496" cy="469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9" name="Oval 38">
              <a:extLst>
                <a:ext uri="{FF2B5EF4-FFF2-40B4-BE49-F238E27FC236}">
                  <a16:creationId xmlns:a16="http://schemas.microsoft.com/office/drawing/2014/main" id="{E652EC64-05DA-0C44-9AAC-358CD43A1690}"/>
                </a:ext>
              </a:extLst>
            </p:cNvPr>
            <p:cNvSpPr/>
            <p:nvPr/>
          </p:nvSpPr>
          <p:spPr>
            <a:xfrm>
              <a:off x="7576457" y="3259224"/>
              <a:ext cx="208568" cy="208568"/>
            </a:xfrm>
            <a:prstGeom prst="ellipse">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grpSp>
      <p:grpSp>
        <p:nvGrpSpPr>
          <p:cNvPr id="40" name="Group 39">
            <a:extLst>
              <a:ext uri="{FF2B5EF4-FFF2-40B4-BE49-F238E27FC236}">
                <a16:creationId xmlns:a16="http://schemas.microsoft.com/office/drawing/2014/main" id="{856A98F8-9661-4C4A-8838-A11487170434}"/>
              </a:ext>
            </a:extLst>
          </p:cNvPr>
          <p:cNvGrpSpPr/>
          <p:nvPr/>
        </p:nvGrpSpPr>
        <p:grpSpPr>
          <a:xfrm>
            <a:off x="1985127" y="2105560"/>
            <a:ext cx="469496" cy="469496"/>
            <a:chOff x="7438135" y="3135852"/>
            <a:chExt cx="469496" cy="469496"/>
          </a:xfrm>
        </p:grpSpPr>
        <p:sp>
          <p:nvSpPr>
            <p:cNvPr id="41" name="Oval 40">
              <a:extLst>
                <a:ext uri="{FF2B5EF4-FFF2-40B4-BE49-F238E27FC236}">
                  <a16:creationId xmlns:a16="http://schemas.microsoft.com/office/drawing/2014/main" id="{2CA82F9B-C81D-C34D-84B1-DF45E32FE00B}"/>
                </a:ext>
              </a:extLst>
            </p:cNvPr>
            <p:cNvSpPr/>
            <p:nvPr/>
          </p:nvSpPr>
          <p:spPr>
            <a:xfrm>
              <a:off x="7438135" y="3135852"/>
              <a:ext cx="469496" cy="469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2" name="Oval 41">
              <a:extLst>
                <a:ext uri="{FF2B5EF4-FFF2-40B4-BE49-F238E27FC236}">
                  <a16:creationId xmlns:a16="http://schemas.microsoft.com/office/drawing/2014/main" id="{BBC6F445-0810-D846-968B-A062530B9FA1}"/>
                </a:ext>
              </a:extLst>
            </p:cNvPr>
            <p:cNvSpPr/>
            <p:nvPr/>
          </p:nvSpPr>
          <p:spPr>
            <a:xfrm>
              <a:off x="7576457" y="3259224"/>
              <a:ext cx="208568" cy="208568"/>
            </a:xfrm>
            <a:prstGeom prst="ellipse">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grpSp>
      <p:cxnSp>
        <p:nvCxnSpPr>
          <p:cNvPr id="43" name="Straight Arrow Connector 42">
            <a:extLst>
              <a:ext uri="{FF2B5EF4-FFF2-40B4-BE49-F238E27FC236}">
                <a16:creationId xmlns:a16="http://schemas.microsoft.com/office/drawing/2014/main" id="{67452E8F-8799-504D-894B-F160D90739A6}"/>
              </a:ext>
            </a:extLst>
          </p:cNvPr>
          <p:cNvCxnSpPr/>
          <p:nvPr/>
        </p:nvCxnSpPr>
        <p:spPr>
          <a:xfrm flipV="1">
            <a:off x="436816" y="1822512"/>
            <a:ext cx="0" cy="402336"/>
          </a:xfrm>
          <a:prstGeom prst="straightConnector1">
            <a:avLst/>
          </a:prstGeom>
          <a:ln w="38100">
            <a:solidFill>
              <a:schemeClr val="accent3"/>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8936BBB-1B86-5445-AC73-E1B185388C43}"/>
              </a:ext>
            </a:extLst>
          </p:cNvPr>
          <p:cNvCxnSpPr>
            <a:cxnSpLocks/>
          </p:cNvCxnSpPr>
          <p:nvPr/>
        </p:nvCxnSpPr>
        <p:spPr>
          <a:xfrm rot="5400000" flipV="1">
            <a:off x="1717929" y="1001930"/>
            <a:ext cx="0" cy="402336"/>
          </a:xfrm>
          <a:prstGeom prst="straightConnector1">
            <a:avLst/>
          </a:prstGeom>
          <a:ln w="38100">
            <a:solidFill>
              <a:schemeClr val="accent3"/>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887820B-9C49-FD4B-A47F-32E12D2EBFBA}"/>
              </a:ext>
            </a:extLst>
          </p:cNvPr>
          <p:cNvCxnSpPr>
            <a:cxnSpLocks/>
          </p:cNvCxnSpPr>
          <p:nvPr/>
        </p:nvCxnSpPr>
        <p:spPr>
          <a:xfrm>
            <a:off x="3169920" y="1711452"/>
            <a:ext cx="0" cy="402336"/>
          </a:xfrm>
          <a:prstGeom prst="straightConnector1">
            <a:avLst/>
          </a:prstGeom>
          <a:ln w="38100">
            <a:solidFill>
              <a:schemeClr val="accent3"/>
            </a:solidFill>
            <a:headEnd w="lg" len="lg"/>
            <a:tailEnd type="triangle" w="lg" len="lg"/>
          </a:ln>
        </p:spPr>
        <p:style>
          <a:lnRef idx="1">
            <a:schemeClr val="accent1"/>
          </a:lnRef>
          <a:fillRef idx="0">
            <a:schemeClr val="accent1"/>
          </a:fillRef>
          <a:effectRef idx="0">
            <a:schemeClr val="accent1"/>
          </a:effectRef>
          <a:fontRef idx="minor">
            <a:schemeClr val="tx1"/>
          </a:fontRef>
        </p:style>
      </p:cxnSp>
      <p:pic>
        <p:nvPicPr>
          <p:cNvPr id="46" name="Picture 45">
            <a:extLst>
              <a:ext uri="{FF2B5EF4-FFF2-40B4-BE49-F238E27FC236}">
                <a16:creationId xmlns:a16="http://schemas.microsoft.com/office/drawing/2014/main" id="{14AF1559-1371-DA4F-90A5-B34656EC10D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58130" y="1245960"/>
            <a:ext cx="2024062" cy="2553085"/>
          </a:xfrm>
          <a:prstGeom prst="rect">
            <a:avLst/>
          </a:prstGeom>
        </p:spPr>
      </p:pic>
      <p:sp>
        <p:nvSpPr>
          <p:cNvPr id="47" name="Rounded Rectangle 46">
            <a:extLst>
              <a:ext uri="{FF2B5EF4-FFF2-40B4-BE49-F238E27FC236}">
                <a16:creationId xmlns:a16="http://schemas.microsoft.com/office/drawing/2014/main" id="{654390EC-459D-0E41-8F98-F0ABB1C4480F}"/>
              </a:ext>
            </a:extLst>
          </p:cNvPr>
          <p:cNvSpPr/>
          <p:nvPr/>
        </p:nvSpPr>
        <p:spPr>
          <a:xfrm>
            <a:off x="6922879" y="4191541"/>
            <a:ext cx="1569761"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Next &gt;&gt;</a:t>
            </a:r>
          </a:p>
        </p:txBody>
      </p:sp>
      <p:sp>
        <p:nvSpPr>
          <p:cNvPr id="48" name="Rounded Rectangle 47">
            <a:extLst>
              <a:ext uri="{FF2B5EF4-FFF2-40B4-BE49-F238E27FC236}">
                <a16:creationId xmlns:a16="http://schemas.microsoft.com/office/drawing/2014/main" id="{6F094D55-8112-6E4F-AED3-E2FBD94EC3E7}"/>
              </a:ext>
            </a:extLst>
          </p:cNvPr>
          <p:cNvSpPr/>
          <p:nvPr/>
        </p:nvSpPr>
        <p:spPr>
          <a:xfrm>
            <a:off x="472902" y="4191540"/>
            <a:ext cx="1569761"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&lt;&lt; Back</a:t>
            </a:r>
          </a:p>
        </p:txBody>
      </p:sp>
    </p:spTree>
    <p:custDataLst>
      <p:tags r:id="rId1"/>
    </p:custDataLst>
    <p:extLst>
      <p:ext uri="{BB962C8B-B14F-4D97-AF65-F5344CB8AC3E}">
        <p14:creationId xmlns:p14="http://schemas.microsoft.com/office/powerpoint/2010/main" val="3531932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Img05 (4 of 4)</a:t>
            </a:r>
          </a:p>
        </p:txBody>
      </p:sp>
      <p:sp>
        <p:nvSpPr>
          <p:cNvPr id="6" name="Freeform 5">
            <a:extLst>
              <a:ext uri="{FF2B5EF4-FFF2-40B4-BE49-F238E27FC236}">
                <a16:creationId xmlns:a16="http://schemas.microsoft.com/office/drawing/2014/main" id="{8A67EE31-62AC-7F4C-B565-8C090E7E674F}"/>
              </a:ext>
            </a:extLst>
          </p:cNvPr>
          <p:cNvSpPr/>
          <p:nvPr/>
        </p:nvSpPr>
        <p:spPr>
          <a:xfrm>
            <a:off x="438912" y="1207008"/>
            <a:ext cx="2731008" cy="2231136"/>
          </a:xfrm>
          <a:custGeom>
            <a:avLst/>
            <a:gdLst>
              <a:gd name="connsiteX0" fmla="*/ 1011936 w 2731008"/>
              <a:gd name="connsiteY0" fmla="*/ 2231136 h 2231136"/>
              <a:gd name="connsiteX1" fmla="*/ 1011936 w 2731008"/>
              <a:gd name="connsiteY1" fmla="*/ 1560576 h 2231136"/>
              <a:gd name="connsiteX2" fmla="*/ 0 w 2731008"/>
              <a:gd name="connsiteY2" fmla="*/ 1560576 h 2231136"/>
              <a:gd name="connsiteX3" fmla="*/ 0 w 2731008"/>
              <a:gd name="connsiteY3" fmla="*/ 0 h 2231136"/>
              <a:gd name="connsiteX4" fmla="*/ 2731008 w 2731008"/>
              <a:gd name="connsiteY4" fmla="*/ 0 h 2231136"/>
              <a:gd name="connsiteX5" fmla="*/ 2731008 w 2731008"/>
              <a:gd name="connsiteY5" fmla="*/ 1548384 h 2231136"/>
              <a:gd name="connsiteX6" fmla="*/ 1609344 w 2731008"/>
              <a:gd name="connsiteY6" fmla="*/ 1548384 h 2231136"/>
              <a:gd name="connsiteX7" fmla="*/ 1609344 w 2731008"/>
              <a:gd name="connsiteY7" fmla="*/ 2218944 h 2231136"/>
              <a:gd name="connsiteX8" fmla="*/ 1597152 w 2731008"/>
              <a:gd name="connsiteY8" fmla="*/ 2218944 h 223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1008" h="2231136">
                <a:moveTo>
                  <a:pt x="1011936" y="2231136"/>
                </a:moveTo>
                <a:lnTo>
                  <a:pt x="1011936" y="1560576"/>
                </a:lnTo>
                <a:lnTo>
                  <a:pt x="0" y="1560576"/>
                </a:lnTo>
                <a:lnTo>
                  <a:pt x="0" y="0"/>
                </a:lnTo>
                <a:lnTo>
                  <a:pt x="2731008" y="0"/>
                </a:lnTo>
                <a:lnTo>
                  <a:pt x="2731008" y="1548384"/>
                </a:lnTo>
                <a:lnTo>
                  <a:pt x="1609344" y="1548384"/>
                </a:lnTo>
                <a:lnTo>
                  <a:pt x="1609344" y="2218944"/>
                </a:lnTo>
                <a:lnTo>
                  <a:pt x="1597152" y="2218944"/>
                </a:lnTo>
              </a:path>
            </a:pathLst>
          </a:cu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5DD2171-7DC2-894A-953B-8F5FB380AF5F}"/>
              </a:ext>
            </a:extLst>
          </p:cNvPr>
          <p:cNvSpPr txBox="1"/>
          <p:nvPr/>
        </p:nvSpPr>
        <p:spPr>
          <a:xfrm>
            <a:off x="3557447" y="1139979"/>
            <a:ext cx="3751832" cy="1754326"/>
          </a:xfrm>
          <a:prstGeom prst="rect">
            <a:avLst/>
          </a:prstGeom>
          <a:noFill/>
        </p:spPr>
        <p:txBody>
          <a:bodyPr wrap="square" rtlCol="0">
            <a:spAutoFit/>
          </a:bodyPr>
          <a:lstStyle/>
          <a:p>
            <a:r>
              <a:rPr lang="en-US" dirty="0"/>
              <a:t>In this way, a back </a:t>
            </a:r>
            <a:r>
              <a:rPr lang="en-US" dirty="0" err="1"/>
              <a:t>emf</a:t>
            </a:r>
            <a:r>
              <a:rPr lang="en-US" dirty="0"/>
              <a:t> is induced in a direction that sets up a current that opposes the change of magnetic flux responsible for inducing the back </a:t>
            </a:r>
            <a:r>
              <a:rPr lang="en-US" dirty="0" err="1"/>
              <a:t>emf</a:t>
            </a:r>
            <a:r>
              <a:rPr lang="en-US" dirty="0"/>
              <a:t>. In this case, the back </a:t>
            </a:r>
            <a:r>
              <a:rPr lang="en-US" dirty="0" err="1"/>
              <a:t>emf</a:t>
            </a:r>
            <a:r>
              <a:rPr lang="en-US" dirty="0"/>
              <a:t> is in the opposite direction to the original </a:t>
            </a:r>
            <a:r>
              <a:rPr lang="en-US" dirty="0" err="1"/>
              <a:t>emf</a:t>
            </a:r>
            <a:r>
              <a:rPr lang="en-US" dirty="0"/>
              <a:t>.</a:t>
            </a:r>
          </a:p>
        </p:txBody>
      </p:sp>
      <p:grpSp>
        <p:nvGrpSpPr>
          <p:cNvPr id="5" name="Group 4">
            <a:extLst>
              <a:ext uri="{FF2B5EF4-FFF2-40B4-BE49-F238E27FC236}">
                <a16:creationId xmlns:a16="http://schemas.microsoft.com/office/drawing/2014/main" id="{4B57CA9E-D5DE-C248-8792-F26A2A469D8E}"/>
              </a:ext>
            </a:extLst>
          </p:cNvPr>
          <p:cNvGrpSpPr/>
          <p:nvPr/>
        </p:nvGrpSpPr>
        <p:grpSpPr>
          <a:xfrm>
            <a:off x="603064" y="1393931"/>
            <a:ext cx="469496" cy="469496"/>
            <a:chOff x="2553784" y="3173963"/>
            <a:chExt cx="469496" cy="469496"/>
          </a:xfrm>
        </p:grpSpPr>
        <p:sp>
          <p:nvSpPr>
            <p:cNvPr id="7" name="Oval 6">
              <a:extLst>
                <a:ext uri="{FF2B5EF4-FFF2-40B4-BE49-F238E27FC236}">
                  <a16:creationId xmlns:a16="http://schemas.microsoft.com/office/drawing/2014/main" id="{5266AF86-4C82-9148-8236-21944DCE90CD}"/>
                </a:ext>
              </a:extLst>
            </p:cNvPr>
            <p:cNvSpPr/>
            <p:nvPr/>
          </p:nvSpPr>
          <p:spPr>
            <a:xfrm>
              <a:off x="2553784" y="3173963"/>
              <a:ext cx="469496" cy="46949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8" name="Straight Connector 7">
              <a:extLst>
                <a:ext uri="{FF2B5EF4-FFF2-40B4-BE49-F238E27FC236}">
                  <a16:creationId xmlns:a16="http://schemas.microsoft.com/office/drawing/2014/main" id="{912E0388-C079-F84D-9B2C-1035074B32AF}"/>
                </a:ext>
              </a:extLst>
            </p:cNvPr>
            <p:cNvCxnSpPr>
              <a:stCxn id="7" idx="1"/>
              <a:endCxn id="7" idx="5"/>
            </p:cNvCxnSpPr>
            <p:nvPr/>
          </p:nvCxnSpPr>
          <p:spPr>
            <a:xfrm>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254B024-5BA2-4840-B83B-55AB59C389A7}"/>
                </a:ext>
              </a:extLst>
            </p:cNvPr>
            <p:cNvCxnSpPr>
              <a:cxnSpLocks/>
              <a:stCxn id="7" idx="7"/>
              <a:endCxn id="7" idx="3"/>
            </p:cNvCxnSpPr>
            <p:nvPr/>
          </p:nvCxnSpPr>
          <p:spPr>
            <a:xfrm flipH="1">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0C645A42-E188-2F42-B75C-EF5E91E5A443}"/>
              </a:ext>
            </a:extLst>
          </p:cNvPr>
          <p:cNvGrpSpPr/>
          <p:nvPr/>
        </p:nvGrpSpPr>
        <p:grpSpPr>
          <a:xfrm>
            <a:off x="1515631" y="1393931"/>
            <a:ext cx="469496" cy="469496"/>
            <a:chOff x="2553784" y="3173963"/>
            <a:chExt cx="469496" cy="469496"/>
          </a:xfrm>
        </p:grpSpPr>
        <p:sp>
          <p:nvSpPr>
            <p:cNvPr id="11" name="Oval 10">
              <a:extLst>
                <a:ext uri="{FF2B5EF4-FFF2-40B4-BE49-F238E27FC236}">
                  <a16:creationId xmlns:a16="http://schemas.microsoft.com/office/drawing/2014/main" id="{96D857B6-E6F8-A449-81D5-893212442998}"/>
                </a:ext>
              </a:extLst>
            </p:cNvPr>
            <p:cNvSpPr/>
            <p:nvPr/>
          </p:nvSpPr>
          <p:spPr>
            <a:xfrm>
              <a:off x="2553784" y="3173963"/>
              <a:ext cx="469496" cy="46949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12" name="Straight Connector 11">
              <a:extLst>
                <a:ext uri="{FF2B5EF4-FFF2-40B4-BE49-F238E27FC236}">
                  <a16:creationId xmlns:a16="http://schemas.microsoft.com/office/drawing/2014/main" id="{6B8122BE-67C4-594B-94FC-989371A392B8}"/>
                </a:ext>
              </a:extLst>
            </p:cNvPr>
            <p:cNvCxnSpPr>
              <a:stCxn id="11" idx="1"/>
              <a:endCxn id="11" idx="5"/>
            </p:cNvCxnSpPr>
            <p:nvPr/>
          </p:nvCxnSpPr>
          <p:spPr>
            <a:xfrm>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B4882C7-435B-2A48-BFC2-F98AE5F20D05}"/>
                </a:ext>
              </a:extLst>
            </p:cNvPr>
            <p:cNvCxnSpPr>
              <a:cxnSpLocks/>
              <a:stCxn id="11" idx="7"/>
              <a:endCxn id="11" idx="3"/>
            </p:cNvCxnSpPr>
            <p:nvPr/>
          </p:nvCxnSpPr>
          <p:spPr>
            <a:xfrm flipH="1">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B6FAD369-5AD0-E642-8B72-63B7403BC821}"/>
              </a:ext>
            </a:extLst>
          </p:cNvPr>
          <p:cNvGrpSpPr/>
          <p:nvPr/>
        </p:nvGrpSpPr>
        <p:grpSpPr>
          <a:xfrm>
            <a:off x="2428198" y="1393931"/>
            <a:ext cx="469496" cy="469496"/>
            <a:chOff x="2553784" y="3173963"/>
            <a:chExt cx="469496" cy="469496"/>
          </a:xfrm>
        </p:grpSpPr>
        <p:sp>
          <p:nvSpPr>
            <p:cNvPr id="16" name="Oval 15">
              <a:extLst>
                <a:ext uri="{FF2B5EF4-FFF2-40B4-BE49-F238E27FC236}">
                  <a16:creationId xmlns:a16="http://schemas.microsoft.com/office/drawing/2014/main" id="{ED64EA93-9B28-E441-8B04-4CD11AD2FF64}"/>
                </a:ext>
              </a:extLst>
            </p:cNvPr>
            <p:cNvSpPr/>
            <p:nvPr/>
          </p:nvSpPr>
          <p:spPr>
            <a:xfrm>
              <a:off x="2553784" y="3173963"/>
              <a:ext cx="469496" cy="46949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17" name="Straight Connector 16">
              <a:extLst>
                <a:ext uri="{FF2B5EF4-FFF2-40B4-BE49-F238E27FC236}">
                  <a16:creationId xmlns:a16="http://schemas.microsoft.com/office/drawing/2014/main" id="{572A4C45-A569-EE41-BA8E-49FE1FF1F285}"/>
                </a:ext>
              </a:extLst>
            </p:cNvPr>
            <p:cNvCxnSpPr>
              <a:stCxn id="16" idx="1"/>
              <a:endCxn id="16" idx="5"/>
            </p:cNvCxnSpPr>
            <p:nvPr/>
          </p:nvCxnSpPr>
          <p:spPr>
            <a:xfrm>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713B85B-D44C-BE4B-A5D4-F20EF7FAF172}"/>
                </a:ext>
              </a:extLst>
            </p:cNvPr>
            <p:cNvCxnSpPr>
              <a:cxnSpLocks/>
              <a:stCxn id="16" idx="7"/>
              <a:endCxn id="16" idx="3"/>
            </p:cNvCxnSpPr>
            <p:nvPr/>
          </p:nvCxnSpPr>
          <p:spPr>
            <a:xfrm flipH="1">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AD0E3C8-6517-8149-B77C-0CB89ECE68AB}"/>
              </a:ext>
            </a:extLst>
          </p:cNvPr>
          <p:cNvGrpSpPr/>
          <p:nvPr/>
        </p:nvGrpSpPr>
        <p:grpSpPr>
          <a:xfrm>
            <a:off x="603064" y="2101113"/>
            <a:ext cx="469496" cy="469496"/>
            <a:chOff x="2553784" y="3173963"/>
            <a:chExt cx="469496" cy="469496"/>
          </a:xfrm>
        </p:grpSpPr>
        <p:sp>
          <p:nvSpPr>
            <p:cNvPr id="20" name="Oval 19">
              <a:extLst>
                <a:ext uri="{FF2B5EF4-FFF2-40B4-BE49-F238E27FC236}">
                  <a16:creationId xmlns:a16="http://schemas.microsoft.com/office/drawing/2014/main" id="{A7A0C490-F1FE-7249-8E92-156CE9AAF39F}"/>
                </a:ext>
              </a:extLst>
            </p:cNvPr>
            <p:cNvSpPr/>
            <p:nvPr/>
          </p:nvSpPr>
          <p:spPr>
            <a:xfrm>
              <a:off x="2553784" y="3173963"/>
              <a:ext cx="469496" cy="46949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21" name="Straight Connector 20">
              <a:extLst>
                <a:ext uri="{FF2B5EF4-FFF2-40B4-BE49-F238E27FC236}">
                  <a16:creationId xmlns:a16="http://schemas.microsoft.com/office/drawing/2014/main" id="{009220D3-4554-F54B-8C5E-9C51F9C93FF3}"/>
                </a:ext>
              </a:extLst>
            </p:cNvPr>
            <p:cNvCxnSpPr>
              <a:stCxn id="20" idx="1"/>
              <a:endCxn id="20" idx="5"/>
            </p:cNvCxnSpPr>
            <p:nvPr/>
          </p:nvCxnSpPr>
          <p:spPr>
            <a:xfrm>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2EEA708-39C7-5E45-9CD4-10902B8F502C}"/>
                </a:ext>
              </a:extLst>
            </p:cNvPr>
            <p:cNvCxnSpPr>
              <a:cxnSpLocks/>
              <a:stCxn id="20" idx="7"/>
              <a:endCxn id="20" idx="3"/>
            </p:cNvCxnSpPr>
            <p:nvPr/>
          </p:nvCxnSpPr>
          <p:spPr>
            <a:xfrm flipH="1">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B3C857BF-B70E-3141-88C6-7525DDB05246}"/>
              </a:ext>
            </a:extLst>
          </p:cNvPr>
          <p:cNvGrpSpPr/>
          <p:nvPr/>
        </p:nvGrpSpPr>
        <p:grpSpPr>
          <a:xfrm>
            <a:off x="1515631" y="2101113"/>
            <a:ext cx="469496" cy="469496"/>
            <a:chOff x="2553784" y="3173963"/>
            <a:chExt cx="469496" cy="469496"/>
          </a:xfrm>
        </p:grpSpPr>
        <p:sp>
          <p:nvSpPr>
            <p:cNvPr id="24" name="Oval 23">
              <a:extLst>
                <a:ext uri="{FF2B5EF4-FFF2-40B4-BE49-F238E27FC236}">
                  <a16:creationId xmlns:a16="http://schemas.microsoft.com/office/drawing/2014/main" id="{936C33E3-A6CC-7F47-ADA7-AC067DF6CC11}"/>
                </a:ext>
              </a:extLst>
            </p:cNvPr>
            <p:cNvSpPr/>
            <p:nvPr/>
          </p:nvSpPr>
          <p:spPr>
            <a:xfrm>
              <a:off x="2553784" y="3173963"/>
              <a:ext cx="469496" cy="46949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25" name="Straight Connector 24">
              <a:extLst>
                <a:ext uri="{FF2B5EF4-FFF2-40B4-BE49-F238E27FC236}">
                  <a16:creationId xmlns:a16="http://schemas.microsoft.com/office/drawing/2014/main" id="{16530AE3-4C66-384E-B466-72CC0F212E35}"/>
                </a:ext>
              </a:extLst>
            </p:cNvPr>
            <p:cNvCxnSpPr>
              <a:stCxn id="24" idx="1"/>
              <a:endCxn id="24" idx="5"/>
            </p:cNvCxnSpPr>
            <p:nvPr/>
          </p:nvCxnSpPr>
          <p:spPr>
            <a:xfrm>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728614A-2D0A-A643-9697-B4266517AB88}"/>
                </a:ext>
              </a:extLst>
            </p:cNvPr>
            <p:cNvCxnSpPr>
              <a:cxnSpLocks/>
              <a:stCxn id="24" idx="7"/>
              <a:endCxn id="24" idx="3"/>
            </p:cNvCxnSpPr>
            <p:nvPr/>
          </p:nvCxnSpPr>
          <p:spPr>
            <a:xfrm flipH="1">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D8A5F351-5F27-734E-A74A-398FBF9CFBC9}"/>
              </a:ext>
            </a:extLst>
          </p:cNvPr>
          <p:cNvGrpSpPr/>
          <p:nvPr/>
        </p:nvGrpSpPr>
        <p:grpSpPr>
          <a:xfrm>
            <a:off x="2428198" y="2101113"/>
            <a:ext cx="469496" cy="469496"/>
            <a:chOff x="2553784" y="3173963"/>
            <a:chExt cx="469496" cy="469496"/>
          </a:xfrm>
        </p:grpSpPr>
        <p:sp>
          <p:nvSpPr>
            <p:cNvPr id="28" name="Oval 27">
              <a:extLst>
                <a:ext uri="{FF2B5EF4-FFF2-40B4-BE49-F238E27FC236}">
                  <a16:creationId xmlns:a16="http://schemas.microsoft.com/office/drawing/2014/main" id="{997B7195-8362-1A43-B1F1-B3B646F0E46A}"/>
                </a:ext>
              </a:extLst>
            </p:cNvPr>
            <p:cNvSpPr/>
            <p:nvPr/>
          </p:nvSpPr>
          <p:spPr>
            <a:xfrm>
              <a:off x="2553784" y="3173963"/>
              <a:ext cx="469496" cy="46949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29" name="Straight Connector 28">
              <a:extLst>
                <a:ext uri="{FF2B5EF4-FFF2-40B4-BE49-F238E27FC236}">
                  <a16:creationId xmlns:a16="http://schemas.microsoft.com/office/drawing/2014/main" id="{417E5166-1062-134A-81B1-023BDD41CB56}"/>
                </a:ext>
              </a:extLst>
            </p:cNvPr>
            <p:cNvCxnSpPr>
              <a:stCxn id="28" idx="1"/>
              <a:endCxn id="28" idx="5"/>
            </p:cNvCxnSpPr>
            <p:nvPr/>
          </p:nvCxnSpPr>
          <p:spPr>
            <a:xfrm>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C05505D-DD3F-BE45-BD54-B7D82255EDF9}"/>
                </a:ext>
              </a:extLst>
            </p:cNvPr>
            <p:cNvCxnSpPr>
              <a:cxnSpLocks/>
              <a:stCxn id="28" idx="7"/>
              <a:endCxn id="28" idx="3"/>
            </p:cNvCxnSpPr>
            <p:nvPr/>
          </p:nvCxnSpPr>
          <p:spPr>
            <a:xfrm flipH="1">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BD95DC6B-0635-6C41-B755-BE2F41655089}"/>
              </a:ext>
            </a:extLst>
          </p:cNvPr>
          <p:cNvGrpSpPr/>
          <p:nvPr/>
        </p:nvGrpSpPr>
        <p:grpSpPr>
          <a:xfrm>
            <a:off x="1059348" y="1398878"/>
            <a:ext cx="469496" cy="469496"/>
            <a:chOff x="7438135" y="3135852"/>
            <a:chExt cx="469496" cy="469496"/>
          </a:xfrm>
        </p:grpSpPr>
        <p:sp>
          <p:nvSpPr>
            <p:cNvPr id="32" name="Oval 31">
              <a:extLst>
                <a:ext uri="{FF2B5EF4-FFF2-40B4-BE49-F238E27FC236}">
                  <a16:creationId xmlns:a16="http://schemas.microsoft.com/office/drawing/2014/main" id="{2D4EE0AF-101A-9640-83F0-6D50ED4E86D7}"/>
                </a:ext>
              </a:extLst>
            </p:cNvPr>
            <p:cNvSpPr/>
            <p:nvPr/>
          </p:nvSpPr>
          <p:spPr>
            <a:xfrm>
              <a:off x="7438135" y="3135852"/>
              <a:ext cx="469496" cy="469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3" name="Oval 32">
              <a:extLst>
                <a:ext uri="{FF2B5EF4-FFF2-40B4-BE49-F238E27FC236}">
                  <a16:creationId xmlns:a16="http://schemas.microsoft.com/office/drawing/2014/main" id="{6145FD90-247A-B945-8B97-23254EC7A9BA}"/>
                </a:ext>
              </a:extLst>
            </p:cNvPr>
            <p:cNvSpPr/>
            <p:nvPr/>
          </p:nvSpPr>
          <p:spPr>
            <a:xfrm>
              <a:off x="7576457" y="3259224"/>
              <a:ext cx="208568" cy="208568"/>
            </a:xfrm>
            <a:prstGeom prst="ellipse">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grpSp>
      <p:grpSp>
        <p:nvGrpSpPr>
          <p:cNvPr id="34" name="Group 33">
            <a:extLst>
              <a:ext uri="{FF2B5EF4-FFF2-40B4-BE49-F238E27FC236}">
                <a16:creationId xmlns:a16="http://schemas.microsoft.com/office/drawing/2014/main" id="{1B5B0CA7-AA68-C949-A418-96DF62E89906}"/>
              </a:ext>
            </a:extLst>
          </p:cNvPr>
          <p:cNvGrpSpPr/>
          <p:nvPr/>
        </p:nvGrpSpPr>
        <p:grpSpPr>
          <a:xfrm>
            <a:off x="1985127" y="1393931"/>
            <a:ext cx="469496" cy="469496"/>
            <a:chOff x="7438135" y="3135852"/>
            <a:chExt cx="469496" cy="469496"/>
          </a:xfrm>
        </p:grpSpPr>
        <p:sp>
          <p:nvSpPr>
            <p:cNvPr id="35" name="Oval 34">
              <a:extLst>
                <a:ext uri="{FF2B5EF4-FFF2-40B4-BE49-F238E27FC236}">
                  <a16:creationId xmlns:a16="http://schemas.microsoft.com/office/drawing/2014/main" id="{4819A403-4747-C14A-AE55-565949EF9AA5}"/>
                </a:ext>
              </a:extLst>
            </p:cNvPr>
            <p:cNvSpPr/>
            <p:nvPr/>
          </p:nvSpPr>
          <p:spPr>
            <a:xfrm>
              <a:off x="7438135" y="3135852"/>
              <a:ext cx="469496" cy="469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6" name="Oval 35">
              <a:extLst>
                <a:ext uri="{FF2B5EF4-FFF2-40B4-BE49-F238E27FC236}">
                  <a16:creationId xmlns:a16="http://schemas.microsoft.com/office/drawing/2014/main" id="{F18C9567-F947-D244-9099-59FDD12FBB4E}"/>
                </a:ext>
              </a:extLst>
            </p:cNvPr>
            <p:cNvSpPr/>
            <p:nvPr/>
          </p:nvSpPr>
          <p:spPr>
            <a:xfrm>
              <a:off x="7576457" y="3259224"/>
              <a:ext cx="208568" cy="208568"/>
            </a:xfrm>
            <a:prstGeom prst="ellipse">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grpSp>
      <p:grpSp>
        <p:nvGrpSpPr>
          <p:cNvPr id="37" name="Group 36">
            <a:extLst>
              <a:ext uri="{FF2B5EF4-FFF2-40B4-BE49-F238E27FC236}">
                <a16:creationId xmlns:a16="http://schemas.microsoft.com/office/drawing/2014/main" id="{829FE7C5-EBCE-E44C-B2A2-25AA3935EF1F}"/>
              </a:ext>
            </a:extLst>
          </p:cNvPr>
          <p:cNvGrpSpPr/>
          <p:nvPr/>
        </p:nvGrpSpPr>
        <p:grpSpPr>
          <a:xfrm>
            <a:off x="1059348" y="2110507"/>
            <a:ext cx="469496" cy="469496"/>
            <a:chOff x="7438135" y="3135852"/>
            <a:chExt cx="469496" cy="469496"/>
          </a:xfrm>
        </p:grpSpPr>
        <p:sp>
          <p:nvSpPr>
            <p:cNvPr id="38" name="Oval 37">
              <a:extLst>
                <a:ext uri="{FF2B5EF4-FFF2-40B4-BE49-F238E27FC236}">
                  <a16:creationId xmlns:a16="http://schemas.microsoft.com/office/drawing/2014/main" id="{B32FC9A9-89F3-4846-A466-3BE1536C823C}"/>
                </a:ext>
              </a:extLst>
            </p:cNvPr>
            <p:cNvSpPr/>
            <p:nvPr/>
          </p:nvSpPr>
          <p:spPr>
            <a:xfrm>
              <a:off x="7438135" y="3135852"/>
              <a:ext cx="469496" cy="469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9" name="Oval 38">
              <a:extLst>
                <a:ext uri="{FF2B5EF4-FFF2-40B4-BE49-F238E27FC236}">
                  <a16:creationId xmlns:a16="http://schemas.microsoft.com/office/drawing/2014/main" id="{E652EC64-05DA-0C44-9AAC-358CD43A1690}"/>
                </a:ext>
              </a:extLst>
            </p:cNvPr>
            <p:cNvSpPr/>
            <p:nvPr/>
          </p:nvSpPr>
          <p:spPr>
            <a:xfrm>
              <a:off x="7576457" y="3259224"/>
              <a:ext cx="208568" cy="208568"/>
            </a:xfrm>
            <a:prstGeom prst="ellipse">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grpSp>
      <p:grpSp>
        <p:nvGrpSpPr>
          <p:cNvPr id="40" name="Group 39">
            <a:extLst>
              <a:ext uri="{FF2B5EF4-FFF2-40B4-BE49-F238E27FC236}">
                <a16:creationId xmlns:a16="http://schemas.microsoft.com/office/drawing/2014/main" id="{856A98F8-9661-4C4A-8838-A11487170434}"/>
              </a:ext>
            </a:extLst>
          </p:cNvPr>
          <p:cNvGrpSpPr/>
          <p:nvPr/>
        </p:nvGrpSpPr>
        <p:grpSpPr>
          <a:xfrm>
            <a:off x="1985127" y="2105560"/>
            <a:ext cx="469496" cy="469496"/>
            <a:chOff x="7438135" y="3135852"/>
            <a:chExt cx="469496" cy="469496"/>
          </a:xfrm>
        </p:grpSpPr>
        <p:sp>
          <p:nvSpPr>
            <p:cNvPr id="41" name="Oval 40">
              <a:extLst>
                <a:ext uri="{FF2B5EF4-FFF2-40B4-BE49-F238E27FC236}">
                  <a16:creationId xmlns:a16="http://schemas.microsoft.com/office/drawing/2014/main" id="{2CA82F9B-C81D-C34D-84B1-DF45E32FE00B}"/>
                </a:ext>
              </a:extLst>
            </p:cNvPr>
            <p:cNvSpPr/>
            <p:nvPr/>
          </p:nvSpPr>
          <p:spPr>
            <a:xfrm>
              <a:off x="7438135" y="3135852"/>
              <a:ext cx="469496" cy="469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2" name="Oval 41">
              <a:extLst>
                <a:ext uri="{FF2B5EF4-FFF2-40B4-BE49-F238E27FC236}">
                  <a16:creationId xmlns:a16="http://schemas.microsoft.com/office/drawing/2014/main" id="{BBC6F445-0810-D846-968B-A062530B9FA1}"/>
                </a:ext>
              </a:extLst>
            </p:cNvPr>
            <p:cNvSpPr/>
            <p:nvPr/>
          </p:nvSpPr>
          <p:spPr>
            <a:xfrm>
              <a:off x="7576457" y="3259224"/>
              <a:ext cx="208568" cy="208568"/>
            </a:xfrm>
            <a:prstGeom prst="ellipse">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grpSp>
      <p:cxnSp>
        <p:nvCxnSpPr>
          <p:cNvPr id="43" name="Straight Arrow Connector 42">
            <a:extLst>
              <a:ext uri="{FF2B5EF4-FFF2-40B4-BE49-F238E27FC236}">
                <a16:creationId xmlns:a16="http://schemas.microsoft.com/office/drawing/2014/main" id="{67452E8F-8799-504D-894B-F160D90739A6}"/>
              </a:ext>
            </a:extLst>
          </p:cNvPr>
          <p:cNvCxnSpPr/>
          <p:nvPr/>
        </p:nvCxnSpPr>
        <p:spPr>
          <a:xfrm flipV="1">
            <a:off x="436816" y="1822512"/>
            <a:ext cx="0" cy="402336"/>
          </a:xfrm>
          <a:prstGeom prst="straightConnector1">
            <a:avLst/>
          </a:prstGeom>
          <a:ln w="38100">
            <a:solidFill>
              <a:schemeClr val="accent3"/>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8936BBB-1B86-5445-AC73-E1B185388C43}"/>
              </a:ext>
            </a:extLst>
          </p:cNvPr>
          <p:cNvCxnSpPr>
            <a:cxnSpLocks/>
          </p:cNvCxnSpPr>
          <p:nvPr/>
        </p:nvCxnSpPr>
        <p:spPr>
          <a:xfrm rot="5400000" flipV="1">
            <a:off x="1717929" y="1001930"/>
            <a:ext cx="0" cy="402336"/>
          </a:xfrm>
          <a:prstGeom prst="straightConnector1">
            <a:avLst/>
          </a:prstGeom>
          <a:ln w="38100">
            <a:solidFill>
              <a:schemeClr val="accent3"/>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887820B-9C49-FD4B-A47F-32E12D2EBFBA}"/>
              </a:ext>
            </a:extLst>
          </p:cNvPr>
          <p:cNvCxnSpPr>
            <a:cxnSpLocks/>
          </p:cNvCxnSpPr>
          <p:nvPr/>
        </p:nvCxnSpPr>
        <p:spPr>
          <a:xfrm>
            <a:off x="3169920" y="1711452"/>
            <a:ext cx="0" cy="402336"/>
          </a:xfrm>
          <a:prstGeom prst="straightConnector1">
            <a:avLst/>
          </a:prstGeom>
          <a:ln w="38100">
            <a:solidFill>
              <a:schemeClr val="accent3"/>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F6F6F71-604A-D840-BAE7-08E4D00338EB}"/>
              </a:ext>
            </a:extLst>
          </p:cNvPr>
          <p:cNvCxnSpPr/>
          <p:nvPr/>
        </p:nvCxnSpPr>
        <p:spPr>
          <a:xfrm flipV="1">
            <a:off x="3169920" y="2113500"/>
            <a:ext cx="0" cy="324000"/>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B2E0BBCE-7422-1D4B-A13B-380A8A9B36F0}"/>
              </a:ext>
            </a:extLst>
          </p:cNvPr>
          <p:cNvCxnSpPr>
            <a:cxnSpLocks/>
          </p:cNvCxnSpPr>
          <p:nvPr/>
        </p:nvCxnSpPr>
        <p:spPr>
          <a:xfrm rot="16200000" flipH="1" flipV="1">
            <a:off x="2078371" y="1032506"/>
            <a:ext cx="0" cy="324000"/>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A6F0C75-389A-8444-8921-A40AEFF5146A}"/>
              </a:ext>
            </a:extLst>
          </p:cNvPr>
          <p:cNvCxnSpPr>
            <a:cxnSpLocks/>
          </p:cNvCxnSpPr>
          <p:nvPr/>
        </p:nvCxnSpPr>
        <p:spPr>
          <a:xfrm>
            <a:off x="436816" y="1498512"/>
            <a:ext cx="0" cy="324000"/>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51" name="Rounded Rectangle 50">
            <a:extLst>
              <a:ext uri="{FF2B5EF4-FFF2-40B4-BE49-F238E27FC236}">
                <a16:creationId xmlns:a16="http://schemas.microsoft.com/office/drawing/2014/main" id="{F165558B-CF0F-F543-8F57-9AE2FB456DB9}"/>
              </a:ext>
            </a:extLst>
          </p:cNvPr>
          <p:cNvSpPr/>
          <p:nvPr/>
        </p:nvSpPr>
        <p:spPr>
          <a:xfrm>
            <a:off x="472902" y="4191540"/>
            <a:ext cx="1569761"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&lt;&lt; Back</a:t>
            </a:r>
          </a:p>
        </p:txBody>
      </p:sp>
    </p:spTree>
    <p:custDataLst>
      <p:tags r:id="rId1"/>
    </p:custDataLst>
    <p:extLst>
      <p:ext uri="{BB962C8B-B14F-4D97-AF65-F5344CB8AC3E}">
        <p14:creationId xmlns:p14="http://schemas.microsoft.com/office/powerpoint/2010/main" val="94661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057330" y="1089073"/>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 be able to:</a:t>
            </a:r>
          </a:p>
          <a:p>
            <a:pPr marL="457200" indent="-457200">
              <a:buFont typeface="+mj-lt"/>
              <a:buAutoNum type="arabicPeriod"/>
            </a:pPr>
            <a:r>
              <a:rPr lang="en-GB" sz="2400" dirty="0"/>
              <a:t>Describe what self-induction is and explain how and why it occurs</a:t>
            </a:r>
          </a:p>
          <a:p>
            <a:pPr marL="457200" indent="-457200">
              <a:buFont typeface="+mj-lt"/>
              <a:buAutoNum type="arabicPeriod"/>
            </a:pPr>
            <a:r>
              <a:rPr lang="en-GB" sz="2400" dirty="0"/>
              <a:t>Describe Lenz’s Law and use it to predict the direction of the induced back </a:t>
            </a:r>
            <a:r>
              <a:rPr lang="en-GB" sz="2400" dirty="0" err="1"/>
              <a:t>emf</a:t>
            </a:r>
            <a:r>
              <a:rPr lang="en-GB" sz="2400" dirty="0"/>
              <a:t>.</a:t>
            </a:r>
          </a:p>
          <a:p>
            <a:pPr marL="457200" indent="-457200">
              <a:buFont typeface="+mj-lt"/>
              <a:buAutoNum type="arabicPeriod"/>
            </a:pPr>
            <a:r>
              <a:rPr lang="en-GB" sz="2400" dirty="0"/>
              <a:t>Calculate the magnitude of back </a:t>
            </a:r>
            <a:r>
              <a:rPr lang="en-GB" sz="2400" dirty="0" err="1"/>
              <a:t>emf</a:t>
            </a:r>
            <a:r>
              <a:rPr lang="en-GB" sz="2400" dirty="0"/>
              <a:t> induced when given the number of coil turns, magnetic flux and time taken for the field to reverse direction</a:t>
            </a:r>
          </a:p>
          <a:p>
            <a:pPr marL="457200" indent="-457200">
              <a:buFont typeface="+mj-lt"/>
              <a:buAutoNum type="arabicPeriod"/>
            </a:pPr>
            <a:r>
              <a:rPr lang="en-GB" sz="2400" dirty="0"/>
              <a:t>State one application of self-induction</a:t>
            </a:r>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Img04 (1 of 4)</a:t>
            </a:r>
          </a:p>
        </p:txBody>
      </p:sp>
      <p:sp>
        <p:nvSpPr>
          <p:cNvPr id="6" name="Freeform 5">
            <a:extLst>
              <a:ext uri="{FF2B5EF4-FFF2-40B4-BE49-F238E27FC236}">
                <a16:creationId xmlns:a16="http://schemas.microsoft.com/office/drawing/2014/main" id="{8A67EE31-62AC-7F4C-B565-8C090E7E674F}"/>
              </a:ext>
            </a:extLst>
          </p:cNvPr>
          <p:cNvSpPr/>
          <p:nvPr/>
        </p:nvSpPr>
        <p:spPr>
          <a:xfrm>
            <a:off x="438912" y="1207008"/>
            <a:ext cx="2731008" cy="2231136"/>
          </a:xfrm>
          <a:custGeom>
            <a:avLst/>
            <a:gdLst>
              <a:gd name="connsiteX0" fmla="*/ 1011936 w 2731008"/>
              <a:gd name="connsiteY0" fmla="*/ 2231136 h 2231136"/>
              <a:gd name="connsiteX1" fmla="*/ 1011936 w 2731008"/>
              <a:gd name="connsiteY1" fmla="*/ 1560576 h 2231136"/>
              <a:gd name="connsiteX2" fmla="*/ 0 w 2731008"/>
              <a:gd name="connsiteY2" fmla="*/ 1560576 h 2231136"/>
              <a:gd name="connsiteX3" fmla="*/ 0 w 2731008"/>
              <a:gd name="connsiteY3" fmla="*/ 0 h 2231136"/>
              <a:gd name="connsiteX4" fmla="*/ 2731008 w 2731008"/>
              <a:gd name="connsiteY4" fmla="*/ 0 h 2231136"/>
              <a:gd name="connsiteX5" fmla="*/ 2731008 w 2731008"/>
              <a:gd name="connsiteY5" fmla="*/ 1548384 h 2231136"/>
              <a:gd name="connsiteX6" fmla="*/ 1609344 w 2731008"/>
              <a:gd name="connsiteY6" fmla="*/ 1548384 h 2231136"/>
              <a:gd name="connsiteX7" fmla="*/ 1609344 w 2731008"/>
              <a:gd name="connsiteY7" fmla="*/ 2218944 h 2231136"/>
              <a:gd name="connsiteX8" fmla="*/ 1597152 w 2731008"/>
              <a:gd name="connsiteY8" fmla="*/ 2218944 h 223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1008" h="2231136">
                <a:moveTo>
                  <a:pt x="1011936" y="2231136"/>
                </a:moveTo>
                <a:lnTo>
                  <a:pt x="1011936" y="1560576"/>
                </a:lnTo>
                <a:lnTo>
                  <a:pt x="0" y="1560576"/>
                </a:lnTo>
                <a:lnTo>
                  <a:pt x="0" y="0"/>
                </a:lnTo>
                <a:lnTo>
                  <a:pt x="2731008" y="0"/>
                </a:lnTo>
                <a:lnTo>
                  <a:pt x="2731008" y="1548384"/>
                </a:lnTo>
                <a:lnTo>
                  <a:pt x="1609344" y="1548384"/>
                </a:lnTo>
                <a:lnTo>
                  <a:pt x="1609344" y="2218944"/>
                </a:lnTo>
                <a:lnTo>
                  <a:pt x="1597152" y="2218944"/>
                </a:lnTo>
              </a:path>
            </a:pathLst>
          </a:cu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5DD2171-7DC2-894A-953B-8F5FB380AF5F}"/>
              </a:ext>
            </a:extLst>
          </p:cNvPr>
          <p:cNvSpPr txBox="1"/>
          <p:nvPr/>
        </p:nvSpPr>
        <p:spPr>
          <a:xfrm>
            <a:off x="3812227" y="1203098"/>
            <a:ext cx="3165853" cy="3139321"/>
          </a:xfrm>
          <a:prstGeom prst="rect">
            <a:avLst/>
          </a:prstGeom>
          <a:noFill/>
        </p:spPr>
        <p:txBody>
          <a:bodyPr wrap="square" rtlCol="0">
            <a:spAutoFit/>
          </a:bodyPr>
          <a:lstStyle/>
          <a:p>
            <a:r>
              <a:rPr lang="en-US" dirty="0"/>
              <a:t>Imagine a </a:t>
            </a:r>
            <a:r>
              <a:rPr lang="en-US" b="1" dirty="0"/>
              <a:t>decreasing</a:t>
            </a:r>
            <a:r>
              <a:rPr lang="en-US" dirty="0"/>
              <a:t> current flowing  around the loop in a clockwise direction as shown. This will generate a changing (collapsing) field into to the page. Use the right hand rule. Curve your fingers in the direction of the current and your thumb will point in the direction of the field inside the loop.</a:t>
            </a:r>
          </a:p>
        </p:txBody>
      </p:sp>
      <p:cxnSp>
        <p:nvCxnSpPr>
          <p:cNvPr id="17" name="Straight Arrow Connector 16">
            <a:extLst>
              <a:ext uri="{FF2B5EF4-FFF2-40B4-BE49-F238E27FC236}">
                <a16:creationId xmlns:a16="http://schemas.microsoft.com/office/drawing/2014/main" id="{253D44ED-60A9-EF43-AB36-A7F42864B5B7}"/>
              </a:ext>
            </a:extLst>
          </p:cNvPr>
          <p:cNvCxnSpPr/>
          <p:nvPr/>
        </p:nvCxnSpPr>
        <p:spPr>
          <a:xfrm flipV="1">
            <a:off x="436816" y="1822512"/>
            <a:ext cx="0" cy="402336"/>
          </a:xfrm>
          <a:prstGeom prst="straightConnector1">
            <a:avLst/>
          </a:prstGeom>
          <a:ln w="38100">
            <a:solidFill>
              <a:schemeClr val="accent3"/>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C45AA54-158D-CC48-8AD4-6F0DD2E8DC34}"/>
              </a:ext>
            </a:extLst>
          </p:cNvPr>
          <p:cNvCxnSpPr>
            <a:cxnSpLocks/>
          </p:cNvCxnSpPr>
          <p:nvPr/>
        </p:nvCxnSpPr>
        <p:spPr>
          <a:xfrm rot="5400000" flipV="1">
            <a:off x="1717929" y="1001930"/>
            <a:ext cx="0" cy="402336"/>
          </a:xfrm>
          <a:prstGeom prst="straightConnector1">
            <a:avLst/>
          </a:prstGeom>
          <a:ln w="38100">
            <a:solidFill>
              <a:schemeClr val="accent3"/>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97834DB-EFA9-BB46-BB9C-2A7D04342C69}"/>
              </a:ext>
            </a:extLst>
          </p:cNvPr>
          <p:cNvCxnSpPr>
            <a:cxnSpLocks/>
          </p:cNvCxnSpPr>
          <p:nvPr/>
        </p:nvCxnSpPr>
        <p:spPr>
          <a:xfrm>
            <a:off x="3169920" y="1711452"/>
            <a:ext cx="0" cy="402336"/>
          </a:xfrm>
          <a:prstGeom prst="straightConnector1">
            <a:avLst/>
          </a:prstGeom>
          <a:ln w="38100">
            <a:solidFill>
              <a:schemeClr val="accent3"/>
            </a:solidFill>
            <a:headEnd w="lg" len="lg"/>
            <a:tailEnd type="triangle" w="lg" len="lg"/>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052CE1CE-9AE7-2F4E-9E13-31D5D2FA06D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58130" y="1245960"/>
            <a:ext cx="2024062" cy="2553085"/>
          </a:xfrm>
          <a:prstGeom prst="rect">
            <a:avLst/>
          </a:prstGeom>
        </p:spPr>
      </p:pic>
      <p:sp>
        <p:nvSpPr>
          <p:cNvPr id="22" name="Rounded Rectangle 21">
            <a:extLst>
              <a:ext uri="{FF2B5EF4-FFF2-40B4-BE49-F238E27FC236}">
                <a16:creationId xmlns:a16="http://schemas.microsoft.com/office/drawing/2014/main" id="{E3003496-0CC1-074F-8506-8596714D4390}"/>
              </a:ext>
            </a:extLst>
          </p:cNvPr>
          <p:cNvSpPr/>
          <p:nvPr/>
        </p:nvSpPr>
        <p:spPr>
          <a:xfrm>
            <a:off x="6922879" y="4191541"/>
            <a:ext cx="1569761"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Next &gt;&gt;</a:t>
            </a:r>
          </a:p>
        </p:txBody>
      </p:sp>
    </p:spTree>
    <p:custDataLst>
      <p:tags r:id="rId1"/>
    </p:custDataLst>
    <p:extLst>
      <p:ext uri="{BB962C8B-B14F-4D97-AF65-F5344CB8AC3E}">
        <p14:creationId xmlns:p14="http://schemas.microsoft.com/office/powerpoint/2010/main" val="3404031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Img05 (2 of 4)</a:t>
            </a:r>
          </a:p>
        </p:txBody>
      </p:sp>
      <p:sp>
        <p:nvSpPr>
          <p:cNvPr id="6" name="Freeform 5">
            <a:extLst>
              <a:ext uri="{FF2B5EF4-FFF2-40B4-BE49-F238E27FC236}">
                <a16:creationId xmlns:a16="http://schemas.microsoft.com/office/drawing/2014/main" id="{8A67EE31-62AC-7F4C-B565-8C090E7E674F}"/>
              </a:ext>
            </a:extLst>
          </p:cNvPr>
          <p:cNvSpPr/>
          <p:nvPr/>
        </p:nvSpPr>
        <p:spPr>
          <a:xfrm>
            <a:off x="438912" y="1207008"/>
            <a:ext cx="2731008" cy="2231136"/>
          </a:xfrm>
          <a:custGeom>
            <a:avLst/>
            <a:gdLst>
              <a:gd name="connsiteX0" fmla="*/ 1011936 w 2731008"/>
              <a:gd name="connsiteY0" fmla="*/ 2231136 h 2231136"/>
              <a:gd name="connsiteX1" fmla="*/ 1011936 w 2731008"/>
              <a:gd name="connsiteY1" fmla="*/ 1560576 h 2231136"/>
              <a:gd name="connsiteX2" fmla="*/ 0 w 2731008"/>
              <a:gd name="connsiteY2" fmla="*/ 1560576 h 2231136"/>
              <a:gd name="connsiteX3" fmla="*/ 0 w 2731008"/>
              <a:gd name="connsiteY3" fmla="*/ 0 h 2231136"/>
              <a:gd name="connsiteX4" fmla="*/ 2731008 w 2731008"/>
              <a:gd name="connsiteY4" fmla="*/ 0 h 2231136"/>
              <a:gd name="connsiteX5" fmla="*/ 2731008 w 2731008"/>
              <a:gd name="connsiteY5" fmla="*/ 1548384 h 2231136"/>
              <a:gd name="connsiteX6" fmla="*/ 1609344 w 2731008"/>
              <a:gd name="connsiteY6" fmla="*/ 1548384 h 2231136"/>
              <a:gd name="connsiteX7" fmla="*/ 1609344 w 2731008"/>
              <a:gd name="connsiteY7" fmla="*/ 2218944 h 2231136"/>
              <a:gd name="connsiteX8" fmla="*/ 1597152 w 2731008"/>
              <a:gd name="connsiteY8" fmla="*/ 2218944 h 223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1008" h="2231136">
                <a:moveTo>
                  <a:pt x="1011936" y="2231136"/>
                </a:moveTo>
                <a:lnTo>
                  <a:pt x="1011936" y="1560576"/>
                </a:lnTo>
                <a:lnTo>
                  <a:pt x="0" y="1560576"/>
                </a:lnTo>
                <a:lnTo>
                  <a:pt x="0" y="0"/>
                </a:lnTo>
                <a:lnTo>
                  <a:pt x="2731008" y="0"/>
                </a:lnTo>
                <a:lnTo>
                  <a:pt x="2731008" y="1548384"/>
                </a:lnTo>
                <a:lnTo>
                  <a:pt x="1609344" y="1548384"/>
                </a:lnTo>
                <a:lnTo>
                  <a:pt x="1609344" y="2218944"/>
                </a:lnTo>
                <a:lnTo>
                  <a:pt x="1597152" y="2218944"/>
                </a:lnTo>
              </a:path>
            </a:pathLst>
          </a:cu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5DD2171-7DC2-894A-953B-8F5FB380AF5F}"/>
              </a:ext>
            </a:extLst>
          </p:cNvPr>
          <p:cNvSpPr txBox="1"/>
          <p:nvPr/>
        </p:nvSpPr>
        <p:spPr>
          <a:xfrm>
            <a:off x="3334072" y="1194506"/>
            <a:ext cx="3751832" cy="1477328"/>
          </a:xfrm>
          <a:prstGeom prst="rect">
            <a:avLst/>
          </a:prstGeom>
          <a:noFill/>
        </p:spPr>
        <p:txBody>
          <a:bodyPr wrap="square" rtlCol="0">
            <a:spAutoFit/>
          </a:bodyPr>
          <a:lstStyle/>
          <a:p>
            <a:r>
              <a:rPr lang="en-US" dirty="0"/>
              <a:t>Lenz’s Law tells us that a back </a:t>
            </a:r>
            <a:r>
              <a:rPr lang="en-US" dirty="0" err="1"/>
              <a:t>emf</a:t>
            </a:r>
            <a:r>
              <a:rPr lang="en-US" dirty="0"/>
              <a:t> will be induced to </a:t>
            </a:r>
            <a:r>
              <a:rPr lang="en-US" b="1" dirty="0"/>
              <a:t>oppose</a:t>
            </a:r>
            <a:r>
              <a:rPr lang="en-US" dirty="0"/>
              <a:t> this changing (collapsing) field into the page. In other words a growing field into the page will be created.</a:t>
            </a:r>
          </a:p>
        </p:txBody>
      </p:sp>
      <p:grpSp>
        <p:nvGrpSpPr>
          <p:cNvPr id="5" name="Group 4">
            <a:extLst>
              <a:ext uri="{FF2B5EF4-FFF2-40B4-BE49-F238E27FC236}">
                <a16:creationId xmlns:a16="http://schemas.microsoft.com/office/drawing/2014/main" id="{4B57CA9E-D5DE-C248-8792-F26A2A469D8E}"/>
              </a:ext>
            </a:extLst>
          </p:cNvPr>
          <p:cNvGrpSpPr/>
          <p:nvPr/>
        </p:nvGrpSpPr>
        <p:grpSpPr>
          <a:xfrm>
            <a:off x="603064" y="1393931"/>
            <a:ext cx="469496" cy="469496"/>
            <a:chOff x="2553784" y="3173963"/>
            <a:chExt cx="469496" cy="469496"/>
          </a:xfrm>
        </p:grpSpPr>
        <p:sp>
          <p:nvSpPr>
            <p:cNvPr id="7" name="Oval 6">
              <a:extLst>
                <a:ext uri="{FF2B5EF4-FFF2-40B4-BE49-F238E27FC236}">
                  <a16:creationId xmlns:a16="http://schemas.microsoft.com/office/drawing/2014/main" id="{5266AF86-4C82-9148-8236-21944DCE90CD}"/>
                </a:ext>
              </a:extLst>
            </p:cNvPr>
            <p:cNvSpPr/>
            <p:nvPr/>
          </p:nvSpPr>
          <p:spPr>
            <a:xfrm>
              <a:off x="2553784" y="3173963"/>
              <a:ext cx="469496" cy="46949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8" name="Straight Connector 7">
              <a:extLst>
                <a:ext uri="{FF2B5EF4-FFF2-40B4-BE49-F238E27FC236}">
                  <a16:creationId xmlns:a16="http://schemas.microsoft.com/office/drawing/2014/main" id="{912E0388-C079-F84D-9B2C-1035074B32AF}"/>
                </a:ext>
              </a:extLst>
            </p:cNvPr>
            <p:cNvCxnSpPr>
              <a:stCxn id="7" idx="1"/>
              <a:endCxn id="7" idx="5"/>
            </p:cNvCxnSpPr>
            <p:nvPr/>
          </p:nvCxnSpPr>
          <p:spPr>
            <a:xfrm>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254B024-5BA2-4840-B83B-55AB59C389A7}"/>
                </a:ext>
              </a:extLst>
            </p:cNvPr>
            <p:cNvCxnSpPr>
              <a:cxnSpLocks/>
              <a:stCxn id="7" idx="7"/>
              <a:endCxn id="7" idx="3"/>
            </p:cNvCxnSpPr>
            <p:nvPr/>
          </p:nvCxnSpPr>
          <p:spPr>
            <a:xfrm flipH="1">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0C645A42-E188-2F42-B75C-EF5E91E5A443}"/>
              </a:ext>
            </a:extLst>
          </p:cNvPr>
          <p:cNvGrpSpPr/>
          <p:nvPr/>
        </p:nvGrpSpPr>
        <p:grpSpPr>
          <a:xfrm>
            <a:off x="1515631" y="1393931"/>
            <a:ext cx="469496" cy="469496"/>
            <a:chOff x="2553784" y="3173963"/>
            <a:chExt cx="469496" cy="469496"/>
          </a:xfrm>
        </p:grpSpPr>
        <p:sp>
          <p:nvSpPr>
            <p:cNvPr id="11" name="Oval 10">
              <a:extLst>
                <a:ext uri="{FF2B5EF4-FFF2-40B4-BE49-F238E27FC236}">
                  <a16:creationId xmlns:a16="http://schemas.microsoft.com/office/drawing/2014/main" id="{96D857B6-E6F8-A449-81D5-893212442998}"/>
                </a:ext>
              </a:extLst>
            </p:cNvPr>
            <p:cNvSpPr/>
            <p:nvPr/>
          </p:nvSpPr>
          <p:spPr>
            <a:xfrm>
              <a:off x="2553784" y="3173963"/>
              <a:ext cx="469496" cy="46949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12" name="Straight Connector 11">
              <a:extLst>
                <a:ext uri="{FF2B5EF4-FFF2-40B4-BE49-F238E27FC236}">
                  <a16:creationId xmlns:a16="http://schemas.microsoft.com/office/drawing/2014/main" id="{6B8122BE-67C4-594B-94FC-989371A392B8}"/>
                </a:ext>
              </a:extLst>
            </p:cNvPr>
            <p:cNvCxnSpPr>
              <a:stCxn id="11" idx="1"/>
              <a:endCxn id="11" idx="5"/>
            </p:cNvCxnSpPr>
            <p:nvPr/>
          </p:nvCxnSpPr>
          <p:spPr>
            <a:xfrm>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B4882C7-435B-2A48-BFC2-F98AE5F20D05}"/>
                </a:ext>
              </a:extLst>
            </p:cNvPr>
            <p:cNvCxnSpPr>
              <a:cxnSpLocks/>
              <a:stCxn id="11" idx="7"/>
              <a:endCxn id="11" idx="3"/>
            </p:cNvCxnSpPr>
            <p:nvPr/>
          </p:nvCxnSpPr>
          <p:spPr>
            <a:xfrm flipH="1">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B6FAD369-5AD0-E642-8B72-63B7403BC821}"/>
              </a:ext>
            </a:extLst>
          </p:cNvPr>
          <p:cNvGrpSpPr/>
          <p:nvPr/>
        </p:nvGrpSpPr>
        <p:grpSpPr>
          <a:xfrm>
            <a:off x="2428198" y="1393931"/>
            <a:ext cx="469496" cy="469496"/>
            <a:chOff x="2553784" y="3173963"/>
            <a:chExt cx="469496" cy="469496"/>
          </a:xfrm>
        </p:grpSpPr>
        <p:sp>
          <p:nvSpPr>
            <p:cNvPr id="16" name="Oval 15">
              <a:extLst>
                <a:ext uri="{FF2B5EF4-FFF2-40B4-BE49-F238E27FC236}">
                  <a16:creationId xmlns:a16="http://schemas.microsoft.com/office/drawing/2014/main" id="{ED64EA93-9B28-E441-8B04-4CD11AD2FF64}"/>
                </a:ext>
              </a:extLst>
            </p:cNvPr>
            <p:cNvSpPr/>
            <p:nvPr/>
          </p:nvSpPr>
          <p:spPr>
            <a:xfrm>
              <a:off x="2553784" y="3173963"/>
              <a:ext cx="469496" cy="46949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17" name="Straight Connector 16">
              <a:extLst>
                <a:ext uri="{FF2B5EF4-FFF2-40B4-BE49-F238E27FC236}">
                  <a16:creationId xmlns:a16="http://schemas.microsoft.com/office/drawing/2014/main" id="{572A4C45-A569-EE41-BA8E-49FE1FF1F285}"/>
                </a:ext>
              </a:extLst>
            </p:cNvPr>
            <p:cNvCxnSpPr>
              <a:stCxn id="16" idx="1"/>
              <a:endCxn id="16" idx="5"/>
            </p:cNvCxnSpPr>
            <p:nvPr/>
          </p:nvCxnSpPr>
          <p:spPr>
            <a:xfrm>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713B85B-D44C-BE4B-A5D4-F20EF7FAF172}"/>
                </a:ext>
              </a:extLst>
            </p:cNvPr>
            <p:cNvCxnSpPr>
              <a:cxnSpLocks/>
              <a:stCxn id="16" idx="7"/>
              <a:endCxn id="16" idx="3"/>
            </p:cNvCxnSpPr>
            <p:nvPr/>
          </p:nvCxnSpPr>
          <p:spPr>
            <a:xfrm flipH="1">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AD0E3C8-6517-8149-B77C-0CB89ECE68AB}"/>
              </a:ext>
            </a:extLst>
          </p:cNvPr>
          <p:cNvGrpSpPr/>
          <p:nvPr/>
        </p:nvGrpSpPr>
        <p:grpSpPr>
          <a:xfrm>
            <a:off x="603064" y="2101113"/>
            <a:ext cx="469496" cy="469496"/>
            <a:chOff x="2553784" y="3173963"/>
            <a:chExt cx="469496" cy="469496"/>
          </a:xfrm>
        </p:grpSpPr>
        <p:sp>
          <p:nvSpPr>
            <p:cNvPr id="20" name="Oval 19">
              <a:extLst>
                <a:ext uri="{FF2B5EF4-FFF2-40B4-BE49-F238E27FC236}">
                  <a16:creationId xmlns:a16="http://schemas.microsoft.com/office/drawing/2014/main" id="{A7A0C490-F1FE-7249-8E92-156CE9AAF39F}"/>
                </a:ext>
              </a:extLst>
            </p:cNvPr>
            <p:cNvSpPr/>
            <p:nvPr/>
          </p:nvSpPr>
          <p:spPr>
            <a:xfrm>
              <a:off x="2553784" y="3173963"/>
              <a:ext cx="469496" cy="46949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21" name="Straight Connector 20">
              <a:extLst>
                <a:ext uri="{FF2B5EF4-FFF2-40B4-BE49-F238E27FC236}">
                  <a16:creationId xmlns:a16="http://schemas.microsoft.com/office/drawing/2014/main" id="{009220D3-4554-F54B-8C5E-9C51F9C93FF3}"/>
                </a:ext>
              </a:extLst>
            </p:cNvPr>
            <p:cNvCxnSpPr>
              <a:stCxn id="20" idx="1"/>
              <a:endCxn id="20" idx="5"/>
            </p:cNvCxnSpPr>
            <p:nvPr/>
          </p:nvCxnSpPr>
          <p:spPr>
            <a:xfrm>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2EEA708-39C7-5E45-9CD4-10902B8F502C}"/>
                </a:ext>
              </a:extLst>
            </p:cNvPr>
            <p:cNvCxnSpPr>
              <a:cxnSpLocks/>
              <a:stCxn id="20" idx="7"/>
              <a:endCxn id="20" idx="3"/>
            </p:cNvCxnSpPr>
            <p:nvPr/>
          </p:nvCxnSpPr>
          <p:spPr>
            <a:xfrm flipH="1">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B3C857BF-B70E-3141-88C6-7525DDB05246}"/>
              </a:ext>
            </a:extLst>
          </p:cNvPr>
          <p:cNvGrpSpPr/>
          <p:nvPr/>
        </p:nvGrpSpPr>
        <p:grpSpPr>
          <a:xfrm>
            <a:off x="1515631" y="2101113"/>
            <a:ext cx="469496" cy="469496"/>
            <a:chOff x="2553784" y="3173963"/>
            <a:chExt cx="469496" cy="469496"/>
          </a:xfrm>
        </p:grpSpPr>
        <p:sp>
          <p:nvSpPr>
            <p:cNvPr id="24" name="Oval 23">
              <a:extLst>
                <a:ext uri="{FF2B5EF4-FFF2-40B4-BE49-F238E27FC236}">
                  <a16:creationId xmlns:a16="http://schemas.microsoft.com/office/drawing/2014/main" id="{936C33E3-A6CC-7F47-ADA7-AC067DF6CC11}"/>
                </a:ext>
              </a:extLst>
            </p:cNvPr>
            <p:cNvSpPr/>
            <p:nvPr/>
          </p:nvSpPr>
          <p:spPr>
            <a:xfrm>
              <a:off x="2553784" y="3173963"/>
              <a:ext cx="469496" cy="46949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25" name="Straight Connector 24">
              <a:extLst>
                <a:ext uri="{FF2B5EF4-FFF2-40B4-BE49-F238E27FC236}">
                  <a16:creationId xmlns:a16="http://schemas.microsoft.com/office/drawing/2014/main" id="{16530AE3-4C66-384E-B466-72CC0F212E35}"/>
                </a:ext>
              </a:extLst>
            </p:cNvPr>
            <p:cNvCxnSpPr>
              <a:stCxn id="24" idx="1"/>
              <a:endCxn id="24" idx="5"/>
            </p:cNvCxnSpPr>
            <p:nvPr/>
          </p:nvCxnSpPr>
          <p:spPr>
            <a:xfrm>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728614A-2D0A-A643-9697-B4266517AB88}"/>
                </a:ext>
              </a:extLst>
            </p:cNvPr>
            <p:cNvCxnSpPr>
              <a:cxnSpLocks/>
              <a:stCxn id="24" idx="7"/>
              <a:endCxn id="24" idx="3"/>
            </p:cNvCxnSpPr>
            <p:nvPr/>
          </p:nvCxnSpPr>
          <p:spPr>
            <a:xfrm flipH="1">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D8A5F351-5F27-734E-A74A-398FBF9CFBC9}"/>
              </a:ext>
            </a:extLst>
          </p:cNvPr>
          <p:cNvGrpSpPr/>
          <p:nvPr/>
        </p:nvGrpSpPr>
        <p:grpSpPr>
          <a:xfrm>
            <a:off x="2428198" y="2101113"/>
            <a:ext cx="469496" cy="469496"/>
            <a:chOff x="2553784" y="3173963"/>
            <a:chExt cx="469496" cy="469496"/>
          </a:xfrm>
        </p:grpSpPr>
        <p:sp>
          <p:nvSpPr>
            <p:cNvPr id="28" name="Oval 27">
              <a:extLst>
                <a:ext uri="{FF2B5EF4-FFF2-40B4-BE49-F238E27FC236}">
                  <a16:creationId xmlns:a16="http://schemas.microsoft.com/office/drawing/2014/main" id="{997B7195-8362-1A43-B1F1-B3B646F0E46A}"/>
                </a:ext>
              </a:extLst>
            </p:cNvPr>
            <p:cNvSpPr/>
            <p:nvPr/>
          </p:nvSpPr>
          <p:spPr>
            <a:xfrm>
              <a:off x="2553784" y="3173963"/>
              <a:ext cx="469496" cy="46949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29" name="Straight Connector 28">
              <a:extLst>
                <a:ext uri="{FF2B5EF4-FFF2-40B4-BE49-F238E27FC236}">
                  <a16:creationId xmlns:a16="http://schemas.microsoft.com/office/drawing/2014/main" id="{417E5166-1062-134A-81B1-023BDD41CB56}"/>
                </a:ext>
              </a:extLst>
            </p:cNvPr>
            <p:cNvCxnSpPr>
              <a:stCxn id="28" idx="1"/>
              <a:endCxn id="28" idx="5"/>
            </p:cNvCxnSpPr>
            <p:nvPr/>
          </p:nvCxnSpPr>
          <p:spPr>
            <a:xfrm>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C05505D-DD3F-BE45-BD54-B7D82255EDF9}"/>
                </a:ext>
              </a:extLst>
            </p:cNvPr>
            <p:cNvCxnSpPr>
              <a:cxnSpLocks/>
              <a:stCxn id="28" idx="7"/>
              <a:endCxn id="28" idx="3"/>
            </p:cNvCxnSpPr>
            <p:nvPr/>
          </p:nvCxnSpPr>
          <p:spPr>
            <a:xfrm flipH="1">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cxnSp>
        <p:nvCxnSpPr>
          <p:cNvPr id="32" name="Straight Arrow Connector 31">
            <a:extLst>
              <a:ext uri="{FF2B5EF4-FFF2-40B4-BE49-F238E27FC236}">
                <a16:creationId xmlns:a16="http://schemas.microsoft.com/office/drawing/2014/main" id="{E81C54A7-2B7D-AF4C-A829-492DB6D96C6C}"/>
              </a:ext>
            </a:extLst>
          </p:cNvPr>
          <p:cNvCxnSpPr/>
          <p:nvPr/>
        </p:nvCxnSpPr>
        <p:spPr>
          <a:xfrm flipV="1">
            <a:off x="436816" y="1822512"/>
            <a:ext cx="0" cy="402336"/>
          </a:xfrm>
          <a:prstGeom prst="straightConnector1">
            <a:avLst/>
          </a:prstGeom>
          <a:ln w="38100">
            <a:solidFill>
              <a:schemeClr val="accent3"/>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D753DF9-9318-214E-A218-0D6481894011}"/>
              </a:ext>
            </a:extLst>
          </p:cNvPr>
          <p:cNvCxnSpPr>
            <a:cxnSpLocks/>
          </p:cNvCxnSpPr>
          <p:nvPr/>
        </p:nvCxnSpPr>
        <p:spPr>
          <a:xfrm rot="5400000" flipV="1">
            <a:off x="1717929" y="1001930"/>
            <a:ext cx="0" cy="402336"/>
          </a:xfrm>
          <a:prstGeom prst="straightConnector1">
            <a:avLst/>
          </a:prstGeom>
          <a:ln w="38100">
            <a:solidFill>
              <a:schemeClr val="accent3"/>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F5E5372-57FE-F641-87CC-4A9570DA013E}"/>
              </a:ext>
            </a:extLst>
          </p:cNvPr>
          <p:cNvCxnSpPr>
            <a:cxnSpLocks/>
          </p:cNvCxnSpPr>
          <p:nvPr/>
        </p:nvCxnSpPr>
        <p:spPr>
          <a:xfrm>
            <a:off x="3169920" y="1711452"/>
            <a:ext cx="0" cy="402336"/>
          </a:xfrm>
          <a:prstGeom prst="straightConnector1">
            <a:avLst/>
          </a:prstGeom>
          <a:ln w="38100">
            <a:solidFill>
              <a:schemeClr val="accent3"/>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5" name="Rounded Rectangle 34">
            <a:extLst>
              <a:ext uri="{FF2B5EF4-FFF2-40B4-BE49-F238E27FC236}">
                <a16:creationId xmlns:a16="http://schemas.microsoft.com/office/drawing/2014/main" id="{D2DE1C0A-11B3-7343-A14D-2C72AD9E763C}"/>
              </a:ext>
            </a:extLst>
          </p:cNvPr>
          <p:cNvSpPr/>
          <p:nvPr/>
        </p:nvSpPr>
        <p:spPr>
          <a:xfrm>
            <a:off x="6922879" y="4191541"/>
            <a:ext cx="1569761"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Next &gt;&gt;</a:t>
            </a:r>
          </a:p>
        </p:txBody>
      </p:sp>
      <p:sp>
        <p:nvSpPr>
          <p:cNvPr id="36" name="Rounded Rectangle 35">
            <a:extLst>
              <a:ext uri="{FF2B5EF4-FFF2-40B4-BE49-F238E27FC236}">
                <a16:creationId xmlns:a16="http://schemas.microsoft.com/office/drawing/2014/main" id="{38F1AF94-F491-1246-AFBF-8E89D2F36D39}"/>
              </a:ext>
            </a:extLst>
          </p:cNvPr>
          <p:cNvSpPr/>
          <p:nvPr/>
        </p:nvSpPr>
        <p:spPr>
          <a:xfrm>
            <a:off x="472902" y="4191540"/>
            <a:ext cx="1569761"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&lt;&lt; Back</a:t>
            </a:r>
          </a:p>
        </p:txBody>
      </p:sp>
    </p:spTree>
    <p:custDataLst>
      <p:tags r:id="rId1"/>
    </p:custDataLst>
    <p:extLst>
      <p:ext uri="{BB962C8B-B14F-4D97-AF65-F5344CB8AC3E}">
        <p14:creationId xmlns:p14="http://schemas.microsoft.com/office/powerpoint/2010/main" val="747838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Img05 (3 of 4)</a:t>
            </a:r>
          </a:p>
        </p:txBody>
      </p:sp>
      <p:sp>
        <p:nvSpPr>
          <p:cNvPr id="6" name="Freeform 5">
            <a:extLst>
              <a:ext uri="{FF2B5EF4-FFF2-40B4-BE49-F238E27FC236}">
                <a16:creationId xmlns:a16="http://schemas.microsoft.com/office/drawing/2014/main" id="{8A67EE31-62AC-7F4C-B565-8C090E7E674F}"/>
              </a:ext>
            </a:extLst>
          </p:cNvPr>
          <p:cNvSpPr/>
          <p:nvPr/>
        </p:nvSpPr>
        <p:spPr>
          <a:xfrm>
            <a:off x="438912" y="1207008"/>
            <a:ext cx="2731008" cy="2231136"/>
          </a:xfrm>
          <a:custGeom>
            <a:avLst/>
            <a:gdLst>
              <a:gd name="connsiteX0" fmla="*/ 1011936 w 2731008"/>
              <a:gd name="connsiteY0" fmla="*/ 2231136 h 2231136"/>
              <a:gd name="connsiteX1" fmla="*/ 1011936 w 2731008"/>
              <a:gd name="connsiteY1" fmla="*/ 1560576 h 2231136"/>
              <a:gd name="connsiteX2" fmla="*/ 0 w 2731008"/>
              <a:gd name="connsiteY2" fmla="*/ 1560576 h 2231136"/>
              <a:gd name="connsiteX3" fmla="*/ 0 w 2731008"/>
              <a:gd name="connsiteY3" fmla="*/ 0 h 2231136"/>
              <a:gd name="connsiteX4" fmla="*/ 2731008 w 2731008"/>
              <a:gd name="connsiteY4" fmla="*/ 0 h 2231136"/>
              <a:gd name="connsiteX5" fmla="*/ 2731008 w 2731008"/>
              <a:gd name="connsiteY5" fmla="*/ 1548384 h 2231136"/>
              <a:gd name="connsiteX6" fmla="*/ 1609344 w 2731008"/>
              <a:gd name="connsiteY6" fmla="*/ 1548384 h 2231136"/>
              <a:gd name="connsiteX7" fmla="*/ 1609344 w 2731008"/>
              <a:gd name="connsiteY7" fmla="*/ 2218944 h 2231136"/>
              <a:gd name="connsiteX8" fmla="*/ 1597152 w 2731008"/>
              <a:gd name="connsiteY8" fmla="*/ 2218944 h 223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1008" h="2231136">
                <a:moveTo>
                  <a:pt x="1011936" y="2231136"/>
                </a:moveTo>
                <a:lnTo>
                  <a:pt x="1011936" y="1560576"/>
                </a:lnTo>
                <a:lnTo>
                  <a:pt x="0" y="1560576"/>
                </a:lnTo>
                <a:lnTo>
                  <a:pt x="0" y="0"/>
                </a:lnTo>
                <a:lnTo>
                  <a:pt x="2731008" y="0"/>
                </a:lnTo>
                <a:lnTo>
                  <a:pt x="2731008" y="1548384"/>
                </a:lnTo>
                <a:lnTo>
                  <a:pt x="1609344" y="1548384"/>
                </a:lnTo>
                <a:lnTo>
                  <a:pt x="1609344" y="2218944"/>
                </a:lnTo>
                <a:lnTo>
                  <a:pt x="1597152" y="2218944"/>
                </a:lnTo>
              </a:path>
            </a:pathLst>
          </a:cu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5DD2171-7DC2-894A-953B-8F5FB380AF5F}"/>
              </a:ext>
            </a:extLst>
          </p:cNvPr>
          <p:cNvSpPr txBox="1"/>
          <p:nvPr/>
        </p:nvSpPr>
        <p:spPr>
          <a:xfrm>
            <a:off x="3334072" y="1194506"/>
            <a:ext cx="3751832" cy="2308324"/>
          </a:xfrm>
          <a:prstGeom prst="rect">
            <a:avLst/>
          </a:prstGeom>
          <a:noFill/>
        </p:spPr>
        <p:txBody>
          <a:bodyPr wrap="square" rtlCol="0">
            <a:spAutoFit/>
          </a:bodyPr>
          <a:lstStyle/>
          <a:p>
            <a:r>
              <a:rPr lang="en-US" dirty="0"/>
              <a:t>In order for such an opposing field to be created, the back </a:t>
            </a:r>
            <a:r>
              <a:rPr lang="en-US" dirty="0" err="1"/>
              <a:t>emf</a:t>
            </a:r>
            <a:r>
              <a:rPr lang="en-US" dirty="0"/>
              <a:t> induced must be such that it generates a current in the coil to generate this opposing field. Using the right hand rule again, we can see that this current must flow in a clockwise direction.</a:t>
            </a:r>
          </a:p>
        </p:txBody>
      </p:sp>
      <p:grpSp>
        <p:nvGrpSpPr>
          <p:cNvPr id="5" name="Group 4">
            <a:extLst>
              <a:ext uri="{FF2B5EF4-FFF2-40B4-BE49-F238E27FC236}">
                <a16:creationId xmlns:a16="http://schemas.microsoft.com/office/drawing/2014/main" id="{4B57CA9E-D5DE-C248-8792-F26A2A469D8E}"/>
              </a:ext>
            </a:extLst>
          </p:cNvPr>
          <p:cNvGrpSpPr/>
          <p:nvPr/>
        </p:nvGrpSpPr>
        <p:grpSpPr>
          <a:xfrm>
            <a:off x="603064" y="1393931"/>
            <a:ext cx="469496" cy="469496"/>
            <a:chOff x="2553784" y="3173963"/>
            <a:chExt cx="469496" cy="469496"/>
          </a:xfrm>
        </p:grpSpPr>
        <p:sp>
          <p:nvSpPr>
            <p:cNvPr id="7" name="Oval 6">
              <a:extLst>
                <a:ext uri="{FF2B5EF4-FFF2-40B4-BE49-F238E27FC236}">
                  <a16:creationId xmlns:a16="http://schemas.microsoft.com/office/drawing/2014/main" id="{5266AF86-4C82-9148-8236-21944DCE90CD}"/>
                </a:ext>
              </a:extLst>
            </p:cNvPr>
            <p:cNvSpPr/>
            <p:nvPr/>
          </p:nvSpPr>
          <p:spPr>
            <a:xfrm>
              <a:off x="2553784" y="3173963"/>
              <a:ext cx="469496" cy="46949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8" name="Straight Connector 7">
              <a:extLst>
                <a:ext uri="{FF2B5EF4-FFF2-40B4-BE49-F238E27FC236}">
                  <a16:creationId xmlns:a16="http://schemas.microsoft.com/office/drawing/2014/main" id="{912E0388-C079-F84D-9B2C-1035074B32AF}"/>
                </a:ext>
              </a:extLst>
            </p:cNvPr>
            <p:cNvCxnSpPr>
              <a:stCxn id="7" idx="1"/>
              <a:endCxn id="7" idx="5"/>
            </p:cNvCxnSpPr>
            <p:nvPr/>
          </p:nvCxnSpPr>
          <p:spPr>
            <a:xfrm>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254B024-5BA2-4840-B83B-55AB59C389A7}"/>
                </a:ext>
              </a:extLst>
            </p:cNvPr>
            <p:cNvCxnSpPr>
              <a:cxnSpLocks/>
              <a:stCxn id="7" idx="7"/>
              <a:endCxn id="7" idx="3"/>
            </p:cNvCxnSpPr>
            <p:nvPr/>
          </p:nvCxnSpPr>
          <p:spPr>
            <a:xfrm flipH="1">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0C645A42-E188-2F42-B75C-EF5E91E5A443}"/>
              </a:ext>
            </a:extLst>
          </p:cNvPr>
          <p:cNvGrpSpPr/>
          <p:nvPr/>
        </p:nvGrpSpPr>
        <p:grpSpPr>
          <a:xfrm>
            <a:off x="1515631" y="1393931"/>
            <a:ext cx="469496" cy="469496"/>
            <a:chOff x="2553784" y="3173963"/>
            <a:chExt cx="469496" cy="469496"/>
          </a:xfrm>
        </p:grpSpPr>
        <p:sp>
          <p:nvSpPr>
            <p:cNvPr id="11" name="Oval 10">
              <a:extLst>
                <a:ext uri="{FF2B5EF4-FFF2-40B4-BE49-F238E27FC236}">
                  <a16:creationId xmlns:a16="http://schemas.microsoft.com/office/drawing/2014/main" id="{96D857B6-E6F8-A449-81D5-893212442998}"/>
                </a:ext>
              </a:extLst>
            </p:cNvPr>
            <p:cNvSpPr/>
            <p:nvPr/>
          </p:nvSpPr>
          <p:spPr>
            <a:xfrm>
              <a:off x="2553784" y="3173963"/>
              <a:ext cx="469496" cy="46949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12" name="Straight Connector 11">
              <a:extLst>
                <a:ext uri="{FF2B5EF4-FFF2-40B4-BE49-F238E27FC236}">
                  <a16:creationId xmlns:a16="http://schemas.microsoft.com/office/drawing/2014/main" id="{6B8122BE-67C4-594B-94FC-989371A392B8}"/>
                </a:ext>
              </a:extLst>
            </p:cNvPr>
            <p:cNvCxnSpPr>
              <a:stCxn id="11" idx="1"/>
              <a:endCxn id="11" idx="5"/>
            </p:cNvCxnSpPr>
            <p:nvPr/>
          </p:nvCxnSpPr>
          <p:spPr>
            <a:xfrm>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B4882C7-435B-2A48-BFC2-F98AE5F20D05}"/>
                </a:ext>
              </a:extLst>
            </p:cNvPr>
            <p:cNvCxnSpPr>
              <a:cxnSpLocks/>
              <a:stCxn id="11" idx="7"/>
              <a:endCxn id="11" idx="3"/>
            </p:cNvCxnSpPr>
            <p:nvPr/>
          </p:nvCxnSpPr>
          <p:spPr>
            <a:xfrm flipH="1">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B6FAD369-5AD0-E642-8B72-63B7403BC821}"/>
              </a:ext>
            </a:extLst>
          </p:cNvPr>
          <p:cNvGrpSpPr/>
          <p:nvPr/>
        </p:nvGrpSpPr>
        <p:grpSpPr>
          <a:xfrm>
            <a:off x="2428198" y="1393931"/>
            <a:ext cx="469496" cy="469496"/>
            <a:chOff x="2553784" y="3173963"/>
            <a:chExt cx="469496" cy="469496"/>
          </a:xfrm>
        </p:grpSpPr>
        <p:sp>
          <p:nvSpPr>
            <p:cNvPr id="16" name="Oval 15">
              <a:extLst>
                <a:ext uri="{FF2B5EF4-FFF2-40B4-BE49-F238E27FC236}">
                  <a16:creationId xmlns:a16="http://schemas.microsoft.com/office/drawing/2014/main" id="{ED64EA93-9B28-E441-8B04-4CD11AD2FF64}"/>
                </a:ext>
              </a:extLst>
            </p:cNvPr>
            <p:cNvSpPr/>
            <p:nvPr/>
          </p:nvSpPr>
          <p:spPr>
            <a:xfrm>
              <a:off x="2553784" y="3173963"/>
              <a:ext cx="469496" cy="46949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17" name="Straight Connector 16">
              <a:extLst>
                <a:ext uri="{FF2B5EF4-FFF2-40B4-BE49-F238E27FC236}">
                  <a16:creationId xmlns:a16="http://schemas.microsoft.com/office/drawing/2014/main" id="{572A4C45-A569-EE41-BA8E-49FE1FF1F285}"/>
                </a:ext>
              </a:extLst>
            </p:cNvPr>
            <p:cNvCxnSpPr>
              <a:stCxn id="16" idx="1"/>
              <a:endCxn id="16" idx="5"/>
            </p:cNvCxnSpPr>
            <p:nvPr/>
          </p:nvCxnSpPr>
          <p:spPr>
            <a:xfrm>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713B85B-D44C-BE4B-A5D4-F20EF7FAF172}"/>
                </a:ext>
              </a:extLst>
            </p:cNvPr>
            <p:cNvCxnSpPr>
              <a:cxnSpLocks/>
              <a:stCxn id="16" idx="7"/>
              <a:endCxn id="16" idx="3"/>
            </p:cNvCxnSpPr>
            <p:nvPr/>
          </p:nvCxnSpPr>
          <p:spPr>
            <a:xfrm flipH="1">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AD0E3C8-6517-8149-B77C-0CB89ECE68AB}"/>
              </a:ext>
            </a:extLst>
          </p:cNvPr>
          <p:cNvGrpSpPr/>
          <p:nvPr/>
        </p:nvGrpSpPr>
        <p:grpSpPr>
          <a:xfrm>
            <a:off x="603064" y="2101113"/>
            <a:ext cx="469496" cy="469496"/>
            <a:chOff x="2553784" y="3173963"/>
            <a:chExt cx="469496" cy="469496"/>
          </a:xfrm>
        </p:grpSpPr>
        <p:sp>
          <p:nvSpPr>
            <p:cNvPr id="20" name="Oval 19">
              <a:extLst>
                <a:ext uri="{FF2B5EF4-FFF2-40B4-BE49-F238E27FC236}">
                  <a16:creationId xmlns:a16="http://schemas.microsoft.com/office/drawing/2014/main" id="{A7A0C490-F1FE-7249-8E92-156CE9AAF39F}"/>
                </a:ext>
              </a:extLst>
            </p:cNvPr>
            <p:cNvSpPr/>
            <p:nvPr/>
          </p:nvSpPr>
          <p:spPr>
            <a:xfrm>
              <a:off x="2553784" y="3173963"/>
              <a:ext cx="469496" cy="46949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21" name="Straight Connector 20">
              <a:extLst>
                <a:ext uri="{FF2B5EF4-FFF2-40B4-BE49-F238E27FC236}">
                  <a16:creationId xmlns:a16="http://schemas.microsoft.com/office/drawing/2014/main" id="{009220D3-4554-F54B-8C5E-9C51F9C93FF3}"/>
                </a:ext>
              </a:extLst>
            </p:cNvPr>
            <p:cNvCxnSpPr>
              <a:stCxn id="20" idx="1"/>
              <a:endCxn id="20" idx="5"/>
            </p:cNvCxnSpPr>
            <p:nvPr/>
          </p:nvCxnSpPr>
          <p:spPr>
            <a:xfrm>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2EEA708-39C7-5E45-9CD4-10902B8F502C}"/>
                </a:ext>
              </a:extLst>
            </p:cNvPr>
            <p:cNvCxnSpPr>
              <a:cxnSpLocks/>
              <a:stCxn id="20" idx="7"/>
              <a:endCxn id="20" idx="3"/>
            </p:cNvCxnSpPr>
            <p:nvPr/>
          </p:nvCxnSpPr>
          <p:spPr>
            <a:xfrm flipH="1">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B3C857BF-B70E-3141-88C6-7525DDB05246}"/>
              </a:ext>
            </a:extLst>
          </p:cNvPr>
          <p:cNvGrpSpPr/>
          <p:nvPr/>
        </p:nvGrpSpPr>
        <p:grpSpPr>
          <a:xfrm>
            <a:off x="1515631" y="2101113"/>
            <a:ext cx="469496" cy="469496"/>
            <a:chOff x="2553784" y="3173963"/>
            <a:chExt cx="469496" cy="469496"/>
          </a:xfrm>
        </p:grpSpPr>
        <p:sp>
          <p:nvSpPr>
            <p:cNvPr id="24" name="Oval 23">
              <a:extLst>
                <a:ext uri="{FF2B5EF4-FFF2-40B4-BE49-F238E27FC236}">
                  <a16:creationId xmlns:a16="http://schemas.microsoft.com/office/drawing/2014/main" id="{936C33E3-A6CC-7F47-ADA7-AC067DF6CC11}"/>
                </a:ext>
              </a:extLst>
            </p:cNvPr>
            <p:cNvSpPr/>
            <p:nvPr/>
          </p:nvSpPr>
          <p:spPr>
            <a:xfrm>
              <a:off x="2553784" y="3173963"/>
              <a:ext cx="469496" cy="46949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25" name="Straight Connector 24">
              <a:extLst>
                <a:ext uri="{FF2B5EF4-FFF2-40B4-BE49-F238E27FC236}">
                  <a16:creationId xmlns:a16="http://schemas.microsoft.com/office/drawing/2014/main" id="{16530AE3-4C66-384E-B466-72CC0F212E35}"/>
                </a:ext>
              </a:extLst>
            </p:cNvPr>
            <p:cNvCxnSpPr>
              <a:stCxn id="24" idx="1"/>
              <a:endCxn id="24" idx="5"/>
            </p:cNvCxnSpPr>
            <p:nvPr/>
          </p:nvCxnSpPr>
          <p:spPr>
            <a:xfrm>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728614A-2D0A-A643-9697-B4266517AB88}"/>
                </a:ext>
              </a:extLst>
            </p:cNvPr>
            <p:cNvCxnSpPr>
              <a:cxnSpLocks/>
              <a:stCxn id="24" idx="7"/>
              <a:endCxn id="24" idx="3"/>
            </p:cNvCxnSpPr>
            <p:nvPr/>
          </p:nvCxnSpPr>
          <p:spPr>
            <a:xfrm flipH="1">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D8A5F351-5F27-734E-A74A-398FBF9CFBC9}"/>
              </a:ext>
            </a:extLst>
          </p:cNvPr>
          <p:cNvGrpSpPr/>
          <p:nvPr/>
        </p:nvGrpSpPr>
        <p:grpSpPr>
          <a:xfrm>
            <a:off x="2428198" y="2101113"/>
            <a:ext cx="469496" cy="469496"/>
            <a:chOff x="2553784" y="3173963"/>
            <a:chExt cx="469496" cy="469496"/>
          </a:xfrm>
        </p:grpSpPr>
        <p:sp>
          <p:nvSpPr>
            <p:cNvPr id="28" name="Oval 27">
              <a:extLst>
                <a:ext uri="{FF2B5EF4-FFF2-40B4-BE49-F238E27FC236}">
                  <a16:creationId xmlns:a16="http://schemas.microsoft.com/office/drawing/2014/main" id="{997B7195-8362-1A43-B1F1-B3B646F0E46A}"/>
                </a:ext>
              </a:extLst>
            </p:cNvPr>
            <p:cNvSpPr/>
            <p:nvPr/>
          </p:nvSpPr>
          <p:spPr>
            <a:xfrm>
              <a:off x="2553784" y="3173963"/>
              <a:ext cx="469496" cy="46949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29" name="Straight Connector 28">
              <a:extLst>
                <a:ext uri="{FF2B5EF4-FFF2-40B4-BE49-F238E27FC236}">
                  <a16:creationId xmlns:a16="http://schemas.microsoft.com/office/drawing/2014/main" id="{417E5166-1062-134A-81B1-023BDD41CB56}"/>
                </a:ext>
              </a:extLst>
            </p:cNvPr>
            <p:cNvCxnSpPr>
              <a:stCxn id="28" idx="1"/>
              <a:endCxn id="28" idx="5"/>
            </p:cNvCxnSpPr>
            <p:nvPr/>
          </p:nvCxnSpPr>
          <p:spPr>
            <a:xfrm>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C05505D-DD3F-BE45-BD54-B7D82255EDF9}"/>
                </a:ext>
              </a:extLst>
            </p:cNvPr>
            <p:cNvCxnSpPr>
              <a:cxnSpLocks/>
              <a:stCxn id="28" idx="7"/>
              <a:endCxn id="28" idx="3"/>
            </p:cNvCxnSpPr>
            <p:nvPr/>
          </p:nvCxnSpPr>
          <p:spPr>
            <a:xfrm flipH="1">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cxnSp>
        <p:nvCxnSpPr>
          <p:cNvPr id="43" name="Straight Arrow Connector 42">
            <a:extLst>
              <a:ext uri="{FF2B5EF4-FFF2-40B4-BE49-F238E27FC236}">
                <a16:creationId xmlns:a16="http://schemas.microsoft.com/office/drawing/2014/main" id="{67452E8F-8799-504D-894B-F160D90739A6}"/>
              </a:ext>
            </a:extLst>
          </p:cNvPr>
          <p:cNvCxnSpPr/>
          <p:nvPr/>
        </p:nvCxnSpPr>
        <p:spPr>
          <a:xfrm flipV="1">
            <a:off x="436816" y="1822512"/>
            <a:ext cx="0" cy="402336"/>
          </a:xfrm>
          <a:prstGeom prst="straightConnector1">
            <a:avLst/>
          </a:prstGeom>
          <a:ln w="38100">
            <a:solidFill>
              <a:schemeClr val="accent3"/>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8936BBB-1B86-5445-AC73-E1B185388C43}"/>
              </a:ext>
            </a:extLst>
          </p:cNvPr>
          <p:cNvCxnSpPr>
            <a:cxnSpLocks/>
          </p:cNvCxnSpPr>
          <p:nvPr/>
        </p:nvCxnSpPr>
        <p:spPr>
          <a:xfrm rot="5400000" flipV="1">
            <a:off x="1717929" y="1001930"/>
            <a:ext cx="0" cy="402336"/>
          </a:xfrm>
          <a:prstGeom prst="straightConnector1">
            <a:avLst/>
          </a:prstGeom>
          <a:ln w="38100">
            <a:solidFill>
              <a:schemeClr val="accent3"/>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887820B-9C49-FD4B-A47F-32E12D2EBFBA}"/>
              </a:ext>
            </a:extLst>
          </p:cNvPr>
          <p:cNvCxnSpPr>
            <a:cxnSpLocks/>
          </p:cNvCxnSpPr>
          <p:nvPr/>
        </p:nvCxnSpPr>
        <p:spPr>
          <a:xfrm>
            <a:off x="3169920" y="1711452"/>
            <a:ext cx="0" cy="402336"/>
          </a:xfrm>
          <a:prstGeom prst="straightConnector1">
            <a:avLst/>
          </a:prstGeom>
          <a:ln w="38100">
            <a:solidFill>
              <a:schemeClr val="accent3"/>
            </a:solidFill>
            <a:headEnd w="lg" len="lg"/>
            <a:tailEnd type="triangle" w="lg" len="lg"/>
          </a:ln>
        </p:spPr>
        <p:style>
          <a:lnRef idx="1">
            <a:schemeClr val="accent1"/>
          </a:lnRef>
          <a:fillRef idx="0">
            <a:schemeClr val="accent1"/>
          </a:fillRef>
          <a:effectRef idx="0">
            <a:schemeClr val="accent1"/>
          </a:effectRef>
          <a:fontRef idx="minor">
            <a:schemeClr val="tx1"/>
          </a:fontRef>
        </p:style>
      </p:cxnSp>
      <p:pic>
        <p:nvPicPr>
          <p:cNvPr id="46" name="Picture 45">
            <a:extLst>
              <a:ext uri="{FF2B5EF4-FFF2-40B4-BE49-F238E27FC236}">
                <a16:creationId xmlns:a16="http://schemas.microsoft.com/office/drawing/2014/main" id="{14AF1559-1371-DA4F-90A5-B34656EC10D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58130" y="1245960"/>
            <a:ext cx="2024062" cy="2553085"/>
          </a:xfrm>
          <a:prstGeom prst="rect">
            <a:avLst/>
          </a:prstGeom>
        </p:spPr>
      </p:pic>
      <p:sp>
        <p:nvSpPr>
          <p:cNvPr id="47" name="Rounded Rectangle 46">
            <a:extLst>
              <a:ext uri="{FF2B5EF4-FFF2-40B4-BE49-F238E27FC236}">
                <a16:creationId xmlns:a16="http://schemas.microsoft.com/office/drawing/2014/main" id="{654390EC-459D-0E41-8F98-F0ABB1C4480F}"/>
              </a:ext>
            </a:extLst>
          </p:cNvPr>
          <p:cNvSpPr/>
          <p:nvPr/>
        </p:nvSpPr>
        <p:spPr>
          <a:xfrm>
            <a:off x="6922879" y="4191541"/>
            <a:ext cx="1569761"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Next &gt;&gt;</a:t>
            </a:r>
          </a:p>
        </p:txBody>
      </p:sp>
      <p:sp>
        <p:nvSpPr>
          <p:cNvPr id="48" name="Rounded Rectangle 47">
            <a:extLst>
              <a:ext uri="{FF2B5EF4-FFF2-40B4-BE49-F238E27FC236}">
                <a16:creationId xmlns:a16="http://schemas.microsoft.com/office/drawing/2014/main" id="{6F094D55-8112-6E4F-AED3-E2FBD94EC3E7}"/>
              </a:ext>
            </a:extLst>
          </p:cNvPr>
          <p:cNvSpPr/>
          <p:nvPr/>
        </p:nvSpPr>
        <p:spPr>
          <a:xfrm>
            <a:off x="472902" y="4191540"/>
            <a:ext cx="1569761"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&lt;&lt; Back</a:t>
            </a:r>
          </a:p>
        </p:txBody>
      </p:sp>
      <p:grpSp>
        <p:nvGrpSpPr>
          <p:cNvPr id="49" name="Group 48">
            <a:extLst>
              <a:ext uri="{FF2B5EF4-FFF2-40B4-BE49-F238E27FC236}">
                <a16:creationId xmlns:a16="http://schemas.microsoft.com/office/drawing/2014/main" id="{4D6E3E60-B1AA-184E-A271-EE2EF515D520}"/>
              </a:ext>
            </a:extLst>
          </p:cNvPr>
          <p:cNvGrpSpPr/>
          <p:nvPr/>
        </p:nvGrpSpPr>
        <p:grpSpPr>
          <a:xfrm>
            <a:off x="1041282" y="1390022"/>
            <a:ext cx="469496" cy="469496"/>
            <a:chOff x="2553784" y="3173963"/>
            <a:chExt cx="469496" cy="469496"/>
          </a:xfrm>
        </p:grpSpPr>
        <p:sp>
          <p:nvSpPr>
            <p:cNvPr id="50" name="Oval 49">
              <a:extLst>
                <a:ext uri="{FF2B5EF4-FFF2-40B4-BE49-F238E27FC236}">
                  <a16:creationId xmlns:a16="http://schemas.microsoft.com/office/drawing/2014/main" id="{011BE734-F79D-B944-A497-06EDED2DF646}"/>
                </a:ext>
              </a:extLst>
            </p:cNvPr>
            <p:cNvSpPr/>
            <p:nvPr/>
          </p:nvSpPr>
          <p:spPr>
            <a:xfrm>
              <a:off x="2553784" y="3173963"/>
              <a:ext cx="469496" cy="469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51" name="Straight Connector 50">
              <a:extLst>
                <a:ext uri="{FF2B5EF4-FFF2-40B4-BE49-F238E27FC236}">
                  <a16:creationId xmlns:a16="http://schemas.microsoft.com/office/drawing/2014/main" id="{8F091549-1BEE-8849-9737-74EB6FFE92A1}"/>
                </a:ext>
              </a:extLst>
            </p:cNvPr>
            <p:cNvCxnSpPr>
              <a:stCxn id="50" idx="1"/>
              <a:endCxn id="50" idx="5"/>
            </p:cNvCxnSpPr>
            <p:nvPr/>
          </p:nvCxnSpPr>
          <p:spPr>
            <a:xfrm>
              <a:off x="2622540" y="3242719"/>
              <a:ext cx="331984" cy="33198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D01F7D4-CC1D-8B4B-B0DA-915CF0A55ABB}"/>
                </a:ext>
              </a:extLst>
            </p:cNvPr>
            <p:cNvCxnSpPr>
              <a:cxnSpLocks/>
              <a:stCxn id="50" idx="7"/>
              <a:endCxn id="50" idx="3"/>
            </p:cNvCxnSpPr>
            <p:nvPr/>
          </p:nvCxnSpPr>
          <p:spPr>
            <a:xfrm flipH="1">
              <a:off x="2622540" y="3242719"/>
              <a:ext cx="331984" cy="33198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56905CAC-A65F-704C-9B51-37EB6F6692B2}"/>
              </a:ext>
            </a:extLst>
          </p:cNvPr>
          <p:cNvGrpSpPr/>
          <p:nvPr/>
        </p:nvGrpSpPr>
        <p:grpSpPr>
          <a:xfrm>
            <a:off x="1969824" y="1398378"/>
            <a:ext cx="469496" cy="469496"/>
            <a:chOff x="2553784" y="3173963"/>
            <a:chExt cx="469496" cy="469496"/>
          </a:xfrm>
        </p:grpSpPr>
        <p:sp>
          <p:nvSpPr>
            <p:cNvPr id="54" name="Oval 53">
              <a:extLst>
                <a:ext uri="{FF2B5EF4-FFF2-40B4-BE49-F238E27FC236}">
                  <a16:creationId xmlns:a16="http://schemas.microsoft.com/office/drawing/2014/main" id="{71D15030-2BB1-5C42-AD0E-7DF366EFFC5A}"/>
                </a:ext>
              </a:extLst>
            </p:cNvPr>
            <p:cNvSpPr/>
            <p:nvPr/>
          </p:nvSpPr>
          <p:spPr>
            <a:xfrm>
              <a:off x="2553784" y="3173963"/>
              <a:ext cx="469496" cy="469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55" name="Straight Connector 54">
              <a:extLst>
                <a:ext uri="{FF2B5EF4-FFF2-40B4-BE49-F238E27FC236}">
                  <a16:creationId xmlns:a16="http://schemas.microsoft.com/office/drawing/2014/main" id="{9AD0E5B8-EFFE-C542-B43B-EA04549915BC}"/>
                </a:ext>
              </a:extLst>
            </p:cNvPr>
            <p:cNvCxnSpPr>
              <a:stCxn id="54" idx="1"/>
              <a:endCxn id="54" idx="5"/>
            </p:cNvCxnSpPr>
            <p:nvPr/>
          </p:nvCxnSpPr>
          <p:spPr>
            <a:xfrm>
              <a:off x="2622540" y="3242719"/>
              <a:ext cx="331984" cy="33198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5FABAC2-618D-3C48-AC05-8DF111A232F7}"/>
                </a:ext>
              </a:extLst>
            </p:cNvPr>
            <p:cNvCxnSpPr>
              <a:cxnSpLocks/>
              <a:stCxn id="54" idx="7"/>
              <a:endCxn id="54" idx="3"/>
            </p:cNvCxnSpPr>
            <p:nvPr/>
          </p:nvCxnSpPr>
          <p:spPr>
            <a:xfrm flipH="1">
              <a:off x="2622540" y="3242719"/>
              <a:ext cx="331984" cy="33198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420CA9F3-0813-694E-B05A-5B596FC744C7}"/>
              </a:ext>
            </a:extLst>
          </p:cNvPr>
          <p:cNvGrpSpPr/>
          <p:nvPr/>
        </p:nvGrpSpPr>
        <p:grpSpPr>
          <a:xfrm>
            <a:off x="1061352" y="2092757"/>
            <a:ext cx="469496" cy="469496"/>
            <a:chOff x="2553784" y="3173963"/>
            <a:chExt cx="469496" cy="469496"/>
          </a:xfrm>
        </p:grpSpPr>
        <p:sp>
          <p:nvSpPr>
            <p:cNvPr id="58" name="Oval 57">
              <a:extLst>
                <a:ext uri="{FF2B5EF4-FFF2-40B4-BE49-F238E27FC236}">
                  <a16:creationId xmlns:a16="http://schemas.microsoft.com/office/drawing/2014/main" id="{34C35EF4-30EE-5746-8823-A3C78226206A}"/>
                </a:ext>
              </a:extLst>
            </p:cNvPr>
            <p:cNvSpPr/>
            <p:nvPr/>
          </p:nvSpPr>
          <p:spPr>
            <a:xfrm>
              <a:off x="2553784" y="3173963"/>
              <a:ext cx="469496" cy="469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59" name="Straight Connector 58">
              <a:extLst>
                <a:ext uri="{FF2B5EF4-FFF2-40B4-BE49-F238E27FC236}">
                  <a16:creationId xmlns:a16="http://schemas.microsoft.com/office/drawing/2014/main" id="{DEC5162E-8E5D-2C40-8523-ECD868DDE834}"/>
                </a:ext>
              </a:extLst>
            </p:cNvPr>
            <p:cNvCxnSpPr>
              <a:stCxn id="58" idx="1"/>
              <a:endCxn id="58" idx="5"/>
            </p:cNvCxnSpPr>
            <p:nvPr/>
          </p:nvCxnSpPr>
          <p:spPr>
            <a:xfrm>
              <a:off x="2622540" y="3242719"/>
              <a:ext cx="331984" cy="33198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3A351C2-A95B-B349-907B-3FD86282BE39}"/>
                </a:ext>
              </a:extLst>
            </p:cNvPr>
            <p:cNvCxnSpPr>
              <a:cxnSpLocks/>
              <a:stCxn id="58" idx="7"/>
              <a:endCxn id="58" idx="3"/>
            </p:cNvCxnSpPr>
            <p:nvPr/>
          </p:nvCxnSpPr>
          <p:spPr>
            <a:xfrm flipH="1">
              <a:off x="2622540" y="3242719"/>
              <a:ext cx="331984" cy="33198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C1F9BBCC-F808-0E49-BD9D-41DAB7E83013}"/>
              </a:ext>
            </a:extLst>
          </p:cNvPr>
          <p:cNvGrpSpPr/>
          <p:nvPr/>
        </p:nvGrpSpPr>
        <p:grpSpPr>
          <a:xfrm>
            <a:off x="1982605" y="2121784"/>
            <a:ext cx="469496" cy="469496"/>
            <a:chOff x="2553784" y="3173963"/>
            <a:chExt cx="469496" cy="469496"/>
          </a:xfrm>
        </p:grpSpPr>
        <p:sp>
          <p:nvSpPr>
            <p:cNvPr id="62" name="Oval 61">
              <a:extLst>
                <a:ext uri="{FF2B5EF4-FFF2-40B4-BE49-F238E27FC236}">
                  <a16:creationId xmlns:a16="http://schemas.microsoft.com/office/drawing/2014/main" id="{3CC2E181-9430-4347-8AE5-9848E7E7FA0F}"/>
                </a:ext>
              </a:extLst>
            </p:cNvPr>
            <p:cNvSpPr/>
            <p:nvPr/>
          </p:nvSpPr>
          <p:spPr>
            <a:xfrm>
              <a:off x="2553784" y="3173963"/>
              <a:ext cx="469496" cy="469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63" name="Straight Connector 62">
              <a:extLst>
                <a:ext uri="{FF2B5EF4-FFF2-40B4-BE49-F238E27FC236}">
                  <a16:creationId xmlns:a16="http://schemas.microsoft.com/office/drawing/2014/main" id="{E8327DC8-A2B9-FC45-BBE1-E73B8C1E12A4}"/>
                </a:ext>
              </a:extLst>
            </p:cNvPr>
            <p:cNvCxnSpPr>
              <a:stCxn id="62" idx="1"/>
              <a:endCxn id="62" idx="5"/>
            </p:cNvCxnSpPr>
            <p:nvPr/>
          </p:nvCxnSpPr>
          <p:spPr>
            <a:xfrm>
              <a:off x="2622540" y="3242719"/>
              <a:ext cx="331984" cy="33198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9B57DA2-453E-B449-818A-B899BF288A24}"/>
                </a:ext>
              </a:extLst>
            </p:cNvPr>
            <p:cNvCxnSpPr>
              <a:cxnSpLocks/>
              <a:stCxn id="62" idx="7"/>
              <a:endCxn id="62" idx="3"/>
            </p:cNvCxnSpPr>
            <p:nvPr/>
          </p:nvCxnSpPr>
          <p:spPr>
            <a:xfrm flipH="1">
              <a:off x="2622540" y="3242719"/>
              <a:ext cx="331984" cy="33198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57986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Img05 (4 of 4)</a:t>
            </a:r>
          </a:p>
        </p:txBody>
      </p:sp>
      <p:sp>
        <p:nvSpPr>
          <p:cNvPr id="6" name="Freeform 5">
            <a:extLst>
              <a:ext uri="{FF2B5EF4-FFF2-40B4-BE49-F238E27FC236}">
                <a16:creationId xmlns:a16="http://schemas.microsoft.com/office/drawing/2014/main" id="{8A67EE31-62AC-7F4C-B565-8C090E7E674F}"/>
              </a:ext>
            </a:extLst>
          </p:cNvPr>
          <p:cNvSpPr/>
          <p:nvPr/>
        </p:nvSpPr>
        <p:spPr>
          <a:xfrm>
            <a:off x="438912" y="1207008"/>
            <a:ext cx="2731008" cy="2231136"/>
          </a:xfrm>
          <a:custGeom>
            <a:avLst/>
            <a:gdLst>
              <a:gd name="connsiteX0" fmla="*/ 1011936 w 2731008"/>
              <a:gd name="connsiteY0" fmla="*/ 2231136 h 2231136"/>
              <a:gd name="connsiteX1" fmla="*/ 1011936 w 2731008"/>
              <a:gd name="connsiteY1" fmla="*/ 1560576 h 2231136"/>
              <a:gd name="connsiteX2" fmla="*/ 0 w 2731008"/>
              <a:gd name="connsiteY2" fmla="*/ 1560576 h 2231136"/>
              <a:gd name="connsiteX3" fmla="*/ 0 w 2731008"/>
              <a:gd name="connsiteY3" fmla="*/ 0 h 2231136"/>
              <a:gd name="connsiteX4" fmla="*/ 2731008 w 2731008"/>
              <a:gd name="connsiteY4" fmla="*/ 0 h 2231136"/>
              <a:gd name="connsiteX5" fmla="*/ 2731008 w 2731008"/>
              <a:gd name="connsiteY5" fmla="*/ 1548384 h 2231136"/>
              <a:gd name="connsiteX6" fmla="*/ 1609344 w 2731008"/>
              <a:gd name="connsiteY6" fmla="*/ 1548384 h 2231136"/>
              <a:gd name="connsiteX7" fmla="*/ 1609344 w 2731008"/>
              <a:gd name="connsiteY7" fmla="*/ 2218944 h 2231136"/>
              <a:gd name="connsiteX8" fmla="*/ 1597152 w 2731008"/>
              <a:gd name="connsiteY8" fmla="*/ 2218944 h 223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1008" h="2231136">
                <a:moveTo>
                  <a:pt x="1011936" y="2231136"/>
                </a:moveTo>
                <a:lnTo>
                  <a:pt x="1011936" y="1560576"/>
                </a:lnTo>
                <a:lnTo>
                  <a:pt x="0" y="1560576"/>
                </a:lnTo>
                <a:lnTo>
                  <a:pt x="0" y="0"/>
                </a:lnTo>
                <a:lnTo>
                  <a:pt x="2731008" y="0"/>
                </a:lnTo>
                <a:lnTo>
                  <a:pt x="2731008" y="1548384"/>
                </a:lnTo>
                <a:lnTo>
                  <a:pt x="1609344" y="1548384"/>
                </a:lnTo>
                <a:lnTo>
                  <a:pt x="1609344" y="2218944"/>
                </a:lnTo>
                <a:lnTo>
                  <a:pt x="1597152" y="2218944"/>
                </a:lnTo>
              </a:path>
            </a:pathLst>
          </a:cu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5DD2171-7DC2-894A-953B-8F5FB380AF5F}"/>
              </a:ext>
            </a:extLst>
          </p:cNvPr>
          <p:cNvSpPr txBox="1"/>
          <p:nvPr/>
        </p:nvSpPr>
        <p:spPr>
          <a:xfrm>
            <a:off x="3557447" y="1139979"/>
            <a:ext cx="3751832" cy="1200329"/>
          </a:xfrm>
          <a:prstGeom prst="rect">
            <a:avLst/>
          </a:prstGeom>
          <a:noFill/>
        </p:spPr>
        <p:txBody>
          <a:bodyPr wrap="square" rtlCol="0">
            <a:spAutoFit/>
          </a:bodyPr>
          <a:lstStyle/>
          <a:p>
            <a:r>
              <a:rPr lang="en-US" dirty="0"/>
              <a:t>In this way, a back </a:t>
            </a:r>
            <a:r>
              <a:rPr lang="en-US" dirty="0" err="1"/>
              <a:t>emf</a:t>
            </a:r>
            <a:r>
              <a:rPr lang="en-US" dirty="0"/>
              <a:t> is induced in a direction that sets up a current that opposes the change of magnetic flux responsible for inducing the back </a:t>
            </a:r>
            <a:r>
              <a:rPr lang="en-US" dirty="0" err="1"/>
              <a:t>emf</a:t>
            </a:r>
            <a:r>
              <a:rPr lang="en-US" dirty="0"/>
              <a:t>.</a:t>
            </a:r>
          </a:p>
        </p:txBody>
      </p:sp>
      <p:grpSp>
        <p:nvGrpSpPr>
          <p:cNvPr id="5" name="Group 4">
            <a:extLst>
              <a:ext uri="{FF2B5EF4-FFF2-40B4-BE49-F238E27FC236}">
                <a16:creationId xmlns:a16="http://schemas.microsoft.com/office/drawing/2014/main" id="{4B57CA9E-D5DE-C248-8792-F26A2A469D8E}"/>
              </a:ext>
            </a:extLst>
          </p:cNvPr>
          <p:cNvGrpSpPr/>
          <p:nvPr/>
        </p:nvGrpSpPr>
        <p:grpSpPr>
          <a:xfrm>
            <a:off x="603064" y="1393931"/>
            <a:ext cx="469496" cy="469496"/>
            <a:chOff x="2553784" y="3173963"/>
            <a:chExt cx="469496" cy="469496"/>
          </a:xfrm>
        </p:grpSpPr>
        <p:sp>
          <p:nvSpPr>
            <p:cNvPr id="7" name="Oval 6">
              <a:extLst>
                <a:ext uri="{FF2B5EF4-FFF2-40B4-BE49-F238E27FC236}">
                  <a16:creationId xmlns:a16="http://schemas.microsoft.com/office/drawing/2014/main" id="{5266AF86-4C82-9148-8236-21944DCE90CD}"/>
                </a:ext>
              </a:extLst>
            </p:cNvPr>
            <p:cNvSpPr/>
            <p:nvPr/>
          </p:nvSpPr>
          <p:spPr>
            <a:xfrm>
              <a:off x="2553784" y="3173963"/>
              <a:ext cx="469496" cy="46949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8" name="Straight Connector 7">
              <a:extLst>
                <a:ext uri="{FF2B5EF4-FFF2-40B4-BE49-F238E27FC236}">
                  <a16:creationId xmlns:a16="http://schemas.microsoft.com/office/drawing/2014/main" id="{912E0388-C079-F84D-9B2C-1035074B32AF}"/>
                </a:ext>
              </a:extLst>
            </p:cNvPr>
            <p:cNvCxnSpPr>
              <a:stCxn id="7" idx="1"/>
              <a:endCxn id="7" idx="5"/>
            </p:cNvCxnSpPr>
            <p:nvPr/>
          </p:nvCxnSpPr>
          <p:spPr>
            <a:xfrm>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254B024-5BA2-4840-B83B-55AB59C389A7}"/>
                </a:ext>
              </a:extLst>
            </p:cNvPr>
            <p:cNvCxnSpPr>
              <a:cxnSpLocks/>
              <a:stCxn id="7" idx="7"/>
              <a:endCxn id="7" idx="3"/>
            </p:cNvCxnSpPr>
            <p:nvPr/>
          </p:nvCxnSpPr>
          <p:spPr>
            <a:xfrm flipH="1">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0C645A42-E188-2F42-B75C-EF5E91E5A443}"/>
              </a:ext>
            </a:extLst>
          </p:cNvPr>
          <p:cNvGrpSpPr/>
          <p:nvPr/>
        </p:nvGrpSpPr>
        <p:grpSpPr>
          <a:xfrm>
            <a:off x="1515631" y="1393931"/>
            <a:ext cx="469496" cy="469496"/>
            <a:chOff x="2553784" y="3173963"/>
            <a:chExt cx="469496" cy="469496"/>
          </a:xfrm>
        </p:grpSpPr>
        <p:sp>
          <p:nvSpPr>
            <p:cNvPr id="11" name="Oval 10">
              <a:extLst>
                <a:ext uri="{FF2B5EF4-FFF2-40B4-BE49-F238E27FC236}">
                  <a16:creationId xmlns:a16="http://schemas.microsoft.com/office/drawing/2014/main" id="{96D857B6-E6F8-A449-81D5-893212442998}"/>
                </a:ext>
              </a:extLst>
            </p:cNvPr>
            <p:cNvSpPr/>
            <p:nvPr/>
          </p:nvSpPr>
          <p:spPr>
            <a:xfrm>
              <a:off x="2553784" y="3173963"/>
              <a:ext cx="469496" cy="46949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12" name="Straight Connector 11">
              <a:extLst>
                <a:ext uri="{FF2B5EF4-FFF2-40B4-BE49-F238E27FC236}">
                  <a16:creationId xmlns:a16="http://schemas.microsoft.com/office/drawing/2014/main" id="{6B8122BE-67C4-594B-94FC-989371A392B8}"/>
                </a:ext>
              </a:extLst>
            </p:cNvPr>
            <p:cNvCxnSpPr>
              <a:stCxn id="11" idx="1"/>
              <a:endCxn id="11" idx="5"/>
            </p:cNvCxnSpPr>
            <p:nvPr/>
          </p:nvCxnSpPr>
          <p:spPr>
            <a:xfrm>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B4882C7-435B-2A48-BFC2-F98AE5F20D05}"/>
                </a:ext>
              </a:extLst>
            </p:cNvPr>
            <p:cNvCxnSpPr>
              <a:cxnSpLocks/>
              <a:stCxn id="11" idx="7"/>
              <a:endCxn id="11" idx="3"/>
            </p:cNvCxnSpPr>
            <p:nvPr/>
          </p:nvCxnSpPr>
          <p:spPr>
            <a:xfrm flipH="1">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B6FAD369-5AD0-E642-8B72-63B7403BC821}"/>
              </a:ext>
            </a:extLst>
          </p:cNvPr>
          <p:cNvGrpSpPr/>
          <p:nvPr/>
        </p:nvGrpSpPr>
        <p:grpSpPr>
          <a:xfrm>
            <a:off x="2428198" y="1393931"/>
            <a:ext cx="469496" cy="469496"/>
            <a:chOff x="2553784" y="3173963"/>
            <a:chExt cx="469496" cy="469496"/>
          </a:xfrm>
        </p:grpSpPr>
        <p:sp>
          <p:nvSpPr>
            <p:cNvPr id="16" name="Oval 15">
              <a:extLst>
                <a:ext uri="{FF2B5EF4-FFF2-40B4-BE49-F238E27FC236}">
                  <a16:creationId xmlns:a16="http://schemas.microsoft.com/office/drawing/2014/main" id="{ED64EA93-9B28-E441-8B04-4CD11AD2FF64}"/>
                </a:ext>
              </a:extLst>
            </p:cNvPr>
            <p:cNvSpPr/>
            <p:nvPr/>
          </p:nvSpPr>
          <p:spPr>
            <a:xfrm>
              <a:off x="2553784" y="3173963"/>
              <a:ext cx="469496" cy="46949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17" name="Straight Connector 16">
              <a:extLst>
                <a:ext uri="{FF2B5EF4-FFF2-40B4-BE49-F238E27FC236}">
                  <a16:creationId xmlns:a16="http://schemas.microsoft.com/office/drawing/2014/main" id="{572A4C45-A569-EE41-BA8E-49FE1FF1F285}"/>
                </a:ext>
              </a:extLst>
            </p:cNvPr>
            <p:cNvCxnSpPr>
              <a:stCxn id="16" idx="1"/>
              <a:endCxn id="16" idx="5"/>
            </p:cNvCxnSpPr>
            <p:nvPr/>
          </p:nvCxnSpPr>
          <p:spPr>
            <a:xfrm>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713B85B-D44C-BE4B-A5D4-F20EF7FAF172}"/>
                </a:ext>
              </a:extLst>
            </p:cNvPr>
            <p:cNvCxnSpPr>
              <a:cxnSpLocks/>
              <a:stCxn id="16" idx="7"/>
              <a:endCxn id="16" idx="3"/>
            </p:cNvCxnSpPr>
            <p:nvPr/>
          </p:nvCxnSpPr>
          <p:spPr>
            <a:xfrm flipH="1">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AD0E3C8-6517-8149-B77C-0CB89ECE68AB}"/>
              </a:ext>
            </a:extLst>
          </p:cNvPr>
          <p:cNvGrpSpPr/>
          <p:nvPr/>
        </p:nvGrpSpPr>
        <p:grpSpPr>
          <a:xfrm>
            <a:off x="603064" y="2101113"/>
            <a:ext cx="469496" cy="469496"/>
            <a:chOff x="2553784" y="3173963"/>
            <a:chExt cx="469496" cy="469496"/>
          </a:xfrm>
        </p:grpSpPr>
        <p:sp>
          <p:nvSpPr>
            <p:cNvPr id="20" name="Oval 19">
              <a:extLst>
                <a:ext uri="{FF2B5EF4-FFF2-40B4-BE49-F238E27FC236}">
                  <a16:creationId xmlns:a16="http://schemas.microsoft.com/office/drawing/2014/main" id="{A7A0C490-F1FE-7249-8E92-156CE9AAF39F}"/>
                </a:ext>
              </a:extLst>
            </p:cNvPr>
            <p:cNvSpPr/>
            <p:nvPr/>
          </p:nvSpPr>
          <p:spPr>
            <a:xfrm>
              <a:off x="2553784" y="3173963"/>
              <a:ext cx="469496" cy="46949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21" name="Straight Connector 20">
              <a:extLst>
                <a:ext uri="{FF2B5EF4-FFF2-40B4-BE49-F238E27FC236}">
                  <a16:creationId xmlns:a16="http://schemas.microsoft.com/office/drawing/2014/main" id="{009220D3-4554-F54B-8C5E-9C51F9C93FF3}"/>
                </a:ext>
              </a:extLst>
            </p:cNvPr>
            <p:cNvCxnSpPr>
              <a:stCxn id="20" idx="1"/>
              <a:endCxn id="20" idx="5"/>
            </p:cNvCxnSpPr>
            <p:nvPr/>
          </p:nvCxnSpPr>
          <p:spPr>
            <a:xfrm>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2EEA708-39C7-5E45-9CD4-10902B8F502C}"/>
                </a:ext>
              </a:extLst>
            </p:cNvPr>
            <p:cNvCxnSpPr>
              <a:cxnSpLocks/>
              <a:stCxn id="20" idx="7"/>
              <a:endCxn id="20" idx="3"/>
            </p:cNvCxnSpPr>
            <p:nvPr/>
          </p:nvCxnSpPr>
          <p:spPr>
            <a:xfrm flipH="1">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B3C857BF-B70E-3141-88C6-7525DDB05246}"/>
              </a:ext>
            </a:extLst>
          </p:cNvPr>
          <p:cNvGrpSpPr/>
          <p:nvPr/>
        </p:nvGrpSpPr>
        <p:grpSpPr>
          <a:xfrm>
            <a:off x="1515631" y="2101113"/>
            <a:ext cx="469496" cy="469496"/>
            <a:chOff x="2553784" y="3173963"/>
            <a:chExt cx="469496" cy="469496"/>
          </a:xfrm>
        </p:grpSpPr>
        <p:sp>
          <p:nvSpPr>
            <p:cNvPr id="24" name="Oval 23">
              <a:extLst>
                <a:ext uri="{FF2B5EF4-FFF2-40B4-BE49-F238E27FC236}">
                  <a16:creationId xmlns:a16="http://schemas.microsoft.com/office/drawing/2014/main" id="{936C33E3-A6CC-7F47-ADA7-AC067DF6CC11}"/>
                </a:ext>
              </a:extLst>
            </p:cNvPr>
            <p:cNvSpPr/>
            <p:nvPr/>
          </p:nvSpPr>
          <p:spPr>
            <a:xfrm>
              <a:off x="2553784" y="3173963"/>
              <a:ext cx="469496" cy="46949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25" name="Straight Connector 24">
              <a:extLst>
                <a:ext uri="{FF2B5EF4-FFF2-40B4-BE49-F238E27FC236}">
                  <a16:creationId xmlns:a16="http://schemas.microsoft.com/office/drawing/2014/main" id="{16530AE3-4C66-384E-B466-72CC0F212E35}"/>
                </a:ext>
              </a:extLst>
            </p:cNvPr>
            <p:cNvCxnSpPr>
              <a:stCxn id="24" idx="1"/>
              <a:endCxn id="24" idx="5"/>
            </p:cNvCxnSpPr>
            <p:nvPr/>
          </p:nvCxnSpPr>
          <p:spPr>
            <a:xfrm>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728614A-2D0A-A643-9697-B4266517AB88}"/>
                </a:ext>
              </a:extLst>
            </p:cNvPr>
            <p:cNvCxnSpPr>
              <a:cxnSpLocks/>
              <a:stCxn id="24" idx="7"/>
              <a:endCxn id="24" idx="3"/>
            </p:cNvCxnSpPr>
            <p:nvPr/>
          </p:nvCxnSpPr>
          <p:spPr>
            <a:xfrm flipH="1">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D8A5F351-5F27-734E-A74A-398FBF9CFBC9}"/>
              </a:ext>
            </a:extLst>
          </p:cNvPr>
          <p:cNvGrpSpPr/>
          <p:nvPr/>
        </p:nvGrpSpPr>
        <p:grpSpPr>
          <a:xfrm>
            <a:off x="2428198" y="2101113"/>
            <a:ext cx="469496" cy="469496"/>
            <a:chOff x="2553784" y="3173963"/>
            <a:chExt cx="469496" cy="469496"/>
          </a:xfrm>
        </p:grpSpPr>
        <p:sp>
          <p:nvSpPr>
            <p:cNvPr id="28" name="Oval 27">
              <a:extLst>
                <a:ext uri="{FF2B5EF4-FFF2-40B4-BE49-F238E27FC236}">
                  <a16:creationId xmlns:a16="http://schemas.microsoft.com/office/drawing/2014/main" id="{997B7195-8362-1A43-B1F1-B3B646F0E46A}"/>
                </a:ext>
              </a:extLst>
            </p:cNvPr>
            <p:cNvSpPr/>
            <p:nvPr/>
          </p:nvSpPr>
          <p:spPr>
            <a:xfrm>
              <a:off x="2553784" y="3173963"/>
              <a:ext cx="469496" cy="46949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29" name="Straight Connector 28">
              <a:extLst>
                <a:ext uri="{FF2B5EF4-FFF2-40B4-BE49-F238E27FC236}">
                  <a16:creationId xmlns:a16="http://schemas.microsoft.com/office/drawing/2014/main" id="{417E5166-1062-134A-81B1-023BDD41CB56}"/>
                </a:ext>
              </a:extLst>
            </p:cNvPr>
            <p:cNvCxnSpPr>
              <a:stCxn id="28" idx="1"/>
              <a:endCxn id="28" idx="5"/>
            </p:cNvCxnSpPr>
            <p:nvPr/>
          </p:nvCxnSpPr>
          <p:spPr>
            <a:xfrm>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C05505D-DD3F-BE45-BD54-B7D82255EDF9}"/>
                </a:ext>
              </a:extLst>
            </p:cNvPr>
            <p:cNvCxnSpPr>
              <a:cxnSpLocks/>
              <a:stCxn id="28" idx="7"/>
              <a:endCxn id="28" idx="3"/>
            </p:cNvCxnSpPr>
            <p:nvPr/>
          </p:nvCxnSpPr>
          <p:spPr>
            <a:xfrm flipH="1">
              <a:off x="2622540" y="3242719"/>
              <a:ext cx="331984" cy="3319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BD95DC6B-0635-6C41-B755-BE2F41655089}"/>
              </a:ext>
            </a:extLst>
          </p:cNvPr>
          <p:cNvGrpSpPr/>
          <p:nvPr/>
        </p:nvGrpSpPr>
        <p:grpSpPr>
          <a:xfrm>
            <a:off x="1059348" y="1398878"/>
            <a:ext cx="469496" cy="469496"/>
            <a:chOff x="7438135" y="3135852"/>
            <a:chExt cx="469496" cy="469496"/>
          </a:xfrm>
        </p:grpSpPr>
        <p:sp>
          <p:nvSpPr>
            <p:cNvPr id="32" name="Oval 31">
              <a:extLst>
                <a:ext uri="{FF2B5EF4-FFF2-40B4-BE49-F238E27FC236}">
                  <a16:creationId xmlns:a16="http://schemas.microsoft.com/office/drawing/2014/main" id="{2D4EE0AF-101A-9640-83F0-6D50ED4E86D7}"/>
                </a:ext>
              </a:extLst>
            </p:cNvPr>
            <p:cNvSpPr/>
            <p:nvPr/>
          </p:nvSpPr>
          <p:spPr>
            <a:xfrm>
              <a:off x="7438135" y="3135852"/>
              <a:ext cx="469496" cy="469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3" name="Oval 32">
              <a:extLst>
                <a:ext uri="{FF2B5EF4-FFF2-40B4-BE49-F238E27FC236}">
                  <a16:creationId xmlns:a16="http://schemas.microsoft.com/office/drawing/2014/main" id="{6145FD90-247A-B945-8B97-23254EC7A9BA}"/>
                </a:ext>
              </a:extLst>
            </p:cNvPr>
            <p:cNvSpPr/>
            <p:nvPr/>
          </p:nvSpPr>
          <p:spPr>
            <a:xfrm>
              <a:off x="7576457" y="3259224"/>
              <a:ext cx="208568" cy="208568"/>
            </a:xfrm>
            <a:prstGeom prst="ellipse">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grpSp>
      <p:grpSp>
        <p:nvGrpSpPr>
          <p:cNvPr id="34" name="Group 33">
            <a:extLst>
              <a:ext uri="{FF2B5EF4-FFF2-40B4-BE49-F238E27FC236}">
                <a16:creationId xmlns:a16="http://schemas.microsoft.com/office/drawing/2014/main" id="{1B5B0CA7-AA68-C949-A418-96DF62E89906}"/>
              </a:ext>
            </a:extLst>
          </p:cNvPr>
          <p:cNvGrpSpPr/>
          <p:nvPr/>
        </p:nvGrpSpPr>
        <p:grpSpPr>
          <a:xfrm>
            <a:off x="1985127" y="1393931"/>
            <a:ext cx="469496" cy="469496"/>
            <a:chOff x="7438135" y="3135852"/>
            <a:chExt cx="469496" cy="469496"/>
          </a:xfrm>
        </p:grpSpPr>
        <p:sp>
          <p:nvSpPr>
            <p:cNvPr id="35" name="Oval 34">
              <a:extLst>
                <a:ext uri="{FF2B5EF4-FFF2-40B4-BE49-F238E27FC236}">
                  <a16:creationId xmlns:a16="http://schemas.microsoft.com/office/drawing/2014/main" id="{4819A403-4747-C14A-AE55-565949EF9AA5}"/>
                </a:ext>
              </a:extLst>
            </p:cNvPr>
            <p:cNvSpPr/>
            <p:nvPr/>
          </p:nvSpPr>
          <p:spPr>
            <a:xfrm>
              <a:off x="7438135" y="3135852"/>
              <a:ext cx="469496" cy="469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6" name="Oval 35">
              <a:extLst>
                <a:ext uri="{FF2B5EF4-FFF2-40B4-BE49-F238E27FC236}">
                  <a16:creationId xmlns:a16="http://schemas.microsoft.com/office/drawing/2014/main" id="{F18C9567-F947-D244-9099-59FDD12FBB4E}"/>
                </a:ext>
              </a:extLst>
            </p:cNvPr>
            <p:cNvSpPr/>
            <p:nvPr/>
          </p:nvSpPr>
          <p:spPr>
            <a:xfrm>
              <a:off x="7576457" y="3259224"/>
              <a:ext cx="208568" cy="208568"/>
            </a:xfrm>
            <a:prstGeom prst="ellipse">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grpSp>
      <p:grpSp>
        <p:nvGrpSpPr>
          <p:cNvPr id="37" name="Group 36">
            <a:extLst>
              <a:ext uri="{FF2B5EF4-FFF2-40B4-BE49-F238E27FC236}">
                <a16:creationId xmlns:a16="http://schemas.microsoft.com/office/drawing/2014/main" id="{829FE7C5-EBCE-E44C-B2A2-25AA3935EF1F}"/>
              </a:ext>
            </a:extLst>
          </p:cNvPr>
          <p:cNvGrpSpPr/>
          <p:nvPr/>
        </p:nvGrpSpPr>
        <p:grpSpPr>
          <a:xfrm>
            <a:off x="1059348" y="2110507"/>
            <a:ext cx="469496" cy="469496"/>
            <a:chOff x="7438135" y="3135852"/>
            <a:chExt cx="469496" cy="469496"/>
          </a:xfrm>
        </p:grpSpPr>
        <p:sp>
          <p:nvSpPr>
            <p:cNvPr id="38" name="Oval 37">
              <a:extLst>
                <a:ext uri="{FF2B5EF4-FFF2-40B4-BE49-F238E27FC236}">
                  <a16:creationId xmlns:a16="http://schemas.microsoft.com/office/drawing/2014/main" id="{B32FC9A9-89F3-4846-A466-3BE1536C823C}"/>
                </a:ext>
              </a:extLst>
            </p:cNvPr>
            <p:cNvSpPr/>
            <p:nvPr/>
          </p:nvSpPr>
          <p:spPr>
            <a:xfrm>
              <a:off x="7438135" y="3135852"/>
              <a:ext cx="469496" cy="469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9" name="Oval 38">
              <a:extLst>
                <a:ext uri="{FF2B5EF4-FFF2-40B4-BE49-F238E27FC236}">
                  <a16:creationId xmlns:a16="http://schemas.microsoft.com/office/drawing/2014/main" id="{E652EC64-05DA-0C44-9AAC-358CD43A1690}"/>
                </a:ext>
              </a:extLst>
            </p:cNvPr>
            <p:cNvSpPr/>
            <p:nvPr/>
          </p:nvSpPr>
          <p:spPr>
            <a:xfrm>
              <a:off x="7576457" y="3259224"/>
              <a:ext cx="208568" cy="208568"/>
            </a:xfrm>
            <a:prstGeom prst="ellipse">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grpSp>
      <p:grpSp>
        <p:nvGrpSpPr>
          <p:cNvPr id="40" name="Group 39">
            <a:extLst>
              <a:ext uri="{FF2B5EF4-FFF2-40B4-BE49-F238E27FC236}">
                <a16:creationId xmlns:a16="http://schemas.microsoft.com/office/drawing/2014/main" id="{856A98F8-9661-4C4A-8838-A11487170434}"/>
              </a:ext>
            </a:extLst>
          </p:cNvPr>
          <p:cNvGrpSpPr/>
          <p:nvPr/>
        </p:nvGrpSpPr>
        <p:grpSpPr>
          <a:xfrm>
            <a:off x="1985127" y="2105560"/>
            <a:ext cx="469496" cy="469496"/>
            <a:chOff x="7438135" y="3135852"/>
            <a:chExt cx="469496" cy="469496"/>
          </a:xfrm>
        </p:grpSpPr>
        <p:sp>
          <p:nvSpPr>
            <p:cNvPr id="41" name="Oval 40">
              <a:extLst>
                <a:ext uri="{FF2B5EF4-FFF2-40B4-BE49-F238E27FC236}">
                  <a16:creationId xmlns:a16="http://schemas.microsoft.com/office/drawing/2014/main" id="{2CA82F9B-C81D-C34D-84B1-DF45E32FE00B}"/>
                </a:ext>
              </a:extLst>
            </p:cNvPr>
            <p:cNvSpPr/>
            <p:nvPr/>
          </p:nvSpPr>
          <p:spPr>
            <a:xfrm>
              <a:off x="7438135" y="3135852"/>
              <a:ext cx="469496" cy="46949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2" name="Oval 41">
              <a:extLst>
                <a:ext uri="{FF2B5EF4-FFF2-40B4-BE49-F238E27FC236}">
                  <a16:creationId xmlns:a16="http://schemas.microsoft.com/office/drawing/2014/main" id="{BBC6F445-0810-D846-968B-A062530B9FA1}"/>
                </a:ext>
              </a:extLst>
            </p:cNvPr>
            <p:cNvSpPr/>
            <p:nvPr/>
          </p:nvSpPr>
          <p:spPr>
            <a:xfrm>
              <a:off x="7576457" y="3259224"/>
              <a:ext cx="208568" cy="208568"/>
            </a:xfrm>
            <a:prstGeom prst="ellipse">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grpSp>
      <p:cxnSp>
        <p:nvCxnSpPr>
          <p:cNvPr id="43" name="Straight Arrow Connector 42">
            <a:extLst>
              <a:ext uri="{FF2B5EF4-FFF2-40B4-BE49-F238E27FC236}">
                <a16:creationId xmlns:a16="http://schemas.microsoft.com/office/drawing/2014/main" id="{67452E8F-8799-504D-894B-F160D90739A6}"/>
              </a:ext>
            </a:extLst>
          </p:cNvPr>
          <p:cNvCxnSpPr/>
          <p:nvPr/>
        </p:nvCxnSpPr>
        <p:spPr>
          <a:xfrm flipV="1">
            <a:off x="436816" y="1822512"/>
            <a:ext cx="0" cy="402336"/>
          </a:xfrm>
          <a:prstGeom prst="straightConnector1">
            <a:avLst/>
          </a:prstGeom>
          <a:ln w="38100">
            <a:solidFill>
              <a:schemeClr val="accent3"/>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8936BBB-1B86-5445-AC73-E1B185388C43}"/>
              </a:ext>
            </a:extLst>
          </p:cNvPr>
          <p:cNvCxnSpPr>
            <a:cxnSpLocks/>
          </p:cNvCxnSpPr>
          <p:nvPr/>
        </p:nvCxnSpPr>
        <p:spPr>
          <a:xfrm rot="5400000" flipV="1">
            <a:off x="1717929" y="1001930"/>
            <a:ext cx="0" cy="402336"/>
          </a:xfrm>
          <a:prstGeom prst="straightConnector1">
            <a:avLst/>
          </a:prstGeom>
          <a:ln w="38100">
            <a:solidFill>
              <a:schemeClr val="accent3"/>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887820B-9C49-FD4B-A47F-32E12D2EBFBA}"/>
              </a:ext>
            </a:extLst>
          </p:cNvPr>
          <p:cNvCxnSpPr>
            <a:cxnSpLocks/>
          </p:cNvCxnSpPr>
          <p:nvPr/>
        </p:nvCxnSpPr>
        <p:spPr>
          <a:xfrm>
            <a:off x="3169920" y="1711452"/>
            <a:ext cx="0" cy="402336"/>
          </a:xfrm>
          <a:prstGeom prst="straightConnector1">
            <a:avLst/>
          </a:prstGeom>
          <a:ln w="38100">
            <a:solidFill>
              <a:schemeClr val="accent3"/>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F6F6F71-604A-D840-BAE7-08E4D00338EB}"/>
              </a:ext>
            </a:extLst>
          </p:cNvPr>
          <p:cNvCxnSpPr>
            <a:cxnSpLocks/>
          </p:cNvCxnSpPr>
          <p:nvPr/>
        </p:nvCxnSpPr>
        <p:spPr>
          <a:xfrm>
            <a:off x="3169920" y="2113500"/>
            <a:ext cx="0" cy="324000"/>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B2E0BBCE-7422-1D4B-A13B-380A8A9B36F0}"/>
              </a:ext>
            </a:extLst>
          </p:cNvPr>
          <p:cNvCxnSpPr>
            <a:cxnSpLocks/>
          </p:cNvCxnSpPr>
          <p:nvPr/>
        </p:nvCxnSpPr>
        <p:spPr>
          <a:xfrm rot="5400000" flipV="1">
            <a:off x="2078371" y="1032506"/>
            <a:ext cx="0" cy="324000"/>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A6F0C75-389A-8444-8921-A40AEFF5146A}"/>
              </a:ext>
            </a:extLst>
          </p:cNvPr>
          <p:cNvCxnSpPr>
            <a:cxnSpLocks/>
          </p:cNvCxnSpPr>
          <p:nvPr/>
        </p:nvCxnSpPr>
        <p:spPr>
          <a:xfrm flipV="1">
            <a:off x="436816" y="1498512"/>
            <a:ext cx="0" cy="324000"/>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51" name="Rounded Rectangle 50">
            <a:extLst>
              <a:ext uri="{FF2B5EF4-FFF2-40B4-BE49-F238E27FC236}">
                <a16:creationId xmlns:a16="http://schemas.microsoft.com/office/drawing/2014/main" id="{F165558B-CF0F-F543-8F57-9AE2FB456DB9}"/>
              </a:ext>
            </a:extLst>
          </p:cNvPr>
          <p:cNvSpPr/>
          <p:nvPr/>
        </p:nvSpPr>
        <p:spPr>
          <a:xfrm>
            <a:off x="472902" y="4191540"/>
            <a:ext cx="1569761"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&lt;&lt; Back</a:t>
            </a:r>
          </a:p>
        </p:txBody>
      </p:sp>
    </p:spTree>
    <p:custDataLst>
      <p:tags r:id="rId1"/>
    </p:custDataLst>
    <p:extLst>
      <p:ext uri="{BB962C8B-B14F-4D97-AF65-F5344CB8AC3E}">
        <p14:creationId xmlns:p14="http://schemas.microsoft.com/office/powerpoint/2010/main" val="3623396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Img05</a:t>
            </a:r>
          </a:p>
        </p:txBody>
      </p:sp>
      <p:pic>
        <p:nvPicPr>
          <p:cNvPr id="3" name="Picture 2">
            <a:extLst>
              <a:ext uri="{FF2B5EF4-FFF2-40B4-BE49-F238E27FC236}">
                <a16:creationId xmlns:a16="http://schemas.microsoft.com/office/drawing/2014/main" id="{FD8581A2-A83C-6444-8A7B-91732FCB9D37}"/>
              </a:ext>
            </a:extLst>
          </p:cNvPr>
          <p:cNvPicPr>
            <a:picLocks noChangeAspect="1"/>
          </p:cNvPicPr>
          <p:nvPr/>
        </p:nvPicPr>
        <p:blipFill>
          <a:blip r:embed="rId4"/>
          <a:stretch>
            <a:fillRect/>
          </a:stretch>
        </p:blipFill>
        <p:spPr>
          <a:xfrm>
            <a:off x="404117" y="1022350"/>
            <a:ext cx="9131300" cy="3873500"/>
          </a:xfrm>
          <a:prstGeom prst="rect">
            <a:avLst/>
          </a:prstGeom>
        </p:spPr>
      </p:pic>
      <p:sp>
        <p:nvSpPr>
          <p:cNvPr id="6" name="Rectangle 5">
            <a:extLst>
              <a:ext uri="{FF2B5EF4-FFF2-40B4-BE49-F238E27FC236}">
                <a16:creationId xmlns:a16="http://schemas.microsoft.com/office/drawing/2014/main" id="{4257CA16-0FC1-1841-B33F-78E86DA89D54}"/>
              </a:ext>
            </a:extLst>
          </p:cNvPr>
          <p:cNvSpPr/>
          <p:nvPr/>
        </p:nvSpPr>
        <p:spPr>
          <a:xfrm>
            <a:off x="528638" y="1022350"/>
            <a:ext cx="2157412" cy="3873500"/>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CCC842E8-EC28-3548-9DFE-9B0F05FF65B5}"/>
              </a:ext>
            </a:extLst>
          </p:cNvPr>
          <p:cNvSpPr/>
          <p:nvPr/>
        </p:nvSpPr>
        <p:spPr>
          <a:xfrm>
            <a:off x="2686050" y="1022350"/>
            <a:ext cx="2157412" cy="38735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317F3AE-3E74-C948-843D-8CE894BBFC6F}"/>
              </a:ext>
            </a:extLst>
          </p:cNvPr>
          <p:cNvSpPr/>
          <p:nvPr/>
        </p:nvSpPr>
        <p:spPr>
          <a:xfrm>
            <a:off x="4843462" y="1022350"/>
            <a:ext cx="2157412" cy="38735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E0E1D2EC-3913-7C40-B7E3-948CB47E7B3D}"/>
              </a:ext>
            </a:extLst>
          </p:cNvPr>
          <p:cNvSpPr/>
          <p:nvPr/>
        </p:nvSpPr>
        <p:spPr>
          <a:xfrm>
            <a:off x="7000874" y="1022350"/>
            <a:ext cx="2157412" cy="3873500"/>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658E656-7B19-8041-8524-93F10C6933A1}"/>
              </a:ext>
            </a:extLst>
          </p:cNvPr>
          <p:cNvSpPr txBox="1"/>
          <p:nvPr/>
        </p:nvSpPr>
        <p:spPr>
          <a:xfrm>
            <a:off x="2035340" y="2040235"/>
            <a:ext cx="1152944" cy="461665"/>
          </a:xfrm>
          <a:prstGeom prst="rect">
            <a:avLst/>
          </a:prstGeom>
          <a:noFill/>
        </p:spPr>
        <p:txBody>
          <a:bodyPr wrap="none" rtlCol="0">
            <a:spAutoFit/>
          </a:bodyPr>
          <a:lstStyle/>
          <a:p>
            <a:r>
              <a:rPr lang="en-US" sz="2400" b="1" dirty="0">
                <a:solidFill>
                  <a:srgbClr val="8973BC"/>
                </a:solidFill>
              </a:rPr>
              <a:t>Current</a:t>
            </a:r>
          </a:p>
        </p:txBody>
      </p:sp>
      <p:sp>
        <p:nvSpPr>
          <p:cNvPr id="62" name="TextBox 61">
            <a:extLst>
              <a:ext uri="{FF2B5EF4-FFF2-40B4-BE49-F238E27FC236}">
                <a16:creationId xmlns:a16="http://schemas.microsoft.com/office/drawing/2014/main" id="{0DF531A0-9C30-9045-B2D5-E6B27F4D4A23}"/>
              </a:ext>
            </a:extLst>
          </p:cNvPr>
          <p:cNvSpPr txBox="1"/>
          <p:nvPr/>
        </p:nvSpPr>
        <p:spPr>
          <a:xfrm>
            <a:off x="2686048" y="1175241"/>
            <a:ext cx="1415772" cy="461665"/>
          </a:xfrm>
          <a:prstGeom prst="rect">
            <a:avLst/>
          </a:prstGeom>
          <a:noFill/>
        </p:spPr>
        <p:txBody>
          <a:bodyPr wrap="none" rtlCol="0">
            <a:spAutoFit/>
          </a:bodyPr>
          <a:lstStyle/>
          <a:p>
            <a:r>
              <a:rPr lang="en-US" sz="2400" b="1" dirty="0">
                <a:solidFill>
                  <a:srgbClr val="6395C6"/>
                </a:solidFill>
              </a:rPr>
              <a:t>Back EMF</a:t>
            </a:r>
          </a:p>
        </p:txBody>
      </p:sp>
    </p:spTree>
    <p:custDataLst>
      <p:tags r:id="rId1"/>
    </p:custDataLst>
    <p:extLst>
      <p:ext uri="{BB962C8B-B14F-4D97-AF65-F5344CB8AC3E}">
        <p14:creationId xmlns:p14="http://schemas.microsoft.com/office/powerpoint/2010/main" val="1989087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 (1 of 2)</a:t>
            </a:r>
          </a:p>
        </p:txBody>
      </p:sp>
      <p:sp>
        <p:nvSpPr>
          <p:cNvPr id="3" name="Content Placeholder 2"/>
          <p:cNvSpPr>
            <a:spLocks noGrp="1"/>
          </p:cNvSpPr>
          <p:nvPr>
            <p:ph sz="quarter" idx="10"/>
          </p:nvPr>
        </p:nvSpPr>
        <p:spPr>
          <a:xfrm>
            <a:off x="826109" y="1059933"/>
            <a:ext cx="8284354" cy="483117"/>
          </a:xfrm>
        </p:spPr>
        <p:txBody>
          <a:bodyPr>
            <a:noAutofit/>
          </a:bodyPr>
          <a:lstStyle/>
          <a:p>
            <a:pPr marL="0" indent="0">
              <a:buNone/>
            </a:pPr>
            <a:r>
              <a:rPr lang="en-GB" sz="2000" dirty="0"/>
              <a:t>Create a screencast video answering the question.</a:t>
            </a:r>
          </a:p>
        </p:txBody>
      </p:sp>
      <p:pic>
        <p:nvPicPr>
          <p:cNvPr id="4" name="Picture 3">
            <a:extLst>
              <a:ext uri="{FF2B5EF4-FFF2-40B4-BE49-F238E27FC236}">
                <a16:creationId xmlns:a16="http://schemas.microsoft.com/office/drawing/2014/main" id="{86B2C9B1-AF0A-524A-9AF6-AA8EB8E4D502}"/>
              </a:ext>
            </a:extLst>
          </p:cNvPr>
          <p:cNvPicPr>
            <a:picLocks noChangeAspect="1"/>
          </p:cNvPicPr>
          <p:nvPr/>
        </p:nvPicPr>
        <p:blipFill>
          <a:blip r:embed="rId4"/>
          <a:stretch>
            <a:fillRect/>
          </a:stretch>
        </p:blipFill>
        <p:spPr>
          <a:xfrm>
            <a:off x="645417" y="1543050"/>
            <a:ext cx="8890000" cy="3086100"/>
          </a:xfrm>
          <a:prstGeom prst="rect">
            <a:avLst/>
          </a:prstGeom>
        </p:spPr>
      </p:pic>
    </p:spTree>
    <p:custDataLst>
      <p:tags r:id="rId1"/>
    </p:custDataLst>
    <p:extLst>
      <p:ext uri="{BB962C8B-B14F-4D97-AF65-F5344CB8AC3E}">
        <p14:creationId xmlns:p14="http://schemas.microsoft.com/office/powerpoint/2010/main" val="440823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2.4: Self Induction</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2" y="1091868"/>
            <a:ext cx="5916897" cy="3911932"/>
          </a:xfrm>
        </p:spPr>
        <p:txBody>
          <a:bodyPr>
            <a:noAutofit/>
          </a:bodyPr>
          <a:lstStyle/>
          <a:p>
            <a:pPr marL="0" indent="0" algn="just">
              <a:buNone/>
            </a:pPr>
            <a:r>
              <a:rPr lang="en-US" sz="2400" dirty="0"/>
              <a:t>We know from unit 2 that a </a:t>
            </a:r>
            <a:r>
              <a:rPr lang="en-US" sz="2400" b="1" dirty="0"/>
              <a:t>current</a:t>
            </a:r>
            <a:r>
              <a:rPr lang="en-US" sz="2400" dirty="0"/>
              <a:t> through a conductor produces a </a:t>
            </a:r>
            <a:r>
              <a:rPr lang="en-US" sz="2400" b="1" dirty="0"/>
              <a:t>magnetic field </a:t>
            </a:r>
            <a:r>
              <a:rPr lang="en-US" sz="2400" dirty="0"/>
              <a:t>around the conductor (the electromagnetic effect).</a:t>
            </a:r>
          </a:p>
          <a:p>
            <a:pPr marL="0" indent="0" algn="just">
              <a:buNone/>
            </a:pPr>
            <a:r>
              <a:rPr lang="en-US" sz="2400" dirty="0"/>
              <a:t>We know from unit 3 that a </a:t>
            </a:r>
            <a:r>
              <a:rPr lang="en-US" sz="2400" b="1" dirty="0"/>
              <a:t>changing magnetic field induces an </a:t>
            </a:r>
            <a:r>
              <a:rPr lang="en-US" sz="2400" b="1" dirty="0" err="1"/>
              <a:t>emf</a:t>
            </a:r>
            <a:r>
              <a:rPr lang="en-US" sz="2400" b="1" dirty="0"/>
              <a:t> </a:t>
            </a:r>
            <a:r>
              <a:rPr lang="en-US" sz="2400" dirty="0"/>
              <a:t>in a conductor (electromagnetic induction).</a:t>
            </a:r>
          </a:p>
          <a:p>
            <a:pPr marL="0" indent="0" algn="just">
              <a:buNone/>
            </a:pPr>
            <a:r>
              <a:rPr lang="en-US" sz="2400" dirty="0"/>
              <a:t>Therefore, if the magnetic field produced around the conductor by the electromagnetic effect is changing because the current is changing, will this induce an </a:t>
            </a:r>
            <a:r>
              <a:rPr lang="en-US" sz="2400" dirty="0" err="1"/>
              <a:t>emf</a:t>
            </a:r>
            <a:r>
              <a:rPr lang="en-US" sz="2400" dirty="0"/>
              <a:t> in the conductor itself?</a:t>
            </a:r>
          </a:p>
        </p:txBody>
      </p:sp>
      <p:pic>
        <p:nvPicPr>
          <p:cNvPr id="4" name="Picture 3">
            <a:extLst>
              <a:ext uri="{FF2B5EF4-FFF2-40B4-BE49-F238E27FC236}">
                <a16:creationId xmlns:a16="http://schemas.microsoft.com/office/drawing/2014/main" id="{4FE755A6-8108-E548-8185-6FFC044822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85404" y="932543"/>
            <a:ext cx="3653971" cy="3653971"/>
          </a:xfrm>
          <a:prstGeom prst="rect">
            <a:avLst/>
          </a:prstGeom>
        </p:spPr>
      </p:pic>
    </p:spTree>
    <p:custDataLst>
      <p:tags r:id="rId1"/>
    </p:custDataLst>
    <p:extLst>
      <p:ext uri="{BB962C8B-B14F-4D97-AF65-F5344CB8AC3E}">
        <p14:creationId xmlns:p14="http://schemas.microsoft.com/office/powerpoint/2010/main" val="259420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Self induction</a:t>
            </a:r>
          </a:p>
        </p:txBody>
      </p:sp>
      <p:sp>
        <p:nvSpPr>
          <p:cNvPr id="3" name="Content Placeholder 2"/>
          <p:cNvSpPr>
            <a:spLocks noGrp="1"/>
          </p:cNvSpPr>
          <p:nvPr>
            <p:ph idx="1"/>
          </p:nvPr>
        </p:nvSpPr>
        <p:spPr>
          <a:xfrm>
            <a:off x="1057330" y="942966"/>
            <a:ext cx="4458099" cy="2917833"/>
          </a:xfrm>
        </p:spPr>
        <p:txBody>
          <a:bodyPr>
            <a:noAutofit/>
          </a:bodyPr>
          <a:lstStyle/>
          <a:p>
            <a:pPr marL="0" indent="0" algn="just">
              <a:buNone/>
            </a:pPr>
            <a:r>
              <a:rPr lang="en-GB" sz="2400" dirty="0"/>
              <a:t>The answer to the previous question is YES and is a process called </a:t>
            </a:r>
            <a:r>
              <a:rPr lang="en-GB" sz="2400" b="1" dirty="0"/>
              <a:t>self induction</a:t>
            </a:r>
            <a:r>
              <a:rPr lang="en-GB" sz="2400" dirty="0"/>
              <a:t>.</a:t>
            </a:r>
          </a:p>
          <a:p>
            <a:pPr marL="0" indent="0" algn="just">
              <a:buNone/>
            </a:pPr>
            <a:r>
              <a:rPr lang="en-GB" sz="2400" dirty="0"/>
              <a:t>Self induction is when an </a:t>
            </a:r>
            <a:r>
              <a:rPr lang="en-GB" sz="2400" dirty="0" err="1"/>
              <a:t>emf</a:t>
            </a:r>
            <a:r>
              <a:rPr lang="en-GB" sz="2400" dirty="0"/>
              <a:t> is </a:t>
            </a:r>
            <a:r>
              <a:rPr lang="en-GB" sz="2400" b="1" dirty="0"/>
              <a:t>induced</a:t>
            </a:r>
            <a:r>
              <a:rPr lang="en-GB" sz="2400" dirty="0"/>
              <a:t> in a current carrying conductor because the current through the conductor is changing.</a:t>
            </a:r>
          </a:p>
          <a:p>
            <a:pPr marL="0" indent="0">
              <a:buNone/>
            </a:pPr>
            <a:endParaRPr lang="en-GB" sz="2400" dirty="0"/>
          </a:p>
        </p:txBody>
      </p:sp>
      <p:sp>
        <p:nvSpPr>
          <p:cNvPr id="10" name="Rectangle 9">
            <a:extLst>
              <a:ext uri="{FF2B5EF4-FFF2-40B4-BE49-F238E27FC236}">
                <a16:creationId xmlns:a16="http://schemas.microsoft.com/office/drawing/2014/main" id="{E0FECDD7-6CB2-9249-9F43-746F354CA5EA}"/>
              </a:ext>
            </a:extLst>
          </p:cNvPr>
          <p:cNvSpPr/>
          <p:nvPr/>
        </p:nvSpPr>
        <p:spPr>
          <a:xfrm>
            <a:off x="1145465" y="4020514"/>
            <a:ext cx="4369964" cy="830997"/>
          </a:xfrm>
          <a:prstGeom prst="rect">
            <a:avLst/>
          </a:prstGeom>
          <a:solidFill>
            <a:schemeClr val="tx2">
              <a:lumMod val="40000"/>
              <a:lumOff val="60000"/>
            </a:schemeClr>
          </a:solidFill>
        </p:spPr>
        <p:txBody>
          <a:bodyPr wrap="square">
            <a:spAutoFit/>
          </a:bodyPr>
          <a:lstStyle/>
          <a:p>
            <a:r>
              <a:rPr lang="en-GB" sz="2400" i="1" dirty="0"/>
              <a:t>Watch the video to see a demonstration of self induction.</a:t>
            </a:r>
          </a:p>
        </p:txBody>
      </p:sp>
      <p:pic>
        <p:nvPicPr>
          <p:cNvPr id="11" name="Graphic 10" descr="User">
            <a:extLst>
              <a:ext uri="{FF2B5EF4-FFF2-40B4-BE49-F238E27FC236}">
                <a16:creationId xmlns:a16="http://schemas.microsoft.com/office/drawing/2014/main" id="{DB2F9CB8-C000-9F45-961E-CEA63C701D9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6432" y="3986131"/>
            <a:ext cx="854046" cy="854046"/>
          </a:xfrm>
          <a:prstGeom prst="rect">
            <a:avLst/>
          </a:prstGeom>
        </p:spPr>
      </p:pic>
      <p:sp>
        <p:nvSpPr>
          <p:cNvPr id="7" name="Rectangle 6">
            <a:extLst>
              <a:ext uri="{FF2B5EF4-FFF2-40B4-BE49-F238E27FC236}">
                <a16:creationId xmlns:a16="http://schemas.microsoft.com/office/drawing/2014/main" id="{9D4A1526-0917-4149-8CEB-BB24F3DCB602}"/>
              </a:ext>
            </a:extLst>
          </p:cNvPr>
          <p:cNvSpPr/>
          <p:nvPr/>
        </p:nvSpPr>
        <p:spPr>
          <a:xfrm>
            <a:off x="5618716" y="1009876"/>
            <a:ext cx="4181674" cy="27840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YT01</a:t>
            </a:r>
          </a:p>
        </p:txBody>
      </p:sp>
    </p:spTree>
    <p:custDataLst>
      <p:tags r:id="rId1"/>
    </p:custDataLst>
    <p:extLst>
      <p:ext uri="{BB962C8B-B14F-4D97-AF65-F5344CB8AC3E}">
        <p14:creationId xmlns:p14="http://schemas.microsoft.com/office/powerpoint/2010/main" val="3671058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Self induction</a:t>
            </a:r>
          </a:p>
        </p:txBody>
      </p:sp>
      <p:sp>
        <p:nvSpPr>
          <p:cNvPr id="3" name="Content Placeholder 2"/>
          <p:cNvSpPr>
            <a:spLocks noGrp="1"/>
          </p:cNvSpPr>
          <p:nvPr>
            <p:ph idx="1"/>
          </p:nvPr>
        </p:nvSpPr>
        <p:spPr>
          <a:xfrm>
            <a:off x="1057330" y="942966"/>
            <a:ext cx="4458099" cy="2917833"/>
          </a:xfrm>
        </p:spPr>
        <p:txBody>
          <a:bodyPr>
            <a:noAutofit/>
          </a:bodyPr>
          <a:lstStyle/>
          <a:p>
            <a:pPr marL="0" indent="0" algn="just">
              <a:buNone/>
            </a:pPr>
            <a:r>
              <a:rPr lang="en-GB" sz="2400" dirty="0"/>
              <a:t>The process by which self induction happens can be tricky to understand. Let’s take another look at how it works</a:t>
            </a:r>
          </a:p>
          <a:p>
            <a:pPr marL="0" indent="0">
              <a:buNone/>
            </a:pPr>
            <a:endParaRPr lang="en-GB" sz="2400" dirty="0"/>
          </a:p>
        </p:txBody>
      </p:sp>
      <p:sp>
        <p:nvSpPr>
          <p:cNvPr id="10" name="Rectangle 9">
            <a:extLst>
              <a:ext uri="{FF2B5EF4-FFF2-40B4-BE49-F238E27FC236}">
                <a16:creationId xmlns:a16="http://schemas.microsoft.com/office/drawing/2014/main" id="{E0FECDD7-6CB2-9249-9F43-746F354CA5EA}"/>
              </a:ext>
            </a:extLst>
          </p:cNvPr>
          <p:cNvSpPr/>
          <p:nvPr/>
        </p:nvSpPr>
        <p:spPr>
          <a:xfrm>
            <a:off x="1060995" y="2594050"/>
            <a:ext cx="4369964" cy="1200329"/>
          </a:xfrm>
          <a:prstGeom prst="rect">
            <a:avLst/>
          </a:prstGeom>
          <a:solidFill>
            <a:schemeClr val="tx2">
              <a:lumMod val="40000"/>
              <a:lumOff val="60000"/>
            </a:schemeClr>
          </a:solidFill>
        </p:spPr>
        <p:txBody>
          <a:bodyPr wrap="square">
            <a:spAutoFit/>
          </a:bodyPr>
          <a:lstStyle/>
          <a:p>
            <a:r>
              <a:rPr lang="en-GB" sz="2400" i="1" dirty="0"/>
              <a:t>Watch the video for another demonstration and explanation of self-induction.</a:t>
            </a:r>
          </a:p>
        </p:txBody>
      </p:sp>
      <p:pic>
        <p:nvPicPr>
          <p:cNvPr id="11" name="Graphic 10" descr="User">
            <a:extLst>
              <a:ext uri="{FF2B5EF4-FFF2-40B4-BE49-F238E27FC236}">
                <a16:creationId xmlns:a16="http://schemas.microsoft.com/office/drawing/2014/main" id="{DB2F9CB8-C000-9F45-961E-CEA63C701D9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962" y="2559667"/>
            <a:ext cx="854046" cy="854046"/>
          </a:xfrm>
          <a:prstGeom prst="rect">
            <a:avLst/>
          </a:prstGeom>
        </p:spPr>
      </p:pic>
      <p:sp>
        <p:nvSpPr>
          <p:cNvPr id="7" name="Rectangle 6">
            <a:extLst>
              <a:ext uri="{FF2B5EF4-FFF2-40B4-BE49-F238E27FC236}">
                <a16:creationId xmlns:a16="http://schemas.microsoft.com/office/drawing/2014/main" id="{9D4A1526-0917-4149-8CEB-BB24F3DCB602}"/>
              </a:ext>
            </a:extLst>
          </p:cNvPr>
          <p:cNvSpPr/>
          <p:nvPr/>
        </p:nvSpPr>
        <p:spPr>
          <a:xfrm>
            <a:off x="5618716" y="1009876"/>
            <a:ext cx="4181674" cy="27840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Vid01</a:t>
            </a:r>
          </a:p>
        </p:txBody>
      </p:sp>
    </p:spTree>
    <p:custDataLst>
      <p:tags r:id="rId1"/>
    </p:custDataLst>
    <p:extLst>
      <p:ext uri="{BB962C8B-B14F-4D97-AF65-F5344CB8AC3E}">
        <p14:creationId xmlns:p14="http://schemas.microsoft.com/office/powerpoint/2010/main" val="302930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Solenoids and self induction</a:t>
            </a:r>
          </a:p>
        </p:txBody>
      </p:sp>
      <p:sp>
        <p:nvSpPr>
          <p:cNvPr id="3" name="Content Placeholder 2"/>
          <p:cNvSpPr>
            <a:spLocks noGrp="1"/>
          </p:cNvSpPr>
          <p:nvPr>
            <p:ph idx="1"/>
          </p:nvPr>
        </p:nvSpPr>
        <p:spPr>
          <a:xfrm>
            <a:off x="1057330" y="942966"/>
            <a:ext cx="4458099" cy="3457584"/>
          </a:xfrm>
        </p:spPr>
        <p:txBody>
          <a:bodyPr>
            <a:noAutofit/>
          </a:bodyPr>
          <a:lstStyle/>
          <a:p>
            <a:pPr marL="0" indent="0" algn="just">
              <a:buNone/>
            </a:pPr>
            <a:r>
              <a:rPr lang="en-GB" sz="2400" dirty="0"/>
              <a:t>Because self induction relies on there being a changing magnetic field, we almost always use solenoids (coils) to demonstrate and apply self-induction. Remember, solenoids produce stronger magnetic fields than straight pieces of conductor so the self induction effects are greater in solenoids.</a:t>
            </a:r>
          </a:p>
          <a:p>
            <a:pPr marL="0" indent="0">
              <a:buNone/>
            </a:pPr>
            <a:endParaRPr lang="en-GB" sz="2400" dirty="0"/>
          </a:p>
        </p:txBody>
      </p:sp>
      <p:pic>
        <p:nvPicPr>
          <p:cNvPr id="4" name="Picture 3">
            <a:extLst>
              <a:ext uri="{FF2B5EF4-FFF2-40B4-BE49-F238E27FC236}">
                <a16:creationId xmlns:a16="http://schemas.microsoft.com/office/drawing/2014/main" id="{E898D7B6-F541-E14D-B7D2-9E9BDBA70C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81275" y="1764536"/>
            <a:ext cx="4157475" cy="1474727"/>
          </a:xfrm>
          <a:prstGeom prst="rect">
            <a:avLst/>
          </a:prstGeom>
        </p:spPr>
      </p:pic>
    </p:spTree>
    <p:custDataLst>
      <p:tags r:id="rId1"/>
    </p:custDataLst>
    <p:extLst>
      <p:ext uri="{BB962C8B-B14F-4D97-AF65-F5344CB8AC3E}">
        <p14:creationId xmlns:p14="http://schemas.microsoft.com/office/powerpoint/2010/main" val="3686919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self induction works</a:t>
            </a:r>
          </a:p>
        </p:txBody>
      </p:sp>
      <p:sp>
        <p:nvSpPr>
          <p:cNvPr id="3" name="Content Placeholder 2"/>
          <p:cNvSpPr>
            <a:spLocks noGrp="1"/>
          </p:cNvSpPr>
          <p:nvPr>
            <p:ph idx="1"/>
          </p:nvPr>
        </p:nvSpPr>
        <p:spPr>
          <a:xfrm>
            <a:off x="1057330" y="942967"/>
            <a:ext cx="7948797" cy="842972"/>
          </a:xfrm>
        </p:spPr>
        <p:txBody>
          <a:bodyPr>
            <a:noAutofit/>
          </a:bodyPr>
          <a:lstStyle/>
          <a:p>
            <a:pPr marL="0" indent="0">
              <a:buNone/>
            </a:pPr>
            <a:r>
              <a:rPr lang="en-GB" sz="2400" dirty="0"/>
              <a:t>Let’s review how self induction happens, step by step.</a:t>
            </a:r>
          </a:p>
        </p:txBody>
      </p:sp>
      <p:sp>
        <p:nvSpPr>
          <p:cNvPr id="10" name="Rectangle 9">
            <a:extLst>
              <a:ext uri="{FF2B5EF4-FFF2-40B4-BE49-F238E27FC236}">
                <a16:creationId xmlns:a16="http://schemas.microsoft.com/office/drawing/2014/main" id="{E0FECDD7-6CB2-9249-9F43-746F354CA5EA}"/>
              </a:ext>
            </a:extLst>
          </p:cNvPr>
          <p:cNvSpPr/>
          <p:nvPr/>
        </p:nvSpPr>
        <p:spPr>
          <a:xfrm>
            <a:off x="1145464" y="1404836"/>
            <a:ext cx="7584623" cy="461665"/>
          </a:xfrm>
          <a:prstGeom prst="rect">
            <a:avLst/>
          </a:prstGeom>
          <a:solidFill>
            <a:schemeClr val="tx2">
              <a:lumMod val="40000"/>
              <a:lumOff val="60000"/>
            </a:schemeClr>
          </a:solidFill>
        </p:spPr>
        <p:txBody>
          <a:bodyPr wrap="square">
            <a:spAutoFit/>
          </a:bodyPr>
          <a:lstStyle/>
          <a:p>
            <a:r>
              <a:rPr lang="en-GB" sz="2400" i="1" dirty="0"/>
              <a:t>Click each button to step through the process again.</a:t>
            </a:r>
          </a:p>
        </p:txBody>
      </p:sp>
      <p:pic>
        <p:nvPicPr>
          <p:cNvPr id="11" name="Graphic 10" descr="User">
            <a:extLst>
              <a:ext uri="{FF2B5EF4-FFF2-40B4-BE49-F238E27FC236}">
                <a16:creationId xmlns:a16="http://schemas.microsoft.com/office/drawing/2014/main" id="{DB2F9CB8-C000-9F45-961E-CEA63C701D9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6432" y="1225311"/>
            <a:ext cx="854046" cy="854046"/>
          </a:xfrm>
          <a:prstGeom prst="rect">
            <a:avLst/>
          </a:prstGeom>
        </p:spPr>
      </p:pic>
      <p:sp>
        <p:nvSpPr>
          <p:cNvPr id="7" name="Rounded Rectangle 6">
            <a:extLst>
              <a:ext uri="{FF2B5EF4-FFF2-40B4-BE49-F238E27FC236}">
                <a16:creationId xmlns:a16="http://schemas.microsoft.com/office/drawing/2014/main" id="{4FB91752-0F5C-AC44-B96B-629C0E84E2A0}"/>
              </a:ext>
            </a:extLst>
          </p:cNvPr>
          <p:cNvSpPr/>
          <p:nvPr/>
        </p:nvSpPr>
        <p:spPr>
          <a:xfrm>
            <a:off x="1157276" y="1931986"/>
            <a:ext cx="3057537" cy="933844"/>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GB" sz="2800" b="1" i="1" dirty="0"/>
              <a:t>Changing Current</a:t>
            </a:r>
          </a:p>
        </p:txBody>
      </p:sp>
      <p:sp>
        <p:nvSpPr>
          <p:cNvPr id="8" name="Rounded Rectangle 7">
            <a:extLst>
              <a:ext uri="{FF2B5EF4-FFF2-40B4-BE49-F238E27FC236}">
                <a16:creationId xmlns:a16="http://schemas.microsoft.com/office/drawing/2014/main" id="{BEFE6C2E-3ABB-8643-881E-EFD0EF0D0B3C}"/>
              </a:ext>
            </a:extLst>
          </p:cNvPr>
          <p:cNvSpPr/>
          <p:nvPr/>
        </p:nvSpPr>
        <p:spPr>
          <a:xfrm>
            <a:off x="1157276" y="2974181"/>
            <a:ext cx="3057537" cy="933844"/>
          </a:xfrm>
          <a:prstGeom prst="roundRect">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GB" sz="2800" b="1" i="1" dirty="0"/>
              <a:t>Changing Magnetic Field</a:t>
            </a:r>
          </a:p>
        </p:txBody>
      </p:sp>
      <p:sp>
        <p:nvSpPr>
          <p:cNvPr id="9" name="Rounded Rectangle 8">
            <a:extLst>
              <a:ext uri="{FF2B5EF4-FFF2-40B4-BE49-F238E27FC236}">
                <a16:creationId xmlns:a16="http://schemas.microsoft.com/office/drawing/2014/main" id="{61940366-4770-7B41-A3AC-438A37A4449A}"/>
              </a:ext>
            </a:extLst>
          </p:cNvPr>
          <p:cNvSpPr/>
          <p:nvPr/>
        </p:nvSpPr>
        <p:spPr>
          <a:xfrm>
            <a:off x="1157276" y="4016376"/>
            <a:ext cx="3057537" cy="933844"/>
          </a:xfrm>
          <a:prstGeom prst="roundRect">
            <a:avLst/>
          </a:prstGeom>
          <a:solidFill>
            <a:schemeClr val="accent3"/>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GB" sz="2800" b="1" i="1" dirty="0"/>
              <a:t>Induced </a:t>
            </a:r>
            <a:r>
              <a:rPr lang="en-GB" sz="2800" b="1" i="1" dirty="0" err="1"/>
              <a:t>emf</a:t>
            </a:r>
            <a:endParaRPr lang="en-GB" sz="2800" b="1" i="1" dirty="0"/>
          </a:p>
        </p:txBody>
      </p:sp>
      <p:sp>
        <p:nvSpPr>
          <p:cNvPr id="12" name="Oval 11">
            <a:extLst>
              <a:ext uri="{FF2B5EF4-FFF2-40B4-BE49-F238E27FC236}">
                <a16:creationId xmlns:a16="http://schemas.microsoft.com/office/drawing/2014/main" id="{EA968C60-AA5A-114B-8A12-F8827856D00E}"/>
              </a:ext>
            </a:extLst>
          </p:cNvPr>
          <p:cNvSpPr/>
          <p:nvPr/>
        </p:nvSpPr>
        <p:spPr>
          <a:xfrm>
            <a:off x="1228716" y="2187817"/>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solidFill>
              </a:rPr>
              <a:t>1</a:t>
            </a:r>
            <a:endParaRPr lang="en-GB" dirty="0">
              <a:solidFill>
                <a:schemeClr val="accent2"/>
              </a:solidFill>
            </a:endParaRPr>
          </a:p>
        </p:txBody>
      </p:sp>
      <p:sp>
        <p:nvSpPr>
          <p:cNvPr id="13" name="Oval 12">
            <a:extLst>
              <a:ext uri="{FF2B5EF4-FFF2-40B4-BE49-F238E27FC236}">
                <a16:creationId xmlns:a16="http://schemas.microsoft.com/office/drawing/2014/main" id="{FF577189-F9BE-0841-8B34-48359A3A28F0}"/>
              </a:ext>
            </a:extLst>
          </p:cNvPr>
          <p:cNvSpPr/>
          <p:nvPr/>
        </p:nvSpPr>
        <p:spPr>
          <a:xfrm>
            <a:off x="1228716" y="4273233"/>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3"/>
                </a:solidFill>
              </a:rPr>
              <a:t>3</a:t>
            </a:r>
            <a:endParaRPr lang="en-GB" dirty="0">
              <a:solidFill>
                <a:schemeClr val="accent3"/>
              </a:solidFill>
            </a:endParaRPr>
          </a:p>
        </p:txBody>
      </p:sp>
      <p:sp>
        <p:nvSpPr>
          <p:cNvPr id="14" name="Oval 13">
            <a:extLst>
              <a:ext uri="{FF2B5EF4-FFF2-40B4-BE49-F238E27FC236}">
                <a16:creationId xmlns:a16="http://schemas.microsoft.com/office/drawing/2014/main" id="{34BD32F9-306B-CF4E-AE86-1F3751A077A4}"/>
              </a:ext>
            </a:extLst>
          </p:cNvPr>
          <p:cNvSpPr/>
          <p:nvPr/>
        </p:nvSpPr>
        <p:spPr>
          <a:xfrm>
            <a:off x="1228716" y="3231038"/>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4"/>
                </a:solidFill>
              </a:rPr>
              <a:t>2</a:t>
            </a:r>
            <a:endParaRPr lang="en-GB" dirty="0">
              <a:solidFill>
                <a:schemeClr val="accent4"/>
              </a:solidFill>
            </a:endParaRPr>
          </a:p>
        </p:txBody>
      </p:sp>
      <p:sp>
        <p:nvSpPr>
          <p:cNvPr id="4" name="Rounded Rectangle 3">
            <a:extLst>
              <a:ext uri="{FF2B5EF4-FFF2-40B4-BE49-F238E27FC236}">
                <a16:creationId xmlns:a16="http://schemas.microsoft.com/office/drawing/2014/main" id="{FDB1AE87-0144-0548-AEC0-25EE7BAA3469}"/>
              </a:ext>
            </a:extLst>
          </p:cNvPr>
          <p:cNvSpPr/>
          <p:nvPr/>
        </p:nvSpPr>
        <p:spPr>
          <a:xfrm>
            <a:off x="4586288" y="2079357"/>
            <a:ext cx="4419839" cy="2735531"/>
          </a:xfrm>
          <a:prstGeom prst="roundRect">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193297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3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54358</TotalTime>
  <Words>3030</Words>
  <Application>Microsoft Macintosh PowerPoint</Application>
  <PresentationFormat>Custom</PresentationFormat>
  <Paragraphs>235</Paragraphs>
  <Slides>35</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Cambria Math</vt:lpstr>
      <vt:lpstr>Open Sans</vt:lpstr>
      <vt:lpstr>Office Theme</vt:lpstr>
      <vt:lpstr>Electrical Principles</vt:lpstr>
      <vt:lpstr>Assumed prior learning</vt:lpstr>
      <vt:lpstr>Outcomes</vt:lpstr>
      <vt:lpstr>Unit 2.4: Self Induction</vt:lpstr>
      <vt:lpstr>Introduction</vt:lpstr>
      <vt:lpstr>Self induction</vt:lpstr>
      <vt:lpstr>Self induction</vt:lpstr>
      <vt:lpstr>Solenoids and self induction</vt:lpstr>
      <vt:lpstr>How self induction works</vt:lpstr>
      <vt:lpstr>Important point</vt:lpstr>
      <vt:lpstr>Lenz’s Law and the direction of the induced emf</vt:lpstr>
      <vt:lpstr>Lenz’s Law</vt:lpstr>
      <vt:lpstr>Back emf</vt:lpstr>
      <vt:lpstr>Back emf</vt:lpstr>
      <vt:lpstr>Important note</vt:lpstr>
      <vt:lpstr>Important note on back emf and current</vt:lpstr>
      <vt:lpstr>What’s it good for?</vt:lpstr>
      <vt:lpstr>How much back emf is induced</vt:lpstr>
      <vt:lpstr>The back emf equation</vt:lpstr>
      <vt:lpstr>Example</vt:lpstr>
      <vt:lpstr>Activity</vt:lpstr>
      <vt:lpstr>Test Yourself</vt:lpstr>
      <vt:lpstr>Question 1</vt:lpstr>
      <vt:lpstr>Video Briefing – Vid01 (1 of 2)</vt:lpstr>
      <vt:lpstr>Video Briefing – Vid01 (2 of 2)</vt:lpstr>
      <vt:lpstr>Image Briefing – Img03 (1 of 4)</vt:lpstr>
      <vt:lpstr>Image Briefing – Img05 (2 of 4)</vt:lpstr>
      <vt:lpstr>Image Briefing – Img05 (3 of 4)</vt:lpstr>
      <vt:lpstr>Image Briefing – Img05 (4 of 4)</vt:lpstr>
      <vt:lpstr>Image Briefing – Img04 (1 of 4)</vt:lpstr>
      <vt:lpstr>Image Briefing – Img05 (2 of 4)</vt:lpstr>
      <vt:lpstr>Image Briefing – Img05 (3 of 4)</vt:lpstr>
      <vt:lpstr>Image Briefing – Img05 (4 of 4)</vt:lpstr>
      <vt:lpstr>Image Briefing – Img05</vt:lpstr>
      <vt:lpstr>Video Briefing – Vid02 (1 of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Dylan Busa</cp:lastModifiedBy>
  <cp:revision>1201</cp:revision>
  <dcterms:created xsi:type="dcterms:W3CDTF">2018-02-02T12:07:09Z</dcterms:created>
  <dcterms:modified xsi:type="dcterms:W3CDTF">2019-01-15T09:37:27Z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