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33.xml" ContentType="application/vnd.openxmlformats-officedocument.presentationml.notesSlide+xml"/>
  <Override PartName="/ppt/tags/tag37.xml" ContentType="application/vnd.openxmlformats-officedocument.presentationml.tags+xml"/>
  <Override PartName="/ppt/notesSlides/notesSlide34.xml" ContentType="application/vnd.openxmlformats-officedocument.presentationml.notesSlide+xml"/>
  <Override PartName="/ppt/tags/tag38.xml" ContentType="application/vnd.openxmlformats-officedocument.presentationml.tags+xml"/>
  <Override PartName="/ppt/notesSlides/notesSlide35.xml" ContentType="application/vnd.openxmlformats-officedocument.presentationml.notesSlide+xml"/>
  <Override PartName="/ppt/tags/tag39.xml" ContentType="application/vnd.openxmlformats-officedocument.presentationml.tags+xml"/>
  <Override PartName="/ppt/notesSlides/notesSlide36.xml" ContentType="application/vnd.openxmlformats-officedocument.presentationml.notesSlide+xml"/>
  <Override PartName="/ppt/tags/tag40.xml" ContentType="application/vnd.openxmlformats-officedocument.presentationml.tags+xml"/>
  <Override PartName="/ppt/notesSlides/notesSlide37.xml" ContentType="application/vnd.openxmlformats-officedocument.presentationml.notesSlide+xml"/>
  <Override PartName="/ppt/tags/tag41.xml" ContentType="application/vnd.openxmlformats-officedocument.presentationml.tags+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42"/>
  </p:notesMasterIdLst>
  <p:sldIdLst>
    <p:sldId id="256" r:id="rId2"/>
    <p:sldId id="309" r:id="rId3"/>
    <p:sldId id="268" r:id="rId4"/>
    <p:sldId id="278" r:id="rId5"/>
    <p:sldId id="704" r:id="rId6"/>
    <p:sldId id="563" r:id="rId7"/>
    <p:sldId id="319" r:id="rId8"/>
    <p:sldId id="748" r:id="rId9"/>
    <p:sldId id="747" r:id="rId10"/>
    <p:sldId id="750" r:id="rId11"/>
    <p:sldId id="751" r:id="rId12"/>
    <p:sldId id="755" r:id="rId13"/>
    <p:sldId id="736" r:id="rId14"/>
    <p:sldId id="732" r:id="rId15"/>
    <p:sldId id="761" r:id="rId16"/>
    <p:sldId id="764" r:id="rId17"/>
    <p:sldId id="323" r:id="rId18"/>
    <p:sldId id="763" r:id="rId19"/>
    <p:sldId id="334" r:id="rId20"/>
    <p:sldId id="420" r:id="rId21"/>
    <p:sldId id="710" r:id="rId22"/>
    <p:sldId id="737" r:id="rId23"/>
    <p:sldId id="740" r:id="rId24"/>
    <p:sldId id="741" r:id="rId25"/>
    <p:sldId id="739" r:id="rId26"/>
    <p:sldId id="766" r:id="rId27"/>
    <p:sldId id="317" r:id="rId28"/>
    <p:sldId id="742" r:id="rId29"/>
    <p:sldId id="743" r:id="rId30"/>
    <p:sldId id="749" r:id="rId31"/>
    <p:sldId id="752" r:id="rId32"/>
    <p:sldId id="753" r:id="rId33"/>
    <p:sldId id="754" r:id="rId34"/>
    <p:sldId id="756" r:id="rId35"/>
    <p:sldId id="757" r:id="rId36"/>
    <p:sldId id="758" r:id="rId37"/>
    <p:sldId id="759" r:id="rId38"/>
    <p:sldId id="765" r:id="rId39"/>
    <p:sldId id="760" r:id="rId40"/>
    <p:sldId id="762" r:id="rId41"/>
  </p:sldIdLst>
  <p:sldSz cx="10239375" cy="5003800"/>
  <p:notesSz cx="6858000" cy="9144000"/>
  <p:custDataLst>
    <p:tags r:id="rId4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09"/>
            <p14:sldId id="268"/>
            <p14:sldId id="278"/>
            <p14:sldId id="704"/>
            <p14:sldId id="563"/>
            <p14:sldId id="319"/>
            <p14:sldId id="748"/>
            <p14:sldId id="747"/>
            <p14:sldId id="750"/>
            <p14:sldId id="751"/>
            <p14:sldId id="755"/>
            <p14:sldId id="736"/>
            <p14:sldId id="732"/>
            <p14:sldId id="761"/>
            <p14:sldId id="764"/>
            <p14:sldId id="323"/>
            <p14:sldId id="763"/>
            <p14:sldId id="334"/>
            <p14:sldId id="420"/>
            <p14:sldId id="710"/>
            <p14:sldId id="737"/>
            <p14:sldId id="740"/>
            <p14:sldId id="741"/>
            <p14:sldId id="739"/>
            <p14:sldId id="766"/>
          </p14:sldIdLst>
        </p14:section>
        <p14:section name="Appendix" id="{61A5EB1E-5BAC-224D-8F20-5D1D8E086C2B}">
          <p14:sldIdLst>
            <p14:sldId id="317"/>
            <p14:sldId id="742"/>
            <p14:sldId id="743"/>
            <p14:sldId id="749"/>
            <p14:sldId id="752"/>
            <p14:sldId id="753"/>
            <p14:sldId id="754"/>
            <p14:sldId id="756"/>
            <p14:sldId id="757"/>
            <p14:sldId id="758"/>
            <p14:sldId id="759"/>
            <p14:sldId id="765"/>
            <p14:sldId id="760"/>
            <p14:sldId id="76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2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C368"/>
    <a:srgbClr val="86B59C"/>
    <a:srgbClr val="F36F21"/>
    <a:srgbClr val="EFF2F7"/>
    <a:srgbClr val="00B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41"/>
    <p:restoredTop sz="67241" autoAdjust="0"/>
  </p:normalViewPr>
  <p:slideViewPr>
    <p:cSldViewPr snapToGrid="0" snapToObjects="1">
      <p:cViewPr varScale="1">
        <p:scale>
          <a:sx n="88" d="100"/>
          <a:sy n="88" d="100"/>
        </p:scale>
        <p:origin x="1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09/01/2019</a:t>
            </a:fld>
            <a:endParaRPr lang="en-GB"/>
          </a:p>
        </p:txBody>
      </p:sp>
      <p:sp>
        <p:nvSpPr>
          <p:cNvPr id="4" name="Slide Image Placeholder 3"/>
          <p:cNvSpPr>
            <a:spLocks noGrp="1" noRot="1" noChangeAspect="1"/>
          </p:cNvSpPr>
          <p:nvPr>
            <p:ph type="sldImg" idx="2"/>
          </p:nvPr>
        </p:nvSpPr>
        <p:spPr>
          <a:xfrm>
            <a:off x="271463" y="1143000"/>
            <a:ext cx="63150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navigation on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information needs to be taken into account and needs to stated on the LMS, perhaps as part of the introduction?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25315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Img03 = see appendix for brief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Img04 = see appendix for brief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Img05 = see appendix for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4035092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3088154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On click of each symbol in the equation, display the text below in a popup:</a:t>
            </a:r>
          </a:p>
          <a:p>
            <a:r>
              <a:rPr lang="en-GB" dirty="0"/>
              <a:t>E = induced </a:t>
            </a:r>
            <a:r>
              <a:rPr lang="en-GB" dirty="0" err="1"/>
              <a:t>emf</a:t>
            </a:r>
            <a:r>
              <a:rPr lang="en-GB" dirty="0"/>
              <a:t>, measured in V (volts)</a:t>
            </a:r>
          </a:p>
          <a:p>
            <a:r>
              <a:rPr lang="en-GB" dirty="0"/>
              <a:t>B = strength of the magnetic field (or </a:t>
            </a:r>
            <a:r>
              <a:rPr lang="en-GB" dirty="0" err="1"/>
              <a:t>magntic</a:t>
            </a:r>
            <a:r>
              <a:rPr lang="en-GB" dirty="0"/>
              <a:t> flux density) measured in T (</a:t>
            </a:r>
            <a:r>
              <a:rPr lang="en-GB" dirty="0" err="1"/>
              <a:t>teslas</a:t>
            </a:r>
            <a:r>
              <a:rPr lang="en-GB" dirty="0"/>
              <a:t>)</a:t>
            </a:r>
          </a:p>
          <a:p>
            <a:r>
              <a:rPr lang="en-GB" dirty="0"/>
              <a:t>l = the length of the conductor, measured in m (meters)</a:t>
            </a:r>
          </a:p>
          <a:p>
            <a:r>
              <a:rPr lang="en-GB" dirty="0"/>
              <a:t>v = the velocity of the conductor (or the field), measured in ms</a:t>
            </a:r>
            <a:r>
              <a:rPr lang="en-GB" baseline="30000" dirty="0"/>
              <a:t>-1</a:t>
            </a:r>
            <a:r>
              <a:rPr lang="en-GB" dirty="0"/>
              <a:t> (metres per second)</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380476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Vid02 = on click, play Vid02 full screen. See appendix for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3081563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Vid03 = on click, play Vid03 full screen. See appendix for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765110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Instructions = on click, open Doc02. See appendix for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3878920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YT02 = on click, play YT02 full screen. YT02 = https://</a:t>
            </a:r>
            <a:r>
              <a:rPr lang="en-GB" dirty="0" err="1"/>
              <a:t>www.youtube.com</a:t>
            </a:r>
            <a:r>
              <a:rPr lang="en-GB" dirty="0"/>
              <a:t>/</a:t>
            </a:r>
            <a:r>
              <a:rPr lang="en-GB" dirty="0" err="1"/>
              <a:t>watch?v</a:t>
            </a:r>
            <a:r>
              <a:rPr lang="en-GB" dirty="0"/>
              <a:t>=3vc2YEyHvJc</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2638050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Multiple choice question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Img06 = on left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Img07 – on right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answer is Img07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 That is not correct. If you hold the thumb, forefinger and middle finger of your right hand at 90° to each other and point your fore finger in the direction of the field and your thumb in the direction of the conductor’s motion, your middle finger will point towards you, indicating a current coming out of the screen.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 Well done. If you hold the thumb, forefinger and middle finger of your right hand at 90° to each other and point your fore finger in the direction of the field and your thumb in the direction of the conductor’s motion, your middle finger will point towards you, indicating a current coming out of the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4062092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4234562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MCQ:</a:t>
            </a:r>
          </a:p>
          <a:p>
            <a:r>
              <a:rPr lang="en-GB" dirty="0"/>
              <a:t>Correct answer: c and d</a:t>
            </a:r>
          </a:p>
          <a:p>
            <a:endParaRPr lang="en-GB" dirty="0"/>
          </a:p>
          <a:p>
            <a:r>
              <a:rPr lang="en-GB" dirty="0"/>
              <a:t>Feedback:</a:t>
            </a:r>
          </a:p>
          <a:p>
            <a:pPr marL="228600" indent="-228600">
              <a:buAutoNum type="alphaLcParenR"/>
            </a:pPr>
            <a:r>
              <a:rPr lang="en-GB" dirty="0"/>
              <a:t>= This is not correct. This statement is TRUE. For there to be electromagnetic induction, the conductor must cut through magnetic field lines. There is no electromagnetic induction if the conductor is parallel to the magnetic field lines.</a:t>
            </a:r>
          </a:p>
          <a:p>
            <a:pPr marL="228600" indent="-228600">
              <a:buAutoNum type="alphaLcParenR"/>
            </a:pPr>
            <a:r>
              <a:rPr lang="en-GB" dirty="0"/>
              <a:t>= This is not correct. This statement is TRUE. For there to be electromagnetic induction, there must be a changing magnetic field so that the conductor cuts magnetic field lines. This change can be achieved by either moving the conductor or magnetic field or by directly changing the strength of the magnetic field.</a:t>
            </a:r>
          </a:p>
          <a:p>
            <a:pPr marL="228600" indent="-228600">
              <a:buAutoNum type="alphaLcParenR"/>
            </a:pPr>
            <a:r>
              <a:rPr lang="en-GB" dirty="0"/>
              <a:t>= Well done. This statement is FALSE. It is not enough for a conductor to experience a magnetic field. It must experience a changing magnetic field.</a:t>
            </a:r>
          </a:p>
          <a:p>
            <a:pPr marL="228600" indent="-228600">
              <a:buAutoNum type="alphaLcParenR"/>
            </a:pPr>
            <a:r>
              <a:rPr lang="en-GB" dirty="0"/>
              <a:t>= Well done. This statements is FALSE. The induced </a:t>
            </a:r>
            <a:r>
              <a:rPr lang="en-GB" dirty="0" err="1"/>
              <a:t>emf</a:t>
            </a:r>
            <a:r>
              <a:rPr lang="en-GB" dirty="0"/>
              <a:t> is proportional to the rate at which the conductor cuts the field lines. The faster the conductor cuts the field lines, the greater the </a:t>
            </a:r>
            <a:r>
              <a:rPr lang="en-GB" dirty="0" err="1"/>
              <a:t>emf</a:t>
            </a:r>
            <a:r>
              <a:rPr lang="en-GB" dirty="0"/>
              <a:t>.</a:t>
            </a:r>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70079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MCQ:</a:t>
            </a:r>
          </a:p>
          <a:p>
            <a:r>
              <a:rPr lang="en-GB" dirty="0"/>
              <a:t>Correct answer: c</a:t>
            </a:r>
          </a:p>
          <a:p>
            <a:endParaRPr lang="en-GB" dirty="0"/>
          </a:p>
          <a:p>
            <a:r>
              <a:rPr lang="en-GB" dirty="0"/>
              <a:t>Feedback:</a:t>
            </a:r>
          </a:p>
          <a:p>
            <a:pPr marL="228600" indent="-228600">
              <a:buAutoNum type="alphaLcParenR"/>
            </a:pPr>
            <a:r>
              <a:rPr lang="en-GB" dirty="0"/>
              <a:t>= This is not correct. The stronger the magnetic field, the greater the induced </a:t>
            </a:r>
            <a:r>
              <a:rPr lang="en-GB" dirty="0" err="1"/>
              <a:t>emf</a:t>
            </a:r>
            <a:r>
              <a:rPr lang="en-GB" dirty="0"/>
              <a:t>.</a:t>
            </a:r>
          </a:p>
          <a:p>
            <a:pPr marL="228600" indent="-228600">
              <a:buAutoNum type="alphaLcParenR"/>
            </a:pPr>
            <a:r>
              <a:rPr lang="en-GB" dirty="0"/>
              <a:t>= This is not correct. The greater the length of conductor cutting through field lines, the greater the induced </a:t>
            </a:r>
            <a:r>
              <a:rPr lang="en-GB" dirty="0" err="1"/>
              <a:t>emf</a:t>
            </a:r>
            <a:r>
              <a:rPr lang="en-GB" dirty="0"/>
              <a:t>.</a:t>
            </a:r>
          </a:p>
          <a:p>
            <a:pPr marL="228600" indent="-228600">
              <a:buAutoNum type="alphaLcParenR"/>
            </a:pPr>
            <a:r>
              <a:rPr lang="en-GB" dirty="0"/>
              <a:t>= Well done. Changing the strength of the magnetic field more slowly will mean that the conductor cuts the field lines more slowly and this will reduce the induced </a:t>
            </a:r>
            <a:r>
              <a:rPr lang="en-GB" dirty="0" err="1"/>
              <a:t>emf</a:t>
            </a:r>
            <a:r>
              <a:rPr lang="en-GB" dirty="0"/>
              <a:t>.</a:t>
            </a:r>
          </a:p>
          <a:p>
            <a:pPr marL="228600" indent="-228600">
              <a:buAutoNum type="alphaLcParenR"/>
            </a:pPr>
            <a:r>
              <a:rPr lang="en-GB" dirty="0"/>
              <a:t>= This is not correct. Moving the conductor more quickly, will mean that it will cut the field lines more quickly and this will induce a greater </a:t>
            </a:r>
            <a:r>
              <a:rPr lang="en-GB" dirty="0" err="1"/>
              <a:t>emf</a:t>
            </a:r>
            <a:r>
              <a:rPr lang="en-GB" dirty="0"/>
              <a:t>.</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394390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MCQ:</a:t>
            </a:r>
          </a:p>
          <a:p>
            <a:r>
              <a:rPr lang="en-GB" dirty="0"/>
              <a:t>Correct answer: a</a:t>
            </a:r>
          </a:p>
          <a:p>
            <a:endParaRPr lang="en-GB" dirty="0"/>
          </a:p>
          <a:p>
            <a:r>
              <a:rPr lang="en-GB" dirty="0"/>
              <a:t>Feedback:</a:t>
            </a:r>
          </a:p>
          <a:p>
            <a:pPr marL="228600" indent="-228600">
              <a:buAutoNum type="alphaLcParenR"/>
            </a:pPr>
            <a:r>
              <a:rPr lang="en-GB" dirty="0"/>
              <a:t>= Well done. This is correct. If you point your index finger in the direction of the field and your thumb in the direction of the conductor’s motion, your middle finger will point in the direction of the induced </a:t>
            </a:r>
            <a:r>
              <a:rPr lang="en-GB" dirty="0" err="1"/>
              <a:t>emf</a:t>
            </a:r>
            <a:r>
              <a:rPr lang="en-GB" dirty="0"/>
              <a:t>.</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GB" dirty="0"/>
              <a:t>This is not correct. If you point your index finger in the direction of the field and your thumb in the direction of the conductor’s motion, your middle finger will point in the direction of the induced </a:t>
            </a:r>
            <a:r>
              <a:rPr lang="en-GB" dirty="0" err="1"/>
              <a:t>emf</a:t>
            </a:r>
            <a:r>
              <a:rPr lang="en-GB" dirty="0"/>
              <a:t>.</a:t>
            </a:r>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3996723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MCQ:</a:t>
                </a:r>
              </a:p>
              <a:p>
                <a:r>
                  <a:rPr lang="en-GB" dirty="0"/>
                  <a:t>Correct answer: a</a:t>
                </a:r>
              </a:p>
              <a:p>
                <a:endParaRPr lang="en-GB" dirty="0"/>
              </a:p>
              <a:p>
                <a:r>
                  <a:rPr lang="en-GB" dirty="0"/>
                  <a:t>Feedback:</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GB" dirty="0"/>
                  <a:t>= </a:t>
                </a:r>
                <a:r>
                  <a:rPr lang="en-US" dirty="0"/>
                  <a:t>Well done. In this case the conductor cuts the field lines at close to 90°</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US" sz="1200" dirty="0"/>
                  <a:t>= This is not correct. The angle at which the conductor cuts the field lines is less than that in a) so the induced </a:t>
                </a:r>
                <a:r>
                  <a:rPr lang="en-US" sz="1200" dirty="0" err="1"/>
                  <a:t>emf</a:t>
                </a:r>
                <a:r>
                  <a:rPr lang="en-US" sz="1200" dirty="0"/>
                  <a:t> will be less than in a).</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GB" sz="1200" dirty="0"/>
                  <a:t>= </a:t>
                </a:r>
                <a:r>
                  <a:rPr lang="en-US" sz="1200" dirty="0"/>
                  <a:t>This is not correct. The angle at which the conductor cuts the field lines is less than that in a) so the induced </a:t>
                </a:r>
                <a:r>
                  <a:rPr lang="en-US" sz="1200" dirty="0" err="1"/>
                  <a:t>emf</a:t>
                </a:r>
                <a:r>
                  <a:rPr lang="en-US" sz="1200" dirty="0"/>
                  <a:t> will be less than in a).</a:t>
                </a:r>
              </a:p>
            </p:txBody>
          </p:sp>
        </mc:Choice>
        <mc:Fallback xmlns="">
          <p:sp>
            <p:nvSpPr>
              <p:cNvPr id="3" name="Notes Placeholder 2"/>
              <p:cNvSpPr>
                <a:spLocks noGrp="1"/>
              </p:cNvSpPr>
              <p:nvPr>
                <p:ph type="body" idx="1"/>
              </p:nvPr>
            </p:nvSpPr>
            <p:spPr/>
            <p:txBody>
              <a:bodyPr/>
              <a:lstStyle/>
              <a:p>
                <a:r>
                  <a:rPr lang="en-GB" dirty="0"/>
                  <a:t>MCQ:</a:t>
                </a:r>
              </a:p>
              <a:p>
                <a:r>
                  <a:rPr lang="en-GB" dirty="0"/>
                  <a:t>Correct answer: c</a:t>
                </a:r>
              </a:p>
              <a:p>
                <a:endParaRPr lang="en-GB" dirty="0"/>
              </a:p>
              <a:p>
                <a:r>
                  <a:rPr lang="en-GB" dirty="0"/>
                  <a:t>Feedback:</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GB" dirty="0"/>
                  <a:t>= That is not correct. The expression for calculating the magnetic field strength is </a:t>
                </a:r>
                <a:r>
                  <a:rPr lang="en-GB" sz="1200" i="0">
                    <a:latin typeface="Cambria Math" panose="02040503050406030204" pitchFamily="18" charset="0"/>
                    <a:ea typeface="Cambria Math" panose="02040503050406030204" pitchFamily="18" charset="0"/>
                  </a:rPr>
                  <a:t>𝛽</a:t>
                </a:r>
                <a:r>
                  <a:rPr lang="en-US" sz="1200" i="0">
                    <a:latin typeface="Cambria Math" panose="02040503050406030204" pitchFamily="18" charset="0"/>
                    <a:ea typeface="Cambria Math" panose="02040503050406030204" pitchFamily="18" charset="0"/>
                  </a:rPr>
                  <a:t>=𝜙/</a:t>
                </a:r>
                <a:r>
                  <a:rPr lang="en-US" sz="1200" b="0" i="0">
                    <a:latin typeface="Cambria Math" panose="02040503050406030204" pitchFamily="18" charset="0"/>
                    <a:ea typeface="Cambria Math" panose="02040503050406030204" pitchFamily="18" charset="0"/>
                  </a:rPr>
                  <a:t>𝐴</a:t>
                </a:r>
                <a:r>
                  <a:rPr lang="en-GB" sz="1200" dirty="0"/>
                  <a:t>.</a:t>
                </a:r>
              </a:p>
              <a:p>
                <a:pPr marL="228600" indent="-228600">
                  <a:buAutoNum type="alphaLcParenR"/>
                </a:pPr>
                <a:r>
                  <a:rPr lang="en-GB" dirty="0"/>
                  <a:t>= That is not correct. While this expression is technically correct, it is not the expression for magnetic field strength. You would use this expression to calculate the magnetic flux.</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GB" dirty="0"/>
                  <a:t>= Well done. This is correct.</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GB" dirty="0"/>
                  <a:t>That is not correct. The expression for calculating the magnetic field strength is </a:t>
                </a:r>
                <a:r>
                  <a:rPr lang="en-GB" sz="1200" i="0">
                    <a:latin typeface="Cambria Math" panose="02040503050406030204" pitchFamily="18" charset="0"/>
                    <a:ea typeface="Cambria Math" panose="02040503050406030204" pitchFamily="18" charset="0"/>
                  </a:rPr>
                  <a:t>𝛽</a:t>
                </a:r>
                <a:r>
                  <a:rPr lang="en-US" sz="1200" i="0">
                    <a:latin typeface="Cambria Math" panose="02040503050406030204" pitchFamily="18" charset="0"/>
                    <a:ea typeface="Cambria Math" panose="02040503050406030204" pitchFamily="18" charset="0"/>
                  </a:rPr>
                  <a:t>=𝜙/</a:t>
                </a:r>
                <a:r>
                  <a:rPr lang="en-US" sz="1200" b="0" i="0">
                    <a:latin typeface="Cambria Math" panose="02040503050406030204" pitchFamily="18" charset="0"/>
                    <a:ea typeface="Cambria Math" panose="02040503050406030204" pitchFamily="18" charset="0"/>
                  </a:rPr>
                  <a:t>𝐴</a:t>
                </a:r>
                <a:r>
                  <a:rPr lang="en-GB" sz="1200" dirty="0"/>
                  <a:t>.</a:t>
                </a:r>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3148252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Drag and drop:</a:t>
            </a:r>
          </a:p>
          <a:p>
            <a:r>
              <a:rPr lang="en-GB" dirty="0"/>
              <a:t>Correct answer indicated in blocks 3 and 4</a:t>
            </a:r>
          </a:p>
          <a:p>
            <a:endParaRPr lang="en-GB" dirty="0"/>
          </a:p>
          <a:p>
            <a:r>
              <a:rPr lang="en-GB" dirty="0"/>
              <a:t>Feedback:</a:t>
            </a:r>
          </a:p>
          <a:p>
            <a:r>
              <a:rPr lang="en-GB" dirty="0"/>
              <a:t>If 1 = N and 2 = S OR if 1 = S and 2 = N: This is not correct. In this case, even though the conductor is moving, no </a:t>
            </a:r>
            <a:r>
              <a:rPr lang="en-GB" dirty="0" err="1"/>
              <a:t>emf</a:t>
            </a:r>
            <a:r>
              <a:rPr lang="en-GB" dirty="0"/>
              <a:t> will be induced because it will not cut any field lines.</a:t>
            </a:r>
          </a:p>
          <a:p>
            <a:r>
              <a:rPr lang="en-GB" dirty="0"/>
              <a:t>If 4 = S and 3 = N: This is not correct. In this case, the conductor will cut the field lines at 90</a:t>
            </a:r>
            <a:r>
              <a:rPr lang="en-US" dirty="0"/>
              <a:t>°</a:t>
            </a:r>
            <a:r>
              <a:rPr lang="en-GB" dirty="0"/>
              <a:t> so the induced </a:t>
            </a:r>
            <a:r>
              <a:rPr lang="en-GB" dirty="0" err="1"/>
              <a:t>emf</a:t>
            </a:r>
            <a:r>
              <a:rPr lang="en-GB" dirty="0"/>
              <a:t> will be a maximum but the induced will be into not out of the screen.</a:t>
            </a:r>
          </a:p>
          <a:p>
            <a:r>
              <a:rPr lang="en-GB" dirty="0"/>
              <a:t>If 4 = N and 3 = S: Well done. In this case, the conductor will cut the field lines at 90</a:t>
            </a:r>
            <a:r>
              <a:rPr lang="en-US" dirty="0"/>
              <a:t>°</a:t>
            </a:r>
            <a:r>
              <a:rPr lang="en-GB" dirty="0"/>
              <a:t> so the induced </a:t>
            </a:r>
            <a:r>
              <a:rPr lang="en-GB" dirty="0" err="1"/>
              <a:t>emf</a:t>
            </a:r>
            <a:r>
              <a:rPr lang="en-GB" dirty="0"/>
              <a:t> will be a maximum and will be in the correct direction i.e. out of the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300828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MCQ:</a:t>
            </a:r>
          </a:p>
          <a:p>
            <a:r>
              <a:rPr lang="en-GB" dirty="0"/>
              <a:t>Correct answer: b</a:t>
            </a:r>
          </a:p>
          <a:p>
            <a:endParaRPr lang="en-GB" dirty="0"/>
          </a:p>
          <a:p>
            <a:r>
              <a:rPr lang="en-GB" dirty="0"/>
              <a:t>Feedback:</a:t>
            </a:r>
          </a:p>
          <a:p>
            <a:pPr marL="228600" indent="-228600">
              <a:buAutoNum type="alphaLcParenR"/>
            </a:pPr>
            <a:r>
              <a:rPr lang="en-GB" dirty="0"/>
              <a:t>Correct = Well done.</a:t>
            </a:r>
          </a:p>
          <a:p>
            <a:pPr marL="228600" indent="-228600">
              <a:buAutoNum type="alphaLcParenR"/>
            </a:pPr>
            <a:r>
              <a:rPr lang="en-GB" dirty="0"/>
              <a:t>Incorrect = That is not correct. E = </a:t>
            </a:r>
            <a:r>
              <a:rPr lang="en-GB" dirty="0" err="1"/>
              <a:t>Blv</a:t>
            </a:r>
            <a:r>
              <a:rPr lang="en-GB" dirty="0"/>
              <a:t>. Therefore, l = E/</a:t>
            </a:r>
            <a:r>
              <a:rPr lang="en-GB" dirty="0" err="1"/>
              <a:t>Bv</a:t>
            </a:r>
            <a:r>
              <a:rPr lang="en-GB" dirty="0"/>
              <a:t> = 0.23V/0.105T x 5.5ms</a:t>
            </a:r>
            <a:r>
              <a:rPr lang="en-GB" baseline="30000" dirty="0"/>
              <a:t>-1</a:t>
            </a:r>
            <a:r>
              <a:rPr lang="en-GB" dirty="0"/>
              <a:t> </a:t>
            </a:r>
            <a:r>
              <a:rPr lang="en-GB"/>
              <a:t>= 0.398m = 398mm</a:t>
            </a:r>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2223661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3340523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2581819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38829514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21594073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3230504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1945439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7006935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1328756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3987149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12240389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17184932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38</a:t>
            </a:fld>
            <a:endParaRPr lang="en-GB"/>
          </a:p>
        </p:txBody>
      </p:sp>
    </p:spTree>
    <p:extLst>
      <p:ext uri="{BB962C8B-B14F-4D97-AF65-F5344CB8AC3E}">
        <p14:creationId xmlns:p14="http://schemas.microsoft.com/office/powerpoint/2010/main" val="36006328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39</a:t>
            </a:fld>
            <a:endParaRPr lang="en-GB"/>
          </a:p>
        </p:txBody>
      </p:sp>
    </p:spTree>
    <p:extLst>
      <p:ext uri="{BB962C8B-B14F-4D97-AF65-F5344CB8AC3E}">
        <p14:creationId xmlns:p14="http://schemas.microsoft.com/office/powerpoint/2010/main" val="23809287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40</a:t>
            </a:fld>
            <a:endParaRPr lang="en-GB"/>
          </a:p>
        </p:txBody>
      </p:sp>
    </p:spTree>
    <p:extLst>
      <p:ext uri="{BB962C8B-B14F-4D97-AF65-F5344CB8AC3E}">
        <p14:creationId xmlns:p14="http://schemas.microsoft.com/office/powerpoint/2010/main" val="4181914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Img01 = Img01 from 07_01_01</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337565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YT01 = on click, play YT01 full screen. YT01 = https://</a:t>
            </a:r>
            <a:r>
              <a:rPr lang="en-GB" dirty="0" err="1"/>
              <a:t>www.youtube.com</a:t>
            </a:r>
            <a:r>
              <a:rPr lang="en-GB" dirty="0"/>
              <a:t>/</a:t>
            </a:r>
            <a:r>
              <a:rPr lang="en-GB" dirty="0" err="1"/>
              <a:t>watch?v</a:t>
            </a:r>
            <a:r>
              <a:rPr lang="en-GB" dirty="0"/>
              <a:t>=Hh58afwzHfA</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250303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Instructions = on click, open Doc01. See appendix for brief</a:t>
            </a:r>
          </a:p>
          <a:p>
            <a:pPr marL="0" indent="0">
              <a:buFont typeface="Arial" panose="020B0604020202020204" pitchFamily="34" charset="0"/>
              <a:buNone/>
            </a:pPr>
            <a:r>
              <a:rPr lang="en-GB" dirty="0"/>
              <a:t>Vid01 = on click, play Vid01 full screen. See appendix for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775068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Present boxes with just the number. On click/touch, reveal the full statement as a slide right animation</a:t>
            </a:r>
          </a:p>
          <a:p>
            <a:endParaRPr lang="en-GB"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Display small animations to indicate that boxes can be clicked/touched</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2165228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Box 1 = on click, open slide 11 in a pop-up</a:t>
            </a:r>
          </a:p>
          <a:p>
            <a:r>
              <a:rPr lang="en-GB" dirty="0"/>
              <a:t>Box 2 = on click, open slide 12 in a pop-up</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623665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Img02 = see appendix for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3037330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818909"/>
            <a:ext cx="7679531" cy="1742064"/>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2" y="2628154"/>
            <a:ext cx="7679531" cy="120809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11919" y="4368926"/>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294117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972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266406"/>
            <a:ext cx="2207865" cy="424048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266406"/>
            <a:ext cx="6495604" cy="42404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2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332030"/>
            <a:ext cx="4347228" cy="3538335"/>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334348"/>
            <a:ext cx="4553056" cy="3514243"/>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308031"/>
            <a:ext cx="8110936" cy="371446"/>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297722"/>
            <a:ext cx="676788" cy="406714"/>
          </a:xfrm>
          <a:prstGeom prst="rect">
            <a:avLst/>
          </a:prstGeom>
          <a:noFill/>
        </p:spPr>
        <p:txBody>
          <a:bodyPr wrap="none" rtlCol="0">
            <a:spAutoFit/>
          </a:bodyPr>
          <a:lstStyle/>
          <a:p>
            <a:r>
              <a:rPr lang="en-GB" sz="2043" dirty="0"/>
              <a:t>URL:</a:t>
            </a:r>
          </a:p>
        </p:txBody>
      </p:sp>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250155"/>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618127"/>
            <a:ext cx="4351734" cy="2932783"/>
          </a:xfrm>
        </p:spPr>
        <p:txBody>
          <a:bodyPr/>
          <a:lstStyle/>
          <a:p>
            <a:endParaRPr lang="en-GB"/>
          </a:p>
        </p:txBody>
      </p:sp>
      <p:sp>
        <p:nvSpPr>
          <p:cNvPr id="16" name="Picture Placeholder 14"/>
          <p:cNvSpPr>
            <a:spLocks noGrp="1"/>
          </p:cNvSpPr>
          <p:nvPr>
            <p:ph type="pic" sz="quarter" idx="15"/>
          </p:nvPr>
        </p:nvSpPr>
        <p:spPr>
          <a:xfrm>
            <a:off x="5183683" y="1619647"/>
            <a:ext cx="4351734" cy="2932783"/>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6" y="4550644"/>
            <a:ext cx="8831459"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8831459"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618127"/>
            <a:ext cx="8831461" cy="2932783"/>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6" y="511892"/>
            <a:ext cx="8831459" cy="541367"/>
          </a:xfrm>
          <a:prstGeom prst="rect">
            <a:avLst/>
          </a:prstGeom>
          <a:noFill/>
        </p:spPr>
        <p:txBody>
          <a:bodyPr wrap="square" rtlCol="0" anchor="ctr">
            <a:spAutoFit/>
          </a:bodyPr>
          <a:lstStyle/>
          <a:p>
            <a:r>
              <a:rPr lang="en-GB" sz="2918"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344587"/>
            <a:ext cx="8831461" cy="3088060"/>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58" y="962832"/>
            <a:ext cx="2363339" cy="406714"/>
          </a:xfrm>
          <a:prstGeom prst="rect">
            <a:avLst/>
          </a:prstGeom>
          <a:noFill/>
        </p:spPr>
        <p:txBody>
          <a:bodyPr wrap="none" rtlCol="0">
            <a:spAutoFit/>
          </a:bodyPr>
          <a:lstStyle/>
          <a:p>
            <a:r>
              <a:rPr lang="en-GB" sz="2043"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08694"/>
            <a:ext cx="8831461" cy="541367"/>
          </a:xfrm>
          <a:prstGeom prst="rect">
            <a:avLst/>
          </a:prstGeom>
          <a:noFill/>
        </p:spPr>
        <p:txBody>
          <a:bodyPr wrap="square" rtlCol="0">
            <a:spAutoFit/>
          </a:bodyPr>
          <a:lstStyle/>
          <a:p>
            <a:r>
              <a:rPr lang="en-GB" sz="2918"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315814"/>
            <a:ext cx="8831461" cy="3551308"/>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346531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511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247476"/>
            <a:ext cx="8831461" cy="2081441"/>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24" y="3348608"/>
            <a:ext cx="8831461" cy="1094581"/>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718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172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266406"/>
            <a:ext cx="8831461" cy="9671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226626"/>
            <a:ext cx="4331735"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1" y="1827777"/>
            <a:ext cx="4331735"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226626"/>
            <a:ext cx="4353068"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1827777"/>
            <a:ext cx="4353068"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75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76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394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720455"/>
            <a:ext cx="5183684" cy="3555941"/>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06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720455"/>
            <a:ext cx="5183684" cy="3555941"/>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590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266406"/>
            <a:ext cx="8831461" cy="9671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332030"/>
            <a:ext cx="8831461" cy="31748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4637782"/>
            <a:ext cx="2303859" cy="266406"/>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t>1/9/19</a:t>
            </a:fld>
            <a:endParaRPr lang="en-US" dirty="0"/>
          </a:p>
        </p:txBody>
      </p:sp>
      <p:sp>
        <p:nvSpPr>
          <p:cNvPr id="5" name="Footer Placeholder 4"/>
          <p:cNvSpPr>
            <a:spLocks noGrp="1"/>
          </p:cNvSpPr>
          <p:nvPr>
            <p:ph type="ftr" sz="quarter" idx="3"/>
          </p:nvPr>
        </p:nvSpPr>
        <p:spPr>
          <a:xfrm>
            <a:off x="3391793" y="4637782"/>
            <a:ext cx="3455789" cy="266406"/>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4637782"/>
            <a:ext cx="2303859" cy="266406"/>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10191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665" r:id="rId12"/>
    <p:sldLayoutId id="2147483661" r:id="rId13"/>
    <p:sldLayoutId id="2147483652" r:id="rId14"/>
    <p:sldLayoutId id="2147483664" r:id="rId15"/>
    <p:sldLayoutId id="2147483660" r:id="rId16"/>
    <p:sldLayoutId id="2147483705"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2.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2.sv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7.xml"/><Relationship Id="rId1" Type="http://schemas.openxmlformats.org/officeDocument/2006/relationships/tags" Target="../tags/tag28.xml"/><Relationship Id="rId4" Type="http://schemas.openxmlformats.org/officeDocument/2006/relationships/hyperlink" Target="https://phet.colorado.edu/sims/html/faradays-law/latest/faradays-law_en.html"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7.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7.xml"/><Relationship Id="rId1" Type="http://schemas.openxmlformats.org/officeDocument/2006/relationships/tags" Target="../tags/tag30.xml"/><Relationship Id="rId5" Type="http://schemas.openxmlformats.org/officeDocument/2006/relationships/hyperlink" Target="https://www.youtube.com/watch?v=P3kJd3MDeuk" TargetMode="External"/><Relationship Id="rId4" Type="http://schemas.openxmlformats.org/officeDocument/2006/relationships/hyperlink" Target="https://phet.colorado.edu/sims/html/faradays-law/latest/faradays-law_en.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7.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7.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7.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7.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7.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7.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7.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7.xml"/><Relationship Id="rId1" Type="http://schemas.openxmlformats.org/officeDocument/2006/relationships/tags" Target="../tags/tag38.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7.xml"/><Relationship Id="rId1" Type="http://schemas.openxmlformats.org/officeDocument/2006/relationships/tags" Target="../tags/tag39.xml"/><Relationship Id="rId4" Type="http://schemas.openxmlformats.org/officeDocument/2006/relationships/hyperlink" Target="https://phet.colorado.edu/en/simulation/legacy/faraday"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7.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7.xml"/><Relationship Id="rId1" Type="http://schemas.openxmlformats.org/officeDocument/2006/relationships/tags" Target="../tags/tag41.xml"/><Relationship Id="rId4" Type="http://schemas.openxmlformats.org/officeDocument/2006/relationships/hyperlink" Target="https://phet.colorado.edu/sims/html/faradays-law/latest/faradays-law_en.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s94suB5uLWw" TargetMode="External"/><Relationship Id="rId2" Type="http://schemas.openxmlformats.org/officeDocument/2006/relationships/hyperlink" Target="https://www.youtube.com/watch?v=N2yQYwlDkY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Electrical Principles</a:t>
            </a:r>
          </a:p>
        </p:txBody>
      </p:sp>
      <p:sp>
        <p:nvSpPr>
          <p:cNvPr id="3" name="Subtitle 2"/>
          <p:cNvSpPr>
            <a:spLocks noGrp="1"/>
          </p:cNvSpPr>
          <p:nvPr>
            <p:ph type="subTitle" idx="1"/>
          </p:nvPr>
        </p:nvSpPr>
        <p:spPr/>
        <p:txBody>
          <a:bodyPr>
            <a:normAutofit/>
          </a:bodyPr>
          <a:lstStyle/>
          <a:p>
            <a:pPr algn="l"/>
            <a:r>
              <a:rPr lang="en-GB" sz="2400" dirty="0"/>
              <a:t>Topic 2: Electromagnetism</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Important points</a:t>
            </a:r>
          </a:p>
        </p:txBody>
      </p:sp>
      <p:sp>
        <p:nvSpPr>
          <p:cNvPr id="3" name="Content Placeholder 2"/>
          <p:cNvSpPr>
            <a:spLocks noGrp="1"/>
          </p:cNvSpPr>
          <p:nvPr>
            <p:ph idx="1"/>
          </p:nvPr>
        </p:nvSpPr>
        <p:spPr>
          <a:xfrm>
            <a:off x="1057330" y="942967"/>
            <a:ext cx="8255857" cy="703785"/>
          </a:xfrm>
        </p:spPr>
        <p:txBody>
          <a:bodyPr>
            <a:noAutofit/>
          </a:bodyPr>
          <a:lstStyle/>
          <a:p>
            <a:pPr marL="0" indent="0">
              <a:buNone/>
            </a:pPr>
            <a:r>
              <a:rPr lang="en-GB" sz="2400" dirty="0"/>
              <a:t>Remember that electromagnetic induction will only happen if BOTH of these 2 specific conditions are met.</a:t>
            </a:r>
          </a:p>
        </p:txBody>
      </p:sp>
      <p:sp>
        <p:nvSpPr>
          <p:cNvPr id="7" name="Rectangle 6">
            <a:extLst>
              <a:ext uri="{FF2B5EF4-FFF2-40B4-BE49-F238E27FC236}">
                <a16:creationId xmlns:a16="http://schemas.microsoft.com/office/drawing/2014/main" id="{884D6932-B26D-0740-9E14-8D9C57B5F723}"/>
              </a:ext>
            </a:extLst>
          </p:cNvPr>
          <p:cNvSpPr/>
          <p:nvPr/>
        </p:nvSpPr>
        <p:spPr>
          <a:xfrm>
            <a:off x="1057330" y="2442930"/>
            <a:ext cx="4062359" cy="213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r>
              <a:rPr lang="en-GB" sz="2800" dirty="0"/>
              <a:t>The conductor cuts through magnetic field lines.</a:t>
            </a:r>
            <a:endParaRPr lang="en-GB" sz="3200" dirty="0"/>
          </a:p>
        </p:txBody>
      </p:sp>
      <p:sp>
        <p:nvSpPr>
          <p:cNvPr id="14" name="Rectangle 13">
            <a:extLst>
              <a:ext uri="{FF2B5EF4-FFF2-40B4-BE49-F238E27FC236}">
                <a16:creationId xmlns:a16="http://schemas.microsoft.com/office/drawing/2014/main" id="{96FC0B17-A9FE-044D-A4EF-EA0333B0EF59}"/>
              </a:ext>
            </a:extLst>
          </p:cNvPr>
          <p:cNvSpPr/>
          <p:nvPr/>
        </p:nvSpPr>
        <p:spPr>
          <a:xfrm>
            <a:off x="5237445" y="2433471"/>
            <a:ext cx="4062359" cy="213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r>
              <a:rPr lang="en-GB" sz="2800" dirty="0"/>
              <a:t>The conductor experiences a changing magnetic field.</a:t>
            </a:r>
          </a:p>
        </p:txBody>
      </p:sp>
      <p:sp>
        <p:nvSpPr>
          <p:cNvPr id="10" name="Oval 9">
            <a:extLst>
              <a:ext uri="{FF2B5EF4-FFF2-40B4-BE49-F238E27FC236}">
                <a16:creationId xmlns:a16="http://schemas.microsoft.com/office/drawing/2014/main" id="{09823F5F-0B57-7844-86C5-516A579AB4F0}"/>
              </a:ext>
            </a:extLst>
          </p:cNvPr>
          <p:cNvSpPr/>
          <p:nvPr/>
        </p:nvSpPr>
        <p:spPr>
          <a:xfrm>
            <a:off x="1142374" y="2486472"/>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2"/>
                </a:solidFill>
              </a:rPr>
              <a:t>1</a:t>
            </a:r>
            <a:endParaRPr lang="en-GB" dirty="0">
              <a:solidFill>
                <a:schemeClr val="accent2"/>
              </a:solidFill>
            </a:endParaRPr>
          </a:p>
        </p:txBody>
      </p:sp>
      <p:sp>
        <p:nvSpPr>
          <p:cNvPr id="11" name="Oval 10">
            <a:extLst>
              <a:ext uri="{FF2B5EF4-FFF2-40B4-BE49-F238E27FC236}">
                <a16:creationId xmlns:a16="http://schemas.microsoft.com/office/drawing/2014/main" id="{8A64AAC9-54EC-B849-8996-98F7F4DE5F20}"/>
              </a:ext>
            </a:extLst>
          </p:cNvPr>
          <p:cNvSpPr/>
          <p:nvPr/>
        </p:nvSpPr>
        <p:spPr>
          <a:xfrm>
            <a:off x="5310015" y="2491527"/>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3"/>
                </a:solidFill>
              </a:rPr>
              <a:t>2</a:t>
            </a:r>
            <a:endParaRPr lang="en-GB" dirty="0">
              <a:solidFill>
                <a:schemeClr val="accent3"/>
              </a:solidFill>
            </a:endParaRPr>
          </a:p>
        </p:txBody>
      </p:sp>
      <p:sp>
        <p:nvSpPr>
          <p:cNvPr id="12" name="Content Placeholder 2">
            <a:extLst>
              <a:ext uri="{FF2B5EF4-FFF2-40B4-BE49-F238E27FC236}">
                <a16:creationId xmlns:a16="http://schemas.microsoft.com/office/drawing/2014/main" id="{0D8E97CF-621E-9447-80BC-CD49FF95198D}"/>
              </a:ext>
            </a:extLst>
          </p:cNvPr>
          <p:cNvSpPr txBox="1">
            <a:spLocks/>
          </p:cNvSpPr>
          <p:nvPr/>
        </p:nvSpPr>
        <p:spPr>
          <a:xfrm>
            <a:off x="1057329" y="1760123"/>
            <a:ext cx="8255858" cy="559977"/>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i="1" dirty="0"/>
              <a:t>Click on each box for more details.</a:t>
            </a:r>
          </a:p>
        </p:txBody>
      </p:sp>
      <p:pic>
        <p:nvPicPr>
          <p:cNvPr id="16" name="Graphic 15" descr="User">
            <a:extLst>
              <a:ext uri="{FF2B5EF4-FFF2-40B4-BE49-F238E27FC236}">
                <a16:creationId xmlns:a16="http://schemas.microsoft.com/office/drawing/2014/main" id="{9318BBEA-A3A1-344D-BFA3-07879ACF21E7}"/>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03283" y="1608253"/>
            <a:ext cx="854046" cy="854046"/>
          </a:xfrm>
          <a:prstGeom prst="rect">
            <a:avLst/>
          </a:prstGeom>
        </p:spPr>
      </p:pic>
    </p:spTree>
    <p:custDataLst>
      <p:tags r:id="rId1"/>
    </p:custDataLst>
    <p:extLst>
      <p:ext uri="{BB962C8B-B14F-4D97-AF65-F5344CB8AC3E}">
        <p14:creationId xmlns:p14="http://schemas.microsoft.com/office/powerpoint/2010/main" val="4291976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7331" y="942966"/>
            <a:ext cx="3006670" cy="2917833"/>
          </a:xfrm>
        </p:spPr>
        <p:txBody>
          <a:bodyPr>
            <a:noAutofit/>
          </a:bodyPr>
          <a:lstStyle/>
          <a:p>
            <a:pPr marL="0" indent="0">
              <a:buNone/>
            </a:pPr>
            <a:r>
              <a:rPr lang="en-GB" sz="2400" dirty="0"/>
              <a:t>The conductor must cut the magnetic field lines for an </a:t>
            </a:r>
            <a:r>
              <a:rPr lang="en-GB" sz="2400" dirty="0" err="1"/>
              <a:t>emf</a:t>
            </a:r>
            <a:r>
              <a:rPr lang="en-GB" sz="2400" dirty="0"/>
              <a:t> to be produced. The closer the angle at which it cuts them is to 90°, the greater will be the induced </a:t>
            </a:r>
            <a:r>
              <a:rPr lang="en-GB" sz="2400" dirty="0" err="1"/>
              <a:t>emf</a:t>
            </a:r>
            <a:r>
              <a:rPr lang="en-GB" sz="2400" dirty="0"/>
              <a:t>.</a:t>
            </a:r>
          </a:p>
        </p:txBody>
      </p:sp>
      <p:sp>
        <p:nvSpPr>
          <p:cNvPr id="17" name="Rectangle 16">
            <a:extLst>
              <a:ext uri="{FF2B5EF4-FFF2-40B4-BE49-F238E27FC236}">
                <a16:creationId xmlns:a16="http://schemas.microsoft.com/office/drawing/2014/main" id="{17A91B0E-6FAF-1644-BD92-04353E9D6897}"/>
              </a:ext>
            </a:extLst>
          </p:cNvPr>
          <p:cNvSpPr/>
          <p:nvPr/>
        </p:nvSpPr>
        <p:spPr>
          <a:xfrm>
            <a:off x="4177902" y="942967"/>
            <a:ext cx="5895012" cy="35854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Img02</a:t>
            </a:r>
            <a:endParaRPr lang="en-GB" sz="2000" dirty="0"/>
          </a:p>
        </p:txBody>
      </p:sp>
    </p:spTree>
    <p:custDataLst>
      <p:tags r:id="rId1"/>
    </p:custDataLst>
    <p:extLst>
      <p:ext uri="{BB962C8B-B14F-4D97-AF65-F5344CB8AC3E}">
        <p14:creationId xmlns:p14="http://schemas.microsoft.com/office/powerpoint/2010/main" val="101126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7331" y="942967"/>
            <a:ext cx="7956040" cy="1103548"/>
          </a:xfrm>
        </p:spPr>
        <p:txBody>
          <a:bodyPr>
            <a:noAutofit/>
          </a:bodyPr>
          <a:lstStyle/>
          <a:p>
            <a:pPr marL="0" indent="0">
              <a:buNone/>
            </a:pPr>
            <a:r>
              <a:rPr lang="en-GB" sz="2400" dirty="0"/>
              <a:t>The conductor must experience a changing magnetic field. This can be achieved in three ways.</a:t>
            </a:r>
          </a:p>
        </p:txBody>
      </p:sp>
      <p:sp>
        <p:nvSpPr>
          <p:cNvPr id="17" name="Rectangle 16">
            <a:extLst>
              <a:ext uri="{FF2B5EF4-FFF2-40B4-BE49-F238E27FC236}">
                <a16:creationId xmlns:a16="http://schemas.microsoft.com/office/drawing/2014/main" id="{17A91B0E-6FAF-1644-BD92-04353E9D6897}"/>
              </a:ext>
            </a:extLst>
          </p:cNvPr>
          <p:cNvSpPr/>
          <p:nvPr/>
        </p:nvSpPr>
        <p:spPr>
          <a:xfrm>
            <a:off x="1057331" y="1944007"/>
            <a:ext cx="2484155" cy="20265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Img03</a:t>
            </a:r>
            <a:endParaRPr lang="en-GB" sz="2000" dirty="0"/>
          </a:p>
        </p:txBody>
      </p:sp>
      <p:sp>
        <p:nvSpPr>
          <p:cNvPr id="4" name="Rectangle 3">
            <a:extLst>
              <a:ext uri="{FF2B5EF4-FFF2-40B4-BE49-F238E27FC236}">
                <a16:creationId xmlns:a16="http://schemas.microsoft.com/office/drawing/2014/main" id="{90A3371E-1B4B-234A-98AD-AC01B41415DA}"/>
              </a:ext>
            </a:extLst>
          </p:cNvPr>
          <p:cNvSpPr/>
          <p:nvPr/>
        </p:nvSpPr>
        <p:spPr>
          <a:xfrm>
            <a:off x="3877609" y="1944005"/>
            <a:ext cx="2484155" cy="20265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Img04</a:t>
            </a:r>
            <a:endParaRPr lang="en-GB" sz="2000" dirty="0"/>
          </a:p>
        </p:txBody>
      </p:sp>
      <p:sp>
        <p:nvSpPr>
          <p:cNvPr id="5" name="Rectangle 4">
            <a:extLst>
              <a:ext uri="{FF2B5EF4-FFF2-40B4-BE49-F238E27FC236}">
                <a16:creationId xmlns:a16="http://schemas.microsoft.com/office/drawing/2014/main" id="{6134771B-AEE6-A14D-9734-5C4A6DBF7B4C}"/>
              </a:ext>
            </a:extLst>
          </p:cNvPr>
          <p:cNvSpPr/>
          <p:nvPr/>
        </p:nvSpPr>
        <p:spPr>
          <a:xfrm>
            <a:off x="6697277" y="1944004"/>
            <a:ext cx="2484155" cy="20265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Img05</a:t>
            </a:r>
            <a:endParaRPr lang="en-GB" sz="2000" dirty="0"/>
          </a:p>
        </p:txBody>
      </p:sp>
      <p:sp>
        <p:nvSpPr>
          <p:cNvPr id="2" name="TextBox 1">
            <a:extLst>
              <a:ext uri="{FF2B5EF4-FFF2-40B4-BE49-F238E27FC236}">
                <a16:creationId xmlns:a16="http://schemas.microsoft.com/office/drawing/2014/main" id="{B6BA2015-EB79-9441-8EF0-788979591DA9}"/>
              </a:ext>
            </a:extLst>
          </p:cNvPr>
          <p:cNvSpPr txBox="1"/>
          <p:nvPr/>
        </p:nvSpPr>
        <p:spPr>
          <a:xfrm>
            <a:off x="1196907" y="4043152"/>
            <a:ext cx="2205002" cy="646331"/>
          </a:xfrm>
          <a:prstGeom prst="rect">
            <a:avLst/>
          </a:prstGeom>
          <a:noFill/>
        </p:spPr>
        <p:txBody>
          <a:bodyPr wrap="square" rtlCol="0">
            <a:spAutoFit/>
          </a:bodyPr>
          <a:lstStyle/>
          <a:p>
            <a:pPr algn="ctr"/>
            <a:r>
              <a:rPr lang="en-US" dirty="0"/>
              <a:t>The conductor can move</a:t>
            </a:r>
          </a:p>
        </p:txBody>
      </p:sp>
      <p:sp>
        <p:nvSpPr>
          <p:cNvPr id="7" name="TextBox 6">
            <a:extLst>
              <a:ext uri="{FF2B5EF4-FFF2-40B4-BE49-F238E27FC236}">
                <a16:creationId xmlns:a16="http://schemas.microsoft.com/office/drawing/2014/main" id="{42F2EE68-288D-EE48-9913-AA4219A711F8}"/>
              </a:ext>
            </a:extLst>
          </p:cNvPr>
          <p:cNvSpPr txBox="1"/>
          <p:nvPr/>
        </p:nvSpPr>
        <p:spPr>
          <a:xfrm>
            <a:off x="4017185" y="4043151"/>
            <a:ext cx="2205002" cy="646331"/>
          </a:xfrm>
          <a:prstGeom prst="rect">
            <a:avLst/>
          </a:prstGeom>
          <a:noFill/>
        </p:spPr>
        <p:txBody>
          <a:bodyPr wrap="square" rtlCol="0">
            <a:spAutoFit/>
          </a:bodyPr>
          <a:lstStyle/>
          <a:p>
            <a:pPr algn="ctr"/>
            <a:r>
              <a:rPr lang="en-US" dirty="0"/>
              <a:t>The magnetic field can move</a:t>
            </a:r>
          </a:p>
        </p:txBody>
      </p:sp>
      <p:sp>
        <p:nvSpPr>
          <p:cNvPr id="8" name="TextBox 7">
            <a:extLst>
              <a:ext uri="{FF2B5EF4-FFF2-40B4-BE49-F238E27FC236}">
                <a16:creationId xmlns:a16="http://schemas.microsoft.com/office/drawing/2014/main" id="{EF74409E-13D4-434F-B77D-3D059B4B0AC8}"/>
              </a:ext>
            </a:extLst>
          </p:cNvPr>
          <p:cNvSpPr txBox="1"/>
          <p:nvPr/>
        </p:nvSpPr>
        <p:spPr>
          <a:xfrm>
            <a:off x="6837466" y="4043151"/>
            <a:ext cx="2205002" cy="646331"/>
          </a:xfrm>
          <a:prstGeom prst="rect">
            <a:avLst/>
          </a:prstGeom>
          <a:noFill/>
        </p:spPr>
        <p:txBody>
          <a:bodyPr wrap="square" rtlCol="0">
            <a:spAutoFit/>
          </a:bodyPr>
          <a:lstStyle/>
          <a:p>
            <a:pPr algn="ctr"/>
            <a:r>
              <a:rPr lang="en-US" dirty="0"/>
              <a:t>The magnetic field strength can change</a:t>
            </a:r>
          </a:p>
        </p:txBody>
      </p:sp>
    </p:spTree>
    <p:custDataLst>
      <p:tags r:id="rId1"/>
    </p:custDataLst>
    <p:extLst>
      <p:ext uri="{BB962C8B-B14F-4D97-AF65-F5344CB8AC3E}">
        <p14:creationId xmlns:p14="http://schemas.microsoft.com/office/powerpoint/2010/main" val="26446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How much </a:t>
            </a:r>
            <a:r>
              <a:rPr lang="en-GB" sz="3000" dirty="0" err="1"/>
              <a:t>emf</a:t>
            </a:r>
            <a:r>
              <a:rPr lang="en-GB" sz="3000" dirty="0"/>
              <a:t> is induced?</a:t>
            </a:r>
          </a:p>
        </p:txBody>
      </p:sp>
      <p:sp>
        <p:nvSpPr>
          <p:cNvPr id="3" name="Content Placeholder 2"/>
          <p:cNvSpPr>
            <a:spLocks noGrp="1"/>
          </p:cNvSpPr>
          <p:nvPr>
            <p:ph idx="1"/>
          </p:nvPr>
        </p:nvSpPr>
        <p:spPr>
          <a:xfrm>
            <a:off x="1057330" y="1139514"/>
            <a:ext cx="8439018" cy="776372"/>
          </a:xfrm>
        </p:spPr>
        <p:txBody>
          <a:bodyPr>
            <a:noAutofit/>
          </a:bodyPr>
          <a:lstStyle/>
          <a:p>
            <a:pPr marL="0" indent="0">
              <a:buNone/>
            </a:pPr>
            <a:r>
              <a:rPr lang="en-GB" sz="2400" dirty="0"/>
              <a:t>The amount of </a:t>
            </a:r>
            <a:r>
              <a:rPr lang="en-GB" sz="2400" dirty="0" err="1"/>
              <a:t>emf</a:t>
            </a:r>
            <a:r>
              <a:rPr lang="en-GB" sz="2400" dirty="0"/>
              <a:t> induced by electromagnetic induction, depends on three factors.</a:t>
            </a:r>
          </a:p>
        </p:txBody>
      </p:sp>
      <p:sp>
        <p:nvSpPr>
          <p:cNvPr id="7" name="Rectangle 6">
            <a:extLst>
              <a:ext uri="{FF2B5EF4-FFF2-40B4-BE49-F238E27FC236}">
                <a16:creationId xmlns:a16="http://schemas.microsoft.com/office/drawing/2014/main" id="{CF68CD85-2A3A-914C-8CB6-C8F49D5FFB54}"/>
              </a:ext>
            </a:extLst>
          </p:cNvPr>
          <p:cNvSpPr/>
          <p:nvPr/>
        </p:nvSpPr>
        <p:spPr>
          <a:xfrm>
            <a:off x="1057332" y="1915885"/>
            <a:ext cx="8255859" cy="79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76000" rtlCol="0" anchor="ctr"/>
          <a:lstStyle/>
          <a:p>
            <a:r>
              <a:rPr lang="en-GB" sz="2800" b="1" dirty="0"/>
              <a:t>Strength of the magnetic field</a:t>
            </a:r>
          </a:p>
          <a:p>
            <a:r>
              <a:rPr lang="en-GB" sz="2800" dirty="0"/>
              <a:t>The stronger the field, the greater the induced </a:t>
            </a:r>
            <a:r>
              <a:rPr lang="en-GB" sz="2800" dirty="0" err="1"/>
              <a:t>emf</a:t>
            </a:r>
            <a:endParaRPr lang="en-GB" sz="3200" dirty="0"/>
          </a:p>
        </p:txBody>
      </p:sp>
      <p:sp>
        <p:nvSpPr>
          <p:cNvPr id="11" name="Oval 10">
            <a:extLst>
              <a:ext uri="{FF2B5EF4-FFF2-40B4-BE49-F238E27FC236}">
                <a16:creationId xmlns:a16="http://schemas.microsoft.com/office/drawing/2014/main" id="{1AA45875-B8A9-DA42-9B8F-E98D6B577934}"/>
              </a:ext>
            </a:extLst>
          </p:cNvPr>
          <p:cNvSpPr/>
          <p:nvPr/>
        </p:nvSpPr>
        <p:spPr>
          <a:xfrm>
            <a:off x="1145373" y="2113368"/>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2"/>
                </a:solidFill>
              </a:rPr>
              <a:t>1</a:t>
            </a:r>
            <a:endParaRPr lang="en-GB" dirty="0">
              <a:solidFill>
                <a:schemeClr val="accent2"/>
              </a:solidFill>
            </a:endParaRPr>
          </a:p>
        </p:txBody>
      </p:sp>
      <p:sp>
        <p:nvSpPr>
          <p:cNvPr id="12" name="Rectangle 11">
            <a:extLst>
              <a:ext uri="{FF2B5EF4-FFF2-40B4-BE49-F238E27FC236}">
                <a16:creationId xmlns:a16="http://schemas.microsoft.com/office/drawing/2014/main" id="{4799F825-9E8B-DA48-B36D-63974B88A8F3}"/>
              </a:ext>
            </a:extLst>
          </p:cNvPr>
          <p:cNvSpPr/>
          <p:nvPr/>
        </p:nvSpPr>
        <p:spPr>
          <a:xfrm>
            <a:off x="1057330" y="2790201"/>
            <a:ext cx="8255859" cy="1282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76000" rtlCol="0" anchor="ctr"/>
          <a:lstStyle/>
          <a:p>
            <a:r>
              <a:rPr lang="en-GB" sz="2800" b="1" dirty="0"/>
              <a:t>Length of the conductor</a:t>
            </a:r>
          </a:p>
          <a:p>
            <a:r>
              <a:rPr lang="en-GB" sz="2800" dirty="0"/>
              <a:t>The longer the conductor, the greater the induced </a:t>
            </a:r>
            <a:r>
              <a:rPr lang="en-GB" sz="2800" dirty="0" err="1"/>
              <a:t>emf</a:t>
            </a:r>
            <a:r>
              <a:rPr lang="en-GB" sz="2800" dirty="0"/>
              <a:t> </a:t>
            </a:r>
          </a:p>
        </p:txBody>
      </p:sp>
      <p:sp>
        <p:nvSpPr>
          <p:cNvPr id="13" name="Oval 12">
            <a:extLst>
              <a:ext uri="{FF2B5EF4-FFF2-40B4-BE49-F238E27FC236}">
                <a16:creationId xmlns:a16="http://schemas.microsoft.com/office/drawing/2014/main" id="{951EF86D-EDC0-C74C-9586-5311948D48F4}"/>
              </a:ext>
            </a:extLst>
          </p:cNvPr>
          <p:cNvSpPr/>
          <p:nvPr/>
        </p:nvSpPr>
        <p:spPr>
          <a:xfrm>
            <a:off x="1145371" y="2968424"/>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3"/>
                </a:solidFill>
              </a:rPr>
              <a:t>2</a:t>
            </a:r>
            <a:endParaRPr lang="en-GB" dirty="0">
              <a:solidFill>
                <a:schemeClr val="accent3"/>
              </a:solidFill>
            </a:endParaRPr>
          </a:p>
        </p:txBody>
      </p:sp>
      <p:sp>
        <p:nvSpPr>
          <p:cNvPr id="14" name="Rectangle 13">
            <a:extLst>
              <a:ext uri="{FF2B5EF4-FFF2-40B4-BE49-F238E27FC236}">
                <a16:creationId xmlns:a16="http://schemas.microsoft.com/office/drawing/2014/main" id="{511B9D1D-7B77-494B-B686-8F4FAE0C5934}"/>
              </a:ext>
            </a:extLst>
          </p:cNvPr>
          <p:cNvSpPr/>
          <p:nvPr/>
        </p:nvSpPr>
        <p:spPr>
          <a:xfrm>
            <a:off x="1057330" y="4144883"/>
            <a:ext cx="8255859" cy="79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76000" rtlCol="0" anchor="ctr"/>
          <a:lstStyle/>
          <a:p>
            <a:r>
              <a:rPr lang="en-GB" sz="2800" b="1" dirty="0"/>
              <a:t>The speed at which the conductor cuts field lines </a:t>
            </a:r>
          </a:p>
          <a:p>
            <a:r>
              <a:rPr lang="en-GB" sz="2800" dirty="0"/>
              <a:t>The greater the speed, the greater the induced </a:t>
            </a:r>
            <a:r>
              <a:rPr lang="en-GB" sz="2800" dirty="0" err="1"/>
              <a:t>emf</a:t>
            </a:r>
            <a:endParaRPr lang="en-GB" sz="2800" dirty="0"/>
          </a:p>
        </p:txBody>
      </p:sp>
      <p:sp>
        <p:nvSpPr>
          <p:cNvPr id="15" name="Oval 14">
            <a:extLst>
              <a:ext uri="{FF2B5EF4-FFF2-40B4-BE49-F238E27FC236}">
                <a16:creationId xmlns:a16="http://schemas.microsoft.com/office/drawing/2014/main" id="{CCEDD0DC-B26A-C94D-B187-C244EB323986}"/>
              </a:ext>
            </a:extLst>
          </p:cNvPr>
          <p:cNvSpPr/>
          <p:nvPr/>
        </p:nvSpPr>
        <p:spPr>
          <a:xfrm>
            <a:off x="1145371" y="4352132"/>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6"/>
                </a:solidFill>
              </a:rPr>
              <a:t>3</a:t>
            </a:r>
            <a:endParaRPr lang="en-GB" dirty="0">
              <a:solidFill>
                <a:schemeClr val="accent6"/>
              </a:solidFill>
            </a:endParaRPr>
          </a:p>
        </p:txBody>
      </p:sp>
    </p:spTree>
    <p:custDataLst>
      <p:tags r:id="rId1"/>
    </p:custDataLst>
    <p:extLst>
      <p:ext uri="{BB962C8B-B14F-4D97-AF65-F5344CB8AC3E}">
        <p14:creationId xmlns:p14="http://schemas.microsoft.com/office/powerpoint/2010/main" val="418025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Induced </a:t>
            </a:r>
            <a:r>
              <a:rPr lang="en-GB" sz="3000" dirty="0" err="1"/>
              <a:t>emf</a:t>
            </a:r>
            <a:r>
              <a:rPr lang="en-GB" sz="3000" dirty="0"/>
              <a:t> equation</a:t>
            </a:r>
          </a:p>
        </p:txBody>
      </p:sp>
      <p:sp>
        <p:nvSpPr>
          <p:cNvPr id="3" name="Content Placeholder 2"/>
          <p:cNvSpPr>
            <a:spLocks noGrp="1"/>
          </p:cNvSpPr>
          <p:nvPr>
            <p:ph idx="1"/>
          </p:nvPr>
        </p:nvSpPr>
        <p:spPr>
          <a:xfrm>
            <a:off x="1122532" y="1091868"/>
            <a:ext cx="7607556" cy="967170"/>
          </a:xfrm>
        </p:spPr>
        <p:txBody>
          <a:bodyPr>
            <a:noAutofit/>
          </a:bodyPr>
          <a:lstStyle/>
          <a:p>
            <a:pPr marL="0" indent="0" algn="just">
              <a:buNone/>
            </a:pPr>
            <a:r>
              <a:rPr lang="en-GB" sz="2400" dirty="0"/>
              <a:t>If we consider the case where the magnetic field changes because either the field or the conductor is moving, we can combine all these factors into a nice simple equation.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E258C1E-55E1-E149-96C5-B86324A96EF6}"/>
                  </a:ext>
                </a:extLst>
              </p:cNvPr>
              <p:cNvSpPr txBox="1"/>
              <p:nvPr/>
            </p:nvSpPr>
            <p:spPr>
              <a:xfrm>
                <a:off x="1811217" y="2850103"/>
                <a:ext cx="6616940" cy="21236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3800" b="0" i="1" smtClean="0">
                          <a:solidFill>
                            <a:schemeClr val="accent2"/>
                          </a:solidFill>
                          <a:latin typeface="Cambria Math" panose="02040503050406030204" pitchFamily="18" charset="0"/>
                        </a:rPr>
                        <m:t>𝐸</m:t>
                      </m:r>
                      <m:r>
                        <a:rPr lang="en-US" sz="13800" b="0" i="1" smtClean="0">
                          <a:latin typeface="Cambria Math" panose="02040503050406030204" pitchFamily="18" charset="0"/>
                        </a:rPr>
                        <m:t>=</m:t>
                      </m:r>
                      <m:r>
                        <a:rPr lang="en-US" sz="13800" b="0" i="1" smtClean="0">
                          <a:solidFill>
                            <a:schemeClr val="accent3"/>
                          </a:solidFill>
                          <a:latin typeface="Cambria Math" panose="02040503050406030204" pitchFamily="18" charset="0"/>
                        </a:rPr>
                        <m:t>𝐵</m:t>
                      </m:r>
                      <m:r>
                        <a:rPr lang="en-US" sz="13800" b="0" i="1" smtClean="0">
                          <a:solidFill>
                            <a:schemeClr val="accent4"/>
                          </a:solidFill>
                          <a:latin typeface="Cambria Math" panose="02040503050406030204" pitchFamily="18" charset="0"/>
                        </a:rPr>
                        <m:t>𝑙</m:t>
                      </m:r>
                      <m:r>
                        <a:rPr lang="en-US" sz="13800" b="0" i="1" smtClean="0">
                          <a:solidFill>
                            <a:schemeClr val="accent6"/>
                          </a:solidFill>
                          <a:latin typeface="Cambria Math" panose="02040503050406030204" pitchFamily="18" charset="0"/>
                        </a:rPr>
                        <m:t>𝑣</m:t>
                      </m:r>
                    </m:oMath>
                  </m:oMathPara>
                </a14:m>
                <a:endParaRPr lang="en-US" sz="9600" dirty="0"/>
              </a:p>
            </p:txBody>
          </p:sp>
        </mc:Choice>
        <mc:Fallback xmlns="">
          <p:sp>
            <p:nvSpPr>
              <p:cNvPr id="4" name="TextBox 3">
                <a:extLst>
                  <a:ext uri="{FF2B5EF4-FFF2-40B4-BE49-F238E27FC236}">
                    <a16:creationId xmlns:a16="http://schemas.microsoft.com/office/drawing/2014/main" id="{AE258C1E-55E1-E149-96C5-B86324A96EF6}"/>
                  </a:ext>
                </a:extLst>
              </p:cNvPr>
              <p:cNvSpPr txBox="1">
                <a:spLocks noRot="1" noChangeAspect="1" noMove="1" noResize="1" noEditPoints="1" noAdjustHandles="1" noChangeArrowheads="1" noChangeShapeType="1" noTextEdit="1"/>
              </p:cNvSpPr>
              <p:nvPr/>
            </p:nvSpPr>
            <p:spPr>
              <a:xfrm>
                <a:off x="1811217" y="2850103"/>
                <a:ext cx="6616940" cy="2123658"/>
              </a:xfrm>
              <a:prstGeom prst="rect">
                <a:avLst/>
              </a:prstGeom>
              <a:blipFill>
                <a:blip r:embed="rId4"/>
                <a:stretch>
                  <a:fillRect l="-5364" r="-2107" b="-7101"/>
                </a:stretch>
              </a:blipFill>
            </p:spPr>
            <p:txBody>
              <a:bodyPr/>
              <a:lstStyle/>
              <a:p>
                <a:r>
                  <a:rPr lang="en-US">
                    <a:noFill/>
                  </a:rPr>
                  <a:t> </a:t>
                </a:r>
              </a:p>
            </p:txBody>
          </p:sp>
        </mc:Fallback>
      </mc:AlternateContent>
      <p:sp>
        <p:nvSpPr>
          <p:cNvPr id="9" name="Content Placeholder 2">
            <a:extLst>
              <a:ext uri="{FF2B5EF4-FFF2-40B4-BE49-F238E27FC236}">
                <a16:creationId xmlns:a16="http://schemas.microsoft.com/office/drawing/2014/main" id="{2623443E-F513-CF43-B589-00B933A38E90}"/>
              </a:ext>
            </a:extLst>
          </p:cNvPr>
          <p:cNvSpPr txBox="1">
            <a:spLocks/>
          </p:cNvSpPr>
          <p:nvPr/>
        </p:nvSpPr>
        <p:spPr>
          <a:xfrm>
            <a:off x="1122531" y="2223911"/>
            <a:ext cx="7607555" cy="475746"/>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None/>
            </a:pPr>
            <a:r>
              <a:rPr lang="en-GB" sz="2400" i="1" dirty="0"/>
              <a:t>Click on each symbol in the equation to find out more.</a:t>
            </a:r>
          </a:p>
        </p:txBody>
      </p:sp>
      <p:pic>
        <p:nvPicPr>
          <p:cNvPr id="10" name="Graphic 9" descr="User">
            <a:extLst>
              <a:ext uri="{FF2B5EF4-FFF2-40B4-BE49-F238E27FC236}">
                <a16:creationId xmlns:a16="http://schemas.microsoft.com/office/drawing/2014/main" id="{41AA6B6F-09D7-4342-BCAC-CD8B56E68E01}"/>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03284" y="2074877"/>
            <a:ext cx="854046" cy="854046"/>
          </a:xfrm>
          <a:prstGeom prst="rect">
            <a:avLst/>
          </a:prstGeom>
        </p:spPr>
      </p:pic>
    </p:spTree>
    <p:custDataLst>
      <p:tags r:id="rId1"/>
    </p:custDataLst>
    <p:extLst>
      <p:ext uri="{BB962C8B-B14F-4D97-AF65-F5344CB8AC3E}">
        <p14:creationId xmlns:p14="http://schemas.microsoft.com/office/powerpoint/2010/main" val="754199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Electromagnetic induction example</a:t>
            </a:r>
          </a:p>
        </p:txBody>
      </p:sp>
      <p:sp>
        <p:nvSpPr>
          <p:cNvPr id="3" name="Content Placeholder 2"/>
          <p:cNvSpPr>
            <a:spLocks noGrp="1"/>
          </p:cNvSpPr>
          <p:nvPr>
            <p:ph idx="1"/>
          </p:nvPr>
        </p:nvSpPr>
        <p:spPr>
          <a:xfrm>
            <a:off x="1122532" y="1091868"/>
            <a:ext cx="4225528" cy="1410032"/>
          </a:xfrm>
        </p:spPr>
        <p:txBody>
          <a:bodyPr>
            <a:noAutofit/>
          </a:bodyPr>
          <a:lstStyle/>
          <a:p>
            <a:pPr marL="0" indent="0" algn="just">
              <a:buNone/>
            </a:pPr>
            <a:r>
              <a:rPr lang="en-GB" sz="2400" dirty="0"/>
              <a:t>A wire 200mm long is moved through at a constant speed of 4m/s at right angles to its length through a uniform magnetic field. Calculate the density of the field if the </a:t>
            </a:r>
            <a:r>
              <a:rPr lang="en-GB" sz="2400" dirty="0" err="1"/>
              <a:t>emf</a:t>
            </a:r>
            <a:r>
              <a:rPr lang="en-GB" sz="2400" dirty="0"/>
              <a:t> generated in the wire is 0.15V.</a:t>
            </a:r>
          </a:p>
        </p:txBody>
      </p:sp>
      <p:sp>
        <p:nvSpPr>
          <p:cNvPr id="8" name="Rectangle 7">
            <a:extLst>
              <a:ext uri="{FF2B5EF4-FFF2-40B4-BE49-F238E27FC236}">
                <a16:creationId xmlns:a16="http://schemas.microsoft.com/office/drawing/2014/main" id="{1C4E208C-E8DA-184D-B913-555C653DB170}"/>
              </a:ext>
            </a:extLst>
          </p:cNvPr>
          <p:cNvSpPr/>
          <p:nvPr/>
        </p:nvSpPr>
        <p:spPr>
          <a:xfrm>
            <a:off x="5597082" y="1106966"/>
            <a:ext cx="3899265" cy="27616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Vid02</a:t>
            </a:r>
          </a:p>
        </p:txBody>
      </p:sp>
      <p:sp>
        <p:nvSpPr>
          <p:cNvPr id="11" name="Rectangle 10">
            <a:extLst>
              <a:ext uri="{FF2B5EF4-FFF2-40B4-BE49-F238E27FC236}">
                <a16:creationId xmlns:a16="http://schemas.microsoft.com/office/drawing/2014/main" id="{B3953473-22DB-CF41-A79A-2EE0189DB422}"/>
              </a:ext>
            </a:extLst>
          </p:cNvPr>
          <p:cNvSpPr/>
          <p:nvPr/>
        </p:nvSpPr>
        <p:spPr>
          <a:xfrm>
            <a:off x="1190005" y="3438710"/>
            <a:ext cx="4158055" cy="1569660"/>
          </a:xfrm>
          <a:prstGeom prst="rect">
            <a:avLst/>
          </a:prstGeom>
          <a:solidFill>
            <a:schemeClr val="tx2">
              <a:lumMod val="40000"/>
              <a:lumOff val="60000"/>
            </a:schemeClr>
          </a:solidFill>
        </p:spPr>
        <p:txBody>
          <a:bodyPr wrap="square">
            <a:spAutoFit/>
          </a:bodyPr>
          <a:lstStyle/>
          <a:p>
            <a:r>
              <a:rPr lang="en-GB" sz="2400" i="1" dirty="0"/>
              <a:t>Try answering this question on your own first. Them watch the video for the full worked solution.</a:t>
            </a:r>
          </a:p>
        </p:txBody>
      </p:sp>
      <p:pic>
        <p:nvPicPr>
          <p:cNvPr id="12" name="Graphic 11" descr="User">
            <a:extLst>
              <a:ext uri="{FF2B5EF4-FFF2-40B4-BE49-F238E27FC236}">
                <a16:creationId xmlns:a16="http://schemas.microsoft.com/office/drawing/2014/main" id="{0A2668E3-656C-EA49-A101-7AD61B0202D5}"/>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68486" y="3456506"/>
            <a:ext cx="854046" cy="854046"/>
          </a:xfrm>
          <a:prstGeom prst="rect">
            <a:avLst/>
          </a:prstGeom>
        </p:spPr>
      </p:pic>
    </p:spTree>
    <p:custDataLst>
      <p:tags r:id="rId1"/>
    </p:custDataLst>
    <p:extLst>
      <p:ext uri="{BB962C8B-B14F-4D97-AF65-F5344CB8AC3E}">
        <p14:creationId xmlns:p14="http://schemas.microsoft.com/office/powerpoint/2010/main" val="361773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 summary of electromagnetic induction</a:t>
            </a:r>
          </a:p>
        </p:txBody>
      </p:sp>
      <p:sp>
        <p:nvSpPr>
          <p:cNvPr id="3" name="Content Placeholder 2"/>
          <p:cNvSpPr>
            <a:spLocks noGrp="1"/>
          </p:cNvSpPr>
          <p:nvPr>
            <p:ph idx="1"/>
          </p:nvPr>
        </p:nvSpPr>
        <p:spPr>
          <a:xfrm>
            <a:off x="1122532" y="1091868"/>
            <a:ext cx="4225528" cy="1410032"/>
          </a:xfrm>
        </p:spPr>
        <p:txBody>
          <a:bodyPr>
            <a:noAutofit/>
          </a:bodyPr>
          <a:lstStyle/>
          <a:p>
            <a:pPr marL="0" indent="0" algn="just">
              <a:buNone/>
            </a:pPr>
            <a:r>
              <a:rPr lang="en-GB" sz="2400" dirty="0"/>
              <a:t>We have learnt quite a bit about electromagnetic induction so far. Let’s pause and review what we know.</a:t>
            </a:r>
          </a:p>
        </p:txBody>
      </p:sp>
      <p:sp>
        <p:nvSpPr>
          <p:cNvPr id="8" name="Rectangle 7">
            <a:extLst>
              <a:ext uri="{FF2B5EF4-FFF2-40B4-BE49-F238E27FC236}">
                <a16:creationId xmlns:a16="http://schemas.microsoft.com/office/drawing/2014/main" id="{1C4E208C-E8DA-184D-B913-555C653DB170}"/>
              </a:ext>
            </a:extLst>
          </p:cNvPr>
          <p:cNvSpPr/>
          <p:nvPr/>
        </p:nvSpPr>
        <p:spPr>
          <a:xfrm>
            <a:off x="5597082" y="1106966"/>
            <a:ext cx="3899265" cy="27616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Vid03</a:t>
            </a:r>
          </a:p>
        </p:txBody>
      </p:sp>
      <p:sp>
        <p:nvSpPr>
          <p:cNvPr id="11" name="Rectangle 10">
            <a:extLst>
              <a:ext uri="{FF2B5EF4-FFF2-40B4-BE49-F238E27FC236}">
                <a16:creationId xmlns:a16="http://schemas.microsoft.com/office/drawing/2014/main" id="{B3953473-22DB-CF41-A79A-2EE0189DB422}"/>
              </a:ext>
            </a:extLst>
          </p:cNvPr>
          <p:cNvSpPr/>
          <p:nvPr/>
        </p:nvSpPr>
        <p:spPr>
          <a:xfrm>
            <a:off x="1190005" y="2567852"/>
            <a:ext cx="4158055" cy="1200329"/>
          </a:xfrm>
          <a:prstGeom prst="rect">
            <a:avLst/>
          </a:prstGeom>
          <a:solidFill>
            <a:schemeClr val="tx2">
              <a:lumMod val="40000"/>
              <a:lumOff val="60000"/>
            </a:schemeClr>
          </a:solidFill>
        </p:spPr>
        <p:txBody>
          <a:bodyPr wrap="square">
            <a:spAutoFit/>
          </a:bodyPr>
          <a:lstStyle/>
          <a:p>
            <a:r>
              <a:rPr lang="en-GB" sz="2400" i="1" dirty="0"/>
              <a:t>Watch the video for a full summary of everything we have learnt.</a:t>
            </a:r>
          </a:p>
        </p:txBody>
      </p:sp>
      <p:pic>
        <p:nvPicPr>
          <p:cNvPr id="12" name="Graphic 11" descr="User">
            <a:extLst>
              <a:ext uri="{FF2B5EF4-FFF2-40B4-BE49-F238E27FC236}">
                <a16:creationId xmlns:a16="http://schemas.microsoft.com/office/drawing/2014/main" id="{0A2668E3-656C-EA49-A101-7AD61B0202D5}"/>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68486" y="2585648"/>
            <a:ext cx="854046" cy="854046"/>
          </a:xfrm>
          <a:prstGeom prst="rect">
            <a:avLst/>
          </a:prstGeom>
        </p:spPr>
      </p:pic>
    </p:spTree>
    <p:custDataLst>
      <p:tags r:id="rId1"/>
    </p:custDataLst>
    <p:extLst>
      <p:ext uri="{BB962C8B-B14F-4D97-AF65-F5344CB8AC3E}">
        <p14:creationId xmlns:p14="http://schemas.microsoft.com/office/powerpoint/2010/main" val="3252585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The direction of the </a:t>
            </a:r>
            <a:r>
              <a:rPr lang="en-GB" sz="3000" dirty="0" err="1"/>
              <a:t>emf</a:t>
            </a:r>
            <a:endParaRPr lang="en-GB" sz="3000" dirty="0"/>
          </a:p>
        </p:txBody>
      </p:sp>
      <p:sp>
        <p:nvSpPr>
          <p:cNvPr id="10" name="Content Placeholder 2">
            <a:extLst>
              <a:ext uri="{FF2B5EF4-FFF2-40B4-BE49-F238E27FC236}">
                <a16:creationId xmlns:a16="http://schemas.microsoft.com/office/drawing/2014/main" id="{F052FD8E-4ED0-9F4F-85B7-84AFDCC5C859}"/>
              </a:ext>
            </a:extLst>
          </p:cNvPr>
          <p:cNvSpPr txBox="1">
            <a:spLocks/>
          </p:cNvSpPr>
          <p:nvPr/>
        </p:nvSpPr>
        <p:spPr>
          <a:xfrm>
            <a:off x="1122531" y="1099807"/>
            <a:ext cx="7607557" cy="2202193"/>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One thing we have not touched on yet is the </a:t>
            </a:r>
            <a:r>
              <a:rPr lang="en-GB" sz="2400" b="1" dirty="0"/>
              <a:t>direction</a:t>
            </a:r>
            <a:r>
              <a:rPr lang="en-GB" sz="2400" dirty="0"/>
              <a:t> of the induced </a:t>
            </a:r>
            <a:r>
              <a:rPr lang="en-GB" sz="2400" dirty="0" err="1"/>
              <a:t>emf</a:t>
            </a:r>
            <a:r>
              <a:rPr lang="en-GB" sz="2400" dirty="0"/>
              <a:t> (or current). In the previous unit, we saw that if the current changed direction, the direction of the magnetic field also changed. Is the same true for electromagnetic induction?</a:t>
            </a:r>
          </a:p>
          <a:p>
            <a:pPr marL="0" indent="0">
              <a:buFont typeface="Arial" panose="020B0604020202020204" pitchFamily="34" charset="0"/>
              <a:buNone/>
            </a:pPr>
            <a:r>
              <a:rPr lang="en-GB" sz="2400" dirty="0"/>
              <a:t>Let’s do another experiment.</a:t>
            </a:r>
          </a:p>
        </p:txBody>
      </p:sp>
      <p:sp>
        <p:nvSpPr>
          <p:cNvPr id="7" name="Content Placeholder 2">
            <a:extLst>
              <a:ext uri="{FF2B5EF4-FFF2-40B4-BE49-F238E27FC236}">
                <a16:creationId xmlns:a16="http://schemas.microsoft.com/office/drawing/2014/main" id="{8A81D8B2-611D-BF4F-AB93-0E5E52304EEC}"/>
              </a:ext>
            </a:extLst>
          </p:cNvPr>
          <p:cNvSpPr txBox="1">
            <a:spLocks/>
          </p:cNvSpPr>
          <p:nvPr/>
        </p:nvSpPr>
        <p:spPr>
          <a:xfrm>
            <a:off x="1122532" y="3302000"/>
            <a:ext cx="3406606" cy="1212956"/>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None/>
            </a:pPr>
            <a:r>
              <a:rPr lang="en-GB" sz="2400" i="1" dirty="0"/>
              <a:t>Click on the button to open the experiment instructions. </a:t>
            </a:r>
          </a:p>
        </p:txBody>
      </p:sp>
      <p:pic>
        <p:nvPicPr>
          <p:cNvPr id="8" name="Graphic 7" descr="User">
            <a:extLst>
              <a:ext uri="{FF2B5EF4-FFF2-40B4-BE49-F238E27FC236}">
                <a16:creationId xmlns:a16="http://schemas.microsoft.com/office/drawing/2014/main" id="{3AE3CF05-F577-2746-B272-57F9497427E1}"/>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03284" y="3481361"/>
            <a:ext cx="854046" cy="854046"/>
          </a:xfrm>
          <a:prstGeom prst="rect">
            <a:avLst/>
          </a:prstGeom>
        </p:spPr>
      </p:pic>
      <p:sp>
        <p:nvSpPr>
          <p:cNvPr id="9" name="Rounded Rectangle 8">
            <a:extLst>
              <a:ext uri="{FF2B5EF4-FFF2-40B4-BE49-F238E27FC236}">
                <a16:creationId xmlns:a16="http://schemas.microsoft.com/office/drawing/2014/main" id="{1F7E04D2-0635-BF4C-8E45-74B44001E51E}"/>
              </a:ext>
            </a:extLst>
          </p:cNvPr>
          <p:cNvSpPr/>
          <p:nvPr/>
        </p:nvSpPr>
        <p:spPr>
          <a:xfrm>
            <a:off x="5710238" y="3676285"/>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Instructions</a:t>
            </a:r>
          </a:p>
        </p:txBody>
      </p:sp>
    </p:spTree>
    <p:custDataLst>
      <p:tags r:id="rId1"/>
    </p:custDataLst>
    <p:extLst>
      <p:ext uri="{BB962C8B-B14F-4D97-AF65-F5344CB8AC3E}">
        <p14:creationId xmlns:p14="http://schemas.microsoft.com/office/powerpoint/2010/main" val="2741108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Fleming’s Right Hand Rule</a:t>
            </a:r>
          </a:p>
        </p:txBody>
      </p:sp>
      <p:sp>
        <p:nvSpPr>
          <p:cNvPr id="10" name="Content Placeholder 2">
            <a:extLst>
              <a:ext uri="{FF2B5EF4-FFF2-40B4-BE49-F238E27FC236}">
                <a16:creationId xmlns:a16="http://schemas.microsoft.com/office/drawing/2014/main" id="{F052FD8E-4ED0-9F4F-85B7-84AFDCC5C859}"/>
              </a:ext>
            </a:extLst>
          </p:cNvPr>
          <p:cNvSpPr txBox="1">
            <a:spLocks/>
          </p:cNvSpPr>
          <p:nvPr/>
        </p:nvSpPr>
        <p:spPr>
          <a:xfrm>
            <a:off x="1122532" y="1099807"/>
            <a:ext cx="4474550" cy="2761649"/>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We have just seen that if the polarity or direction of the magnetic field is changed, the direction of the induced </a:t>
            </a:r>
            <a:r>
              <a:rPr lang="en-GB" sz="2400" dirty="0" err="1"/>
              <a:t>emf</a:t>
            </a:r>
            <a:r>
              <a:rPr lang="en-GB" sz="2400" dirty="0"/>
              <a:t> (and current) is also changed.</a:t>
            </a:r>
          </a:p>
          <a:p>
            <a:pPr marL="0" indent="0">
              <a:buFont typeface="Arial" panose="020B0604020202020204" pitchFamily="34" charset="0"/>
              <a:buNone/>
            </a:pPr>
            <a:r>
              <a:rPr lang="en-GB" sz="2400" dirty="0"/>
              <a:t>To figure out the direction of the </a:t>
            </a:r>
            <a:r>
              <a:rPr lang="en-GB" sz="2400" dirty="0" err="1"/>
              <a:t>emf</a:t>
            </a:r>
            <a:r>
              <a:rPr lang="en-GB" sz="2400" dirty="0"/>
              <a:t> and ,therefore, the current, we use </a:t>
            </a:r>
            <a:r>
              <a:rPr lang="en-GB" sz="2400" b="1" dirty="0"/>
              <a:t>Flemings right-hand rule</a:t>
            </a:r>
            <a:r>
              <a:rPr lang="en-GB" sz="2400" dirty="0"/>
              <a:t>.</a:t>
            </a:r>
          </a:p>
        </p:txBody>
      </p:sp>
      <p:sp>
        <p:nvSpPr>
          <p:cNvPr id="11" name="Rectangle 10">
            <a:extLst>
              <a:ext uri="{FF2B5EF4-FFF2-40B4-BE49-F238E27FC236}">
                <a16:creationId xmlns:a16="http://schemas.microsoft.com/office/drawing/2014/main" id="{7E98201F-5D2D-844D-8CC2-714BE4DB4129}"/>
              </a:ext>
            </a:extLst>
          </p:cNvPr>
          <p:cNvSpPr/>
          <p:nvPr/>
        </p:nvSpPr>
        <p:spPr>
          <a:xfrm>
            <a:off x="5597082" y="1106966"/>
            <a:ext cx="3899265" cy="27616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YT02</a:t>
            </a:r>
          </a:p>
        </p:txBody>
      </p:sp>
      <p:sp>
        <p:nvSpPr>
          <p:cNvPr id="13" name="Content Placeholder 2">
            <a:extLst>
              <a:ext uri="{FF2B5EF4-FFF2-40B4-BE49-F238E27FC236}">
                <a16:creationId xmlns:a16="http://schemas.microsoft.com/office/drawing/2014/main" id="{D98898F7-7B9D-9142-A11F-1C2489514A2B}"/>
              </a:ext>
            </a:extLst>
          </p:cNvPr>
          <p:cNvSpPr txBox="1">
            <a:spLocks/>
          </p:cNvSpPr>
          <p:nvPr/>
        </p:nvSpPr>
        <p:spPr>
          <a:xfrm>
            <a:off x="1122531" y="3970393"/>
            <a:ext cx="8373815" cy="854046"/>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None/>
            </a:pPr>
            <a:r>
              <a:rPr lang="en-GB" sz="2400" i="1" dirty="0"/>
              <a:t>Watch the video to see how to use this rule to work out the direction of the current in the conductor.</a:t>
            </a:r>
          </a:p>
        </p:txBody>
      </p:sp>
      <p:pic>
        <p:nvPicPr>
          <p:cNvPr id="14" name="Graphic 13" descr="User">
            <a:extLst>
              <a:ext uri="{FF2B5EF4-FFF2-40B4-BE49-F238E27FC236}">
                <a16:creationId xmlns:a16="http://schemas.microsoft.com/office/drawing/2014/main" id="{367DA747-E011-0044-AF14-0801227471BF}"/>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03284" y="3961070"/>
            <a:ext cx="854046" cy="854046"/>
          </a:xfrm>
          <a:prstGeom prst="rect">
            <a:avLst/>
          </a:prstGeom>
        </p:spPr>
      </p:pic>
    </p:spTree>
    <p:custDataLst>
      <p:tags r:id="rId1"/>
    </p:custDataLst>
    <p:extLst>
      <p:ext uri="{BB962C8B-B14F-4D97-AF65-F5344CB8AC3E}">
        <p14:creationId xmlns:p14="http://schemas.microsoft.com/office/powerpoint/2010/main" val="1846469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Induced </a:t>
            </a:r>
            <a:r>
              <a:rPr lang="en-GB" sz="3000" dirty="0" err="1"/>
              <a:t>emf</a:t>
            </a:r>
            <a:r>
              <a:rPr lang="en-GB" sz="3000" dirty="0"/>
              <a:t> direction</a:t>
            </a:r>
          </a:p>
        </p:txBody>
      </p:sp>
      <p:sp>
        <p:nvSpPr>
          <p:cNvPr id="10" name="Content Placeholder 2">
            <a:extLst>
              <a:ext uri="{FF2B5EF4-FFF2-40B4-BE49-F238E27FC236}">
                <a16:creationId xmlns:a16="http://schemas.microsoft.com/office/drawing/2014/main" id="{F052FD8E-4ED0-9F4F-85B7-84AFDCC5C859}"/>
              </a:ext>
            </a:extLst>
          </p:cNvPr>
          <p:cNvSpPr txBox="1">
            <a:spLocks/>
          </p:cNvSpPr>
          <p:nvPr/>
        </p:nvSpPr>
        <p:spPr>
          <a:xfrm>
            <a:off x="1122532" y="1099808"/>
            <a:ext cx="7607556" cy="814719"/>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i="1" dirty="0"/>
              <a:t>Click on the image that indicates the correct direction of the induced </a:t>
            </a:r>
            <a:r>
              <a:rPr lang="en-GB" sz="2400" i="1" dirty="0" err="1"/>
              <a:t>emf</a:t>
            </a:r>
            <a:r>
              <a:rPr lang="en-GB" sz="2400" i="1" dirty="0"/>
              <a:t> or current in the conductor.</a:t>
            </a:r>
          </a:p>
        </p:txBody>
      </p:sp>
      <p:pic>
        <p:nvPicPr>
          <p:cNvPr id="5" name="Graphic 4" descr="User">
            <a:extLst>
              <a:ext uri="{FF2B5EF4-FFF2-40B4-BE49-F238E27FC236}">
                <a16:creationId xmlns:a16="http://schemas.microsoft.com/office/drawing/2014/main" id="{D294B3C4-6365-4747-A7B9-94F8F412DEB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68486" y="1060481"/>
            <a:ext cx="854046" cy="854046"/>
          </a:xfrm>
          <a:prstGeom prst="rect">
            <a:avLst/>
          </a:prstGeom>
        </p:spPr>
      </p:pic>
      <p:grpSp>
        <p:nvGrpSpPr>
          <p:cNvPr id="9" name="Group 8">
            <a:extLst>
              <a:ext uri="{FF2B5EF4-FFF2-40B4-BE49-F238E27FC236}">
                <a16:creationId xmlns:a16="http://schemas.microsoft.com/office/drawing/2014/main" id="{24AD3D4B-6F9F-5B41-921C-1D541BF7E392}"/>
              </a:ext>
            </a:extLst>
          </p:cNvPr>
          <p:cNvGrpSpPr/>
          <p:nvPr/>
        </p:nvGrpSpPr>
        <p:grpSpPr>
          <a:xfrm>
            <a:off x="1262748" y="2501900"/>
            <a:ext cx="2946401" cy="1879600"/>
            <a:chOff x="2670628" y="1900647"/>
            <a:chExt cx="2946401" cy="1879600"/>
          </a:xfrm>
        </p:grpSpPr>
        <p:grpSp>
          <p:nvGrpSpPr>
            <p:cNvPr id="11" name="Group 10">
              <a:extLst>
                <a:ext uri="{FF2B5EF4-FFF2-40B4-BE49-F238E27FC236}">
                  <a16:creationId xmlns:a16="http://schemas.microsoft.com/office/drawing/2014/main" id="{39E58BEB-E05A-4544-931F-B51478F463B3}"/>
                </a:ext>
              </a:extLst>
            </p:cNvPr>
            <p:cNvGrpSpPr/>
            <p:nvPr/>
          </p:nvGrpSpPr>
          <p:grpSpPr>
            <a:xfrm>
              <a:off x="2670628" y="1900647"/>
              <a:ext cx="979715" cy="1879600"/>
              <a:chOff x="5261428" y="1362529"/>
              <a:chExt cx="3933372" cy="1879600"/>
            </a:xfrm>
          </p:grpSpPr>
          <p:cxnSp>
            <p:nvCxnSpPr>
              <p:cNvPr id="34" name="Straight Arrow Connector 33">
                <a:extLst>
                  <a:ext uri="{FF2B5EF4-FFF2-40B4-BE49-F238E27FC236}">
                    <a16:creationId xmlns:a16="http://schemas.microsoft.com/office/drawing/2014/main" id="{5C27674F-5CAA-2B4C-8E11-F41EFAF42E62}"/>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90896AF-881D-6A4F-9770-C6165AE5CBB7}"/>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A25CDDE-A9AF-AC4C-AF43-5BE53618EA09}"/>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0DCB607-A780-4943-BBA8-F0AEEF184945}"/>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9F219FA-3A60-9E47-AAD6-FAEEC2B7A8F3}"/>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D4C2817-8DAD-C140-8341-7DEA988D3D82}"/>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85F244A6-CC5F-2441-BE4F-40F35446E250}"/>
                </a:ext>
              </a:extLst>
            </p:cNvPr>
            <p:cNvGrpSpPr/>
            <p:nvPr/>
          </p:nvGrpSpPr>
          <p:grpSpPr>
            <a:xfrm>
              <a:off x="3657599" y="1900647"/>
              <a:ext cx="979715" cy="1879600"/>
              <a:chOff x="5261428" y="1362529"/>
              <a:chExt cx="3933372" cy="1879600"/>
            </a:xfrm>
          </p:grpSpPr>
          <p:cxnSp>
            <p:nvCxnSpPr>
              <p:cNvPr id="28" name="Straight Arrow Connector 27">
                <a:extLst>
                  <a:ext uri="{FF2B5EF4-FFF2-40B4-BE49-F238E27FC236}">
                    <a16:creationId xmlns:a16="http://schemas.microsoft.com/office/drawing/2014/main" id="{64ECC770-FD2E-AE47-AA47-8DC9EF0BD3F6}"/>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02DBF69-99AB-0243-AF7D-F66C702F3C82}"/>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0D33641-D9A0-324E-A753-EE401627A9AF}"/>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50B6A90-4819-B044-A6DC-3850A78240A5}"/>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0EBF298-1D1D-C44A-B5ED-B87ADE397C57}"/>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6B074FF-36E9-914F-B063-F5342EBA8135}"/>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EADABEDA-F0E9-E547-A3F3-60935F426425}"/>
                </a:ext>
              </a:extLst>
            </p:cNvPr>
            <p:cNvGrpSpPr/>
            <p:nvPr/>
          </p:nvGrpSpPr>
          <p:grpSpPr>
            <a:xfrm>
              <a:off x="4637314" y="1900647"/>
              <a:ext cx="979715" cy="1879600"/>
              <a:chOff x="5261428" y="1362529"/>
              <a:chExt cx="3933372" cy="1879600"/>
            </a:xfrm>
          </p:grpSpPr>
          <p:cxnSp>
            <p:nvCxnSpPr>
              <p:cNvPr id="22" name="Straight Arrow Connector 21">
                <a:extLst>
                  <a:ext uri="{FF2B5EF4-FFF2-40B4-BE49-F238E27FC236}">
                    <a16:creationId xmlns:a16="http://schemas.microsoft.com/office/drawing/2014/main" id="{6EC3F05E-A0A9-B149-BB36-9223138B114E}"/>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11A341D-A4FB-144F-AC16-5108DEBF9C1A}"/>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5212CFC-535E-004D-B67C-2CC0812BBAAB}"/>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CA2B6A5-ADC3-2F40-A842-7680BB413B05}"/>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3605198-CA17-7E4D-B53E-88C3BFCA0C1B}"/>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A7A6090-672A-7C40-A17C-EBE46E3BC089}"/>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40" name="TextBox 39">
            <a:extLst>
              <a:ext uri="{FF2B5EF4-FFF2-40B4-BE49-F238E27FC236}">
                <a16:creationId xmlns:a16="http://schemas.microsoft.com/office/drawing/2014/main" id="{1B9E86AE-FD43-4248-B53B-57AE49343571}"/>
              </a:ext>
            </a:extLst>
          </p:cNvPr>
          <p:cNvSpPr txBox="1"/>
          <p:nvPr/>
        </p:nvSpPr>
        <p:spPr>
          <a:xfrm>
            <a:off x="250973" y="2647054"/>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41" name="TextBox 40">
            <a:extLst>
              <a:ext uri="{FF2B5EF4-FFF2-40B4-BE49-F238E27FC236}">
                <a16:creationId xmlns:a16="http://schemas.microsoft.com/office/drawing/2014/main" id="{973A77E6-BB04-8142-8FCA-39846B100036}"/>
              </a:ext>
            </a:extLst>
          </p:cNvPr>
          <p:cNvSpPr txBox="1"/>
          <p:nvPr/>
        </p:nvSpPr>
        <p:spPr>
          <a:xfrm>
            <a:off x="4217291" y="2647054"/>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43" name="Oval 42">
            <a:extLst>
              <a:ext uri="{FF2B5EF4-FFF2-40B4-BE49-F238E27FC236}">
                <a16:creationId xmlns:a16="http://schemas.microsoft.com/office/drawing/2014/main" id="{51EDA94F-2E40-A74C-825B-CF2756F22CAA}"/>
              </a:ext>
            </a:extLst>
          </p:cNvPr>
          <p:cNvSpPr/>
          <p:nvPr/>
        </p:nvSpPr>
        <p:spPr>
          <a:xfrm>
            <a:off x="2553784" y="3173963"/>
            <a:ext cx="469496" cy="469496"/>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46" name="Straight Arrow Connector 45">
            <a:extLst>
              <a:ext uri="{FF2B5EF4-FFF2-40B4-BE49-F238E27FC236}">
                <a16:creationId xmlns:a16="http://schemas.microsoft.com/office/drawing/2014/main" id="{D38F1F5D-ABB8-F249-B1A3-6FEC93461704}"/>
              </a:ext>
            </a:extLst>
          </p:cNvPr>
          <p:cNvCxnSpPr/>
          <p:nvPr/>
        </p:nvCxnSpPr>
        <p:spPr>
          <a:xfrm flipV="1">
            <a:off x="2412748" y="2733766"/>
            <a:ext cx="0" cy="1271814"/>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CB58D2E-1F3B-1243-9A39-A14FF4B202EF}"/>
              </a:ext>
            </a:extLst>
          </p:cNvPr>
          <p:cNvCxnSpPr>
            <a:stCxn id="43" idx="1"/>
            <a:endCxn id="43" idx="5"/>
          </p:cNvCxnSpPr>
          <p:nvPr/>
        </p:nvCxnSpPr>
        <p:spPr>
          <a:xfrm>
            <a:off x="2622540" y="3242719"/>
            <a:ext cx="331984" cy="33198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F5AA62A-8BCE-EA4A-BB3B-7D74F24FD316}"/>
              </a:ext>
            </a:extLst>
          </p:cNvPr>
          <p:cNvCxnSpPr>
            <a:cxnSpLocks/>
            <a:stCxn id="43" idx="7"/>
            <a:endCxn id="43" idx="3"/>
          </p:cNvCxnSpPr>
          <p:nvPr/>
        </p:nvCxnSpPr>
        <p:spPr>
          <a:xfrm flipH="1">
            <a:off x="2622540" y="3242719"/>
            <a:ext cx="331984" cy="33198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DB2D9522-2B54-C14D-86A2-BB694712E79B}"/>
              </a:ext>
            </a:extLst>
          </p:cNvPr>
          <p:cNvGrpSpPr/>
          <p:nvPr/>
        </p:nvGrpSpPr>
        <p:grpSpPr>
          <a:xfrm>
            <a:off x="6147099" y="2463789"/>
            <a:ext cx="2946401" cy="1879600"/>
            <a:chOff x="2670628" y="1900647"/>
            <a:chExt cx="2946401" cy="1879600"/>
          </a:xfrm>
        </p:grpSpPr>
        <p:grpSp>
          <p:nvGrpSpPr>
            <p:cNvPr id="53" name="Group 52">
              <a:extLst>
                <a:ext uri="{FF2B5EF4-FFF2-40B4-BE49-F238E27FC236}">
                  <a16:creationId xmlns:a16="http://schemas.microsoft.com/office/drawing/2014/main" id="{50D84FA5-01B3-9D4D-889E-CC5467EB6BD9}"/>
                </a:ext>
              </a:extLst>
            </p:cNvPr>
            <p:cNvGrpSpPr/>
            <p:nvPr/>
          </p:nvGrpSpPr>
          <p:grpSpPr>
            <a:xfrm>
              <a:off x="2670628" y="1900647"/>
              <a:ext cx="979715" cy="1879600"/>
              <a:chOff x="5261428" y="1362529"/>
              <a:chExt cx="3933372" cy="1879600"/>
            </a:xfrm>
          </p:grpSpPr>
          <p:cxnSp>
            <p:nvCxnSpPr>
              <p:cNvPr id="68" name="Straight Arrow Connector 67">
                <a:extLst>
                  <a:ext uri="{FF2B5EF4-FFF2-40B4-BE49-F238E27FC236}">
                    <a16:creationId xmlns:a16="http://schemas.microsoft.com/office/drawing/2014/main" id="{CF792AA2-2D69-334D-B7F7-0D6970A9A694}"/>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8F7BDD5-4F97-AF4F-B46E-609F7120E769}"/>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E1C7BF9-3587-8B41-A65B-429445AF7DDD}"/>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FE651D9C-E4C5-CD4E-87BD-24B67E9EEE63}"/>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83F23EFD-1DED-8241-8BAC-607CF3F20317}"/>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A31EFCD2-8AFB-914E-90CB-CF02F2EB56F2}"/>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322B9C57-1BBF-3D42-9759-F7B570A5A1EE}"/>
                </a:ext>
              </a:extLst>
            </p:cNvPr>
            <p:cNvGrpSpPr/>
            <p:nvPr/>
          </p:nvGrpSpPr>
          <p:grpSpPr>
            <a:xfrm>
              <a:off x="3657599" y="1900647"/>
              <a:ext cx="979715" cy="1879600"/>
              <a:chOff x="5261428" y="1362529"/>
              <a:chExt cx="3933372" cy="1879600"/>
            </a:xfrm>
          </p:grpSpPr>
          <p:cxnSp>
            <p:nvCxnSpPr>
              <p:cNvPr id="62" name="Straight Arrow Connector 61">
                <a:extLst>
                  <a:ext uri="{FF2B5EF4-FFF2-40B4-BE49-F238E27FC236}">
                    <a16:creationId xmlns:a16="http://schemas.microsoft.com/office/drawing/2014/main" id="{2CE44DBB-25D8-C449-BD5A-8078D7787092}"/>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07E36C8-6E20-4546-8B06-1588786B837D}"/>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9E2C3A24-CEF5-1B43-99A6-2FADB03AE071}"/>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2A6E069-6E97-F94F-BD0D-1D53F299A19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1D1CA97E-5B65-DA47-8178-6384D6745487}"/>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BB93B2D-A70E-5D4A-BC31-3183457791BB}"/>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B9BE50E7-52B1-884B-AD22-3B0262DF1A49}"/>
                </a:ext>
              </a:extLst>
            </p:cNvPr>
            <p:cNvGrpSpPr/>
            <p:nvPr/>
          </p:nvGrpSpPr>
          <p:grpSpPr>
            <a:xfrm>
              <a:off x="4637314" y="1900647"/>
              <a:ext cx="979715" cy="1879600"/>
              <a:chOff x="5261428" y="1362529"/>
              <a:chExt cx="3933372" cy="1879600"/>
            </a:xfrm>
          </p:grpSpPr>
          <p:cxnSp>
            <p:nvCxnSpPr>
              <p:cNvPr id="56" name="Straight Arrow Connector 55">
                <a:extLst>
                  <a:ext uri="{FF2B5EF4-FFF2-40B4-BE49-F238E27FC236}">
                    <a16:creationId xmlns:a16="http://schemas.microsoft.com/office/drawing/2014/main" id="{6BD993C7-C379-0044-8F9E-EC629C78FAAF}"/>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7232D7D5-1A9A-284E-B1F4-B60FAB74748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13CFB1F-77F4-0F47-9963-5C01408D5525}"/>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D1454FC-730F-2D46-9D2B-9BC8CC0F95F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20D33B7-BF94-3E43-BF5D-FFDF4649CE11}"/>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E69178C6-E74B-7148-BF4D-682B0D2E151F}"/>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74" name="TextBox 73">
            <a:extLst>
              <a:ext uri="{FF2B5EF4-FFF2-40B4-BE49-F238E27FC236}">
                <a16:creationId xmlns:a16="http://schemas.microsoft.com/office/drawing/2014/main" id="{D850D69A-4C38-0B43-804A-822A31B710E6}"/>
              </a:ext>
            </a:extLst>
          </p:cNvPr>
          <p:cNvSpPr txBox="1"/>
          <p:nvPr/>
        </p:nvSpPr>
        <p:spPr>
          <a:xfrm>
            <a:off x="5135324" y="2608943"/>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75" name="TextBox 74">
            <a:extLst>
              <a:ext uri="{FF2B5EF4-FFF2-40B4-BE49-F238E27FC236}">
                <a16:creationId xmlns:a16="http://schemas.microsoft.com/office/drawing/2014/main" id="{89928D82-1E84-B24F-98A3-AEB3E92A44B1}"/>
              </a:ext>
            </a:extLst>
          </p:cNvPr>
          <p:cNvSpPr txBox="1"/>
          <p:nvPr/>
        </p:nvSpPr>
        <p:spPr>
          <a:xfrm>
            <a:off x="9101642" y="2608943"/>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76" name="Oval 75">
            <a:extLst>
              <a:ext uri="{FF2B5EF4-FFF2-40B4-BE49-F238E27FC236}">
                <a16:creationId xmlns:a16="http://schemas.microsoft.com/office/drawing/2014/main" id="{2E3981C1-5306-F048-9B59-310DD5E04ABE}"/>
              </a:ext>
            </a:extLst>
          </p:cNvPr>
          <p:cNvSpPr/>
          <p:nvPr/>
        </p:nvSpPr>
        <p:spPr>
          <a:xfrm>
            <a:off x="7438135" y="3135852"/>
            <a:ext cx="469496" cy="469496"/>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77" name="Straight Arrow Connector 76">
            <a:extLst>
              <a:ext uri="{FF2B5EF4-FFF2-40B4-BE49-F238E27FC236}">
                <a16:creationId xmlns:a16="http://schemas.microsoft.com/office/drawing/2014/main" id="{67D0D334-1D24-DE4C-AFFC-79CEBDE2F914}"/>
              </a:ext>
            </a:extLst>
          </p:cNvPr>
          <p:cNvCxnSpPr/>
          <p:nvPr/>
        </p:nvCxnSpPr>
        <p:spPr>
          <a:xfrm flipV="1">
            <a:off x="7297099" y="2695655"/>
            <a:ext cx="0" cy="1271814"/>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EA75E170-40BE-1346-AF8E-6C1BFE3DD58E}"/>
              </a:ext>
            </a:extLst>
          </p:cNvPr>
          <p:cNvSpPr/>
          <p:nvPr/>
        </p:nvSpPr>
        <p:spPr>
          <a:xfrm>
            <a:off x="7576457" y="3259224"/>
            <a:ext cx="208568" cy="208568"/>
          </a:xfrm>
          <a:prstGeom prst="ellipse">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Tree>
    <p:custDataLst>
      <p:tags r:id="rId1"/>
    </p:custDataLst>
    <p:extLst>
      <p:ext uri="{BB962C8B-B14F-4D97-AF65-F5344CB8AC3E}">
        <p14:creationId xmlns:p14="http://schemas.microsoft.com/office/powerpoint/2010/main" val="123297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lstStyle/>
          <a:p>
            <a:r>
              <a:rPr lang="en-GB" dirty="0"/>
              <a:t>Assumed prior learning</a:t>
            </a:r>
          </a:p>
        </p:txBody>
      </p:sp>
      <p:sp>
        <p:nvSpPr>
          <p:cNvPr id="3" name="Content Placeholder 2"/>
          <p:cNvSpPr>
            <a:spLocks noGrp="1"/>
          </p:cNvSpPr>
          <p:nvPr>
            <p:ph idx="1"/>
          </p:nvPr>
        </p:nvSpPr>
        <p:spPr>
          <a:xfrm>
            <a:off x="1122531" y="1091867"/>
            <a:ext cx="8059513" cy="3672637"/>
          </a:xfrm>
        </p:spPr>
        <p:txBody>
          <a:bodyPr>
            <a:noAutofit/>
          </a:bodyPr>
          <a:lstStyle/>
          <a:p>
            <a:pPr marL="0" indent="0">
              <a:buNone/>
            </a:pPr>
            <a:r>
              <a:rPr lang="en-GB" dirty="0"/>
              <a:t>05_01_00</a:t>
            </a:r>
          </a:p>
          <a:p>
            <a:pPr marL="0" indent="0">
              <a:buNone/>
            </a:pPr>
            <a:r>
              <a:rPr lang="en-GB" dirty="0"/>
              <a:t>05_01_02</a:t>
            </a:r>
          </a:p>
          <a:p>
            <a:pPr marL="0" indent="0">
              <a:buNone/>
            </a:pPr>
            <a:r>
              <a:rPr lang="en-GB" dirty="0"/>
              <a:t>05_02_01</a:t>
            </a:r>
          </a:p>
          <a:p>
            <a:pPr marL="0" indent="0">
              <a:buNone/>
            </a:pPr>
            <a:r>
              <a:rPr lang="en-GB" dirty="0"/>
              <a:t>05_03_01</a:t>
            </a:r>
          </a:p>
          <a:p>
            <a:pPr marL="0" indent="0">
              <a:buNone/>
            </a:pPr>
            <a:r>
              <a:rPr lang="en-GB" dirty="0"/>
              <a:t>05_04_01</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58533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Test Yourself</a:t>
            </a:r>
          </a:p>
        </p:txBody>
      </p:sp>
      <p:sp>
        <p:nvSpPr>
          <p:cNvPr id="3" name="Content Placeholder 2"/>
          <p:cNvSpPr>
            <a:spLocks noGrp="1"/>
          </p:cNvSpPr>
          <p:nvPr>
            <p:ph idx="1"/>
          </p:nvPr>
        </p:nvSpPr>
        <p:spPr>
          <a:xfrm>
            <a:off x="1122531" y="1091868"/>
            <a:ext cx="7607557" cy="811883"/>
          </a:xfrm>
        </p:spPr>
        <p:txBody>
          <a:bodyPr>
            <a:noAutofit/>
          </a:bodyPr>
          <a:lstStyle/>
          <a:p>
            <a:pPr marL="0" indent="0" algn="just">
              <a:buNone/>
            </a:pPr>
            <a:r>
              <a:rPr lang="en-GB" sz="2400" dirty="0"/>
              <a:t>We have come to the end of this unit. Answer the following questions to make sure you electromagnetic induction.</a:t>
            </a:r>
          </a:p>
        </p:txBody>
      </p:sp>
    </p:spTree>
    <p:custDataLst>
      <p:tags r:id="rId1"/>
    </p:custDataLst>
    <p:extLst>
      <p:ext uri="{BB962C8B-B14F-4D97-AF65-F5344CB8AC3E}">
        <p14:creationId xmlns:p14="http://schemas.microsoft.com/office/powerpoint/2010/main" val="509370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1</a:t>
            </a:r>
          </a:p>
        </p:txBody>
      </p:sp>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Which statement(s) about electromagnetic induction is/are NOT true?</a:t>
            </a:r>
          </a:p>
          <a:p>
            <a:pPr marL="457200" indent="-457200" algn="just">
              <a:buFont typeface="+mj-lt"/>
              <a:buAutoNum type="alphaLcParenR"/>
            </a:pPr>
            <a:r>
              <a:rPr lang="en-GB" sz="2400" dirty="0"/>
              <a:t>The conductor must cut through magnetic field lines.</a:t>
            </a:r>
          </a:p>
          <a:p>
            <a:pPr marL="457200" indent="-457200" algn="just">
              <a:buFont typeface="+mj-lt"/>
              <a:buAutoNum type="alphaLcParenR"/>
            </a:pPr>
            <a:r>
              <a:rPr lang="en-GB" sz="2400" dirty="0"/>
              <a:t>The conductor must experience a changing magnetic field.</a:t>
            </a:r>
          </a:p>
          <a:p>
            <a:pPr marL="457200" indent="-457200" algn="just">
              <a:buFont typeface="+mj-lt"/>
              <a:buAutoNum type="alphaLcParenR"/>
            </a:pPr>
            <a:r>
              <a:rPr lang="en-GB" sz="2400" dirty="0"/>
              <a:t>The conductor must experience a magnetic field.</a:t>
            </a:r>
          </a:p>
          <a:p>
            <a:pPr marL="457200" indent="-457200" algn="just">
              <a:buFont typeface="+mj-lt"/>
              <a:buAutoNum type="alphaLcParenR"/>
            </a:pPr>
            <a:r>
              <a:rPr lang="en-GB" sz="2400" dirty="0"/>
              <a:t>The </a:t>
            </a:r>
            <a:r>
              <a:rPr lang="en-GB" sz="2400" dirty="0" err="1"/>
              <a:t>emf</a:t>
            </a:r>
            <a:r>
              <a:rPr lang="en-GB" sz="2400" dirty="0"/>
              <a:t> induced in the conductor is inversely proportional to the rate at which the conductor cuts the magnetic field.</a:t>
            </a:r>
          </a:p>
          <a:p>
            <a:pPr marL="457200" indent="-457200" algn="just">
              <a:buFont typeface="+mj-lt"/>
              <a:buAutoNum type="alphaLcParenR"/>
            </a:pPr>
            <a:endParaRPr lang="en-GB" sz="2400" dirty="0"/>
          </a:p>
          <a:p>
            <a:pPr marL="457200" indent="-457200" algn="just">
              <a:buFont typeface="+mj-lt"/>
              <a:buAutoNum type="alphaLcParenR"/>
            </a:pPr>
            <a:endParaRPr lang="en-GB" sz="2800" dirty="0"/>
          </a:p>
          <a:p>
            <a:pPr marL="457200" indent="-457200" algn="just">
              <a:buFont typeface="+mj-lt"/>
              <a:buAutoNum type="alphaLcParenR"/>
            </a:pPr>
            <a:endParaRPr lang="en-GB" sz="2400" dirty="0"/>
          </a:p>
          <a:p>
            <a:pPr marL="0" indent="0" algn="just">
              <a:buNone/>
            </a:pP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2002869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2</a:t>
            </a:r>
          </a:p>
        </p:txBody>
      </p:sp>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What will NOT result in a greater </a:t>
            </a:r>
            <a:r>
              <a:rPr lang="en-GB" sz="2400" dirty="0" err="1"/>
              <a:t>emf</a:t>
            </a:r>
            <a:r>
              <a:rPr lang="en-GB" sz="2400" dirty="0"/>
              <a:t> being inducted in a conductor.</a:t>
            </a:r>
          </a:p>
          <a:p>
            <a:pPr marL="457200" indent="-457200" algn="just">
              <a:buFont typeface="+mj-lt"/>
              <a:buAutoNum type="alphaLcParenR"/>
            </a:pPr>
            <a:r>
              <a:rPr lang="en-GB" sz="2400" dirty="0"/>
              <a:t>Increase the strength of the magnetic field.</a:t>
            </a:r>
          </a:p>
          <a:p>
            <a:pPr marL="457200" indent="-457200" algn="just">
              <a:buFont typeface="+mj-lt"/>
              <a:buAutoNum type="alphaLcParenR"/>
            </a:pPr>
            <a:r>
              <a:rPr lang="en-GB" sz="2400" dirty="0"/>
              <a:t>Increase the length of conductor cutting magnetic field lines.</a:t>
            </a:r>
          </a:p>
          <a:p>
            <a:pPr marL="457200" indent="-457200" algn="just">
              <a:buFont typeface="+mj-lt"/>
              <a:buAutoNum type="alphaLcParenR"/>
            </a:pPr>
            <a:r>
              <a:rPr lang="en-GB" sz="2400" dirty="0"/>
              <a:t>Change the strength of the magnetic field more slowly.</a:t>
            </a:r>
          </a:p>
          <a:p>
            <a:pPr marL="457200" indent="-457200" algn="just">
              <a:buFont typeface="+mj-lt"/>
              <a:buAutoNum type="alphaLcParenR"/>
            </a:pPr>
            <a:r>
              <a:rPr lang="en-GB" sz="2400" dirty="0"/>
              <a:t>Move the conductor through the magnetic field more quickly. </a:t>
            </a:r>
          </a:p>
          <a:p>
            <a:pPr marL="0" indent="0" algn="just">
              <a:buNone/>
            </a:pP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1816298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3</a:t>
            </a:r>
          </a:p>
        </p:txBody>
      </p:sp>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In which case will the direction of the </a:t>
            </a:r>
            <a:r>
              <a:rPr lang="en-GB" sz="2400" dirty="0" err="1"/>
              <a:t>emf</a:t>
            </a:r>
            <a:r>
              <a:rPr lang="en-GB" sz="2400" dirty="0"/>
              <a:t> be out of the screen.</a:t>
            </a:r>
          </a:p>
          <a:p>
            <a:pPr marL="0" indent="0" algn="just">
              <a:buNone/>
            </a:pPr>
            <a:endParaRPr lang="en-GB" sz="2400" dirty="0"/>
          </a:p>
          <a:p>
            <a:pPr marL="457200" indent="-457200" algn="just">
              <a:buFont typeface="+mj-lt"/>
              <a:buAutoNum type="alphaLcParenR"/>
            </a:pPr>
            <a:r>
              <a:rPr lang="en-GB" sz="2400" dirty="0"/>
              <a:t> </a:t>
            </a:r>
          </a:p>
          <a:p>
            <a:pPr marL="0" indent="0" algn="just">
              <a:buNone/>
            </a:pPr>
            <a:endParaRPr lang="en-GB" sz="2400" dirty="0"/>
          </a:p>
          <a:p>
            <a:pPr marL="0" indent="0" algn="just">
              <a:buNone/>
            </a:pPr>
            <a:endParaRPr lang="en-GB" sz="2400" dirty="0"/>
          </a:p>
        </p:txBody>
      </p:sp>
      <p:grpSp>
        <p:nvGrpSpPr>
          <p:cNvPr id="4" name="Group 3">
            <a:extLst>
              <a:ext uri="{FF2B5EF4-FFF2-40B4-BE49-F238E27FC236}">
                <a16:creationId xmlns:a16="http://schemas.microsoft.com/office/drawing/2014/main" id="{5A9EBE7C-1B98-7D49-80D3-8A9B89016229}"/>
              </a:ext>
            </a:extLst>
          </p:cNvPr>
          <p:cNvGrpSpPr/>
          <p:nvPr/>
        </p:nvGrpSpPr>
        <p:grpSpPr>
          <a:xfrm flipH="1">
            <a:off x="1721810" y="2429873"/>
            <a:ext cx="2946401" cy="1879600"/>
            <a:chOff x="2670628" y="1900647"/>
            <a:chExt cx="2946401" cy="1879600"/>
          </a:xfrm>
        </p:grpSpPr>
        <p:grpSp>
          <p:nvGrpSpPr>
            <p:cNvPr id="5" name="Group 4">
              <a:extLst>
                <a:ext uri="{FF2B5EF4-FFF2-40B4-BE49-F238E27FC236}">
                  <a16:creationId xmlns:a16="http://schemas.microsoft.com/office/drawing/2014/main" id="{0B9A629D-A036-B143-8DC1-DF45781DE101}"/>
                </a:ext>
              </a:extLst>
            </p:cNvPr>
            <p:cNvGrpSpPr/>
            <p:nvPr/>
          </p:nvGrpSpPr>
          <p:grpSpPr>
            <a:xfrm>
              <a:off x="2670628" y="1900647"/>
              <a:ext cx="979715" cy="1879600"/>
              <a:chOff x="5261428" y="1362529"/>
              <a:chExt cx="3933372" cy="1879600"/>
            </a:xfrm>
          </p:grpSpPr>
          <p:cxnSp>
            <p:nvCxnSpPr>
              <p:cNvPr id="20" name="Straight Arrow Connector 19">
                <a:extLst>
                  <a:ext uri="{FF2B5EF4-FFF2-40B4-BE49-F238E27FC236}">
                    <a16:creationId xmlns:a16="http://schemas.microsoft.com/office/drawing/2014/main" id="{45D26324-045B-4C47-93DC-76163BD67410}"/>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FB3C1E0-FB9C-2F43-94CC-95D407370094}"/>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383C2A7-4551-8C49-94B4-627EB0CFA98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0637183-58EA-EA40-B4EA-FF7E12A303A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060D5C6-D5C1-8345-8AC8-882B4D4F572B}"/>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15626D8-5BC1-BE4D-A623-B44F92B9F613}"/>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1592519D-01AD-054C-98A5-E056016CD71C}"/>
                </a:ext>
              </a:extLst>
            </p:cNvPr>
            <p:cNvGrpSpPr/>
            <p:nvPr/>
          </p:nvGrpSpPr>
          <p:grpSpPr>
            <a:xfrm>
              <a:off x="3657599" y="1900647"/>
              <a:ext cx="979715" cy="1879600"/>
              <a:chOff x="5261428" y="1362529"/>
              <a:chExt cx="3933372" cy="1879600"/>
            </a:xfrm>
          </p:grpSpPr>
          <p:cxnSp>
            <p:nvCxnSpPr>
              <p:cNvPr id="14" name="Straight Arrow Connector 13">
                <a:extLst>
                  <a:ext uri="{FF2B5EF4-FFF2-40B4-BE49-F238E27FC236}">
                    <a16:creationId xmlns:a16="http://schemas.microsoft.com/office/drawing/2014/main" id="{A5032568-CB79-4D4B-B0B2-EADD8127D3C3}"/>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5C3697E-6183-9A45-8602-5E7539F98748}"/>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C131DE8-359B-0040-8804-CBE7252E0FE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DCAB657-9FEC-384E-93D8-2EAB10880EEA}"/>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71F7DEB-F3A0-D041-8A83-68A8D9D19D1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E68EFE0-3E8B-184A-A149-A06E72522412}"/>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BD95BF7B-5909-5448-819F-A843FE2D57CB}"/>
                </a:ext>
              </a:extLst>
            </p:cNvPr>
            <p:cNvGrpSpPr/>
            <p:nvPr/>
          </p:nvGrpSpPr>
          <p:grpSpPr>
            <a:xfrm>
              <a:off x="4637314" y="1900647"/>
              <a:ext cx="979715" cy="1879600"/>
              <a:chOff x="5261428" y="1362529"/>
              <a:chExt cx="3933372" cy="1879600"/>
            </a:xfrm>
          </p:grpSpPr>
          <p:cxnSp>
            <p:nvCxnSpPr>
              <p:cNvPr id="8" name="Straight Arrow Connector 7">
                <a:extLst>
                  <a:ext uri="{FF2B5EF4-FFF2-40B4-BE49-F238E27FC236}">
                    <a16:creationId xmlns:a16="http://schemas.microsoft.com/office/drawing/2014/main" id="{97B46A7D-CECE-484E-BB23-3F88FA9D3BDC}"/>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F47F119-9E3C-674B-B8D1-067EE7690E7E}"/>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454A884-7AB4-6241-AC82-B7B228064171}"/>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E7F26E7-438B-514C-BAB2-6930F2248630}"/>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7BF0D33-77C3-564E-9274-DAD9E0F5EFB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2904D58-9C5E-4D47-87E3-5F8A523D450E}"/>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28" name="Oval 27">
            <a:extLst>
              <a:ext uri="{FF2B5EF4-FFF2-40B4-BE49-F238E27FC236}">
                <a16:creationId xmlns:a16="http://schemas.microsoft.com/office/drawing/2014/main" id="{92D9CEF5-887E-CE49-94EC-C3D70C89F40B}"/>
              </a:ext>
            </a:extLst>
          </p:cNvPr>
          <p:cNvSpPr/>
          <p:nvPr/>
        </p:nvSpPr>
        <p:spPr>
          <a:xfrm>
            <a:off x="3076298" y="3217505"/>
            <a:ext cx="311640" cy="311640"/>
          </a:xfrm>
          <a:prstGeom prst="ellipse">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29" name="Straight Arrow Connector 28">
            <a:extLst>
              <a:ext uri="{FF2B5EF4-FFF2-40B4-BE49-F238E27FC236}">
                <a16:creationId xmlns:a16="http://schemas.microsoft.com/office/drawing/2014/main" id="{50915AD1-2539-A64B-A7FD-D693B8F3620E}"/>
              </a:ext>
            </a:extLst>
          </p:cNvPr>
          <p:cNvCxnSpPr/>
          <p:nvPr/>
        </p:nvCxnSpPr>
        <p:spPr>
          <a:xfrm flipV="1">
            <a:off x="2935262" y="2733766"/>
            <a:ext cx="0" cy="1271814"/>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92AF212-646F-3248-A34E-50A4A015100E}"/>
              </a:ext>
            </a:extLst>
          </p:cNvPr>
          <p:cNvGrpSpPr/>
          <p:nvPr/>
        </p:nvGrpSpPr>
        <p:grpSpPr>
          <a:xfrm>
            <a:off x="5783687" y="2429873"/>
            <a:ext cx="2946401" cy="1879600"/>
            <a:chOff x="2670628" y="1900647"/>
            <a:chExt cx="2946401" cy="1879600"/>
          </a:xfrm>
        </p:grpSpPr>
        <p:grpSp>
          <p:nvGrpSpPr>
            <p:cNvPr id="31" name="Group 30">
              <a:extLst>
                <a:ext uri="{FF2B5EF4-FFF2-40B4-BE49-F238E27FC236}">
                  <a16:creationId xmlns:a16="http://schemas.microsoft.com/office/drawing/2014/main" id="{86962219-E0FE-6A42-A786-526B4DE6EE56}"/>
                </a:ext>
              </a:extLst>
            </p:cNvPr>
            <p:cNvGrpSpPr/>
            <p:nvPr/>
          </p:nvGrpSpPr>
          <p:grpSpPr>
            <a:xfrm>
              <a:off x="2670628" y="1900647"/>
              <a:ext cx="979715" cy="1879600"/>
              <a:chOff x="5261428" y="1362529"/>
              <a:chExt cx="3933372" cy="1879600"/>
            </a:xfrm>
          </p:grpSpPr>
          <p:cxnSp>
            <p:nvCxnSpPr>
              <p:cNvPr id="46" name="Straight Arrow Connector 45">
                <a:extLst>
                  <a:ext uri="{FF2B5EF4-FFF2-40B4-BE49-F238E27FC236}">
                    <a16:creationId xmlns:a16="http://schemas.microsoft.com/office/drawing/2014/main" id="{BFAF6FE2-3F11-8D4B-92E7-A83DF4550EBF}"/>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CA22F70D-8107-0043-9BEB-76FB73CC9E9C}"/>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1E2DBDE-6272-4446-AF1C-D87D35128E1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842C1C5-352A-224F-AD8B-1349277570E7}"/>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879CD3A-AB7D-5E47-A9D7-C0F6B85FAA61}"/>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F87AF286-E2D9-A14B-AB71-BC7FF68C9C5F}"/>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674D2D65-D84E-314C-94DF-7B51BEEE14D0}"/>
                </a:ext>
              </a:extLst>
            </p:cNvPr>
            <p:cNvGrpSpPr/>
            <p:nvPr/>
          </p:nvGrpSpPr>
          <p:grpSpPr>
            <a:xfrm>
              <a:off x="3657599" y="1900647"/>
              <a:ext cx="979715" cy="1879600"/>
              <a:chOff x="5261428" y="1362529"/>
              <a:chExt cx="3933372" cy="1879600"/>
            </a:xfrm>
          </p:grpSpPr>
          <p:cxnSp>
            <p:nvCxnSpPr>
              <p:cNvPr id="40" name="Straight Arrow Connector 39">
                <a:extLst>
                  <a:ext uri="{FF2B5EF4-FFF2-40B4-BE49-F238E27FC236}">
                    <a16:creationId xmlns:a16="http://schemas.microsoft.com/office/drawing/2014/main" id="{3CF433A5-67BE-4847-B45F-238BF4E190F0}"/>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F47A2C4-EC25-E841-9530-471835AFD6BE}"/>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EE1E42B-5EE1-1C40-B66D-B62BDF3E80EC}"/>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AD2604E-CFE1-1641-9446-73A09C6E5E4B}"/>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1EFB61-E654-5841-93BC-C066085AA264}"/>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91094D74-6471-AF4D-BA01-6E7455738B42}"/>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AC89D0FC-2CAE-D342-8BE5-EF29B81CEB55}"/>
                </a:ext>
              </a:extLst>
            </p:cNvPr>
            <p:cNvGrpSpPr/>
            <p:nvPr/>
          </p:nvGrpSpPr>
          <p:grpSpPr>
            <a:xfrm>
              <a:off x="4637314" y="1900647"/>
              <a:ext cx="979715" cy="1879600"/>
              <a:chOff x="5261428" y="1362529"/>
              <a:chExt cx="3933372" cy="1879600"/>
            </a:xfrm>
          </p:grpSpPr>
          <p:cxnSp>
            <p:nvCxnSpPr>
              <p:cNvPr id="34" name="Straight Arrow Connector 33">
                <a:extLst>
                  <a:ext uri="{FF2B5EF4-FFF2-40B4-BE49-F238E27FC236}">
                    <a16:creationId xmlns:a16="http://schemas.microsoft.com/office/drawing/2014/main" id="{E16884BA-F206-3244-8468-EBA525DE731F}"/>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2D9CCAD-FCC7-E948-AC7D-048BCFC43EC0}"/>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96AA927-113B-204B-95A3-A523FC9DDA9E}"/>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26539976-E345-B943-B578-6219D3860DC4}"/>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621A1CB-FCE2-4741-8E1B-1733A1553B54}"/>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4DA07CB-F14A-2B45-BFC4-2880ED9DB878}"/>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52" name="Oval 51">
            <a:extLst>
              <a:ext uri="{FF2B5EF4-FFF2-40B4-BE49-F238E27FC236}">
                <a16:creationId xmlns:a16="http://schemas.microsoft.com/office/drawing/2014/main" id="{FFBBE9FB-7E41-B44D-B32A-6574B4FC298E}"/>
              </a:ext>
            </a:extLst>
          </p:cNvPr>
          <p:cNvSpPr/>
          <p:nvPr/>
        </p:nvSpPr>
        <p:spPr>
          <a:xfrm>
            <a:off x="7138175" y="3217505"/>
            <a:ext cx="311640" cy="311640"/>
          </a:xfrm>
          <a:prstGeom prst="ellipse">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53" name="Straight Arrow Connector 52">
            <a:extLst>
              <a:ext uri="{FF2B5EF4-FFF2-40B4-BE49-F238E27FC236}">
                <a16:creationId xmlns:a16="http://schemas.microsoft.com/office/drawing/2014/main" id="{638C2DA4-9691-DB40-917E-3288599734B2}"/>
              </a:ext>
            </a:extLst>
          </p:cNvPr>
          <p:cNvCxnSpPr/>
          <p:nvPr/>
        </p:nvCxnSpPr>
        <p:spPr>
          <a:xfrm flipV="1">
            <a:off x="6997139" y="2733766"/>
            <a:ext cx="0" cy="1271814"/>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EAE9BA65-5A65-4E4C-AC09-6B41A793B72C}"/>
              </a:ext>
            </a:extLst>
          </p:cNvPr>
          <p:cNvSpPr txBox="1"/>
          <p:nvPr/>
        </p:nvSpPr>
        <p:spPr>
          <a:xfrm>
            <a:off x="5311543" y="2164772"/>
            <a:ext cx="439544" cy="461665"/>
          </a:xfrm>
          <a:prstGeom prst="rect">
            <a:avLst/>
          </a:prstGeom>
          <a:noFill/>
        </p:spPr>
        <p:txBody>
          <a:bodyPr wrap="none" rtlCol="0">
            <a:spAutoFit/>
          </a:bodyPr>
          <a:lstStyle/>
          <a:p>
            <a:r>
              <a:rPr lang="en-US" sz="2400" dirty="0"/>
              <a:t>b)</a:t>
            </a:r>
            <a:endParaRPr lang="en-US" dirty="0"/>
          </a:p>
        </p:txBody>
      </p:sp>
    </p:spTree>
    <p:custDataLst>
      <p:tags r:id="rId1"/>
    </p:custDataLst>
    <p:extLst>
      <p:ext uri="{BB962C8B-B14F-4D97-AF65-F5344CB8AC3E}">
        <p14:creationId xmlns:p14="http://schemas.microsoft.com/office/powerpoint/2010/main" val="1266652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4</a:t>
            </a:r>
          </a:p>
        </p:txBody>
      </p:sp>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In which case will the maximum </a:t>
            </a:r>
            <a:r>
              <a:rPr lang="en-GB" sz="2400" dirty="0" err="1"/>
              <a:t>emf</a:t>
            </a:r>
            <a:r>
              <a:rPr lang="en-GB" sz="2400" dirty="0"/>
              <a:t> be induced?</a:t>
            </a:r>
          </a:p>
          <a:p>
            <a:pPr marL="0" indent="0" algn="just">
              <a:buNone/>
            </a:pPr>
            <a:endParaRPr lang="en-GB" sz="2400" dirty="0"/>
          </a:p>
          <a:p>
            <a:pPr marL="457200" indent="-457200" algn="just">
              <a:buFont typeface="+mj-lt"/>
              <a:buAutoNum type="alphaLcParenR"/>
            </a:pPr>
            <a:endParaRPr lang="en-GB" sz="2400" dirty="0"/>
          </a:p>
          <a:p>
            <a:pPr marL="0" indent="0" algn="just">
              <a:buNone/>
            </a:pPr>
            <a:endParaRPr lang="en-GB" sz="2400" dirty="0"/>
          </a:p>
        </p:txBody>
      </p:sp>
      <p:grpSp>
        <p:nvGrpSpPr>
          <p:cNvPr id="4" name="Group 3">
            <a:extLst>
              <a:ext uri="{FF2B5EF4-FFF2-40B4-BE49-F238E27FC236}">
                <a16:creationId xmlns:a16="http://schemas.microsoft.com/office/drawing/2014/main" id="{5AC50698-4FAD-7E4B-BC95-68D73CF66197}"/>
              </a:ext>
            </a:extLst>
          </p:cNvPr>
          <p:cNvGrpSpPr/>
          <p:nvPr/>
        </p:nvGrpSpPr>
        <p:grpSpPr>
          <a:xfrm flipH="1">
            <a:off x="1380395" y="2110558"/>
            <a:ext cx="1959430" cy="1879600"/>
            <a:chOff x="3657599" y="1900647"/>
            <a:chExt cx="1959430" cy="1879600"/>
          </a:xfrm>
        </p:grpSpPr>
        <p:grpSp>
          <p:nvGrpSpPr>
            <p:cNvPr id="6" name="Group 5">
              <a:extLst>
                <a:ext uri="{FF2B5EF4-FFF2-40B4-BE49-F238E27FC236}">
                  <a16:creationId xmlns:a16="http://schemas.microsoft.com/office/drawing/2014/main" id="{CDB98B75-037F-BA4D-B775-279DB10D40CA}"/>
                </a:ext>
              </a:extLst>
            </p:cNvPr>
            <p:cNvGrpSpPr/>
            <p:nvPr/>
          </p:nvGrpSpPr>
          <p:grpSpPr>
            <a:xfrm>
              <a:off x="3657599" y="1900647"/>
              <a:ext cx="979715" cy="1879600"/>
              <a:chOff x="5261428" y="1362529"/>
              <a:chExt cx="3933372" cy="1879600"/>
            </a:xfrm>
          </p:grpSpPr>
          <p:cxnSp>
            <p:nvCxnSpPr>
              <p:cNvPr id="14" name="Straight Arrow Connector 13">
                <a:extLst>
                  <a:ext uri="{FF2B5EF4-FFF2-40B4-BE49-F238E27FC236}">
                    <a16:creationId xmlns:a16="http://schemas.microsoft.com/office/drawing/2014/main" id="{5AA62A52-5083-1145-BBCC-6ED382D3B1DE}"/>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60AAE88-3EBD-AE47-97DA-9B91C846A32D}"/>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6D4BB1-E561-A843-B64A-E50FA310140C}"/>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CDA9159-CFE7-B149-9B18-A024814F6E47}"/>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C8C3178-C5D8-544E-8322-A52C8D13DEF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1DC89B0-7CF3-3645-8E96-3552939F115D}"/>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5E91D012-FF2C-B441-9BA8-326FB9184B61}"/>
                </a:ext>
              </a:extLst>
            </p:cNvPr>
            <p:cNvGrpSpPr/>
            <p:nvPr/>
          </p:nvGrpSpPr>
          <p:grpSpPr>
            <a:xfrm>
              <a:off x="4637314" y="1900647"/>
              <a:ext cx="979715" cy="1879600"/>
              <a:chOff x="5261428" y="1362529"/>
              <a:chExt cx="3933372" cy="1879600"/>
            </a:xfrm>
          </p:grpSpPr>
          <p:cxnSp>
            <p:nvCxnSpPr>
              <p:cNvPr id="8" name="Straight Arrow Connector 7">
                <a:extLst>
                  <a:ext uri="{FF2B5EF4-FFF2-40B4-BE49-F238E27FC236}">
                    <a16:creationId xmlns:a16="http://schemas.microsoft.com/office/drawing/2014/main" id="{DB8A2FF0-E5FD-2343-B3C4-A3EE09FA81AB}"/>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9F13104-C2BF-8F40-BC0B-103D2DFE30E5}"/>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870E7BC-DBC5-5143-87D2-331B12A35D8F}"/>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6E90AED-7ADD-9D4A-8F80-FDA4F1C3CF24}"/>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131D108-FAAB-114A-AEFA-7640264D13EB}"/>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8FB355E-1F84-634E-90B9-C51D281238E8}"/>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cxnSp>
        <p:nvCxnSpPr>
          <p:cNvPr id="27" name="Straight Arrow Connector 26">
            <a:extLst>
              <a:ext uri="{FF2B5EF4-FFF2-40B4-BE49-F238E27FC236}">
                <a16:creationId xmlns:a16="http://schemas.microsoft.com/office/drawing/2014/main" id="{CA7C070D-8862-6241-9BFD-A73D004A29EC}"/>
              </a:ext>
            </a:extLst>
          </p:cNvPr>
          <p:cNvCxnSpPr>
            <a:cxnSpLocks/>
          </p:cNvCxnSpPr>
          <p:nvPr/>
        </p:nvCxnSpPr>
        <p:spPr>
          <a:xfrm flipV="1">
            <a:off x="2216475" y="1930401"/>
            <a:ext cx="143635" cy="2293256"/>
          </a:xfrm>
          <a:prstGeom prst="straightConnector1">
            <a:avLst/>
          </a:prstGeom>
          <a:ln w="5715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69492418-46EA-7741-85B2-2FE3BBFEC11A}"/>
              </a:ext>
            </a:extLst>
          </p:cNvPr>
          <p:cNvGrpSpPr/>
          <p:nvPr/>
        </p:nvGrpSpPr>
        <p:grpSpPr>
          <a:xfrm flipH="1">
            <a:off x="4214474" y="2118946"/>
            <a:ext cx="1959430" cy="1879600"/>
            <a:chOff x="3657599" y="1900647"/>
            <a:chExt cx="1959430" cy="1879600"/>
          </a:xfrm>
        </p:grpSpPr>
        <p:grpSp>
          <p:nvGrpSpPr>
            <p:cNvPr id="31" name="Group 30">
              <a:extLst>
                <a:ext uri="{FF2B5EF4-FFF2-40B4-BE49-F238E27FC236}">
                  <a16:creationId xmlns:a16="http://schemas.microsoft.com/office/drawing/2014/main" id="{82B87ABA-59C8-764A-A140-B71C368084E7}"/>
                </a:ext>
              </a:extLst>
            </p:cNvPr>
            <p:cNvGrpSpPr/>
            <p:nvPr/>
          </p:nvGrpSpPr>
          <p:grpSpPr>
            <a:xfrm>
              <a:off x="3657599" y="1900647"/>
              <a:ext cx="979715" cy="1879600"/>
              <a:chOff x="5261428" y="1362529"/>
              <a:chExt cx="3933372" cy="1879600"/>
            </a:xfrm>
          </p:grpSpPr>
          <p:cxnSp>
            <p:nvCxnSpPr>
              <p:cNvPr id="39" name="Straight Arrow Connector 38">
                <a:extLst>
                  <a:ext uri="{FF2B5EF4-FFF2-40B4-BE49-F238E27FC236}">
                    <a16:creationId xmlns:a16="http://schemas.microsoft.com/office/drawing/2014/main" id="{9363913C-4011-B84B-AAB8-6364170C71BC}"/>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AF91CAEE-A2D8-BC40-B73C-1D0BDA387402}"/>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7B0BC85-E497-BA4B-8AFB-B08D5159EFE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BEB0A-3E80-6540-89E0-D6B0A79CB79C}"/>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A64F2CB-4476-3D4A-A5FF-93D1B133E73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0FCAFC6-E6F3-F447-ACEA-E38FBDC3D5CB}"/>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F5699763-E679-AA4C-834A-FB7EAFAA67DC}"/>
                </a:ext>
              </a:extLst>
            </p:cNvPr>
            <p:cNvGrpSpPr/>
            <p:nvPr/>
          </p:nvGrpSpPr>
          <p:grpSpPr>
            <a:xfrm>
              <a:off x="4637314" y="1900647"/>
              <a:ext cx="979715" cy="1879600"/>
              <a:chOff x="5261428" y="1362529"/>
              <a:chExt cx="3933372" cy="1879600"/>
            </a:xfrm>
          </p:grpSpPr>
          <p:cxnSp>
            <p:nvCxnSpPr>
              <p:cNvPr id="33" name="Straight Arrow Connector 32">
                <a:extLst>
                  <a:ext uri="{FF2B5EF4-FFF2-40B4-BE49-F238E27FC236}">
                    <a16:creationId xmlns:a16="http://schemas.microsoft.com/office/drawing/2014/main" id="{AF94AEA6-0010-8D43-8755-4B649BDCF8C2}"/>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9439864-7546-424C-8619-FE305A75E210}"/>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F0CFEDA-AE9C-C34F-9B09-D28B655663DC}"/>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0B2EBD4-6A3A-ED4A-9DCA-D1632292D0E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3D9246C-412C-5E42-A1A6-B78061BD799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0BE0131-9420-E543-99F7-C03A1BBD3CCE}"/>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cxnSp>
        <p:nvCxnSpPr>
          <p:cNvPr id="45" name="Straight Arrow Connector 44">
            <a:extLst>
              <a:ext uri="{FF2B5EF4-FFF2-40B4-BE49-F238E27FC236}">
                <a16:creationId xmlns:a16="http://schemas.microsoft.com/office/drawing/2014/main" id="{546C299A-769B-4347-9BF7-5F9834F37F59}"/>
              </a:ext>
            </a:extLst>
          </p:cNvPr>
          <p:cNvCxnSpPr>
            <a:cxnSpLocks/>
          </p:cNvCxnSpPr>
          <p:nvPr/>
        </p:nvCxnSpPr>
        <p:spPr>
          <a:xfrm flipV="1">
            <a:off x="4811999" y="1930401"/>
            <a:ext cx="767547" cy="2293256"/>
          </a:xfrm>
          <a:prstGeom prst="straightConnector1">
            <a:avLst/>
          </a:prstGeom>
          <a:ln w="5715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D7E0C538-DFBE-A54D-A2DD-161DB164BBE1}"/>
              </a:ext>
            </a:extLst>
          </p:cNvPr>
          <p:cNvGrpSpPr/>
          <p:nvPr/>
        </p:nvGrpSpPr>
        <p:grpSpPr>
          <a:xfrm flipH="1">
            <a:off x="7152848" y="2102170"/>
            <a:ext cx="1959430" cy="1879600"/>
            <a:chOff x="3657599" y="1900647"/>
            <a:chExt cx="1959430" cy="1879600"/>
          </a:xfrm>
        </p:grpSpPr>
        <p:grpSp>
          <p:nvGrpSpPr>
            <p:cNvPr id="47" name="Group 46">
              <a:extLst>
                <a:ext uri="{FF2B5EF4-FFF2-40B4-BE49-F238E27FC236}">
                  <a16:creationId xmlns:a16="http://schemas.microsoft.com/office/drawing/2014/main" id="{9E1CEDAE-3B65-2440-A88C-6F7D627113B5}"/>
                </a:ext>
              </a:extLst>
            </p:cNvPr>
            <p:cNvGrpSpPr/>
            <p:nvPr/>
          </p:nvGrpSpPr>
          <p:grpSpPr>
            <a:xfrm>
              <a:off x="3657599" y="1900647"/>
              <a:ext cx="979715" cy="1879600"/>
              <a:chOff x="5261428" y="1362529"/>
              <a:chExt cx="3933372" cy="1879600"/>
            </a:xfrm>
          </p:grpSpPr>
          <p:cxnSp>
            <p:nvCxnSpPr>
              <p:cNvPr id="55" name="Straight Arrow Connector 54">
                <a:extLst>
                  <a:ext uri="{FF2B5EF4-FFF2-40B4-BE49-F238E27FC236}">
                    <a16:creationId xmlns:a16="http://schemas.microsoft.com/office/drawing/2014/main" id="{7B388113-7B7B-E94E-8572-CE78734170F6}"/>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7D1030D-2BAB-194F-815E-7CA45D0E772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A377581-E978-1348-B062-918065E7209D}"/>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E67766B1-34B7-3340-8D4E-A709CA99880F}"/>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3557D188-31AB-9C41-AB51-601D812F2699}"/>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5857D09-4170-DD40-B5B8-4C01904E2582}"/>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ABEEF3CC-7B24-5E4A-B234-2DBB33F098AA}"/>
                </a:ext>
              </a:extLst>
            </p:cNvPr>
            <p:cNvGrpSpPr/>
            <p:nvPr/>
          </p:nvGrpSpPr>
          <p:grpSpPr>
            <a:xfrm>
              <a:off x="4637314" y="1900647"/>
              <a:ext cx="979715" cy="1879600"/>
              <a:chOff x="5261428" y="1362529"/>
              <a:chExt cx="3933372" cy="1879600"/>
            </a:xfrm>
          </p:grpSpPr>
          <p:cxnSp>
            <p:nvCxnSpPr>
              <p:cNvPr id="49" name="Straight Arrow Connector 48">
                <a:extLst>
                  <a:ext uri="{FF2B5EF4-FFF2-40B4-BE49-F238E27FC236}">
                    <a16:creationId xmlns:a16="http://schemas.microsoft.com/office/drawing/2014/main" id="{33CD83E7-8708-744D-8AB4-4737CFDC6E00}"/>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7B4EDB6-DD96-8E4D-B6FB-6BDE2FC0752E}"/>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1550A4F3-585B-EB46-81D3-500B9E92A36F}"/>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6A37DFA2-3CEB-A744-BC47-CAC86B9120F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86BDFC5-3AF0-A640-A73D-B0D0DEFA70FE}"/>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80C694C6-4D00-DA45-A809-1309FE7ED133}"/>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cxnSp>
        <p:nvCxnSpPr>
          <p:cNvPr id="61" name="Straight Arrow Connector 60">
            <a:extLst>
              <a:ext uri="{FF2B5EF4-FFF2-40B4-BE49-F238E27FC236}">
                <a16:creationId xmlns:a16="http://schemas.microsoft.com/office/drawing/2014/main" id="{8E6C607F-4F8D-4E44-B1F8-7395813D0314}"/>
              </a:ext>
            </a:extLst>
          </p:cNvPr>
          <p:cNvCxnSpPr>
            <a:cxnSpLocks/>
          </p:cNvCxnSpPr>
          <p:nvPr/>
        </p:nvCxnSpPr>
        <p:spPr>
          <a:xfrm flipH="1" flipV="1">
            <a:off x="7257144" y="1930401"/>
            <a:ext cx="1831608" cy="2177142"/>
          </a:xfrm>
          <a:prstGeom prst="straightConnector1">
            <a:avLst/>
          </a:prstGeom>
          <a:ln w="5715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4555B1B0-2E07-E447-83DD-71D0840BD18B}"/>
              </a:ext>
            </a:extLst>
          </p:cNvPr>
          <p:cNvSpPr txBox="1"/>
          <p:nvPr/>
        </p:nvSpPr>
        <p:spPr>
          <a:xfrm>
            <a:off x="877373" y="1828205"/>
            <a:ext cx="425116" cy="461665"/>
          </a:xfrm>
          <a:prstGeom prst="rect">
            <a:avLst/>
          </a:prstGeom>
          <a:noFill/>
        </p:spPr>
        <p:txBody>
          <a:bodyPr wrap="none" rtlCol="0">
            <a:spAutoFit/>
          </a:bodyPr>
          <a:lstStyle/>
          <a:p>
            <a:r>
              <a:rPr lang="en-US" sz="2400" dirty="0"/>
              <a:t>a)</a:t>
            </a:r>
            <a:endParaRPr lang="en-US" dirty="0"/>
          </a:p>
        </p:txBody>
      </p:sp>
      <p:sp>
        <p:nvSpPr>
          <p:cNvPr id="67" name="TextBox 66">
            <a:extLst>
              <a:ext uri="{FF2B5EF4-FFF2-40B4-BE49-F238E27FC236}">
                <a16:creationId xmlns:a16="http://schemas.microsoft.com/office/drawing/2014/main" id="{CA0365E7-6F5D-3841-AF39-27033B26E56A}"/>
              </a:ext>
            </a:extLst>
          </p:cNvPr>
          <p:cNvSpPr txBox="1"/>
          <p:nvPr/>
        </p:nvSpPr>
        <p:spPr>
          <a:xfrm>
            <a:off x="3717716" y="1821349"/>
            <a:ext cx="439544" cy="461665"/>
          </a:xfrm>
          <a:prstGeom prst="rect">
            <a:avLst/>
          </a:prstGeom>
          <a:noFill/>
        </p:spPr>
        <p:txBody>
          <a:bodyPr wrap="none" rtlCol="0">
            <a:spAutoFit/>
          </a:bodyPr>
          <a:lstStyle/>
          <a:p>
            <a:r>
              <a:rPr lang="en-US" sz="2400" dirty="0"/>
              <a:t>b)</a:t>
            </a:r>
            <a:endParaRPr lang="en-US" dirty="0"/>
          </a:p>
        </p:txBody>
      </p:sp>
      <p:sp>
        <p:nvSpPr>
          <p:cNvPr id="68" name="TextBox 67">
            <a:extLst>
              <a:ext uri="{FF2B5EF4-FFF2-40B4-BE49-F238E27FC236}">
                <a16:creationId xmlns:a16="http://schemas.microsoft.com/office/drawing/2014/main" id="{57B740BF-CACB-104E-9E79-CACB6E7DCCF8}"/>
              </a:ext>
            </a:extLst>
          </p:cNvPr>
          <p:cNvSpPr txBox="1"/>
          <p:nvPr/>
        </p:nvSpPr>
        <p:spPr>
          <a:xfrm>
            <a:off x="6628201" y="1812961"/>
            <a:ext cx="407484" cy="461665"/>
          </a:xfrm>
          <a:prstGeom prst="rect">
            <a:avLst/>
          </a:prstGeom>
          <a:noFill/>
        </p:spPr>
        <p:txBody>
          <a:bodyPr wrap="none" rtlCol="0">
            <a:spAutoFit/>
          </a:bodyPr>
          <a:lstStyle/>
          <a:p>
            <a:r>
              <a:rPr lang="en-US" sz="2400" dirty="0"/>
              <a:t>c)</a:t>
            </a:r>
            <a:endParaRPr lang="en-US" dirty="0"/>
          </a:p>
        </p:txBody>
      </p:sp>
    </p:spTree>
    <p:custDataLst>
      <p:tags r:id="rId1"/>
    </p:custDataLst>
    <p:extLst>
      <p:ext uri="{BB962C8B-B14F-4D97-AF65-F5344CB8AC3E}">
        <p14:creationId xmlns:p14="http://schemas.microsoft.com/office/powerpoint/2010/main" val="3265997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p:sp>
        <p:nvSpPr>
          <p:cNvPr id="3" name="Content Placeholder 2"/>
          <p:cNvSpPr>
            <a:spLocks noGrp="1"/>
          </p:cNvSpPr>
          <p:nvPr>
            <p:ph idx="1"/>
          </p:nvPr>
        </p:nvSpPr>
        <p:spPr>
          <a:xfrm>
            <a:off x="1122532" y="1091868"/>
            <a:ext cx="3388114" cy="3504516"/>
          </a:xfrm>
        </p:spPr>
        <p:txBody>
          <a:bodyPr>
            <a:noAutofit/>
          </a:bodyPr>
          <a:lstStyle/>
          <a:p>
            <a:pPr marL="0" indent="0" algn="just">
              <a:buNone/>
            </a:pPr>
            <a:r>
              <a:rPr lang="en-GB" sz="2400" dirty="0"/>
              <a:t>Arrange the North and South poles opposite each other to induce the maximum possible </a:t>
            </a:r>
            <a:r>
              <a:rPr lang="en-GB" sz="2400" dirty="0" err="1"/>
              <a:t>emf</a:t>
            </a:r>
            <a:r>
              <a:rPr lang="en-GB" sz="2400" dirty="0"/>
              <a:t>. </a:t>
            </a:r>
          </a:p>
          <a:p>
            <a:pPr marL="0" indent="0" algn="just">
              <a:buNone/>
            </a:pPr>
            <a:endParaRPr lang="en-GB" sz="2400" dirty="0"/>
          </a:p>
          <a:p>
            <a:pPr marL="0" indent="0" algn="just">
              <a:buNone/>
            </a:pPr>
            <a:endParaRPr lang="en-GB" sz="2400" dirty="0"/>
          </a:p>
        </p:txBody>
      </p:sp>
      <p:sp>
        <p:nvSpPr>
          <p:cNvPr id="5" name="Oval 4">
            <a:extLst>
              <a:ext uri="{FF2B5EF4-FFF2-40B4-BE49-F238E27FC236}">
                <a16:creationId xmlns:a16="http://schemas.microsoft.com/office/drawing/2014/main" id="{DA6F347F-5E95-B444-A194-E6667FDE815B}"/>
              </a:ext>
            </a:extLst>
          </p:cNvPr>
          <p:cNvSpPr/>
          <p:nvPr/>
        </p:nvSpPr>
        <p:spPr>
          <a:xfrm rot="16200000">
            <a:off x="6670726" y="2210736"/>
            <a:ext cx="469496" cy="469496"/>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6" name="Straight Arrow Connector 5">
            <a:extLst>
              <a:ext uri="{FF2B5EF4-FFF2-40B4-BE49-F238E27FC236}">
                <a16:creationId xmlns:a16="http://schemas.microsoft.com/office/drawing/2014/main" id="{9F5A07EB-7DC5-CB4D-A7AA-57FCFA56CA77}"/>
              </a:ext>
            </a:extLst>
          </p:cNvPr>
          <p:cNvCxnSpPr>
            <a:cxnSpLocks/>
          </p:cNvCxnSpPr>
          <p:nvPr/>
        </p:nvCxnSpPr>
        <p:spPr>
          <a:xfrm rot="16200000" flipV="1">
            <a:off x="6863518" y="2350909"/>
            <a:ext cx="0" cy="1271814"/>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2EE7852-B25D-2C4F-B4FE-D8E2C2C569C6}"/>
              </a:ext>
            </a:extLst>
          </p:cNvPr>
          <p:cNvSpPr/>
          <p:nvPr/>
        </p:nvSpPr>
        <p:spPr>
          <a:xfrm rot="16200000">
            <a:off x="6809048" y="2334108"/>
            <a:ext cx="208568" cy="208568"/>
          </a:xfrm>
          <a:prstGeom prst="ellipse">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8" name="TextBox 7">
            <a:extLst>
              <a:ext uri="{FF2B5EF4-FFF2-40B4-BE49-F238E27FC236}">
                <a16:creationId xmlns:a16="http://schemas.microsoft.com/office/drawing/2014/main" id="{5DFC27B2-30C1-F349-B9DB-3BF2E301E68A}"/>
              </a:ext>
            </a:extLst>
          </p:cNvPr>
          <p:cNvSpPr txBox="1"/>
          <p:nvPr/>
        </p:nvSpPr>
        <p:spPr>
          <a:xfrm>
            <a:off x="2074645" y="2986815"/>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9" name="TextBox 8">
            <a:extLst>
              <a:ext uri="{FF2B5EF4-FFF2-40B4-BE49-F238E27FC236}">
                <a16:creationId xmlns:a16="http://schemas.microsoft.com/office/drawing/2014/main" id="{C252FB4F-9E12-9A41-B000-085E3BB238F3}"/>
              </a:ext>
            </a:extLst>
          </p:cNvPr>
          <p:cNvSpPr txBox="1"/>
          <p:nvPr/>
        </p:nvSpPr>
        <p:spPr>
          <a:xfrm>
            <a:off x="1090933" y="2976453"/>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10" name="Rectangle 9">
            <a:extLst>
              <a:ext uri="{FF2B5EF4-FFF2-40B4-BE49-F238E27FC236}">
                <a16:creationId xmlns:a16="http://schemas.microsoft.com/office/drawing/2014/main" id="{4452D965-6A9B-0B42-BE6D-2AEDF9070F60}"/>
              </a:ext>
            </a:extLst>
          </p:cNvPr>
          <p:cNvSpPr/>
          <p:nvPr/>
        </p:nvSpPr>
        <p:spPr>
          <a:xfrm>
            <a:off x="4727801" y="2106285"/>
            <a:ext cx="783772" cy="1268323"/>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40000"/>
                    <a:lumOff val="60000"/>
                  </a:schemeClr>
                </a:solidFill>
              </a:rPr>
              <a:t>1</a:t>
            </a:r>
          </a:p>
        </p:txBody>
      </p:sp>
      <p:sp>
        <p:nvSpPr>
          <p:cNvPr id="11" name="Rectangle 10">
            <a:extLst>
              <a:ext uri="{FF2B5EF4-FFF2-40B4-BE49-F238E27FC236}">
                <a16:creationId xmlns:a16="http://schemas.microsoft.com/office/drawing/2014/main" id="{3E81165C-9588-AC46-A414-F865C0C9A7B7}"/>
              </a:ext>
            </a:extLst>
          </p:cNvPr>
          <p:cNvSpPr/>
          <p:nvPr/>
        </p:nvSpPr>
        <p:spPr>
          <a:xfrm>
            <a:off x="8155417" y="2046070"/>
            <a:ext cx="783772" cy="1268323"/>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40000"/>
                    <a:lumOff val="60000"/>
                  </a:schemeClr>
                </a:solidFill>
              </a:rPr>
              <a:t>2</a:t>
            </a:r>
          </a:p>
        </p:txBody>
      </p:sp>
      <p:sp>
        <p:nvSpPr>
          <p:cNvPr id="12" name="Rectangle 11">
            <a:extLst>
              <a:ext uri="{FF2B5EF4-FFF2-40B4-BE49-F238E27FC236}">
                <a16:creationId xmlns:a16="http://schemas.microsoft.com/office/drawing/2014/main" id="{8AD2ED41-41F0-E24F-AF2C-17A2F46FA15D}"/>
              </a:ext>
            </a:extLst>
          </p:cNvPr>
          <p:cNvSpPr/>
          <p:nvPr/>
        </p:nvSpPr>
        <p:spPr>
          <a:xfrm>
            <a:off x="6417162" y="278331"/>
            <a:ext cx="783772" cy="1268323"/>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40000"/>
                    <a:lumOff val="60000"/>
                  </a:schemeClr>
                </a:solidFill>
              </a:rPr>
              <a:t>3</a:t>
            </a:r>
          </a:p>
        </p:txBody>
      </p:sp>
      <p:sp>
        <p:nvSpPr>
          <p:cNvPr id="13" name="Rectangle 12">
            <a:extLst>
              <a:ext uri="{FF2B5EF4-FFF2-40B4-BE49-F238E27FC236}">
                <a16:creationId xmlns:a16="http://schemas.microsoft.com/office/drawing/2014/main" id="{40BB95F8-80A1-AC49-AEEC-9A7FF53A08FA}"/>
              </a:ext>
            </a:extLst>
          </p:cNvPr>
          <p:cNvSpPr/>
          <p:nvPr/>
        </p:nvSpPr>
        <p:spPr>
          <a:xfrm>
            <a:off x="6513588" y="3661752"/>
            <a:ext cx="783772" cy="1268323"/>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40000"/>
                    <a:lumOff val="60000"/>
                  </a:schemeClr>
                </a:solidFill>
              </a:rPr>
              <a:t>4</a:t>
            </a:r>
          </a:p>
        </p:txBody>
      </p:sp>
      <p:sp>
        <p:nvSpPr>
          <p:cNvPr id="14" name="TextBox 13">
            <a:extLst>
              <a:ext uri="{FF2B5EF4-FFF2-40B4-BE49-F238E27FC236}">
                <a16:creationId xmlns:a16="http://schemas.microsoft.com/office/drawing/2014/main" id="{BABC6079-1C24-AF4B-95D0-F5F22C08B10A}"/>
              </a:ext>
            </a:extLst>
          </p:cNvPr>
          <p:cNvSpPr txBox="1"/>
          <p:nvPr/>
        </p:nvSpPr>
        <p:spPr>
          <a:xfrm>
            <a:off x="6746459" y="3663471"/>
            <a:ext cx="333746" cy="369332"/>
          </a:xfrm>
          <a:prstGeom prst="rect">
            <a:avLst/>
          </a:prstGeom>
          <a:noFill/>
        </p:spPr>
        <p:txBody>
          <a:bodyPr wrap="none" rtlCol="0">
            <a:spAutoFit/>
          </a:bodyPr>
          <a:lstStyle/>
          <a:p>
            <a:r>
              <a:rPr lang="en-US" dirty="0"/>
              <a:t>N</a:t>
            </a:r>
          </a:p>
        </p:txBody>
      </p:sp>
      <p:sp>
        <p:nvSpPr>
          <p:cNvPr id="15" name="TextBox 14">
            <a:extLst>
              <a:ext uri="{FF2B5EF4-FFF2-40B4-BE49-F238E27FC236}">
                <a16:creationId xmlns:a16="http://schemas.microsoft.com/office/drawing/2014/main" id="{8E1D2F25-4057-0B4E-88A7-660D1E5F4C76}"/>
              </a:ext>
            </a:extLst>
          </p:cNvPr>
          <p:cNvSpPr txBox="1"/>
          <p:nvPr/>
        </p:nvSpPr>
        <p:spPr>
          <a:xfrm>
            <a:off x="6649717" y="380660"/>
            <a:ext cx="290464" cy="369332"/>
          </a:xfrm>
          <a:prstGeom prst="rect">
            <a:avLst/>
          </a:prstGeom>
          <a:noFill/>
        </p:spPr>
        <p:txBody>
          <a:bodyPr wrap="none" rtlCol="0">
            <a:spAutoFit/>
          </a:bodyPr>
          <a:lstStyle/>
          <a:p>
            <a:r>
              <a:rPr lang="en-US" dirty="0"/>
              <a:t>S</a:t>
            </a:r>
          </a:p>
        </p:txBody>
      </p:sp>
    </p:spTree>
    <p:custDataLst>
      <p:tags r:id="rId1"/>
    </p:custDataLst>
    <p:extLst>
      <p:ext uri="{BB962C8B-B14F-4D97-AF65-F5344CB8AC3E}">
        <p14:creationId xmlns:p14="http://schemas.microsoft.com/office/powerpoint/2010/main" val="3306519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6</a:t>
            </a:r>
          </a:p>
        </p:txBody>
      </p:sp>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A coil moves at a constant speed of 5.5ms</a:t>
            </a:r>
            <a:r>
              <a:rPr lang="en-GB" sz="2400" baseline="30000" dirty="0"/>
              <a:t>-1</a:t>
            </a:r>
            <a:r>
              <a:rPr lang="en-GB" sz="2400" dirty="0"/>
              <a:t> through a uniform magnetic field of 0.105T and an </a:t>
            </a:r>
            <a:r>
              <a:rPr lang="en-GB" sz="2400" dirty="0" err="1"/>
              <a:t>emf</a:t>
            </a:r>
            <a:r>
              <a:rPr lang="en-GB" sz="2400" dirty="0"/>
              <a:t> of 230mV is induced. How long is the wire that makes up the coil?</a:t>
            </a:r>
          </a:p>
          <a:p>
            <a:pPr marL="457200" indent="-457200" algn="just">
              <a:buFont typeface="+mj-lt"/>
              <a:buAutoNum type="alphaLcParenR"/>
            </a:pPr>
            <a:r>
              <a:rPr lang="en-GB" sz="2400" dirty="0"/>
              <a:t>365mm</a:t>
            </a:r>
          </a:p>
          <a:p>
            <a:pPr marL="457200" indent="-457200" algn="just">
              <a:buFont typeface="+mj-lt"/>
              <a:buAutoNum type="alphaLcParenR"/>
            </a:pPr>
            <a:r>
              <a:rPr lang="en-GB" sz="2400" dirty="0"/>
              <a:t>398mm</a:t>
            </a:r>
          </a:p>
          <a:p>
            <a:pPr marL="457200" indent="-457200" algn="just">
              <a:buFont typeface="+mj-lt"/>
              <a:buAutoNum type="alphaLcParenR"/>
            </a:pPr>
            <a:r>
              <a:rPr lang="en-GB" sz="2400" dirty="0"/>
              <a:t>398m</a:t>
            </a:r>
          </a:p>
          <a:p>
            <a:pPr marL="457200" indent="-457200" algn="just">
              <a:buFont typeface="+mj-lt"/>
              <a:buAutoNum type="alphaLcParenR"/>
            </a:pPr>
            <a:r>
              <a:rPr lang="en-GB" sz="2400" dirty="0"/>
              <a:t>132mm</a:t>
            </a:r>
          </a:p>
          <a:p>
            <a:pPr marL="0" indent="0" algn="just">
              <a:buNone/>
            </a:pPr>
            <a:endParaRPr lang="en-GB" sz="2400" dirty="0"/>
          </a:p>
        </p:txBody>
      </p:sp>
    </p:spTree>
    <p:custDataLst>
      <p:tags r:id="rId1"/>
    </p:custDataLst>
    <p:extLst>
      <p:ext uri="{BB962C8B-B14F-4D97-AF65-F5344CB8AC3E}">
        <p14:creationId xmlns:p14="http://schemas.microsoft.com/office/powerpoint/2010/main" val="230197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Doc01 (1 of 2)</a:t>
            </a:r>
          </a:p>
        </p:txBody>
      </p:sp>
      <p:sp>
        <p:nvSpPr>
          <p:cNvPr id="3" name="Content Placeholder 2"/>
          <p:cNvSpPr>
            <a:spLocks noGrp="1"/>
          </p:cNvSpPr>
          <p:nvPr>
            <p:ph sz="quarter" idx="10"/>
          </p:nvPr>
        </p:nvSpPr>
        <p:spPr>
          <a:xfrm>
            <a:off x="826109" y="1059933"/>
            <a:ext cx="8284354" cy="4226442"/>
          </a:xfrm>
        </p:spPr>
        <p:txBody>
          <a:bodyPr>
            <a:noAutofit/>
          </a:bodyPr>
          <a:lstStyle/>
          <a:p>
            <a:pPr marL="0" indent="0">
              <a:buNone/>
            </a:pPr>
            <a:r>
              <a:rPr lang="en-GB" sz="2000" dirty="0"/>
              <a:t>Create an annotated PDF worksheet with the following steps.</a:t>
            </a:r>
          </a:p>
          <a:p>
            <a:r>
              <a:rPr lang="en-GB" sz="2000" dirty="0"/>
              <a:t>Open up the interactive simulation of Faraday’s experiment at </a:t>
            </a:r>
            <a:r>
              <a:rPr lang="en-GB" sz="2000" dirty="0">
                <a:hlinkClick r:id="rId4"/>
              </a:rPr>
              <a:t>https://phet.colorado.edu/sims/html/faradays-law/latest/faradays-law_en.html</a:t>
            </a:r>
            <a:r>
              <a:rPr lang="en-GB" sz="2000" dirty="0"/>
              <a:t>.</a:t>
            </a:r>
          </a:p>
          <a:p>
            <a:r>
              <a:rPr lang="en-GB" sz="2000" dirty="0"/>
              <a:t>Things will be easier to understand if you show the field lines. Turn these on by checking the Field lines checkbox.</a:t>
            </a:r>
          </a:p>
          <a:p>
            <a:r>
              <a:rPr lang="en-GB" sz="2000" dirty="0"/>
              <a:t>Now click and drag the bar magnet slowly in and out of the coil of wire. What happens to the light bulb? What happens to the voltage in the circuit? What happens to the bulb and voltage when the magnet is stationary?</a:t>
            </a:r>
          </a:p>
          <a:p>
            <a:r>
              <a:rPr lang="en-GB" sz="2000" dirty="0"/>
              <a:t>Move the bar magnet in and out of the coil more quickly. How does the brightness of the bulb compare to when you moved it slowly? How can you make the bulb shine most brightly?</a:t>
            </a:r>
          </a:p>
          <a:p>
            <a:endParaRPr lang="en-GB" sz="2000" dirty="0"/>
          </a:p>
        </p:txBody>
      </p:sp>
    </p:spTree>
    <p:custDataLst>
      <p:tags r:id="rId1"/>
    </p:custDataLst>
    <p:extLst>
      <p:ext uri="{BB962C8B-B14F-4D97-AF65-F5344CB8AC3E}">
        <p14:creationId xmlns:p14="http://schemas.microsoft.com/office/powerpoint/2010/main" val="3629090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Doc01 (2 of 2)</a:t>
            </a:r>
          </a:p>
        </p:txBody>
      </p:sp>
      <p:sp>
        <p:nvSpPr>
          <p:cNvPr id="3" name="Content Placeholder 2"/>
          <p:cNvSpPr>
            <a:spLocks noGrp="1"/>
          </p:cNvSpPr>
          <p:nvPr>
            <p:ph sz="quarter" idx="10"/>
          </p:nvPr>
        </p:nvSpPr>
        <p:spPr>
          <a:xfrm>
            <a:off x="826109" y="1059933"/>
            <a:ext cx="8284354" cy="4226442"/>
          </a:xfrm>
        </p:spPr>
        <p:txBody>
          <a:bodyPr>
            <a:noAutofit/>
          </a:bodyPr>
          <a:lstStyle/>
          <a:p>
            <a:r>
              <a:rPr lang="en-GB" sz="2000" dirty="0"/>
              <a:t>Now move the bar magnet slowly over the top of the coil. Does the lamp shine as brightly as before when you moved it at the same speed THROUGH the coil? Why do you think this is? What is different about how the field lines interact with the coil.</a:t>
            </a:r>
          </a:p>
          <a:p>
            <a:r>
              <a:rPr lang="en-GB" sz="2000" dirty="0"/>
              <a:t>Click on the icon with 2 coils at the bottom of the screen.</a:t>
            </a:r>
          </a:p>
          <a:p>
            <a:r>
              <a:rPr lang="en-GB" sz="2000" dirty="0"/>
              <a:t>Move the coil at the same speed in and out of each coil. When is the bulb the brightest. Why do you think this is?</a:t>
            </a:r>
          </a:p>
        </p:txBody>
      </p:sp>
    </p:spTree>
    <p:custDataLst>
      <p:tags r:id="rId1"/>
    </p:custDataLst>
    <p:extLst>
      <p:ext uri="{BB962C8B-B14F-4D97-AF65-F5344CB8AC3E}">
        <p14:creationId xmlns:p14="http://schemas.microsoft.com/office/powerpoint/2010/main" val="3507099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(1 of 2)</a:t>
            </a:r>
          </a:p>
        </p:txBody>
      </p:sp>
      <p:sp>
        <p:nvSpPr>
          <p:cNvPr id="3" name="Content Placeholder 2"/>
          <p:cNvSpPr>
            <a:spLocks noGrp="1"/>
          </p:cNvSpPr>
          <p:nvPr>
            <p:ph sz="quarter" idx="10"/>
          </p:nvPr>
        </p:nvSpPr>
        <p:spPr>
          <a:xfrm>
            <a:off x="826109" y="1059934"/>
            <a:ext cx="8284354" cy="4266810"/>
          </a:xfrm>
        </p:spPr>
        <p:txBody>
          <a:bodyPr>
            <a:noAutofit/>
          </a:bodyPr>
          <a:lstStyle/>
          <a:p>
            <a:pPr marL="0" indent="0">
              <a:buNone/>
            </a:pPr>
            <a:r>
              <a:rPr lang="en-GB" sz="2000" dirty="0"/>
              <a:t>Create a screencast video using the interactive simulation at </a:t>
            </a:r>
            <a:r>
              <a:rPr lang="en-GB" sz="2000" dirty="0">
                <a:hlinkClick r:id="rId4"/>
              </a:rPr>
              <a:t>https://phet.colorado.edu/sims/html/faradays-law/latest/faradays-law_en.html</a:t>
            </a:r>
            <a:r>
              <a:rPr lang="en-GB" sz="2000" dirty="0"/>
              <a:t> to answer and explain the questions posed in Doc01.</a:t>
            </a:r>
          </a:p>
          <a:p>
            <a:r>
              <a:rPr lang="en-GB" sz="2000" dirty="0"/>
              <a:t>Move the magnet slowly in and out of the coil to show that when the magnet is </a:t>
            </a:r>
            <a:r>
              <a:rPr lang="en-GB" sz="2000" b="1" dirty="0"/>
              <a:t>moving</a:t>
            </a:r>
            <a:r>
              <a:rPr lang="en-GB" sz="2000" dirty="0"/>
              <a:t> an EMF is produced which makes current flow in the circuit which makes the bulb shine.</a:t>
            </a:r>
          </a:p>
          <a:p>
            <a:r>
              <a:rPr lang="en-GB" sz="2000" dirty="0"/>
              <a:t>Move the magnet more quickly so show that the faster the magnet moves the greater the EMF that is produced. Show that by moving the magnet very quickly, we can produce the greatest EMF.</a:t>
            </a:r>
          </a:p>
          <a:p>
            <a:r>
              <a:rPr lang="en-GB" sz="2000" dirty="0"/>
              <a:t>But why does this happen? Explain that when the magnet moves, the field lines cut the coil which causes free electrons in the wire to be deflected at right angles to the field. Moving electrons = an electric current. The field lines cutting the wire exerts a force (which we call the electromotive force or force that moves electrons) on the electrons which moves them. Show </a:t>
            </a:r>
            <a:r>
              <a:rPr lang="en-GB" sz="2000" dirty="0">
                <a:hlinkClick r:id="rId5"/>
              </a:rPr>
              <a:t>https://www.youtube.com/watch?v=P3kJd3MDeuk</a:t>
            </a:r>
            <a:r>
              <a:rPr lang="en-GB" sz="2000" dirty="0"/>
              <a:t> to help with this explanation.</a:t>
            </a:r>
          </a:p>
        </p:txBody>
      </p:sp>
    </p:spTree>
    <p:custDataLst>
      <p:tags r:id="rId1"/>
    </p:custDataLst>
    <p:extLst>
      <p:ext uri="{BB962C8B-B14F-4D97-AF65-F5344CB8AC3E}">
        <p14:creationId xmlns:p14="http://schemas.microsoft.com/office/powerpoint/2010/main" val="281820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Outcomes</a:t>
            </a:r>
          </a:p>
        </p:txBody>
      </p:sp>
      <p:sp>
        <p:nvSpPr>
          <p:cNvPr id="4" name="Content Placeholder 2">
            <a:extLst>
              <a:ext uri="{FF2B5EF4-FFF2-40B4-BE49-F238E27FC236}">
                <a16:creationId xmlns:a16="http://schemas.microsoft.com/office/drawing/2014/main" id="{FAF059E8-2842-4E9C-8451-7347808E5181}"/>
              </a:ext>
            </a:extLst>
          </p:cNvPr>
          <p:cNvSpPr txBox="1">
            <a:spLocks/>
          </p:cNvSpPr>
          <p:nvPr/>
        </p:nvSpPr>
        <p:spPr>
          <a:xfrm>
            <a:off x="1057330" y="1089073"/>
            <a:ext cx="8059513" cy="3645525"/>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By the end of this unit the learner will be able to:</a:t>
            </a:r>
          </a:p>
          <a:p>
            <a:pPr marL="457200" indent="-457200">
              <a:buFont typeface="+mj-lt"/>
              <a:buAutoNum type="arabicPeriod"/>
            </a:pPr>
            <a:r>
              <a:rPr lang="en-GB" sz="2400" dirty="0"/>
              <a:t>Describe how a magnetic field around a conductor causes a current to flow through the conductor</a:t>
            </a:r>
          </a:p>
          <a:p>
            <a:pPr marL="457200" indent="-457200">
              <a:buFont typeface="+mj-lt"/>
              <a:buAutoNum type="arabicPeriod"/>
            </a:pPr>
            <a:r>
              <a:rPr lang="en-GB" sz="2400" dirty="0"/>
              <a:t>Describe and explain Faraday’s Laws</a:t>
            </a:r>
          </a:p>
          <a:p>
            <a:pPr marL="457200" indent="-457200">
              <a:buFont typeface="+mj-lt"/>
              <a:buAutoNum type="arabicPeriod"/>
            </a:pPr>
            <a:r>
              <a:rPr lang="en-GB" sz="2400" dirty="0"/>
              <a:t>Determine the direction of the magnetic field produced around a current carrying conductor</a:t>
            </a:r>
          </a:p>
          <a:p>
            <a:pPr marL="457200" indent="-457200">
              <a:buFont typeface="+mj-lt"/>
              <a:buAutoNum type="arabicPeriod"/>
            </a:pPr>
            <a:r>
              <a:rPr lang="en-GB" sz="2400"/>
              <a:t>Describe the applications of the electromagnetic effect</a:t>
            </a:r>
            <a:endParaRPr lang="en-GB" sz="2400"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(2 of 2)</a:t>
            </a:r>
          </a:p>
        </p:txBody>
      </p:sp>
      <p:sp>
        <p:nvSpPr>
          <p:cNvPr id="3" name="Content Placeholder 2"/>
          <p:cNvSpPr>
            <a:spLocks noGrp="1"/>
          </p:cNvSpPr>
          <p:nvPr>
            <p:ph sz="quarter" idx="10"/>
          </p:nvPr>
        </p:nvSpPr>
        <p:spPr>
          <a:xfrm>
            <a:off x="826109" y="1059933"/>
            <a:ext cx="8284354" cy="4818353"/>
          </a:xfrm>
        </p:spPr>
        <p:txBody>
          <a:bodyPr>
            <a:noAutofit/>
          </a:bodyPr>
          <a:lstStyle/>
          <a:p>
            <a:r>
              <a:rPr lang="en-GB" sz="2000" dirty="0"/>
              <a:t>Move the magnet through the coil again and show that the greatest </a:t>
            </a:r>
            <a:r>
              <a:rPr lang="en-GB" sz="2000" dirty="0" err="1"/>
              <a:t>emf</a:t>
            </a:r>
            <a:r>
              <a:rPr lang="en-GB" sz="2000" dirty="0"/>
              <a:t> is produced when the magnet enters and leave the coil because the field is strongest at the ends of the magnet. Strongest field = more field lines = more field lines cutting the coil = more force deflecting electrons = more </a:t>
            </a:r>
            <a:r>
              <a:rPr lang="en-GB" sz="2000" dirty="0" err="1"/>
              <a:t>emf</a:t>
            </a:r>
            <a:r>
              <a:rPr lang="en-GB" sz="2000" dirty="0"/>
              <a:t>.</a:t>
            </a:r>
          </a:p>
          <a:p>
            <a:r>
              <a:rPr lang="en-GB" sz="2000" dirty="0"/>
              <a:t>Click the icon for both coils and show that greater </a:t>
            </a:r>
            <a:r>
              <a:rPr lang="en-GB" sz="2000" dirty="0" err="1"/>
              <a:t>emf</a:t>
            </a:r>
            <a:r>
              <a:rPr lang="en-GB" sz="2000" dirty="0"/>
              <a:t> produced with bigger coil. Same field strength but more coils. Therefore field lines cutting more coils = force exerted on more free electrons = greater </a:t>
            </a:r>
            <a:r>
              <a:rPr lang="en-GB" sz="2000" dirty="0" err="1"/>
              <a:t>emf</a:t>
            </a:r>
            <a:r>
              <a:rPr lang="en-GB" sz="2000" dirty="0"/>
              <a:t>.</a:t>
            </a:r>
          </a:p>
          <a:p>
            <a:r>
              <a:rPr lang="en-GB" sz="2000" dirty="0"/>
              <a:t>Summarise by explaining that an </a:t>
            </a:r>
            <a:r>
              <a:rPr lang="en-GB" sz="2000" dirty="0" err="1"/>
              <a:t>emf</a:t>
            </a:r>
            <a:r>
              <a:rPr lang="en-GB" sz="2000" dirty="0"/>
              <a:t> is produced when field lines are cutting a wire. To make this happen, the field lines must move (i.e. the magnet must move) OR the wire mist move OR the strength of the magnetic field must be constantly changing. All these produce a changing magnetic field</a:t>
            </a:r>
          </a:p>
          <a:p>
            <a:r>
              <a:rPr lang="en-GB" sz="2000" dirty="0"/>
              <a:t>When the wire is in a changing magnetic field, an </a:t>
            </a:r>
            <a:r>
              <a:rPr lang="en-GB" sz="2000" dirty="0" err="1"/>
              <a:t>emf</a:t>
            </a:r>
            <a:r>
              <a:rPr lang="en-GB" sz="2000" dirty="0"/>
              <a:t> is produced. The faster the change, the greater the </a:t>
            </a:r>
            <a:r>
              <a:rPr lang="en-GB" sz="2000" dirty="0" err="1"/>
              <a:t>emf</a:t>
            </a:r>
            <a:r>
              <a:rPr lang="en-GB" sz="2000" dirty="0"/>
              <a:t>. It is the field lines cutting the coil that induces an </a:t>
            </a:r>
            <a:r>
              <a:rPr lang="en-GB" sz="2000" dirty="0" err="1"/>
              <a:t>emf</a:t>
            </a:r>
            <a:r>
              <a:rPr lang="en-GB" sz="2000" dirty="0"/>
              <a:t>.</a:t>
            </a:r>
          </a:p>
        </p:txBody>
      </p:sp>
    </p:spTree>
    <p:custDataLst>
      <p:tags r:id="rId1"/>
    </p:custDataLst>
    <p:extLst>
      <p:ext uri="{BB962C8B-B14F-4D97-AF65-F5344CB8AC3E}">
        <p14:creationId xmlns:p14="http://schemas.microsoft.com/office/powerpoint/2010/main" val="12609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Image Briefing – Img02 (1 of 3)</a:t>
            </a:r>
          </a:p>
        </p:txBody>
      </p:sp>
      <p:grpSp>
        <p:nvGrpSpPr>
          <p:cNvPr id="55" name="Group 54">
            <a:extLst>
              <a:ext uri="{FF2B5EF4-FFF2-40B4-BE49-F238E27FC236}">
                <a16:creationId xmlns:a16="http://schemas.microsoft.com/office/drawing/2014/main" id="{FBB4718C-3FB9-C946-B95C-9F9C562A168C}"/>
              </a:ext>
            </a:extLst>
          </p:cNvPr>
          <p:cNvGrpSpPr/>
          <p:nvPr/>
        </p:nvGrpSpPr>
        <p:grpSpPr>
          <a:xfrm>
            <a:off x="1640120" y="1900647"/>
            <a:ext cx="3933372" cy="1879600"/>
            <a:chOff x="2670628" y="1900647"/>
            <a:chExt cx="3933372" cy="1879600"/>
          </a:xfrm>
        </p:grpSpPr>
        <p:grpSp>
          <p:nvGrpSpPr>
            <p:cNvPr id="27" name="Group 26">
              <a:extLst>
                <a:ext uri="{FF2B5EF4-FFF2-40B4-BE49-F238E27FC236}">
                  <a16:creationId xmlns:a16="http://schemas.microsoft.com/office/drawing/2014/main" id="{8C7B3820-C31F-BB42-809F-41E9611B1EBD}"/>
                </a:ext>
              </a:extLst>
            </p:cNvPr>
            <p:cNvGrpSpPr/>
            <p:nvPr/>
          </p:nvGrpSpPr>
          <p:grpSpPr>
            <a:xfrm>
              <a:off x="2670628" y="1900647"/>
              <a:ext cx="979715" cy="1879600"/>
              <a:chOff x="5261428" y="1362529"/>
              <a:chExt cx="3933372" cy="1879600"/>
            </a:xfrm>
          </p:grpSpPr>
          <p:cxnSp>
            <p:nvCxnSpPr>
              <p:cNvPr id="15" name="Straight Arrow Connector 14">
                <a:extLst>
                  <a:ext uri="{FF2B5EF4-FFF2-40B4-BE49-F238E27FC236}">
                    <a16:creationId xmlns:a16="http://schemas.microsoft.com/office/drawing/2014/main" id="{1DE53CD6-8FCC-5E43-A488-D563290F9F45}"/>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FFF84D6-6762-114D-9F07-D895207102F7}"/>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346E538-4D4E-7A46-81A4-D79B687DB5FB}"/>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579D1B5-41A6-724C-8040-88BF0C5B801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4FCF639-552E-A04E-A25E-B5890E19C1FD}"/>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02B7EE7-FA7C-1C47-81A2-92875B41C2EA}"/>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8EE157C0-54D4-CA46-A9CA-A547C3B9FA6C}"/>
                </a:ext>
              </a:extLst>
            </p:cNvPr>
            <p:cNvGrpSpPr/>
            <p:nvPr/>
          </p:nvGrpSpPr>
          <p:grpSpPr>
            <a:xfrm>
              <a:off x="3657599" y="1900647"/>
              <a:ext cx="979715" cy="1879600"/>
              <a:chOff x="5261428" y="1362529"/>
              <a:chExt cx="3933372" cy="1879600"/>
            </a:xfrm>
          </p:grpSpPr>
          <p:cxnSp>
            <p:nvCxnSpPr>
              <p:cNvPr id="35" name="Straight Arrow Connector 34">
                <a:extLst>
                  <a:ext uri="{FF2B5EF4-FFF2-40B4-BE49-F238E27FC236}">
                    <a16:creationId xmlns:a16="http://schemas.microsoft.com/office/drawing/2014/main" id="{1CC9F224-40F7-6848-A895-7B4D44E88BF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E90C477-99C0-084C-8B6F-220EF71C2E44}"/>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9A399B-4CE2-A14D-97E2-85CB03B4766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3F10013-7DE8-1841-8004-4EFC03CE934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146F72F-408C-E14F-8A16-07AEA267ADD2}"/>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64EB6D4-CCE4-6543-B022-52FC18F0431C}"/>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663D567E-C6BE-0C4A-901A-82DC819A7AE8}"/>
                </a:ext>
              </a:extLst>
            </p:cNvPr>
            <p:cNvGrpSpPr/>
            <p:nvPr/>
          </p:nvGrpSpPr>
          <p:grpSpPr>
            <a:xfrm>
              <a:off x="4637314" y="1900647"/>
              <a:ext cx="979715" cy="1879600"/>
              <a:chOff x="5261428" y="1362529"/>
              <a:chExt cx="3933372" cy="1879600"/>
            </a:xfrm>
          </p:grpSpPr>
          <p:cxnSp>
            <p:nvCxnSpPr>
              <p:cNvPr id="42" name="Straight Arrow Connector 41">
                <a:extLst>
                  <a:ext uri="{FF2B5EF4-FFF2-40B4-BE49-F238E27FC236}">
                    <a16:creationId xmlns:a16="http://schemas.microsoft.com/office/drawing/2014/main" id="{93552DB0-AC53-9944-AD76-D80EFA26A75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6F8181-AC8B-7949-84DB-CC92B4D3FF2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78D1EF7-4859-BD4C-A43D-40C17355D7E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B572864-0C4D-DC40-984C-CEA43D17FBA8}"/>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7077872-22D3-E64D-8581-0182600A95C8}"/>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91E42FF-C7BD-3A43-8E97-74D8BC0E1740}"/>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2A79C64-529C-F349-B2B2-67BC1AA1BAE6}"/>
                </a:ext>
              </a:extLst>
            </p:cNvPr>
            <p:cNvGrpSpPr/>
            <p:nvPr/>
          </p:nvGrpSpPr>
          <p:grpSpPr>
            <a:xfrm>
              <a:off x="5624285" y="1900647"/>
              <a:ext cx="979715" cy="1879600"/>
              <a:chOff x="5261428" y="1362529"/>
              <a:chExt cx="3933372" cy="1879600"/>
            </a:xfrm>
          </p:grpSpPr>
          <p:cxnSp>
            <p:nvCxnSpPr>
              <p:cNvPr id="49" name="Straight Arrow Connector 48">
                <a:extLst>
                  <a:ext uri="{FF2B5EF4-FFF2-40B4-BE49-F238E27FC236}">
                    <a16:creationId xmlns:a16="http://schemas.microsoft.com/office/drawing/2014/main" id="{F51E8582-BD85-1D40-8BBA-536B04C82C6A}"/>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38F1401-8112-C04C-A5D1-DF0D7D99A9D0}"/>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0B5C794-0942-1240-80E6-CCE2C9337018}"/>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431A99E-39D4-C943-9628-AB6D640C310B}"/>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92D6AB5-CD30-0B4D-B756-D60A8AF01D5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63661BEA-D60F-194F-BB58-7FD7FC37EE95}"/>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56" name="TextBox 55">
            <a:extLst>
              <a:ext uri="{FF2B5EF4-FFF2-40B4-BE49-F238E27FC236}">
                <a16:creationId xmlns:a16="http://schemas.microsoft.com/office/drawing/2014/main" id="{B32DA62F-4731-A148-A304-6F543B3C9297}"/>
              </a:ext>
            </a:extLst>
          </p:cNvPr>
          <p:cNvSpPr txBox="1"/>
          <p:nvPr/>
        </p:nvSpPr>
        <p:spPr>
          <a:xfrm>
            <a:off x="261998" y="2022628"/>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57" name="TextBox 56">
            <a:extLst>
              <a:ext uri="{FF2B5EF4-FFF2-40B4-BE49-F238E27FC236}">
                <a16:creationId xmlns:a16="http://schemas.microsoft.com/office/drawing/2014/main" id="{B52A948D-3646-3040-A79A-1D23C8C9C8EE}"/>
              </a:ext>
            </a:extLst>
          </p:cNvPr>
          <p:cNvSpPr txBox="1"/>
          <p:nvPr/>
        </p:nvSpPr>
        <p:spPr>
          <a:xfrm>
            <a:off x="5929826" y="2022628"/>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61" name="TextBox 60">
            <a:extLst>
              <a:ext uri="{FF2B5EF4-FFF2-40B4-BE49-F238E27FC236}">
                <a16:creationId xmlns:a16="http://schemas.microsoft.com/office/drawing/2014/main" id="{38A4935E-1503-F241-94DC-F793EF74EA51}"/>
              </a:ext>
            </a:extLst>
          </p:cNvPr>
          <p:cNvSpPr txBox="1"/>
          <p:nvPr/>
        </p:nvSpPr>
        <p:spPr>
          <a:xfrm>
            <a:off x="6922879" y="1682991"/>
            <a:ext cx="3054498" cy="1938992"/>
          </a:xfrm>
          <a:prstGeom prst="rect">
            <a:avLst/>
          </a:prstGeom>
          <a:noFill/>
        </p:spPr>
        <p:txBody>
          <a:bodyPr wrap="square" rtlCol="0">
            <a:spAutoFit/>
          </a:bodyPr>
          <a:lstStyle/>
          <a:p>
            <a:r>
              <a:rPr lang="en-US" sz="2400" dirty="0"/>
              <a:t>The orange conductor does not cut any of the field lines. Therefore, no </a:t>
            </a:r>
            <a:r>
              <a:rPr lang="en-US" sz="2400" dirty="0" err="1"/>
              <a:t>emf</a:t>
            </a:r>
            <a:r>
              <a:rPr lang="en-US" sz="2400" dirty="0"/>
              <a:t> will be produced.</a:t>
            </a:r>
          </a:p>
        </p:txBody>
      </p:sp>
      <p:cxnSp>
        <p:nvCxnSpPr>
          <p:cNvPr id="63" name="Straight Connector 62">
            <a:extLst>
              <a:ext uri="{FF2B5EF4-FFF2-40B4-BE49-F238E27FC236}">
                <a16:creationId xmlns:a16="http://schemas.microsoft.com/office/drawing/2014/main" id="{E18018A5-1D6D-5745-9E08-8023D5A8C745}"/>
              </a:ext>
            </a:extLst>
          </p:cNvPr>
          <p:cNvCxnSpPr>
            <a:cxnSpLocks/>
          </p:cNvCxnSpPr>
          <p:nvPr/>
        </p:nvCxnSpPr>
        <p:spPr>
          <a:xfrm rot="5400000">
            <a:off x="3552748" y="1730103"/>
            <a:ext cx="0" cy="2213783"/>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4" name="Rounded Rectangle 63">
            <a:extLst>
              <a:ext uri="{FF2B5EF4-FFF2-40B4-BE49-F238E27FC236}">
                <a16:creationId xmlns:a16="http://schemas.microsoft.com/office/drawing/2014/main" id="{41A62BBE-3D2B-6246-B153-CBBDE67697BA}"/>
              </a:ext>
            </a:extLst>
          </p:cNvPr>
          <p:cNvSpPr/>
          <p:nvPr/>
        </p:nvSpPr>
        <p:spPr>
          <a:xfrm>
            <a:off x="6922879" y="4191541"/>
            <a:ext cx="156976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Next &gt;&gt;</a:t>
            </a:r>
          </a:p>
        </p:txBody>
      </p:sp>
      <p:sp>
        <p:nvSpPr>
          <p:cNvPr id="65" name="TextBox 64">
            <a:extLst>
              <a:ext uri="{FF2B5EF4-FFF2-40B4-BE49-F238E27FC236}">
                <a16:creationId xmlns:a16="http://schemas.microsoft.com/office/drawing/2014/main" id="{47BBF5F6-2DDB-4C46-9D36-70E95EA22D03}"/>
              </a:ext>
            </a:extLst>
          </p:cNvPr>
          <p:cNvSpPr txBox="1"/>
          <p:nvPr/>
        </p:nvSpPr>
        <p:spPr>
          <a:xfrm>
            <a:off x="1074057" y="1045029"/>
            <a:ext cx="6654579" cy="369332"/>
          </a:xfrm>
          <a:prstGeom prst="rect">
            <a:avLst/>
          </a:prstGeom>
          <a:noFill/>
        </p:spPr>
        <p:txBody>
          <a:bodyPr wrap="none" rtlCol="0">
            <a:spAutoFit/>
          </a:bodyPr>
          <a:lstStyle/>
          <a:p>
            <a:r>
              <a:rPr lang="en-US" dirty="0"/>
              <a:t>Produce the following set of three images with next, back navigation.</a:t>
            </a:r>
          </a:p>
        </p:txBody>
      </p:sp>
      <p:sp>
        <p:nvSpPr>
          <p:cNvPr id="66" name="TextBox 65">
            <a:extLst>
              <a:ext uri="{FF2B5EF4-FFF2-40B4-BE49-F238E27FC236}">
                <a16:creationId xmlns:a16="http://schemas.microsoft.com/office/drawing/2014/main" id="{7AE04163-E6BF-EF47-841F-0EF8410BAE95}"/>
              </a:ext>
            </a:extLst>
          </p:cNvPr>
          <p:cNvSpPr txBox="1"/>
          <p:nvPr/>
        </p:nvSpPr>
        <p:spPr>
          <a:xfrm>
            <a:off x="2833929" y="3967240"/>
            <a:ext cx="1437638" cy="584775"/>
          </a:xfrm>
          <a:prstGeom prst="rect">
            <a:avLst/>
          </a:prstGeom>
          <a:noFill/>
        </p:spPr>
        <p:txBody>
          <a:bodyPr wrap="none" rtlCol="0">
            <a:spAutoFit/>
          </a:bodyPr>
          <a:lstStyle/>
          <a:p>
            <a:r>
              <a:rPr lang="en-US" sz="3200" b="1" dirty="0"/>
              <a:t>No </a:t>
            </a:r>
            <a:r>
              <a:rPr lang="en-US" sz="3200" b="1" dirty="0" err="1"/>
              <a:t>emf</a:t>
            </a:r>
            <a:endParaRPr lang="en-US" sz="3200" b="1" dirty="0"/>
          </a:p>
        </p:txBody>
      </p:sp>
    </p:spTree>
    <p:custDataLst>
      <p:tags r:id="rId1"/>
    </p:custDataLst>
    <p:extLst>
      <p:ext uri="{BB962C8B-B14F-4D97-AF65-F5344CB8AC3E}">
        <p14:creationId xmlns:p14="http://schemas.microsoft.com/office/powerpoint/2010/main" val="1989087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Image Briefing – Img02 (2 of 3)</a:t>
            </a:r>
          </a:p>
        </p:txBody>
      </p:sp>
      <p:grpSp>
        <p:nvGrpSpPr>
          <p:cNvPr id="55" name="Group 54">
            <a:extLst>
              <a:ext uri="{FF2B5EF4-FFF2-40B4-BE49-F238E27FC236}">
                <a16:creationId xmlns:a16="http://schemas.microsoft.com/office/drawing/2014/main" id="{FBB4718C-3FB9-C946-B95C-9F9C562A168C}"/>
              </a:ext>
            </a:extLst>
          </p:cNvPr>
          <p:cNvGrpSpPr/>
          <p:nvPr/>
        </p:nvGrpSpPr>
        <p:grpSpPr>
          <a:xfrm>
            <a:off x="1640120" y="1900647"/>
            <a:ext cx="3933372" cy="1879600"/>
            <a:chOff x="2670628" y="1900647"/>
            <a:chExt cx="3933372" cy="1879600"/>
          </a:xfrm>
        </p:grpSpPr>
        <p:grpSp>
          <p:nvGrpSpPr>
            <p:cNvPr id="27" name="Group 26">
              <a:extLst>
                <a:ext uri="{FF2B5EF4-FFF2-40B4-BE49-F238E27FC236}">
                  <a16:creationId xmlns:a16="http://schemas.microsoft.com/office/drawing/2014/main" id="{8C7B3820-C31F-BB42-809F-41E9611B1EBD}"/>
                </a:ext>
              </a:extLst>
            </p:cNvPr>
            <p:cNvGrpSpPr/>
            <p:nvPr/>
          </p:nvGrpSpPr>
          <p:grpSpPr>
            <a:xfrm>
              <a:off x="2670628" y="1900647"/>
              <a:ext cx="979715" cy="1879600"/>
              <a:chOff x="5261428" y="1362529"/>
              <a:chExt cx="3933372" cy="1879600"/>
            </a:xfrm>
          </p:grpSpPr>
          <p:cxnSp>
            <p:nvCxnSpPr>
              <p:cNvPr id="15" name="Straight Arrow Connector 14">
                <a:extLst>
                  <a:ext uri="{FF2B5EF4-FFF2-40B4-BE49-F238E27FC236}">
                    <a16:creationId xmlns:a16="http://schemas.microsoft.com/office/drawing/2014/main" id="{1DE53CD6-8FCC-5E43-A488-D563290F9F45}"/>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FFF84D6-6762-114D-9F07-D895207102F7}"/>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346E538-4D4E-7A46-81A4-D79B687DB5FB}"/>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579D1B5-41A6-724C-8040-88BF0C5B801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4FCF639-552E-A04E-A25E-B5890E19C1FD}"/>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02B7EE7-FA7C-1C47-81A2-92875B41C2EA}"/>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8EE157C0-54D4-CA46-A9CA-A547C3B9FA6C}"/>
                </a:ext>
              </a:extLst>
            </p:cNvPr>
            <p:cNvGrpSpPr/>
            <p:nvPr/>
          </p:nvGrpSpPr>
          <p:grpSpPr>
            <a:xfrm>
              <a:off x="3657599" y="1900647"/>
              <a:ext cx="979715" cy="1879600"/>
              <a:chOff x="5261428" y="1362529"/>
              <a:chExt cx="3933372" cy="1879600"/>
            </a:xfrm>
          </p:grpSpPr>
          <p:cxnSp>
            <p:nvCxnSpPr>
              <p:cNvPr id="35" name="Straight Arrow Connector 34">
                <a:extLst>
                  <a:ext uri="{FF2B5EF4-FFF2-40B4-BE49-F238E27FC236}">
                    <a16:creationId xmlns:a16="http://schemas.microsoft.com/office/drawing/2014/main" id="{1CC9F224-40F7-6848-A895-7B4D44E88BF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E90C477-99C0-084C-8B6F-220EF71C2E44}"/>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9A399B-4CE2-A14D-97E2-85CB03B4766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3F10013-7DE8-1841-8004-4EFC03CE934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146F72F-408C-E14F-8A16-07AEA267ADD2}"/>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64EB6D4-CCE4-6543-B022-52FC18F0431C}"/>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663D567E-C6BE-0C4A-901A-82DC819A7AE8}"/>
                </a:ext>
              </a:extLst>
            </p:cNvPr>
            <p:cNvGrpSpPr/>
            <p:nvPr/>
          </p:nvGrpSpPr>
          <p:grpSpPr>
            <a:xfrm>
              <a:off x="4637314" y="1900647"/>
              <a:ext cx="979715" cy="1879600"/>
              <a:chOff x="5261428" y="1362529"/>
              <a:chExt cx="3933372" cy="1879600"/>
            </a:xfrm>
          </p:grpSpPr>
          <p:cxnSp>
            <p:nvCxnSpPr>
              <p:cNvPr id="42" name="Straight Arrow Connector 41">
                <a:extLst>
                  <a:ext uri="{FF2B5EF4-FFF2-40B4-BE49-F238E27FC236}">
                    <a16:creationId xmlns:a16="http://schemas.microsoft.com/office/drawing/2014/main" id="{93552DB0-AC53-9944-AD76-D80EFA26A75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6F8181-AC8B-7949-84DB-CC92B4D3FF2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78D1EF7-4859-BD4C-A43D-40C17355D7E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B572864-0C4D-DC40-984C-CEA43D17FBA8}"/>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7077872-22D3-E64D-8581-0182600A95C8}"/>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91E42FF-C7BD-3A43-8E97-74D8BC0E1740}"/>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2A79C64-529C-F349-B2B2-67BC1AA1BAE6}"/>
                </a:ext>
              </a:extLst>
            </p:cNvPr>
            <p:cNvGrpSpPr/>
            <p:nvPr/>
          </p:nvGrpSpPr>
          <p:grpSpPr>
            <a:xfrm>
              <a:off x="5624285" y="1900647"/>
              <a:ext cx="979715" cy="1879600"/>
              <a:chOff x="5261428" y="1362529"/>
              <a:chExt cx="3933372" cy="1879600"/>
            </a:xfrm>
          </p:grpSpPr>
          <p:cxnSp>
            <p:nvCxnSpPr>
              <p:cNvPr id="49" name="Straight Arrow Connector 48">
                <a:extLst>
                  <a:ext uri="{FF2B5EF4-FFF2-40B4-BE49-F238E27FC236}">
                    <a16:creationId xmlns:a16="http://schemas.microsoft.com/office/drawing/2014/main" id="{F51E8582-BD85-1D40-8BBA-536B04C82C6A}"/>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38F1401-8112-C04C-A5D1-DF0D7D99A9D0}"/>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0B5C794-0942-1240-80E6-CCE2C9337018}"/>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431A99E-39D4-C943-9628-AB6D640C310B}"/>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92D6AB5-CD30-0B4D-B756-D60A8AF01D5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63661BEA-D60F-194F-BB58-7FD7FC37EE95}"/>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56" name="TextBox 55">
            <a:extLst>
              <a:ext uri="{FF2B5EF4-FFF2-40B4-BE49-F238E27FC236}">
                <a16:creationId xmlns:a16="http://schemas.microsoft.com/office/drawing/2014/main" id="{B32DA62F-4731-A148-A304-6F543B3C9297}"/>
              </a:ext>
            </a:extLst>
          </p:cNvPr>
          <p:cNvSpPr txBox="1"/>
          <p:nvPr/>
        </p:nvSpPr>
        <p:spPr>
          <a:xfrm>
            <a:off x="261998" y="2022628"/>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57" name="TextBox 56">
            <a:extLst>
              <a:ext uri="{FF2B5EF4-FFF2-40B4-BE49-F238E27FC236}">
                <a16:creationId xmlns:a16="http://schemas.microsoft.com/office/drawing/2014/main" id="{B52A948D-3646-3040-A79A-1D23C8C9C8EE}"/>
              </a:ext>
            </a:extLst>
          </p:cNvPr>
          <p:cNvSpPr txBox="1"/>
          <p:nvPr/>
        </p:nvSpPr>
        <p:spPr>
          <a:xfrm>
            <a:off x="5929826" y="2022628"/>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61" name="TextBox 60">
            <a:extLst>
              <a:ext uri="{FF2B5EF4-FFF2-40B4-BE49-F238E27FC236}">
                <a16:creationId xmlns:a16="http://schemas.microsoft.com/office/drawing/2014/main" id="{38A4935E-1503-F241-94DC-F793EF74EA51}"/>
              </a:ext>
            </a:extLst>
          </p:cNvPr>
          <p:cNvSpPr txBox="1"/>
          <p:nvPr/>
        </p:nvSpPr>
        <p:spPr>
          <a:xfrm>
            <a:off x="6922879" y="1682991"/>
            <a:ext cx="3054498" cy="1569660"/>
          </a:xfrm>
          <a:prstGeom prst="rect">
            <a:avLst/>
          </a:prstGeom>
          <a:noFill/>
        </p:spPr>
        <p:txBody>
          <a:bodyPr wrap="square" rtlCol="0">
            <a:spAutoFit/>
          </a:bodyPr>
          <a:lstStyle/>
          <a:p>
            <a:r>
              <a:rPr lang="en-US" sz="2400" dirty="0"/>
              <a:t>The orange conductor cuts some of the field lines. Therefore, an </a:t>
            </a:r>
            <a:r>
              <a:rPr lang="en-US" sz="2400" dirty="0" err="1"/>
              <a:t>emf</a:t>
            </a:r>
            <a:r>
              <a:rPr lang="en-US" sz="2400" dirty="0"/>
              <a:t> will be produced.</a:t>
            </a:r>
          </a:p>
        </p:txBody>
      </p:sp>
      <p:cxnSp>
        <p:nvCxnSpPr>
          <p:cNvPr id="60" name="Straight Connector 59">
            <a:extLst>
              <a:ext uri="{FF2B5EF4-FFF2-40B4-BE49-F238E27FC236}">
                <a16:creationId xmlns:a16="http://schemas.microsoft.com/office/drawing/2014/main" id="{70F0B0D5-64E6-DE46-9408-AE913F71029C}"/>
              </a:ext>
            </a:extLst>
          </p:cNvPr>
          <p:cNvCxnSpPr>
            <a:cxnSpLocks/>
          </p:cNvCxnSpPr>
          <p:nvPr/>
        </p:nvCxnSpPr>
        <p:spPr>
          <a:xfrm rot="2700000">
            <a:off x="3552748" y="1701075"/>
            <a:ext cx="0" cy="2213783"/>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2" name="Rounded Rectangle 61">
            <a:extLst>
              <a:ext uri="{FF2B5EF4-FFF2-40B4-BE49-F238E27FC236}">
                <a16:creationId xmlns:a16="http://schemas.microsoft.com/office/drawing/2014/main" id="{833C3576-1E98-C348-9504-89C9719525D9}"/>
              </a:ext>
            </a:extLst>
          </p:cNvPr>
          <p:cNvSpPr/>
          <p:nvPr/>
        </p:nvSpPr>
        <p:spPr>
          <a:xfrm>
            <a:off x="6922879" y="4191541"/>
            <a:ext cx="156976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Next &gt;&gt;</a:t>
            </a:r>
          </a:p>
        </p:txBody>
      </p:sp>
      <p:sp>
        <p:nvSpPr>
          <p:cNvPr id="64" name="Rounded Rectangle 63">
            <a:extLst>
              <a:ext uri="{FF2B5EF4-FFF2-40B4-BE49-F238E27FC236}">
                <a16:creationId xmlns:a16="http://schemas.microsoft.com/office/drawing/2014/main" id="{4BA65454-8CA3-C143-BBAF-A1A2110848B9}"/>
              </a:ext>
            </a:extLst>
          </p:cNvPr>
          <p:cNvSpPr/>
          <p:nvPr/>
        </p:nvSpPr>
        <p:spPr>
          <a:xfrm>
            <a:off x="472902" y="4191540"/>
            <a:ext cx="156976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&lt;&lt; Back</a:t>
            </a:r>
          </a:p>
        </p:txBody>
      </p:sp>
      <p:sp>
        <p:nvSpPr>
          <p:cNvPr id="65" name="TextBox 64">
            <a:extLst>
              <a:ext uri="{FF2B5EF4-FFF2-40B4-BE49-F238E27FC236}">
                <a16:creationId xmlns:a16="http://schemas.microsoft.com/office/drawing/2014/main" id="{5C5DF671-DA6F-D348-A703-ED370CAA457E}"/>
              </a:ext>
            </a:extLst>
          </p:cNvPr>
          <p:cNvSpPr txBox="1"/>
          <p:nvPr/>
        </p:nvSpPr>
        <p:spPr>
          <a:xfrm>
            <a:off x="2833929" y="3967240"/>
            <a:ext cx="1900905" cy="584775"/>
          </a:xfrm>
          <a:prstGeom prst="rect">
            <a:avLst/>
          </a:prstGeom>
          <a:noFill/>
        </p:spPr>
        <p:txBody>
          <a:bodyPr wrap="none" rtlCol="0">
            <a:spAutoFit/>
          </a:bodyPr>
          <a:lstStyle/>
          <a:p>
            <a:r>
              <a:rPr lang="en-US" sz="3200" b="1" dirty="0"/>
              <a:t>Some </a:t>
            </a:r>
            <a:r>
              <a:rPr lang="en-US" sz="3200" b="1" dirty="0" err="1"/>
              <a:t>emf</a:t>
            </a:r>
            <a:endParaRPr lang="en-US" sz="3200" b="1" dirty="0"/>
          </a:p>
        </p:txBody>
      </p:sp>
    </p:spTree>
    <p:custDataLst>
      <p:tags r:id="rId1"/>
    </p:custDataLst>
    <p:extLst>
      <p:ext uri="{BB962C8B-B14F-4D97-AF65-F5344CB8AC3E}">
        <p14:creationId xmlns:p14="http://schemas.microsoft.com/office/powerpoint/2010/main" val="2565315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Image Briefing – Img02 (3 of 3)</a:t>
            </a:r>
          </a:p>
        </p:txBody>
      </p:sp>
      <p:grpSp>
        <p:nvGrpSpPr>
          <p:cNvPr id="55" name="Group 54">
            <a:extLst>
              <a:ext uri="{FF2B5EF4-FFF2-40B4-BE49-F238E27FC236}">
                <a16:creationId xmlns:a16="http://schemas.microsoft.com/office/drawing/2014/main" id="{FBB4718C-3FB9-C946-B95C-9F9C562A168C}"/>
              </a:ext>
            </a:extLst>
          </p:cNvPr>
          <p:cNvGrpSpPr/>
          <p:nvPr/>
        </p:nvGrpSpPr>
        <p:grpSpPr>
          <a:xfrm>
            <a:off x="1640120" y="1900647"/>
            <a:ext cx="3933372" cy="1879600"/>
            <a:chOff x="2670628" y="1900647"/>
            <a:chExt cx="3933372" cy="1879600"/>
          </a:xfrm>
        </p:grpSpPr>
        <p:grpSp>
          <p:nvGrpSpPr>
            <p:cNvPr id="27" name="Group 26">
              <a:extLst>
                <a:ext uri="{FF2B5EF4-FFF2-40B4-BE49-F238E27FC236}">
                  <a16:creationId xmlns:a16="http://schemas.microsoft.com/office/drawing/2014/main" id="{8C7B3820-C31F-BB42-809F-41E9611B1EBD}"/>
                </a:ext>
              </a:extLst>
            </p:cNvPr>
            <p:cNvGrpSpPr/>
            <p:nvPr/>
          </p:nvGrpSpPr>
          <p:grpSpPr>
            <a:xfrm>
              <a:off x="2670628" y="1900647"/>
              <a:ext cx="979715" cy="1879600"/>
              <a:chOff x="5261428" y="1362529"/>
              <a:chExt cx="3933372" cy="1879600"/>
            </a:xfrm>
          </p:grpSpPr>
          <p:cxnSp>
            <p:nvCxnSpPr>
              <p:cNvPr id="15" name="Straight Arrow Connector 14">
                <a:extLst>
                  <a:ext uri="{FF2B5EF4-FFF2-40B4-BE49-F238E27FC236}">
                    <a16:creationId xmlns:a16="http://schemas.microsoft.com/office/drawing/2014/main" id="{1DE53CD6-8FCC-5E43-A488-D563290F9F45}"/>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FFF84D6-6762-114D-9F07-D895207102F7}"/>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346E538-4D4E-7A46-81A4-D79B687DB5FB}"/>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579D1B5-41A6-724C-8040-88BF0C5B801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4FCF639-552E-A04E-A25E-B5890E19C1FD}"/>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02B7EE7-FA7C-1C47-81A2-92875B41C2EA}"/>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8EE157C0-54D4-CA46-A9CA-A547C3B9FA6C}"/>
                </a:ext>
              </a:extLst>
            </p:cNvPr>
            <p:cNvGrpSpPr/>
            <p:nvPr/>
          </p:nvGrpSpPr>
          <p:grpSpPr>
            <a:xfrm>
              <a:off x="3657599" y="1900647"/>
              <a:ext cx="979715" cy="1879600"/>
              <a:chOff x="5261428" y="1362529"/>
              <a:chExt cx="3933372" cy="1879600"/>
            </a:xfrm>
          </p:grpSpPr>
          <p:cxnSp>
            <p:nvCxnSpPr>
              <p:cNvPr id="35" name="Straight Arrow Connector 34">
                <a:extLst>
                  <a:ext uri="{FF2B5EF4-FFF2-40B4-BE49-F238E27FC236}">
                    <a16:creationId xmlns:a16="http://schemas.microsoft.com/office/drawing/2014/main" id="{1CC9F224-40F7-6848-A895-7B4D44E88BF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E90C477-99C0-084C-8B6F-220EF71C2E44}"/>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9A399B-4CE2-A14D-97E2-85CB03B4766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3F10013-7DE8-1841-8004-4EFC03CE934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146F72F-408C-E14F-8A16-07AEA267ADD2}"/>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64EB6D4-CCE4-6543-B022-52FC18F0431C}"/>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663D567E-C6BE-0C4A-901A-82DC819A7AE8}"/>
                </a:ext>
              </a:extLst>
            </p:cNvPr>
            <p:cNvGrpSpPr/>
            <p:nvPr/>
          </p:nvGrpSpPr>
          <p:grpSpPr>
            <a:xfrm>
              <a:off x="4637314" y="1900647"/>
              <a:ext cx="979715" cy="1879600"/>
              <a:chOff x="5261428" y="1362529"/>
              <a:chExt cx="3933372" cy="1879600"/>
            </a:xfrm>
          </p:grpSpPr>
          <p:cxnSp>
            <p:nvCxnSpPr>
              <p:cNvPr id="42" name="Straight Arrow Connector 41">
                <a:extLst>
                  <a:ext uri="{FF2B5EF4-FFF2-40B4-BE49-F238E27FC236}">
                    <a16:creationId xmlns:a16="http://schemas.microsoft.com/office/drawing/2014/main" id="{93552DB0-AC53-9944-AD76-D80EFA26A75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6F8181-AC8B-7949-84DB-CC92B4D3FF2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78D1EF7-4859-BD4C-A43D-40C17355D7E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B572864-0C4D-DC40-984C-CEA43D17FBA8}"/>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7077872-22D3-E64D-8581-0182600A95C8}"/>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91E42FF-C7BD-3A43-8E97-74D8BC0E1740}"/>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2A79C64-529C-F349-B2B2-67BC1AA1BAE6}"/>
                </a:ext>
              </a:extLst>
            </p:cNvPr>
            <p:cNvGrpSpPr/>
            <p:nvPr/>
          </p:nvGrpSpPr>
          <p:grpSpPr>
            <a:xfrm>
              <a:off x="5624285" y="1900647"/>
              <a:ext cx="979715" cy="1879600"/>
              <a:chOff x="5261428" y="1362529"/>
              <a:chExt cx="3933372" cy="1879600"/>
            </a:xfrm>
          </p:grpSpPr>
          <p:cxnSp>
            <p:nvCxnSpPr>
              <p:cNvPr id="49" name="Straight Arrow Connector 48">
                <a:extLst>
                  <a:ext uri="{FF2B5EF4-FFF2-40B4-BE49-F238E27FC236}">
                    <a16:creationId xmlns:a16="http://schemas.microsoft.com/office/drawing/2014/main" id="{F51E8582-BD85-1D40-8BBA-536B04C82C6A}"/>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38F1401-8112-C04C-A5D1-DF0D7D99A9D0}"/>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0B5C794-0942-1240-80E6-CCE2C9337018}"/>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431A99E-39D4-C943-9628-AB6D640C310B}"/>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92D6AB5-CD30-0B4D-B756-D60A8AF01D5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63661BEA-D60F-194F-BB58-7FD7FC37EE95}"/>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56" name="TextBox 55">
            <a:extLst>
              <a:ext uri="{FF2B5EF4-FFF2-40B4-BE49-F238E27FC236}">
                <a16:creationId xmlns:a16="http://schemas.microsoft.com/office/drawing/2014/main" id="{B32DA62F-4731-A148-A304-6F543B3C9297}"/>
              </a:ext>
            </a:extLst>
          </p:cNvPr>
          <p:cNvSpPr txBox="1"/>
          <p:nvPr/>
        </p:nvSpPr>
        <p:spPr>
          <a:xfrm>
            <a:off x="261998" y="2022628"/>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57" name="TextBox 56">
            <a:extLst>
              <a:ext uri="{FF2B5EF4-FFF2-40B4-BE49-F238E27FC236}">
                <a16:creationId xmlns:a16="http://schemas.microsoft.com/office/drawing/2014/main" id="{B52A948D-3646-3040-A79A-1D23C8C9C8EE}"/>
              </a:ext>
            </a:extLst>
          </p:cNvPr>
          <p:cNvSpPr txBox="1"/>
          <p:nvPr/>
        </p:nvSpPr>
        <p:spPr>
          <a:xfrm>
            <a:off x="5929826" y="2022628"/>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61" name="TextBox 60">
            <a:extLst>
              <a:ext uri="{FF2B5EF4-FFF2-40B4-BE49-F238E27FC236}">
                <a16:creationId xmlns:a16="http://schemas.microsoft.com/office/drawing/2014/main" id="{38A4935E-1503-F241-94DC-F793EF74EA51}"/>
              </a:ext>
            </a:extLst>
          </p:cNvPr>
          <p:cNvSpPr txBox="1"/>
          <p:nvPr/>
        </p:nvSpPr>
        <p:spPr>
          <a:xfrm>
            <a:off x="6922879" y="1682991"/>
            <a:ext cx="3054498" cy="2308324"/>
          </a:xfrm>
          <a:prstGeom prst="rect">
            <a:avLst/>
          </a:prstGeom>
          <a:noFill/>
        </p:spPr>
        <p:txBody>
          <a:bodyPr wrap="square" rtlCol="0">
            <a:spAutoFit/>
          </a:bodyPr>
          <a:lstStyle/>
          <a:p>
            <a:r>
              <a:rPr lang="en-US" sz="2400" dirty="0"/>
              <a:t>The orange conductor cuts the field lines at right angles. Therefore, a a </a:t>
            </a:r>
            <a:r>
              <a:rPr lang="en-US" sz="2400" b="1" dirty="0"/>
              <a:t>maximum</a:t>
            </a:r>
            <a:r>
              <a:rPr lang="en-US" sz="2400" dirty="0"/>
              <a:t> </a:t>
            </a:r>
            <a:r>
              <a:rPr lang="en-US" sz="2400" dirty="0" err="1"/>
              <a:t>emf</a:t>
            </a:r>
            <a:r>
              <a:rPr lang="en-US" sz="2400" dirty="0"/>
              <a:t> will be produced.</a:t>
            </a:r>
          </a:p>
        </p:txBody>
      </p:sp>
      <p:cxnSp>
        <p:nvCxnSpPr>
          <p:cNvPr id="58" name="Straight Connector 57">
            <a:extLst>
              <a:ext uri="{FF2B5EF4-FFF2-40B4-BE49-F238E27FC236}">
                <a16:creationId xmlns:a16="http://schemas.microsoft.com/office/drawing/2014/main" id="{4E2A5317-FCB7-AD4A-93D4-BB6C9A9FA766}"/>
              </a:ext>
            </a:extLst>
          </p:cNvPr>
          <p:cNvCxnSpPr>
            <a:cxnSpLocks/>
          </p:cNvCxnSpPr>
          <p:nvPr/>
        </p:nvCxnSpPr>
        <p:spPr>
          <a:xfrm>
            <a:off x="3552748" y="1701075"/>
            <a:ext cx="0" cy="2213783"/>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2" name="Rounded Rectangle 61">
            <a:extLst>
              <a:ext uri="{FF2B5EF4-FFF2-40B4-BE49-F238E27FC236}">
                <a16:creationId xmlns:a16="http://schemas.microsoft.com/office/drawing/2014/main" id="{06FDC799-85CC-EA48-8150-428302A972C2}"/>
              </a:ext>
            </a:extLst>
          </p:cNvPr>
          <p:cNvSpPr/>
          <p:nvPr/>
        </p:nvSpPr>
        <p:spPr>
          <a:xfrm>
            <a:off x="472902" y="4191540"/>
            <a:ext cx="156976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&lt;&lt; Back</a:t>
            </a:r>
          </a:p>
        </p:txBody>
      </p:sp>
      <p:sp>
        <p:nvSpPr>
          <p:cNvPr id="63" name="TextBox 62">
            <a:extLst>
              <a:ext uri="{FF2B5EF4-FFF2-40B4-BE49-F238E27FC236}">
                <a16:creationId xmlns:a16="http://schemas.microsoft.com/office/drawing/2014/main" id="{CD517D55-C35D-3D4B-8B8A-71404F6DC24C}"/>
              </a:ext>
            </a:extLst>
          </p:cNvPr>
          <p:cNvSpPr txBox="1"/>
          <p:nvPr/>
        </p:nvSpPr>
        <p:spPr>
          <a:xfrm>
            <a:off x="2833929" y="3967240"/>
            <a:ext cx="1691938" cy="584775"/>
          </a:xfrm>
          <a:prstGeom prst="rect">
            <a:avLst/>
          </a:prstGeom>
          <a:noFill/>
        </p:spPr>
        <p:txBody>
          <a:bodyPr wrap="none" rtlCol="0">
            <a:spAutoFit/>
          </a:bodyPr>
          <a:lstStyle/>
          <a:p>
            <a:r>
              <a:rPr lang="en-US" sz="3200" b="1" dirty="0"/>
              <a:t>Max </a:t>
            </a:r>
            <a:r>
              <a:rPr lang="en-US" sz="3200" b="1" dirty="0" err="1"/>
              <a:t>emf</a:t>
            </a:r>
            <a:endParaRPr lang="en-US" sz="3200" b="1" dirty="0"/>
          </a:p>
        </p:txBody>
      </p:sp>
    </p:spTree>
    <p:custDataLst>
      <p:tags r:id="rId1"/>
    </p:custDataLst>
    <p:extLst>
      <p:ext uri="{BB962C8B-B14F-4D97-AF65-F5344CB8AC3E}">
        <p14:creationId xmlns:p14="http://schemas.microsoft.com/office/powerpoint/2010/main" val="4263490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Image Briefing – Img03</a:t>
            </a:r>
          </a:p>
        </p:txBody>
      </p:sp>
      <p:grpSp>
        <p:nvGrpSpPr>
          <p:cNvPr id="3" name="Group 2">
            <a:extLst>
              <a:ext uri="{FF2B5EF4-FFF2-40B4-BE49-F238E27FC236}">
                <a16:creationId xmlns:a16="http://schemas.microsoft.com/office/drawing/2014/main" id="{9CE0FD67-FDFD-E14C-A5E6-23752EB6B5A4}"/>
              </a:ext>
            </a:extLst>
          </p:cNvPr>
          <p:cNvGrpSpPr/>
          <p:nvPr/>
        </p:nvGrpSpPr>
        <p:grpSpPr>
          <a:xfrm>
            <a:off x="4308537" y="1034856"/>
            <a:ext cx="1879600" cy="2946401"/>
            <a:chOff x="4325970" y="985313"/>
            <a:chExt cx="1879600" cy="2946401"/>
          </a:xfrm>
        </p:grpSpPr>
        <p:grpSp>
          <p:nvGrpSpPr>
            <p:cNvPr id="27" name="Group 26">
              <a:extLst>
                <a:ext uri="{FF2B5EF4-FFF2-40B4-BE49-F238E27FC236}">
                  <a16:creationId xmlns:a16="http://schemas.microsoft.com/office/drawing/2014/main" id="{8C7B3820-C31F-BB42-809F-41E9611B1EBD}"/>
                </a:ext>
              </a:extLst>
            </p:cNvPr>
            <p:cNvGrpSpPr/>
            <p:nvPr/>
          </p:nvGrpSpPr>
          <p:grpSpPr>
            <a:xfrm rot="5400000">
              <a:off x="4775912" y="535371"/>
              <a:ext cx="979715" cy="1879600"/>
              <a:chOff x="5261428" y="1362529"/>
              <a:chExt cx="3933372" cy="1879600"/>
            </a:xfrm>
          </p:grpSpPr>
          <p:cxnSp>
            <p:nvCxnSpPr>
              <p:cNvPr id="15" name="Straight Arrow Connector 14">
                <a:extLst>
                  <a:ext uri="{FF2B5EF4-FFF2-40B4-BE49-F238E27FC236}">
                    <a16:creationId xmlns:a16="http://schemas.microsoft.com/office/drawing/2014/main" id="{1DE53CD6-8FCC-5E43-A488-D563290F9F45}"/>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FFF84D6-6762-114D-9F07-D895207102F7}"/>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346E538-4D4E-7A46-81A4-D79B687DB5FB}"/>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579D1B5-41A6-724C-8040-88BF0C5B801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4FCF639-552E-A04E-A25E-B5890E19C1FD}"/>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02B7EE7-FA7C-1C47-81A2-92875B41C2EA}"/>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8EE157C0-54D4-CA46-A9CA-A547C3B9FA6C}"/>
                </a:ext>
              </a:extLst>
            </p:cNvPr>
            <p:cNvGrpSpPr/>
            <p:nvPr/>
          </p:nvGrpSpPr>
          <p:grpSpPr>
            <a:xfrm rot="5400000">
              <a:off x="4775912" y="1522342"/>
              <a:ext cx="979715" cy="1879600"/>
              <a:chOff x="5261428" y="1362529"/>
              <a:chExt cx="3933372" cy="1879600"/>
            </a:xfrm>
          </p:grpSpPr>
          <p:cxnSp>
            <p:nvCxnSpPr>
              <p:cNvPr id="35" name="Straight Arrow Connector 34">
                <a:extLst>
                  <a:ext uri="{FF2B5EF4-FFF2-40B4-BE49-F238E27FC236}">
                    <a16:creationId xmlns:a16="http://schemas.microsoft.com/office/drawing/2014/main" id="{1CC9F224-40F7-6848-A895-7B4D44E88BF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E90C477-99C0-084C-8B6F-220EF71C2E44}"/>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9A399B-4CE2-A14D-97E2-85CB03B4766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3F10013-7DE8-1841-8004-4EFC03CE934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146F72F-408C-E14F-8A16-07AEA267ADD2}"/>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64EB6D4-CCE4-6543-B022-52FC18F0431C}"/>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663D567E-C6BE-0C4A-901A-82DC819A7AE8}"/>
                </a:ext>
              </a:extLst>
            </p:cNvPr>
            <p:cNvGrpSpPr/>
            <p:nvPr/>
          </p:nvGrpSpPr>
          <p:grpSpPr>
            <a:xfrm rot="5400000">
              <a:off x="4775912" y="2502057"/>
              <a:ext cx="979715" cy="1879600"/>
              <a:chOff x="5261428" y="1362529"/>
              <a:chExt cx="3933372" cy="1879600"/>
            </a:xfrm>
          </p:grpSpPr>
          <p:cxnSp>
            <p:nvCxnSpPr>
              <p:cNvPr id="42" name="Straight Arrow Connector 41">
                <a:extLst>
                  <a:ext uri="{FF2B5EF4-FFF2-40B4-BE49-F238E27FC236}">
                    <a16:creationId xmlns:a16="http://schemas.microsoft.com/office/drawing/2014/main" id="{93552DB0-AC53-9944-AD76-D80EFA26A75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6F8181-AC8B-7949-84DB-CC92B4D3FF2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78D1EF7-4859-BD4C-A43D-40C17355D7E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B572864-0C4D-DC40-984C-CEA43D17FBA8}"/>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7077872-22D3-E64D-8581-0182600A95C8}"/>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91E42FF-C7BD-3A43-8E97-74D8BC0E1740}"/>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56" name="TextBox 55">
            <a:extLst>
              <a:ext uri="{FF2B5EF4-FFF2-40B4-BE49-F238E27FC236}">
                <a16:creationId xmlns:a16="http://schemas.microsoft.com/office/drawing/2014/main" id="{B32DA62F-4731-A148-A304-6F543B3C9297}"/>
              </a:ext>
            </a:extLst>
          </p:cNvPr>
          <p:cNvSpPr txBox="1"/>
          <p:nvPr/>
        </p:nvSpPr>
        <p:spPr>
          <a:xfrm>
            <a:off x="4750445" y="-284909"/>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57" name="TextBox 56">
            <a:extLst>
              <a:ext uri="{FF2B5EF4-FFF2-40B4-BE49-F238E27FC236}">
                <a16:creationId xmlns:a16="http://schemas.microsoft.com/office/drawing/2014/main" id="{B52A948D-3646-3040-A79A-1D23C8C9C8EE}"/>
              </a:ext>
            </a:extLst>
          </p:cNvPr>
          <p:cNvSpPr txBox="1"/>
          <p:nvPr/>
        </p:nvSpPr>
        <p:spPr>
          <a:xfrm>
            <a:off x="4865058" y="3688372"/>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65" name="TextBox 64">
            <a:extLst>
              <a:ext uri="{FF2B5EF4-FFF2-40B4-BE49-F238E27FC236}">
                <a16:creationId xmlns:a16="http://schemas.microsoft.com/office/drawing/2014/main" id="{47BBF5F6-2DDB-4C46-9D36-70E95EA22D03}"/>
              </a:ext>
            </a:extLst>
          </p:cNvPr>
          <p:cNvSpPr txBox="1"/>
          <p:nvPr/>
        </p:nvSpPr>
        <p:spPr>
          <a:xfrm>
            <a:off x="186460" y="1187243"/>
            <a:ext cx="2484168" cy="1200329"/>
          </a:xfrm>
          <a:prstGeom prst="rect">
            <a:avLst/>
          </a:prstGeom>
          <a:noFill/>
        </p:spPr>
        <p:txBody>
          <a:bodyPr wrap="square" rtlCol="0">
            <a:spAutoFit/>
          </a:bodyPr>
          <a:lstStyle/>
          <a:p>
            <a:r>
              <a:rPr lang="en-US" dirty="0"/>
              <a:t>Produce an animated gif where the orange conductor moves right and left.</a:t>
            </a:r>
          </a:p>
        </p:txBody>
      </p:sp>
      <p:cxnSp>
        <p:nvCxnSpPr>
          <p:cNvPr id="58" name="Straight Connector 57">
            <a:extLst>
              <a:ext uri="{FF2B5EF4-FFF2-40B4-BE49-F238E27FC236}">
                <a16:creationId xmlns:a16="http://schemas.microsoft.com/office/drawing/2014/main" id="{F5E1AA6E-F1D9-DC4F-86B7-084935F0F2A6}"/>
              </a:ext>
            </a:extLst>
          </p:cNvPr>
          <p:cNvCxnSpPr>
            <a:cxnSpLocks/>
          </p:cNvCxnSpPr>
          <p:nvPr/>
        </p:nvCxnSpPr>
        <p:spPr>
          <a:xfrm rot="16200000">
            <a:off x="3410473" y="1280680"/>
            <a:ext cx="0" cy="2213783"/>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23358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Image Briefing – Img04</a:t>
            </a:r>
          </a:p>
        </p:txBody>
      </p:sp>
      <p:grpSp>
        <p:nvGrpSpPr>
          <p:cNvPr id="4" name="Group 3">
            <a:extLst>
              <a:ext uri="{FF2B5EF4-FFF2-40B4-BE49-F238E27FC236}">
                <a16:creationId xmlns:a16="http://schemas.microsoft.com/office/drawing/2014/main" id="{75897D4E-0D79-E444-8614-7CF012B15C7C}"/>
              </a:ext>
            </a:extLst>
          </p:cNvPr>
          <p:cNvGrpSpPr/>
          <p:nvPr/>
        </p:nvGrpSpPr>
        <p:grpSpPr>
          <a:xfrm>
            <a:off x="6355228" y="-269571"/>
            <a:ext cx="1879600" cy="5542941"/>
            <a:chOff x="4308537" y="-284909"/>
            <a:chExt cx="1879600" cy="5542941"/>
          </a:xfrm>
        </p:grpSpPr>
        <p:grpSp>
          <p:nvGrpSpPr>
            <p:cNvPr id="3" name="Group 2">
              <a:extLst>
                <a:ext uri="{FF2B5EF4-FFF2-40B4-BE49-F238E27FC236}">
                  <a16:creationId xmlns:a16="http://schemas.microsoft.com/office/drawing/2014/main" id="{9CE0FD67-FDFD-E14C-A5E6-23752EB6B5A4}"/>
                </a:ext>
              </a:extLst>
            </p:cNvPr>
            <p:cNvGrpSpPr/>
            <p:nvPr/>
          </p:nvGrpSpPr>
          <p:grpSpPr>
            <a:xfrm>
              <a:off x="4308537" y="1034856"/>
              <a:ext cx="1879600" cy="2946401"/>
              <a:chOff x="4325970" y="985313"/>
              <a:chExt cx="1879600" cy="2946401"/>
            </a:xfrm>
          </p:grpSpPr>
          <p:grpSp>
            <p:nvGrpSpPr>
              <p:cNvPr id="27" name="Group 26">
                <a:extLst>
                  <a:ext uri="{FF2B5EF4-FFF2-40B4-BE49-F238E27FC236}">
                    <a16:creationId xmlns:a16="http://schemas.microsoft.com/office/drawing/2014/main" id="{8C7B3820-C31F-BB42-809F-41E9611B1EBD}"/>
                  </a:ext>
                </a:extLst>
              </p:cNvPr>
              <p:cNvGrpSpPr/>
              <p:nvPr/>
            </p:nvGrpSpPr>
            <p:grpSpPr>
              <a:xfrm rot="5400000">
                <a:off x="4775912" y="535371"/>
                <a:ext cx="979715" cy="1879600"/>
                <a:chOff x="5261428" y="1362529"/>
                <a:chExt cx="3933372" cy="1879600"/>
              </a:xfrm>
            </p:grpSpPr>
            <p:cxnSp>
              <p:nvCxnSpPr>
                <p:cNvPr id="15" name="Straight Arrow Connector 14">
                  <a:extLst>
                    <a:ext uri="{FF2B5EF4-FFF2-40B4-BE49-F238E27FC236}">
                      <a16:creationId xmlns:a16="http://schemas.microsoft.com/office/drawing/2014/main" id="{1DE53CD6-8FCC-5E43-A488-D563290F9F45}"/>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FFF84D6-6762-114D-9F07-D895207102F7}"/>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346E538-4D4E-7A46-81A4-D79B687DB5FB}"/>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579D1B5-41A6-724C-8040-88BF0C5B801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4FCF639-552E-A04E-A25E-B5890E19C1FD}"/>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02B7EE7-FA7C-1C47-81A2-92875B41C2EA}"/>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8EE157C0-54D4-CA46-A9CA-A547C3B9FA6C}"/>
                  </a:ext>
                </a:extLst>
              </p:cNvPr>
              <p:cNvGrpSpPr/>
              <p:nvPr/>
            </p:nvGrpSpPr>
            <p:grpSpPr>
              <a:xfrm rot="5400000">
                <a:off x="4775912" y="1522342"/>
                <a:ext cx="979715" cy="1879600"/>
                <a:chOff x="5261428" y="1362529"/>
                <a:chExt cx="3933372" cy="1879600"/>
              </a:xfrm>
            </p:grpSpPr>
            <p:cxnSp>
              <p:nvCxnSpPr>
                <p:cNvPr id="35" name="Straight Arrow Connector 34">
                  <a:extLst>
                    <a:ext uri="{FF2B5EF4-FFF2-40B4-BE49-F238E27FC236}">
                      <a16:creationId xmlns:a16="http://schemas.microsoft.com/office/drawing/2014/main" id="{1CC9F224-40F7-6848-A895-7B4D44E88BF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E90C477-99C0-084C-8B6F-220EF71C2E44}"/>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9A399B-4CE2-A14D-97E2-85CB03B4766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3F10013-7DE8-1841-8004-4EFC03CE934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146F72F-408C-E14F-8A16-07AEA267ADD2}"/>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64EB6D4-CCE4-6543-B022-52FC18F0431C}"/>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663D567E-C6BE-0C4A-901A-82DC819A7AE8}"/>
                  </a:ext>
                </a:extLst>
              </p:cNvPr>
              <p:cNvGrpSpPr/>
              <p:nvPr/>
            </p:nvGrpSpPr>
            <p:grpSpPr>
              <a:xfrm rot="5400000">
                <a:off x="4775912" y="2502057"/>
                <a:ext cx="979715" cy="1879600"/>
                <a:chOff x="5261428" y="1362529"/>
                <a:chExt cx="3933372" cy="1879600"/>
              </a:xfrm>
            </p:grpSpPr>
            <p:cxnSp>
              <p:nvCxnSpPr>
                <p:cNvPr id="42" name="Straight Arrow Connector 41">
                  <a:extLst>
                    <a:ext uri="{FF2B5EF4-FFF2-40B4-BE49-F238E27FC236}">
                      <a16:creationId xmlns:a16="http://schemas.microsoft.com/office/drawing/2014/main" id="{93552DB0-AC53-9944-AD76-D80EFA26A75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6F8181-AC8B-7949-84DB-CC92B4D3FF2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78D1EF7-4859-BD4C-A43D-40C17355D7E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B572864-0C4D-DC40-984C-CEA43D17FBA8}"/>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7077872-22D3-E64D-8581-0182600A95C8}"/>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91E42FF-C7BD-3A43-8E97-74D8BC0E1740}"/>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56" name="TextBox 55">
              <a:extLst>
                <a:ext uri="{FF2B5EF4-FFF2-40B4-BE49-F238E27FC236}">
                  <a16:creationId xmlns:a16="http://schemas.microsoft.com/office/drawing/2014/main" id="{B32DA62F-4731-A148-A304-6F543B3C9297}"/>
                </a:ext>
              </a:extLst>
            </p:cNvPr>
            <p:cNvSpPr txBox="1"/>
            <p:nvPr/>
          </p:nvSpPr>
          <p:spPr>
            <a:xfrm>
              <a:off x="4750445" y="-284909"/>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57" name="TextBox 56">
              <a:extLst>
                <a:ext uri="{FF2B5EF4-FFF2-40B4-BE49-F238E27FC236}">
                  <a16:creationId xmlns:a16="http://schemas.microsoft.com/office/drawing/2014/main" id="{B52A948D-3646-3040-A79A-1D23C8C9C8EE}"/>
                </a:ext>
              </a:extLst>
            </p:cNvPr>
            <p:cNvSpPr txBox="1"/>
            <p:nvPr/>
          </p:nvSpPr>
          <p:spPr>
            <a:xfrm>
              <a:off x="4865058" y="3688372"/>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grpSp>
      <p:sp>
        <p:nvSpPr>
          <p:cNvPr id="65" name="TextBox 64">
            <a:extLst>
              <a:ext uri="{FF2B5EF4-FFF2-40B4-BE49-F238E27FC236}">
                <a16:creationId xmlns:a16="http://schemas.microsoft.com/office/drawing/2014/main" id="{47BBF5F6-2DDB-4C46-9D36-70E95EA22D03}"/>
              </a:ext>
            </a:extLst>
          </p:cNvPr>
          <p:cNvSpPr txBox="1"/>
          <p:nvPr/>
        </p:nvSpPr>
        <p:spPr>
          <a:xfrm>
            <a:off x="186460" y="1187243"/>
            <a:ext cx="2484168" cy="1200329"/>
          </a:xfrm>
          <a:prstGeom prst="rect">
            <a:avLst/>
          </a:prstGeom>
          <a:noFill/>
        </p:spPr>
        <p:txBody>
          <a:bodyPr wrap="square" rtlCol="0">
            <a:spAutoFit/>
          </a:bodyPr>
          <a:lstStyle/>
          <a:p>
            <a:r>
              <a:rPr lang="en-US" dirty="0"/>
              <a:t>Produce an animated gif where the magnetic field moves left and right.</a:t>
            </a:r>
          </a:p>
        </p:txBody>
      </p:sp>
      <p:cxnSp>
        <p:nvCxnSpPr>
          <p:cNvPr id="58" name="Straight Connector 57">
            <a:extLst>
              <a:ext uri="{FF2B5EF4-FFF2-40B4-BE49-F238E27FC236}">
                <a16:creationId xmlns:a16="http://schemas.microsoft.com/office/drawing/2014/main" id="{F5E1AA6E-F1D9-DC4F-86B7-084935F0F2A6}"/>
              </a:ext>
            </a:extLst>
          </p:cNvPr>
          <p:cNvCxnSpPr>
            <a:cxnSpLocks/>
          </p:cNvCxnSpPr>
          <p:nvPr/>
        </p:nvCxnSpPr>
        <p:spPr>
          <a:xfrm rot="16200000">
            <a:off x="5248336" y="1345967"/>
            <a:ext cx="0" cy="2213783"/>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588109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Image Briefing – Img05</a:t>
            </a:r>
          </a:p>
        </p:txBody>
      </p:sp>
      <p:grpSp>
        <p:nvGrpSpPr>
          <p:cNvPr id="27" name="Group 26">
            <a:extLst>
              <a:ext uri="{FF2B5EF4-FFF2-40B4-BE49-F238E27FC236}">
                <a16:creationId xmlns:a16="http://schemas.microsoft.com/office/drawing/2014/main" id="{8C7B3820-C31F-BB42-809F-41E9611B1EBD}"/>
              </a:ext>
            </a:extLst>
          </p:cNvPr>
          <p:cNvGrpSpPr/>
          <p:nvPr/>
        </p:nvGrpSpPr>
        <p:grpSpPr>
          <a:xfrm rot="5400000">
            <a:off x="4946439" y="772874"/>
            <a:ext cx="979715" cy="1503680"/>
            <a:chOff x="5261428" y="1362529"/>
            <a:chExt cx="3933372" cy="1503680"/>
          </a:xfrm>
        </p:grpSpPr>
        <p:cxnSp>
          <p:nvCxnSpPr>
            <p:cNvPr id="15" name="Straight Arrow Connector 14">
              <a:extLst>
                <a:ext uri="{FF2B5EF4-FFF2-40B4-BE49-F238E27FC236}">
                  <a16:creationId xmlns:a16="http://schemas.microsoft.com/office/drawing/2014/main" id="{1DE53CD6-8FCC-5E43-A488-D563290F9F45}"/>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346E538-4D4E-7A46-81A4-D79B687DB5FB}"/>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4FCF639-552E-A04E-A25E-B5890E19C1FD}"/>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8EE157C0-54D4-CA46-A9CA-A547C3B9FA6C}"/>
              </a:ext>
            </a:extLst>
          </p:cNvPr>
          <p:cNvGrpSpPr/>
          <p:nvPr/>
        </p:nvGrpSpPr>
        <p:grpSpPr>
          <a:xfrm rot="5400000">
            <a:off x="4946439" y="1759845"/>
            <a:ext cx="979715" cy="1503680"/>
            <a:chOff x="5261428" y="1362529"/>
            <a:chExt cx="3933372" cy="1503680"/>
          </a:xfrm>
        </p:grpSpPr>
        <p:cxnSp>
          <p:nvCxnSpPr>
            <p:cNvPr id="35" name="Straight Arrow Connector 34">
              <a:extLst>
                <a:ext uri="{FF2B5EF4-FFF2-40B4-BE49-F238E27FC236}">
                  <a16:creationId xmlns:a16="http://schemas.microsoft.com/office/drawing/2014/main" id="{1CC9F224-40F7-6848-A895-7B4D44E88BF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9A399B-4CE2-A14D-97E2-85CB03B47663}"/>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146F72F-408C-E14F-8A16-07AEA267ADD2}"/>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663D567E-C6BE-0C4A-901A-82DC819A7AE8}"/>
              </a:ext>
            </a:extLst>
          </p:cNvPr>
          <p:cNvGrpSpPr/>
          <p:nvPr/>
        </p:nvGrpSpPr>
        <p:grpSpPr>
          <a:xfrm rot="5400000">
            <a:off x="4946439" y="2739560"/>
            <a:ext cx="979715" cy="1503680"/>
            <a:chOff x="5261428" y="1362529"/>
            <a:chExt cx="3933372" cy="1503680"/>
          </a:xfrm>
        </p:grpSpPr>
        <p:cxnSp>
          <p:nvCxnSpPr>
            <p:cNvPr id="42" name="Straight Arrow Connector 41">
              <a:extLst>
                <a:ext uri="{FF2B5EF4-FFF2-40B4-BE49-F238E27FC236}">
                  <a16:creationId xmlns:a16="http://schemas.microsoft.com/office/drawing/2014/main" id="{93552DB0-AC53-9944-AD76-D80EFA26A757}"/>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78D1EF7-4859-BD4C-A43D-40C17355D7E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7077872-22D3-E64D-8581-0182600A95C8}"/>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56" name="TextBox 55">
            <a:extLst>
              <a:ext uri="{FF2B5EF4-FFF2-40B4-BE49-F238E27FC236}">
                <a16:creationId xmlns:a16="http://schemas.microsoft.com/office/drawing/2014/main" id="{B32DA62F-4731-A148-A304-6F543B3C9297}"/>
              </a:ext>
            </a:extLst>
          </p:cNvPr>
          <p:cNvSpPr txBox="1"/>
          <p:nvPr/>
        </p:nvSpPr>
        <p:spPr>
          <a:xfrm>
            <a:off x="4939128" y="-284909"/>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57" name="TextBox 56">
            <a:extLst>
              <a:ext uri="{FF2B5EF4-FFF2-40B4-BE49-F238E27FC236}">
                <a16:creationId xmlns:a16="http://schemas.microsoft.com/office/drawing/2014/main" id="{B52A948D-3646-3040-A79A-1D23C8C9C8EE}"/>
              </a:ext>
            </a:extLst>
          </p:cNvPr>
          <p:cNvSpPr txBox="1"/>
          <p:nvPr/>
        </p:nvSpPr>
        <p:spPr>
          <a:xfrm>
            <a:off x="5053741" y="3688372"/>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sp>
        <p:nvSpPr>
          <p:cNvPr id="65" name="TextBox 64">
            <a:extLst>
              <a:ext uri="{FF2B5EF4-FFF2-40B4-BE49-F238E27FC236}">
                <a16:creationId xmlns:a16="http://schemas.microsoft.com/office/drawing/2014/main" id="{47BBF5F6-2DDB-4C46-9D36-70E95EA22D03}"/>
              </a:ext>
            </a:extLst>
          </p:cNvPr>
          <p:cNvSpPr txBox="1"/>
          <p:nvPr/>
        </p:nvSpPr>
        <p:spPr>
          <a:xfrm>
            <a:off x="186460" y="1187243"/>
            <a:ext cx="2484168" cy="1477328"/>
          </a:xfrm>
          <a:prstGeom prst="rect">
            <a:avLst/>
          </a:prstGeom>
          <a:noFill/>
        </p:spPr>
        <p:txBody>
          <a:bodyPr wrap="square" rtlCol="0">
            <a:spAutoFit/>
          </a:bodyPr>
          <a:lstStyle/>
          <a:p>
            <a:r>
              <a:rPr lang="en-US" dirty="0"/>
              <a:t>Produce an animated gif where the magnetic field gets stronger and weaker (both extremes represented).</a:t>
            </a:r>
          </a:p>
        </p:txBody>
      </p:sp>
      <p:cxnSp>
        <p:nvCxnSpPr>
          <p:cNvPr id="58" name="Straight Connector 57">
            <a:extLst>
              <a:ext uri="{FF2B5EF4-FFF2-40B4-BE49-F238E27FC236}">
                <a16:creationId xmlns:a16="http://schemas.microsoft.com/office/drawing/2014/main" id="{F5E1AA6E-F1D9-DC4F-86B7-084935F0F2A6}"/>
              </a:ext>
            </a:extLst>
          </p:cNvPr>
          <p:cNvCxnSpPr>
            <a:cxnSpLocks/>
          </p:cNvCxnSpPr>
          <p:nvPr/>
        </p:nvCxnSpPr>
        <p:spPr>
          <a:xfrm rot="16200000">
            <a:off x="5465217" y="1395008"/>
            <a:ext cx="0" cy="2213783"/>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02A6BF04-2F16-D441-96A7-732BEF8354E8}"/>
              </a:ext>
            </a:extLst>
          </p:cNvPr>
          <p:cNvGrpSpPr/>
          <p:nvPr/>
        </p:nvGrpSpPr>
        <p:grpSpPr>
          <a:xfrm>
            <a:off x="7655817" y="1034857"/>
            <a:ext cx="1879600" cy="2946401"/>
            <a:chOff x="4325970" y="985313"/>
            <a:chExt cx="1879600" cy="2946401"/>
          </a:xfrm>
        </p:grpSpPr>
        <p:grpSp>
          <p:nvGrpSpPr>
            <p:cNvPr id="30" name="Group 29">
              <a:extLst>
                <a:ext uri="{FF2B5EF4-FFF2-40B4-BE49-F238E27FC236}">
                  <a16:creationId xmlns:a16="http://schemas.microsoft.com/office/drawing/2014/main" id="{B5400E6B-CCE9-564B-8138-DF51EFA860BD}"/>
                </a:ext>
              </a:extLst>
            </p:cNvPr>
            <p:cNvGrpSpPr/>
            <p:nvPr/>
          </p:nvGrpSpPr>
          <p:grpSpPr>
            <a:xfrm rot="5400000">
              <a:off x="4775912" y="535371"/>
              <a:ext cx="979715" cy="1879600"/>
              <a:chOff x="5261428" y="1362529"/>
              <a:chExt cx="3933372" cy="1879600"/>
            </a:xfrm>
          </p:grpSpPr>
          <p:cxnSp>
            <p:nvCxnSpPr>
              <p:cNvPr id="62" name="Straight Arrow Connector 61">
                <a:extLst>
                  <a:ext uri="{FF2B5EF4-FFF2-40B4-BE49-F238E27FC236}">
                    <a16:creationId xmlns:a16="http://schemas.microsoft.com/office/drawing/2014/main" id="{6D406545-0A24-0944-BAE3-936CC3A5FC11}"/>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A1F9DC2-562A-6B40-9347-70C383DB4606}"/>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7234C2C5-6CAE-4546-887E-C41F7D1ED4C0}"/>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1C40352-3F90-7841-BA46-0A5A23A06061}"/>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17DB96B-F7DA-C046-B643-077CFFB09305}"/>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6DD01BA4-9357-6D40-8505-79D79BF3EA0D}"/>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528C5E9D-929C-9A4E-90EA-90E8767E5765}"/>
                </a:ext>
              </a:extLst>
            </p:cNvPr>
            <p:cNvGrpSpPr/>
            <p:nvPr/>
          </p:nvGrpSpPr>
          <p:grpSpPr>
            <a:xfrm rot="5400000">
              <a:off x="4775912" y="1522342"/>
              <a:ext cx="979715" cy="1879600"/>
              <a:chOff x="5261428" y="1362529"/>
              <a:chExt cx="3933372" cy="1879600"/>
            </a:xfrm>
          </p:grpSpPr>
          <p:cxnSp>
            <p:nvCxnSpPr>
              <p:cNvPr id="53" name="Straight Arrow Connector 52">
                <a:extLst>
                  <a:ext uri="{FF2B5EF4-FFF2-40B4-BE49-F238E27FC236}">
                    <a16:creationId xmlns:a16="http://schemas.microsoft.com/office/drawing/2014/main" id="{A494047B-3FB6-E04F-BA41-97ADD510ED7A}"/>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0D39CE43-1210-B44E-881D-B8A834437188}"/>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90A2B92A-BC79-8C48-8AC7-19086BAEFE46}"/>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B38D82C-867F-734A-87B1-0AD9DC6AC56A}"/>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44388E1-B616-5643-9581-9DF068A3B3B6}"/>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713518BA-F922-E847-91A2-263CDA92BE1B}"/>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C0E04FFE-6E0F-6343-B313-5CE1F1095270}"/>
                </a:ext>
              </a:extLst>
            </p:cNvPr>
            <p:cNvGrpSpPr/>
            <p:nvPr/>
          </p:nvGrpSpPr>
          <p:grpSpPr>
            <a:xfrm rot="5400000">
              <a:off x="4775912" y="2502057"/>
              <a:ext cx="979715" cy="1879600"/>
              <a:chOff x="5261428" y="1362529"/>
              <a:chExt cx="3933372" cy="1879600"/>
            </a:xfrm>
          </p:grpSpPr>
          <p:cxnSp>
            <p:nvCxnSpPr>
              <p:cNvPr id="33" name="Straight Arrow Connector 32">
                <a:extLst>
                  <a:ext uri="{FF2B5EF4-FFF2-40B4-BE49-F238E27FC236}">
                    <a16:creationId xmlns:a16="http://schemas.microsoft.com/office/drawing/2014/main" id="{7E21FE90-AE5D-E040-8A1E-A97F2268F096}"/>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D776BF6C-8604-C34B-8B2A-305DFA6CB980}"/>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7CC90CC-EE4C-E145-9294-33AE3B785620}"/>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100CDD6-FAA2-FF43-A445-4B6AF22424D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91A1874-3AC7-6E43-A93E-1AC98CF24FCF}"/>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5CB957A1-8EE2-184D-B084-E7EB550216BF}"/>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sp>
        <p:nvSpPr>
          <p:cNvPr id="69" name="TextBox 68">
            <a:extLst>
              <a:ext uri="{FF2B5EF4-FFF2-40B4-BE49-F238E27FC236}">
                <a16:creationId xmlns:a16="http://schemas.microsoft.com/office/drawing/2014/main" id="{1AA26503-EB7E-6948-89C1-5897B3EA2CEF}"/>
              </a:ext>
            </a:extLst>
          </p:cNvPr>
          <p:cNvSpPr txBox="1"/>
          <p:nvPr/>
        </p:nvSpPr>
        <p:spPr>
          <a:xfrm>
            <a:off x="8213837" y="-284908"/>
            <a:ext cx="995785" cy="1569660"/>
          </a:xfrm>
          <a:prstGeom prst="rect">
            <a:avLst/>
          </a:prstGeom>
          <a:noFill/>
        </p:spPr>
        <p:txBody>
          <a:bodyPr wrap="none" rtlCol="0">
            <a:spAutoFit/>
          </a:bodyPr>
          <a:lstStyle/>
          <a:p>
            <a:r>
              <a:rPr lang="en-US" sz="9600" b="1" dirty="0">
                <a:solidFill>
                  <a:schemeClr val="accent6"/>
                </a:solidFill>
              </a:rPr>
              <a:t>N</a:t>
            </a:r>
            <a:endParaRPr lang="en-US" sz="4000" b="1" dirty="0">
              <a:solidFill>
                <a:schemeClr val="accent6"/>
              </a:solidFill>
            </a:endParaRPr>
          </a:p>
        </p:txBody>
      </p:sp>
      <p:sp>
        <p:nvSpPr>
          <p:cNvPr id="70" name="TextBox 69">
            <a:extLst>
              <a:ext uri="{FF2B5EF4-FFF2-40B4-BE49-F238E27FC236}">
                <a16:creationId xmlns:a16="http://schemas.microsoft.com/office/drawing/2014/main" id="{542E3391-34EC-E841-8CE6-EBC291AC498F}"/>
              </a:ext>
            </a:extLst>
          </p:cNvPr>
          <p:cNvSpPr txBox="1"/>
          <p:nvPr/>
        </p:nvSpPr>
        <p:spPr>
          <a:xfrm>
            <a:off x="8328450" y="3688373"/>
            <a:ext cx="766557" cy="1569660"/>
          </a:xfrm>
          <a:prstGeom prst="rect">
            <a:avLst/>
          </a:prstGeom>
          <a:noFill/>
        </p:spPr>
        <p:txBody>
          <a:bodyPr wrap="none" rtlCol="0">
            <a:spAutoFit/>
          </a:bodyPr>
          <a:lstStyle/>
          <a:p>
            <a:r>
              <a:rPr lang="en-US" sz="9600" b="1" dirty="0">
                <a:solidFill>
                  <a:srgbClr val="0070C0"/>
                </a:solidFill>
              </a:rPr>
              <a:t>S</a:t>
            </a:r>
            <a:endParaRPr lang="en-US" sz="4000" b="1" dirty="0">
              <a:solidFill>
                <a:srgbClr val="0070C0"/>
              </a:solidFill>
            </a:endParaRPr>
          </a:p>
        </p:txBody>
      </p:sp>
      <p:grpSp>
        <p:nvGrpSpPr>
          <p:cNvPr id="71" name="Group 70">
            <a:extLst>
              <a:ext uri="{FF2B5EF4-FFF2-40B4-BE49-F238E27FC236}">
                <a16:creationId xmlns:a16="http://schemas.microsoft.com/office/drawing/2014/main" id="{8D630FEE-886E-9841-9699-A04456FFF652}"/>
              </a:ext>
            </a:extLst>
          </p:cNvPr>
          <p:cNvGrpSpPr/>
          <p:nvPr/>
        </p:nvGrpSpPr>
        <p:grpSpPr>
          <a:xfrm>
            <a:off x="7851134" y="1028699"/>
            <a:ext cx="1879600" cy="2946401"/>
            <a:chOff x="4325970" y="985313"/>
            <a:chExt cx="1879600" cy="2946401"/>
          </a:xfrm>
        </p:grpSpPr>
        <p:grpSp>
          <p:nvGrpSpPr>
            <p:cNvPr id="72" name="Group 71">
              <a:extLst>
                <a:ext uri="{FF2B5EF4-FFF2-40B4-BE49-F238E27FC236}">
                  <a16:creationId xmlns:a16="http://schemas.microsoft.com/office/drawing/2014/main" id="{B2FBAB64-D9BD-B343-9AFD-B3FFD3BD6488}"/>
                </a:ext>
              </a:extLst>
            </p:cNvPr>
            <p:cNvGrpSpPr/>
            <p:nvPr/>
          </p:nvGrpSpPr>
          <p:grpSpPr>
            <a:xfrm rot="5400000">
              <a:off x="4775912" y="535371"/>
              <a:ext cx="979715" cy="1879600"/>
              <a:chOff x="5261428" y="1362529"/>
              <a:chExt cx="3933372" cy="1879600"/>
            </a:xfrm>
          </p:grpSpPr>
          <p:cxnSp>
            <p:nvCxnSpPr>
              <p:cNvPr id="87" name="Straight Arrow Connector 86">
                <a:extLst>
                  <a:ext uri="{FF2B5EF4-FFF2-40B4-BE49-F238E27FC236}">
                    <a16:creationId xmlns:a16="http://schemas.microsoft.com/office/drawing/2014/main" id="{FBAED3C8-C13A-DD47-8AB2-F81FD86CABEF}"/>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CF61C22A-0D11-954D-BC7C-C56FDCA5FB6B}"/>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0569CA34-A091-484B-B295-B103889B4751}"/>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BCF3021A-4AA2-1B45-A866-C3A12ABC4417}"/>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EEFB0F90-6F88-BA41-9A49-2AE4594D82AA}"/>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4D224067-9515-B145-8015-5F750CB1364C}"/>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D0A259F9-D723-B64C-A825-1F8FBDCFECA0}"/>
                </a:ext>
              </a:extLst>
            </p:cNvPr>
            <p:cNvGrpSpPr/>
            <p:nvPr/>
          </p:nvGrpSpPr>
          <p:grpSpPr>
            <a:xfrm rot="5400000">
              <a:off x="4775912" y="1522342"/>
              <a:ext cx="979715" cy="1879600"/>
              <a:chOff x="5261428" y="1362529"/>
              <a:chExt cx="3933372" cy="1879600"/>
            </a:xfrm>
          </p:grpSpPr>
          <p:cxnSp>
            <p:nvCxnSpPr>
              <p:cNvPr id="81" name="Straight Arrow Connector 80">
                <a:extLst>
                  <a:ext uri="{FF2B5EF4-FFF2-40B4-BE49-F238E27FC236}">
                    <a16:creationId xmlns:a16="http://schemas.microsoft.com/office/drawing/2014/main" id="{00675D67-7314-DA47-ADB6-B0157EA15975}"/>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276B4F6A-F719-274B-BCFC-AE0CB692A63E}"/>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122C264F-406F-8D44-96A7-FDD3E0A9474A}"/>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23B6A30-4590-674A-9413-9062FD2CC7A2}"/>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8FA411CA-D3CD-A94E-8BFA-D1209FD78B0E}"/>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7BCA6FBF-57BD-4E47-AFDC-DCF333B0F39D}"/>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60BA3665-88C5-B540-9824-3FDA49221354}"/>
                </a:ext>
              </a:extLst>
            </p:cNvPr>
            <p:cNvGrpSpPr/>
            <p:nvPr/>
          </p:nvGrpSpPr>
          <p:grpSpPr>
            <a:xfrm rot="5400000">
              <a:off x="4775912" y="2502057"/>
              <a:ext cx="979715" cy="1879600"/>
              <a:chOff x="5261428" y="1362529"/>
              <a:chExt cx="3933372" cy="1879600"/>
            </a:xfrm>
          </p:grpSpPr>
          <p:cxnSp>
            <p:nvCxnSpPr>
              <p:cNvPr id="75" name="Straight Arrow Connector 74">
                <a:extLst>
                  <a:ext uri="{FF2B5EF4-FFF2-40B4-BE49-F238E27FC236}">
                    <a16:creationId xmlns:a16="http://schemas.microsoft.com/office/drawing/2014/main" id="{AD2E4634-10B9-5843-A96F-97934DDCFC4C}"/>
                  </a:ext>
                </a:extLst>
              </p:cNvPr>
              <p:cNvCxnSpPr>
                <a:cxnSpLocks/>
              </p:cNvCxnSpPr>
              <p:nvPr/>
            </p:nvCxnSpPr>
            <p:spPr>
              <a:xfrm>
                <a:off x="5261428" y="13625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1D9A5E05-C030-B842-A0F5-F01FE6351E34}"/>
                  </a:ext>
                </a:extLst>
              </p:cNvPr>
              <p:cNvCxnSpPr>
                <a:cxnSpLocks/>
              </p:cNvCxnSpPr>
              <p:nvPr/>
            </p:nvCxnSpPr>
            <p:spPr>
              <a:xfrm>
                <a:off x="5261428" y="173844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7D634A8A-6717-C24D-8147-3EF99C000022}"/>
                  </a:ext>
                </a:extLst>
              </p:cNvPr>
              <p:cNvCxnSpPr>
                <a:cxnSpLocks/>
              </p:cNvCxnSpPr>
              <p:nvPr/>
            </p:nvCxnSpPr>
            <p:spPr>
              <a:xfrm>
                <a:off x="5261428" y="211436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A138126-7D89-8E44-8629-E216366FDF2D}"/>
                  </a:ext>
                </a:extLst>
              </p:cNvPr>
              <p:cNvCxnSpPr>
                <a:cxnSpLocks/>
              </p:cNvCxnSpPr>
              <p:nvPr/>
            </p:nvCxnSpPr>
            <p:spPr>
              <a:xfrm>
                <a:off x="5261428" y="249028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4DA5497-F1D5-4C4F-8976-BE9627D64526}"/>
                  </a:ext>
                </a:extLst>
              </p:cNvPr>
              <p:cNvCxnSpPr>
                <a:cxnSpLocks/>
              </p:cNvCxnSpPr>
              <p:nvPr/>
            </p:nvCxnSpPr>
            <p:spPr>
              <a:xfrm>
                <a:off x="5261428" y="286620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146CED38-2783-3140-9CBB-D3678951150B}"/>
                  </a:ext>
                </a:extLst>
              </p:cNvPr>
              <p:cNvCxnSpPr>
                <a:cxnSpLocks/>
              </p:cNvCxnSpPr>
              <p:nvPr/>
            </p:nvCxnSpPr>
            <p:spPr>
              <a:xfrm>
                <a:off x="5261428" y="3242129"/>
                <a:ext cx="3933372" cy="0"/>
              </a:xfrm>
              <a:prstGeom prst="straightConnector1">
                <a:avLst/>
              </a:prstGeom>
              <a:ln w="28575">
                <a:solidFill>
                  <a:schemeClr val="bg2">
                    <a:lumMod val="10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grpSp>
      <p:cxnSp>
        <p:nvCxnSpPr>
          <p:cNvPr id="93" name="Straight Connector 92">
            <a:extLst>
              <a:ext uri="{FF2B5EF4-FFF2-40B4-BE49-F238E27FC236}">
                <a16:creationId xmlns:a16="http://schemas.microsoft.com/office/drawing/2014/main" id="{A5213BC0-A754-9044-8F74-61DFC968FAED}"/>
              </a:ext>
            </a:extLst>
          </p:cNvPr>
          <p:cNvCxnSpPr>
            <a:cxnSpLocks/>
          </p:cNvCxnSpPr>
          <p:nvPr/>
        </p:nvCxnSpPr>
        <p:spPr>
          <a:xfrm rot="16200000">
            <a:off x="8682700" y="1376513"/>
            <a:ext cx="0" cy="2213783"/>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35179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 (1 of 2)</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0"/>
              </p:nvPr>
            </p:nvSpPr>
            <p:spPr>
              <a:xfrm>
                <a:off x="826109" y="1059933"/>
                <a:ext cx="8284354" cy="3943867"/>
              </a:xfrm>
            </p:spPr>
            <p:txBody>
              <a:bodyPr>
                <a:noAutofit/>
              </a:bodyPr>
              <a:lstStyle/>
              <a:p>
                <a:pPr marL="0" indent="0">
                  <a:buNone/>
                </a:pPr>
                <a:r>
                  <a:rPr lang="en-GB" sz="2000" dirty="0"/>
                  <a:t>Create a screencast video answering the question.</a:t>
                </a: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𝐸</m:t>
                      </m:r>
                      <m:r>
                        <a:rPr lang="en-US" sz="2000" b="0" i="1" smtClean="0">
                          <a:latin typeface="Cambria Math" panose="02040503050406030204" pitchFamily="18" charset="0"/>
                        </a:rPr>
                        <m:t>=</m:t>
                      </m:r>
                      <m:r>
                        <a:rPr lang="en-US" sz="2000" b="0" i="1" smtClean="0">
                          <a:latin typeface="Cambria Math" panose="02040503050406030204" pitchFamily="18" charset="0"/>
                        </a:rPr>
                        <m:t>𝐵𝑙𝑣</m:t>
                      </m:r>
                    </m:oMath>
                  </m:oMathPara>
                </a14:m>
                <a:endParaRPr lang="en-US" sz="2000" b="0" dirty="0"/>
              </a:p>
              <a:p>
                <a:pPr marL="0" indent="0">
                  <a:buNone/>
                </a:pPr>
                <a14:m>
                  <m:oMathPara xmlns:m="http://schemas.openxmlformats.org/officeDocument/2006/math">
                    <m:oMathParaPr>
                      <m:jc m:val="centerGroup"/>
                    </m:oMathParaPr>
                    <m:oMath xmlns:m="http://schemas.openxmlformats.org/officeDocument/2006/math">
                      <m:r>
                        <a:rPr lang="en-GB" sz="200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𝐵</m:t>
                      </m:r>
                      <m:r>
                        <a:rPr lang="en-US" sz="2000" b="0" i="1" smtClean="0">
                          <a:latin typeface="Cambria Math" panose="02040503050406030204" pitchFamily="18" charset="0"/>
                          <a:ea typeface="Cambria Math" panose="02040503050406030204" pitchFamily="18" charset="0"/>
                        </a:rPr>
                        <m:t>=</m:t>
                      </m:r>
                      <m:f>
                        <m:fPr>
                          <m:ctrlPr>
                            <a:rPr lang="en-US" sz="2000" b="0" i="1" smtClean="0">
                              <a:latin typeface="Cambria Math" panose="02040503050406030204" pitchFamily="18" charset="0"/>
                              <a:ea typeface="Cambria Math" panose="02040503050406030204" pitchFamily="18" charset="0"/>
                            </a:rPr>
                          </m:ctrlPr>
                        </m:fPr>
                        <m:num>
                          <m:r>
                            <a:rPr lang="en-US" sz="2000" b="0" i="1" smtClean="0">
                              <a:latin typeface="Cambria Math" panose="02040503050406030204" pitchFamily="18" charset="0"/>
                              <a:ea typeface="Cambria Math" panose="02040503050406030204" pitchFamily="18" charset="0"/>
                            </a:rPr>
                            <m:t>𝐸</m:t>
                          </m:r>
                        </m:num>
                        <m:den>
                          <m:r>
                            <a:rPr lang="en-US" sz="2000" b="0" i="1" smtClean="0">
                              <a:latin typeface="Cambria Math" panose="02040503050406030204" pitchFamily="18" charset="0"/>
                              <a:ea typeface="Cambria Math" panose="02040503050406030204" pitchFamily="18" charset="0"/>
                            </a:rPr>
                            <m:t>𝑙𝑣</m:t>
                          </m:r>
                        </m:den>
                      </m:f>
                      <m:r>
                        <a:rPr lang="en-US" sz="2000" b="0" i="1" smtClean="0">
                          <a:latin typeface="Cambria Math" panose="02040503050406030204" pitchFamily="18" charset="0"/>
                          <a:ea typeface="Cambria Math" panose="02040503050406030204" pitchFamily="18" charset="0"/>
                        </a:rPr>
                        <m:t>=</m:t>
                      </m:r>
                      <m:f>
                        <m:fPr>
                          <m:ctrlPr>
                            <a:rPr lang="en-US" sz="2000" b="0" i="1" smtClean="0">
                              <a:latin typeface="Cambria Math" panose="02040503050406030204" pitchFamily="18" charset="0"/>
                              <a:ea typeface="Cambria Math" panose="02040503050406030204" pitchFamily="18" charset="0"/>
                            </a:rPr>
                          </m:ctrlPr>
                        </m:fPr>
                        <m:num>
                          <m:r>
                            <a:rPr lang="en-US" sz="2000" b="0" i="1" smtClean="0">
                              <a:latin typeface="Cambria Math" panose="02040503050406030204" pitchFamily="18" charset="0"/>
                              <a:ea typeface="Cambria Math" panose="02040503050406030204" pitchFamily="18" charset="0"/>
                            </a:rPr>
                            <m:t>0.15</m:t>
                          </m:r>
                          <m:r>
                            <a:rPr lang="en-US" sz="2000" b="0" i="1" smtClean="0">
                              <a:latin typeface="Cambria Math" panose="02040503050406030204" pitchFamily="18" charset="0"/>
                              <a:ea typeface="Cambria Math" panose="02040503050406030204" pitchFamily="18" charset="0"/>
                            </a:rPr>
                            <m:t>𝑉</m:t>
                          </m:r>
                        </m:num>
                        <m:den>
                          <m:r>
                            <a:rPr lang="en-US" sz="2000" b="0" i="1" smtClean="0">
                              <a:latin typeface="Cambria Math" panose="02040503050406030204" pitchFamily="18" charset="0"/>
                              <a:ea typeface="Cambria Math" panose="02040503050406030204" pitchFamily="18" charset="0"/>
                            </a:rPr>
                            <m:t>200×</m:t>
                          </m:r>
                          <m:sSup>
                            <m:sSupPr>
                              <m:ctrlPr>
                                <a:rPr lang="en-US" sz="2000" b="0" i="1" smtClean="0">
                                  <a:latin typeface="Cambria Math" panose="02040503050406030204" pitchFamily="18" charset="0"/>
                                  <a:ea typeface="Cambria Math" panose="02040503050406030204" pitchFamily="18" charset="0"/>
                                </a:rPr>
                              </m:ctrlPr>
                            </m:sSupPr>
                            <m:e>
                              <m:r>
                                <a:rPr lang="en-US" sz="2000" b="0" i="1" smtClean="0">
                                  <a:latin typeface="Cambria Math" panose="02040503050406030204" pitchFamily="18" charset="0"/>
                                  <a:ea typeface="Cambria Math" panose="02040503050406030204" pitchFamily="18" charset="0"/>
                                </a:rPr>
                                <m:t>10</m:t>
                              </m:r>
                            </m:e>
                            <m:sup>
                              <m:r>
                                <a:rPr lang="en-US" sz="2000" b="0" i="1" smtClean="0">
                                  <a:latin typeface="Cambria Math" panose="02040503050406030204" pitchFamily="18" charset="0"/>
                                  <a:ea typeface="Cambria Math" panose="02040503050406030204" pitchFamily="18" charset="0"/>
                                </a:rPr>
                                <m:t>−3</m:t>
                              </m:r>
                            </m:sup>
                          </m:sSup>
                          <m:r>
                            <a:rPr lang="en-US" sz="2000" b="0" i="1" smtClean="0">
                              <a:latin typeface="Cambria Math" panose="02040503050406030204" pitchFamily="18" charset="0"/>
                              <a:ea typeface="Cambria Math" panose="02040503050406030204" pitchFamily="18" charset="0"/>
                            </a:rPr>
                            <m:t>×4</m:t>
                          </m:r>
                        </m:den>
                      </m:f>
                      <m:r>
                        <a:rPr lang="en-US" sz="2000" b="0" i="1" smtClean="0">
                          <a:latin typeface="Cambria Math" panose="02040503050406030204" pitchFamily="18" charset="0"/>
                          <a:ea typeface="Cambria Math" panose="02040503050406030204" pitchFamily="18" charset="0"/>
                        </a:rPr>
                        <m:t>=0.188</m:t>
                      </m:r>
                      <m:r>
                        <a:rPr lang="en-US" sz="2000" b="0" i="1" smtClean="0">
                          <a:latin typeface="Cambria Math" panose="02040503050406030204" pitchFamily="18" charset="0"/>
                          <a:ea typeface="Cambria Math" panose="02040503050406030204" pitchFamily="18" charset="0"/>
                        </a:rPr>
                        <m:t>𝑇</m:t>
                      </m:r>
                    </m:oMath>
                  </m:oMathPara>
                </a14:m>
                <a:endParaRPr lang="en-GB" sz="2000" dirty="0"/>
              </a:p>
              <a:p>
                <a:pPr marL="0" indent="0">
                  <a:buNone/>
                </a:pPr>
                <a:endParaRPr lang="en-GB" sz="2000" dirty="0"/>
              </a:p>
              <a:p>
                <a:pPr marL="0" indent="0">
                  <a:buNone/>
                </a:pPr>
                <a:r>
                  <a:rPr lang="en-GB" sz="2000" dirty="0"/>
                  <a:t>Note the conversion of 200mm to metres.</a:t>
                </a:r>
              </a:p>
              <a:p>
                <a:endParaRPr lang="en-GB" sz="20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0"/>
              </p:nvPr>
            </p:nvSpPr>
            <p:spPr>
              <a:xfrm>
                <a:off x="826109" y="1059933"/>
                <a:ext cx="8284354" cy="3943867"/>
              </a:xfrm>
              <a:blipFill>
                <a:blip r:embed="rId4"/>
                <a:stretch>
                  <a:fillRect l="-613" t="-1603"/>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440823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 (1 of 2)</a:t>
            </a:r>
          </a:p>
        </p:txBody>
      </p:sp>
      <p:sp>
        <p:nvSpPr>
          <p:cNvPr id="3" name="Content Placeholder 2"/>
          <p:cNvSpPr>
            <a:spLocks noGrp="1"/>
          </p:cNvSpPr>
          <p:nvPr>
            <p:ph sz="quarter" idx="10"/>
          </p:nvPr>
        </p:nvSpPr>
        <p:spPr>
          <a:xfrm>
            <a:off x="826109" y="1059933"/>
            <a:ext cx="8284354" cy="3943867"/>
          </a:xfrm>
        </p:spPr>
        <p:txBody>
          <a:bodyPr>
            <a:noAutofit/>
          </a:bodyPr>
          <a:lstStyle/>
          <a:p>
            <a:pPr marL="0" indent="0">
              <a:buNone/>
            </a:pPr>
            <a:r>
              <a:rPr lang="en-GB" sz="2000" dirty="0"/>
              <a:t>Create a screencast video using the interactive simulation at </a:t>
            </a:r>
            <a:r>
              <a:rPr lang="en-GB" sz="2000" dirty="0">
                <a:hlinkClick r:id="rId4"/>
              </a:rPr>
              <a:t>https://phet.colorado.edu/en/simulation/legacy/faraday</a:t>
            </a:r>
            <a:r>
              <a:rPr lang="en-GB" sz="2000" dirty="0"/>
              <a:t>.</a:t>
            </a:r>
          </a:p>
          <a:p>
            <a:r>
              <a:rPr lang="en-GB" sz="2000" dirty="0"/>
              <a:t>Open the pickup coil tab.</a:t>
            </a:r>
          </a:p>
          <a:p>
            <a:r>
              <a:rPr lang="en-GB" sz="2000" dirty="0"/>
              <a:t>Set the strength to 50%, loop area to 50%, loops = 1, show field – move magnet in and out of the loop quickly and slowly to show difference in </a:t>
            </a:r>
            <a:r>
              <a:rPr lang="en-GB" sz="2000" dirty="0" err="1"/>
              <a:t>emf</a:t>
            </a:r>
            <a:r>
              <a:rPr lang="en-GB" sz="2000" dirty="0"/>
              <a:t> produced – greater the speed of magnet = greater rate of change of magnetic field = greater </a:t>
            </a:r>
            <a:r>
              <a:rPr lang="en-GB" sz="2000" dirty="0" err="1"/>
              <a:t>emf</a:t>
            </a:r>
            <a:r>
              <a:rPr lang="en-GB" sz="2000" dirty="0"/>
              <a:t>.</a:t>
            </a:r>
          </a:p>
          <a:p>
            <a:r>
              <a:rPr lang="en-GB" sz="2000" dirty="0"/>
              <a:t>Change loops to 3 – move magnet in and out to show that more loops (or longer the wire) more electrons are deflected = greater </a:t>
            </a:r>
            <a:r>
              <a:rPr lang="en-GB" sz="2000" dirty="0" err="1"/>
              <a:t>emf</a:t>
            </a:r>
            <a:r>
              <a:rPr lang="en-GB" sz="2000" dirty="0"/>
              <a:t>.</a:t>
            </a:r>
          </a:p>
          <a:p>
            <a:r>
              <a:rPr lang="en-GB" sz="2000" dirty="0"/>
              <a:t>Change magnet strength to 25% and then 100% to show that the greater the strength of the field, the greater the </a:t>
            </a:r>
            <a:r>
              <a:rPr lang="en-GB" sz="2000" dirty="0" err="1"/>
              <a:t>emf</a:t>
            </a:r>
            <a:r>
              <a:rPr lang="en-GB" sz="2000" dirty="0"/>
              <a:t>.</a:t>
            </a:r>
          </a:p>
          <a:p>
            <a:r>
              <a:rPr lang="en-GB" sz="2000" dirty="0"/>
              <a:t>Say that so far, we have moved the magnet but we can also induce an </a:t>
            </a:r>
            <a:r>
              <a:rPr lang="en-GB" sz="2000" dirty="0" err="1"/>
              <a:t>emf</a:t>
            </a:r>
            <a:r>
              <a:rPr lang="en-GB" sz="2000" dirty="0"/>
              <a:t> if we move the wire – demonstrate this. In either case, wire will cut field lines and will experience a changing magnetic field.</a:t>
            </a:r>
          </a:p>
          <a:p>
            <a:endParaRPr lang="en-GB" sz="2000" dirty="0"/>
          </a:p>
          <a:p>
            <a:endParaRPr lang="en-GB" sz="2000" dirty="0"/>
          </a:p>
        </p:txBody>
      </p:sp>
    </p:spTree>
    <p:custDataLst>
      <p:tags r:id="rId1"/>
    </p:custDataLst>
    <p:extLst>
      <p:ext uri="{BB962C8B-B14F-4D97-AF65-F5344CB8AC3E}">
        <p14:creationId xmlns:p14="http://schemas.microsoft.com/office/powerpoint/2010/main" val="743238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 (1 of 2)</a:t>
            </a:r>
          </a:p>
        </p:txBody>
      </p:sp>
      <p:sp>
        <p:nvSpPr>
          <p:cNvPr id="3" name="Content Placeholder 2"/>
          <p:cNvSpPr>
            <a:spLocks noGrp="1"/>
          </p:cNvSpPr>
          <p:nvPr>
            <p:ph sz="quarter" idx="10"/>
          </p:nvPr>
        </p:nvSpPr>
        <p:spPr>
          <a:xfrm>
            <a:off x="826109" y="1059933"/>
            <a:ext cx="8284354" cy="3943867"/>
          </a:xfrm>
        </p:spPr>
        <p:txBody>
          <a:bodyPr>
            <a:noAutofit/>
          </a:bodyPr>
          <a:lstStyle/>
          <a:p>
            <a:pPr marL="0" indent="0">
              <a:buNone/>
            </a:pPr>
            <a:r>
              <a:rPr lang="en-GB" sz="2000" dirty="0"/>
              <a:t>We can also create a changing magnetic field directly changing the strength of the magnetic field – demonstrate this</a:t>
            </a:r>
          </a:p>
          <a:p>
            <a:endParaRPr lang="en-GB" sz="2000" dirty="0"/>
          </a:p>
          <a:p>
            <a:endParaRPr lang="en-GB" sz="2000" dirty="0"/>
          </a:p>
        </p:txBody>
      </p:sp>
    </p:spTree>
    <p:custDataLst>
      <p:tags r:id="rId1"/>
    </p:custDataLst>
    <p:extLst>
      <p:ext uri="{BB962C8B-B14F-4D97-AF65-F5344CB8AC3E}">
        <p14:creationId xmlns:p14="http://schemas.microsoft.com/office/powerpoint/2010/main" val="381617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dirty="0"/>
              <a:t>Unit 2.3: Electromagnetic Induction</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Doc02 (1 of 2)</a:t>
            </a:r>
          </a:p>
        </p:txBody>
      </p:sp>
      <p:sp>
        <p:nvSpPr>
          <p:cNvPr id="3" name="Content Placeholder 2"/>
          <p:cNvSpPr>
            <a:spLocks noGrp="1"/>
          </p:cNvSpPr>
          <p:nvPr>
            <p:ph sz="quarter" idx="10"/>
          </p:nvPr>
        </p:nvSpPr>
        <p:spPr>
          <a:xfrm>
            <a:off x="826109" y="1059933"/>
            <a:ext cx="8284354" cy="4226442"/>
          </a:xfrm>
        </p:spPr>
        <p:txBody>
          <a:bodyPr>
            <a:noAutofit/>
          </a:bodyPr>
          <a:lstStyle/>
          <a:p>
            <a:pPr marL="0" indent="0">
              <a:buNone/>
            </a:pPr>
            <a:r>
              <a:rPr lang="en-GB" sz="2000" dirty="0"/>
              <a:t>Create an annotated PDF worksheet with the following steps.</a:t>
            </a:r>
          </a:p>
          <a:p>
            <a:r>
              <a:rPr lang="en-GB" sz="2000" dirty="0"/>
              <a:t>Open up the interactive simulation of Faraday’s experiment at </a:t>
            </a:r>
            <a:r>
              <a:rPr lang="en-GB" sz="2000" dirty="0">
                <a:hlinkClick r:id="rId4"/>
              </a:rPr>
              <a:t>https://phet.colorado.edu/sims/html/faradays-law/latest/faradays-law_en.html</a:t>
            </a:r>
            <a:r>
              <a:rPr lang="en-GB" sz="2000" dirty="0"/>
              <a:t>.</a:t>
            </a:r>
          </a:p>
          <a:p>
            <a:r>
              <a:rPr lang="en-GB" sz="2000" dirty="0"/>
              <a:t>Things will be easier to understand if you show the field lines. Turn these on by checking the Field lines checkbox.</a:t>
            </a:r>
          </a:p>
          <a:p>
            <a:r>
              <a:rPr lang="en-GB" sz="2000" dirty="0"/>
              <a:t>Now click and drag the bar magnet slowly in and out of the coil of wire. Notice the direction of the voltage as the magnet moves into the coil.</a:t>
            </a:r>
          </a:p>
          <a:p>
            <a:r>
              <a:rPr lang="en-GB" sz="2000" dirty="0"/>
              <a:t>Now swop the magnet around and do the same thing. What do you notice about the direction of the voltage now as the magnet moves into the coil?</a:t>
            </a:r>
          </a:p>
          <a:p>
            <a:endParaRPr lang="en-GB" sz="2000" dirty="0"/>
          </a:p>
        </p:txBody>
      </p:sp>
    </p:spTree>
    <p:custDataLst>
      <p:tags r:id="rId1"/>
    </p:custDataLst>
    <p:extLst>
      <p:ext uri="{BB962C8B-B14F-4D97-AF65-F5344CB8AC3E}">
        <p14:creationId xmlns:p14="http://schemas.microsoft.com/office/powerpoint/2010/main" val="290618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2C433F-EE02-F44A-ABEF-0507C2D9C8C7}"/>
              </a:ext>
            </a:extLst>
          </p:cNvPr>
          <p:cNvSpPr txBox="1"/>
          <p:nvPr/>
        </p:nvSpPr>
        <p:spPr>
          <a:xfrm>
            <a:off x="544286" y="424543"/>
            <a:ext cx="8307723" cy="646331"/>
          </a:xfrm>
          <a:prstGeom prst="rect">
            <a:avLst/>
          </a:prstGeom>
          <a:noFill/>
        </p:spPr>
        <p:txBody>
          <a:bodyPr wrap="none" rtlCol="0">
            <a:spAutoFit/>
          </a:bodyPr>
          <a:lstStyle/>
          <a:p>
            <a:r>
              <a:rPr lang="en-US" dirty="0"/>
              <a:t>Electricity and Magnetism - </a:t>
            </a:r>
            <a:r>
              <a:rPr lang="en-US" dirty="0">
                <a:hlinkClick r:id="rId2"/>
              </a:rPr>
              <a:t>https://www.youtube.com/watch?v=N2yQYwlDkYI</a:t>
            </a:r>
            <a:endParaRPr lang="en-US" dirty="0"/>
          </a:p>
          <a:p>
            <a:r>
              <a:rPr lang="en-US" dirty="0"/>
              <a:t>Magnetism: Crash Course Physics - </a:t>
            </a:r>
            <a:r>
              <a:rPr lang="en-US" dirty="0">
                <a:hlinkClick r:id="rId3"/>
              </a:rPr>
              <a:t>https://www.youtube.com/watch?v=s94suB5uLWw</a:t>
            </a:r>
            <a:endParaRPr lang="en-US" dirty="0"/>
          </a:p>
        </p:txBody>
      </p:sp>
    </p:spTree>
    <p:extLst>
      <p:ext uri="{BB962C8B-B14F-4D97-AF65-F5344CB8AC3E}">
        <p14:creationId xmlns:p14="http://schemas.microsoft.com/office/powerpoint/2010/main" val="208486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3" y="1091868"/>
            <a:ext cx="4321664" cy="3156575"/>
          </a:xfrm>
        </p:spPr>
        <p:txBody>
          <a:bodyPr>
            <a:noAutofit/>
          </a:bodyPr>
          <a:lstStyle/>
          <a:p>
            <a:pPr marL="0" indent="0" algn="just">
              <a:buNone/>
            </a:pPr>
            <a:r>
              <a:rPr lang="en-US" sz="2400" dirty="0"/>
              <a:t>In the last unit we saw how passing a current through a conductor causes a magnetic field around the conductor.</a:t>
            </a:r>
          </a:p>
          <a:p>
            <a:pPr marL="0" indent="0" algn="just">
              <a:buNone/>
            </a:pPr>
            <a:r>
              <a:rPr lang="en-US" sz="2400" dirty="0"/>
              <a:t>But the reverse is also true.</a:t>
            </a:r>
          </a:p>
          <a:p>
            <a:pPr marL="0" indent="0" algn="just">
              <a:buNone/>
            </a:pPr>
            <a:r>
              <a:rPr lang="en-US" sz="2400" dirty="0"/>
              <a:t>A magnetic field around a conductor causes a current to flow through the conductor.</a:t>
            </a:r>
          </a:p>
        </p:txBody>
      </p:sp>
      <p:sp>
        <p:nvSpPr>
          <p:cNvPr id="11" name="Rectangle 10">
            <a:extLst>
              <a:ext uri="{FF2B5EF4-FFF2-40B4-BE49-F238E27FC236}">
                <a16:creationId xmlns:a16="http://schemas.microsoft.com/office/drawing/2014/main" id="{E7A1A88B-AA0F-3B4E-ADDF-1D84FCB903B7}"/>
              </a:ext>
            </a:extLst>
          </p:cNvPr>
          <p:cNvSpPr/>
          <p:nvPr/>
        </p:nvSpPr>
        <p:spPr>
          <a:xfrm>
            <a:off x="5815249" y="1091868"/>
            <a:ext cx="4043125" cy="3156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Img01</a:t>
            </a:r>
          </a:p>
        </p:txBody>
      </p:sp>
    </p:spTree>
    <p:custDataLst>
      <p:tags r:id="rId1"/>
    </p:custDataLst>
    <p:extLst>
      <p:ext uri="{BB962C8B-B14F-4D97-AF65-F5344CB8AC3E}">
        <p14:creationId xmlns:p14="http://schemas.microsoft.com/office/powerpoint/2010/main" val="2594209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Michael Faraday</a:t>
            </a:r>
          </a:p>
        </p:txBody>
      </p:sp>
      <p:sp>
        <p:nvSpPr>
          <p:cNvPr id="3" name="Content Placeholder 2"/>
          <p:cNvSpPr>
            <a:spLocks noGrp="1"/>
          </p:cNvSpPr>
          <p:nvPr>
            <p:ph idx="1"/>
          </p:nvPr>
        </p:nvSpPr>
        <p:spPr>
          <a:xfrm>
            <a:off x="1057330" y="942967"/>
            <a:ext cx="7948797" cy="1078816"/>
          </a:xfrm>
        </p:spPr>
        <p:txBody>
          <a:bodyPr>
            <a:noAutofit/>
          </a:bodyPr>
          <a:lstStyle/>
          <a:p>
            <a:pPr marL="0" indent="0">
              <a:buNone/>
            </a:pPr>
            <a:r>
              <a:rPr lang="en-GB" sz="2400" dirty="0"/>
              <a:t>Michael Faraday discovered electromagnetic induction in 1831 using a coil, galvanometer (used to measure small electric currents) and a permanent magnet.</a:t>
            </a:r>
          </a:p>
        </p:txBody>
      </p:sp>
      <p:sp>
        <p:nvSpPr>
          <p:cNvPr id="10" name="Rectangle 9">
            <a:extLst>
              <a:ext uri="{FF2B5EF4-FFF2-40B4-BE49-F238E27FC236}">
                <a16:creationId xmlns:a16="http://schemas.microsoft.com/office/drawing/2014/main" id="{E0FECDD7-6CB2-9249-9F43-746F354CA5EA}"/>
              </a:ext>
            </a:extLst>
          </p:cNvPr>
          <p:cNvSpPr/>
          <p:nvPr/>
        </p:nvSpPr>
        <p:spPr>
          <a:xfrm>
            <a:off x="1145465" y="2056166"/>
            <a:ext cx="3974222" cy="830997"/>
          </a:xfrm>
          <a:prstGeom prst="rect">
            <a:avLst/>
          </a:prstGeom>
          <a:solidFill>
            <a:schemeClr val="tx2">
              <a:lumMod val="40000"/>
              <a:lumOff val="60000"/>
            </a:schemeClr>
          </a:solidFill>
        </p:spPr>
        <p:txBody>
          <a:bodyPr wrap="square">
            <a:spAutoFit/>
          </a:bodyPr>
          <a:lstStyle/>
          <a:p>
            <a:r>
              <a:rPr lang="en-GB" sz="2400" i="1" dirty="0"/>
              <a:t>Watch the video to learn more about his discovery.</a:t>
            </a:r>
          </a:p>
        </p:txBody>
      </p:sp>
      <p:pic>
        <p:nvPicPr>
          <p:cNvPr id="11" name="Graphic 10" descr="User">
            <a:extLst>
              <a:ext uri="{FF2B5EF4-FFF2-40B4-BE49-F238E27FC236}">
                <a16:creationId xmlns:a16="http://schemas.microsoft.com/office/drawing/2014/main" id="{DB2F9CB8-C000-9F45-961E-CEA63C701D93}"/>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96432" y="2021783"/>
            <a:ext cx="854046" cy="854046"/>
          </a:xfrm>
          <a:prstGeom prst="rect">
            <a:avLst/>
          </a:prstGeom>
        </p:spPr>
      </p:pic>
      <p:sp>
        <p:nvSpPr>
          <p:cNvPr id="12" name="Rectangle 11">
            <a:extLst>
              <a:ext uri="{FF2B5EF4-FFF2-40B4-BE49-F238E27FC236}">
                <a16:creationId xmlns:a16="http://schemas.microsoft.com/office/drawing/2014/main" id="{85F91BF4-5908-BC44-8927-165A5C7B6D30}"/>
              </a:ext>
            </a:extLst>
          </p:cNvPr>
          <p:cNvSpPr/>
          <p:nvPr/>
        </p:nvSpPr>
        <p:spPr>
          <a:xfrm>
            <a:off x="5261317" y="2056166"/>
            <a:ext cx="4181674" cy="27840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YT01</a:t>
            </a:r>
          </a:p>
        </p:txBody>
      </p:sp>
    </p:spTree>
    <p:custDataLst>
      <p:tags r:id="rId1"/>
    </p:custDataLst>
    <p:extLst>
      <p:ext uri="{BB962C8B-B14F-4D97-AF65-F5344CB8AC3E}">
        <p14:creationId xmlns:p14="http://schemas.microsoft.com/office/powerpoint/2010/main" val="367105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Experiment time</a:t>
            </a:r>
          </a:p>
        </p:txBody>
      </p:sp>
      <p:sp>
        <p:nvSpPr>
          <p:cNvPr id="3" name="Content Placeholder 2"/>
          <p:cNvSpPr>
            <a:spLocks noGrp="1"/>
          </p:cNvSpPr>
          <p:nvPr>
            <p:ph idx="1"/>
          </p:nvPr>
        </p:nvSpPr>
        <p:spPr>
          <a:xfrm>
            <a:off x="1057330" y="942967"/>
            <a:ext cx="7948797" cy="842972"/>
          </a:xfrm>
        </p:spPr>
        <p:txBody>
          <a:bodyPr>
            <a:noAutofit/>
          </a:bodyPr>
          <a:lstStyle/>
          <a:p>
            <a:pPr marL="0" indent="0">
              <a:buNone/>
            </a:pPr>
            <a:r>
              <a:rPr lang="en-GB" sz="2400" dirty="0"/>
              <a:t>Time to do some experimenting of your own.</a:t>
            </a:r>
          </a:p>
        </p:txBody>
      </p:sp>
      <p:sp>
        <p:nvSpPr>
          <p:cNvPr id="10" name="Rectangle 9">
            <a:extLst>
              <a:ext uri="{FF2B5EF4-FFF2-40B4-BE49-F238E27FC236}">
                <a16:creationId xmlns:a16="http://schemas.microsoft.com/office/drawing/2014/main" id="{E0FECDD7-6CB2-9249-9F43-746F354CA5EA}"/>
              </a:ext>
            </a:extLst>
          </p:cNvPr>
          <p:cNvSpPr/>
          <p:nvPr/>
        </p:nvSpPr>
        <p:spPr>
          <a:xfrm>
            <a:off x="1145465" y="1519138"/>
            <a:ext cx="3974222" cy="1938992"/>
          </a:xfrm>
          <a:prstGeom prst="rect">
            <a:avLst/>
          </a:prstGeom>
          <a:solidFill>
            <a:schemeClr val="tx2">
              <a:lumMod val="40000"/>
              <a:lumOff val="60000"/>
            </a:schemeClr>
          </a:solidFill>
        </p:spPr>
        <p:txBody>
          <a:bodyPr wrap="square">
            <a:spAutoFit/>
          </a:bodyPr>
          <a:lstStyle/>
          <a:p>
            <a:r>
              <a:rPr lang="en-GB" sz="2400" i="1" dirty="0"/>
              <a:t>Click on the button to open the experiment instructions and then watch the video to see a summary of the experiment.</a:t>
            </a:r>
          </a:p>
        </p:txBody>
      </p:sp>
      <p:pic>
        <p:nvPicPr>
          <p:cNvPr id="11" name="Graphic 10" descr="User">
            <a:extLst>
              <a:ext uri="{FF2B5EF4-FFF2-40B4-BE49-F238E27FC236}">
                <a16:creationId xmlns:a16="http://schemas.microsoft.com/office/drawing/2014/main" id="{DB2F9CB8-C000-9F45-961E-CEA63C701D93}"/>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96432" y="1484755"/>
            <a:ext cx="854046" cy="854046"/>
          </a:xfrm>
          <a:prstGeom prst="rect">
            <a:avLst/>
          </a:prstGeom>
        </p:spPr>
      </p:pic>
      <p:sp>
        <p:nvSpPr>
          <p:cNvPr id="12" name="Rectangle 11">
            <a:extLst>
              <a:ext uri="{FF2B5EF4-FFF2-40B4-BE49-F238E27FC236}">
                <a16:creationId xmlns:a16="http://schemas.microsoft.com/office/drawing/2014/main" id="{85F91BF4-5908-BC44-8927-165A5C7B6D30}"/>
              </a:ext>
            </a:extLst>
          </p:cNvPr>
          <p:cNvSpPr/>
          <p:nvPr/>
        </p:nvSpPr>
        <p:spPr>
          <a:xfrm>
            <a:off x="5261317" y="1519138"/>
            <a:ext cx="4181674" cy="27840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Vid01</a:t>
            </a:r>
          </a:p>
        </p:txBody>
      </p:sp>
      <p:sp>
        <p:nvSpPr>
          <p:cNvPr id="7" name="Rounded Rectangle 6">
            <a:extLst>
              <a:ext uri="{FF2B5EF4-FFF2-40B4-BE49-F238E27FC236}">
                <a16:creationId xmlns:a16="http://schemas.microsoft.com/office/drawing/2014/main" id="{4FB91752-0F5C-AC44-B96B-629C0E84E2A0}"/>
              </a:ext>
            </a:extLst>
          </p:cNvPr>
          <p:cNvSpPr/>
          <p:nvPr/>
        </p:nvSpPr>
        <p:spPr>
          <a:xfrm>
            <a:off x="1761048" y="3743691"/>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Instructions</a:t>
            </a:r>
          </a:p>
        </p:txBody>
      </p:sp>
    </p:spTree>
    <p:custDataLst>
      <p:tags r:id="rId1"/>
    </p:custDataLst>
    <p:extLst>
      <p:ext uri="{BB962C8B-B14F-4D97-AF65-F5344CB8AC3E}">
        <p14:creationId xmlns:p14="http://schemas.microsoft.com/office/powerpoint/2010/main" val="351932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Electromagnetic Induction</a:t>
            </a:r>
          </a:p>
        </p:txBody>
      </p:sp>
      <p:sp>
        <p:nvSpPr>
          <p:cNvPr id="3" name="Content Placeholder 2"/>
          <p:cNvSpPr>
            <a:spLocks noGrp="1"/>
          </p:cNvSpPr>
          <p:nvPr>
            <p:ph idx="1"/>
          </p:nvPr>
        </p:nvSpPr>
        <p:spPr>
          <a:xfrm>
            <a:off x="1057330" y="942967"/>
            <a:ext cx="8255857" cy="842972"/>
          </a:xfrm>
        </p:spPr>
        <p:txBody>
          <a:bodyPr>
            <a:noAutofit/>
          </a:bodyPr>
          <a:lstStyle/>
          <a:p>
            <a:pPr marL="0" indent="0">
              <a:buNone/>
            </a:pPr>
            <a:r>
              <a:rPr lang="en-GB" sz="2400" dirty="0"/>
              <a:t>Let’s summarise the key points we know about electromagnetic induction so far.</a:t>
            </a:r>
          </a:p>
        </p:txBody>
      </p:sp>
      <p:sp>
        <p:nvSpPr>
          <p:cNvPr id="7" name="Rectangle 6">
            <a:extLst>
              <a:ext uri="{FF2B5EF4-FFF2-40B4-BE49-F238E27FC236}">
                <a16:creationId xmlns:a16="http://schemas.microsoft.com/office/drawing/2014/main" id="{884D6932-B26D-0740-9E14-8D9C57B5F723}"/>
              </a:ext>
            </a:extLst>
          </p:cNvPr>
          <p:cNvSpPr/>
          <p:nvPr/>
        </p:nvSpPr>
        <p:spPr>
          <a:xfrm>
            <a:off x="1057330" y="2366218"/>
            <a:ext cx="8255859" cy="12407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76000" rtlCol="0" anchor="ctr"/>
          <a:lstStyle/>
          <a:p>
            <a:r>
              <a:rPr lang="en-GB" sz="2800" b="1" dirty="0"/>
              <a:t>Faraday’s First Law: </a:t>
            </a:r>
            <a:r>
              <a:rPr lang="en-GB" sz="2800" dirty="0"/>
              <a:t>When a conductor is placed in a changing magnetic field, an </a:t>
            </a:r>
            <a:r>
              <a:rPr lang="en-GB" sz="2800" dirty="0" err="1"/>
              <a:t>emf</a:t>
            </a:r>
            <a:r>
              <a:rPr lang="en-GB" sz="2800" dirty="0"/>
              <a:t> is induced in the conductor.</a:t>
            </a:r>
            <a:endParaRPr lang="en-GB" sz="3200" dirty="0"/>
          </a:p>
        </p:txBody>
      </p:sp>
      <p:sp>
        <p:nvSpPr>
          <p:cNvPr id="8" name="Oval 7">
            <a:extLst>
              <a:ext uri="{FF2B5EF4-FFF2-40B4-BE49-F238E27FC236}">
                <a16:creationId xmlns:a16="http://schemas.microsoft.com/office/drawing/2014/main" id="{2F5E1285-2B22-FC45-BB56-CE261A833F39}"/>
              </a:ext>
            </a:extLst>
          </p:cNvPr>
          <p:cNvSpPr/>
          <p:nvPr/>
        </p:nvSpPr>
        <p:spPr>
          <a:xfrm>
            <a:off x="1145371" y="2795925"/>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2"/>
                </a:solidFill>
              </a:rPr>
              <a:t>1</a:t>
            </a:r>
            <a:endParaRPr lang="en-GB" dirty="0">
              <a:solidFill>
                <a:schemeClr val="accent2"/>
              </a:solidFill>
            </a:endParaRPr>
          </a:p>
        </p:txBody>
      </p:sp>
      <p:sp>
        <p:nvSpPr>
          <p:cNvPr id="9" name="Content Placeholder 2">
            <a:extLst>
              <a:ext uri="{FF2B5EF4-FFF2-40B4-BE49-F238E27FC236}">
                <a16:creationId xmlns:a16="http://schemas.microsoft.com/office/drawing/2014/main" id="{B30483BA-6684-8D4D-AD24-3507A8D6D36E}"/>
              </a:ext>
            </a:extLst>
          </p:cNvPr>
          <p:cNvSpPr txBox="1">
            <a:spLocks/>
          </p:cNvSpPr>
          <p:nvPr/>
        </p:nvSpPr>
        <p:spPr>
          <a:xfrm>
            <a:off x="1057329" y="1760123"/>
            <a:ext cx="8255858" cy="559977"/>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i="1" dirty="0"/>
              <a:t>Click on the numbers to see each point.</a:t>
            </a:r>
          </a:p>
        </p:txBody>
      </p:sp>
      <p:pic>
        <p:nvPicPr>
          <p:cNvPr id="13" name="Graphic 12" descr="User">
            <a:extLst>
              <a:ext uri="{FF2B5EF4-FFF2-40B4-BE49-F238E27FC236}">
                <a16:creationId xmlns:a16="http://schemas.microsoft.com/office/drawing/2014/main" id="{AD457778-D5DA-394D-9D37-F8FCA902BFBC}"/>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03283" y="1608253"/>
            <a:ext cx="854046" cy="854046"/>
          </a:xfrm>
          <a:prstGeom prst="rect">
            <a:avLst/>
          </a:prstGeom>
        </p:spPr>
      </p:pic>
      <p:sp>
        <p:nvSpPr>
          <p:cNvPr id="14" name="Rectangle 13">
            <a:extLst>
              <a:ext uri="{FF2B5EF4-FFF2-40B4-BE49-F238E27FC236}">
                <a16:creationId xmlns:a16="http://schemas.microsoft.com/office/drawing/2014/main" id="{96FC0B17-A9FE-044D-A4EF-EA0333B0EF59}"/>
              </a:ext>
            </a:extLst>
          </p:cNvPr>
          <p:cNvSpPr/>
          <p:nvPr/>
        </p:nvSpPr>
        <p:spPr>
          <a:xfrm>
            <a:off x="1057328" y="3690476"/>
            <a:ext cx="8255859" cy="12407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76000" rtlCol="0" anchor="ctr"/>
          <a:lstStyle/>
          <a:p>
            <a:r>
              <a:rPr lang="en-GB" sz="2800" b="1" dirty="0"/>
              <a:t>Faraday’s Second Law: </a:t>
            </a:r>
            <a:r>
              <a:rPr lang="en-GB" sz="2800" dirty="0"/>
              <a:t>The magnitude of the </a:t>
            </a:r>
            <a:r>
              <a:rPr lang="en-GB" sz="2800" dirty="0" err="1"/>
              <a:t>emf</a:t>
            </a:r>
            <a:r>
              <a:rPr lang="en-GB" sz="2800" dirty="0"/>
              <a:t> is proportional to the rate at which the conductor cuts the magnetic field.</a:t>
            </a:r>
          </a:p>
        </p:txBody>
      </p:sp>
      <p:sp>
        <p:nvSpPr>
          <p:cNvPr id="15" name="Oval 14">
            <a:extLst>
              <a:ext uri="{FF2B5EF4-FFF2-40B4-BE49-F238E27FC236}">
                <a16:creationId xmlns:a16="http://schemas.microsoft.com/office/drawing/2014/main" id="{A00561DF-F1E4-6647-809B-611DEAD96313}"/>
              </a:ext>
            </a:extLst>
          </p:cNvPr>
          <p:cNvSpPr/>
          <p:nvPr/>
        </p:nvSpPr>
        <p:spPr>
          <a:xfrm>
            <a:off x="1145369" y="4028352"/>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3"/>
                </a:solidFill>
              </a:rPr>
              <a:t>2t</a:t>
            </a:r>
            <a:endParaRPr lang="en-GB" dirty="0">
              <a:solidFill>
                <a:schemeClr val="accent3"/>
              </a:solidFill>
            </a:endParaRPr>
          </a:p>
        </p:txBody>
      </p:sp>
    </p:spTree>
    <p:custDataLst>
      <p:tags r:id="rId1"/>
    </p:custDataLst>
    <p:extLst>
      <p:ext uri="{BB962C8B-B14F-4D97-AF65-F5344CB8AC3E}">
        <p14:creationId xmlns:p14="http://schemas.microsoft.com/office/powerpoint/2010/main" val="28140865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53662</TotalTime>
  <Words>3494</Words>
  <Application>Microsoft Macintosh PowerPoint</Application>
  <PresentationFormat>Custom</PresentationFormat>
  <Paragraphs>332</Paragraphs>
  <Slides>40</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Cambria Math</vt:lpstr>
      <vt:lpstr>Open Sans</vt:lpstr>
      <vt:lpstr>Office Theme</vt:lpstr>
      <vt:lpstr>Electrical Principles</vt:lpstr>
      <vt:lpstr>Assumed prior learning</vt:lpstr>
      <vt:lpstr>Outcomes</vt:lpstr>
      <vt:lpstr>Unit 2.3: Electromagnetic Induction</vt:lpstr>
      <vt:lpstr>PowerPoint Presentation</vt:lpstr>
      <vt:lpstr>Introduction</vt:lpstr>
      <vt:lpstr>Michael Faraday</vt:lpstr>
      <vt:lpstr>Experiment time</vt:lpstr>
      <vt:lpstr>Electromagnetic Induction</vt:lpstr>
      <vt:lpstr>Important points</vt:lpstr>
      <vt:lpstr>PowerPoint Presentation</vt:lpstr>
      <vt:lpstr>PowerPoint Presentation</vt:lpstr>
      <vt:lpstr>How much emf is induced?</vt:lpstr>
      <vt:lpstr>Induced emf equation</vt:lpstr>
      <vt:lpstr>Electromagnetic induction example</vt:lpstr>
      <vt:lpstr>A summary of electromagnetic induction</vt:lpstr>
      <vt:lpstr>The direction of the emf</vt:lpstr>
      <vt:lpstr>Fleming’s Right Hand Rule</vt:lpstr>
      <vt:lpstr>Induced emf direction</vt:lpstr>
      <vt:lpstr>Test Yourself</vt:lpstr>
      <vt:lpstr>Question 1</vt:lpstr>
      <vt:lpstr>Question 2</vt:lpstr>
      <vt:lpstr>Question 3</vt:lpstr>
      <vt:lpstr>Question 4</vt:lpstr>
      <vt:lpstr>Question 5</vt:lpstr>
      <vt:lpstr>Question 6</vt:lpstr>
      <vt:lpstr>Document Briefing – Doc01 (1 of 2)</vt:lpstr>
      <vt:lpstr>Document Briefing – Doc01 (2 of 2)</vt:lpstr>
      <vt:lpstr>Video Briefing – Vid01 (1 of 2)</vt:lpstr>
      <vt:lpstr>Video Briefing – Vid01 (2 of 2)</vt:lpstr>
      <vt:lpstr>Image Briefing – Img02 (1 of 3)</vt:lpstr>
      <vt:lpstr>Image Briefing – Img02 (2 of 3)</vt:lpstr>
      <vt:lpstr>Image Briefing – Img02 (3 of 3)</vt:lpstr>
      <vt:lpstr>Image Briefing – Img03</vt:lpstr>
      <vt:lpstr>Image Briefing – Img04</vt:lpstr>
      <vt:lpstr>Image Briefing – Img05</vt:lpstr>
      <vt:lpstr>Video Briefing – Vid02 (1 of 2)</vt:lpstr>
      <vt:lpstr>Video Briefing – Vid03 (1 of 2)</vt:lpstr>
      <vt:lpstr>Video Briefing – Vid03 (1 of 2)</vt:lpstr>
      <vt:lpstr>Document Briefing – Doc02 (1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Dylan Busa</cp:lastModifiedBy>
  <cp:revision>1155</cp:revision>
  <dcterms:created xsi:type="dcterms:W3CDTF">2018-02-02T12:07:09Z</dcterms:created>
  <dcterms:modified xsi:type="dcterms:W3CDTF">2019-01-10T12:40:44Z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