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1"/>
  </p:notesMasterIdLst>
  <p:sldIdLst>
    <p:sldId id="256" r:id="rId2"/>
    <p:sldId id="309" r:id="rId3"/>
    <p:sldId id="268" r:id="rId4"/>
    <p:sldId id="278" r:id="rId5"/>
    <p:sldId id="704" r:id="rId6"/>
    <p:sldId id="563" r:id="rId7"/>
    <p:sldId id="319" r:id="rId8"/>
    <p:sldId id="371" r:id="rId9"/>
    <p:sldId id="733" r:id="rId10"/>
    <p:sldId id="736" r:id="rId11"/>
    <p:sldId id="323" r:id="rId12"/>
    <p:sldId id="334" r:id="rId13"/>
    <p:sldId id="744" r:id="rId14"/>
    <p:sldId id="732" r:id="rId15"/>
    <p:sldId id="326" r:id="rId16"/>
    <p:sldId id="746" r:id="rId17"/>
    <p:sldId id="745" r:id="rId18"/>
    <p:sldId id="327" r:id="rId19"/>
    <p:sldId id="328" r:id="rId20"/>
    <p:sldId id="322" r:id="rId21"/>
    <p:sldId id="420" r:id="rId22"/>
    <p:sldId id="710" r:id="rId23"/>
    <p:sldId id="737" r:id="rId24"/>
    <p:sldId id="740" r:id="rId25"/>
    <p:sldId id="739" r:id="rId26"/>
    <p:sldId id="741" r:id="rId27"/>
    <p:sldId id="317" r:id="rId28"/>
    <p:sldId id="742" r:id="rId29"/>
    <p:sldId id="743" r:id="rId30"/>
  </p:sldIdLst>
  <p:sldSz cx="10239375" cy="50038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704"/>
            <p14:sldId id="563"/>
            <p14:sldId id="319"/>
            <p14:sldId id="371"/>
            <p14:sldId id="733"/>
            <p14:sldId id="736"/>
            <p14:sldId id="323"/>
            <p14:sldId id="334"/>
            <p14:sldId id="744"/>
            <p14:sldId id="732"/>
            <p14:sldId id="326"/>
            <p14:sldId id="746"/>
            <p14:sldId id="745"/>
            <p14:sldId id="327"/>
            <p14:sldId id="328"/>
            <p14:sldId id="322"/>
            <p14:sldId id="420"/>
            <p14:sldId id="710"/>
            <p14:sldId id="737"/>
            <p14:sldId id="740"/>
            <p14:sldId id="739"/>
            <p14:sldId id="741"/>
          </p14:sldIdLst>
        </p14:section>
        <p14:section name="Appendix" id="{61A5EB1E-5BAC-224D-8F20-5D1D8E086C2B}">
          <p14:sldIdLst>
            <p14:sldId id="317"/>
            <p14:sldId id="742"/>
            <p14:sldId id="74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p:restoredTop sz="67241" autoAdjust="0"/>
  </p:normalViewPr>
  <p:slideViewPr>
    <p:cSldViewPr snapToGrid="0" snapToObjects="1">
      <p:cViewPr varScale="1">
        <p:scale>
          <a:sx n="88" d="100"/>
          <a:sy n="88" d="100"/>
        </p:scale>
        <p:origin x="1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answer is on the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 Excellent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right. Point your right thumb in the direction of the conventional current flow and your fingers will curl in the direction of the magnetic field.</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06209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Img04 = redraw or source similar</a:t>
            </a:r>
          </a:p>
          <a:p>
            <a:r>
              <a:rPr lang="en-GB" dirty="0"/>
              <a:t>Img05 = redraw or source similar</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78558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YT03 = on click, play YT03 full screen. YT03 = </a:t>
            </a:r>
            <a:r>
              <a:rPr lang="en-GB" dirty="0" err="1"/>
              <a:t>hthttps</a:t>
            </a:r>
            <a:r>
              <a:rPr lang="en-GB" dirty="0"/>
              <a:t>://</a:t>
            </a:r>
            <a:r>
              <a:rPr lang="en-GB" dirty="0" err="1"/>
              <a:t>www.youtube.com</a:t>
            </a:r>
            <a:r>
              <a:rPr lang="en-GB" dirty="0"/>
              <a:t>/</a:t>
            </a:r>
            <a:r>
              <a:rPr lang="en-GB" dirty="0" err="1"/>
              <a:t>watch?v</a:t>
            </a:r>
            <a:r>
              <a:rPr lang="en-GB" dirty="0"/>
              <a:t>=BVIoEbC2l84</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38047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Ing06 = http://</a:t>
            </a:r>
            <a:r>
              <a:rPr lang="en-GB" dirty="0" err="1"/>
              <a:t>www.excelatphysics.com</a:t>
            </a:r>
            <a:r>
              <a:rPr lang="en-GB" dirty="0"/>
              <a:t>/uploads/3/1/7/5/31758667/1462103.jpg?558 – redraw but with very similar field lines</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59678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Ing07 = Img11 from 07_01_01</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17403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Img08 = Img12 from 07_01_01</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Interaction: North is on the right side of the image. Provide following feedback:</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Correct – well done. If you curl the fingers of your right hand in the direction of conventional current, your thumb will point to North (show image the correct hand position).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Incorrect – This is where the South pole will be. Remember, you need to use your right hand and you need to point your fingers in the direction of conventional current. The dots at the top tell us current is coming towards us. Have a look (show image of the correct hand position).</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87525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Img09 = part of Img06</a:t>
            </a:r>
          </a:p>
          <a:p>
            <a:r>
              <a:rPr lang="en-GB" dirty="0"/>
              <a:t>Img10 = Img09 + iron rod inside solenoid + more field lines e.g. https://</a:t>
            </a:r>
            <a:r>
              <a:rPr lang="en-GB" dirty="0" err="1"/>
              <a:t>qph.fs.quoracdn.net</a:t>
            </a:r>
            <a:r>
              <a:rPr lang="en-GB" dirty="0"/>
              <a:t>/main-qimg-56e8620ea4eab70d4f0a7e0e29a3dd8e</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9156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98333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YT04 = on click, play YT04 full screen. YT04 = https://</a:t>
            </a:r>
            <a:r>
              <a:rPr lang="en-GB" dirty="0" err="1"/>
              <a:t>www.youtube.com</a:t>
            </a:r>
            <a:r>
              <a:rPr lang="en-GB" dirty="0"/>
              <a:t>/</a:t>
            </a:r>
            <a:r>
              <a:rPr lang="en-GB" dirty="0" err="1"/>
              <a:t>watch?v</a:t>
            </a:r>
            <a:r>
              <a:rPr lang="en-GB" dirty="0"/>
              <a:t>=nygn7wB7658</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07159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23456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228600" indent="-228600">
              <a:buAutoNum type="alphaLcParenR"/>
            </a:pPr>
            <a:r>
              <a:rPr lang="en-GB" dirty="0"/>
              <a:t>Img11</a:t>
            </a:r>
          </a:p>
          <a:p>
            <a:pPr marL="228600" indent="-228600">
              <a:buAutoNum type="alphaLcParenR"/>
            </a:pPr>
            <a:r>
              <a:rPr lang="en-GB" dirty="0"/>
              <a:t>Img12 = same as Img11 but with arrows on field lines in opposite direction</a:t>
            </a:r>
          </a:p>
          <a:p>
            <a:pPr marL="228600" indent="-228600">
              <a:buAutoNum type="alphaLcParenR"/>
            </a:pPr>
            <a:r>
              <a:rPr lang="en-GB" dirty="0"/>
              <a:t>Img13 = same as Img11 but with no field lines going from N to S pole – all just go out into space</a:t>
            </a:r>
          </a:p>
          <a:p>
            <a:pPr marL="228600" indent="-228600">
              <a:buAutoNum type="alphaLcParenR"/>
            </a:pPr>
            <a:r>
              <a:rPr lang="en-GB" dirty="0"/>
              <a:t>Img14 = Img11 but with some field lines crossing and joining</a:t>
            </a:r>
          </a:p>
          <a:p>
            <a:pPr marL="228600" indent="-228600">
              <a:buAutoNum type="alphaLcParenR"/>
            </a:pPr>
            <a:endParaRPr lang="en-GB" dirty="0"/>
          </a:p>
          <a:p>
            <a:endParaRPr lang="en-GB" dirty="0"/>
          </a:p>
          <a:p>
            <a:r>
              <a:rPr lang="en-GB" dirty="0"/>
              <a:t>MCQ:</a:t>
            </a:r>
          </a:p>
          <a:p>
            <a:r>
              <a:rPr lang="en-GB" dirty="0"/>
              <a:t>Correct answer: a</a:t>
            </a:r>
          </a:p>
          <a:p>
            <a:endParaRPr lang="en-GB" dirty="0"/>
          </a:p>
          <a:p>
            <a:r>
              <a:rPr lang="en-GB" dirty="0"/>
              <a:t>Feedback:</a:t>
            </a:r>
          </a:p>
          <a:p>
            <a:pPr marL="228600" indent="-228600">
              <a:buAutoNum type="alphaLcParenR"/>
            </a:pPr>
            <a:r>
              <a:rPr lang="en-GB" dirty="0"/>
              <a:t>= Well done. That’s right. Field lines are always drawn from the north to the south pole and they never cross or join.</a:t>
            </a:r>
          </a:p>
          <a:p>
            <a:pPr marL="228600" indent="-228600">
              <a:buAutoNum type="alphaLcParenR"/>
            </a:pPr>
            <a:r>
              <a:rPr lang="en-GB" dirty="0"/>
              <a:t>= That is not correct. Field lines are always drawn from the north to the south pole. The field lines in this diagram are going from south to north.</a:t>
            </a:r>
          </a:p>
          <a:p>
            <a:pPr marL="228600" indent="-228600">
              <a:buAutoNum type="alphaLcParenR"/>
            </a:pPr>
            <a:r>
              <a:rPr lang="en-GB" dirty="0"/>
              <a:t>= That is not correct. Field lines always go from the north to south pole even if our diagram is not big enough to show the full line. In this diagram, even the field lines closest to the magnet do not form a closed path.</a:t>
            </a:r>
          </a:p>
          <a:p>
            <a:pPr marL="228600" indent="-228600">
              <a:buAutoNum type="alphaLcParenR"/>
            </a:pPr>
            <a:r>
              <a:rPr lang="en-GB" dirty="0"/>
              <a:t>= That is not correct. Field lines never cross, touch or join.</a:t>
            </a:r>
          </a:p>
          <a:p>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700794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228600" indent="-228600">
              <a:buAutoNum type="alphaLcParenR"/>
            </a:pPr>
            <a:r>
              <a:rPr lang="en-GB" dirty="0"/>
              <a:t>Img15</a:t>
            </a:r>
          </a:p>
          <a:p>
            <a:pPr marL="228600" indent="-228600">
              <a:buAutoNum type="alphaLcParenR"/>
            </a:pPr>
            <a:r>
              <a:rPr lang="en-GB" dirty="0"/>
              <a:t>Img16 – same as Img15 but with double the field lines</a:t>
            </a:r>
          </a:p>
          <a:p>
            <a:endParaRPr lang="en-GB" dirty="0"/>
          </a:p>
          <a:p>
            <a:r>
              <a:rPr lang="en-GB" dirty="0"/>
              <a:t>MCQ:</a:t>
            </a:r>
          </a:p>
          <a:p>
            <a:r>
              <a:rPr lang="en-GB" dirty="0"/>
              <a:t>Correct answer: a</a:t>
            </a:r>
          </a:p>
          <a:p>
            <a:endParaRPr lang="en-GB" dirty="0"/>
          </a:p>
          <a:p>
            <a:r>
              <a:rPr lang="en-GB" dirty="0"/>
              <a:t>Feedback:</a:t>
            </a:r>
          </a:p>
          <a:p>
            <a:pPr marL="228600" indent="-228600">
              <a:buAutoNum type="alphaLcParenR"/>
            </a:pPr>
            <a:r>
              <a:rPr lang="en-GB" dirty="0"/>
              <a:t>= Well done. That’s right. The field lines in this diagram are further apart than in the other diagram. Another way to say this is that there are fewer field lines in area around the magnet than in the other diagram.</a:t>
            </a:r>
          </a:p>
          <a:p>
            <a:pPr marL="228600" indent="-228600">
              <a:buAutoNum type="alphaLcParenR"/>
            </a:pPr>
            <a:r>
              <a:rPr lang="en-GB" dirty="0"/>
              <a:t>= That is not correct. The more field lines in a given area, the stronger the magnetic field. In this diagram there are more field lines in any given area around the magnet. Another way to say this is that the field lines are closer together.</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9439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MCQ:</a:t>
            </a:r>
          </a:p>
          <a:p>
            <a:r>
              <a:rPr lang="en-GB" dirty="0"/>
              <a:t>Correct answer: b</a:t>
            </a:r>
          </a:p>
          <a:p>
            <a:endParaRPr lang="en-GB" dirty="0"/>
          </a:p>
          <a:p>
            <a:r>
              <a:rPr lang="en-GB" dirty="0"/>
              <a:t>Feedback:</a:t>
            </a:r>
          </a:p>
          <a:p>
            <a:pPr marL="228600" indent="-228600">
              <a:buAutoNum type="alphaLcParenR"/>
            </a:pPr>
            <a:r>
              <a:rPr lang="en-GB" dirty="0"/>
              <a:t>= That is not correct. Like poles repel each other. Unlike poles attract.</a:t>
            </a:r>
          </a:p>
          <a:p>
            <a:pPr marL="228600" indent="-228600">
              <a:buAutoNum type="alphaLcParenR"/>
            </a:pPr>
            <a:r>
              <a:rPr lang="en-GB" dirty="0"/>
              <a:t>= Well done. That’s right. Like poles repel.</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996723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MCQ:</a:t>
            </a:r>
          </a:p>
          <a:p>
            <a:r>
              <a:rPr lang="en-GB" dirty="0"/>
              <a:t>Correct answer: b</a:t>
            </a:r>
          </a:p>
          <a:p>
            <a:endParaRPr lang="en-GB" dirty="0"/>
          </a:p>
          <a:p>
            <a:r>
              <a:rPr lang="en-GB" dirty="0"/>
              <a:t>Feedback:</a:t>
            </a:r>
          </a:p>
          <a:p>
            <a:pPr marL="228600" indent="-228600">
              <a:buAutoNum type="alphaLcParenR"/>
            </a:pPr>
            <a:r>
              <a:rPr lang="en-GB" dirty="0"/>
              <a:t>= That is not correct. Only certain materials, called ferromagnetic materials, can be made into permanent magnets.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Well done. Only certain materials, called ferromagnetic materials, can be made into permanent magnets.</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00828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MCQ:</a:t>
                </a:r>
              </a:p>
              <a:p>
                <a:r>
                  <a:rPr lang="en-GB" dirty="0"/>
                  <a:t>Correct answer: c</a:t>
                </a:r>
              </a:p>
              <a:p>
                <a:endParaRPr lang="en-GB" dirty="0"/>
              </a:p>
              <a:p>
                <a:r>
                  <a:rPr lang="en-GB"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That is not correct. The expression for calculating the magnetic field strength is </a:t>
                </a:r>
                <a14:m>
                  <m:oMath xmlns:m="http://schemas.openxmlformats.org/officeDocument/2006/math">
                    <m:r>
                      <a:rPr lang="en-GB" sz="1200" i="1" smtClean="0">
                        <a:latin typeface="Cambria Math" panose="02040503050406030204" pitchFamily="18" charset="0"/>
                        <a:ea typeface="Cambria Math" panose="02040503050406030204" pitchFamily="18" charset="0"/>
                      </a:rPr>
                      <m:t>𝛽</m:t>
                    </m:r>
                    <m:r>
                      <a:rPr lang="en-US" sz="1200" i="1">
                        <a:latin typeface="Cambria Math" panose="02040503050406030204" pitchFamily="18" charset="0"/>
                        <a:ea typeface="Cambria Math" panose="02040503050406030204" pitchFamily="18" charset="0"/>
                      </a:rPr>
                      <m:t>=</m:t>
                    </m:r>
                    <m:f>
                      <m:fPr>
                        <m:ctrlPr>
                          <a:rPr lang="en-US" sz="1200" i="1" smtClean="0">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𝜙</m:t>
                        </m:r>
                      </m:num>
                      <m:den>
                        <m:r>
                          <a:rPr lang="en-US" sz="1200" b="0" i="1" smtClean="0">
                            <a:latin typeface="Cambria Math" panose="02040503050406030204" pitchFamily="18" charset="0"/>
                            <a:ea typeface="Cambria Math" panose="02040503050406030204" pitchFamily="18" charset="0"/>
                          </a:rPr>
                          <m:t>𝐴</m:t>
                        </m:r>
                      </m:den>
                    </m:f>
                  </m:oMath>
                </a14:m>
                <a:r>
                  <a:rPr lang="en-GB" sz="1200" dirty="0"/>
                  <a:t>.</a:t>
                </a:r>
              </a:p>
              <a:p>
                <a:pPr marL="228600" indent="-228600">
                  <a:buAutoNum type="alphaLcParenR"/>
                </a:pPr>
                <a:r>
                  <a:rPr lang="en-GB" dirty="0"/>
                  <a:t>= That is not correct. While this expression is technically correct, it is not the expression for magnetic field strength. You would use this expression to calculate the magnetic flux.</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Well done. This is correct.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That is not correct. The expression for calculating the magnetic field strength is </a:t>
                </a:r>
                <a14:m>
                  <m:oMath xmlns:m="http://schemas.openxmlformats.org/officeDocument/2006/math">
                    <m:r>
                      <a:rPr lang="en-GB" sz="1200" i="1" smtClean="0">
                        <a:latin typeface="Cambria Math" panose="02040503050406030204" pitchFamily="18" charset="0"/>
                        <a:ea typeface="Cambria Math" panose="02040503050406030204" pitchFamily="18" charset="0"/>
                      </a:rPr>
                      <m:t>𝛽</m:t>
                    </m:r>
                    <m:r>
                      <a:rPr lang="en-US" sz="1200" i="1">
                        <a:latin typeface="Cambria Math" panose="02040503050406030204" pitchFamily="18" charset="0"/>
                        <a:ea typeface="Cambria Math" panose="02040503050406030204" pitchFamily="18" charset="0"/>
                      </a:rPr>
                      <m:t>=</m:t>
                    </m:r>
                    <m:f>
                      <m:fPr>
                        <m:ctrlPr>
                          <a:rPr lang="en-US" sz="1200" i="1" smtClean="0">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𝜙</m:t>
                        </m:r>
                      </m:num>
                      <m:den>
                        <m:r>
                          <a:rPr lang="en-US" sz="1200" b="0" i="1" smtClean="0">
                            <a:latin typeface="Cambria Math" panose="02040503050406030204" pitchFamily="18" charset="0"/>
                            <a:ea typeface="Cambria Math" panose="02040503050406030204" pitchFamily="18" charset="0"/>
                          </a:rPr>
                          <m:t>𝐴</m:t>
                        </m:r>
                      </m:den>
                    </m:f>
                  </m:oMath>
                </a14:m>
                <a:r>
                  <a:rPr lang="en-GB" sz="1200" dirty="0"/>
                  <a:t>.</a:t>
                </a:r>
              </a:p>
            </p:txBody>
          </p:sp>
        </mc:Choice>
        <mc:Fallback xmlns="">
          <p:sp>
            <p:nvSpPr>
              <p:cNvPr id="3" name="Notes Placeholder 2"/>
              <p:cNvSpPr>
                <a:spLocks noGrp="1"/>
              </p:cNvSpPr>
              <p:nvPr>
                <p:ph type="body" idx="1"/>
              </p:nvPr>
            </p:nvSpPr>
            <p:spPr/>
            <p:txBody>
              <a:bodyPr/>
              <a:lstStyle/>
              <a:p>
                <a:r>
                  <a:rPr lang="en-GB" dirty="0"/>
                  <a:t>MCQ:</a:t>
                </a:r>
              </a:p>
              <a:p>
                <a:r>
                  <a:rPr lang="en-GB" dirty="0"/>
                  <a:t>Correct answer: c</a:t>
                </a:r>
              </a:p>
              <a:p>
                <a:endParaRPr lang="en-GB" dirty="0"/>
              </a:p>
              <a:p>
                <a:r>
                  <a:rPr lang="en-GB"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That is not correct. The expression for calculating the magnetic field strength is </a:t>
                </a:r>
                <a:r>
                  <a:rPr lang="en-GB" sz="1200" i="0">
                    <a:latin typeface="Cambria Math" panose="02040503050406030204" pitchFamily="18" charset="0"/>
                    <a:ea typeface="Cambria Math" panose="02040503050406030204" pitchFamily="18" charset="0"/>
                  </a:rPr>
                  <a:t>𝛽</a:t>
                </a:r>
                <a:r>
                  <a:rPr lang="en-US" sz="1200" i="0">
                    <a:latin typeface="Cambria Math" panose="02040503050406030204" pitchFamily="18" charset="0"/>
                    <a:ea typeface="Cambria Math" panose="02040503050406030204" pitchFamily="18" charset="0"/>
                  </a:rPr>
                  <a:t>=𝜙/</a:t>
                </a:r>
                <a:r>
                  <a:rPr lang="en-US" sz="1200" b="0" i="0">
                    <a:latin typeface="Cambria Math" panose="02040503050406030204" pitchFamily="18" charset="0"/>
                    <a:ea typeface="Cambria Math" panose="02040503050406030204" pitchFamily="18" charset="0"/>
                  </a:rPr>
                  <a:t>𝐴</a:t>
                </a:r>
                <a:r>
                  <a:rPr lang="en-GB" sz="1200" dirty="0"/>
                  <a:t>.</a:t>
                </a:r>
              </a:p>
              <a:p>
                <a:pPr marL="228600" indent="-228600">
                  <a:buAutoNum type="alphaLcParenR"/>
                </a:pPr>
                <a:r>
                  <a:rPr lang="en-GB" dirty="0"/>
                  <a:t>= That is not correct. While this expression is technically correct, it is not the expression for magnetic field strength. You would use this expression to calculate the magnetic flux.</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Well done. This is correct.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That is not correct. The expression for calculating the magnetic field strength is </a:t>
                </a:r>
                <a:r>
                  <a:rPr lang="en-GB" sz="1200" i="0">
                    <a:latin typeface="Cambria Math" panose="02040503050406030204" pitchFamily="18" charset="0"/>
                    <a:ea typeface="Cambria Math" panose="02040503050406030204" pitchFamily="18" charset="0"/>
                  </a:rPr>
                  <a:t>𝛽</a:t>
                </a:r>
                <a:r>
                  <a:rPr lang="en-US" sz="1200" i="0">
                    <a:latin typeface="Cambria Math" panose="02040503050406030204" pitchFamily="18" charset="0"/>
                    <a:ea typeface="Cambria Math" panose="02040503050406030204" pitchFamily="18" charset="0"/>
                  </a:rPr>
                  <a:t>=𝜙/</a:t>
                </a:r>
                <a:r>
                  <a:rPr lang="en-US" sz="1200" b="0" i="0">
                    <a:latin typeface="Cambria Math" panose="02040503050406030204" pitchFamily="18" charset="0"/>
                    <a:ea typeface="Cambria Math" panose="02040503050406030204" pitchFamily="18" charset="0"/>
                  </a:rPr>
                  <a:t>𝐴</a:t>
                </a:r>
                <a:r>
                  <a:rPr lang="en-GB" sz="1200" dirty="0"/>
                  <a:t>.</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148252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340523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581819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88295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photograph of a homemade electromagnet like https://</a:t>
                </a:r>
                <a:r>
                  <a:rPr lang="en-US" dirty="0" err="1"/>
                  <a:t>www.sciencesource.com</a:t>
                </a:r>
                <a:r>
                  <a:rPr lang="en-US"/>
                  <a:t>/Doc/TR1_WATERMARKED/5/5/0/f/SS2234028.jpg?d63641687627</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Instructions = on click, open Doc01 in a new window. See appendix for brief.</a:t>
            </a:r>
          </a:p>
          <a:p>
            <a:pPr marL="0" indent="0">
              <a:buFont typeface="Arial" panose="020B0604020202020204" pitchFamily="34" charset="0"/>
              <a:buNone/>
            </a:pPr>
            <a:r>
              <a:rPr lang="en-GB" dirty="0"/>
              <a:t>YT01 = on click, play YT01 full screen. YT01 = https://</a:t>
            </a:r>
            <a:r>
              <a:rPr lang="en-GB" dirty="0" err="1"/>
              <a:t>www.youtube.com</a:t>
            </a:r>
            <a:r>
              <a:rPr lang="en-GB" dirty="0"/>
              <a:t>/</a:t>
            </a:r>
            <a:r>
              <a:rPr lang="en-GB" dirty="0" err="1"/>
              <a:t>watch?v</a:t>
            </a:r>
            <a:r>
              <a:rPr lang="en-GB" dirty="0"/>
              <a:t>=Zfv-0bQtqaE</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25030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Img02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Choose video =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64061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77842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YT02 = on click, play YT02 full screen. YT02 = </a:t>
            </a:r>
            <a:r>
              <a:rPr lang="en-GB" dirty="0" err="1"/>
              <a:t>hthttps</a:t>
            </a:r>
            <a:r>
              <a:rPr lang="en-GB" dirty="0"/>
              <a:t>://v637g.app.goo.gl/Bta4qJQPazJaPAiv9</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08815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Img03 = https://</a:t>
            </a:r>
            <a:r>
              <a:rPr lang="en-GB" dirty="0" err="1"/>
              <a:t>upload.wikimedia.org</a:t>
            </a:r>
            <a:r>
              <a:rPr lang="en-GB" dirty="0"/>
              <a:t>/</a:t>
            </a:r>
            <a:r>
              <a:rPr lang="en-GB" dirty="0" err="1"/>
              <a:t>wikipedia</a:t>
            </a:r>
            <a:r>
              <a:rPr lang="en-GB" dirty="0"/>
              <a:t>/commons/thumb/3/3e/</a:t>
            </a:r>
            <a:r>
              <a:rPr lang="en-GB" dirty="0" err="1"/>
              <a:t>Manoderecha.svg</a:t>
            </a:r>
            <a:r>
              <a:rPr lang="en-GB" dirty="0"/>
              <a:t>/2000px-Manoderecha.svg.png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878920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46531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2.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tif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8.xml"/><Relationship Id="rId4" Type="http://schemas.openxmlformats.org/officeDocument/2006/relationships/hyperlink" Target="https://www.youtube.com/watch?v=Zfv-0bQtqaE"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94suB5uLWw" TargetMode="External"/><Relationship Id="rId2" Type="http://schemas.openxmlformats.org/officeDocument/2006/relationships/hyperlink" Target="https://www.youtube.com/watch?v=N2yQYwlDkYI"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2: Electromagnetism</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shape of the magnetic field</a:t>
            </a:r>
          </a:p>
        </p:txBody>
      </p:sp>
      <p:sp>
        <p:nvSpPr>
          <p:cNvPr id="3" name="Content Placeholder 2"/>
          <p:cNvSpPr>
            <a:spLocks noGrp="1"/>
          </p:cNvSpPr>
          <p:nvPr>
            <p:ph idx="1"/>
          </p:nvPr>
        </p:nvSpPr>
        <p:spPr>
          <a:xfrm>
            <a:off x="1057330" y="1139514"/>
            <a:ext cx="4400935" cy="1047957"/>
          </a:xfrm>
        </p:spPr>
        <p:txBody>
          <a:bodyPr>
            <a:noAutofit/>
          </a:bodyPr>
          <a:lstStyle/>
          <a:p>
            <a:pPr marL="0" indent="0">
              <a:buNone/>
            </a:pPr>
            <a:r>
              <a:rPr lang="en-GB" sz="2400" dirty="0"/>
              <a:t>But what shape is this magnetic field? To find out, we can do another experiment as shown in this video.</a:t>
            </a:r>
          </a:p>
        </p:txBody>
      </p:sp>
      <p:sp>
        <p:nvSpPr>
          <p:cNvPr id="8" name="Rectangle 7">
            <a:extLst>
              <a:ext uri="{FF2B5EF4-FFF2-40B4-BE49-F238E27FC236}">
                <a16:creationId xmlns:a16="http://schemas.microsoft.com/office/drawing/2014/main" id="{F17F9BB9-4E27-F042-99C2-4649D78B7EAE}"/>
              </a:ext>
            </a:extLst>
          </p:cNvPr>
          <p:cNvSpPr/>
          <p:nvPr/>
        </p:nvSpPr>
        <p:spPr>
          <a:xfrm>
            <a:off x="1145465" y="2625582"/>
            <a:ext cx="3974222" cy="1569660"/>
          </a:xfrm>
          <a:prstGeom prst="rect">
            <a:avLst/>
          </a:prstGeom>
          <a:solidFill>
            <a:schemeClr val="tx2">
              <a:lumMod val="40000"/>
              <a:lumOff val="60000"/>
            </a:schemeClr>
          </a:solidFill>
        </p:spPr>
        <p:txBody>
          <a:bodyPr wrap="square">
            <a:spAutoFit/>
          </a:bodyPr>
          <a:lstStyle/>
          <a:p>
            <a:r>
              <a:rPr lang="en-GB" sz="2400" i="1" dirty="0"/>
              <a:t>Watch the video to learn about the shape of the magnetic field around a current carrying wire. </a:t>
            </a:r>
          </a:p>
        </p:txBody>
      </p:sp>
      <p:pic>
        <p:nvPicPr>
          <p:cNvPr id="9" name="Graphic 8" descr="User">
            <a:extLst>
              <a:ext uri="{FF2B5EF4-FFF2-40B4-BE49-F238E27FC236}">
                <a16:creationId xmlns:a16="http://schemas.microsoft.com/office/drawing/2014/main" id="{924A310B-D745-B14C-93B4-A6C6BFCE116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2625582"/>
            <a:ext cx="854046" cy="854046"/>
          </a:xfrm>
          <a:prstGeom prst="rect">
            <a:avLst/>
          </a:prstGeom>
        </p:spPr>
      </p:pic>
      <p:sp>
        <p:nvSpPr>
          <p:cNvPr id="10" name="Rectangle 9">
            <a:extLst>
              <a:ext uri="{FF2B5EF4-FFF2-40B4-BE49-F238E27FC236}">
                <a16:creationId xmlns:a16="http://schemas.microsoft.com/office/drawing/2014/main" id="{DF949D53-4D66-B94B-BA3E-8DC654A460BB}"/>
              </a:ext>
            </a:extLst>
          </p:cNvPr>
          <p:cNvSpPr/>
          <p:nvPr/>
        </p:nvSpPr>
        <p:spPr>
          <a:xfrm>
            <a:off x="5314674" y="1233577"/>
            <a:ext cx="4181674" cy="29616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YT02</a:t>
            </a:r>
          </a:p>
        </p:txBody>
      </p:sp>
    </p:spTree>
    <p:custDataLst>
      <p:tags r:id="rId1"/>
    </p:custDataLst>
    <p:extLst>
      <p:ext uri="{BB962C8B-B14F-4D97-AF65-F5344CB8AC3E}">
        <p14:creationId xmlns:p14="http://schemas.microsoft.com/office/powerpoint/2010/main" val="418025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Right Hand Rule</a:t>
            </a:r>
          </a:p>
        </p:txBody>
      </p:sp>
      <p:sp>
        <p:nvSpPr>
          <p:cNvPr id="10" name="Content Placeholder 2">
            <a:extLst>
              <a:ext uri="{FF2B5EF4-FFF2-40B4-BE49-F238E27FC236}">
                <a16:creationId xmlns:a16="http://schemas.microsoft.com/office/drawing/2014/main" id="{F052FD8E-4ED0-9F4F-85B7-84AFDCC5C859}"/>
              </a:ext>
            </a:extLst>
          </p:cNvPr>
          <p:cNvSpPr txBox="1">
            <a:spLocks/>
          </p:cNvSpPr>
          <p:nvPr/>
        </p:nvSpPr>
        <p:spPr>
          <a:xfrm>
            <a:off x="1122531" y="1099807"/>
            <a:ext cx="5160055" cy="2202193"/>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The magnetic field formed around a current carrying wire is a set of concentric circles. We can work out which way the magnetic field lines go using the “</a:t>
            </a:r>
            <a:r>
              <a:rPr lang="en-GB" sz="2400" b="1" dirty="0"/>
              <a:t>right hand thumb rule</a:t>
            </a:r>
            <a:r>
              <a:rPr lang="en-GB" sz="2400" dirty="0"/>
              <a:t>”.</a:t>
            </a:r>
          </a:p>
        </p:txBody>
      </p:sp>
      <p:pic>
        <p:nvPicPr>
          <p:cNvPr id="11" name="Picture 10">
            <a:extLst>
              <a:ext uri="{FF2B5EF4-FFF2-40B4-BE49-F238E27FC236}">
                <a16:creationId xmlns:a16="http://schemas.microsoft.com/office/drawing/2014/main" id="{94AEF42A-EFE4-3D48-B912-33C2161CD0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5137" y="1099807"/>
            <a:ext cx="4006107" cy="2962516"/>
          </a:xfrm>
          <a:prstGeom prst="rect">
            <a:avLst/>
          </a:prstGeom>
        </p:spPr>
      </p:pic>
      <p:sp>
        <p:nvSpPr>
          <p:cNvPr id="6" name="Rectangle 5">
            <a:extLst>
              <a:ext uri="{FF2B5EF4-FFF2-40B4-BE49-F238E27FC236}">
                <a16:creationId xmlns:a16="http://schemas.microsoft.com/office/drawing/2014/main" id="{A9719844-6BB5-704D-9B5D-561AAA92581C}"/>
              </a:ext>
            </a:extLst>
          </p:cNvPr>
          <p:cNvSpPr/>
          <p:nvPr/>
        </p:nvSpPr>
        <p:spPr>
          <a:xfrm>
            <a:off x="1122532" y="3076945"/>
            <a:ext cx="4856238" cy="1569660"/>
          </a:xfrm>
          <a:prstGeom prst="rect">
            <a:avLst/>
          </a:prstGeom>
          <a:noFill/>
          <a:ln w="28575">
            <a:solidFill>
              <a:schemeClr val="accent2"/>
            </a:solidFill>
          </a:ln>
        </p:spPr>
        <p:txBody>
          <a:bodyPr wrap="square">
            <a:spAutoFit/>
          </a:bodyPr>
          <a:lstStyle/>
          <a:p>
            <a:r>
              <a:rPr lang="en-GB" sz="2400" i="1" dirty="0"/>
              <a:t>Point your right thumb in the direction of conventional  current. Your fingers curl in the direction of the field lines.</a:t>
            </a:r>
          </a:p>
        </p:txBody>
      </p:sp>
      <p:pic>
        <p:nvPicPr>
          <p:cNvPr id="4" name="Graphic 3" descr="Lightbulb">
            <a:extLst>
              <a:ext uri="{FF2B5EF4-FFF2-40B4-BE49-F238E27FC236}">
                <a16:creationId xmlns:a16="http://schemas.microsoft.com/office/drawing/2014/main" id="{9042F806-CB0E-8C4F-9404-03E845FAEF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131" y="2992510"/>
            <a:ext cx="914400" cy="914400"/>
          </a:xfrm>
          <a:prstGeom prst="rect">
            <a:avLst/>
          </a:prstGeom>
        </p:spPr>
      </p:pic>
    </p:spTree>
    <p:custDataLst>
      <p:tags r:id="rId1"/>
    </p:custDataLst>
    <p:extLst>
      <p:ext uri="{BB962C8B-B14F-4D97-AF65-F5344CB8AC3E}">
        <p14:creationId xmlns:p14="http://schemas.microsoft.com/office/powerpoint/2010/main" val="274110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Right Hand Rule</a:t>
            </a:r>
          </a:p>
        </p:txBody>
      </p:sp>
      <p:sp>
        <p:nvSpPr>
          <p:cNvPr id="10" name="Content Placeholder 2">
            <a:extLst>
              <a:ext uri="{FF2B5EF4-FFF2-40B4-BE49-F238E27FC236}">
                <a16:creationId xmlns:a16="http://schemas.microsoft.com/office/drawing/2014/main" id="{F052FD8E-4ED0-9F4F-85B7-84AFDCC5C859}"/>
              </a:ext>
            </a:extLst>
          </p:cNvPr>
          <p:cNvSpPr txBox="1">
            <a:spLocks/>
          </p:cNvSpPr>
          <p:nvPr/>
        </p:nvSpPr>
        <p:spPr>
          <a:xfrm>
            <a:off x="1122532" y="1099808"/>
            <a:ext cx="7607556" cy="103855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i="1" dirty="0"/>
              <a:t>Choose by clicking on the correct arrow, which way the field lines go if conventional current flows from left to right in the wire.</a:t>
            </a:r>
          </a:p>
        </p:txBody>
      </p:sp>
      <p:pic>
        <p:nvPicPr>
          <p:cNvPr id="5" name="Graphic 4" descr="User">
            <a:extLst>
              <a:ext uri="{FF2B5EF4-FFF2-40B4-BE49-F238E27FC236}">
                <a16:creationId xmlns:a16="http://schemas.microsoft.com/office/drawing/2014/main" id="{D294B3C4-6365-4747-A7B9-94F8F412DEB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60481"/>
            <a:ext cx="854046" cy="854046"/>
          </a:xfrm>
          <a:prstGeom prst="rect">
            <a:avLst/>
          </a:prstGeom>
        </p:spPr>
      </p:pic>
      <p:sp>
        <p:nvSpPr>
          <p:cNvPr id="3" name="Rectangle 2">
            <a:extLst>
              <a:ext uri="{FF2B5EF4-FFF2-40B4-BE49-F238E27FC236}">
                <a16:creationId xmlns:a16="http://schemas.microsoft.com/office/drawing/2014/main" id="{35E94990-FBFF-B14F-A899-064DA967FFCB}"/>
              </a:ext>
            </a:extLst>
          </p:cNvPr>
          <p:cNvSpPr/>
          <p:nvPr/>
        </p:nvSpPr>
        <p:spPr>
          <a:xfrm>
            <a:off x="1122532" y="2566475"/>
            <a:ext cx="7607556" cy="1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extLst>
              <a:ext uri="{FF2B5EF4-FFF2-40B4-BE49-F238E27FC236}">
                <a16:creationId xmlns:a16="http://schemas.microsoft.com/office/drawing/2014/main" id="{1DC21EC5-DE6F-FE49-A4C3-2A0A155E528C}"/>
              </a:ext>
            </a:extLst>
          </p:cNvPr>
          <p:cNvSpPr/>
          <p:nvPr/>
        </p:nvSpPr>
        <p:spPr>
          <a:xfrm>
            <a:off x="3871912" y="2526792"/>
            <a:ext cx="1814513" cy="276221"/>
          </a:xfrm>
          <a:prstGeom prst="rightArrow">
            <a:avLst>
              <a:gd name="adj1" fmla="val 50000"/>
              <a:gd name="adj2" fmla="val 158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rved Right Arrow 6">
            <a:extLst>
              <a:ext uri="{FF2B5EF4-FFF2-40B4-BE49-F238E27FC236}">
                <a16:creationId xmlns:a16="http://schemas.microsoft.com/office/drawing/2014/main" id="{77B0F800-1E93-0A47-8F0A-1241E0C4960F}"/>
              </a:ext>
            </a:extLst>
          </p:cNvPr>
          <p:cNvSpPr/>
          <p:nvPr/>
        </p:nvSpPr>
        <p:spPr>
          <a:xfrm rot="16200000">
            <a:off x="2450306" y="3428996"/>
            <a:ext cx="1785937" cy="1057275"/>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Right Arrow 11">
            <a:extLst>
              <a:ext uri="{FF2B5EF4-FFF2-40B4-BE49-F238E27FC236}">
                <a16:creationId xmlns:a16="http://schemas.microsoft.com/office/drawing/2014/main" id="{A8F94419-4AF1-9841-A68F-B0227331CF0A}"/>
              </a:ext>
            </a:extLst>
          </p:cNvPr>
          <p:cNvSpPr/>
          <p:nvPr/>
        </p:nvSpPr>
        <p:spPr>
          <a:xfrm rot="5400000">
            <a:off x="5322094" y="3428995"/>
            <a:ext cx="1785937" cy="1057275"/>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123297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arrow convention</a:t>
            </a:r>
          </a:p>
        </p:txBody>
      </p:sp>
      <p:sp>
        <p:nvSpPr>
          <p:cNvPr id="3" name="Content Placeholder 2"/>
          <p:cNvSpPr>
            <a:spLocks noGrp="1"/>
          </p:cNvSpPr>
          <p:nvPr>
            <p:ph idx="1"/>
          </p:nvPr>
        </p:nvSpPr>
        <p:spPr>
          <a:xfrm>
            <a:off x="1122532" y="1091868"/>
            <a:ext cx="7607556" cy="722864"/>
          </a:xfrm>
        </p:spPr>
        <p:txBody>
          <a:bodyPr>
            <a:noAutofit/>
          </a:bodyPr>
          <a:lstStyle/>
          <a:p>
            <a:pPr marL="0" indent="0" algn="just">
              <a:buNone/>
            </a:pPr>
            <a:r>
              <a:rPr lang="en-GB" sz="2400" dirty="0"/>
              <a:t>To make it easier to visualise the direction of current flow and the resulting magnetic field, we use the arrow convention..</a:t>
            </a:r>
          </a:p>
          <a:p>
            <a:pPr marL="0" indent="0" algn="just">
              <a:buNone/>
            </a:pPr>
            <a:endParaRPr lang="en-GB" sz="2400" dirty="0"/>
          </a:p>
        </p:txBody>
      </p:sp>
      <p:grpSp>
        <p:nvGrpSpPr>
          <p:cNvPr id="35" name="Group 34">
            <a:extLst>
              <a:ext uri="{FF2B5EF4-FFF2-40B4-BE49-F238E27FC236}">
                <a16:creationId xmlns:a16="http://schemas.microsoft.com/office/drawing/2014/main" id="{C63FB13B-42B0-9546-9109-6D0C1D3C468D}"/>
              </a:ext>
            </a:extLst>
          </p:cNvPr>
          <p:cNvGrpSpPr/>
          <p:nvPr/>
        </p:nvGrpSpPr>
        <p:grpSpPr>
          <a:xfrm>
            <a:off x="561995" y="2293569"/>
            <a:ext cx="1774874" cy="1776981"/>
            <a:chOff x="1335257" y="2023050"/>
            <a:chExt cx="1774874" cy="1776981"/>
          </a:xfrm>
        </p:grpSpPr>
        <p:sp>
          <p:nvSpPr>
            <p:cNvPr id="4" name="Oval 3">
              <a:extLst>
                <a:ext uri="{FF2B5EF4-FFF2-40B4-BE49-F238E27FC236}">
                  <a16:creationId xmlns:a16="http://schemas.microsoft.com/office/drawing/2014/main" id="{87865D18-B3F1-CD41-851A-20AFE0AF5349}"/>
                </a:ext>
              </a:extLst>
            </p:cNvPr>
            <p:cNvSpPr/>
            <p:nvPr/>
          </p:nvSpPr>
          <p:spPr>
            <a:xfrm>
              <a:off x="2181659" y="2877615"/>
              <a:ext cx="72098" cy="72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Oval 4">
              <a:extLst>
                <a:ext uri="{FF2B5EF4-FFF2-40B4-BE49-F238E27FC236}">
                  <a16:creationId xmlns:a16="http://schemas.microsoft.com/office/drawing/2014/main" id="{3149BEF0-04B7-404D-96D8-E752A186674A}"/>
                </a:ext>
              </a:extLst>
            </p:cNvPr>
            <p:cNvSpPr/>
            <p:nvPr/>
          </p:nvSpPr>
          <p:spPr>
            <a:xfrm>
              <a:off x="1575581" y="2265481"/>
              <a:ext cx="1294227" cy="1294227"/>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E996D4-91C1-E04B-B5DD-0EB3F8F959E5}"/>
                </a:ext>
              </a:extLst>
            </p:cNvPr>
            <p:cNvSpPr/>
            <p:nvPr/>
          </p:nvSpPr>
          <p:spPr>
            <a:xfrm>
              <a:off x="1454832" y="2144732"/>
              <a:ext cx="1535724" cy="1535724"/>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8DB436D-4D3E-DA43-A983-B3008CA0432A}"/>
                </a:ext>
              </a:extLst>
            </p:cNvPr>
            <p:cNvSpPr/>
            <p:nvPr/>
          </p:nvSpPr>
          <p:spPr>
            <a:xfrm>
              <a:off x="1335257" y="2025157"/>
              <a:ext cx="1774874" cy="1774874"/>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3A50B3C-8317-414F-BFF6-E81598EAD7B6}"/>
                </a:ext>
              </a:extLst>
            </p:cNvPr>
            <p:cNvSpPr/>
            <p:nvPr/>
          </p:nvSpPr>
          <p:spPr>
            <a:xfrm>
              <a:off x="1736476" y="2426376"/>
              <a:ext cx="972436" cy="972436"/>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D8A869A-F1B3-0F42-BCC2-38AA59ED986C}"/>
                </a:ext>
              </a:extLst>
            </p:cNvPr>
            <p:cNvSpPr/>
            <p:nvPr/>
          </p:nvSpPr>
          <p:spPr>
            <a:xfrm>
              <a:off x="1856052" y="2545952"/>
              <a:ext cx="733285" cy="733285"/>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5B61791-DCB7-F442-B86B-EC8202BEA538}"/>
                </a:ext>
              </a:extLst>
            </p:cNvPr>
            <p:cNvCxnSpPr/>
            <p:nvPr/>
          </p:nvCxnSpPr>
          <p:spPr>
            <a:xfrm>
              <a:off x="2145322" y="2023050"/>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CA3E2A-83E5-C949-AD73-3A8DE2B84180}"/>
                </a:ext>
              </a:extLst>
            </p:cNvPr>
            <p:cNvCxnSpPr/>
            <p:nvPr/>
          </p:nvCxnSpPr>
          <p:spPr>
            <a:xfrm>
              <a:off x="2145322" y="2148482"/>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580DB3-F121-944D-8034-1BA79A55FC4D}"/>
                </a:ext>
              </a:extLst>
            </p:cNvPr>
            <p:cNvCxnSpPr/>
            <p:nvPr/>
          </p:nvCxnSpPr>
          <p:spPr>
            <a:xfrm>
              <a:off x="2145322" y="2269852"/>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13ED141-5B8E-F440-A5CF-EF8B4CCBFD6E}"/>
                </a:ext>
              </a:extLst>
            </p:cNvPr>
            <p:cNvCxnSpPr/>
            <p:nvPr/>
          </p:nvCxnSpPr>
          <p:spPr>
            <a:xfrm>
              <a:off x="2145322" y="2426376"/>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5BCE3A-7120-2C4E-A545-95E79AFB84ED}"/>
                </a:ext>
              </a:extLst>
            </p:cNvPr>
            <p:cNvCxnSpPr/>
            <p:nvPr/>
          </p:nvCxnSpPr>
          <p:spPr>
            <a:xfrm>
              <a:off x="2145322" y="2545952"/>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9B7C581-8945-574F-B1FE-DA207C6DAAC1}"/>
                </a:ext>
              </a:extLst>
            </p:cNvPr>
            <p:cNvSpPr/>
            <p:nvPr/>
          </p:nvSpPr>
          <p:spPr>
            <a:xfrm>
              <a:off x="1981557" y="2671457"/>
              <a:ext cx="481876" cy="481876"/>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2CEE38CD-8C9A-0249-94A2-7B5E86D0DA8A}"/>
                </a:ext>
              </a:extLst>
            </p:cNvPr>
            <p:cNvCxnSpPr/>
            <p:nvPr/>
          </p:nvCxnSpPr>
          <p:spPr>
            <a:xfrm>
              <a:off x="2145322" y="2671457"/>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1C1221B9-89F8-8C48-A388-BB34046D14CE}"/>
              </a:ext>
            </a:extLst>
          </p:cNvPr>
          <p:cNvGrpSpPr/>
          <p:nvPr/>
        </p:nvGrpSpPr>
        <p:grpSpPr>
          <a:xfrm>
            <a:off x="5497027" y="2293569"/>
            <a:ext cx="1774874" cy="1776981"/>
            <a:chOff x="4943551" y="2020943"/>
            <a:chExt cx="1774874" cy="1776981"/>
          </a:xfrm>
        </p:grpSpPr>
        <p:sp>
          <p:nvSpPr>
            <p:cNvPr id="22" name="Oval 21">
              <a:extLst>
                <a:ext uri="{FF2B5EF4-FFF2-40B4-BE49-F238E27FC236}">
                  <a16:creationId xmlns:a16="http://schemas.microsoft.com/office/drawing/2014/main" id="{ED0F56A1-8C70-974A-A80F-E636D7843A8E}"/>
                </a:ext>
              </a:extLst>
            </p:cNvPr>
            <p:cNvSpPr/>
            <p:nvPr/>
          </p:nvSpPr>
          <p:spPr>
            <a:xfrm>
              <a:off x="5183875" y="2263374"/>
              <a:ext cx="1294227" cy="1294227"/>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0704F77-031C-A24A-A882-C9D75E6B9E16}"/>
                </a:ext>
              </a:extLst>
            </p:cNvPr>
            <p:cNvSpPr/>
            <p:nvPr/>
          </p:nvSpPr>
          <p:spPr>
            <a:xfrm>
              <a:off x="5063126" y="2142625"/>
              <a:ext cx="1535724" cy="1535724"/>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C7353D5-E099-AA41-8D64-9B3463CDF4DD}"/>
                </a:ext>
              </a:extLst>
            </p:cNvPr>
            <p:cNvSpPr/>
            <p:nvPr/>
          </p:nvSpPr>
          <p:spPr>
            <a:xfrm>
              <a:off x="4943551" y="2023050"/>
              <a:ext cx="1774874" cy="1774874"/>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F327897-BD2A-2B4C-8D0F-15353CEC1BED}"/>
                </a:ext>
              </a:extLst>
            </p:cNvPr>
            <p:cNvSpPr/>
            <p:nvPr/>
          </p:nvSpPr>
          <p:spPr>
            <a:xfrm>
              <a:off x="5344770" y="2424269"/>
              <a:ext cx="972436" cy="972436"/>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66E004A-8904-EC47-AA47-34A057B4F76D}"/>
                </a:ext>
              </a:extLst>
            </p:cNvPr>
            <p:cNvSpPr/>
            <p:nvPr/>
          </p:nvSpPr>
          <p:spPr>
            <a:xfrm>
              <a:off x="5464346" y="2543845"/>
              <a:ext cx="733285" cy="733285"/>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618C56D-02BF-2146-8E4D-F5829572F375}"/>
                </a:ext>
              </a:extLst>
            </p:cNvPr>
            <p:cNvCxnSpPr>
              <a:cxnSpLocks/>
            </p:cNvCxnSpPr>
            <p:nvPr/>
          </p:nvCxnSpPr>
          <p:spPr>
            <a:xfrm flipH="1">
              <a:off x="5753616" y="2020943"/>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20BE62-E658-274D-BBEF-3768BFD5C90B}"/>
                </a:ext>
              </a:extLst>
            </p:cNvPr>
            <p:cNvCxnSpPr>
              <a:cxnSpLocks/>
            </p:cNvCxnSpPr>
            <p:nvPr/>
          </p:nvCxnSpPr>
          <p:spPr>
            <a:xfrm flipH="1">
              <a:off x="5753616" y="2146375"/>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4B3B9F-6BF7-504A-94F8-8CD19E5FA273}"/>
                </a:ext>
              </a:extLst>
            </p:cNvPr>
            <p:cNvCxnSpPr>
              <a:cxnSpLocks/>
            </p:cNvCxnSpPr>
            <p:nvPr/>
          </p:nvCxnSpPr>
          <p:spPr>
            <a:xfrm flipH="1">
              <a:off x="5753616" y="2260401"/>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7BBE850-2398-5B48-B689-03197C1D5952}"/>
                </a:ext>
              </a:extLst>
            </p:cNvPr>
            <p:cNvCxnSpPr>
              <a:cxnSpLocks/>
            </p:cNvCxnSpPr>
            <p:nvPr/>
          </p:nvCxnSpPr>
          <p:spPr>
            <a:xfrm flipH="1">
              <a:off x="5753616" y="2424269"/>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1BC9D80-457D-DA4D-9633-1EB7772D2616}"/>
                </a:ext>
              </a:extLst>
            </p:cNvPr>
            <p:cNvCxnSpPr>
              <a:cxnSpLocks/>
            </p:cNvCxnSpPr>
            <p:nvPr/>
          </p:nvCxnSpPr>
          <p:spPr>
            <a:xfrm flipH="1">
              <a:off x="5753616" y="2543845"/>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B67C2293-86F4-C74E-8749-1921B83045B1}"/>
                </a:ext>
              </a:extLst>
            </p:cNvPr>
            <p:cNvSpPr/>
            <p:nvPr/>
          </p:nvSpPr>
          <p:spPr>
            <a:xfrm>
              <a:off x="5589851" y="2669350"/>
              <a:ext cx="481876" cy="481876"/>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412346F0-DEDE-C74D-BA2A-6A727605C465}"/>
                </a:ext>
              </a:extLst>
            </p:cNvPr>
            <p:cNvCxnSpPr>
              <a:cxnSpLocks/>
            </p:cNvCxnSpPr>
            <p:nvPr/>
          </p:nvCxnSpPr>
          <p:spPr>
            <a:xfrm flipH="1">
              <a:off x="5753616" y="2669350"/>
              <a:ext cx="126609"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11121140-A80C-8E4E-B48B-386E80028754}"/>
              </a:ext>
            </a:extLst>
          </p:cNvPr>
          <p:cNvSpPr txBox="1"/>
          <p:nvPr/>
        </p:nvSpPr>
        <p:spPr>
          <a:xfrm>
            <a:off x="2434091" y="2293569"/>
            <a:ext cx="2444706" cy="2677656"/>
          </a:xfrm>
          <a:prstGeom prst="rect">
            <a:avLst/>
          </a:prstGeom>
          <a:noFill/>
        </p:spPr>
        <p:txBody>
          <a:bodyPr wrap="square" rtlCol="0">
            <a:spAutoFit/>
          </a:bodyPr>
          <a:lstStyle/>
          <a:p>
            <a:r>
              <a:rPr lang="en-US" sz="2400" dirty="0"/>
              <a:t>A dot represents conventional current flowing </a:t>
            </a:r>
            <a:r>
              <a:rPr lang="en-US" sz="2400" b="1" dirty="0"/>
              <a:t>towards</a:t>
            </a:r>
            <a:r>
              <a:rPr lang="en-US" sz="2400" dirty="0"/>
              <a:t> you OUT of the page like the tip of an arrow.</a:t>
            </a:r>
          </a:p>
        </p:txBody>
      </p:sp>
      <p:sp>
        <p:nvSpPr>
          <p:cNvPr id="38" name="TextBox 37">
            <a:extLst>
              <a:ext uri="{FF2B5EF4-FFF2-40B4-BE49-F238E27FC236}">
                <a16:creationId xmlns:a16="http://schemas.microsoft.com/office/drawing/2014/main" id="{5DB657BA-0EAD-D741-B04E-B7C75208EF58}"/>
              </a:ext>
            </a:extLst>
          </p:cNvPr>
          <p:cNvSpPr txBox="1"/>
          <p:nvPr/>
        </p:nvSpPr>
        <p:spPr>
          <a:xfrm>
            <a:off x="7313221" y="2293569"/>
            <a:ext cx="2576367" cy="2677656"/>
          </a:xfrm>
          <a:prstGeom prst="rect">
            <a:avLst/>
          </a:prstGeom>
          <a:noFill/>
        </p:spPr>
        <p:txBody>
          <a:bodyPr wrap="square" rtlCol="0">
            <a:spAutoFit/>
          </a:bodyPr>
          <a:lstStyle/>
          <a:p>
            <a:r>
              <a:rPr lang="en-US" sz="2400" dirty="0"/>
              <a:t>A cross represents conventional current flowing </a:t>
            </a:r>
            <a:r>
              <a:rPr lang="en-US" sz="2400" b="1" dirty="0"/>
              <a:t>away</a:t>
            </a:r>
            <a:r>
              <a:rPr lang="en-US" sz="2400" dirty="0"/>
              <a:t> from you INTO the page like the feathers of an arrow.</a:t>
            </a:r>
          </a:p>
        </p:txBody>
      </p:sp>
      <p:sp>
        <p:nvSpPr>
          <p:cNvPr id="39" name="Oval 38">
            <a:extLst>
              <a:ext uri="{FF2B5EF4-FFF2-40B4-BE49-F238E27FC236}">
                <a16:creationId xmlns:a16="http://schemas.microsoft.com/office/drawing/2014/main" id="{76D6DF79-3763-474A-970E-A1D9F5AD17D8}"/>
              </a:ext>
            </a:extLst>
          </p:cNvPr>
          <p:cNvSpPr/>
          <p:nvPr/>
        </p:nvSpPr>
        <p:spPr>
          <a:xfrm>
            <a:off x="1359099" y="3097567"/>
            <a:ext cx="170694" cy="1706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0" name="Oval 39">
            <a:extLst>
              <a:ext uri="{FF2B5EF4-FFF2-40B4-BE49-F238E27FC236}">
                <a16:creationId xmlns:a16="http://schemas.microsoft.com/office/drawing/2014/main" id="{F8AE1684-F51C-2A4F-8D82-B4B9C23B4A03}"/>
              </a:ext>
            </a:extLst>
          </p:cNvPr>
          <p:cNvSpPr/>
          <p:nvPr/>
        </p:nvSpPr>
        <p:spPr>
          <a:xfrm>
            <a:off x="6298918" y="3101699"/>
            <a:ext cx="170694" cy="1706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42" name="Straight Connector 41">
            <a:extLst>
              <a:ext uri="{FF2B5EF4-FFF2-40B4-BE49-F238E27FC236}">
                <a16:creationId xmlns:a16="http://schemas.microsoft.com/office/drawing/2014/main" id="{16568183-0AE5-1C40-860C-C33E9A0345D6}"/>
              </a:ext>
            </a:extLst>
          </p:cNvPr>
          <p:cNvCxnSpPr>
            <a:stCxn id="40" idx="1"/>
            <a:endCxn id="40" idx="5"/>
          </p:cNvCxnSpPr>
          <p:nvPr/>
        </p:nvCxnSpPr>
        <p:spPr>
          <a:xfrm>
            <a:off x="6323916" y="3126697"/>
            <a:ext cx="120698" cy="12069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03E22A1-66B0-4742-B230-09296188347D}"/>
              </a:ext>
            </a:extLst>
          </p:cNvPr>
          <p:cNvCxnSpPr>
            <a:cxnSpLocks/>
            <a:stCxn id="40" idx="7"/>
            <a:endCxn id="40" idx="3"/>
          </p:cNvCxnSpPr>
          <p:nvPr/>
        </p:nvCxnSpPr>
        <p:spPr>
          <a:xfrm flipH="1">
            <a:off x="6323916" y="3126697"/>
            <a:ext cx="120698" cy="12069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0671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Making a stronger magnetic field</a:t>
            </a:r>
          </a:p>
        </p:txBody>
      </p:sp>
      <p:sp>
        <p:nvSpPr>
          <p:cNvPr id="3" name="Content Placeholder 2"/>
          <p:cNvSpPr>
            <a:spLocks noGrp="1"/>
          </p:cNvSpPr>
          <p:nvPr>
            <p:ph idx="1"/>
          </p:nvPr>
        </p:nvSpPr>
        <p:spPr>
          <a:xfrm>
            <a:off x="1122532" y="1091868"/>
            <a:ext cx="4225528" cy="3480132"/>
          </a:xfrm>
        </p:spPr>
        <p:txBody>
          <a:bodyPr>
            <a:noAutofit/>
          </a:bodyPr>
          <a:lstStyle/>
          <a:p>
            <a:pPr marL="0" indent="0" algn="just">
              <a:buNone/>
            </a:pPr>
            <a:r>
              <a:rPr lang="en-GB" sz="2400" dirty="0"/>
              <a:t>One way to make the magnetic field around a wire stronger is to increase the current through it.</a:t>
            </a:r>
          </a:p>
          <a:p>
            <a:pPr marL="0" indent="0" algn="just">
              <a:buNone/>
            </a:pPr>
            <a:r>
              <a:rPr lang="en-GB" sz="2400" dirty="0"/>
              <a:t>But another way is to turn the wire into a coil (called a </a:t>
            </a:r>
            <a:r>
              <a:rPr lang="en-GB" sz="2400" b="1" dirty="0"/>
              <a:t>solenoid</a:t>
            </a:r>
            <a:r>
              <a:rPr lang="en-GB" sz="2400" dirty="0"/>
              <a:t>). Then all the magnetic fields around each individual loop add up to a stronger overall field.</a:t>
            </a:r>
          </a:p>
        </p:txBody>
      </p:sp>
      <p:sp>
        <p:nvSpPr>
          <p:cNvPr id="8" name="Rectangle 7">
            <a:extLst>
              <a:ext uri="{FF2B5EF4-FFF2-40B4-BE49-F238E27FC236}">
                <a16:creationId xmlns:a16="http://schemas.microsoft.com/office/drawing/2014/main" id="{1C4E208C-E8DA-184D-B913-555C653DB170}"/>
              </a:ext>
            </a:extLst>
          </p:cNvPr>
          <p:cNvSpPr/>
          <p:nvPr/>
        </p:nvSpPr>
        <p:spPr>
          <a:xfrm>
            <a:off x="5597082" y="1106966"/>
            <a:ext cx="3899265" cy="2761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YT03</a:t>
            </a:r>
          </a:p>
        </p:txBody>
      </p:sp>
      <p:sp>
        <p:nvSpPr>
          <p:cNvPr id="11" name="Rectangle 10">
            <a:extLst>
              <a:ext uri="{FF2B5EF4-FFF2-40B4-BE49-F238E27FC236}">
                <a16:creationId xmlns:a16="http://schemas.microsoft.com/office/drawing/2014/main" id="{B3953473-22DB-CF41-A79A-2EE0189DB422}"/>
              </a:ext>
            </a:extLst>
          </p:cNvPr>
          <p:cNvSpPr/>
          <p:nvPr/>
        </p:nvSpPr>
        <p:spPr>
          <a:xfrm>
            <a:off x="1190005" y="4211200"/>
            <a:ext cx="8306342" cy="461665"/>
          </a:xfrm>
          <a:prstGeom prst="rect">
            <a:avLst/>
          </a:prstGeom>
          <a:solidFill>
            <a:schemeClr val="tx2">
              <a:lumMod val="40000"/>
              <a:lumOff val="60000"/>
            </a:schemeClr>
          </a:solidFill>
        </p:spPr>
        <p:txBody>
          <a:bodyPr wrap="square">
            <a:spAutoFit/>
          </a:bodyPr>
          <a:lstStyle/>
          <a:p>
            <a:r>
              <a:rPr lang="en-GB" sz="2400" i="1" dirty="0"/>
              <a:t>Watch the video to see the shape of the overall magnetic field.</a:t>
            </a:r>
          </a:p>
        </p:txBody>
      </p:sp>
      <p:pic>
        <p:nvPicPr>
          <p:cNvPr id="12" name="Graphic 11" descr="User">
            <a:extLst>
              <a:ext uri="{FF2B5EF4-FFF2-40B4-BE49-F238E27FC236}">
                <a16:creationId xmlns:a16="http://schemas.microsoft.com/office/drawing/2014/main" id="{0A2668E3-656C-EA49-A101-7AD61B0202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4015009"/>
            <a:ext cx="854046" cy="854046"/>
          </a:xfrm>
          <a:prstGeom prst="rect">
            <a:avLst/>
          </a:prstGeom>
        </p:spPr>
      </p:pic>
    </p:spTree>
    <p:custDataLst>
      <p:tags r:id="rId1"/>
    </p:custDataLst>
    <p:extLst>
      <p:ext uri="{BB962C8B-B14F-4D97-AF65-F5344CB8AC3E}">
        <p14:creationId xmlns:p14="http://schemas.microsoft.com/office/powerpoint/2010/main" val="75419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Like a bar magnet</a:t>
            </a:r>
          </a:p>
        </p:txBody>
      </p:sp>
      <p:sp>
        <p:nvSpPr>
          <p:cNvPr id="3" name="Content Placeholder 2"/>
          <p:cNvSpPr>
            <a:spLocks noGrp="1"/>
          </p:cNvSpPr>
          <p:nvPr>
            <p:ph idx="1"/>
          </p:nvPr>
        </p:nvSpPr>
        <p:spPr>
          <a:xfrm>
            <a:off x="1122532" y="1091868"/>
            <a:ext cx="7607556" cy="1108407"/>
          </a:xfrm>
        </p:spPr>
        <p:txBody>
          <a:bodyPr>
            <a:noAutofit/>
          </a:bodyPr>
          <a:lstStyle/>
          <a:p>
            <a:pPr marL="0" indent="0">
              <a:buNone/>
            </a:pPr>
            <a:r>
              <a:rPr lang="en-GB" sz="2400" dirty="0"/>
              <a:t>The resulting field lines of a solenoid look just like a bar magnet.</a:t>
            </a:r>
          </a:p>
        </p:txBody>
      </p:sp>
      <p:pic>
        <p:nvPicPr>
          <p:cNvPr id="4" name="Picture 3">
            <a:extLst>
              <a:ext uri="{FF2B5EF4-FFF2-40B4-BE49-F238E27FC236}">
                <a16:creationId xmlns:a16="http://schemas.microsoft.com/office/drawing/2014/main" id="{574364BA-9C73-4542-8012-FEA5F5E21C50}"/>
              </a:ext>
            </a:extLst>
          </p:cNvPr>
          <p:cNvPicPr>
            <a:picLocks noChangeAspect="1"/>
          </p:cNvPicPr>
          <p:nvPr/>
        </p:nvPicPr>
        <p:blipFill>
          <a:blip r:embed="rId4"/>
          <a:stretch>
            <a:fillRect/>
          </a:stretch>
        </p:blipFill>
        <p:spPr>
          <a:xfrm>
            <a:off x="1589087" y="2133893"/>
            <a:ext cx="7061200" cy="2603500"/>
          </a:xfrm>
          <a:prstGeom prst="rect">
            <a:avLst/>
          </a:prstGeom>
        </p:spPr>
      </p:pic>
    </p:spTree>
    <p:custDataLst>
      <p:tags r:id="rId1"/>
    </p:custDataLst>
    <p:extLst>
      <p:ext uri="{BB962C8B-B14F-4D97-AF65-F5344CB8AC3E}">
        <p14:creationId xmlns:p14="http://schemas.microsoft.com/office/powerpoint/2010/main" val="395057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Where’s North?</a:t>
            </a:r>
          </a:p>
        </p:txBody>
      </p:sp>
      <p:sp>
        <p:nvSpPr>
          <p:cNvPr id="3" name="Content Placeholder 2"/>
          <p:cNvSpPr>
            <a:spLocks noGrp="1"/>
          </p:cNvSpPr>
          <p:nvPr>
            <p:ph idx="1"/>
          </p:nvPr>
        </p:nvSpPr>
        <p:spPr>
          <a:xfrm>
            <a:off x="1122532" y="1091868"/>
            <a:ext cx="7607556" cy="1108407"/>
          </a:xfrm>
        </p:spPr>
        <p:txBody>
          <a:bodyPr>
            <a:noAutofit/>
          </a:bodyPr>
          <a:lstStyle/>
          <a:p>
            <a:pPr marL="0" indent="0">
              <a:buNone/>
            </a:pPr>
            <a:r>
              <a:rPr lang="en-GB" sz="2400" dirty="0"/>
              <a:t>To work out where the North pole of the solenoid is, use the “right hand rule” again.</a:t>
            </a:r>
          </a:p>
        </p:txBody>
      </p:sp>
      <p:sp>
        <p:nvSpPr>
          <p:cNvPr id="5" name="Content Placeholder 2">
            <a:extLst>
              <a:ext uri="{FF2B5EF4-FFF2-40B4-BE49-F238E27FC236}">
                <a16:creationId xmlns:a16="http://schemas.microsoft.com/office/drawing/2014/main" id="{133559C1-EA21-A345-99B0-59B00F8657AB}"/>
              </a:ext>
            </a:extLst>
          </p:cNvPr>
          <p:cNvSpPr txBox="1">
            <a:spLocks/>
          </p:cNvSpPr>
          <p:nvPr/>
        </p:nvSpPr>
        <p:spPr>
          <a:xfrm>
            <a:off x="1122532" y="2298328"/>
            <a:ext cx="3406606" cy="17402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2400" i="1" dirty="0"/>
              <a:t>Curl your fingers in the direction of conventional current through the wire. Your thumb will point to the </a:t>
            </a:r>
            <a:r>
              <a:rPr lang="en-GB" sz="2400" b="1" i="1" dirty="0"/>
              <a:t>North</a:t>
            </a:r>
            <a:r>
              <a:rPr lang="en-GB" sz="2400" i="1" dirty="0"/>
              <a:t> pole.</a:t>
            </a:r>
          </a:p>
        </p:txBody>
      </p:sp>
      <p:pic>
        <p:nvPicPr>
          <p:cNvPr id="7" name="Picture 6">
            <a:extLst>
              <a:ext uri="{FF2B5EF4-FFF2-40B4-BE49-F238E27FC236}">
                <a16:creationId xmlns:a16="http://schemas.microsoft.com/office/drawing/2014/main" id="{F8235A73-3829-364C-A7DF-07BDC8575B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1378" y="1971265"/>
            <a:ext cx="4270365" cy="2741930"/>
          </a:xfrm>
          <a:prstGeom prst="rect">
            <a:avLst/>
          </a:prstGeom>
        </p:spPr>
      </p:pic>
      <p:pic>
        <p:nvPicPr>
          <p:cNvPr id="8" name="Graphic 7" descr="User">
            <a:extLst>
              <a:ext uri="{FF2B5EF4-FFF2-40B4-BE49-F238E27FC236}">
                <a16:creationId xmlns:a16="http://schemas.microsoft.com/office/drawing/2014/main" id="{FA98A109-167D-0E46-834A-4DF29D117FE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2593804"/>
            <a:ext cx="854046" cy="854046"/>
          </a:xfrm>
          <a:prstGeom prst="rect">
            <a:avLst/>
          </a:prstGeom>
        </p:spPr>
      </p:pic>
    </p:spTree>
    <p:custDataLst>
      <p:tags r:id="rId1"/>
    </p:custDataLst>
    <p:extLst>
      <p:ext uri="{BB962C8B-B14F-4D97-AF65-F5344CB8AC3E}">
        <p14:creationId xmlns:p14="http://schemas.microsoft.com/office/powerpoint/2010/main" val="182959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200" dirty="0"/>
              <a:t>Solenoid Field Lines</a:t>
            </a:r>
            <a:endParaRPr lang="en-GB" sz="3000" dirty="0"/>
          </a:p>
        </p:txBody>
      </p:sp>
      <p:sp>
        <p:nvSpPr>
          <p:cNvPr id="3" name="Content Placeholder 2"/>
          <p:cNvSpPr>
            <a:spLocks noGrp="1"/>
          </p:cNvSpPr>
          <p:nvPr>
            <p:ph idx="1"/>
          </p:nvPr>
        </p:nvSpPr>
        <p:spPr>
          <a:xfrm>
            <a:off x="4929189" y="1091868"/>
            <a:ext cx="3800900" cy="2722895"/>
          </a:xfrm>
        </p:spPr>
        <p:txBody>
          <a:bodyPr>
            <a:noAutofit/>
          </a:bodyPr>
          <a:lstStyle/>
          <a:p>
            <a:pPr marL="0" indent="0">
              <a:buNone/>
            </a:pPr>
            <a:r>
              <a:rPr lang="en-GB" sz="2400" dirty="0"/>
              <a:t>This is what the field lines of a solenoid look like. Remember The </a:t>
            </a:r>
            <a:r>
              <a:rPr lang="en-GB" sz="2400" b="1" dirty="0"/>
              <a:t>dots</a:t>
            </a:r>
            <a:r>
              <a:rPr lang="en-GB" sz="2400" dirty="0"/>
              <a:t> represent current coming </a:t>
            </a:r>
            <a:r>
              <a:rPr lang="en-GB" sz="2400" b="1" dirty="0"/>
              <a:t>towards</a:t>
            </a:r>
            <a:r>
              <a:rPr lang="en-GB" sz="2400" dirty="0"/>
              <a:t> you and the </a:t>
            </a:r>
            <a:r>
              <a:rPr lang="en-GB" sz="2400" b="1" dirty="0"/>
              <a:t>crosses</a:t>
            </a:r>
            <a:r>
              <a:rPr lang="en-GB" sz="2400" dirty="0"/>
              <a:t> represent current going </a:t>
            </a:r>
            <a:r>
              <a:rPr lang="en-GB" sz="2400" b="1" dirty="0"/>
              <a:t>away</a:t>
            </a:r>
            <a:r>
              <a:rPr lang="en-GB" sz="2400" dirty="0"/>
              <a:t> from you.</a:t>
            </a:r>
          </a:p>
        </p:txBody>
      </p:sp>
      <p:pic>
        <p:nvPicPr>
          <p:cNvPr id="6" name="Picture 5">
            <a:extLst>
              <a:ext uri="{FF2B5EF4-FFF2-40B4-BE49-F238E27FC236}">
                <a16:creationId xmlns:a16="http://schemas.microsoft.com/office/drawing/2014/main" id="{EA753C7C-47C4-4343-B4B1-42EF95A077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4668" y="1031407"/>
            <a:ext cx="3382553" cy="3382553"/>
          </a:xfrm>
          <a:prstGeom prst="rect">
            <a:avLst/>
          </a:prstGeom>
        </p:spPr>
      </p:pic>
      <p:sp>
        <p:nvSpPr>
          <p:cNvPr id="4" name="Rectangle 3">
            <a:extLst>
              <a:ext uri="{FF2B5EF4-FFF2-40B4-BE49-F238E27FC236}">
                <a16:creationId xmlns:a16="http://schemas.microsoft.com/office/drawing/2014/main" id="{7BC9238B-0CE7-1741-BAF1-3B8854C79E88}"/>
              </a:ext>
            </a:extLst>
          </p:cNvPr>
          <p:cNvSpPr/>
          <p:nvPr/>
        </p:nvSpPr>
        <p:spPr>
          <a:xfrm>
            <a:off x="4929189" y="3479533"/>
            <a:ext cx="3800899" cy="830997"/>
          </a:xfrm>
          <a:prstGeom prst="rect">
            <a:avLst/>
          </a:prstGeom>
          <a:solidFill>
            <a:schemeClr val="tx2">
              <a:lumMod val="40000"/>
              <a:lumOff val="60000"/>
            </a:schemeClr>
          </a:solidFill>
        </p:spPr>
        <p:txBody>
          <a:bodyPr wrap="square">
            <a:spAutoFit/>
          </a:bodyPr>
          <a:lstStyle/>
          <a:p>
            <a:r>
              <a:rPr lang="en-GB" sz="2400" i="1" dirty="0"/>
              <a:t>Click on the side of the image where the north pole will be.</a:t>
            </a:r>
          </a:p>
        </p:txBody>
      </p:sp>
      <p:pic>
        <p:nvPicPr>
          <p:cNvPr id="7" name="Graphic 6" descr="User">
            <a:extLst>
              <a:ext uri="{FF2B5EF4-FFF2-40B4-BE49-F238E27FC236}">
                <a16:creationId xmlns:a16="http://schemas.microsoft.com/office/drawing/2014/main" id="{EBF6B5AF-8449-6C4A-9B59-4093CEBCD8C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30088" y="3479533"/>
            <a:ext cx="854046" cy="854046"/>
          </a:xfrm>
          <a:prstGeom prst="rect">
            <a:avLst/>
          </a:prstGeom>
        </p:spPr>
      </p:pic>
    </p:spTree>
    <p:custDataLst>
      <p:tags r:id="rId1"/>
    </p:custDataLst>
    <p:extLst>
      <p:ext uri="{BB962C8B-B14F-4D97-AF65-F5344CB8AC3E}">
        <p14:creationId xmlns:p14="http://schemas.microsoft.com/office/powerpoint/2010/main" val="240395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200" dirty="0"/>
              <a:t>Iron core</a:t>
            </a:r>
            <a:endParaRPr lang="en-GB" sz="3000" dirty="0"/>
          </a:p>
        </p:txBody>
      </p:sp>
      <p:sp>
        <p:nvSpPr>
          <p:cNvPr id="3" name="Content Placeholder 2"/>
          <p:cNvSpPr>
            <a:spLocks noGrp="1"/>
          </p:cNvSpPr>
          <p:nvPr>
            <p:ph idx="1"/>
          </p:nvPr>
        </p:nvSpPr>
        <p:spPr>
          <a:xfrm>
            <a:off x="978374" y="1139026"/>
            <a:ext cx="3800900" cy="2387665"/>
          </a:xfrm>
        </p:spPr>
        <p:txBody>
          <a:bodyPr>
            <a:noAutofit/>
          </a:bodyPr>
          <a:lstStyle/>
          <a:p>
            <a:pPr marL="0" indent="0">
              <a:buNone/>
            </a:pPr>
            <a:r>
              <a:rPr lang="en-GB" sz="2400" dirty="0"/>
              <a:t>Notice how the field lines are most concentrated inside the solenoid. We can concentrate the field and make it even stronger by inserting an iron core into the solenoid.</a:t>
            </a:r>
          </a:p>
        </p:txBody>
      </p:sp>
      <p:pic>
        <p:nvPicPr>
          <p:cNvPr id="9" name="Picture 8">
            <a:extLst>
              <a:ext uri="{FF2B5EF4-FFF2-40B4-BE49-F238E27FC236}">
                <a16:creationId xmlns:a16="http://schemas.microsoft.com/office/drawing/2014/main" id="{56E84233-F00F-B54E-8DC5-3084BE613F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19687" y="1101115"/>
            <a:ext cx="4572953" cy="3439353"/>
          </a:xfrm>
          <a:prstGeom prst="rect">
            <a:avLst/>
          </a:prstGeom>
        </p:spPr>
      </p:pic>
      <p:sp>
        <p:nvSpPr>
          <p:cNvPr id="10" name="Rounded Rectangle 9">
            <a:extLst>
              <a:ext uri="{FF2B5EF4-FFF2-40B4-BE49-F238E27FC236}">
                <a16:creationId xmlns:a16="http://schemas.microsoft.com/office/drawing/2014/main" id="{9C3FAEB1-0240-5F47-AEFB-74C92DC96686}"/>
              </a:ext>
            </a:extLst>
          </p:cNvPr>
          <p:cNvSpPr/>
          <p:nvPr/>
        </p:nvSpPr>
        <p:spPr>
          <a:xfrm>
            <a:off x="1057330" y="368705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Add an iron core</a:t>
            </a:r>
          </a:p>
        </p:txBody>
      </p:sp>
    </p:spTree>
    <p:custDataLst>
      <p:tags r:id="rId1"/>
    </p:custDataLst>
    <p:extLst>
      <p:ext uri="{BB962C8B-B14F-4D97-AF65-F5344CB8AC3E}">
        <p14:creationId xmlns:p14="http://schemas.microsoft.com/office/powerpoint/2010/main" val="3288134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200" dirty="0"/>
              <a:t>How To Make A Stronger Magnet</a:t>
            </a:r>
            <a:endParaRPr lang="en-GB" sz="3000" dirty="0"/>
          </a:p>
        </p:txBody>
      </p:sp>
      <p:sp>
        <p:nvSpPr>
          <p:cNvPr id="3" name="Content Placeholder 2"/>
          <p:cNvSpPr>
            <a:spLocks noGrp="1"/>
          </p:cNvSpPr>
          <p:nvPr>
            <p:ph idx="1"/>
          </p:nvPr>
        </p:nvSpPr>
        <p:spPr>
          <a:xfrm>
            <a:off x="1057331" y="1091868"/>
            <a:ext cx="8255856" cy="725887"/>
          </a:xfrm>
        </p:spPr>
        <p:txBody>
          <a:bodyPr>
            <a:noAutofit/>
          </a:bodyPr>
          <a:lstStyle/>
          <a:p>
            <a:pPr marL="0" indent="0">
              <a:buNone/>
            </a:pPr>
            <a:r>
              <a:rPr lang="en-GB" sz="2400" dirty="0"/>
              <a:t>We can make the magnetic field resulting from the current flowing through a wire stronger in four ways.</a:t>
            </a:r>
          </a:p>
        </p:txBody>
      </p:sp>
      <p:sp>
        <p:nvSpPr>
          <p:cNvPr id="9" name="Rectangle 8">
            <a:extLst>
              <a:ext uri="{FF2B5EF4-FFF2-40B4-BE49-F238E27FC236}">
                <a16:creationId xmlns:a16="http://schemas.microsoft.com/office/drawing/2014/main" id="{7F2DE604-002E-C142-9C31-C0BAA65CF123}"/>
              </a:ext>
            </a:extLst>
          </p:cNvPr>
          <p:cNvSpPr/>
          <p:nvPr/>
        </p:nvSpPr>
        <p:spPr>
          <a:xfrm>
            <a:off x="1057330" y="2482332"/>
            <a:ext cx="8255859" cy="559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Increase the current through the wire</a:t>
            </a:r>
            <a:endParaRPr lang="en-GB" sz="3200" dirty="0"/>
          </a:p>
        </p:txBody>
      </p:sp>
      <p:sp>
        <p:nvSpPr>
          <p:cNvPr id="10" name="Rectangle 9">
            <a:extLst>
              <a:ext uri="{FF2B5EF4-FFF2-40B4-BE49-F238E27FC236}">
                <a16:creationId xmlns:a16="http://schemas.microsoft.com/office/drawing/2014/main" id="{31D2CD83-4310-D142-BD2A-5F18469DBC3B}"/>
              </a:ext>
            </a:extLst>
          </p:cNvPr>
          <p:cNvSpPr/>
          <p:nvPr/>
        </p:nvSpPr>
        <p:spPr>
          <a:xfrm>
            <a:off x="1057330" y="3760576"/>
            <a:ext cx="8255859" cy="5599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Increase the number of turns in the coil</a:t>
            </a:r>
            <a:endParaRPr lang="en-GB" sz="3200" dirty="0"/>
          </a:p>
        </p:txBody>
      </p:sp>
      <p:sp>
        <p:nvSpPr>
          <p:cNvPr id="11" name="Rectangle 10">
            <a:extLst>
              <a:ext uri="{FF2B5EF4-FFF2-40B4-BE49-F238E27FC236}">
                <a16:creationId xmlns:a16="http://schemas.microsoft.com/office/drawing/2014/main" id="{4F8C8F59-DF14-6D47-A6C6-D0D5508BBD55}"/>
              </a:ext>
            </a:extLst>
          </p:cNvPr>
          <p:cNvSpPr/>
          <p:nvPr/>
        </p:nvSpPr>
        <p:spPr>
          <a:xfrm>
            <a:off x="1057330" y="4405767"/>
            <a:ext cx="8255859" cy="559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Wrap the wire around a soft iron core</a:t>
            </a:r>
            <a:endParaRPr lang="en-GB" sz="3200" dirty="0"/>
          </a:p>
        </p:txBody>
      </p:sp>
      <p:sp>
        <p:nvSpPr>
          <p:cNvPr id="12" name="Oval 11">
            <a:extLst>
              <a:ext uri="{FF2B5EF4-FFF2-40B4-BE49-F238E27FC236}">
                <a16:creationId xmlns:a16="http://schemas.microsoft.com/office/drawing/2014/main" id="{2FF7A133-EF8E-6B45-B580-6C3D43A82F26}"/>
              </a:ext>
            </a:extLst>
          </p:cNvPr>
          <p:cNvSpPr/>
          <p:nvPr/>
        </p:nvSpPr>
        <p:spPr>
          <a:xfrm>
            <a:off x="1145371" y="256369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3" name="Oval 12">
            <a:extLst>
              <a:ext uri="{FF2B5EF4-FFF2-40B4-BE49-F238E27FC236}">
                <a16:creationId xmlns:a16="http://schemas.microsoft.com/office/drawing/2014/main" id="{EFFB9B5B-2BCC-5242-982E-F2CFA703593D}"/>
              </a:ext>
            </a:extLst>
          </p:cNvPr>
          <p:cNvSpPr/>
          <p:nvPr/>
        </p:nvSpPr>
        <p:spPr>
          <a:xfrm>
            <a:off x="1145371" y="382268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3</a:t>
            </a:r>
            <a:endParaRPr lang="en-GB" dirty="0">
              <a:solidFill>
                <a:schemeClr val="accent5"/>
              </a:solidFill>
            </a:endParaRPr>
          </a:p>
        </p:txBody>
      </p:sp>
      <p:sp>
        <p:nvSpPr>
          <p:cNvPr id="14" name="Oval 13">
            <a:extLst>
              <a:ext uri="{FF2B5EF4-FFF2-40B4-BE49-F238E27FC236}">
                <a16:creationId xmlns:a16="http://schemas.microsoft.com/office/drawing/2014/main" id="{3DFA7C27-EC2D-514E-A1EF-43840C38F92C}"/>
              </a:ext>
            </a:extLst>
          </p:cNvPr>
          <p:cNvSpPr/>
          <p:nvPr/>
        </p:nvSpPr>
        <p:spPr>
          <a:xfrm>
            <a:off x="1145371" y="4475690"/>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
        <p:nvSpPr>
          <p:cNvPr id="15" name="Content Placeholder 2">
            <a:extLst>
              <a:ext uri="{FF2B5EF4-FFF2-40B4-BE49-F238E27FC236}">
                <a16:creationId xmlns:a16="http://schemas.microsoft.com/office/drawing/2014/main" id="{E309FF40-8B90-C448-B81B-6299912027F0}"/>
              </a:ext>
            </a:extLst>
          </p:cNvPr>
          <p:cNvSpPr txBox="1">
            <a:spLocks/>
          </p:cNvSpPr>
          <p:nvPr/>
        </p:nvSpPr>
        <p:spPr>
          <a:xfrm>
            <a:off x="1057329" y="1876236"/>
            <a:ext cx="8255858" cy="55997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i="1" dirty="0"/>
              <a:t>Click on the numbers to see each point.</a:t>
            </a:r>
          </a:p>
        </p:txBody>
      </p:sp>
      <p:pic>
        <p:nvPicPr>
          <p:cNvPr id="16" name="Graphic 15" descr="User">
            <a:extLst>
              <a:ext uri="{FF2B5EF4-FFF2-40B4-BE49-F238E27FC236}">
                <a16:creationId xmlns:a16="http://schemas.microsoft.com/office/drawing/2014/main" id="{6CA9D084-8A44-F046-9E38-E23682AF39A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1724366"/>
            <a:ext cx="854046" cy="854046"/>
          </a:xfrm>
          <a:prstGeom prst="rect">
            <a:avLst/>
          </a:prstGeom>
        </p:spPr>
      </p:pic>
      <p:sp>
        <p:nvSpPr>
          <p:cNvPr id="17" name="Rectangle 16">
            <a:extLst>
              <a:ext uri="{FF2B5EF4-FFF2-40B4-BE49-F238E27FC236}">
                <a16:creationId xmlns:a16="http://schemas.microsoft.com/office/drawing/2014/main" id="{640EC5FC-76C7-F246-8526-015609DFB9B7}"/>
              </a:ext>
            </a:extLst>
          </p:cNvPr>
          <p:cNvSpPr/>
          <p:nvPr/>
        </p:nvSpPr>
        <p:spPr>
          <a:xfrm>
            <a:off x="1057328" y="3109907"/>
            <a:ext cx="8255859" cy="559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Turn the wire into a coil </a:t>
            </a:r>
            <a:endParaRPr lang="en-GB" sz="3200" dirty="0"/>
          </a:p>
        </p:txBody>
      </p:sp>
      <p:sp>
        <p:nvSpPr>
          <p:cNvPr id="18" name="Oval 17">
            <a:extLst>
              <a:ext uri="{FF2B5EF4-FFF2-40B4-BE49-F238E27FC236}">
                <a16:creationId xmlns:a16="http://schemas.microsoft.com/office/drawing/2014/main" id="{C22E6766-377A-3748-AB31-B7B947DC691D}"/>
              </a:ext>
            </a:extLst>
          </p:cNvPr>
          <p:cNvSpPr/>
          <p:nvPr/>
        </p:nvSpPr>
        <p:spPr>
          <a:xfrm>
            <a:off x="1145369" y="317201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Tree>
    <p:custDataLst>
      <p:tags r:id="rId1"/>
    </p:custDataLst>
    <p:extLst>
      <p:ext uri="{BB962C8B-B14F-4D97-AF65-F5344CB8AC3E}">
        <p14:creationId xmlns:p14="http://schemas.microsoft.com/office/powerpoint/2010/main" val="53848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What’s it good for?</a:t>
            </a:r>
          </a:p>
        </p:txBody>
      </p:sp>
      <p:sp>
        <p:nvSpPr>
          <p:cNvPr id="3" name="Content Placeholder 2"/>
          <p:cNvSpPr>
            <a:spLocks noGrp="1"/>
          </p:cNvSpPr>
          <p:nvPr>
            <p:ph idx="1"/>
          </p:nvPr>
        </p:nvSpPr>
        <p:spPr>
          <a:xfrm>
            <a:off x="1122532" y="1091869"/>
            <a:ext cx="3878093" cy="1126676"/>
          </a:xfrm>
        </p:spPr>
        <p:txBody>
          <a:bodyPr>
            <a:noAutofit/>
          </a:bodyPr>
          <a:lstStyle/>
          <a:p>
            <a:pPr marL="0" indent="0">
              <a:buNone/>
            </a:pPr>
            <a:r>
              <a:rPr lang="en-GB" sz="2400" dirty="0"/>
              <a:t>So many things in modern life rely on the electromagnetic effect and the electromagnets it creates. One simple example is the electric bell.</a:t>
            </a:r>
          </a:p>
        </p:txBody>
      </p:sp>
      <p:sp>
        <p:nvSpPr>
          <p:cNvPr id="4" name="Rectangle 3">
            <a:extLst>
              <a:ext uri="{FF2B5EF4-FFF2-40B4-BE49-F238E27FC236}">
                <a16:creationId xmlns:a16="http://schemas.microsoft.com/office/drawing/2014/main" id="{8B51077C-842F-A74A-A495-FC7798FB94DD}"/>
              </a:ext>
            </a:extLst>
          </p:cNvPr>
          <p:cNvSpPr/>
          <p:nvPr/>
        </p:nvSpPr>
        <p:spPr>
          <a:xfrm>
            <a:off x="1057330" y="3274235"/>
            <a:ext cx="4062357" cy="830997"/>
          </a:xfrm>
          <a:prstGeom prst="rect">
            <a:avLst/>
          </a:prstGeom>
          <a:solidFill>
            <a:schemeClr val="tx2">
              <a:lumMod val="40000"/>
              <a:lumOff val="60000"/>
            </a:schemeClr>
          </a:solidFill>
        </p:spPr>
        <p:txBody>
          <a:bodyPr wrap="square">
            <a:spAutoFit/>
          </a:bodyPr>
          <a:lstStyle/>
          <a:p>
            <a:r>
              <a:rPr lang="en-GB" sz="2400" i="1" dirty="0"/>
              <a:t>Watch the video to learn how it works.</a:t>
            </a:r>
          </a:p>
        </p:txBody>
      </p:sp>
      <p:pic>
        <p:nvPicPr>
          <p:cNvPr id="10" name="Graphic 9" descr="User">
            <a:extLst>
              <a:ext uri="{FF2B5EF4-FFF2-40B4-BE49-F238E27FC236}">
                <a16:creationId xmlns:a16="http://schemas.microsoft.com/office/drawing/2014/main" id="{84104746-90EC-8349-BF6B-62EA51663E3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249500"/>
            <a:ext cx="854046" cy="854046"/>
          </a:xfrm>
          <a:prstGeom prst="rect">
            <a:avLst/>
          </a:prstGeom>
        </p:spPr>
      </p:pic>
      <p:sp>
        <p:nvSpPr>
          <p:cNvPr id="13" name="Rectangle 12">
            <a:extLst>
              <a:ext uri="{FF2B5EF4-FFF2-40B4-BE49-F238E27FC236}">
                <a16:creationId xmlns:a16="http://schemas.microsoft.com/office/drawing/2014/main" id="{424786E5-E178-2946-A8A8-501925575EF8}"/>
              </a:ext>
            </a:extLst>
          </p:cNvPr>
          <p:cNvSpPr/>
          <p:nvPr/>
        </p:nvSpPr>
        <p:spPr>
          <a:xfrm>
            <a:off x="5269658" y="1106966"/>
            <a:ext cx="4226690" cy="29935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YT04</a:t>
            </a:r>
          </a:p>
        </p:txBody>
      </p:sp>
    </p:spTree>
    <p:custDataLst>
      <p:tags r:id="rId1"/>
    </p:custDataLst>
    <p:extLst>
      <p:ext uri="{BB962C8B-B14F-4D97-AF65-F5344CB8AC3E}">
        <p14:creationId xmlns:p14="http://schemas.microsoft.com/office/powerpoint/2010/main" val="310577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811883"/>
          </a:xfrm>
        </p:spPr>
        <p:txBody>
          <a:bodyPr>
            <a:noAutofit/>
          </a:bodyPr>
          <a:lstStyle/>
          <a:p>
            <a:pPr marL="0" indent="0" algn="just">
              <a:buNone/>
            </a:pPr>
            <a:r>
              <a:rPr lang="en-GB" sz="2400" dirty="0"/>
              <a:t>We have come to the end of this unit. Answer the following questions to make sure you understand what magnetism is.</a:t>
            </a:r>
          </a:p>
        </p:txBody>
      </p:sp>
    </p:spTree>
    <p:custDataLst>
      <p:tags r:id="rId1"/>
    </p:custDataLst>
    <p:extLst>
      <p:ext uri="{BB962C8B-B14F-4D97-AF65-F5344CB8AC3E}">
        <p14:creationId xmlns:p14="http://schemas.microsoft.com/office/powerpoint/2010/main" val="50937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Which diagram correctly depicts the magnetic field lines.</a:t>
            </a:r>
          </a:p>
          <a:p>
            <a:pPr marL="457200" indent="-457200" algn="just">
              <a:buFont typeface="+mj-lt"/>
              <a:buAutoNum type="alphaLcParenR"/>
            </a:pPr>
            <a:r>
              <a:rPr lang="en-GB" sz="2400" dirty="0"/>
              <a:t> </a:t>
            </a:r>
          </a:p>
          <a:p>
            <a:pPr marL="0" indent="0" algn="just">
              <a:buNone/>
            </a:pPr>
            <a:endParaRPr lang="en-GB" sz="2400" dirty="0"/>
          </a:p>
          <a:p>
            <a:pPr marL="0" indent="0" algn="just">
              <a:buNone/>
            </a:pPr>
            <a:endParaRPr lang="en-GB" sz="2400" dirty="0"/>
          </a:p>
        </p:txBody>
      </p:sp>
      <p:sp>
        <p:nvSpPr>
          <p:cNvPr id="6" name="Rectangle 5">
            <a:extLst>
              <a:ext uri="{FF2B5EF4-FFF2-40B4-BE49-F238E27FC236}">
                <a16:creationId xmlns:a16="http://schemas.microsoft.com/office/drawing/2014/main" id="{760E01FD-209F-4A4A-A0E9-A32F22AA7548}"/>
              </a:ext>
            </a:extLst>
          </p:cNvPr>
          <p:cNvSpPr/>
          <p:nvPr/>
        </p:nvSpPr>
        <p:spPr>
          <a:xfrm>
            <a:off x="1576561" y="3470954"/>
            <a:ext cx="2532185" cy="173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Img18</a:t>
            </a:r>
          </a:p>
        </p:txBody>
      </p:sp>
      <p:sp>
        <p:nvSpPr>
          <p:cNvPr id="7" name="Rectangle 6">
            <a:extLst>
              <a:ext uri="{FF2B5EF4-FFF2-40B4-BE49-F238E27FC236}">
                <a16:creationId xmlns:a16="http://schemas.microsoft.com/office/drawing/2014/main" id="{65D1D22E-32D7-8546-A099-BCAF4A65426E}"/>
              </a:ext>
            </a:extLst>
          </p:cNvPr>
          <p:cNvSpPr/>
          <p:nvPr/>
        </p:nvSpPr>
        <p:spPr>
          <a:xfrm>
            <a:off x="5693717" y="1632830"/>
            <a:ext cx="2532185" cy="173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Img17</a:t>
            </a:r>
          </a:p>
        </p:txBody>
      </p:sp>
      <p:pic>
        <p:nvPicPr>
          <p:cNvPr id="8" name="Picture 7">
            <a:extLst>
              <a:ext uri="{FF2B5EF4-FFF2-40B4-BE49-F238E27FC236}">
                <a16:creationId xmlns:a16="http://schemas.microsoft.com/office/drawing/2014/main" id="{CF4B6A6E-84CA-B045-836E-D02EB5153F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9287" y="1632830"/>
            <a:ext cx="2666734" cy="1738139"/>
          </a:xfrm>
          <a:prstGeom prst="rect">
            <a:avLst/>
          </a:prstGeom>
        </p:spPr>
      </p:pic>
      <p:sp>
        <p:nvSpPr>
          <p:cNvPr id="9" name="Rectangle 8">
            <a:extLst>
              <a:ext uri="{FF2B5EF4-FFF2-40B4-BE49-F238E27FC236}">
                <a16:creationId xmlns:a16="http://schemas.microsoft.com/office/drawing/2014/main" id="{DE008D20-3DD1-5742-83B7-95A967BE8CDF}"/>
              </a:ext>
            </a:extLst>
          </p:cNvPr>
          <p:cNvSpPr/>
          <p:nvPr/>
        </p:nvSpPr>
        <p:spPr>
          <a:xfrm>
            <a:off x="5693716" y="3470954"/>
            <a:ext cx="2532185" cy="173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Img19</a:t>
            </a:r>
          </a:p>
        </p:txBody>
      </p:sp>
      <p:sp>
        <p:nvSpPr>
          <p:cNvPr id="10" name="TextBox 9">
            <a:extLst>
              <a:ext uri="{FF2B5EF4-FFF2-40B4-BE49-F238E27FC236}">
                <a16:creationId xmlns:a16="http://schemas.microsoft.com/office/drawing/2014/main" id="{EDD3BA63-194D-0548-B6B8-12B5CBF7CF89}"/>
              </a:ext>
            </a:extLst>
          </p:cNvPr>
          <p:cNvSpPr txBox="1"/>
          <p:nvPr/>
        </p:nvSpPr>
        <p:spPr>
          <a:xfrm>
            <a:off x="5189531" y="1597373"/>
            <a:ext cx="439544" cy="461665"/>
          </a:xfrm>
          <a:prstGeom prst="rect">
            <a:avLst/>
          </a:prstGeom>
          <a:noFill/>
        </p:spPr>
        <p:txBody>
          <a:bodyPr wrap="none" rtlCol="0">
            <a:spAutoFit/>
          </a:bodyPr>
          <a:lstStyle/>
          <a:p>
            <a:r>
              <a:rPr lang="en-US" sz="2400" dirty="0"/>
              <a:t>b)</a:t>
            </a:r>
          </a:p>
        </p:txBody>
      </p:sp>
      <p:sp>
        <p:nvSpPr>
          <p:cNvPr id="11" name="TextBox 10">
            <a:extLst>
              <a:ext uri="{FF2B5EF4-FFF2-40B4-BE49-F238E27FC236}">
                <a16:creationId xmlns:a16="http://schemas.microsoft.com/office/drawing/2014/main" id="{B86D7B7E-12CF-F24D-A482-858B0ECE349E}"/>
              </a:ext>
            </a:extLst>
          </p:cNvPr>
          <p:cNvSpPr txBox="1"/>
          <p:nvPr/>
        </p:nvSpPr>
        <p:spPr>
          <a:xfrm>
            <a:off x="1072374" y="3357279"/>
            <a:ext cx="407484" cy="461665"/>
          </a:xfrm>
          <a:prstGeom prst="rect">
            <a:avLst/>
          </a:prstGeom>
          <a:noFill/>
        </p:spPr>
        <p:txBody>
          <a:bodyPr wrap="none" rtlCol="0">
            <a:spAutoFit/>
          </a:bodyPr>
          <a:lstStyle/>
          <a:p>
            <a:r>
              <a:rPr lang="en-US" sz="2400" dirty="0"/>
              <a:t>c)</a:t>
            </a:r>
          </a:p>
        </p:txBody>
      </p:sp>
      <p:sp>
        <p:nvSpPr>
          <p:cNvPr id="12" name="TextBox 11">
            <a:extLst>
              <a:ext uri="{FF2B5EF4-FFF2-40B4-BE49-F238E27FC236}">
                <a16:creationId xmlns:a16="http://schemas.microsoft.com/office/drawing/2014/main" id="{14AF0D74-552B-0D4D-9E1A-0ECA7EE97164}"/>
              </a:ext>
            </a:extLst>
          </p:cNvPr>
          <p:cNvSpPr txBox="1"/>
          <p:nvPr/>
        </p:nvSpPr>
        <p:spPr>
          <a:xfrm>
            <a:off x="5186898" y="3357278"/>
            <a:ext cx="439544" cy="461665"/>
          </a:xfrm>
          <a:prstGeom prst="rect">
            <a:avLst/>
          </a:prstGeom>
          <a:noFill/>
        </p:spPr>
        <p:txBody>
          <a:bodyPr wrap="none" rtlCol="0">
            <a:spAutoFit/>
          </a:bodyPr>
          <a:lstStyle/>
          <a:p>
            <a:r>
              <a:rPr lang="en-US" sz="2400" dirty="0"/>
              <a:t>d)</a:t>
            </a:r>
          </a:p>
        </p:txBody>
      </p:sp>
    </p:spTree>
    <p:custDataLst>
      <p:tags r:id="rId1"/>
    </p:custDataLst>
    <p:extLst>
      <p:ext uri="{BB962C8B-B14F-4D97-AF65-F5344CB8AC3E}">
        <p14:creationId xmlns:p14="http://schemas.microsoft.com/office/powerpoint/2010/main" val="200286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Which diagram shows the weakest magnetic field.</a:t>
            </a:r>
          </a:p>
          <a:p>
            <a:pPr marL="0" indent="0" algn="just">
              <a:buNone/>
            </a:pPr>
            <a:endParaRPr lang="en-GB" sz="2400" dirty="0"/>
          </a:p>
          <a:p>
            <a:pPr marL="457200" indent="-457200" algn="just">
              <a:buFont typeface="+mj-lt"/>
              <a:buAutoNum type="alphaLcParenR"/>
            </a:pPr>
            <a:r>
              <a:rPr lang="en-GB" sz="2400" dirty="0"/>
              <a:t> </a:t>
            </a:r>
          </a:p>
          <a:p>
            <a:pPr marL="0" indent="0" algn="just">
              <a:buNone/>
            </a:pPr>
            <a:endParaRPr lang="en-GB" sz="2400" dirty="0"/>
          </a:p>
          <a:p>
            <a:pPr marL="0" indent="0" algn="just">
              <a:buNone/>
            </a:pPr>
            <a:endParaRPr lang="en-GB" sz="2400" dirty="0"/>
          </a:p>
        </p:txBody>
      </p:sp>
      <p:pic>
        <p:nvPicPr>
          <p:cNvPr id="6" name="Picture 5">
            <a:extLst>
              <a:ext uri="{FF2B5EF4-FFF2-40B4-BE49-F238E27FC236}">
                <a16:creationId xmlns:a16="http://schemas.microsoft.com/office/drawing/2014/main" id="{220BF939-0A83-7A48-9A0E-B4F5854DE1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9287" y="1829777"/>
            <a:ext cx="2666734" cy="1738139"/>
          </a:xfrm>
          <a:prstGeom prst="rect">
            <a:avLst/>
          </a:prstGeom>
        </p:spPr>
      </p:pic>
      <p:sp>
        <p:nvSpPr>
          <p:cNvPr id="8" name="Rectangle 7">
            <a:extLst>
              <a:ext uri="{FF2B5EF4-FFF2-40B4-BE49-F238E27FC236}">
                <a16:creationId xmlns:a16="http://schemas.microsoft.com/office/drawing/2014/main" id="{09A1E77B-7530-3649-A2A4-0AEB2B5DE7F6}"/>
              </a:ext>
            </a:extLst>
          </p:cNvPr>
          <p:cNvSpPr/>
          <p:nvPr/>
        </p:nvSpPr>
        <p:spPr>
          <a:xfrm>
            <a:off x="5890665" y="1975057"/>
            <a:ext cx="2532185" cy="173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
        <p:nvSpPr>
          <p:cNvPr id="9" name="TextBox 8">
            <a:extLst>
              <a:ext uri="{FF2B5EF4-FFF2-40B4-BE49-F238E27FC236}">
                <a16:creationId xmlns:a16="http://schemas.microsoft.com/office/drawing/2014/main" id="{39D85499-9954-2B4D-A722-6B497F63178E}"/>
              </a:ext>
            </a:extLst>
          </p:cNvPr>
          <p:cNvSpPr txBox="1"/>
          <p:nvPr/>
        </p:nvSpPr>
        <p:spPr>
          <a:xfrm>
            <a:off x="5363655" y="1829777"/>
            <a:ext cx="439544" cy="461665"/>
          </a:xfrm>
          <a:prstGeom prst="rect">
            <a:avLst/>
          </a:prstGeom>
          <a:noFill/>
        </p:spPr>
        <p:txBody>
          <a:bodyPr wrap="none" rtlCol="0">
            <a:spAutoFit/>
          </a:bodyPr>
          <a:lstStyle/>
          <a:p>
            <a:r>
              <a:rPr lang="en-US" sz="2400" dirty="0"/>
              <a:t>b)</a:t>
            </a:r>
          </a:p>
        </p:txBody>
      </p:sp>
    </p:spTree>
    <p:custDataLst>
      <p:tags r:id="rId1"/>
    </p:custDataLst>
    <p:extLst>
      <p:ext uri="{BB962C8B-B14F-4D97-AF65-F5344CB8AC3E}">
        <p14:creationId xmlns:p14="http://schemas.microsoft.com/office/powerpoint/2010/main" val="181629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Like poles…</a:t>
            </a:r>
          </a:p>
          <a:p>
            <a:pPr marL="0" indent="0" algn="just">
              <a:buNone/>
            </a:pPr>
            <a:endParaRPr lang="en-GB" sz="2400" dirty="0"/>
          </a:p>
          <a:p>
            <a:pPr marL="457200" indent="-457200" algn="just">
              <a:buFont typeface="+mj-lt"/>
              <a:buAutoNum type="alphaLcParenR"/>
            </a:pPr>
            <a:r>
              <a:rPr lang="en-GB" sz="2400" dirty="0"/>
              <a:t>Attract</a:t>
            </a:r>
          </a:p>
          <a:p>
            <a:pPr marL="457200" indent="-457200" algn="just">
              <a:buFont typeface="+mj-lt"/>
              <a:buAutoNum type="alphaLcParenR"/>
            </a:pPr>
            <a:r>
              <a:rPr lang="en-GB" sz="2400" dirty="0"/>
              <a:t>Repel</a:t>
            </a:r>
          </a:p>
          <a:p>
            <a:pPr marL="0" indent="0" algn="just">
              <a:buNone/>
            </a:pP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126665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True or false. Anything can be made into a permanent magnet.</a:t>
            </a:r>
          </a:p>
          <a:p>
            <a:pPr marL="0" indent="0" algn="just">
              <a:buNone/>
            </a:pPr>
            <a:endParaRPr lang="en-GB" sz="2400" dirty="0"/>
          </a:p>
          <a:p>
            <a:pPr marL="457200" indent="-457200" algn="just">
              <a:buFont typeface="+mj-lt"/>
              <a:buAutoNum type="alphaLcParenR"/>
            </a:pPr>
            <a:r>
              <a:rPr lang="en-GB" sz="2400" dirty="0"/>
              <a:t>True</a:t>
            </a:r>
          </a:p>
          <a:p>
            <a:pPr marL="457200" indent="-457200" algn="just">
              <a:buFont typeface="+mj-lt"/>
              <a:buAutoNum type="alphaLcParenR"/>
            </a:pPr>
            <a:r>
              <a:rPr lang="en-GB" sz="2400" dirty="0"/>
              <a:t>False</a:t>
            </a:r>
          </a:p>
          <a:p>
            <a:pPr marL="0" indent="0" algn="just">
              <a:buNone/>
            </a:pP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3306519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Which expression gives the magnetic field strength?</a:t>
                </a:r>
              </a:p>
              <a:p>
                <a:pPr marL="0" indent="0" algn="just">
                  <a:buNone/>
                </a:pPr>
                <a:endParaRPr lang="en-GB" sz="2400" dirty="0"/>
              </a:p>
              <a:p>
                <a:pPr marL="457200" indent="-457200" algn="just">
                  <a:buFont typeface="+mj-lt"/>
                  <a:buAutoNum type="alphaLcParenR"/>
                </a:pPr>
                <a14:m>
                  <m:oMath xmlns:m="http://schemas.openxmlformats.org/officeDocument/2006/math">
                    <m:r>
                      <a:rPr lang="en-GB" sz="240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oMath>
                </a14:m>
                <a:endParaRPr lang="en-GB" sz="2400" dirty="0"/>
              </a:p>
              <a:p>
                <a:pPr marL="457200" indent="-457200" algn="just">
                  <a:buFont typeface="+mj-lt"/>
                  <a:buAutoNum type="alphaLcParenR"/>
                </a:pPr>
                <a14:m>
                  <m:oMath xmlns:m="http://schemas.openxmlformats.org/officeDocument/2006/math">
                    <m:r>
                      <a:rPr lang="en-US" sz="2400" i="1">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m:t>
                    </m:r>
                  </m:oMath>
                </a14:m>
                <a:endParaRPr lang="en-GB" sz="2400" dirty="0"/>
              </a:p>
              <a:p>
                <a:pPr marL="457200" indent="-457200" algn="just">
                  <a:buFont typeface="+mj-lt"/>
                  <a:buAutoNum type="alphaLcParenR"/>
                </a:pPr>
                <a14:m>
                  <m:oMath xmlns:m="http://schemas.openxmlformats.org/officeDocument/2006/math">
                    <m:r>
                      <a:rPr lang="en-GB"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𝜙</m:t>
                        </m:r>
                      </m:num>
                      <m:den>
                        <m:r>
                          <a:rPr lang="en-US" sz="2400" b="0" i="1" smtClean="0">
                            <a:latin typeface="Cambria Math" panose="02040503050406030204" pitchFamily="18" charset="0"/>
                            <a:ea typeface="Cambria Math" panose="02040503050406030204" pitchFamily="18" charset="0"/>
                          </a:rPr>
                          <m:t>𝐴</m:t>
                        </m:r>
                      </m:den>
                    </m:f>
                  </m:oMath>
                </a14:m>
                <a:endParaRPr lang="en-GB" sz="2400" dirty="0"/>
              </a:p>
              <a:p>
                <a:pPr marL="457200" indent="-457200" algn="just">
                  <a:buFont typeface="+mj-lt"/>
                  <a:buAutoNum type="alphaLcParenR"/>
                </a:pPr>
                <a:endParaRPr lang="en-GB" sz="2400" dirty="0"/>
              </a:p>
              <a:p>
                <a:pPr marL="457200" indent="-457200" algn="just">
                  <a:buFont typeface="+mj-lt"/>
                  <a:buAutoNum type="alphaLcParenR"/>
                </a:pPr>
                <a14:m>
                  <m:oMath xmlns:m="http://schemas.openxmlformats.org/officeDocument/2006/math">
                    <m:r>
                      <a:rPr lang="en-GB"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𝐴</m:t>
                        </m:r>
                      </m:num>
                      <m:den>
                        <m:r>
                          <a:rPr lang="en-US" sz="2400" i="1">
                            <a:latin typeface="Cambria Math" panose="02040503050406030204" pitchFamily="18" charset="0"/>
                            <a:ea typeface="Cambria Math" panose="02040503050406030204" pitchFamily="18" charset="0"/>
                          </a:rPr>
                          <m:t>𝜙</m:t>
                        </m:r>
                      </m:den>
                    </m:f>
                  </m:oMath>
                </a14:m>
                <a:endParaRPr lang="en-GB" sz="2400" dirty="0"/>
              </a:p>
              <a:p>
                <a:pPr marL="0" indent="0" algn="just">
                  <a:buNone/>
                </a:pP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2531" y="1091868"/>
                <a:ext cx="7607557" cy="3504516"/>
              </a:xfrm>
              <a:blipFill>
                <a:blip r:embed="rId4"/>
                <a:stretch>
                  <a:fillRect l="-1167" t="-180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6599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3)</a:t>
            </a:r>
          </a:p>
        </p:txBody>
      </p:sp>
      <p:sp>
        <p:nvSpPr>
          <p:cNvPr id="3" name="Content Placeholder 2"/>
          <p:cNvSpPr>
            <a:spLocks noGrp="1"/>
          </p:cNvSpPr>
          <p:nvPr>
            <p:ph sz="quarter" idx="10"/>
          </p:nvPr>
        </p:nvSpPr>
        <p:spPr>
          <a:xfrm>
            <a:off x="826109" y="1059933"/>
            <a:ext cx="8284354" cy="4226442"/>
          </a:xfrm>
        </p:spPr>
        <p:txBody>
          <a:bodyPr>
            <a:noAutofit/>
          </a:bodyPr>
          <a:lstStyle/>
          <a:p>
            <a:pPr marL="0" indent="0">
              <a:buNone/>
            </a:pPr>
            <a:r>
              <a:rPr lang="en-GB" sz="2000" dirty="0"/>
              <a:t>Create an annotated PDF worksheet with the following steps. Having pictures of each step of screen grabs from </a:t>
            </a:r>
            <a:r>
              <a:rPr lang="en-GB" sz="2000" dirty="0">
                <a:hlinkClick r:id="rId4"/>
              </a:rPr>
              <a:t>https://www.youtube.com/watch?v=Zfv-0bQtqaE</a:t>
            </a:r>
            <a:r>
              <a:rPr lang="en-GB" sz="2000" dirty="0"/>
              <a:t> would be beneficial.</a:t>
            </a:r>
          </a:p>
          <a:p>
            <a:r>
              <a:rPr lang="en-GB" sz="2000" dirty="0"/>
              <a:t>Do do this experiment you will need</a:t>
            </a:r>
          </a:p>
          <a:p>
            <a:pPr lvl="1"/>
            <a:r>
              <a:rPr lang="en-GB" sz="1708" dirty="0"/>
              <a:t>2 polystyrene or paper cups</a:t>
            </a:r>
          </a:p>
          <a:p>
            <a:pPr lvl="1"/>
            <a:r>
              <a:rPr lang="en-GB" sz="1708" dirty="0"/>
              <a:t>A piece of thin wire</a:t>
            </a:r>
          </a:p>
          <a:p>
            <a:pPr lvl="1"/>
            <a:r>
              <a:rPr lang="en-GB" sz="1708" dirty="0"/>
              <a:t>A sewing needle</a:t>
            </a:r>
          </a:p>
          <a:p>
            <a:pPr lvl="1"/>
            <a:r>
              <a:rPr lang="en-GB" sz="1708" dirty="0"/>
              <a:t>Tape</a:t>
            </a:r>
          </a:p>
          <a:p>
            <a:pPr lvl="1"/>
            <a:r>
              <a:rPr lang="en-GB" sz="1708" dirty="0"/>
              <a:t>A 9V battery</a:t>
            </a:r>
          </a:p>
          <a:p>
            <a:pPr lvl="1"/>
            <a:r>
              <a:rPr lang="en-GB" sz="1708" dirty="0"/>
              <a:t>A bar magnet (the stronger the better but even a fridge magnet will do)</a:t>
            </a:r>
          </a:p>
          <a:p>
            <a:r>
              <a:rPr lang="en-GB" sz="2000" dirty="0"/>
              <a:t>Start out by magnetising your sewing needle. Hold the bar magnet in your hand and rub the end of the magnet along the length of the needle a few times. The weaker your magnet, the more times you will need to rub it. Check that the needle is magnetised by trying to pick up a pin or some other small metal object.</a:t>
            </a:r>
          </a:p>
          <a:p>
            <a:endParaRPr lang="en-GB" sz="2000" dirty="0"/>
          </a:p>
        </p:txBody>
      </p:sp>
    </p:spTree>
    <p:custDataLst>
      <p:tags r:id="rId1"/>
    </p:custDataLst>
    <p:extLst>
      <p:ext uri="{BB962C8B-B14F-4D97-AF65-F5344CB8AC3E}">
        <p14:creationId xmlns:p14="http://schemas.microsoft.com/office/powerpoint/2010/main" val="362909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3)</a:t>
            </a:r>
          </a:p>
        </p:txBody>
      </p:sp>
      <p:sp>
        <p:nvSpPr>
          <p:cNvPr id="3" name="Content Placeholder 2"/>
          <p:cNvSpPr>
            <a:spLocks noGrp="1"/>
          </p:cNvSpPr>
          <p:nvPr>
            <p:ph sz="quarter" idx="10"/>
          </p:nvPr>
        </p:nvSpPr>
        <p:spPr>
          <a:xfrm>
            <a:off x="826109" y="1059933"/>
            <a:ext cx="8284354" cy="4226442"/>
          </a:xfrm>
        </p:spPr>
        <p:txBody>
          <a:bodyPr>
            <a:noAutofit/>
          </a:bodyPr>
          <a:lstStyle/>
          <a:p>
            <a:r>
              <a:rPr lang="en-GB" sz="2000" dirty="0"/>
              <a:t>Next cut out the bottom of one of your cups so that you have a round flat disk and tape the magnetised needle to the disk through the centre. Taping the needle on top of a thick red line across the disk can make things easier later on.</a:t>
            </a:r>
          </a:p>
          <a:p>
            <a:r>
              <a:rPr lang="en-GB" sz="2000" dirty="0"/>
              <a:t>Now fill the other cup with water and float the disk with the needle on it. It should orientate itself to North. If not, you will need to magnetise the needle more.</a:t>
            </a:r>
          </a:p>
          <a:p>
            <a:r>
              <a:rPr lang="en-GB" sz="2000" dirty="0"/>
              <a:t>If your piece of wire has any plastic coating on in, you need to strip this off. You can use the blade of a knife or pair of scissors for this. Tape the one end of the wire to one of the terminals of your 9V battery.</a:t>
            </a:r>
          </a:p>
          <a:p>
            <a:r>
              <a:rPr lang="en-GB" sz="2000" dirty="0"/>
              <a:t>Lay the wire over the cup parallel to the needle and connect the other end of the wire to the other battery terminal. Observe what happens to the needle. Why do you think this happens?</a:t>
            </a:r>
          </a:p>
        </p:txBody>
      </p:sp>
    </p:spTree>
    <p:custDataLst>
      <p:tags r:id="rId1"/>
    </p:custDataLst>
    <p:extLst>
      <p:ext uri="{BB962C8B-B14F-4D97-AF65-F5344CB8AC3E}">
        <p14:creationId xmlns:p14="http://schemas.microsoft.com/office/powerpoint/2010/main" val="350709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(3 of 3)</a:t>
            </a:r>
          </a:p>
        </p:txBody>
      </p:sp>
      <p:sp>
        <p:nvSpPr>
          <p:cNvPr id="3" name="Content Placeholder 2"/>
          <p:cNvSpPr>
            <a:spLocks noGrp="1"/>
          </p:cNvSpPr>
          <p:nvPr>
            <p:ph sz="quarter" idx="10"/>
          </p:nvPr>
        </p:nvSpPr>
        <p:spPr>
          <a:xfrm>
            <a:off x="826109" y="1059933"/>
            <a:ext cx="8284354" cy="2197617"/>
          </a:xfrm>
        </p:spPr>
        <p:txBody>
          <a:bodyPr>
            <a:noAutofit/>
          </a:bodyPr>
          <a:lstStyle/>
          <a:p>
            <a:r>
              <a:rPr lang="en-GB" sz="2000" dirty="0"/>
              <a:t>Next, keep the wire laid over the cup parallel to the needle but this time reverse the battery connections i.e. connect each end to the other terminal and observe what happens to the needle. Why do you think this happened?</a:t>
            </a:r>
          </a:p>
          <a:p>
            <a:r>
              <a:rPr lang="en-GB" sz="2000" dirty="0"/>
              <a:t>Lay the wire over the cup, but this time perpendicular (at right angles) to the needle and connect it to the battery. Observe what happens. Why do you think this happened?</a:t>
            </a:r>
          </a:p>
        </p:txBody>
      </p:sp>
    </p:spTree>
    <p:custDataLst>
      <p:tags r:id="rId1"/>
    </p:custDataLst>
    <p:extLst>
      <p:ext uri="{BB962C8B-B14F-4D97-AF65-F5344CB8AC3E}">
        <p14:creationId xmlns:p14="http://schemas.microsoft.com/office/powerpoint/2010/main" val="281820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Describe how a current through a conductor creates a magnetic field around the conductor</a:t>
            </a:r>
          </a:p>
          <a:p>
            <a:pPr marL="457200" indent="-457200">
              <a:buFont typeface="+mj-lt"/>
              <a:buAutoNum type="arabicPeriod"/>
            </a:pPr>
            <a:r>
              <a:rPr lang="en-GB" sz="2400" dirty="0"/>
              <a:t>Describe how to increase the strength of the magnetic field produced around a current carrying conductor</a:t>
            </a:r>
          </a:p>
          <a:p>
            <a:pPr marL="457200" indent="-457200">
              <a:buFont typeface="+mj-lt"/>
              <a:buAutoNum type="arabicPeriod"/>
            </a:pPr>
            <a:r>
              <a:rPr lang="en-GB" sz="2400" dirty="0"/>
              <a:t>Determine the direction of the magnetic field produced around a current carrying conductor</a:t>
            </a:r>
          </a:p>
          <a:p>
            <a:pPr marL="457200" indent="-457200">
              <a:buFont typeface="+mj-lt"/>
              <a:buAutoNum type="arabicPeriod"/>
            </a:pPr>
            <a:r>
              <a:rPr lang="en-GB" sz="2400" dirty="0"/>
              <a:t>Describe the applications of the electromagnetic effect</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a:t>Unit 2.2: </a:t>
            </a:r>
            <a:r>
              <a:rPr lang="en-GB" sz="3000" dirty="0"/>
              <a:t>The Electromagnetic Effect</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2C433F-EE02-F44A-ABEF-0507C2D9C8C7}"/>
              </a:ext>
            </a:extLst>
          </p:cNvPr>
          <p:cNvSpPr txBox="1"/>
          <p:nvPr/>
        </p:nvSpPr>
        <p:spPr>
          <a:xfrm>
            <a:off x="544286" y="424543"/>
            <a:ext cx="8307723" cy="646331"/>
          </a:xfrm>
          <a:prstGeom prst="rect">
            <a:avLst/>
          </a:prstGeom>
          <a:noFill/>
        </p:spPr>
        <p:txBody>
          <a:bodyPr wrap="none" rtlCol="0">
            <a:spAutoFit/>
          </a:bodyPr>
          <a:lstStyle/>
          <a:p>
            <a:r>
              <a:rPr lang="en-US" dirty="0"/>
              <a:t>Electricity and Magnetism - </a:t>
            </a:r>
            <a:r>
              <a:rPr lang="en-US" dirty="0">
                <a:hlinkClick r:id="rId2"/>
              </a:rPr>
              <a:t>https://www.youtube.com/watch?v=N2yQYwlDkYI</a:t>
            </a:r>
            <a:endParaRPr lang="en-US" dirty="0"/>
          </a:p>
          <a:p>
            <a:r>
              <a:rPr lang="en-US" dirty="0"/>
              <a:t>Magnetism: Crash Course Physics - </a:t>
            </a:r>
            <a:r>
              <a:rPr lang="en-US" dirty="0">
                <a:hlinkClick r:id="rId3"/>
              </a:rPr>
              <a:t>https://www.youtube.com/watch?v=s94suB5uLWw</a:t>
            </a:r>
            <a:endParaRPr lang="en-US" dirty="0"/>
          </a:p>
        </p:txBody>
      </p:sp>
    </p:spTree>
    <p:extLst>
      <p:ext uri="{BB962C8B-B14F-4D97-AF65-F5344CB8AC3E}">
        <p14:creationId xmlns:p14="http://schemas.microsoft.com/office/powerpoint/2010/main" val="208486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3156575"/>
          </a:xfrm>
        </p:spPr>
        <p:txBody>
          <a:bodyPr>
            <a:noAutofit/>
          </a:bodyPr>
          <a:lstStyle/>
          <a:p>
            <a:pPr marL="0" indent="0" algn="just">
              <a:buNone/>
            </a:pPr>
            <a:r>
              <a:rPr lang="en-US" sz="2400" dirty="0"/>
              <a:t>We said in the last unit that electricity and magnetism are opposite sides of the same coin.</a:t>
            </a:r>
          </a:p>
          <a:p>
            <a:pPr marL="0" indent="0" algn="just">
              <a:buNone/>
            </a:pPr>
            <a:r>
              <a:rPr lang="en-US" sz="2400" dirty="0"/>
              <a:t>In this unit we will start to see why this is the case by exploring the </a:t>
            </a:r>
            <a:r>
              <a:rPr lang="en-US" sz="2400" b="1" dirty="0"/>
              <a:t>electromagnetic effect</a:t>
            </a:r>
            <a:r>
              <a:rPr lang="en-US" sz="2400" dirty="0"/>
              <a:t> – how a current flowing in a wire generates a magnetic field around the wire.</a:t>
            </a:r>
          </a:p>
        </p:txBody>
      </p:sp>
      <p:pic>
        <p:nvPicPr>
          <p:cNvPr id="4" name="Picture 3">
            <a:extLst>
              <a:ext uri="{FF2B5EF4-FFF2-40B4-BE49-F238E27FC236}">
                <a16:creationId xmlns:a16="http://schemas.microsoft.com/office/drawing/2014/main" id="{35CE2975-1226-4849-B4E4-16DE2C695C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9089" y="981055"/>
            <a:ext cx="4488851" cy="2981345"/>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Electromagnetic experiment</a:t>
            </a:r>
          </a:p>
        </p:txBody>
      </p:sp>
      <p:sp>
        <p:nvSpPr>
          <p:cNvPr id="3" name="Content Placeholder 2"/>
          <p:cNvSpPr>
            <a:spLocks noGrp="1"/>
          </p:cNvSpPr>
          <p:nvPr>
            <p:ph idx="1"/>
          </p:nvPr>
        </p:nvSpPr>
        <p:spPr>
          <a:xfrm>
            <a:off x="1057330" y="942967"/>
            <a:ext cx="7948797" cy="842972"/>
          </a:xfrm>
        </p:spPr>
        <p:txBody>
          <a:bodyPr>
            <a:noAutofit/>
          </a:bodyPr>
          <a:lstStyle/>
          <a:p>
            <a:pPr marL="0" indent="0">
              <a:buNone/>
            </a:pPr>
            <a:r>
              <a:rPr lang="en-GB" sz="2400" dirty="0"/>
              <a:t>The best way for you to learn about the electromagnetic effect is for you to explore it for yourself. Here is a very simple experiment for you to try.</a:t>
            </a:r>
          </a:p>
        </p:txBody>
      </p:sp>
      <p:sp>
        <p:nvSpPr>
          <p:cNvPr id="10" name="Rectangle 9">
            <a:extLst>
              <a:ext uri="{FF2B5EF4-FFF2-40B4-BE49-F238E27FC236}">
                <a16:creationId xmlns:a16="http://schemas.microsoft.com/office/drawing/2014/main" id="{E0FECDD7-6CB2-9249-9F43-746F354CA5EA}"/>
              </a:ext>
            </a:extLst>
          </p:cNvPr>
          <p:cNvSpPr/>
          <p:nvPr/>
        </p:nvSpPr>
        <p:spPr>
          <a:xfrm>
            <a:off x="1145465" y="2056166"/>
            <a:ext cx="3974222" cy="1938992"/>
          </a:xfrm>
          <a:prstGeom prst="rect">
            <a:avLst/>
          </a:prstGeom>
          <a:solidFill>
            <a:schemeClr val="tx2">
              <a:lumMod val="40000"/>
              <a:lumOff val="60000"/>
            </a:schemeClr>
          </a:solidFill>
        </p:spPr>
        <p:txBody>
          <a:bodyPr wrap="square">
            <a:spAutoFit/>
          </a:bodyPr>
          <a:lstStyle/>
          <a:p>
            <a:r>
              <a:rPr lang="en-GB" sz="2400" i="1" dirty="0"/>
              <a:t>Click the button to download the instructions for doing the experiment. When you are done, you can watch the video of the experiment being done.</a:t>
            </a:r>
          </a:p>
        </p:txBody>
      </p:sp>
      <p:pic>
        <p:nvPicPr>
          <p:cNvPr id="11" name="Graphic 10" descr="User">
            <a:extLst>
              <a:ext uri="{FF2B5EF4-FFF2-40B4-BE49-F238E27FC236}">
                <a16:creationId xmlns:a16="http://schemas.microsoft.com/office/drawing/2014/main" id="{DB2F9CB8-C000-9F45-961E-CEA63C701D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2021783"/>
            <a:ext cx="854046" cy="854046"/>
          </a:xfrm>
          <a:prstGeom prst="rect">
            <a:avLst/>
          </a:prstGeom>
        </p:spPr>
      </p:pic>
      <p:sp>
        <p:nvSpPr>
          <p:cNvPr id="12" name="Rectangle 11">
            <a:extLst>
              <a:ext uri="{FF2B5EF4-FFF2-40B4-BE49-F238E27FC236}">
                <a16:creationId xmlns:a16="http://schemas.microsoft.com/office/drawing/2014/main" id="{85F91BF4-5908-BC44-8927-165A5C7B6D30}"/>
              </a:ext>
            </a:extLst>
          </p:cNvPr>
          <p:cNvSpPr/>
          <p:nvPr/>
        </p:nvSpPr>
        <p:spPr>
          <a:xfrm>
            <a:off x="5261317" y="2056166"/>
            <a:ext cx="4181674" cy="27840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
        <p:nvSpPr>
          <p:cNvPr id="13" name="Rounded Rectangle 12">
            <a:extLst>
              <a:ext uri="{FF2B5EF4-FFF2-40B4-BE49-F238E27FC236}">
                <a16:creationId xmlns:a16="http://schemas.microsoft.com/office/drawing/2014/main" id="{38BF5E48-11A8-7C4E-981D-54FC36E61E97}"/>
              </a:ext>
            </a:extLst>
          </p:cNvPr>
          <p:cNvSpPr/>
          <p:nvPr/>
        </p:nvSpPr>
        <p:spPr>
          <a:xfrm>
            <a:off x="1145465" y="4203051"/>
            <a:ext cx="3974221" cy="637126"/>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Instructions</a:t>
            </a:r>
          </a:p>
        </p:txBody>
      </p:sp>
    </p:spTree>
    <p:custDataLst>
      <p:tags r:id="rId1"/>
    </p:custDataLst>
    <p:extLst>
      <p:ext uri="{BB962C8B-B14F-4D97-AF65-F5344CB8AC3E}">
        <p14:creationId xmlns:p14="http://schemas.microsoft.com/office/powerpoint/2010/main" val="367105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3" name="Content Placeholder 2"/>
          <p:cNvSpPr>
            <a:spLocks noGrp="1"/>
          </p:cNvSpPr>
          <p:nvPr>
            <p:ph idx="1"/>
          </p:nvPr>
        </p:nvSpPr>
        <p:spPr>
          <a:xfrm>
            <a:off x="1122532" y="1091868"/>
            <a:ext cx="5388320" cy="1899305"/>
          </a:xfrm>
          <a:solidFill>
            <a:schemeClr val="tx2">
              <a:lumMod val="40000"/>
              <a:lumOff val="60000"/>
            </a:schemeClr>
          </a:solidFill>
        </p:spPr>
        <p:txBody>
          <a:bodyPr lIns="90000">
            <a:noAutofit/>
          </a:bodyPr>
          <a:lstStyle/>
          <a:p>
            <a:pPr marL="0" indent="0">
              <a:buNone/>
            </a:pPr>
            <a:r>
              <a:rPr lang="en-GB" sz="2400" i="1" dirty="0"/>
              <a:t>Once you have done the experiment a few times, take a video of you doing the experiment where you try to explain why you observe what you observe. Upload this video to your online profile.</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video</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5318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electromagnetic effect</a:t>
            </a:r>
          </a:p>
        </p:txBody>
      </p:sp>
      <p:sp>
        <p:nvSpPr>
          <p:cNvPr id="3" name="Content Placeholder 2"/>
          <p:cNvSpPr>
            <a:spLocks noGrp="1"/>
          </p:cNvSpPr>
          <p:nvPr>
            <p:ph idx="1"/>
          </p:nvPr>
        </p:nvSpPr>
        <p:spPr>
          <a:xfrm>
            <a:off x="1057329" y="1139514"/>
            <a:ext cx="7672757" cy="1800634"/>
          </a:xfrm>
        </p:spPr>
        <p:txBody>
          <a:bodyPr>
            <a:noAutofit/>
          </a:bodyPr>
          <a:lstStyle/>
          <a:p>
            <a:pPr marL="0" indent="0">
              <a:buNone/>
            </a:pPr>
            <a:r>
              <a:rPr lang="en-GB" sz="2400" dirty="0"/>
              <a:t>We saw in our experiment that when there was a current flowing through the wire, the magnetised needle was deflected. The only thing that would deflect a magnetised needle is another magnetic field.</a:t>
            </a:r>
          </a:p>
          <a:p>
            <a:pPr marL="0" indent="0">
              <a:buNone/>
            </a:pPr>
            <a:r>
              <a:rPr lang="en-GB" sz="2400" dirty="0"/>
              <a:t>This is the </a:t>
            </a:r>
            <a:r>
              <a:rPr lang="en-GB" sz="2400" b="1" dirty="0"/>
              <a:t>Electromagnetic Effect</a:t>
            </a:r>
            <a:r>
              <a:rPr lang="en-GB" sz="2400" dirty="0"/>
              <a:t>.</a:t>
            </a:r>
          </a:p>
        </p:txBody>
      </p:sp>
      <p:sp>
        <p:nvSpPr>
          <p:cNvPr id="5" name="Rounded Rectangle 4">
            <a:extLst>
              <a:ext uri="{FF2B5EF4-FFF2-40B4-BE49-F238E27FC236}">
                <a16:creationId xmlns:a16="http://schemas.microsoft.com/office/drawing/2014/main" id="{252079F7-CCEA-CB43-B20C-B113B48D04FD}"/>
              </a:ext>
            </a:extLst>
          </p:cNvPr>
          <p:cNvSpPr/>
          <p:nvPr/>
        </p:nvSpPr>
        <p:spPr>
          <a:xfrm>
            <a:off x="1181686" y="3118698"/>
            <a:ext cx="8539089" cy="14911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The Electromagnetic Effect:</a:t>
            </a:r>
          </a:p>
          <a:p>
            <a:r>
              <a:rPr lang="en-US" sz="3200" dirty="0"/>
              <a:t>A current flowing through a wire produces a magnetic field around the wire.</a:t>
            </a:r>
          </a:p>
        </p:txBody>
      </p:sp>
    </p:spTree>
    <p:custDataLst>
      <p:tags r:id="rId1"/>
    </p:custDataLst>
    <p:extLst>
      <p:ext uri="{BB962C8B-B14F-4D97-AF65-F5344CB8AC3E}">
        <p14:creationId xmlns:p14="http://schemas.microsoft.com/office/powerpoint/2010/main" val="952283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47810</TotalTime>
  <Words>2408</Words>
  <Application>Microsoft Macintosh PowerPoint</Application>
  <PresentationFormat>Custom</PresentationFormat>
  <Paragraphs>241</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Open Sans</vt:lpstr>
      <vt:lpstr>Office Theme</vt:lpstr>
      <vt:lpstr>Electrical Principles</vt:lpstr>
      <vt:lpstr>Assumed prior learning</vt:lpstr>
      <vt:lpstr>Outcomes</vt:lpstr>
      <vt:lpstr>Unit 2.2: The Electromagnetic Effect</vt:lpstr>
      <vt:lpstr>PowerPoint Presentation</vt:lpstr>
      <vt:lpstr>Introduction</vt:lpstr>
      <vt:lpstr>Electromagnetic experiment</vt:lpstr>
      <vt:lpstr>The main circuit</vt:lpstr>
      <vt:lpstr>The electromagnetic effect</vt:lpstr>
      <vt:lpstr>The shape of the magnetic field</vt:lpstr>
      <vt:lpstr>The Right Hand Rule</vt:lpstr>
      <vt:lpstr>The Right Hand Rule</vt:lpstr>
      <vt:lpstr>The arrow convention</vt:lpstr>
      <vt:lpstr>Making a stronger magnetic field</vt:lpstr>
      <vt:lpstr>Like a bar magnet</vt:lpstr>
      <vt:lpstr>Where’s North?</vt:lpstr>
      <vt:lpstr>Solenoid Field Lines</vt:lpstr>
      <vt:lpstr>Iron core</vt:lpstr>
      <vt:lpstr>How To Make A Stronger Magnet</vt:lpstr>
      <vt:lpstr>What’s it good for?</vt:lpstr>
      <vt:lpstr>Test Yourself</vt:lpstr>
      <vt:lpstr>Question 1</vt:lpstr>
      <vt:lpstr>Question 2</vt:lpstr>
      <vt:lpstr>Question 3</vt:lpstr>
      <vt:lpstr>Question 4</vt:lpstr>
      <vt:lpstr>Question 5</vt:lpstr>
      <vt:lpstr>Document Briefing – Doc01 (1 of 3)</vt:lpstr>
      <vt:lpstr>Document Briefing – Doc01 (2 of 3)</vt:lpstr>
      <vt:lpstr>Document Briefing – Doc01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1119</cp:revision>
  <dcterms:created xsi:type="dcterms:W3CDTF">2018-02-02T12:07:09Z</dcterms:created>
  <dcterms:modified xsi:type="dcterms:W3CDTF">2019-01-15T09:24:49Z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