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comments/comment1.xml" ContentType="application/vnd.openxmlformats-officedocument.presentationml.comment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25"/>
  </p:notesMasterIdLst>
  <p:sldIdLst>
    <p:sldId id="256" r:id="rId2"/>
    <p:sldId id="309" r:id="rId3"/>
    <p:sldId id="268" r:id="rId4"/>
    <p:sldId id="278" r:id="rId5"/>
    <p:sldId id="704" r:id="rId6"/>
    <p:sldId id="563" r:id="rId7"/>
    <p:sldId id="319" r:id="rId8"/>
    <p:sldId id="733" r:id="rId9"/>
    <p:sldId id="736" r:id="rId10"/>
    <p:sldId id="734" r:id="rId11"/>
    <p:sldId id="732" r:id="rId12"/>
    <p:sldId id="321" r:id="rId13"/>
    <p:sldId id="322" r:id="rId14"/>
    <p:sldId id="590" r:id="rId15"/>
    <p:sldId id="705" r:id="rId16"/>
    <p:sldId id="738" r:id="rId17"/>
    <p:sldId id="715" r:id="rId18"/>
    <p:sldId id="420" r:id="rId19"/>
    <p:sldId id="710" r:id="rId20"/>
    <p:sldId id="737" r:id="rId21"/>
    <p:sldId id="740" r:id="rId22"/>
    <p:sldId id="739" r:id="rId23"/>
    <p:sldId id="741" r:id="rId24"/>
  </p:sldIdLst>
  <p:sldSz cx="10239375" cy="5003800"/>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704"/>
            <p14:sldId id="563"/>
            <p14:sldId id="319"/>
            <p14:sldId id="733"/>
            <p14:sldId id="736"/>
            <p14:sldId id="734"/>
            <p14:sldId id="732"/>
            <p14:sldId id="321"/>
            <p14:sldId id="322"/>
            <p14:sldId id="590"/>
            <p14:sldId id="705"/>
            <p14:sldId id="738"/>
            <p14:sldId id="715"/>
            <p14:sldId id="420"/>
            <p14:sldId id="710"/>
            <p14:sldId id="737"/>
            <p14:sldId id="740"/>
            <p14:sldId id="739"/>
            <p14:sldId id="741"/>
          </p14:sldIdLst>
        </p14:section>
        <p14:section name="Appendix" id="{61A5EB1E-5BAC-224D-8F20-5D1D8E086C2B}">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27"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EC368"/>
    <a:srgbClr val="86B59C"/>
    <a:srgbClr val="F36F21"/>
    <a:srgbClr val="EFF2F7"/>
    <a:srgbClr val="00B05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1"/>
    <p:restoredTop sz="67241" autoAdjust="0"/>
  </p:normalViewPr>
  <p:slideViewPr>
    <p:cSldViewPr snapToGrid="0" snapToObjects="1">
      <p:cViewPr varScale="1">
        <p:scale>
          <a:sx n="88" d="100"/>
          <a:sy n="88" d="100"/>
        </p:scale>
        <p:origin x="14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21T12:54:59.992" idx="8">
    <p:pos x="5743" y="1909"/>
    <p:text>Img04 - https://upload.wikimedia.org/wikipedia/commons/1/14/Magnetic_field_of_bar_magnets_repelling.png</p:text>
    <p:extLst mod="1">
      <p:ext uri="{C676402C-5697-4E1C-873F-D02D1690AC5C}">
        <p15:threadingInfo xmlns:p15="http://schemas.microsoft.com/office/powerpoint/2012/main" timeZoneBias="-120"/>
      </p:ext>
    </p:extLst>
  </p:cm>
  <p:cm authorId="1" dt="2018-05-21T12:55:07.816" idx="9">
    <p:pos x="5734" y="676"/>
    <p:text>Img05 - https://upload.wikimedia.org/wikipedia/commons/f/fb/Magnetic_field_of_bar_magnets_attracting.png</p:text>
    <p:extLst mod="1">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15/01/2019</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activity</a:t>
            </a:r>
          </a:p>
          <a:p>
            <a:endParaRPr lang="en-GB" dirty="0"/>
          </a:p>
          <a:p>
            <a:pPr marL="171450" indent="-171450">
              <a:buFont typeface="Arial" panose="020B0604020202020204" pitchFamily="34" charset="0"/>
              <a:buChar char="•"/>
            </a:pPr>
            <a:r>
              <a:rPr lang="en-GB" dirty="0"/>
              <a:t>Img11 (left) repulsion = Img04 from 07_01_01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Img12 (right) attraction = Img04 from 07_01_01</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both images, add view full screen option.</a:t>
            </a:r>
          </a:p>
          <a:p>
            <a:endParaRPr lang="en-GB" dirty="0"/>
          </a:p>
          <a:p>
            <a:r>
              <a:rPr lang="en-GB" dirty="0"/>
              <a:t>See comments for image sources</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2739850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Img13 = Img06 from 07_01_01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Img14 = Img06 from 07_01_01</a:t>
            </a:r>
          </a:p>
          <a:p>
            <a:endParaRPr lang="en-GB" dirty="0"/>
          </a:p>
          <a:p>
            <a:r>
              <a:rPr lang="en-GB" dirty="0"/>
              <a:t>On clicking each image, bring up a full screen version with clear close button.</a:t>
            </a:r>
          </a:p>
          <a:p>
            <a:r>
              <a:rPr lang="en-GB" dirty="0"/>
              <a:t>See comments for image sources.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both images, add view full screen option.</a:t>
            </a:r>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2071595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Multiple choice activity</a:t>
                </a:r>
              </a:p>
              <a:p>
                <a:endParaRPr lang="en-GB" dirty="0"/>
              </a:p>
              <a:p>
                <a:pPr marL="171450" indent="-171450">
                  <a:buFont typeface="Arial" panose="020B0604020202020204" pitchFamily="34" charset="0"/>
                  <a:buChar char="•"/>
                </a:pPr>
                <a:r>
                  <a:rPr lang="en-GB" dirty="0"/>
                  <a:t>Img15 (top) weaker = https://1.bp.blogspot.com/-fcb9ndCq_YM/V4B0zNNdsCI/</a:t>
                </a:r>
                <a:r>
                  <a:rPr lang="en-GB" dirty="0" err="1"/>
                  <a:t>AAAAAAAAAqk</a:t>
                </a:r>
                <a:r>
                  <a:rPr lang="en-GB" dirty="0"/>
                  <a:t>/kopLtOgHLZ4ZVd5xH7MT5P1TJjkzjDPsgCLcB/s1600/Screen%2BShot%2B2016-07-09%2Bat%2B9.21.06%2Bam.png - redraw</a:t>
                </a:r>
              </a:p>
              <a:p>
                <a:pPr marL="171450" indent="-171450">
                  <a:buFont typeface="Arial" panose="020B0604020202020204" pitchFamily="34" charset="0"/>
                  <a:buChar char="•"/>
                </a:pPr>
                <a:r>
                  <a:rPr lang="en-GB" dirty="0"/>
                  <a:t>Img16 (bottom) stronger = Img10 but redrawn with twice the number of field lines</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Feedback:</a:t>
                </a:r>
              </a:p>
              <a:p>
                <a:pPr marL="0" indent="0">
                  <a:buFont typeface="Arial" panose="020B0604020202020204" pitchFamily="34" charset="0"/>
                  <a:buNone/>
                </a:pPr>
                <a:r>
                  <a:rPr lang="en-GB" dirty="0"/>
                  <a:t>Correct: Well done. You got it. In this image, we can see that there are about twice the number of field lines as in the other image. This means this is the stronger magnetic field. Remember that field lines never join or cross.</a:t>
                </a:r>
              </a:p>
              <a:p>
                <a:pPr marL="0" indent="0">
                  <a:buFont typeface="Arial" panose="020B0604020202020204" pitchFamily="34" charset="0"/>
                  <a:buNone/>
                </a:pPr>
                <a:r>
                  <a:rPr lang="en-GB" dirty="0"/>
                  <a:t>Incorrect: That is not correct. In this image, we can see that there are about half the number of field lines as in the other image. This means this is the weaker magnetic field. Remember that field lines never join or cross.</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138963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 = on click, present the following in a popup – “This is the magnetic field strength given by the letter B and measured in </a:t>
                </a:r>
                <a:r>
                  <a:rPr lang="en-US" dirty="0" err="1"/>
                  <a:t>Teslas</a:t>
                </a:r>
                <a:r>
                  <a:rPr lang="en-US" dirty="0"/>
                  <a:t> (T).”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Phi = on click, present the following in a popup = “This is the Greek letter Phi and is the magnetic flux measured in </a:t>
                </a:r>
                <a:r>
                  <a:rPr lang="en-US" dirty="0" err="1"/>
                  <a:t>Webers</a:t>
                </a:r>
                <a:r>
                  <a:rPr lang="en-US" dirty="0"/>
                  <a:t> (</a:t>
                </a:r>
                <a:r>
                  <a:rPr lang="en-US" dirty="0" err="1"/>
                  <a:t>Wb</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 on click, present the following in a popup = “This is the area measured in m</a:t>
                </a:r>
                <a:r>
                  <a:rPr lang="en-US" baseline="30000" dirty="0"/>
                  <a:t>2</a:t>
                </a:r>
                <a:r>
                  <a:rPr lang="en-US" baseline="0" dirty="0"/>
                  <a:t>.”</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4240284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YT01 = on click, play YT01 full screen. YT01 = https://v637g.app.goo.gl/du6bZNjyTFvFLWh76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YT02 = on click, play YT02 full screen. YT02 = https://</a:t>
                </a:r>
                <a:r>
                  <a:rPr lang="en-US" baseline="0" dirty="0" err="1"/>
                  <a:t>www.youtube.com</a:t>
                </a:r>
                <a:r>
                  <a:rPr lang="en-US" baseline="0" dirty="0"/>
                  <a:t>/</a:t>
                </a:r>
                <a:r>
                  <a:rPr lang="en-US" baseline="0" dirty="0" err="1"/>
                  <a:t>watch?v</a:t>
                </a:r>
                <a:r>
                  <a:rPr lang="en-US" baseline="0" dirty="0"/>
                  <a:t>=V-Gus-qIT74</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981288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points when learner clicks on each number</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3721107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4234562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228600" indent="-228600">
              <a:buAutoNum type="alphaLcParenR"/>
            </a:pPr>
            <a:r>
              <a:rPr lang="en-GB" dirty="0"/>
              <a:t>Img15</a:t>
            </a:r>
          </a:p>
          <a:p>
            <a:pPr marL="228600" indent="-228600">
              <a:buAutoNum type="alphaLcParenR"/>
            </a:pPr>
            <a:r>
              <a:rPr lang="en-GB" dirty="0"/>
              <a:t>Img17 = same as Img17 but with arrows on field lines in opposite direction</a:t>
            </a:r>
          </a:p>
          <a:p>
            <a:pPr marL="228600" indent="-228600">
              <a:buAutoNum type="alphaLcParenR"/>
            </a:pPr>
            <a:r>
              <a:rPr lang="en-GB" dirty="0"/>
              <a:t>Img18 = same as Img17 but with no field lines going from N to S pole – all just go out into space</a:t>
            </a:r>
          </a:p>
          <a:p>
            <a:pPr marL="228600" indent="-228600">
              <a:buAutoNum type="alphaLcParenR"/>
            </a:pPr>
            <a:r>
              <a:rPr lang="en-GB" dirty="0"/>
              <a:t>Img19 = Img17 but with some field lines crossing and joining</a:t>
            </a:r>
          </a:p>
          <a:p>
            <a:pPr marL="228600" indent="-228600">
              <a:buAutoNum type="alphaLcParenR"/>
            </a:pPr>
            <a:endParaRPr lang="en-GB" dirty="0"/>
          </a:p>
          <a:p>
            <a:endParaRPr lang="en-GB" dirty="0"/>
          </a:p>
          <a:p>
            <a:r>
              <a:rPr lang="en-GB" dirty="0"/>
              <a:t>MCQ:</a:t>
            </a:r>
          </a:p>
          <a:p>
            <a:r>
              <a:rPr lang="en-GB" dirty="0"/>
              <a:t>Correct answer: a</a:t>
            </a:r>
          </a:p>
          <a:p>
            <a:endParaRPr lang="en-GB" dirty="0"/>
          </a:p>
          <a:p>
            <a:r>
              <a:rPr lang="en-GB" dirty="0"/>
              <a:t>Feedback:</a:t>
            </a:r>
          </a:p>
          <a:p>
            <a:pPr marL="228600" indent="-228600">
              <a:buAutoNum type="alphaLcParenR"/>
            </a:pPr>
            <a:r>
              <a:rPr lang="en-GB" dirty="0"/>
              <a:t>= Well done. That’s right. Field lines are always drawn from the north to the south pole and they never cross or join.</a:t>
            </a:r>
          </a:p>
          <a:p>
            <a:pPr marL="228600" indent="-228600">
              <a:buAutoNum type="alphaLcParenR"/>
            </a:pPr>
            <a:r>
              <a:rPr lang="en-GB" dirty="0"/>
              <a:t>= That is not correct. Field lines are always drawn from the north to the south pole. The field lines in this diagram are going from south to north.</a:t>
            </a:r>
          </a:p>
          <a:p>
            <a:pPr marL="228600" indent="-228600">
              <a:buAutoNum type="alphaLcParenR"/>
            </a:pPr>
            <a:r>
              <a:rPr lang="en-GB" dirty="0"/>
              <a:t>= That is not correct. Field lines always go from the north to south pole even if our diagram is not big enough to show the full line. In this diagram, even the field lines closest to the magnet do not form a closed path.</a:t>
            </a:r>
          </a:p>
          <a:p>
            <a:pPr marL="228600" indent="-228600">
              <a:buAutoNum type="alphaLcParenR"/>
            </a:pPr>
            <a:r>
              <a:rPr lang="en-GB" dirty="0"/>
              <a:t>= That is not correct. Field lines never cross, touch or join.</a:t>
            </a:r>
          </a:p>
          <a:p>
            <a:endParaRPr lang="en-GB" dirty="0"/>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17007943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228600" indent="-228600">
              <a:buAutoNum type="alphaLcParenR"/>
            </a:pPr>
            <a:r>
              <a:rPr lang="en-GB" dirty="0"/>
              <a:t>Img15</a:t>
            </a:r>
          </a:p>
          <a:p>
            <a:pPr marL="228600" indent="-228600">
              <a:buAutoNum type="alphaLcParenR"/>
            </a:pPr>
            <a:r>
              <a:rPr lang="en-GB" dirty="0"/>
              <a:t>Img16</a:t>
            </a:r>
          </a:p>
          <a:p>
            <a:endParaRPr lang="en-GB" dirty="0"/>
          </a:p>
          <a:p>
            <a:r>
              <a:rPr lang="en-GB" dirty="0"/>
              <a:t>MCQ:</a:t>
            </a:r>
          </a:p>
          <a:p>
            <a:r>
              <a:rPr lang="en-GB" dirty="0"/>
              <a:t>Correct answer: a</a:t>
            </a:r>
          </a:p>
          <a:p>
            <a:endParaRPr lang="en-GB" dirty="0"/>
          </a:p>
          <a:p>
            <a:r>
              <a:rPr lang="en-GB" dirty="0"/>
              <a:t>Feedback:</a:t>
            </a:r>
          </a:p>
          <a:p>
            <a:pPr marL="228600" indent="-228600">
              <a:buAutoNum type="alphaLcParenR"/>
            </a:pPr>
            <a:r>
              <a:rPr lang="en-GB" dirty="0"/>
              <a:t>= Well done. That’s right. The field lines in this diagram are further apart than in the other diagram. Another way to say this is that there are fewer field lines in area around the magnet than in the other diagram.</a:t>
            </a:r>
          </a:p>
          <a:p>
            <a:pPr marL="228600" indent="-228600">
              <a:buAutoNum type="alphaLcParenR"/>
            </a:pPr>
            <a:r>
              <a:rPr lang="en-GB" dirty="0"/>
              <a:t>= That is not correct. The more field lines in a given area, the stronger the magnetic field. In this diagram there are more field lines in any given area around the magnet. Another way to say this is that the field lines are closer together.</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394390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MCQ:</a:t>
            </a:r>
          </a:p>
          <a:p>
            <a:r>
              <a:rPr lang="en-GB" dirty="0"/>
              <a:t>Correct answer: b</a:t>
            </a:r>
          </a:p>
          <a:p>
            <a:endParaRPr lang="en-GB" dirty="0"/>
          </a:p>
          <a:p>
            <a:r>
              <a:rPr lang="en-GB" dirty="0"/>
              <a:t>Feedback:</a:t>
            </a:r>
          </a:p>
          <a:p>
            <a:pPr marL="228600" indent="-228600">
              <a:buAutoNum type="alphaLcParenR"/>
            </a:pPr>
            <a:r>
              <a:rPr lang="en-GB" dirty="0"/>
              <a:t>= That is not correct. Like poles repel each other. Unlike poles attract.</a:t>
            </a:r>
          </a:p>
          <a:p>
            <a:pPr marL="228600" indent="-228600">
              <a:buAutoNum type="alphaLcParenR"/>
            </a:pPr>
            <a:r>
              <a:rPr lang="en-GB" dirty="0"/>
              <a:t>= Well done. That’s right. Like poles repel.</a:t>
            </a:r>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399672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MCQ:</a:t>
            </a:r>
          </a:p>
          <a:p>
            <a:r>
              <a:rPr lang="en-GB" dirty="0"/>
              <a:t>Correct answer: b</a:t>
            </a:r>
          </a:p>
          <a:p>
            <a:endParaRPr lang="en-GB" dirty="0"/>
          </a:p>
          <a:p>
            <a:r>
              <a:rPr lang="en-GB" dirty="0"/>
              <a:t>Feedback:</a:t>
            </a:r>
          </a:p>
          <a:p>
            <a:pPr marL="228600" indent="-228600">
              <a:buAutoNum type="alphaLcParenR"/>
            </a:pPr>
            <a:r>
              <a:rPr lang="en-GB" dirty="0"/>
              <a:t>= That is not correct. Only certain materials, called ferromagnetic materials, can be made into permanent magnets.</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dirty="0"/>
              <a:t>= Well done. Only certain materials, called ferromagnetic materials, can be made into permanent magnets.</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300828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dirty="0"/>
                  <a:t>MCQ:</a:t>
                </a:r>
              </a:p>
              <a:p>
                <a:r>
                  <a:rPr lang="en-GB" dirty="0"/>
                  <a:t>Correct answer: c</a:t>
                </a:r>
              </a:p>
              <a:p>
                <a:endParaRPr lang="en-GB" dirty="0"/>
              </a:p>
              <a:p>
                <a:r>
                  <a:rPr lang="en-GB" dirty="0"/>
                  <a:t>Feedback:</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dirty="0"/>
                  <a:t>= That is not correct. The expression for calculating the magnetic field strength is </a:t>
                </a:r>
                <a14:m>
                  <m:oMath xmlns:m="http://schemas.openxmlformats.org/officeDocument/2006/math">
                    <m:r>
                      <a:rPr lang="en-GB" sz="1200" i="1" smtClean="0">
                        <a:latin typeface="Cambria Math" panose="02040503050406030204" pitchFamily="18" charset="0"/>
                        <a:ea typeface="Cambria Math" panose="02040503050406030204" pitchFamily="18" charset="0"/>
                      </a:rPr>
                      <m:t>𝛽</m:t>
                    </m:r>
                    <m:r>
                      <a:rPr lang="en-US" sz="1200" i="1">
                        <a:latin typeface="Cambria Math" panose="02040503050406030204" pitchFamily="18" charset="0"/>
                        <a:ea typeface="Cambria Math" panose="02040503050406030204" pitchFamily="18" charset="0"/>
                      </a:rPr>
                      <m:t>=</m:t>
                    </m:r>
                    <m:f>
                      <m:fPr>
                        <m:ctrlPr>
                          <a:rPr lang="en-US" sz="1200" i="1" smtClean="0">
                            <a:latin typeface="Cambria Math" panose="02040503050406030204" pitchFamily="18" charset="0"/>
                            <a:ea typeface="Cambria Math" panose="02040503050406030204" pitchFamily="18" charset="0"/>
                          </a:rPr>
                        </m:ctrlPr>
                      </m:fPr>
                      <m:num>
                        <m:r>
                          <a:rPr lang="en-US" sz="1200" i="1">
                            <a:latin typeface="Cambria Math" panose="02040503050406030204" pitchFamily="18" charset="0"/>
                            <a:ea typeface="Cambria Math" panose="02040503050406030204" pitchFamily="18" charset="0"/>
                          </a:rPr>
                          <m:t>𝜙</m:t>
                        </m:r>
                      </m:num>
                      <m:den>
                        <m:r>
                          <a:rPr lang="en-US" sz="1200" b="0" i="1" smtClean="0">
                            <a:latin typeface="Cambria Math" panose="02040503050406030204" pitchFamily="18" charset="0"/>
                            <a:ea typeface="Cambria Math" panose="02040503050406030204" pitchFamily="18" charset="0"/>
                          </a:rPr>
                          <m:t>𝐴</m:t>
                        </m:r>
                      </m:den>
                    </m:f>
                  </m:oMath>
                </a14:m>
                <a:r>
                  <a:rPr lang="en-GB" sz="1200" dirty="0"/>
                  <a:t>.</a:t>
                </a:r>
              </a:p>
              <a:p>
                <a:pPr marL="228600" indent="-228600">
                  <a:buAutoNum type="alphaLcParenR"/>
                </a:pPr>
                <a:r>
                  <a:rPr lang="en-GB" dirty="0"/>
                  <a:t>= That is not correct. While this expression is technically correct, it is not the expression for magnetic field strength. You would use this expression to calculate the magnetic flux.</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dirty="0"/>
                  <a:t>= Well done. This is correct.</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dirty="0"/>
                  <a:t>That is not correct. The expression for calculating the magnetic field strength is </a:t>
                </a:r>
                <a14:m>
                  <m:oMath xmlns:m="http://schemas.openxmlformats.org/officeDocument/2006/math">
                    <m:r>
                      <a:rPr lang="en-GB" sz="1200" i="1" smtClean="0">
                        <a:latin typeface="Cambria Math" panose="02040503050406030204" pitchFamily="18" charset="0"/>
                        <a:ea typeface="Cambria Math" panose="02040503050406030204" pitchFamily="18" charset="0"/>
                      </a:rPr>
                      <m:t>𝛽</m:t>
                    </m:r>
                    <m:r>
                      <a:rPr lang="en-US" sz="1200" i="1">
                        <a:latin typeface="Cambria Math" panose="02040503050406030204" pitchFamily="18" charset="0"/>
                        <a:ea typeface="Cambria Math" panose="02040503050406030204" pitchFamily="18" charset="0"/>
                      </a:rPr>
                      <m:t>=</m:t>
                    </m:r>
                    <m:f>
                      <m:fPr>
                        <m:ctrlPr>
                          <a:rPr lang="en-US" sz="1200" i="1" smtClean="0">
                            <a:latin typeface="Cambria Math" panose="02040503050406030204" pitchFamily="18" charset="0"/>
                            <a:ea typeface="Cambria Math" panose="02040503050406030204" pitchFamily="18" charset="0"/>
                          </a:rPr>
                        </m:ctrlPr>
                      </m:fPr>
                      <m:num>
                        <m:r>
                          <a:rPr lang="en-US" sz="1200" i="1">
                            <a:latin typeface="Cambria Math" panose="02040503050406030204" pitchFamily="18" charset="0"/>
                            <a:ea typeface="Cambria Math" panose="02040503050406030204" pitchFamily="18" charset="0"/>
                          </a:rPr>
                          <m:t>𝜙</m:t>
                        </m:r>
                      </m:num>
                      <m:den>
                        <m:r>
                          <a:rPr lang="en-US" sz="1200" b="0" i="1" smtClean="0">
                            <a:latin typeface="Cambria Math" panose="02040503050406030204" pitchFamily="18" charset="0"/>
                            <a:ea typeface="Cambria Math" panose="02040503050406030204" pitchFamily="18" charset="0"/>
                          </a:rPr>
                          <m:t>𝐴</m:t>
                        </m:r>
                      </m:den>
                    </m:f>
                  </m:oMath>
                </a14:m>
                <a:r>
                  <a:rPr lang="en-GB" sz="1200" dirty="0"/>
                  <a:t>.</a:t>
                </a:r>
              </a:p>
            </p:txBody>
          </p:sp>
        </mc:Choice>
        <mc:Fallback xmlns="">
          <p:sp>
            <p:nvSpPr>
              <p:cNvPr id="3" name="Notes Placeholder 2"/>
              <p:cNvSpPr>
                <a:spLocks noGrp="1"/>
              </p:cNvSpPr>
              <p:nvPr>
                <p:ph type="body" idx="1"/>
              </p:nvPr>
            </p:nvSpPr>
            <p:spPr/>
            <p:txBody>
              <a:bodyPr/>
              <a:lstStyle/>
              <a:p>
                <a:r>
                  <a:rPr lang="en-GB" dirty="0"/>
                  <a:t>MCQ:</a:t>
                </a:r>
              </a:p>
              <a:p>
                <a:r>
                  <a:rPr lang="en-GB" dirty="0"/>
                  <a:t>Correct answer: c</a:t>
                </a:r>
              </a:p>
              <a:p>
                <a:endParaRPr lang="en-GB" dirty="0"/>
              </a:p>
              <a:p>
                <a:r>
                  <a:rPr lang="en-GB" dirty="0"/>
                  <a:t>Feedback:</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dirty="0"/>
                  <a:t>= That is not correct. The expression for calculating the magnetic field strength is </a:t>
                </a:r>
                <a:r>
                  <a:rPr lang="en-GB" sz="1200" i="0">
                    <a:latin typeface="Cambria Math" panose="02040503050406030204" pitchFamily="18" charset="0"/>
                    <a:ea typeface="Cambria Math" panose="02040503050406030204" pitchFamily="18" charset="0"/>
                  </a:rPr>
                  <a:t>𝛽</a:t>
                </a:r>
                <a:r>
                  <a:rPr lang="en-US" sz="1200" i="0">
                    <a:latin typeface="Cambria Math" panose="02040503050406030204" pitchFamily="18" charset="0"/>
                    <a:ea typeface="Cambria Math" panose="02040503050406030204" pitchFamily="18" charset="0"/>
                  </a:rPr>
                  <a:t>=𝜙/</a:t>
                </a:r>
                <a:r>
                  <a:rPr lang="en-US" sz="1200" b="0" i="0">
                    <a:latin typeface="Cambria Math" panose="02040503050406030204" pitchFamily="18" charset="0"/>
                    <a:ea typeface="Cambria Math" panose="02040503050406030204" pitchFamily="18" charset="0"/>
                  </a:rPr>
                  <a:t>𝐴</a:t>
                </a:r>
                <a:r>
                  <a:rPr lang="en-GB" sz="1200" dirty="0"/>
                  <a:t>.</a:t>
                </a:r>
              </a:p>
              <a:p>
                <a:pPr marL="228600" indent="-228600">
                  <a:buAutoNum type="alphaLcParenR"/>
                </a:pPr>
                <a:r>
                  <a:rPr lang="en-GB" dirty="0"/>
                  <a:t>= That is not correct. While this expression is technically correct, it is not the expression for magnetic field strength. You would use this expression to calculate the magnetic flux.</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dirty="0"/>
                  <a:t>= Well done. This is correct.</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dirty="0"/>
                  <a:t>That is not correct. The expression for calculating the magnetic field strength is </a:t>
                </a:r>
                <a:r>
                  <a:rPr lang="en-GB" sz="1200" i="0">
                    <a:latin typeface="Cambria Math" panose="02040503050406030204" pitchFamily="18" charset="0"/>
                    <a:ea typeface="Cambria Math" panose="02040503050406030204" pitchFamily="18" charset="0"/>
                  </a:rPr>
                  <a:t>𝛽</a:t>
                </a:r>
                <a:r>
                  <a:rPr lang="en-US" sz="1200" i="0">
                    <a:latin typeface="Cambria Math" panose="02040503050406030204" pitchFamily="18" charset="0"/>
                    <a:ea typeface="Cambria Math" panose="02040503050406030204" pitchFamily="18" charset="0"/>
                  </a:rPr>
                  <a:t>=𝜙/</a:t>
                </a:r>
                <a:r>
                  <a:rPr lang="en-US" sz="1200" b="0" i="0">
                    <a:latin typeface="Cambria Math" panose="02040503050406030204" pitchFamily="18" charset="0"/>
                    <a:ea typeface="Cambria Math" panose="02040503050406030204" pitchFamily="18" charset="0"/>
                  </a:rPr>
                  <a:t>𝐴</a:t>
                </a:r>
                <a:r>
                  <a:rPr lang="en-GB" sz="1200" dirty="0"/>
                  <a:t>.</a:t>
                </a:r>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3148252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a:t>
                </a:r>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click of each button present a pop-up with the indicated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 Resistors in series: When resistors are in series in a circuit, we add up their values to find the total resistance.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 Resistors in parallel: When resistors are in parallel in a circuit, we use the following formula to work out the total resistance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latin typeface="Cambria Math" panose="02040503050406030204" pitchFamily="18" charset="0"/>
                  </a:rPr>
                  <a:t>1/𝑅_𝑇 =1/𝑅1+1/𝑅2+…+1/𝑅𝑛</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 </a:t>
                </a:r>
                <a:r>
                  <a:rPr lang="en-US" dirty="0" err="1"/>
                  <a:t>Kirchoff’s</a:t>
                </a:r>
                <a:r>
                  <a:rPr lang="en-US" dirty="0"/>
                  <a:t> Voltage Law: Resistors in </a:t>
                </a:r>
                <a:r>
                  <a:rPr lang="en-US" b="1" dirty="0"/>
                  <a:t>series</a:t>
                </a:r>
                <a:r>
                  <a:rPr lang="en-US" dirty="0"/>
                  <a:t> divide up the </a:t>
                </a:r>
                <a:r>
                  <a:rPr lang="en-US" b="1" dirty="0"/>
                  <a:t>voltage</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 </a:t>
                </a:r>
                <a:r>
                  <a:rPr lang="en-US" dirty="0" err="1"/>
                  <a:t>Kirchoff’s</a:t>
                </a:r>
                <a:r>
                  <a:rPr lang="en-US" dirty="0"/>
                  <a:t> Current Law: Resistors in </a:t>
                </a:r>
                <a:r>
                  <a:rPr lang="en-US" b="1" dirty="0"/>
                  <a:t>parallel</a:t>
                </a:r>
                <a:r>
                  <a:rPr lang="en-US" dirty="0"/>
                  <a:t> divide up the </a:t>
                </a:r>
                <a:r>
                  <a:rPr lang="en-US" b="1" dirty="0"/>
                  <a:t>current</a:t>
                </a:r>
                <a:r>
                  <a:rPr lang="en-US" dirty="0"/>
                  <a:t> in proportion to their resistances. Note that this applies to any components in a </a:t>
                </a:r>
                <a:r>
                  <a:rPr lang="en-US" dirty="0" err="1"/>
                  <a:t>ciruit</a:t>
                </a:r>
                <a:r>
                  <a:rPr lang="en-US" dirty="0"/>
                  <a:t> that supply resistance.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mc:Fallback>
      </mc:AlternateContent>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337565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Img02 = https://</a:t>
            </a:r>
            <a:r>
              <a:rPr lang="en-GB" dirty="0" err="1"/>
              <a:t>upload.wikimedia.org</a:t>
            </a:r>
            <a:r>
              <a:rPr lang="en-GB" dirty="0"/>
              <a:t>/</a:t>
            </a:r>
            <a:r>
              <a:rPr lang="en-GB" dirty="0" err="1"/>
              <a:t>wikipedia</a:t>
            </a:r>
            <a:r>
              <a:rPr lang="en-GB" dirty="0"/>
              <a:t>/commons/5/5f/Earth%27s_magnetic_field%2C_schematic.png – marked for reuse; on click open slide 8 in a popup</a:t>
            </a:r>
          </a:p>
          <a:p>
            <a:pPr marL="0" indent="0">
              <a:buFont typeface="Arial" panose="020B0604020202020204" pitchFamily="34" charset="0"/>
              <a:buNone/>
            </a:pPr>
            <a:r>
              <a:rPr lang="en-GB" dirty="0"/>
              <a:t>Img03 = https://</a:t>
            </a:r>
            <a:r>
              <a:rPr lang="en-GB" dirty="0" err="1"/>
              <a:t>cdn.pixabay.com</a:t>
            </a:r>
            <a:r>
              <a:rPr lang="en-GB" dirty="0"/>
              <a:t>/photo/2014/12/15/14/04/electromagnet-569148_960_720.jpg – marked for reuse; on click open slide 9 in a popup</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250303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Img04 = https://</a:t>
            </a:r>
            <a:r>
              <a:rPr lang="en-GB" dirty="0" err="1"/>
              <a:t>upload.wikimedia.org</a:t>
            </a:r>
            <a:r>
              <a:rPr lang="en-GB" dirty="0"/>
              <a:t>/</a:t>
            </a:r>
            <a:r>
              <a:rPr lang="en-GB" dirty="0" err="1"/>
              <a:t>wikipedia</a:t>
            </a:r>
            <a:r>
              <a:rPr lang="en-GB" dirty="0"/>
              <a:t>/commons/9/95/Mineral_magnetite_%28lodestone%29%2C_from_Tortola%2C_British_Virgin_Islands.jpg – marked for reuse</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1778429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Img05 = https://</a:t>
            </a:r>
            <a:r>
              <a:rPr lang="en-GB" dirty="0" err="1"/>
              <a:t>upload.wikimedia.org</a:t>
            </a:r>
            <a:r>
              <a:rPr lang="en-GB" dirty="0"/>
              <a:t>/</a:t>
            </a:r>
            <a:r>
              <a:rPr lang="en-GB" dirty="0" err="1"/>
              <a:t>wikipedia</a:t>
            </a:r>
            <a:r>
              <a:rPr lang="en-GB" dirty="0"/>
              <a:t>/commons/4/40/</a:t>
            </a:r>
            <a:r>
              <a:rPr lang="en-GB" dirty="0" err="1"/>
              <a:t>Horseshoe_magnet_by_Zureks.jpg</a:t>
            </a:r>
            <a:r>
              <a:rPr lang="en-GB" dirty="0"/>
              <a:t> – marked for reuse</a:t>
            </a:r>
          </a:p>
          <a:p>
            <a:pPr marL="0" indent="0">
              <a:buFont typeface="Arial" panose="020B0604020202020204" pitchFamily="34" charset="0"/>
              <a:buNone/>
            </a:pPr>
            <a:r>
              <a:rPr lang="en-GB" dirty="0"/>
              <a:t>Img06 = image of a simple homemade electromagnet e.g. https://</a:t>
            </a:r>
            <a:r>
              <a:rPr lang="en-GB" dirty="0" err="1"/>
              <a:t>www.sciencelearn.org.nz</a:t>
            </a:r>
            <a:r>
              <a:rPr lang="en-GB" dirty="0"/>
              <a:t>/system/images/images/000/003/408/embed/ACT_Making_an_electromagnet_simple_electromagnet_cropped.jpg?1522316053</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3088154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228600" indent="-228600">
              <a:buFont typeface="Arial" panose="020B0604020202020204" pitchFamily="34" charset="0"/>
              <a:buChar char="•"/>
            </a:pPr>
            <a:r>
              <a:rPr lang="en-GB" dirty="0"/>
              <a:t>Img07 = Img02 from 07_01_01</a:t>
            </a:r>
          </a:p>
          <a:p>
            <a:pPr marL="228600" indent="-228600">
              <a:buFont typeface="Arial" panose="020B0604020202020204" pitchFamily="34" charset="0"/>
              <a:buChar char="•"/>
            </a:pPr>
            <a:r>
              <a:rPr lang="en-GB" dirty="0"/>
              <a:t>Img08 = Img03 from 07_01_01</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both images, add view full screen option.</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3940470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GB" dirty="0"/>
              <a:t>Multiple choice activity</a:t>
            </a:r>
          </a:p>
          <a:p>
            <a:endParaRPr lang="en-GB" dirty="0"/>
          </a:p>
          <a:p>
            <a:pPr marL="171450" indent="-171450">
              <a:buFont typeface="Arial" panose="020B0604020202020204" pitchFamily="34" charset="0"/>
              <a:buChar char="•"/>
            </a:pPr>
            <a:r>
              <a:rPr lang="en-GB" dirty="0"/>
              <a:t>Img09 (left) repulsion = Img08 from 07_01_01</a:t>
            </a:r>
          </a:p>
          <a:p>
            <a:pPr marL="171450" indent="-171450">
              <a:buFont typeface="Arial" panose="020B0604020202020204" pitchFamily="34" charset="0"/>
              <a:buChar char="•"/>
            </a:pPr>
            <a:r>
              <a:rPr lang="en-GB" dirty="0"/>
              <a:t>Img10 (right) attraction = Img09 from 07_01_01</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Feedback:</a:t>
            </a:r>
          </a:p>
          <a:p>
            <a:pPr marL="0" indent="0">
              <a:buFont typeface="Arial" panose="020B0604020202020204" pitchFamily="34" charset="0"/>
              <a:buNone/>
            </a:pPr>
            <a:r>
              <a:rPr lang="en-GB" dirty="0"/>
              <a:t>Correct: Well done. You got it. In this image, we can see that the field lines run from the North pole of the one magnet to the South pole of the other magnet which indicates that these poles are attracted to each other. In the other image, we can see that the field lines from one North Pole repel the field lines from the other North pole, indicating that these poles repel each other.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Incorrect: That is not correct. In this image, we can see that the field lines from one North Pole repel the field lines from the other North pole, indicating that these poles repel each other. In the other image, we can see that the field lines run from the North pole of the one magnet to the South pole of the other magnet which indicates that these poles are attracted to each other.</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380476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11919" y="436892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1/15/19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1/15/19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1/15/19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1/15/19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1/15/19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1/15/19</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665" r:id="rId12"/>
    <p:sldLayoutId id="2147483661" r:id="rId13"/>
    <p:sldLayoutId id="2147483652" r:id="rId14"/>
    <p:sldLayoutId id="2147483664" r:id="rId15"/>
    <p:sldLayoutId id="2147483660" r:id="rId16"/>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png"/><Relationship Id="rId5" Type="http://schemas.openxmlformats.org/officeDocument/2006/relationships/image" Target="../media/image7.tiff"/><Relationship Id="rId4" Type="http://schemas.openxmlformats.org/officeDocument/2006/relationships/image" Target="../media/image6.tiff"/></Relationships>
</file>

<file path=ppt/slides/_rels/slide1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notesSlide" Target="../notesSlides/notesSlide10.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png"/><Relationship Id="rId5" Type="http://schemas.openxmlformats.org/officeDocument/2006/relationships/image" Target="../media/image9.tiff"/><Relationship Id="rId4" Type="http://schemas.openxmlformats.org/officeDocument/2006/relationships/image" Target="../media/image8.tiff"/></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1.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png"/><Relationship Id="rId5" Type="http://schemas.openxmlformats.org/officeDocument/2006/relationships/image" Target="../media/image11.tiff"/><Relationship Id="rId4" Type="http://schemas.openxmlformats.org/officeDocument/2006/relationships/image" Target="../media/image10.tiff"/><Relationship Id="rId9"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2.tiff"/><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3.tif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3.tif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s94suB5uLWw" TargetMode="External"/><Relationship Id="rId2" Type="http://schemas.openxmlformats.org/officeDocument/2006/relationships/hyperlink" Target="https://www.youtube.com/watch?v=N2yQYwlDkYI"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Electrical Principles</a:t>
            </a:r>
          </a:p>
        </p:txBody>
      </p:sp>
      <p:sp>
        <p:nvSpPr>
          <p:cNvPr id="3" name="Subtitle 2"/>
          <p:cNvSpPr>
            <a:spLocks noGrp="1"/>
          </p:cNvSpPr>
          <p:nvPr>
            <p:ph type="subTitle" idx="1"/>
          </p:nvPr>
        </p:nvSpPr>
        <p:spPr/>
        <p:txBody>
          <a:bodyPr>
            <a:normAutofit/>
          </a:bodyPr>
          <a:lstStyle/>
          <a:p>
            <a:pPr algn="l"/>
            <a:r>
              <a:rPr lang="en-GB" sz="2400" dirty="0"/>
              <a:t>Topic 2: Electromagnetism</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Field lines</a:t>
            </a:r>
          </a:p>
        </p:txBody>
      </p:sp>
      <p:sp>
        <p:nvSpPr>
          <p:cNvPr id="3" name="Content Placeholder 2"/>
          <p:cNvSpPr>
            <a:spLocks noGrp="1"/>
          </p:cNvSpPr>
          <p:nvPr>
            <p:ph idx="1"/>
          </p:nvPr>
        </p:nvSpPr>
        <p:spPr>
          <a:xfrm>
            <a:off x="1057330" y="942967"/>
            <a:ext cx="8658590" cy="842972"/>
          </a:xfrm>
        </p:spPr>
        <p:txBody>
          <a:bodyPr>
            <a:noAutofit/>
          </a:bodyPr>
          <a:lstStyle/>
          <a:p>
            <a:pPr marL="0" indent="0">
              <a:buNone/>
            </a:pPr>
            <a:r>
              <a:rPr lang="en-GB" sz="2400" dirty="0"/>
              <a:t>All magnets have a North and a South pole. The magnetic field is visualised by </a:t>
            </a:r>
            <a:r>
              <a:rPr lang="en-GB" sz="2400" b="1" dirty="0"/>
              <a:t>field lines </a:t>
            </a:r>
            <a:r>
              <a:rPr lang="en-GB" sz="2400" dirty="0"/>
              <a:t>or </a:t>
            </a:r>
            <a:r>
              <a:rPr lang="en-GB" sz="2400" b="1" dirty="0"/>
              <a:t>flux lines</a:t>
            </a:r>
            <a:r>
              <a:rPr lang="en-GB" sz="2400" dirty="0"/>
              <a:t> that run…</a:t>
            </a:r>
          </a:p>
        </p:txBody>
      </p:sp>
      <p:sp>
        <p:nvSpPr>
          <p:cNvPr id="4" name="Rectangle 3">
            <a:extLst>
              <a:ext uri="{FF2B5EF4-FFF2-40B4-BE49-F238E27FC236}">
                <a16:creationId xmlns:a16="http://schemas.microsoft.com/office/drawing/2014/main" id="{6521E347-34D5-BE46-A855-7B02D697B51E}"/>
              </a:ext>
            </a:extLst>
          </p:cNvPr>
          <p:cNvSpPr/>
          <p:nvPr/>
        </p:nvSpPr>
        <p:spPr>
          <a:xfrm>
            <a:off x="1057330" y="2419423"/>
            <a:ext cx="3619502" cy="19453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Img07</a:t>
            </a:r>
          </a:p>
        </p:txBody>
      </p:sp>
      <p:sp>
        <p:nvSpPr>
          <p:cNvPr id="5" name="Rectangle 4">
            <a:extLst>
              <a:ext uri="{FF2B5EF4-FFF2-40B4-BE49-F238E27FC236}">
                <a16:creationId xmlns:a16="http://schemas.microsoft.com/office/drawing/2014/main" id="{CE91BF37-997A-0A44-833D-F8065CDD5B73}"/>
              </a:ext>
            </a:extLst>
          </p:cNvPr>
          <p:cNvSpPr/>
          <p:nvPr/>
        </p:nvSpPr>
        <p:spPr>
          <a:xfrm>
            <a:off x="5386625" y="2419423"/>
            <a:ext cx="3619502" cy="19453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Img08</a:t>
            </a:r>
          </a:p>
        </p:txBody>
      </p:sp>
      <p:pic>
        <p:nvPicPr>
          <p:cNvPr id="6" name="Graphic 5" descr="Magnifying glass">
            <a:extLst>
              <a:ext uri="{FF2B5EF4-FFF2-40B4-BE49-F238E27FC236}">
                <a16:creationId xmlns:a16="http://schemas.microsoft.com/office/drawing/2014/main" id="{C6ACC190-3F56-EF4A-83AF-3D4B4E42DBC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57330" y="2442814"/>
            <a:ext cx="522000" cy="522000"/>
          </a:xfrm>
          <a:prstGeom prst="rect">
            <a:avLst/>
          </a:prstGeom>
        </p:spPr>
      </p:pic>
      <p:pic>
        <p:nvPicPr>
          <p:cNvPr id="7" name="Graphic 6" descr="Magnifying glass">
            <a:extLst>
              <a:ext uri="{FF2B5EF4-FFF2-40B4-BE49-F238E27FC236}">
                <a16:creationId xmlns:a16="http://schemas.microsoft.com/office/drawing/2014/main" id="{6EA96141-BE37-DD49-A09A-9F685CEFEAFC}"/>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386625" y="2442814"/>
            <a:ext cx="522000" cy="522000"/>
          </a:xfrm>
          <a:prstGeom prst="rect">
            <a:avLst/>
          </a:prstGeom>
        </p:spPr>
      </p:pic>
      <p:sp>
        <p:nvSpPr>
          <p:cNvPr id="8" name="Rectangle 7">
            <a:extLst>
              <a:ext uri="{FF2B5EF4-FFF2-40B4-BE49-F238E27FC236}">
                <a16:creationId xmlns:a16="http://schemas.microsoft.com/office/drawing/2014/main" id="{262F26D7-8107-6741-98DA-C6ED4AFAD2F7}"/>
              </a:ext>
            </a:extLst>
          </p:cNvPr>
          <p:cNvSpPr/>
          <p:nvPr/>
        </p:nvSpPr>
        <p:spPr>
          <a:xfrm>
            <a:off x="1057330" y="1652423"/>
            <a:ext cx="3619502" cy="830997"/>
          </a:xfrm>
          <a:prstGeom prst="rect">
            <a:avLst/>
          </a:prstGeom>
        </p:spPr>
        <p:txBody>
          <a:bodyPr wrap="square">
            <a:spAutoFit/>
          </a:bodyPr>
          <a:lstStyle/>
          <a:p>
            <a:r>
              <a:rPr lang="en-GB" sz="2400" dirty="0"/>
              <a:t>From North to South </a:t>
            </a:r>
            <a:r>
              <a:rPr lang="en-GB" sz="2400" b="1" dirty="0"/>
              <a:t>outside</a:t>
            </a:r>
            <a:r>
              <a:rPr lang="en-GB" sz="2400" dirty="0"/>
              <a:t> the magnet</a:t>
            </a:r>
          </a:p>
        </p:txBody>
      </p:sp>
      <p:sp>
        <p:nvSpPr>
          <p:cNvPr id="9" name="Rectangle 8">
            <a:extLst>
              <a:ext uri="{FF2B5EF4-FFF2-40B4-BE49-F238E27FC236}">
                <a16:creationId xmlns:a16="http://schemas.microsoft.com/office/drawing/2014/main" id="{045BAC81-88EB-F54C-A2C9-9D6E2D9AD127}"/>
              </a:ext>
            </a:extLst>
          </p:cNvPr>
          <p:cNvSpPr/>
          <p:nvPr/>
        </p:nvSpPr>
        <p:spPr>
          <a:xfrm>
            <a:off x="5386625" y="1652423"/>
            <a:ext cx="3619502" cy="830997"/>
          </a:xfrm>
          <a:prstGeom prst="rect">
            <a:avLst/>
          </a:prstGeom>
        </p:spPr>
        <p:txBody>
          <a:bodyPr wrap="square">
            <a:spAutoFit/>
          </a:bodyPr>
          <a:lstStyle/>
          <a:p>
            <a:r>
              <a:rPr lang="en-GB" sz="2400" dirty="0"/>
              <a:t>From South to North </a:t>
            </a:r>
            <a:r>
              <a:rPr lang="en-GB" sz="2400" b="1" dirty="0"/>
              <a:t>inside</a:t>
            </a:r>
            <a:r>
              <a:rPr lang="en-GB" sz="2400" dirty="0"/>
              <a:t> the magnet</a:t>
            </a:r>
          </a:p>
        </p:txBody>
      </p:sp>
      <p:sp>
        <p:nvSpPr>
          <p:cNvPr id="10" name="Content Placeholder 2">
            <a:extLst>
              <a:ext uri="{FF2B5EF4-FFF2-40B4-BE49-F238E27FC236}">
                <a16:creationId xmlns:a16="http://schemas.microsoft.com/office/drawing/2014/main" id="{50559A9C-10B1-E645-A029-ED76C47D50C2}"/>
              </a:ext>
            </a:extLst>
          </p:cNvPr>
          <p:cNvSpPr txBox="1">
            <a:spLocks/>
          </p:cNvSpPr>
          <p:nvPr/>
        </p:nvSpPr>
        <p:spPr>
          <a:xfrm>
            <a:off x="1057330" y="4428449"/>
            <a:ext cx="7948797" cy="505011"/>
          </a:xfrm>
          <a:prstGeom prst="rect">
            <a:avLst/>
          </a:prstGeom>
          <a:solidFill>
            <a:schemeClr val="accent2"/>
          </a:solidFill>
        </p:spPr>
        <p:txBody>
          <a:bodyPr vert="horz" lIns="91440" tIns="45720" rIns="91440" bIns="45720" rtlCol="0" anchor="ctr">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solidFill>
                  <a:schemeClr val="bg1"/>
                </a:solidFill>
              </a:rPr>
              <a:t>Magnetic field lines always form </a:t>
            </a:r>
            <a:r>
              <a:rPr lang="en-GB" sz="2400" b="1" dirty="0">
                <a:solidFill>
                  <a:schemeClr val="bg1"/>
                </a:solidFill>
              </a:rPr>
              <a:t>closed loops</a:t>
            </a:r>
            <a:r>
              <a:rPr lang="en-GB" sz="2400" dirty="0">
                <a:solidFill>
                  <a:schemeClr val="bg1"/>
                </a:solidFill>
              </a:rPr>
              <a:t>.</a:t>
            </a:r>
          </a:p>
        </p:txBody>
      </p:sp>
    </p:spTree>
    <p:custDataLst>
      <p:tags r:id="rId1"/>
    </p:custDataLst>
    <p:extLst>
      <p:ext uri="{BB962C8B-B14F-4D97-AF65-F5344CB8AC3E}">
        <p14:creationId xmlns:p14="http://schemas.microsoft.com/office/powerpoint/2010/main" val="405553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Opposites attract</a:t>
            </a:r>
          </a:p>
        </p:txBody>
      </p:sp>
      <p:sp>
        <p:nvSpPr>
          <p:cNvPr id="3" name="Content Placeholder 2"/>
          <p:cNvSpPr>
            <a:spLocks noGrp="1"/>
          </p:cNvSpPr>
          <p:nvPr>
            <p:ph idx="1"/>
          </p:nvPr>
        </p:nvSpPr>
        <p:spPr>
          <a:xfrm>
            <a:off x="1122532" y="1091868"/>
            <a:ext cx="7607556" cy="830997"/>
          </a:xfrm>
        </p:spPr>
        <p:txBody>
          <a:bodyPr>
            <a:noAutofit/>
          </a:bodyPr>
          <a:lstStyle/>
          <a:p>
            <a:pPr marL="0" indent="0">
              <a:buNone/>
            </a:pPr>
            <a:r>
              <a:rPr lang="en-GB" sz="2400" dirty="0"/>
              <a:t>Looking at their magnetic field lines, we can see how magnets interact. The field is strongest where there are more field lines.</a:t>
            </a:r>
          </a:p>
        </p:txBody>
      </p:sp>
      <p:pic>
        <p:nvPicPr>
          <p:cNvPr id="6" name="Picture 5">
            <a:extLst>
              <a:ext uri="{FF2B5EF4-FFF2-40B4-BE49-F238E27FC236}">
                <a16:creationId xmlns:a16="http://schemas.microsoft.com/office/drawing/2014/main" id="{CA96A47D-9D5A-2A43-86EA-D89CB4BE3C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34905" y="2158598"/>
            <a:ext cx="2807312" cy="2807312"/>
          </a:xfrm>
          <a:prstGeom prst="rect">
            <a:avLst/>
          </a:prstGeom>
        </p:spPr>
      </p:pic>
      <p:pic>
        <p:nvPicPr>
          <p:cNvPr id="7" name="Picture 6">
            <a:extLst>
              <a:ext uri="{FF2B5EF4-FFF2-40B4-BE49-F238E27FC236}">
                <a16:creationId xmlns:a16="http://schemas.microsoft.com/office/drawing/2014/main" id="{009C6B08-8734-BB44-A6BE-4EC56E833F6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66028" y="2154833"/>
            <a:ext cx="2807312" cy="2807312"/>
          </a:xfrm>
          <a:prstGeom prst="rect">
            <a:avLst/>
          </a:prstGeom>
        </p:spPr>
      </p:pic>
      <p:sp>
        <p:nvSpPr>
          <p:cNvPr id="4" name="Rectangle 3">
            <a:extLst>
              <a:ext uri="{FF2B5EF4-FFF2-40B4-BE49-F238E27FC236}">
                <a16:creationId xmlns:a16="http://schemas.microsoft.com/office/drawing/2014/main" id="{8B51077C-842F-A74A-A495-FC7798FB94DD}"/>
              </a:ext>
            </a:extLst>
          </p:cNvPr>
          <p:cNvSpPr/>
          <p:nvPr/>
        </p:nvSpPr>
        <p:spPr>
          <a:xfrm>
            <a:off x="7632460" y="2119032"/>
            <a:ext cx="1721617" cy="1569660"/>
          </a:xfrm>
          <a:prstGeom prst="rect">
            <a:avLst/>
          </a:prstGeom>
          <a:solidFill>
            <a:schemeClr val="tx2">
              <a:lumMod val="40000"/>
              <a:lumOff val="60000"/>
            </a:schemeClr>
          </a:solidFill>
        </p:spPr>
        <p:txBody>
          <a:bodyPr wrap="square">
            <a:spAutoFit/>
          </a:bodyPr>
          <a:lstStyle/>
          <a:p>
            <a:r>
              <a:rPr lang="en-GB" sz="2400" i="1" dirty="0"/>
              <a:t>Click on the image that shows </a:t>
            </a:r>
            <a:r>
              <a:rPr lang="en-GB" sz="2400" b="1" i="1" dirty="0"/>
              <a:t>attraction</a:t>
            </a:r>
            <a:r>
              <a:rPr lang="en-GB" sz="2400" i="1" dirty="0"/>
              <a:t>?</a:t>
            </a:r>
          </a:p>
        </p:txBody>
      </p:sp>
      <p:pic>
        <p:nvPicPr>
          <p:cNvPr id="10" name="Graphic 9" descr="User">
            <a:extLst>
              <a:ext uri="{FF2B5EF4-FFF2-40B4-BE49-F238E27FC236}">
                <a16:creationId xmlns:a16="http://schemas.microsoft.com/office/drawing/2014/main" id="{84104746-90EC-8349-BF6B-62EA51663E3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244650" y="2049816"/>
            <a:ext cx="854046" cy="854046"/>
          </a:xfrm>
          <a:prstGeom prst="rect">
            <a:avLst/>
          </a:prstGeom>
        </p:spPr>
      </p:pic>
      <p:cxnSp>
        <p:nvCxnSpPr>
          <p:cNvPr id="8" name="Straight Connector 7">
            <a:extLst>
              <a:ext uri="{FF2B5EF4-FFF2-40B4-BE49-F238E27FC236}">
                <a16:creationId xmlns:a16="http://schemas.microsoft.com/office/drawing/2014/main" id="{C8CC11D8-2FB8-864C-A172-91C277D8BA47}"/>
              </a:ext>
            </a:extLst>
          </p:cNvPr>
          <p:cNvCxnSpPr>
            <a:cxnSpLocks/>
          </p:cNvCxnSpPr>
          <p:nvPr/>
        </p:nvCxnSpPr>
        <p:spPr>
          <a:xfrm>
            <a:off x="2510741" y="3557209"/>
            <a:ext cx="65449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54199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Interacting field lines</a:t>
            </a:r>
          </a:p>
        </p:txBody>
      </p:sp>
      <p:sp>
        <p:nvSpPr>
          <p:cNvPr id="3" name="Content Placeholder 2"/>
          <p:cNvSpPr>
            <a:spLocks noGrp="1"/>
          </p:cNvSpPr>
          <p:nvPr>
            <p:ph idx="1"/>
          </p:nvPr>
        </p:nvSpPr>
        <p:spPr>
          <a:xfrm>
            <a:off x="1122531" y="1091868"/>
            <a:ext cx="4963943" cy="1216617"/>
          </a:xfrm>
        </p:spPr>
        <p:txBody>
          <a:bodyPr>
            <a:noAutofit/>
          </a:bodyPr>
          <a:lstStyle/>
          <a:p>
            <a:pPr marL="0" indent="0">
              <a:buNone/>
            </a:pPr>
            <a:r>
              <a:rPr lang="en-GB" sz="2400" dirty="0"/>
              <a:t>When magnets interact, their field lines </a:t>
            </a:r>
            <a:r>
              <a:rPr lang="en-GB" sz="2400" b="1" dirty="0"/>
              <a:t>never join or cross</a:t>
            </a:r>
            <a:r>
              <a:rPr lang="en-GB" sz="2400" dirty="0"/>
              <a:t>. Instead complicated flux patterns are formed.</a:t>
            </a:r>
          </a:p>
        </p:txBody>
      </p:sp>
      <p:pic>
        <p:nvPicPr>
          <p:cNvPr id="4" name="Picture 3">
            <a:extLst>
              <a:ext uri="{FF2B5EF4-FFF2-40B4-BE49-F238E27FC236}">
                <a16:creationId xmlns:a16="http://schemas.microsoft.com/office/drawing/2014/main" id="{3BD10A4B-9589-8140-9791-857C445627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3701" y="3043007"/>
            <a:ext cx="2931710" cy="1872807"/>
          </a:xfrm>
          <a:prstGeom prst="rect">
            <a:avLst/>
          </a:prstGeom>
        </p:spPr>
      </p:pic>
      <p:pic>
        <p:nvPicPr>
          <p:cNvPr id="5" name="Picture 4">
            <a:extLst>
              <a:ext uri="{FF2B5EF4-FFF2-40B4-BE49-F238E27FC236}">
                <a16:creationId xmlns:a16="http://schemas.microsoft.com/office/drawing/2014/main" id="{A4D9EF71-0047-294F-92F1-7812605AC1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53626" y="1091869"/>
            <a:ext cx="2911860" cy="1865410"/>
          </a:xfrm>
          <a:prstGeom prst="rect">
            <a:avLst/>
          </a:prstGeom>
        </p:spPr>
      </p:pic>
      <p:sp>
        <p:nvSpPr>
          <p:cNvPr id="6" name="Rectangle 5">
            <a:extLst>
              <a:ext uri="{FF2B5EF4-FFF2-40B4-BE49-F238E27FC236}">
                <a16:creationId xmlns:a16="http://schemas.microsoft.com/office/drawing/2014/main" id="{647652D9-EA18-B743-ADB2-40F8B72482C3}"/>
              </a:ext>
            </a:extLst>
          </p:cNvPr>
          <p:cNvSpPr/>
          <p:nvPr/>
        </p:nvSpPr>
        <p:spPr>
          <a:xfrm>
            <a:off x="1122533" y="3619985"/>
            <a:ext cx="4963941" cy="830997"/>
          </a:xfrm>
          <a:prstGeom prst="rect">
            <a:avLst/>
          </a:prstGeom>
          <a:solidFill>
            <a:schemeClr val="tx2">
              <a:lumMod val="40000"/>
              <a:lumOff val="60000"/>
            </a:schemeClr>
          </a:solidFill>
        </p:spPr>
        <p:txBody>
          <a:bodyPr wrap="square">
            <a:spAutoFit/>
          </a:bodyPr>
          <a:lstStyle/>
          <a:p>
            <a:r>
              <a:rPr lang="en-GB" sz="2400" i="1" dirty="0"/>
              <a:t>Click on the image that shows </a:t>
            </a:r>
            <a:r>
              <a:rPr lang="en-GB" sz="2400" b="1" i="1" dirty="0"/>
              <a:t>repulsion</a:t>
            </a:r>
            <a:r>
              <a:rPr lang="en-GB" sz="2400" i="1" dirty="0"/>
              <a:t>.</a:t>
            </a:r>
          </a:p>
        </p:txBody>
      </p:sp>
      <p:pic>
        <p:nvPicPr>
          <p:cNvPr id="9" name="Graphic 8" descr="User">
            <a:extLst>
              <a:ext uri="{FF2B5EF4-FFF2-40B4-BE49-F238E27FC236}">
                <a16:creationId xmlns:a16="http://schemas.microsoft.com/office/drawing/2014/main" id="{096D1D58-E3AA-F84B-8BFE-C1D6118FFE5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3284" y="3552387"/>
            <a:ext cx="854046" cy="854046"/>
          </a:xfrm>
          <a:prstGeom prst="rect">
            <a:avLst/>
          </a:prstGeom>
        </p:spPr>
      </p:pic>
    </p:spTree>
    <p:custDataLst>
      <p:tags r:id="rId1"/>
    </p:custDataLst>
    <p:extLst>
      <p:ext uri="{BB962C8B-B14F-4D97-AF65-F5344CB8AC3E}">
        <p14:creationId xmlns:p14="http://schemas.microsoft.com/office/powerpoint/2010/main" val="3022371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More on field lines</a:t>
            </a:r>
          </a:p>
        </p:txBody>
      </p:sp>
      <p:sp>
        <p:nvSpPr>
          <p:cNvPr id="3" name="Content Placeholder 2"/>
          <p:cNvSpPr>
            <a:spLocks noGrp="1"/>
          </p:cNvSpPr>
          <p:nvPr>
            <p:ph idx="1"/>
          </p:nvPr>
        </p:nvSpPr>
        <p:spPr>
          <a:xfrm>
            <a:off x="1122532" y="1091869"/>
            <a:ext cx="7607556" cy="1126676"/>
          </a:xfrm>
        </p:spPr>
        <p:txBody>
          <a:bodyPr>
            <a:noAutofit/>
          </a:bodyPr>
          <a:lstStyle/>
          <a:p>
            <a:pPr marL="0" indent="0">
              <a:buNone/>
            </a:pPr>
            <a:r>
              <a:rPr lang="en-GB" sz="2400" dirty="0"/>
              <a:t>Here are some more field line drawings. Notice how we always drawn field lines from North to South outside the magnet and how the field lines never join or cross.</a:t>
            </a:r>
          </a:p>
        </p:txBody>
      </p:sp>
      <p:pic>
        <p:nvPicPr>
          <p:cNvPr id="8" name="Picture 7">
            <a:extLst>
              <a:ext uri="{FF2B5EF4-FFF2-40B4-BE49-F238E27FC236}">
                <a16:creationId xmlns:a16="http://schemas.microsoft.com/office/drawing/2014/main" id="{9C0765DC-E9ED-1E4C-B86C-F8900D53D0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9686" y="2299856"/>
            <a:ext cx="2511723" cy="2511723"/>
          </a:xfrm>
          <a:prstGeom prst="rect">
            <a:avLst/>
          </a:prstGeom>
        </p:spPr>
      </p:pic>
      <p:pic>
        <p:nvPicPr>
          <p:cNvPr id="9" name="Picture 8">
            <a:extLst>
              <a:ext uri="{FF2B5EF4-FFF2-40B4-BE49-F238E27FC236}">
                <a16:creationId xmlns:a16="http://schemas.microsoft.com/office/drawing/2014/main" id="{48487F6D-0D9C-8546-A4E3-64126410B9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897340" y="2299856"/>
            <a:ext cx="2511723" cy="2511723"/>
          </a:xfrm>
          <a:prstGeom prst="rect">
            <a:avLst/>
          </a:prstGeom>
        </p:spPr>
      </p:pic>
      <p:sp>
        <p:nvSpPr>
          <p:cNvPr id="4" name="Rectangle 3">
            <a:extLst>
              <a:ext uri="{FF2B5EF4-FFF2-40B4-BE49-F238E27FC236}">
                <a16:creationId xmlns:a16="http://schemas.microsoft.com/office/drawing/2014/main" id="{8B51077C-842F-A74A-A495-FC7798FB94DD}"/>
              </a:ext>
            </a:extLst>
          </p:cNvPr>
          <p:cNvSpPr/>
          <p:nvPr/>
        </p:nvSpPr>
        <p:spPr>
          <a:xfrm>
            <a:off x="1057331" y="2218545"/>
            <a:ext cx="1401056" cy="2308324"/>
          </a:xfrm>
          <a:prstGeom prst="rect">
            <a:avLst/>
          </a:prstGeom>
          <a:solidFill>
            <a:schemeClr val="tx2">
              <a:lumMod val="40000"/>
              <a:lumOff val="60000"/>
            </a:schemeClr>
          </a:solidFill>
        </p:spPr>
        <p:txBody>
          <a:bodyPr wrap="square">
            <a:spAutoFit/>
          </a:bodyPr>
          <a:lstStyle/>
          <a:p>
            <a:r>
              <a:rPr lang="en-GB" sz="2400" i="1" dirty="0"/>
              <a:t>Click on each image to see a larger version. </a:t>
            </a:r>
          </a:p>
        </p:txBody>
      </p:sp>
      <p:pic>
        <p:nvPicPr>
          <p:cNvPr id="10" name="Graphic 9" descr="User">
            <a:extLst>
              <a:ext uri="{FF2B5EF4-FFF2-40B4-BE49-F238E27FC236}">
                <a16:creationId xmlns:a16="http://schemas.microsoft.com/office/drawing/2014/main" id="{84104746-90EC-8349-BF6B-62EA51663E36}"/>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03284" y="2222310"/>
            <a:ext cx="854046" cy="854046"/>
          </a:xfrm>
          <a:prstGeom prst="rect">
            <a:avLst/>
          </a:prstGeom>
        </p:spPr>
      </p:pic>
      <p:pic>
        <p:nvPicPr>
          <p:cNvPr id="11" name="Graphic 10" descr="Magnifying glass">
            <a:extLst>
              <a:ext uri="{FF2B5EF4-FFF2-40B4-BE49-F238E27FC236}">
                <a16:creationId xmlns:a16="http://schemas.microsoft.com/office/drawing/2014/main" id="{6C2978D3-2DE2-D948-A52B-B503EB84BA02}"/>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959687" y="2299857"/>
            <a:ext cx="522000" cy="522000"/>
          </a:xfrm>
          <a:prstGeom prst="rect">
            <a:avLst/>
          </a:prstGeom>
        </p:spPr>
      </p:pic>
      <p:pic>
        <p:nvPicPr>
          <p:cNvPr id="12" name="Graphic 11" descr="Magnifying glass">
            <a:extLst>
              <a:ext uri="{FF2B5EF4-FFF2-40B4-BE49-F238E27FC236}">
                <a16:creationId xmlns:a16="http://schemas.microsoft.com/office/drawing/2014/main" id="{B71E1394-D5DD-DE4D-97CB-52221798662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979360" y="2299857"/>
            <a:ext cx="522000" cy="522000"/>
          </a:xfrm>
          <a:prstGeom prst="rect">
            <a:avLst/>
          </a:prstGeom>
        </p:spPr>
      </p:pic>
    </p:spTree>
    <p:custDataLst>
      <p:tags r:id="rId1"/>
    </p:custDataLst>
    <p:extLst>
      <p:ext uri="{BB962C8B-B14F-4D97-AF65-F5344CB8AC3E}">
        <p14:creationId xmlns:p14="http://schemas.microsoft.com/office/powerpoint/2010/main" val="3105776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Magnetic field strength</a:t>
            </a:r>
          </a:p>
        </p:txBody>
      </p:sp>
      <p:sp>
        <p:nvSpPr>
          <p:cNvPr id="3" name="Content Placeholder 2"/>
          <p:cNvSpPr>
            <a:spLocks noGrp="1"/>
          </p:cNvSpPr>
          <p:nvPr>
            <p:ph idx="1"/>
          </p:nvPr>
        </p:nvSpPr>
        <p:spPr>
          <a:xfrm>
            <a:off x="1122533" y="1091868"/>
            <a:ext cx="4548924" cy="1771254"/>
          </a:xfrm>
        </p:spPr>
        <p:txBody>
          <a:bodyPr>
            <a:noAutofit/>
          </a:bodyPr>
          <a:lstStyle/>
          <a:p>
            <a:pPr marL="0" indent="0" algn="just">
              <a:buNone/>
            </a:pPr>
            <a:r>
              <a:rPr lang="en-US" sz="2400" dirty="0"/>
              <a:t>The strength of the magnetic field is determined by the number of field or flux lines in an area around the magnet. The more field lines the stronger the magnetic field.</a:t>
            </a:r>
          </a:p>
          <a:p>
            <a:pPr marL="0" indent="0" algn="just">
              <a:buNone/>
            </a:pPr>
            <a:endParaRPr lang="en-US" sz="2400" dirty="0"/>
          </a:p>
        </p:txBody>
      </p:sp>
      <p:sp>
        <p:nvSpPr>
          <p:cNvPr id="5" name="Rectangle 4">
            <a:extLst>
              <a:ext uri="{FF2B5EF4-FFF2-40B4-BE49-F238E27FC236}">
                <a16:creationId xmlns:a16="http://schemas.microsoft.com/office/drawing/2014/main" id="{2AB22A3D-17C7-A949-87DB-427776CFABBB}"/>
              </a:ext>
            </a:extLst>
          </p:cNvPr>
          <p:cNvSpPr/>
          <p:nvPr/>
        </p:nvSpPr>
        <p:spPr>
          <a:xfrm>
            <a:off x="1057330" y="3548622"/>
            <a:ext cx="4548923" cy="830997"/>
          </a:xfrm>
          <a:prstGeom prst="rect">
            <a:avLst/>
          </a:prstGeom>
          <a:solidFill>
            <a:schemeClr val="tx2">
              <a:lumMod val="40000"/>
              <a:lumOff val="60000"/>
            </a:schemeClr>
          </a:solidFill>
        </p:spPr>
        <p:txBody>
          <a:bodyPr wrap="square">
            <a:spAutoFit/>
          </a:bodyPr>
          <a:lstStyle/>
          <a:p>
            <a:r>
              <a:rPr lang="en-GB" sz="2400" i="1" dirty="0"/>
              <a:t>Click on the image that shows the </a:t>
            </a:r>
            <a:r>
              <a:rPr lang="en-GB" sz="2400" b="1" i="1" dirty="0"/>
              <a:t>strongest</a:t>
            </a:r>
            <a:r>
              <a:rPr lang="en-GB" sz="2400" i="1" dirty="0"/>
              <a:t> magnetic field</a:t>
            </a:r>
          </a:p>
        </p:txBody>
      </p:sp>
      <p:pic>
        <p:nvPicPr>
          <p:cNvPr id="6" name="Graphic 5" descr="User">
            <a:extLst>
              <a:ext uri="{FF2B5EF4-FFF2-40B4-BE49-F238E27FC236}">
                <a16:creationId xmlns:a16="http://schemas.microsoft.com/office/drawing/2014/main" id="{291A00CC-5C6C-BA4D-B188-E31153D0086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3552387"/>
            <a:ext cx="854046" cy="854046"/>
          </a:xfrm>
          <a:prstGeom prst="rect">
            <a:avLst/>
          </a:prstGeom>
        </p:spPr>
      </p:pic>
      <p:pic>
        <p:nvPicPr>
          <p:cNvPr id="4" name="Picture 3">
            <a:extLst>
              <a:ext uri="{FF2B5EF4-FFF2-40B4-BE49-F238E27FC236}">
                <a16:creationId xmlns:a16="http://schemas.microsoft.com/office/drawing/2014/main" id="{50718762-D48E-B349-99C4-7A8E7DB9A8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89116" y="361222"/>
            <a:ext cx="3838532" cy="2501900"/>
          </a:xfrm>
          <a:prstGeom prst="rect">
            <a:avLst/>
          </a:prstGeom>
        </p:spPr>
      </p:pic>
      <p:sp>
        <p:nvSpPr>
          <p:cNvPr id="16" name="Rectangle 15">
            <a:extLst>
              <a:ext uri="{FF2B5EF4-FFF2-40B4-BE49-F238E27FC236}">
                <a16:creationId xmlns:a16="http://schemas.microsoft.com/office/drawing/2014/main" id="{1E99E1C6-7B48-6849-82A3-B3CD64AD4BA8}"/>
              </a:ext>
            </a:extLst>
          </p:cNvPr>
          <p:cNvSpPr/>
          <p:nvPr/>
        </p:nvSpPr>
        <p:spPr>
          <a:xfrm>
            <a:off x="6098631" y="3058497"/>
            <a:ext cx="3619502" cy="19453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Img16</a:t>
            </a:r>
          </a:p>
        </p:txBody>
      </p:sp>
    </p:spTree>
    <p:custDataLst>
      <p:tags r:id="rId1"/>
    </p:custDataLst>
    <p:extLst>
      <p:ext uri="{BB962C8B-B14F-4D97-AF65-F5344CB8AC3E}">
        <p14:creationId xmlns:p14="http://schemas.microsoft.com/office/powerpoint/2010/main" val="2382847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Magnetic field strength equation</a:t>
            </a:r>
          </a:p>
        </p:txBody>
      </p:sp>
      <p:sp>
        <p:nvSpPr>
          <p:cNvPr id="3" name="Content Placeholder 2"/>
          <p:cNvSpPr>
            <a:spLocks noGrp="1"/>
          </p:cNvSpPr>
          <p:nvPr>
            <p:ph idx="1"/>
          </p:nvPr>
        </p:nvSpPr>
        <p:spPr>
          <a:xfrm>
            <a:off x="1122532" y="1091868"/>
            <a:ext cx="7607555" cy="452120"/>
          </a:xfrm>
        </p:spPr>
        <p:txBody>
          <a:bodyPr>
            <a:noAutofit/>
          </a:bodyPr>
          <a:lstStyle/>
          <a:p>
            <a:pPr marL="0" indent="0" algn="just">
              <a:buNone/>
            </a:pPr>
            <a:r>
              <a:rPr lang="en-US" sz="2400" dirty="0"/>
              <a:t>We can express the magnetic field strength mathematically.</a:t>
            </a:r>
          </a:p>
          <a:p>
            <a:pPr marL="0" indent="0" algn="just">
              <a:buNone/>
            </a:pPr>
            <a:endParaRPr lang="en-US" sz="24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C1FAF57-FC3B-B443-A69A-1170AE69305B}"/>
                  </a:ext>
                </a:extLst>
              </p:cNvPr>
              <p:cNvSpPr txBox="1"/>
              <p:nvPr/>
            </p:nvSpPr>
            <p:spPr>
              <a:xfrm>
                <a:off x="4295397" y="1409110"/>
                <a:ext cx="4196855" cy="332757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11500" b="0" i="0" smtClean="0">
                          <a:solidFill>
                            <a:schemeClr val="accent2"/>
                          </a:solidFill>
                          <a:latin typeface="Cambria Math" panose="02040503050406030204" pitchFamily="18" charset="0"/>
                          <a:ea typeface="Cambria Math" panose="02040503050406030204" pitchFamily="18" charset="0"/>
                        </a:rPr>
                        <m:t>B</m:t>
                      </m:r>
                      <m:r>
                        <a:rPr lang="en-US" sz="11500" b="0" i="1" smtClean="0">
                          <a:latin typeface="Cambria Math" panose="02040503050406030204" pitchFamily="18" charset="0"/>
                          <a:ea typeface="Cambria Math" panose="02040503050406030204" pitchFamily="18" charset="0"/>
                        </a:rPr>
                        <m:t>=</m:t>
                      </m:r>
                      <m:f>
                        <m:fPr>
                          <m:ctrlPr>
                            <a:rPr lang="en-US" sz="11500" b="0" i="1" smtClean="0">
                              <a:latin typeface="Cambria Math" panose="02040503050406030204" pitchFamily="18" charset="0"/>
                              <a:ea typeface="Cambria Math" panose="02040503050406030204" pitchFamily="18" charset="0"/>
                            </a:rPr>
                          </m:ctrlPr>
                        </m:fPr>
                        <m:num>
                          <m:r>
                            <m:rPr>
                              <m:sty m:val="p"/>
                            </m:rPr>
                            <a:rPr lang="en-US" sz="11500" b="0" i="0" smtClean="0">
                              <a:solidFill>
                                <a:schemeClr val="accent3"/>
                              </a:solidFill>
                              <a:latin typeface="Cambria Math" panose="02040503050406030204" pitchFamily="18" charset="0"/>
                              <a:ea typeface="Cambria Math" panose="02040503050406030204" pitchFamily="18" charset="0"/>
                            </a:rPr>
                            <m:t>ϕ</m:t>
                          </m:r>
                        </m:num>
                        <m:den>
                          <m:r>
                            <m:rPr>
                              <m:sty m:val="p"/>
                            </m:rPr>
                            <a:rPr lang="en-US" sz="11500" b="0" i="0" smtClean="0">
                              <a:solidFill>
                                <a:schemeClr val="accent6"/>
                              </a:solidFill>
                              <a:latin typeface="Cambria Math" panose="02040503050406030204" pitchFamily="18" charset="0"/>
                              <a:ea typeface="Cambria Math" panose="02040503050406030204" pitchFamily="18" charset="0"/>
                            </a:rPr>
                            <m:t>A</m:t>
                          </m:r>
                        </m:den>
                      </m:f>
                    </m:oMath>
                  </m:oMathPara>
                </a14:m>
                <a:endParaRPr lang="en-US" sz="11500" dirty="0"/>
              </a:p>
            </p:txBody>
          </p:sp>
        </mc:Choice>
        <mc:Fallback xmlns="">
          <p:sp>
            <p:nvSpPr>
              <p:cNvPr id="4" name="TextBox 3">
                <a:extLst>
                  <a:ext uri="{FF2B5EF4-FFF2-40B4-BE49-F238E27FC236}">
                    <a16:creationId xmlns:a16="http://schemas.microsoft.com/office/drawing/2014/main" id="{0C1FAF57-FC3B-B443-A69A-1170AE69305B}"/>
                  </a:ext>
                </a:extLst>
              </p:cNvPr>
              <p:cNvSpPr txBox="1">
                <a:spLocks noRot="1" noChangeAspect="1" noMove="1" noResize="1" noEditPoints="1" noAdjustHandles="1" noChangeArrowheads="1" noChangeShapeType="1" noTextEdit="1"/>
              </p:cNvSpPr>
              <p:nvPr/>
            </p:nvSpPr>
            <p:spPr>
              <a:xfrm>
                <a:off x="4295397" y="1409110"/>
                <a:ext cx="4196855" cy="3327578"/>
              </a:xfrm>
              <a:prstGeom prst="rect">
                <a:avLst/>
              </a:prstGeom>
              <a:blipFill>
                <a:blip r:embed="rId4"/>
                <a:stretch>
                  <a:fillRect l="-7229" t="-3422" r="-10843" b="-13688"/>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2E4E2C90-D53E-D047-BF95-681D5BEF083A}"/>
              </a:ext>
            </a:extLst>
          </p:cNvPr>
          <p:cNvSpPr txBox="1">
            <a:spLocks/>
          </p:cNvSpPr>
          <p:nvPr/>
        </p:nvSpPr>
        <p:spPr>
          <a:xfrm>
            <a:off x="1122530" y="1942417"/>
            <a:ext cx="2834873" cy="1203124"/>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each symbol to learn what it means.</a:t>
            </a:r>
          </a:p>
        </p:txBody>
      </p:sp>
      <p:pic>
        <p:nvPicPr>
          <p:cNvPr id="7" name="Graphic 6" descr="User">
            <a:extLst>
              <a:ext uri="{FF2B5EF4-FFF2-40B4-BE49-F238E27FC236}">
                <a16:creationId xmlns:a16="http://schemas.microsoft.com/office/drawing/2014/main" id="{0579A3F1-69E6-9042-B984-FB230108558D}"/>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8484" y="1957406"/>
            <a:ext cx="854046" cy="854046"/>
          </a:xfrm>
          <a:prstGeom prst="rect">
            <a:avLst/>
          </a:prstGeom>
        </p:spPr>
      </p:pic>
    </p:spTree>
    <p:custDataLst>
      <p:tags r:id="rId1"/>
    </p:custDataLst>
    <p:extLst>
      <p:ext uri="{BB962C8B-B14F-4D97-AF65-F5344CB8AC3E}">
        <p14:creationId xmlns:p14="http://schemas.microsoft.com/office/powerpoint/2010/main" val="3282573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Let’s review</a:t>
            </a:r>
          </a:p>
        </p:txBody>
      </p:sp>
      <p:sp>
        <p:nvSpPr>
          <p:cNvPr id="3" name="Content Placeholder 2"/>
          <p:cNvSpPr>
            <a:spLocks noGrp="1"/>
          </p:cNvSpPr>
          <p:nvPr>
            <p:ph idx="1"/>
          </p:nvPr>
        </p:nvSpPr>
        <p:spPr>
          <a:xfrm>
            <a:off x="1122532" y="1091867"/>
            <a:ext cx="7607555" cy="706629"/>
          </a:xfrm>
        </p:spPr>
        <p:txBody>
          <a:bodyPr>
            <a:noAutofit/>
          </a:bodyPr>
          <a:lstStyle/>
          <a:p>
            <a:pPr marL="0" indent="0" algn="just">
              <a:buNone/>
            </a:pPr>
            <a:r>
              <a:rPr lang="en-US" sz="2400" dirty="0"/>
              <a:t>We are coming to the end of this unit. Let’s review what we have learnt so far.</a:t>
            </a:r>
          </a:p>
          <a:p>
            <a:pPr marL="0" indent="0" algn="just">
              <a:buNone/>
            </a:pPr>
            <a:endParaRPr lang="en-US" sz="2400" dirty="0"/>
          </a:p>
        </p:txBody>
      </p:sp>
      <p:sp>
        <p:nvSpPr>
          <p:cNvPr id="6" name="Content Placeholder 2">
            <a:extLst>
              <a:ext uri="{FF2B5EF4-FFF2-40B4-BE49-F238E27FC236}">
                <a16:creationId xmlns:a16="http://schemas.microsoft.com/office/drawing/2014/main" id="{2E4E2C90-D53E-D047-BF95-681D5BEF083A}"/>
              </a:ext>
            </a:extLst>
          </p:cNvPr>
          <p:cNvSpPr txBox="1">
            <a:spLocks/>
          </p:cNvSpPr>
          <p:nvPr/>
        </p:nvSpPr>
        <p:spPr>
          <a:xfrm>
            <a:off x="1122529" y="1773605"/>
            <a:ext cx="7672757" cy="854046"/>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Watch these videos for a brief summary of what we have learnt.</a:t>
            </a:r>
          </a:p>
        </p:txBody>
      </p:sp>
      <p:pic>
        <p:nvPicPr>
          <p:cNvPr id="7" name="Graphic 6" descr="User">
            <a:extLst>
              <a:ext uri="{FF2B5EF4-FFF2-40B4-BE49-F238E27FC236}">
                <a16:creationId xmlns:a16="http://schemas.microsoft.com/office/drawing/2014/main" id="{0579A3F1-69E6-9042-B984-FB230108558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4" y="1788594"/>
            <a:ext cx="854046" cy="854046"/>
          </a:xfrm>
          <a:prstGeom prst="rect">
            <a:avLst/>
          </a:prstGeom>
        </p:spPr>
      </p:pic>
      <p:sp>
        <p:nvSpPr>
          <p:cNvPr id="8" name="Rectangle 7">
            <a:extLst>
              <a:ext uri="{FF2B5EF4-FFF2-40B4-BE49-F238E27FC236}">
                <a16:creationId xmlns:a16="http://schemas.microsoft.com/office/drawing/2014/main" id="{4967238B-1047-0542-ABB6-71156DA1C0E7}"/>
              </a:ext>
            </a:extLst>
          </p:cNvPr>
          <p:cNvSpPr/>
          <p:nvPr/>
        </p:nvSpPr>
        <p:spPr>
          <a:xfrm>
            <a:off x="1530492" y="2742637"/>
            <a:ext cx="3211003" cy="21377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YT01</a:t>
            </a:r>
          </a:p>
        </p:txBody>
      </p:sp>
      <p:sp>
        <p:nvSpPr>
          <p:cNvPr id="9" name="Rectangle 8">
            <a:extLst>
              <a:ext uri="{FF2B5EF4-FFF2-40B4-BE49-F238E27FC236}">
                <a16:creationId xmlns:a16="http://schemas.microsoft.com/office/drawing/2014/main" id="{4DD99DE2-6511-8447-865A-33BD8CF9ACBD}"/>
              </a:ext>
            </a:extLst>
          </p:cNvPr>
          <p:cNvSpPr/>
          <p:nvPr/>
        </p:nvSpPr>
        <p:spPr>
          <a:xfrm>
            <a:off x="5227951" y="2730503"/>
            <a:ext cx="3211003" cy="21377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YT02</a:t>
            </a:r>
          </a:p>
        </p:txBody>
      </p:sp>
    </p:spTree>
    <p:custDataLst>
      <p:tags r:id="rId1"/>
    </p:custDataLst>
    <p:extLst>
      <p:ext uri="{BB962C8B-B14F-4D97-AF65-F5344CB8AC3E}">
        <p14:creationId xmlns:p14="http://schemas.microsoft.com/office/powerpoint/2010/main" val="682820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Quick Summary</a:t>
            </a:r>
          </a:p>
        </p:txBody>
      </p:sp>
      <p:sp>
        <p:nvSpPr>
          <p:cNvPr id="61" name="TextBox 60">
            <a:extLst>
              <a:ext uri="{FF2B5EF4-FFF2-40B4-BE49-F238E27FC236}">
                <a16:creationId xmlns:a16="http://schemas.microsoft.com/office/drawing/2014/main" id="{58F62ABA-5E51-F84E-BBB6-45CA977E1BB0}"/>
              </a:ext>
            </a:extLst>
          </p:cNvPr>
          <p:cNvSpPr txBox="1"/>
          <p:nvPr/>
        </p:nvSpPr>
        <p:spPr>
          <a:xfrm>
            <a:off x="1122530" y="2332602"/>
            <a:ext cx="7992000" cy="540000"/>
          </a:xfrm>
          <a:prstGeom prst="rect">
            <a:avLst/>
          </a:prstGeom>
          <a:solidFill>
            <a:schemeClr val="accent2"/>
          </a:solidFill>
        </p:spPr>
        <p:txBody>
          <a:bodyPr wrap="square" lIns="576000" rtlCol="0" anchor="ctr">
            <a:spAutoFit/>
          </a:bodyPr>
          <a:lstStyle/>
          <a:p>
            <a:r>
              <a:rPr lang="en-GB" sz="2400" dirty="0">
                <a:solidFill>
                  <a:schemeClr val="bg1"/>
                </a:solidFill>
              </a:rPr>
              <a:t>Magnetic flux lines travel from N to S.</a:t>
            </a:r>
          </a:p>
        </p:txBody>
      </p:sp>
      <p:sp>
        <p:nvSpPr>
          <p:cNvPr id="62" name="TextBox 61">
            <a:extLst>
              <a:ext uri="{FF2B5EF4-FFF2-40B4-BE49-F238E27FC236}">
                <a16:creationId xmlns:a16="http://schemas.microsoft.com/office/drawing/2014/main" id="{47BF96B8-2BBD-D54C-89FC-CB4F1131BDF2}"/>
              </a:ext>
            </a:extLst>
          </p:cNvPr>
          <p:cNvSpPr txBox="1"/>
          <p:nvPr/>
        </p:nvSpPr>
        <p:spPr>
          <a:xfrm>
            <a:off x="1122532" y="2917754"/>
            <a:ext cx="7992000" cy="540000"/>
          </a:xfrm>
          <a:prstGeom prst="rect">
            <a:avLst/>
          </a:prstGeom>
          <a:solidFill>
            <a:schemeClr val="accent3"/>
          </a:solidFill>
        </p:spPr>
        <p:txBody>
          <a:bodyPr wrap="square" lIns="576000" rtlCol="0" anchor="ctr">
            <a:spAutoFit/>
          </a:bodyPr>
          <a:lstStyle/>
          <a:p>
            <a:r>
              <a:rPr lang="en-GB" sz="2400" dirty="0">
                <a:solidFill>
                  <a:schemeClr val="bg1"/>
                </a:solidFill>
              </a:rPr>
              <a:t>Each magnetic flux line forms a closed loop.</a:t>
            </a:r>
          </a:p>
        </p:txBody>
      </p:sp>
      <p:sp>
        <p:nvSpPr>
          <p:cNvPr id="63" name="Oval 62">
            <a:extLst>
              <a:ext uri="{FF2B5EF4-FFF2-40B4-BE49-F238E27FC236}">
                <a16:creationId xmlns:a16="http://schemas.microsoft.com/office/drawing/2014/main" id="{47184046-73F3-E149-8B80-1E4D314C993D}"/>
              </a:ext>
            </a:extLst>
          </p:cNvPr>
          <p:cNvSpPr>
            <a:spLocks noChangeAspect="1"/>
          </p:cNvSpPr>
          <p:nvPr/>
        </p:nvSpPr>
        <p:spPr>
          <a:xfrm>
            <a:off x="1167323" y="2365502"/>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1</a:t>
            </a:r>
            <a:endParaRPr lang="en-GB" b="1" dirty="0">
              <a:solidFill>
                <a:schemeClr val="accent2"/>
              </a:solidFill>
            </a:endParaRPr>
          </a:p>
        </p:txBody>
      </p:sp>
      <p:sp>
        <p:nvSpPr>
          <p:cNvPr id="64" name="Oval 63">
            <a:extLst>
              <a:ext uri="{FF2B5EF4-FFF2-40B4-BE49-F238E27FC236}">
                <a16:creationId xmlns:a16="http://schemas.microsoft.com/office/drawing/2014/main" id="{64BCB85C-86A9-2C40-A4B5-840ABE1BB8F9}"/>
              </a:ext>
            </a:extLst>
          </p:cNvPr>
          <p:cNvSpPr>
            <a:spLocks noChangeAspect="1"/>
          </p:cNvSpPr>
          <p:nvPr/>
        </p:nvSpPr>
        <p:spPr>
          <a:xfrm>
            <a:off x="1167323" y="2959591"/>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3"/>
                </a:solidFill>
              </a:rPr>
              <a:t>2</a:t>
            </a:r>
            <a:endParaRPr lang="en-GB" b="1" dirty="0">
              <a:solidFill>
                <a:schemeClr val="accent3"/>
              </a:solidFill>
            </a:endParaRPr>
          </a:p>
        </p:txBody>
      </p:sp>
      <p:sp>
        <p:nvSpPr>
          <p:cNvPr id="65" name="TextBox 64">
            <a:extLst>
              <a:ext uri="{FF2B5EF4-FFF2-40B4-BE49-F238E27FC236}">
                <a16:creationId xmlns:a16="http://schemas.microsoft.com/office/drawing/2014/main" id="{0CAD0ADD-C0F5-9947-BCE4-9722660222E9}"/>
              </a:ext>
            </a:extLst>
          </p:cNvPr>
          <p:cNvSpPr txBox="1"/>
          <p:nvPr/>
        </p:nvSpPr>
        <p:spPr>
          <a:xfrm>
            <a:off x="1122529" y="3492660"/>
            <a:ext cx="7992000" cy="540000"/>
          </a:xfrm>
          <a:prstGeom prst="rect">
            <a:avLst/>
          </a:prstGeom>
          <a:solidFill>
            <a:schemeClr val="accent4"/>
          </a:solidFill>
        </p:spPr>
        <p:txBody>
          <a:bodyPr wrap="square" lIns="576000" rtlCol="0" anchor="ctr">
            <a:spAutoFit/>
          </a:bodyPr>
          <a:lstStyle/>
          <a:p>
            <a:r>
              <a:rPr lang="en-GB" sz="2400" dirty="0">
                <a:solidFill>
                  <a:schemeClr val="bg1"/>
                </a:solidFill>
              </a:rPr>
              <a:t>Magnetic flux lines never intersect or join.</a:t>
            </a:r>
            <a:endParaRPr lang="en-GB" sz="2400" b="1" dirty="0">
              <a:solidFill>
                <a:schemeClr val="bg1"/>
              </a:solidFill>
            </a:endParaRPr>
          </a:p>
        </p:txBody>
      </p:sp>
      <p:sp>
        <p:nvSpPr>
          <p:cNvPr id="66" name="Oval 65">
            <a:extLst>
              <a:ext uri="{FF2B5EF4-FFF2-40B4-BE49-F238E27FC236}">
                <a16:creationId xmlns:a16="http://schemas.microsoft.com/office/drawing/2014/main" id="{FF24D363-2F80-FF40-9C05-D03676FC62AE}"/>
              </a:ext>
            </a:extLst>
          </p:cNvPr>
          <p:cNvSpPr>
            <a:spLocks noChangeAspect="1"/>
          </p:cNvSpPr>
          <p:nvPr/>
        </p:nvSpPr>
        <p:spPr>
          <a:xfrm>
            <a:off x="1167320" y="3536661"/>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solidFill>
              </a:rPr>
              <a:t>3</a:t>
            </a:r>
            <a:endParaRPr lang="en-GB" b="1" dirty="0">
              <a:solidFill>
                <a:schemeClr val="accent4"/>
              </a:solidFill>
            </a:endParaRPr>
          </a:p>
        </p:txBody>
      </p:sp>
      <p:sp>
        <p:nvSpPr>
          <p:cNvPr id="69" name="Content Placeholder 2">
            <a:extLst>
              <a:ext uri="{FF2B5EF4-FFF2-40B4-BE49-F238E27FC236}">
                <a16:creationId xmlns:a16="http://schemas.microsoft.com/office/drawing/2014/main" id="{7DBDF3BA-ED51-6944-B390-C1E7510A3D15}"/>
              </a:ext>
            </a:extLst>
          </p:cNvPr>
          <p:cNvSpPr>
            <a:spLocks noGrp="1"/>
          </p:cNvSpPr>
          <p:nvPr>
            <p:ph idx="1"/>
          </p:nvPr>
        </p:nvSpPr>
        <p:spPr>
          <a:xfrm>
            <a:off x="1122531" y="1091867"/>
            <a:ext cx="7991487" cy="511129"/>
          </a:xfrm>
        </p:spPr>
        <p:txBody>
          <a:bodyPr>
            <a:noAutofit/>
          </a:bodyPr>
          <a:lstStyle/>
          <a:p>
            <a:pPr marL="0" indent="0" algn="just">
              <a:buNone/>
            </a:pPr>
            <a:r>
              <a:rPr lang="en-GB" sz="2400" dirty="0"/>
              <a:t>Here is a quick summary.</a:t>
            </a:r>
          </a:p>
        </p:txBody>
      </p:sp>
      <p:sp>
        <p:nvSpPr>
          <p:cNvPr id="19" name="TextBox 18">
            <a:extLst>
              <a:ext uri="{FF2B5EF4-FFF2-40B4-BE49-F238E27FC236}">
                <a16:creationId xmlns:a16="http://schemas.microsoft.com/office/drawing/2014/main" id="{832EAB2B-4C33-374D-A31C-51D8C36D3E13}"/>
              </a:ext>
            </a:extLst>
          </p:cNvPr>
          <p:cNvSpPr txBox="1"/>
          <p:nvPr/>
        </p:nvSpPr>
        <p:spPr>
          <a:xfrm>
            <a:off x="1122528" y="4081657"/>
            <a:ext cx="7992000" cy="830997"/>
          </a:xfrm>
          <a:prstGeom prst="rect">
            <a:avLst/>
          </a:prstGeom>
          <a:solidFill>
            <a:schemeClr val="accent6"/>
          </a:solidFill>
        </p:spPr>
        <p:txBody>
          <a:bodyPr wrap="square" lIns="576000" rtlCol="0" anchor="ctr">
            <a:spAutoFit/>
          </a:bodyPr>
          <a:lstStyle/>
          <a:p>
            <a:r>
              <a:rPr lang="en-GB" sz="2400" dirty="0">
                <a:solidFill>
                  <a:schemeClr val="bg1"/>
                </a:solidFill>
              </a:rPr>
              <a:t>Magnetic flux lines cannot be broken; they just warp into complicated patterns</a:t>
            </a:r>
          </a:p>
        </p:txBody>
      </p:sp>
      <p:sp>
        <p:nvSpPr>
          <p:cNvPr id="20" name="Oval 19">
            <a:extLst>
              <a:ext uri="{FF2B5EF4-FFF2-40B4-BE49-F238E27FC236}">
                <a16:creationId xmlns:a16="http://schemas.microsoft.com/office/drawing/2014/main" id="{C9A69AA0-B00C-CB4D-9EF0-F4D5C3215EBC}"/>
              </a:ext>
            </a:extLst>
          </p:cNvPr>
          <p:cNvSpPr>
            <a:spLocks noChangeAspect="1"/>
          </p:cNvSpPr>
          <p:nvPr/>
        </p:nvSpPr>
        <p:spPr>
          <a:xfrm>
            <a:off x="1167321" y="4262735"/>
            <a:ext cx="459257" cy="4592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6"/>
                </a:solidFill>
              </a:rPr>
              <a:t>4</a:t>
            </a:r>
            <a:endParaRPr lang="en-GB" b="1" dirty="0">
              <a:solidFill>
                <a:schemeClr val="accent6"/>
              </a:solidFill>
            </a:endParaRPr>
          </a:p>
        </p:txBody>
      </p:sp>
      <p:sp>
        <p:nvSpPr>
          <p:cNvPr id="12" name="Content Placeholder 2">
            <a:extLst>
              <a:ext uri="{FF2B5EF4-FFF2-40B4-BE49-F238E27FC236}">
                <a16:creationId xmlns:a16="http://schemas.microsoft.com/office/drawing/2014/main" id="{79A0BA88-0AA4-F34F-9E21-AA69320BE204}"/>
              </a:ext>
            </a:extLst>
          </p:cNvPr>
          <p:cNvSpPr txBox="1">
            <a:spLocks/>
          </p:cNvSpPr>
          <p:nvPr/>
        </p:nvSpPr>
        <p:spPr>
          <a:xfrm>
            <a:off x="1122528" y="1668901"/>
            <a:ext cx="7991487" cy="511129"/>
          </a:xfrm>
          <a:prstGeom prst="rect">
            <a:avLst/>
          </a:prstGeom>
          <a:solidFill>
            <a:schemeClr val="tx2">
              <a:lumMod val="40000"/>
              <a:lumOff val="60000"/>
            </a:schemeClr>
          </a:solidFill>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lgn="just">
              <a:buFont typeface="Arial" panose="020B0604020202020204" pitchFamily="34" charset="0"/>
              <a:buNone/>
            </a:pPr>
            <a:r>
              <a:rPr lang="en-US" sz="2400" i="1" dirty="0"/>
              <a:t>Click on the numbers to see each point.</a:t>
            </a:r>
          </a:p>
        </p:txBody>
      </p:sp>
      <p:pic>
        <p:nvPicPr>
          <p:cNvPr id="13" name="Graphic 12" descr="User">
            <a:extLst>
              <a:ext uri="{FF2B5EF4-FFF2-40B4-BE49-F238E27FC236}">
                <a16:creationId xmlns:a16="http://schemas.microsoft.com/office/drawing/2014/main" id="{5B26AFE1-19B6-2841-908C-8D89FA91BEF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2" y="1486942"/>
            <a:ext cx="854046" cy="854046"/>
          </a:xfrm>
          <a:prstGeom prst="rect">
            <a:avLst/>
          </a:prstGeom>
        </p:spPr>
      </p:pic>
    </p:spTree>
    <p:custDataLst>
      <p:tags r:id="rId1"/>
    </p:custDataLst>
    <p:extLst>
      <p:ext uri="{BB962C8B-B14F-4D97-AF65-F5344CB8AC3E}">
        <p14:creationId xmlns:p14="http://schemas.microsoft.com/office/powerpoint/2010/main" val="2277352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Test Yourself</a:t>
            </a:r>
          </a:p>
        </p:txBody>
      </p:sp>
      <p:sp>
        <p:nvSpPr>
          <p:cNvPr id="3" name="Content Placeholder 2"/>
          <p:cNvSpPr>
            <a:spLocks noGrp="1"/>
          </p:cNvSpPr>
          <p:nvPr>
            <p:ph idx="1"/>
          </p:nvPr>
        </p:nvSpPr>
        <p:spPr>
          <a:xfrm>
            <a:off x="1122531" y="1091868"/>
            <a:ext cx="7607557" cy="811883"/>
          </a:xfrm>
        </p:spPr>
        <p:txBody>
          <a:bodyPr>
            <a:noAutofit/>
          </a:bodyPr>
          <a:lstStyle/>
          <a:p>
            <a:pPr marL="0" indent="0" algn="just">
              <a:buNone/>
            </a:pPr>
            <a:r>
              <a:rPr lang="en-GB" sz="2400" dirty="0"/>
              <a:t>We have come to the end of this unit. Answer the following questions to make sure you understand what magnetism is.</a:t>
            </a:r>
          </a:p>
        </p:txBody>
      </p:sp>
    </p:spTree>
    <p:custDataLst>
      <p:tags r:id="rId1"/>
    </p:custDataLst>
    <p:extLst>
      <p:ext uri="{BB962C8B-B14F-4D97-AF65-F5344CB8AC3E}">
        <p14:creationId xmlns:p14="http://schemas.microsoft.com/office/powerpoint/2010/main" val="509370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1</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Which diagram correctly depicts the magnetic field lines.</a:t>
            </a:r>
          </a:p>
          <a:p>
            <a:pPr marL="457200" indent="-457200" algn="just">
              <a:buFont typeface="+mj-lt"/>
              <a:buAutoNum type="alphaLcParenR"/>
            </a:pPr>
            <a:r>
              <a:rPr lang="en-GB" sz="2400" dirty="0"/>
              <a:t> </a:t>
            </a:r>
          </a:p>
          <a:p>
            <a:pPr marL="0" indent="0" algn="just">
              <a:buNone/>
            </a:pPr>
            <a:endParaRPr lang="en-GB" sz="2400" dirty="0"/>
          </a:p>
          <a:p>
            <a:pPr marL="0" indent="0" algn="just">
              <a:buNone/>
            </a:pPr>
            <a:endParaRPr lang="en-GB" sz="2400" dirty="0"/>
          </a:p>
        </p:txBody>
      </p:sp>
      <p:sp>
        <p:nvSpPr>
          <p:cNvPr id="6" name="Rectangle 5">
            <a:extLst>
              <a:ext uri="{FF2B5EF4-FFF2-40B4-BE49-F238E27FC236}">
                <a16:creationId xmlns:a16="http://schemas.microsoft.com/office/drawing/2014/main" id="{760E01FD-209F-4A4A-A0E9-A32F22AA7548}"/>
              </a:ext>
            </a:extLst>
          </p:cNvPr>
          <p:cNvSpPr/>
          <p:nvPr/>
        </p:nvSpPr>
        <p:spPr>
          <a:xfrm>
            <a:off x="1576561" y="3470954"/>
            <a:ext cx="2532185" cy="17381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Img18</a:t>
            </a:r>
          </a:p>
        </p:txBody>
      </p:sp>
      <p:sp>
        <p:nvSpPr>
          <p:cNvPr id="7" name="Rectangle 6">
            <a:extLst>
              <a:ext uri="{FF2B5EF4-FFF2-40B4-BE49-F238E27FC236}">
                <a16:creationId xmlns:a16="http://schemas.microsoft.com/office/drawing/2014/main" id="{65D1D22E-32D7-8546-A099-BCAF4A65426E}"/>
              </a:ext>
            </a:extLst>
          </p:cNvPr>
          <p:cNvSpPr/>
          <p:nvPr/>
        </p:nvSpPr>
        <p:spPr>
          <a:xfrm>
            <a:off x="5693717" y="1632830"/>
            <a:ext cx="2532185" cy="17381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Img17</a:t>
            </a:r>
          </a:p>
        </p:txBody>
      </p:sp>
      <p:pic>
        <p:nvPicPr>
          <p:cNvPr id="8" name="Picture 7">
            <a:extLst>
              <a:ext uri="{FF2B5EF4-FFF2-40B4-BE49-F238E27FC236}">
                <a16:creationId xmlns:a16="http://schemas.microsoft.com/office/drawing/2014/main" id="{CF4B6A6E-84CA-B045-836E-D02EB5153F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09287" y="1632830"/>
            <a:ext cx="2666734" cy="1738139"/>
          </a:xfrm>
          <a:prstGeom prst="rect">
            <a:avLst/>
          </a:prstGeom>
        </p:spPr>
      </p:pic>
      <p:sp>
        <p:nvSpPr>
          <p:cNvPr id="9" name="Rectangle 8">
            <a:extLst>
              <a:ext uri="{FF2B5EF4-FFF2-40B4-BE49-F238E27FC236}">
                <a16:creationId xmlns:a16="http://schemas.microsoft.com/office/drawing/2014/main" id="{DE008D20-3DD1-5742-83B7-95A967BE8CDF}"/>
              </a:ext>
            </a:extLst>
          </p:cNvPr>
          <p:cNvSpPr/>
          <p:nvPr/>
        </p:nvSpPr>
        <p:spPr>
          <a:xfrm>
            <a:off x="5693716" y="3470954"/>
            <a:ext cx="2532185" cy="17381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Img19</a:t>
            </a:r>
          </a:p>
        </p:txBody>
      </p:sp>
      <p:sp>
        <p:nvSpPr>
          <p:cNvPr id="10" name="TextBox 9">
            <a:extLst>
              <a:ext uri="{FF2B5EF4-FFF2-40B4-BE49-F238E27FC236}">
                <a16:creationId xmlns:a16="http://schemas.microsoft.com/office/drawing/2014/main" id="{EDD3BA63-194D-0548-B6B8-12B5CBF7CF89}"/>
              </a:ext>
            </a:extLst>
          </p:cNvPr>
          <p:cNvSpPr txBox="1"/>
          <p:nvPr/>
        </p:nvSpPr>
        <p:spPr>
          <a:xfrm>
            <a:off x="5189531" y="1597373"/>
            <a:ext cx="439544" cy="461665"/>
          </a:xfrm>
          <a:prstGeom prst="rect">
            <a:avLst/>
          </a:prstGeom>
          <a:noFill/>
        </p:spPr>
        <p:txBody>
          <a:bodyPr wrap="none" rtlCol="0">
            <a:spAutoFit/>
          </a:bodyPr>
          <a:lstStyle/>
          <a:p>
            <a:r>
              <a:rPr lang="en-US" sz="2400" dirty="0"/>
              <a:t>b)</a:t>
            </a:r>
          </a:p>
        </p:txBody>
      </p:sp>
      <p:sp>
        <p:nvSpPr>
          <p:cNvPr id="11" name="TextBox 10">
            <a:extLst>
              <a:ext uri="{FF2B5EF4-FFF2-40B4-BE49-F238E27FC236}">
                <a16:creationId xmlns:a16="http://schemas.microsoft.com/office/drawing/2014/main" id="{B86D7B7E-12CF-F24D-A482-858B0ECE349E}"/>
              </a:ext>
            </a:extLst>
          </p:cNvPr>
          <p:cNvSpPr txBox="1"/>
          <p:nvPr/>
        </p:nvSpPr>
        <p:spPr>
          <a:xfrm>
            <a:off x="1072374" y="3357279"/>
            <a:ext cx="407484" cy="461665"/>
          </a:xfrm>
          <a:prstGeom prst="rect">
            <a:avLst/>
          </a:prstGeom>
          <a:noFill/>
        </p:spPr>
        <p:txBody>
          <a:bodyPr wrap="none" rtlCol="0">
            <a:spAutoFit/>
          </a:bodyPr>
          <a:lstStyle/>
          <a:p>
            <a:r>
              <a:rPr lang="en-US" sz="2400" dirty="0"/>
              <a:t>c)</a:t>
            </a:r>
          </a:p>
        </p:txBody>
      </p:sp>
      <p:sp>
        <p:nvSpPr>
          <p:cNvPr id="12" name="TextBox 11">
            <a:extLst>
              <a:ext uri="{FF2B5EF4-FFF2-40B4-BE49-F238E27FC236}">
                <a16:creationId xmlns:a16="http://schemas.microsoft.com/office/drawing/2014/main" id="{14AF0D74-552B-0D4D-9E1A-0ECA7EE97164}"/>
              </a:ext>
            </a:extLst>
          </p:cNvPr>
          <p:cNvSpPr txBox="1"/>
          <p:nvPr/>
        </p:nvSpPr>
        <p:spPr>
          <a:xfrm>
            <a:off x="5186898" y="3357278"/>
            <a:ext cx="439544" cy="461665"/>
          </a:xfrm>
          <a:prstGeom prst="rect">
            <a:avLst/>
          </a:prstGeom>
          <a:noFill/>
        </p:spPr>
        <p:txBody>
          <a:bodyPr wrap="none" rtlCol="0">
            <a:spAutoFit/>
          </a:bodyPr>
          <a:lstStyle/>
          <a:p>
            <a:r>
              <a:rPr lang="en-US" sz="2400" dirty="0"/>
              <a:t>d)</a:t>
            </a:r>
          </a:p>
        </p:txBody>
      </p:sp>
    </p:spTree>
    <p:custDataLst>
      <p:tags r:id="rId1"/>
    </p:custDataLst>
    <p:extLst>
      <p:ext uri="{BB962C8B-B14F-4D97-AF65-F5344CB8AC3E}">
        <p14:creationId xmlns:p14="http://schemas.microsoft.com/office/powerpoint/2010/main" val="2002869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7"/>
            <a:ext cx="8059513" cy="3672637"/>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r>
              <a:rPr lang="en-GB" dirty="0"/>
              <a:t>05_03_01</a:t>
            </a:r>
          </a:p>
          <a:p>
            <a:pPr marL="0" indent="0">
              <a:buNone/>
            </a:pPr>
            <a:r>
              <a:rPr lang="en-GB" dirty="0"/>
              <a:t>05_04_01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2</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Which diagram shows the weakest magnetic field.</a:t>
            </a:r>
          </a:p>
          <a:p>
            <a:pPr marL="0" indent="0" algn="just">
              <a:buNone/>
            </a:pPr>
            <a:endParaRPr lang="en-GB" sz="2400" dirty="0"/>
          </a:p>
          <a:p>
            <a:pPr marL="457200" indent="-457200" algn="just">
              <a:buFont typeface="+mj-lt"/>
              <a:buAutoNum type="alphaLcParenR"/>
            </a:pPr>
            <a:r>
              <a:rPr lang="en-GB" sz="2400" dirty="0"/>
              <a:t> </a:t>
            </a:r>
          </a:p>
          <a:p>
            <a:pPr marL="0" indent="0" algn="just">
              <a:buNone/>
            </a:pPr>
            <a:endParaRPr lang="en-GB" sz="2400" dirty="0"/>
          </a:p>
          <a:p>
            <a:pPr marL="0" indent="0" algn="just">
              <a:buNone/>
            </a:pPr>
            <a:endParaRPr lang="en-GB" sz="2400" dirty="0"/>
          </a:p>
        </p:txBody>
      </p:sp>
      <p:pic>
        <p:nvPicPr>
          <p:cNvPr id="6" name="Picture 5">
            <a:extLst>
              <a:ext uri="{FF2B5EF4-FFF2-40B4-BE49-F238E27FC236}">
                <a16:creationId xmlns:a16="http://schemas.microsoft.com/office/drawing/2014/main" id="{220BF939-0A83-7A48-9A0E-B4F5854DE1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09287" y="1829777"/>
            <a:ext cx="2666734" cy="1738139"/>
          </a:xfrm>
          <a:prstGeom prst="rect">
            <a:avLst/>
          </a:prstGeom>
        </p:spPr>
      </p:pic>
      <p:sp>
        <p:nvSpPr>
          <p:cNvPr id="8" name="Rectangle 7">
            <a:extLst>
              <a:ext uri="{FF2B5EF4-FFF2-40B4-BE49-F238E27FC236}">
                <a16:creationId xmlns:a16="http://schemas.microsoft.com/office/drawing/2014/main" id="{09A1E77B-7530-3649-A2A4-0AEB2B5DE7F6}"/>
              </a:ext>
            </a:extLst>
          </p:cNvPr>
          <p:cNvSpPr/>
          <p:nvPr/>
        </p:nvSpPr>
        <p:spPr>
          <a:xfrm>
            <a:off x="5890665" y="1975057"/>
            <a:ext cx="2532185" cy="17381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Img16</a:t>
            </a:r>
          </a:p>
        </p:txBody>
      </p:sp>
      <p:sp>
        <p:nvSpPr>
          <p:cNvPr id="9" name="TextBox 8">
            <a:extLst>
              <a:ext uri="{FF2B5EF4-FFF2-40B4-BE49-F238E27FC236}">
                <a16:creationId xmlns:a16="http://schemas.microsoft.com/office/drawing/2014/main" id="{39D85499-9954-2B4D-A722-6B497F63178E}"/>
              </a:ext>
            </a:extLst>
          </p:cNvPr>
          <p:cNvSpPr txBox="1"/>
          <p:nvPr/>
        </p:nvSpPr>
        <p:spPr>
          <a:xfrm>
            <a:off x="5363655" y="1829777"/>
            <a:ext cx="439544" cy="461665"/>
          </a:xfrm>
          <a:prstGeom prst="rect">
            <a:avLst/>
          </a:prstGeom>
          <a:noFill/>
        </p:spPr>
        <p:txBody>
          <a:bodyPr wrap="none" rtlCol="0">
            <a:spAutoFit/>
          </a:bodyPr>
          <a:lstStyle/>
          <a:p>
            <a:r>
              <a:rPr lang="en-US" sz="2400" dirty="0"/>
              <a:t>b)</a:t>
            </a:r>
          </a:p>
        </p:txBody>
      </p:sp>
    </p:spTree>
    <p:custDataLst>
      <p:tags r:id="rId1"/>
    </p:custDataLst>
    <p:extLst>
      <p:ext uri="{BB962C8B-B14F-4D97-AF65-F5344CB8AC3E}">
        <p14:creationId xmlns:p14="http://schemas.microsoft.com/office/powerpoint/2010/main" val="18162987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3</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Like poles</a:t>
            </a:r>
          </a:p>
          <a:p>
            <a:pPr marL="0" indent="0" algn="just">
              <a:buNone/>
            </a:pPr>
            <a:endParaRPr lang="en-GB" sz="2400" dirty="0"/>
          </a:p>
          <a:p>
            <a:pPr marL="457200" indent="-457200" algn="just">
              <a:buFont typeface="+mj-lt"/>
              <a:buAutoNum type="alphaLcParenR"/>
            </a:pPr>
            <a:r>
              <a:rPr lang="en-GB" sz="2400" dirty="0"/>
              <a:t>Attract</a:t>
            </a:r>
          </a:p>
          <a:p>
            <a:pPr marL="457200" indent="-457200" algn="just">
              <a:buFont typeface="+mj-lt"/>
              <a:buAutoNum type="alphaLcParenR"/>
            </a:pPr>
            <a:r>
              <a:rPr lang="en-GB" sz="2400" dirty="0"/>
              <a:t>Repel</a:t>
            </a:r>
          </a:p>
          <a:p>
            <a:pPr marL="0" indent="0" algn="just">
              <a:buNone/>
            </a:pPr>
            <a:endParaRPr lang="en-GB" sz="2400" dirty="0"/>
          </a:p>
          <a:p>
            <a:pPr marL="0" indent="0" algn="just">
              <a:buNone/>
            </a:pPr>
            <a:endParaRPr lang="en-GB" sz="2400" dirty="0"/>
          </a:p>
        </p:txBody>
      </p:sp>
    </p:spTree>
    <p:custDataLst>
      <p:tags r:id="rId1"/>
    </p:custDataLst>
    <p:extLst>
      <p:ext uri="{BB962C8B-B14F-4D97-AF65-F5344CB8AC3E}">
        <p14:creationId xmlns:p14="http://schemas.microsoft.com/office/powerpoint/2010/main" val="1266652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4</a:t>
            </a:r>
          </a:p>
        </p:txBody>
      </p:sp>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True or false. Anything can be made into a permanent magnet.</a:t>
            </a:r>
          </a:p>
          <a:p>
            <a:pPr marL="0" indent="0" algn="just">
              <a:buNone/>
            </a:pPr>
            <a:endParaRPr lang="en-GB" sz="2400" dirty="0"/>
          </a:p>
          <a:p>
            <a:pPr marL="457200" indent="-457200" algn="just">
              <a:buFont typeface="+mj-lt"/>
              <a:buAutoNum type="alphaLcParenR"/>
            </a:pPr>
            <a:r>
              <a:rPr lang="en-GB" sz="2400" dirty="0"/>
              <a:t>True</a:t>
            </a:r>
          </a:p>
          <a:p>
            <a:pPr marL="457200" indent="-457200" algn="just">
              <a:buFont typeface="+mj-lt"/>
              <a:buAutoNum type="alphaLcParenR"/>
            </a:pPr>
            <a:r>
              <a:rPr lang="en-GB" sz="2400" dirty="0"/>
              <a:t>False</a:t>
            </a:r>
          </a:p>
          <a:p>
            <a:pPr marL="0" indent="0" algn="just">
              <a:buNone/>
            </a:pPr>
            <a:endParaRPr lang="en-GB" sz="2400" dirty="0"/>
          </a:p>
          <a:p>
            <a:pPr marL="0" indent="0" algn="just">
              <a:buNone/>
            </a:pPr>
            <a:endParaRPr lang="en-GB" sz="2400" dirty="0"/>
          </a:p>
        </p:txBody>
      </p:sp>
    </p:spTree>
    <p:custDataLst>
      <p:tags r:id="rId1"/>
    </p:custDataLst>
    <p:extLst>
      <p:ext uri="{BB962C8B-B14F-4D97-AF65-F5344CB8AC3E}">
        <p14:creationId xmlns:p14="http://schemas.microsoft.com/office/powerpoint/2010/main" val="3306519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Question 5</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22531" y="1091868"/>
                <a:ext cx="7607557" cy="3504516"/>
              </a:xfrm>
            </p:spPr>
            <p:txBody>
              <a:bodyPr>
                <a:noAutofit/>
              </a:bodyPr>
              <a:lstStyle/>
              <a:p>
                <a:pPr marL="0" indent="0" algn="just">
                  <a:buNone/>
                </a:pPr>
                <a:r>
                  <a:rPr lang="en-GB" sz="2400" dirty="0"/>
                  <a:t>Which expression gives the magnetic field strength?</a:t>
                </a:r>
              </a:p>
              <a:p>
                <a:pPr marL="0" indent="0" algn="just">
                  <a:buNone/>
                </a:pPr>
                <a:endParaRPr lang="en-GB" sz="2400" dirty="0"/>
              </a:p>
              <a:p>
                <a:pPr marL="457200" indent="-457200" algn="just">
                  <a:buFont typeface="+mj-lt"/>
                  <a:buAutoNum type="alphaLcParenR"/>
                </a:pPr>
                <a14:m>
                  <m:oMath xmlns:m="http://schemas.openxmlformats.org/officeDocument/2006/math">
                    <m:r>
                      <a:rPr lang="en-GB" sz="2400" i="1" smtClean="0">
                        <a:latin typeface="Cambria Math" panose="02040503050406030204" pitchFamily="18" charset="0"/>
                        <a:ea typeface="Cambria Math" panose="02040503050406030204" pitchFamily="18" charset="0"/>
                      </a:rPr>
                      <m:t>𝛽</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𝜙</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𝐴</m:t>
                    </m:r>
                  </m:oMath>
                </a14:m>
                <a:endParaRPr lang="en-GB" sz="2400" dirty="0"/>
              </a:p>
              <a:p>
                <a:pPr marL="457200" indent="-457200" algn="just">
                  <a:buFont typeface="+mj-lt"/>
                  <a:buAutoNum type="alphaLcParenR"/>
                </a:pPr>
                <a14:m>
                  <m:oMath xmlns:m="http://schemas.openxmlformats.org/officeDocument/2006/math">
                    <m:r>
                      <a:rPr lang="en-US" sz="2400" i="1">
                        <a:latin typeface="Cambria Math" panose="02040503050406030204" pitchFamily="18" charset="0"/>
                        <a:ea typeface="Cambria Math" panose="02040503050406030204" pitchFamily="18" charset="0"/>
                      </a:rPr>
                      <m:t>𝜙</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𝛽</m:t>
                    </m:r>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𝐴</m:t>
                    </m:r>
                  </m:oMath>
                </a14:m>
                <a:endParaRPr lang="en-GB" sz="2400" dirty="0"/>
              </a:p>
              <a:p>
                <a:pPr marL="457200" indent="-457200" algn="just">
                  <a:buFont typeface="+mj-lt"/>
                  <a:buAutoNum type="alphaLcParenR"/>
                </a:pPr>
                <a14:m>
                  <m:oMath xmlns:m="http://schemas.openxmlformats.org/officeDocument/2006/math">
                    <m:r>
                      <a:rPr lang="en-GB" sz="2400" i="1">
                        <a:latin typeface="Cambria Math" panose="02040503050406030204" pitchFamily="18" charset="0"/>
                        <a:ea typeface="Cambria Math" panose="02040503050406030204" pitchFamily="18" charset="0"/>
                      </a:rPr>
                      <m:t>𝛽</m:t>
                    </m:r>
                    <m:r>
                      <a:rPr lang="en-US" sz="2400" i="1">
                        <a:latin typeface="Cambria Math" panose="02040503050406030204" pitchFamily="18" charset="0"/>
                        <a:ea typeface="Cambria Math" panose="02040503050406030204" pitchFamily="18" charset="0"/>
                      </a:rPr>
                      <m:t>=</m:t>
                    </m:r>
                    <m:f>
                      <m:fPr>
                        <m:ctrlPr>
                          <a:rPr lang="en-US" sz="2400" i="1" smtClean="0">
                            <a:latin typeface="Cambria Math" panose="02040503050406030204" pitchFamily="18" charset="0"/>
                            <a:ea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𝜙</m:t>
                        </m:r>
                      </m:num>
                      <m:den>
                        <m:r>
                          <a:rPr lang="en-US" sz="2400" b="0" i="1" smtClean="0">
                            <a:latin typeface="Cambria Math" panose="02040503050406030204" pitchFamily="18" charset="0"/>
                            <a:ea typeface="Cambria Math" panose="02040503050406030204" pitchFamily="18" charset="0"/>
                          </a:rPr>
                          <m:t>𝐴</m:t>
                        </m:r>
                      </m:den>
                    </m:f>
                  </m:oMath>
                </a14:m>
                <a:endParaRPr lang="en-GB" sz="2400" dirty="0"/>
              </a:p>
              <a:p>
                <a:pPr marL="457200" indent="-457200" algn="just">
                  <a:buFont typeface="+mj-lt"/>
                  <a:buAutoNum type="alphaLcParenR"/>
                </a:pPr>
                <a:endParaRPr lang="en-GB" sz="2400" dirty="0"/>
              </a:p>
              <a:p>
                <a:pPr marL="457200" indent="-457200" algn="just">
                  <a:buFont typeface="+mj-lt"/>
                  <a:buAutoNum type="alphaLcParenR"/>
                </a:pPr>
                <a14:m>
                  <m:oMath xmlns:m="http://schemas.openxmlformats.org/officeDocument/2006/math">
                    <m:r>
                      <a:rPr lang="en-GB" sz="2400" i="1">
                        <a:latin typeface="Cambria Math" panose="02040503050406030204" pitchFamily="18" charset="0"/>
                        <a:ea typeface="Cambria Math" panose="02040503050406030204" pitchFamily="18" charset="0"/>
                      </a:rPr>
                      <m:t>𝛽</m:t>
                    </m:r>
                    <m:r>
                      <a:rPr lang="en-US" sz="2400" i="1">
                        <a:latin typeface="Cambria Math" panose="02040503050406030204" pitchFamily="18" charset="0"/>
                        <a:ea typeface="Cambria Math" panose="02040503050406030204" pitchFamily="18" charset="0"/>
                      </a:rPr>
                      <m:t>=</m:t>
                    </m:r>
                    <m:f>
                      <m:fPr>
                        <m:ctrlPr>
                          <a:rPr lang="en-US" sz="2400" i="1">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𝐴</m:t>
                        </m:r>
                      </m:num>
                      <m:den>
                        <m:r>
                          <a:rPr lang="en-US" sz="2400" i="1">
                            <a:latin typeface="Cambria Math" panose="02040503050406030204" pitchFamily="18" charset="0"/>
                            <a:ea typeface="Cambria Math" panose="02040503050406030204" pitchFamily="18" charset="0"/>
                          </a:rPr>
                          <m:t>𝜙</m:t>
                        </m:r>
                      </m:den>
                    </m:f>
                  </m:oMath>
                </a14:m>
                <a:endParaRPr lang="en-GB" sz="2400" dirty="0"/>
              </a:p>
              <a:p>
                <a:pPr marL="0" indent="0" algn="just">
                  <a:buNone/>
                </a:pPr>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22531" y="1091868"/>
                <a:ext cx="7607557" cy="3504516"/>
              </a:xfrm>
              <a:blipFill>
                <a:blip r:embed="rId4"/>
                <a:stretch>
                  <a:fillRect l="-1167" t="-1805"/>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26599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057330" y="1089073"/>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 be able to:</a:t>
            </a:r>
          </a:p>
          <a:p>
            <a:pPr marL="457200" indent="-457200">
              <a:buFont typeface="+mj-lt"/>
              <a:buAutoNum type="arabicPeriod"/>
            </a:pPr>
            <a:r>
              <a:rPr lang="en-GB" sz="2400" dirty="0"/>
              <a:t>Describe what magnetism is</a:t>
            </a:r>
          </a:p>
          <a:p>
            <a:pPr marL="457200" indent="-457200">
              <a:buFont typeface="+mj-lt"/>
              <a:buAutoNum type="arabicPeriod"/>
            </a:pPr>
            <a:r>
              <a:rPr lang="en-GB" sz="2400" dirty="0"/>
              <a:t>Describe the characteristics of magnetic field or flux lines</a:t>
            </a:r>
          </a:p>
          <a:p>
            <a:pPr marL="457200" indent="-457200">
              <a:buFont typeface="+mj-lt"/>
              <a:buAutoNum type="arabicPeriod"/>
            </a:pPr>
            <a:r>
              <a:rPr lang="en-GB" sz="2400" dirty="0"/>
              <a:t>Write an expression for calculating the strength of </a:t>
            </a:r>
            <a:r>
              <a:rPr lang="en-GB" sz="2400"/>
              <a:t>a magnetic field</a:t>
            </a:r>
            <a:endParaRPr lang="en-GB" sz="2400"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2.1: What is Magnetism?</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2C433F-EE02-F44A-ABEF-0507C2D9C8C7}"/>
              </a:ext>
            </a:extLst>
          </p:cNvPr>
          <p:cNvSpPr txBox="1"/>
          <p:nvPr/>
        </p:nvSpPr>
        <p:spPr>
          <a:xfrm>
            <a:off x="544286" y="424543"/>
            <a:ext cx="8307723" cy="646331"/>
          </a:xfrm>
          <a:prstGeom prst="rect">
            <a:avLst/>
          </a:prstGeom>
          <a:noFill/>
        </p:spPr>
        <p:txBody>
          <a:bodyPr wrap="none" rtlCol="0">
            <a:spAutoFit/>
          </a:bodyPr>
          <a:lstStyle/>
          <a:p>
            <a:r>
              <a:rPr lang="en-US" dirty="0"/>
              <a:t>Electricity and Magnetism - </a:t>
            </a:r>
            <a:r>
              <a:rPr lang="en-US" dirty="0">
                <a:hlinkClick r:id="rId2"/>
              </a:rPr>
              <a:t>https://www.youtube.com/watch?v=N2yQYwlDkYI</a:t>
            </a:r>
            <a:endParaRPr lang="en-US" dirty="0"/>
          </a:p>
          <a:p>
            <a:r>
              <a:rPr lang="en-US" dirty="0"/>
              <a:t>Magnetism: Crash Course Physics - </a:t>
            </a:r>
            <a:r>
              <a:rPr lang="en-US" dirty="0">
                <a:hlinkClick r:id="rId3"/>
              </a:rPr>
              <a:t>https://www.youtube.com/watch?v=s94suB5uLWw</a:t>
            </a:r>
            <a:endParaRPr lang="en-US" dirty="0"/>
          </a:p>
        </p:txBody>
      </p:sp>
    </p:spTree>
    <p:extLst>
      <p:ext uri="{BB962C8B-B14F-4D97-AF65-F5344CB8AC3E}">
        <p14:creationId xmlns:p14="http://schemas.microsoft.com/office/powerpoint/2010/main" val="2084865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3" y="1091868"/>
            <a:ext cx="4321664" cy="3911932"/>
          </a:xfrm>
        </p:spPr>
        <p:txBody>
          <a:bodyPr>
            <a:noAutofit/>
          </a:bodyPr>
          <a:lstStyle/>
          <a:p>
            <a:pPr marL="0" indent="0" algn="just">
              <a:buNone/>
            </a:pPr>
            <a:r>
              <a:rPr lang="en-US" sz="2400" dirty="0"/>
              <a:t>Electricity and magnetism are </a:t>
            </a:r>
            <a:r>
              <a:rPr lang="en-US" sz="2400" dirty="0" err="1"/>
              <a:t>oppsosite</a:t>
            </a:r>
            <a:r>
              <a:rPr lang="en-US" sz="2400" dirty="0"/>
              <a:t> sides of the same coin which is why we use the term </a:t>
            </a:r>
            <a:r>
              <a:rPr lang="en-US" sz="2400" b="1" dirty="0"/>
              <a:t>Electromagnetism</a:t>
            </a:r>
            <a:r>
              <a:rPr lang="en-US" sz="2400" dirty="0"/>
              <a:t>.</a:t>
            </a:r>
          </a:p>
          <a:p>
            <a:pPr marL="0" indent="0" algn="just">
              <a:buNone/>
            </a:pPr>
            <a:r>
              <a:rPr lang="en-US" sz="2400" dirty="0"/>
              <a:t>To understand how motors, generators, transformers, contactors and relays work, you need to understand magnetism.</a:t>
            </a:r>
          </a:p>
          <a:p>
            <a:pPr marL="0" indent="0" algn="just">
              <a:buNone/>
            </a:pPr>
            <a:r>
              <a:rPr lang="en-US" sz="2400" dirty="0"/>
              <a:t>Magnetism, like electricity is an </a:t>
            </a:r>
            <a:r>
              <a:rPr lang="en-US" sz="2400" b="1" dirty="0"/>
              <a:t>invisible</a:t>
            </a:r>
            <a:r>
              <a:rPr lang="en-US" sz="2400" dirty="0"/>
              <a:t> force. We know its there because we can see its effects.</a:t>
            </a:r>
          </a:p>
        </p:txBody>
      </p:sp>
      <p:sp>
        <p:nvSpPr>
          <p:cNvPr id="5" name="TextBox 4">
            <a:extLst>
              <a:ext uri="{FF2B5EF4-FFF2-40B4-BE49-F238E27FC236}">
                <a16:creationId xmlns:a16="http://schemas.microsoft.com/office/drawing/2014/main" id="{B75DABA5-4497-8B48-BF36-1E7E987641F3}"/>
              </a:ext>
            </a:extLst>
          </p:cNvPr>
          <p:cNvSpPr txBox="1"/>
          <p:nvPr/>
        </p:nvSpPr>
        <p:spPr>
          <a:xfrm>
            <a:off x="5695828" y="2054409"/>
            <a:ext cx="4413901" cy="769441"/>
          </a:xfrm>
          <a:prstGeom prst="rect">
            <a:avLst/>
          </a:prstGeom>
          <a:noFill/>
        </p:spPr>
        <p:txBody>
          <a:bodyPr wrap="none" rtlCol="0">
            <a:spAutoFit/>
          </a:bodyPr>
          <a:lstStyle/>
          <a:p>
            <a:r>
              <a:rPr lang="en-US" sz="4400" b="1" dirty="0">
                <a:solidFill>
                  <a:schemeClr val="accent2"/>
                </a:solidFill>
              </a:rPr>
              <a:t>Electro</a:t>
            </a:r>
            <a:r>
              <a:rPr lang="en-US" sz="4400" b="1" dirty="0">
                <a:solidFill>
                  <a:schemeClr val="accent3"/>
                </a:solidFill>
              </a:rPr>
              <a:t>magnetism</a:t>
            </a:r>
          </a:p>
        </p:txBody>
      </p:sp>
      <p:sp>
        <p:nvSpPr>
          <p:cNvPr id="6" name="TextBox 5">
            <a:extLst>
              <a:ext uri="{FF2B5EF4-FFF2-40B4-BE49-F238E27FC236}">
                <a16:creationId xmlns:a16="http://schemas.microsoft.com/office/drawing/2014/main" id="{93EB0DBC-3E0A-D241-BB47-88D1DB025275}"/>
              </a:ext>
            </a:extLst>
          </p:cNvPr>
          <p:cNvSpPr txBox="1"/>
          <p:nvPr/>
        </p:nvSpPr>
        <p:spPr>
          <a:xfrm>
            <a:off x="7075468" y="1014061"/>
            <a:ext cx="1654620" cy="523220"/>
          </a:xfrm>
          <a:prstGeom prst="rect">
            <a:avLst/>
          </a:prstGeom>
          <a:noFill/>
        </p:spPr>
        <p:txBody>
          <a:bodyPr wrap="none" rtlCol="0">
            <a:spAutoFit/>
          </a:bodyPr>
          <a:lstStyle/>
          <a:p>
            <a:pPr algn="ctr"/>
            <a:r>
              <a:rPr lang="en-US" sz="2800" b="1" dirty="0">
                <a:solidFill>
                  <a:schemeClr val="accent2"/>
                </a:solidFill>
              </a:rPr>
              <a:t>Electricity</a:t>
            </a:r>
          </a:p>
        </p:txBody>
      </p:sp>
      <p:sp>
        <p:nvSpPr>
          <p:cNvPr id="7" name="TextBox 6">
            <a:extLst>
              <a:ext uri="{FF2B5EF4-FFF2-40B4-BE49-F238E27FC236}">
                <a16:creationId xmlns:a16="http://schemas.microsoft.com/office/drawing/2014/main" id="{B119A485-C572-654A-91B0-7A1C94A25A16}"/>
              </a:ext>
            </a:extLst>
          </p:cNvPr>
          <p:cNvSpPr txBox="1"/>
          <p:nvPr/>
        </p:nvSpPr>
        <p:spPr>
          <a:xfrm>
            <a:off x="6970087" y="3334887"/>
            <a:ext cx="1865382" cy="523220"/>
          </a:xfrm>
          <a:prstGeom prst="rect">
            <a:avLst/>
          </a:prstGeom>
          <a:noFill/>
        </p:spPr>
        <p:txBody>
          <a:bodyPr wrap="none" rtlCol="0">
            <a:spAutoFit/>
          </a:bodyPr>
          <a:lstStyle/>
          <a:p>
            <a:pPr algn="ctr"/>
            <a:r>
              <a:rPr lang="en-US" sz="2800" b="1" dirty="0">
                <a:solidFill>
                  <a:schemeClr val="accent3"/>
                </a:solidFill>
              </a:rPr>
              <a:t>Magnetism</a:t>
            </a:r>
          </a:p>
        </p:txBody>
      </p:sp>
      <p:cxnSp>
        <p:nvCxnSpPr>
          <p:cNvPr id="9" name="Straight Arrow Connector 8">
            <a:extLst>
              <a:ext uri="{FF2B5EF4-FFF2-40B4-BE49-F238E27FC236}">
                <a16:creationId xmlns:a16="http://schemas.microsoft.com/office/drawing/2014/main" id="{3E6A69B7-3B97-EC41-B9D3-03D2A5B841D8}"/>
              </a:ext>
            </a:extLst>
          </p:cNvPr>
          <p:cNvCxnSpPr>
            <a:cxnSpLocks/>
          </p:cNvCxnSpPr>
          <p:nvPr/>
        </p:nvCxnSpPr>
        <p:spPr>
          <a:xfrm flipV="1">
            <a:off x="6625883" y="1537281"/>
            <a:ext cx="1276895" cy="61507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5309048-DE0A-1749-887D-A6E0F811C812}"/>
              </a:ext>
            </a:extLst>
          </p:cNvPr>
          <p:cNvCxnSpPr>
            <a:cxnSpLocks/>
            <a:endCxn id="7" idx="0"/>
          </p:cNvCxnSpPr>
          <p:nvPr/>
        </p:nvCxnSpPr>
        <p:spPr>
          <a:xfrm flipH="1">
            <a:off x="7902778" y="2663395"/>
            <a:ext cx="706650" cy="671492"/>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94209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are magnets?</a:t>
            </a:r>
          </a:p>
        </p:txBody>
      </p:sp>
      <p:sp>
        <p:nvSpPr>
          <p:cNvPr id="3" name="Content Placeholder 2"/>
          <p:cNvSpPr>
            <a:spLocks noGrp="1"/>
          </p:cNvSpPr>
          <p:nvPr>
            <p:ph idx="1"/>
          </p:nvPr>
        </p:nvSpPr>
        <p:spPr>
          <a:xfrm>
            <a:off x="1057330" y="942967"/>
            <a:ext cx="8658590" cy="842972"/>
          </a:xfrm>
        </p:spPr>
        <p:txBody>
          <a:bodyPr>
            <a:noAutofit/>
          </a:bodyPr>
          <a:lstStyle/>
          <a:p>
            <a:pPr marL="0" indent="0">
              <a:buNone/>
            </a:pPr>
            <a:r>
              <a:rPr lang="en-GB" sz="2400" dirty="0"/>
              <a:t>Magnets are metals that have the ability to attract or repel other metals. This force is called </a:t>
            </a:r>
            <a:r>
              <a:rPr lang="en-GB" sz="2400" b="1" dirty="0"/>
              <a:t>magnetism</a:t>
            </a:r>
            <a:r>
              <a:rPr lang="en-GB" sz="2400" dirty="0"/>
              <a:t>.</a:t>
            </a:r>
          </a:p>
        </p:txBody>
      </p:sp>
      <p:sp>
        <p:nvSpPr>
          <p:cNvPr id="4" name="Rectangle 3">
            <a:extLst>
              <a:ext uri="{FF2B5EF4-FFF2-40B4-BE49-F238E27FC236}">
                <a16:creationId xmlns:a16="http://schemas.microsoft.com/office/drawing/2014/main" id="{6521E347-34D5-BE46-A855-7B02D697B51E}"/>
              </a:ext>
            </a:extLst>
          </p:cNvPr>
          <p:cNvSpPr/>
          <p:nvPr/>
        </p:nvSpPr>
        <p:spPr>
          <a:xfrm>
            <a:off x="1169873" y="2588237"/>
            <a:ext cx="3619502" cy="19453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a:t>
            </a:r>
          </a:p>
        </p:txBody>
      </p:sp>
      <p:sp>
        <p:nvSpPr>
          <p:cNvPr id="5" name="Rectangle 4">
            <a:extLst>
              <a:ext uri="{FF2B5EF4-FFF2-40B4-BE49-F238E27FC236}">
                <a16:creationId xmlns:a16="http://schemas.microsoft.com/office/drawing/2014/main" id="{CE91BF37-997A-0A44-833D-F8065CDD5B73}"/>
              </a:ext>
            </a:extLst>
          </p:cNvPr>
          <p:cNvSpPr/>
          <p:nvPr/>
        </p:nvSpPr>
        <p:spPr>
          <a:xfrm>
            <a:off x="5386625" y="2588237"/>
            <a:ext cx="3619502" cy="19453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Img03</a:t>
            </a:r>
          </a:p>
        </p:txBody>
      </p:sp>
      <p:sp>
        <p:nvSpPr>
          <p:cNvPr id="8" name="Rectangle 7">
            <a:extLst>
              <a:ext uri="{FF2B5EF4-FFF2-40B4-BE49-F238E27FC236}">
                <a16:creationId xmlns:a16="http://schemas.microsoft.com/office/drawing/2014/main" id="{262F26D7-8107-6741-98DA-C6ED4AFAD2F7}"/>
              </a:ext>
            </a:extLst>
          </p:cNvPr>
          <p:cNvSpPr/>
          <p:nvPr/>
        </p:nvSpPr>
        <p:spPr>
          <a:xfrm>
            <a:off x="1169873" y="4506560"/>
            <a:ext cx="3619502" cy="461665"/>
          </a:xfrm>
          <a:prstGeom prst="rect">
            <a:avLst/>
          </a:prstGeom>
        </p:spPr>
        <p:txBody>
          <a:bodyPr wrap="square">
            <a:spAutoFit/>
          </a:bodyPr>
          <a:lstStyle/>
          <a:p>
            <a:pPr algn="ctr"/>
            <a:r>
              <a:rPr lang="en-GB" sz="2400" dirty="0"/>
              <a:t>Natural magnets</a:t>
            </a:r>
          </a:p>
        </p:txBody>
      </p:sp>
      <p:sp>
        <p:nvSpPr>
          <p:cNvPr id="9" name="Rectangle 8">
            <a:extLst>
              <a:ext uri="{FF2B5EF4-FFF2-40B4-BE49-F238E27FC236}">
                <a16:creationId xmlns:a16="http://schemas.microsoft.com/office/drawing/2014/main" id="{045BAC81-88EB-F54C-A2C9-9D6E2D9AD127}"/>
              </a:ext>
            </a:extLst>
          </p:cNvPr>
          <p:cNvSpPr/>
          <p:nvPr/>
        </p:nvSpPr>
        <p:spPr>
          <a:xfrm>
            <a:off x="5386625" y="4506559"/>
            <a:ext cx="3619502" cy="461665"/>
          </a:xfrm>
          <a:prstGeom prst="rect">
            <a:avLst/>
          </a:prstGeom>
        </p:spPr>
        <p:txBody>
          <a:bodyPr wrap="square">
            <a:spAutoFit/>
          </a:bodyPr>
          <a:lstStyle/>
          <a:p>
            <a:pPr algn="ctr"/>
            <a:r>
              <a:rPr lang="en-GB" sz="2400" dirty="0"/>
              <a:t>Artificial magnets</a:t>
            </a:r>
          </a:p>
        </p:txBody>
      </p:sp>
      <p:sp>
        <p:nvSpPr>
          <p:cNvPr id="10" name="Rectangle 9">
            <a:extLst>
              <a:ext uri="{FF2B5EF4-FFF2-40B4-BE49-F238E27FC236}">
                <a16:creationId xmlns:a16="http://schemas.microsoft.com/office/drawing/2014/main" id="{E0FECDD7-6CB2-9249-9F43-746F354CA5EA}"/>
              </a:ext>
            </a:extLst>
          </p:cNvPr>
          <p:cNvSpPr/>
          <p:nvPr/>
        </p:nvSpPr>
        <p:spPr>
          <a:xfrm>
            <a:off x="1145464" y="1676338"/>
            <a:ext cx="7860663" cy="830997"/>
          </a:xfrm>
          <a:prstGeom prst="rect">
            <a:avLst/>
          </a:prstGeom>
          <a:solidFill>
            <a:schemeClr val="tx2">
              <a:lumMod val="40000"/>
              <a:lumOff val="60000"/>
            </a:schemeClr>
          </a:solidFill>
        </p:spPr>
        <p:txBody>
          <a:bodyPr wrap="square">
            <a:spAutoFit/>
          </a:bodyPr>
          <a:lstStyle/>
          <a:p>
            <a:r>
              <a:rPr lang="en-GB" sz="2400" i="1" dirty="0"/>
              <a:t>Click on each image to learn more about the basic different kinds of magnets</a:t>
            </a:r>
          </a:p>
        </p:txBody>
      </p:sp>
      <p:pic>
        <p:nvPicPr>
          <p:cNvPr id="11" name="Graphic 10" descr="User">
            <a:extLst>
              <a:ext uri="{FF2B5EF4-FFF2-40B4-BE49-F238E27FC236}">
                <a16:creationId xmlns:a16="http://schemas.microsoft.com/office/drawing/2014/main" id="{DB2F9CB8-C000-9F45-961E-CEA63C701D9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6432" y="1641955"/>
            <a:ext cx="854046" cy="854046"/>
          </a:xfrm>
          <a:prstGeom prst="rect">
            <a:avLst/>
          </a:prstGeom>
        </p:spPr>
      </p:pic>
    </p:spTree>
    <p:custDataLst>
      <p:tags r:id="rId1"/>
    </p:custDataLst>
    <p:extLst>
      <p:ext uri="{BB962C8B-B14F-4D97-AF65-F5344CB8AC3E}">
        <p14:creationId xmlns:p14="http://schemas.microsoft.com/office/powerpoint/2010/main" val="3671058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Natural magnets</a:t>
            </a:r>
          </a:p>
        </p:txBody>
      </p:sp>
      <p:sp>
        <p:nvSpPr>
          <p:cNvPr id="3" name="Content Placeholder 2"/>
          <p:cNvSpPr>
            <a:spLocks noGrp="1"/>
          </p:cNvSpPr>
          <p:nvPr>
            <p:ph idx="1"/>
          </p:nvPr>
        </p:nvSpPr>
        <p:spPr>
          <a:xfrm>
            <a:off x="1057330" y="1139514"/>
            <a:ext cx="4426358" cy="3249606"/>
          </a:xfrm>
        </p:spPr>
        <p:txBody>
          <a:bodyPr>
            <a:noAutofit/>
          </a:bodyPr>
          <a:lstStyle/>
          <a:p>
            <a:pPr marL="0" indent="0">
              <a:buNone/>
            </a:pPr>
            <a:r>
              <a:rPr lang="en-GB" sz="2400" dirty="0"/>
              <a:t>Natural magnets have magnetic properties in their natural state. The earth is an example of a natural magnet.</a:t>
            </a:r>
          </a:p>
          <a:p>
            <a:pPr marL="0" indent="0">
              <a:buNone/>
            </a:pPr>
            <a:r>
              <a:rPr lang="en-GB" sz="2400" dirty="0"/>
              <a:t>Other examples are lodestone (or magnetite), ferrite and pyrrhotite.</a:t>
            </a:r>
          </a:p>
          <a:p>
            <a:pPr marL="0" indent="0">
              <a:buNone/>
            </a:pPr>
            <a:r>
              <a:rPr lang="en-GB" sz="2400" dirty="0"/>
              <a:t>Magnetism was first discovered because of the magnetic properties of lodestone.</a:t>
            </a:r>
          </a:p>
        </p:txBody>
      </p:sp>
      <p:pic>
        <p:nvPicPr>
          <p:cNvPr id="10" name="Picture 9">
            <a:extLst>
              <a:ext uri="{FF2B5EF4-FFF2-40B4-BE49-F238E27FC236}">
                <a16:creationId xmlns:a16="http://schemas.microsoft.com/office/drawing/2014/main" id="{B1070D8C-6B90-6540-B7F5-B2A100A186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3688" y="1028904"/>
            <a:ext cx="4541613" cy="3470826"/>
          </a:xfrm>
          <a:prstGeom prst="rect">
            <a:avLst/>
          </a:prstGeom>
        </p:spPr>
      </p:pic>
      <p:sp>
        <p:nvSpPr>
          <p:cNvPr id="11" name="TextBox 10">
            <a:extLst>
              <a:ext uri="{FF2B5EF4-FFF2-40B4-BE49-F238E27FC236}">
                <a16:creationId xmlns:a16="http://schemas.microsoft.com/office/drawing/2014/main" id="{9D40FC5C-239E-E049-B743-3DF86A06E3DD}"/>
              </a:ext>
            </a:extLst>
          </p:cNvPr>
          <p:cNvSpPr txBox="1"/>
          <p:nvPr/>
        </p:nvSpPr>
        <p:spPr>
          <a:xfrm>
            <a:off x="6673824" y="4499730"/>
            <a:ext cx="1960986" cy="369332"/>
          </a:xfrm>
          <a:prstGeom prst="rect">
            <a:avLst/>
          </a:prstGeom>
          <a:noFill/>
        </p:spPr>
        <p:txBody>
          <a:bodyPr wrap="none" rtlCol="0">
            <a:spAutoFit/>
          </a:bodyPr>
          <a:lstStyle/>
          <a:p>
            <a:r>
              <a:rPr lang="en-US" dirty="0"/>
              <a:t>Polished lodestone</a:t>
            </a:r>
          </a:p>
        </p:txBody>
      </p:sp>
    </p:spTree>
    <p:custDataLst>
      <p:tags r:id="rId1"/>
    </p:custDataLst>
    <p:extLst>
      <p:ext uri="{BB962C8B-B14F-4D97-AF65-F5344CB8AC3E}">
        <p14:creationId xmlns:p14="http://schemas.microsoft.com/office/powerpoint/2010/main" val="952283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Artificial magnets</a:t>
            </a:r>
          </a:p>
        </p:txBody>
      </p:sp>
      <p:sp>
        <p:nvSpPr>
          <p:cNvPr id="3" name="Content Placeholder 2"/>
          <p:cNvSpPr>
            <a:spLocks noGrp="1"/>
          </p:cNvSpPr>
          <p:nvPr>
            <p:ph idx="1"/>
          </p:nvPr>
        </p:nvSpPr>
        <p:spPr>
          <a:xfrm>
            <a:off x="1057330" y="1139515"/>
            <a:ext cx="8658590" cy="842972"/>
          </a:xfrm>
        </p:spPr>
        <p:txBody>
          <a:bodyPr>
            <a:noAutofit/>
          </a:bodyPr>
          <a:lstStyle/>
          <a:p>
            <a:pPr marL="0" indent="0">
              <a:buNone/>
            </a:pPr>
            <a:r>
              <a:rPr lang="en-GB" sz="2400" dirty="0"/>
              <a:t>Artificial magnets are man-made. They can either be permanent or temporary magnets. Materials that can be magnetised are called ferromagnetic.</a:t>
            </a:r>
          </a:p>
        </p:txBody>
      </p:sp>
      <p:sp>
        <p:nvSpPr>
          <p:cNvPr id="4" name="Rectangle 3">
            <a:extLst>
              <a:ext uri="{FF2B5EF4-FFF2-40B4-BE49-F238E27FC236}">
                <a16:creationId xmlns:a16="http://schemas.microsoft.com/office/drawing/2014/main" id="{B64AB7E7-E752-144D-A954-B3FF89F9308B}"/>
              </a:ext>
            </a:extLst>
          </p:cNvPr>
          <p:cNvSpPr/>
          <p:nvPr/>
        </p:nvSpPr>
        <p:spPr>
          <a:xfrm>
            <a:off x="888514" y="2291982"/>
            <a:ext cx="2696418" cy="12249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Img05</a:t>
            </a:r>
          </a:p>
        </p:txBody>
      </p:sp>
      <p:sp>
        <p:nvSpPr>
          <p:cNvPr id="5" name="Rectangle 4">
            <a:extLst>
              <a:ext uri="{FF2B5EF4-FFF2-40B4-BE49-F238E27FC236}">
                <a16:creationId xmlns:a16="http://schemas.microsoft.com/office/drawing/2014/main" id="{582745A9-144F-2D4D-86B6-CC6BE75B9320}"/>
              </a:ext>
            </a:extLst>
          </p:cNvPr>
          <p:cNvSpPr/>
          <p:nvPr/>
        </p:nvSpPr>
        <p:spPr>
          <a:xfrm>
            <a:off x="888514" y="3667154"/>
            <a:ext cx="2696418" cy="12249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Img06</a:t>
            </a:r>
          </a:p>
        </p:txBody>
      </p:sp>
      <p:sp>
        <p:nvSpPr>
          <p:cNvPr id="6" name="TextBox 5">
            <a:extLst>
              <a:ext uri="{FF2B5EF4-FFF2-40B4-BE49-F238E27FC236}">
                <a16:creationId xmlns:a16="http://schemas.microsoft.com/office/drawing/2014/main" id="{117A7335-380B-014C-B306-37AD1735C3F5}"/>
              </a:ext>
            </a:extLst>
          </p:cNvPr>
          <p:cNvSpPr txBox="1"/>
          <p:nvPr/>
        </p:nvSpPr>
        <p:spPr>
          <a:xfrm>
            <a:off x="3584932" y="2221638"/>
            <a:ext cx="6642278" cy="1200329"/>
          </a:xfrm>
          <a:prstGeom prst="rect">
            <a:avLst/>
          </a:prstGeom>
          <a:noFill/>
        </p:spPr>
        <p:txBody>
          <a:bodyPr wrap="square" rtlCol="0">
            <a:spAutoFit/>
          </a:bodyPr>
          <a:lstStyle/>
          <a:p>
            <a:r>
              <a:rPr lang="en-US" sz="2400" b="1" dirty="0"/>
              <a:t>Permanent magnets </a:t>
            </a:r>
            <a:r>
              <a:rPr lang="en-US" sz="2400" dirty="0"/>
              <a:t>are normally made out of iron or nickel. They keep their magnetism for a long time and can be made using various processes.</a:t>
            </a:r>
            <a:endParaRPr lang="en-US" dirty="0"/>
          </a:p>
        </p:txBody>
      </p:sp>
      <p:sp>
        <p:nvSpPr>
          <p:cNvPr id="7" name="TextBox 6">
            <a:extLst>
              <a:ext uri="{FF2B5EF4-FFF2-40B4-BE49-F238E27FC236}">
                <a16:creationId xmlns:a16="http://schemas.microsoft.com/office/drawing/2014/main" id="{B4BE02F2-9CAA-5E4F-9714-314DFD530BB5}"/>
              </a:ext>
            </a:extLst>
          </p:cNvPr>
          <p:cNvSpPr txBox="1"/>
          <p:nvPr/>
        </p:nvSpPr>
        <p:spPr>
          <a:xfrm>
            <a:off x="3584931" y="3456133"/>
            <a:ext cx="6642278" cy="1569660"/>
          </a:xfrm>
          <a:prstGeom prst="rect">
            <a:avLst/>
          </a:prstGeom>
          <a:noFill/>
        </p:spPr>
        <p:txBody>
          <a:bodyPr wrap="square" rtlCol="0">
            <a:spAutoFit/>
          </a:bodyPr>
          <a:lstStyle/>
          <a:p>
            <a:r>
              <a:rPr lang="en-US" sz="2400" b="1" dirty="0"/>
              <a:t>Temporary magnets</a:t>
            </a:r>
            <a:r>
              <a:rPr lang="en-US" sz="2400" dirty="0"/>
              <a:t> keep their magnetism temporarily and are normally electromagnets. These can be turned on and off by turning an electric current on and off.</a:t>
            </a:r>
            <a:endParaRPr lang="en-US" dirty="0"/>
          </a:p>
        </p:txBody>
      </p:sp>
    </p:spTree>
    <p:custDataLst>
      <p:tags r:id="rId1"/>
    </p:custDataLst>
    <p:extLst>
      <p:ext uri="{BB962C8B-B14F-4D97-AF65-F5344CB8AC3E}">
        <p14:creationId xmlns:p14="http://schemas.microsoft.com/office/powerpoint/2010/main" val="41802584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47716</TotalTime>
  <Words>2047</Words>
  <Application>Microsoft Macintosh PowerPoint</Application>
  <PresentationFormat>Custom</PresentationFormat>
  <Paragraphs>237</Paragraphs>
  <Slides>23</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Cambria Math</vt:lpstr>
      <vt:lpstr>Open Sans</vt:lpstr>
      <vt:lpstr>Office Theme</vt:lpstr>
      <vt:lpstr>Electrical Principles</vt:lpstr>
      <vt:lpstr>Assumed prior learning</vt:lpstr>
      <vt:lpstr>Outcomes</vt:lpstr>
      <vt:lpstr>Unit 2.1: What is Magnetism?</vt:lpstr>
      <vt:lpstr>PowerPoint Presentation</vt:lpstr>
      <vt:lpstr>Introduction</vt:lpstr>
      <vt:lpstr>What are magnets?</vt:lpstr>
      <vt:lpstr>Natural magnets</vt:lpstr>
      <vt:lpstr>Artificial magnets</vt:lpstr>
      <vt:lpstr>Field lines</vt:lpstr>
      <vt:lpstr>Opposites attract</vt:lpstr>
      <vt:lpstr>Interacting field lines</vt:lpstr>
      <vt:lpstr>More on field lines</vt:lpstr>
      <vt:lpstr>Magnetic field strength</vt:lpstr>
      <vt:lpstr>Magnetic field strength equation</vt:lpstr>
      <vt:lpstr>Let’s review</vt:lpstr>
      <vt:lpstr>A Quick Summary</vt:lpstr>
      <vt:lpstr>Test Yourself</vt:lpstr>
      <vt:lpstr>Question 1</vt:lpstr>
      <vt:lpstr>Question 2</vt:lpstr>
      <vt:lpstr>Question 3</vt:lpstr>
      <vt:lpstr>Question 4</vt:lpstr>
      <vt:lpstr>Question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Dylan Busa</cp:lastModifiedBy>
  <cp:revision>1101</cp:revision>
  <dcterms:created xsi:type="dcterms:W3CDTF">2018-02-02T12:07:09Z</dcterms:created>
  <dcterms:modified xsi:type="dcterms:W3CDTF">2019-01-15T09:24:23Z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