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ppt/tags/tag23.xml" ContentType="application/vnd.openxmlformats-officedocument.presentationml.tag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93" r:id="rId3"/>
    <p:sldId id="298" r:id="rId4"/>
    <p:sldId id="352" r:id="rId5"/>
    <p:sldId id="353" r:id="rId6"/>
    <p:sldId id="367" r:id="rId7"/>
    <p:sldId id="368" r:id="rId8"/>
    <p:sldId id="369" r:id="rId9"/>
    <p:sldId id="350" r:id="rId10"/>
    <p:sldId id="346" r:id="rId11"/>
    <p:sldId id="356" r:id="rId12"/>
    <p:sldId id="348" r:id="rId13"/>
    <p:sldId id="357" r:id="rId14"/>
    <p:sldId id="354" r:id="rId15"/>
    <p:sldId id="358" r:id="rId16"/>
    <p:sldId id="359" r:id="rId17"/>
    <p:sldId id="360" r:id="rId18"/>
    <p:sldId id="361" r:id="rId19"/>
    <p:sldId id="363" r:id="rId20"/>
    <p:sldId id="364" r:id="rId21"/>
    <p:sldId id="365" r:id="rId22"/>
    <p:sldId id="366" r:id="rId23"/>
  </p:sldIdLst>
  <p:sldSz cx="12192000" cy="68580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95" autoAdjust="0"/>
    <p:restoredTop sz="78114" autoAdjust="0"/>
  </p:normalViewPr>
  <p:slideViewPr>
    <p:cSldViewPr snapToGrid="0" snapToObjects="1">
      <p:cViewPr varScale="1">
        <p:scale>
          <a:sx n="89" d="100"/>
          <a:sy n="89" d="100"/>
        </p:scale>
        <p:origin x="123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FA8197-2239-41E7-8EE2-C8AF1E4BE504}"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ZA"/>
        </a:p>
      </dgm:t>
    </dgm:pt>
    <dgm:pt modelId="{84F7EF1A-720B-4A24-AC99-501F4E4041C6}">
      <dgm:prSet phldrT="[Text]"/>
      <dgm:spPr/>
      <dgm:t>
        <a:bodyPr/>
        <a:lstStyle/>
        <a:p>
          <a:r>
            <a:rPr lang="en-ZA" dirty="0"/>
            <a:t>Chemical Bonds</a:t>
          </a:r>
        </a:p>
      </dgm:t>
    </dgm:pt>
    <dgm:pt modelId="{9AA8D311-0341-4B05-9F87-C547187C27C7}" type="parTrans" cxnId="{8FC0D6B0-5529-4C85-AC89-26C113C9656F}">
      <dgm:prSet/>
      <dgm:spPr/>
      <dgm:t>
        <a:bodyPr/>
        <a:lstStyle/>
        <a:p>
          <a:endParaRPr lang="en-ZA"/>
        </a:p>
      </dgm:t>
    </dgm:pt>
    <dgm:pt modelId="{9A84C3FC-CCE6-447C-B436-A1C2437AF6D8}" type="sibTrans" cxnId="{8FC0D6B0-5529-4C85-AC89-26C113C9656F}">
      <dgm:prSet/>
      <dgm:spPr/>
      <dgm:t>
        <a:bodyPr/>
        <a:lstStyle/>
        <a:p>
          <a:endParaRPr lang="en-ZA"/>
        </a:p>
      </dgm:t>
    </dgm:pt>
    <dgm:pt modelId="{50B3361C-E4E9-4C1D-96CF-E778D1A30CC0}">
      <dgm:prSet phldrT="[Text]"/>
      <dgm:spPr/>
      <dgm:t>
        <a:bodyPr/>
        <a:lstStyle/>
        <a:p>
          <a:r>
            <a:rPr lang="en-ZA" dirty="0"/>
            <a:t>Ionic bonds</a:t>
          </a:r>
        </a:p>
      </dgm:t>
    </dgm:pt>
    <dgm:pt modelId="{B116A59D-0E4E-4FD2-807F-0E3039BE568D}" type="parTrans" cxnId="{89FED372-2FFD-49EC-B581-38E0D60D67AD}">
      <dgm:prSet/>
      <dgm:spPr/>
      <dgm:t>
        <a:bodyPr/>
        <a:lstStyle/>
        <a:p>
          <a:endParaRPr lang="en-ZA"/>
        </a:p>
      </dgm:t>
    </dgm:pt>
    <dgm:pt modelId="{C653C77A-C0E2-4137-A5A2-23AAAF9AF1E8}" type="sibTrans" cxnId="{89FED372-2FFD-49EC-B581-38E0D60D67AD}">
      <dgm:prSet/>
      <dgm:spPr/>
      <dgm:t>
        <a:bodyPr/>
        <a:lstStyle/>
        <a:p>
          <a:endParaRPr lang="en-ZA"/>
        </a:p>
      </dgm:t>
    </dgm:pt>
    <dgm:pt modelId="{F37D4679-D0D3-42CF-B7E0-900B88AEF149}">
      <dgm:prSet phldrT="[Text]"/>
      <dgm:spPr/>
      <dgm:t>
        <a:bodyPr/>
        <a:lstStyle/>
        <a:p>
          <a:endParaRPr lang="en-ZA"/>
        </a:p>
      </dgm:t>
    </dgm:pt>
    <dgm:pt modelId="{56643E4F-7126-40F9-9C4D-6C9B4DCD238A}" type="parTrans" cxnId="{1D19163A-975F-43B6-B736-0B99946268FB}">
      <dgm:prSet/>
      <dgm:spPr/>
      <dgm:t>
        <a:bodyPr/>
        <a:lstStyle/>
        <a:p>
          <a:endParaRPr lang="en-ZA"/>
        </a:p>
      </dgm:t>
    </dgm:pt>
    <dgm:pt modelId="{EC6027E1-CCA1-475F-863C-F9370F874847}" type="sibTrans" cxnId="{1D19163A-975F-43B6-B736-0B99946268FB}">
      <dgm:prSet/>
      <dgm:spPr/>
      <dgm:t>
        <a:bodyPr/>
        <a:lstStyle/>
        <a:p>
          <a:endParaRPr lang="en-ZA"/>
        </a:p>
      </dgm:t>
    </dgm:pt>
    <dgm:pt modelId="{2333B08E-5A49-4707-9DCD-7B1EFD043597}">
      <dgm:prSet phldrT="[Text]"/>
      <dgm:spPr/>
      <dgm:t>
        <a:bodyPr/>
        <a:lstStyle/>
        <a:p>
          <a:endParaRPr lang="en-ZA" dirty="0"/>
        </a:p>
      </dgm:t>
    </dgm:pt>
    <dgm:pt modelId="{433773EF-2AF5-41A8-8CBB-7AC8957DFDD0}" type="parTrans" cxnId="{1CB80BF8-C087-407B-BB40-306F01CD08CE}">
      <dgm:prSet/>
      <dgm:spPr/>
      <dgm:t>
        <a:bodyPr/>
        <a:lstStyle/>
        <a:p>
          <a:endParaRPr lang="en-ZA"/>
        </a:p>
      </dgm:t>
    </dgm:pt>
    <dgm:pt modelId="{76333EC5-C24C-4260-925D-D6F186DE560D}" type="sibTrans" cxnId="{1CB80BF8-C087-407B-BB40-306F01CD08CE}">
      <dgm:prSet/>
      <dgm:spPr/>
      <dgm:t>
        <a:bodyPr/>
        <a:lstStyle/>
        <a:p>
          <a:endParaRPr lang="en-ZA"/>
        </a:p>
      </dgm:t>
    </dgm:pt>
    <dgm:pt modelId="{EB6A8F88-91BD-46B0-BF48-95E4AA7B1639}">
      <dgm:prSet phldrT="[Text]"/>
      <dgm:spPr/>
      <dgm:t>
        <a:bodyPr/>
        <a:lstStyle/>
        <a:p>
          <a:r>
            <a:rPr lang="en-ZA" dirty="0"/>
            <a:t>Covalent bonds</a:t>
          </a:r>
        </a:p>
      </dgm:t>
    </dgm:pt>
    <dgm:pt modelId="{86FC1C4E-7376-4887-AEA2-2CD1B9014FE3}" type="parTrans" cxnId="{151EE20F-F564-4587-8EAE-E77CEA0E5FFF}">
      <dgm:prSet/>
      <dgm:spPr/>
      <dgm:t>
        <a:bodyPr/>
        <a:lstStyle/>
        <a:p>
          <a:endParaRPr lang="en-ZA"/>
        </a:p>
      </dgm:t>
    </dgm:pt>
    <dgm:pt modelId="{AFE73595-51CC-4091-8310-D7BFFF53D55A}" type="sibTrans" cxnId="{151EE20F-F564-4587-8EAE-E77CEA0E5FFF}">
      <dgm:prSet/>
      <dgm:spPr/>
      <dgm:t>
        <a:bodyPr/>
        <a:lstStyle/>
        <a:p>
          <a:endParaRPr lang="en-ZA"/>
        </a:p>
      </dgm:t>
    </dgm:pt>
    <dgm:pt modelId="{93A98BEA-5D78-45EF-A0E8-1D4EEC0072C6}">
      <dgm:prSet phldrT="[Text]"/>
      <dgm:spPr/>
      <dgm:t>
        <a:bodyPr/>
        <a:lstStyle/>
        <a:p>
          <a:r>
            <a:rPr lang="en-ZA" dirty="0"/>
            <a:t>Metallic bonds</a:t>
          </a:r>
        </a:p>
      </dgm:t>
    </dgm:pt>
    <dgm:pt modelId="{FAFB71D2-FE0A-4406-8EC7-895F003BA38E}" type="parTrans" cxnId="{044AE6AD-9E5B-4F1A-B5A4-ABEF4E0A7DAB}">
      <dgm:prSet/>
      <dgm:spPr/>
      <dgm:t>
        <a:bodyPr/>
        <a:lstStyle/>
        <a:p>
          <a:endParaRPr lang="en-ZA"/>
        </a:p>
      </dgm:t>
    </dgm:pt>
    <dgm:pt modelId="{6DE642A1-70A3-4670-A99B-67F6BFDE33F2}" type="sibTrans" cxnId="{044AE6AD-9E5B-4F1A-B5A4-ABEF4E0A7DAB}">
      <dgm:prSet/>
      <dgm:spPr/>
      <dgm:t>
        <a:bodyPr/>
        <a:lstStyle/>
        <a:p>
          <a:endParaRPr lang="en-ZA"/>
        </a:p>
      </dgm:t>
    </dgm:pt>
    <dgm:pt modelId="{32A6C299-D619-4719-8BA1-1EA098C917D8}" type="pres">
      <dgm:prSet presAssocID="{4DFA8197-2239-41E7-8EE2-C8AF1E4BE504}" presName="Name0" presStyleCnt="0">
        <dgm:presLayoutVars>
          <dgm:chMax val="1"/>
          <dgm:dir/>
          <dgm:animLvl val="ctr"/>
          <dgm:resizeHandles val="exact"/>
        </dgm:presLayoutVars>
      </dgm:prSet>
      <dgm:spPr/>
    </dgm:pt>
    <dgm:pt modelId="{655FEB54-128B-4DEC-B354-ADDA31D05172}" type="pres">
      <dgm:prSet presAssocID="{84F7EF1A-720B-4A24-AC99-501F4E4041C6}" presName="centerShape" presStyleLbl="node0" presStyleIdx="0" presStyleCnt="1"/>
      <dgm:spPr/>
    </dgm:pt>
    <dgm:pt modelId="{291F1999-DA92-4AF7-A49A-9BD4C5C3E4A2}" type="pres">
      <dgm:prSet presAssocID="{50B3361C-E4E9-4C1D-96CF-E778D1A30CC0}" presName="node" presStyleLbl="node1" presStyleIdx="0" presStyleCnt="3">
        <dgm:presLayoutVars>
          <dgm:bulletEnabled val="1"/>
        </dgm:presLayoutVars>
      </dgm:prSet>
      <dgm:spPr/>
    </dgm:pt>
    <dgm:pt modelId="{80305856-65A9-46B7-BCB1-7B95FD0E6F95}" type="pres">
      <dgm:prSet presAssocID="{50B3361C-E4E9-4C1D-96CF-E778D1A30CC0}" presName="dummy" presStyleCnt="0"/>
      <dgm:spPr/>
    </dgm:pt>
    <dgm:pt modelId="{D84091D5-66C0-4819-B738-5CB855687759}" type="pres">
      <dgm:prSet presAssocID="{C653C77A-C0E2-4137-A5A2-23AAAF9AF1E8}" presName="sibTrans" presStyleLbl="sibTrans2D1" presStyleIdx="0" presStyleCnt="3"/>
      <dgm:spPr/>
    </dgm:pt>
    <dgm:pt modelId="{F802161F-298B-4123-816D-C7869B173E78}" type="pres">
      <dgm:prSet presAssocID="{EB6A8F88-91BD-46B0-BF48-95E4AA7B1639}" presName="node" presStyleLbl="node1" presStyleIdx="1" presStyleCnt="3">
        <dgm:presLayoutVars>
          <dgm:bulletEnabled val="1"/>
        </dgm:presLayoutVars>
      </dgm:prSet>
      <dgm:spPr/>
    </dgm:pt>
    <dgm:pt modelId="{7B7334A9-F8AC-4850-A818-E1D0E09C757D}" type="pres">
      <dgm:prSet presAssocID="{EB6A8F88-91BD-46B0-BF48-95E4AA7B1639}" presName="dummy" presStyleCnt="0"/>
      <dgm:spPr/>
    </dgm:pt>
    <dgm:pt modelId="{2DB08CF4-0BFA-456D-A1C9-5C927F93F143}" type="pres">
      <dgm:prSet presAssocID="{AFE73595-51CC-4091-8310-D7BFFF53D55A}" presName="sibTrans" presStyleLbl="sibTrans2D1" presStyleIdx="1" presStyleCnt="3"/>
      <dgm:spPr/>
    </dgm:pt>
    <dgm:pt modelId="{EABB8F6B-6F63-48A0-BF19-FB02979B9BA5}" type="pres">
      <dgm:prSet presAssocID="{93A98BEA-5D78-45EF-A0E8-1D4EEC0072C6}" presName="node" presStyleLbl="node1" presStyleIdx="2" presStyleCnt="3">
        <dgm:presLayoutVars>
          <dgm:bulletEnabled val="1"/>
        </dgm:presLayoutVars>
      </dgm:prSet>
      <dgm:spPr/>
    </dgm:pt>
    <dgm:pt modelId="{F4AFB704-A53F-41E6-B057-FD535BF28652}" type="pres">
      <dgm:prSet presAssocID="{93A98BEA-5D78-45EF-A0E8-1D4EEC0072C6}" presName="dummy" presStyleCnt="0"/>
      <dgm:spPr/>
    </dgm:pt>
    <dgm:pt modelId="{4FBB1134-D2B7-4B1B-ADD6-8F9D252124D2}" type="pres">
      <dgm:prSet presAssocID="{6DE642A1-70A3-4670-A99B-67F6BFDE33F2}" presName="sibTrans" presStyleLbl="sibTrans2D1" presStyleIdx="2" presStyleCnt="3"/>
      <dgm:spPr/>
    </dgm:pt>
  </dgm:ptLst>
  <dgm:cxnLst>
    <dgm:cxn modelId="{151EE20F-F564-4587-8EAE-E77CEA0E5FFF}" srcId="{84F7EF1A-720B-4A24-AC99-501F4E4041C6}" destId="{EB6A8F88-91BD-46B0-BF48-95E4AA7B1639}" srcOrd="1" destOrd="0" parTransId="{86FC1C4E-7376-4887-AEA2-2CD1B9014FE3}" sibTransId="{AFE73595-51CC-4091-8310-D7BFFF53D55A}"/>
    <dgm:cxn modelId="{A8775C12-A8C1-41A7-B572-D47D1951211D}" type="presOf" srcId="{4DFA8197-2239-41E7-8EE2-C8AF1E4BE504}" destId="{32A6C299-D619-4719-8BA1-1EA098C917D8}" srcOrd="0" destOrd="0" presId="urn:microsoft.com/office/officeart/2005/8/layout/radial6"/>
    <dgm:cxn modelId="{84EC0C37-9E97-4F59-8EEF-D568EACE8C30}" type="presOf" srcId="{50B3361C-E4E9-4C1D-96CF-E778D1A30CC0}" destId="{291F1999-DA92-4AF7-A49A-9BD4C5C3E4A2}" srcOrd="0" destOrd="0" presId="urn:microsoft.com/office/officeart/2005/8/layout/radial6"/>
    <dgm:cxn modelId="{1D19163A-975F-43B6-B736-0B99946268FB}" srcId="{4DFA8197-2239-41E7-8EE2-C8AF1E4BE504}" destId="{F37D4679-D0D3-42CF-B7E0-900B88AEF149}" srcOrd="1" destOrd="0" parTransId="{56643E4F-7126-40F9-9C4D-6C9B4DCD238A}" sibTransId="{EC6027E1-CCA1-475F-863C-F9370F874847}"/>
    <dgm:cxn modelId="{C753BA68-5B96-4E19-A304-F70D0E3060EC}" type="presOf" srcId="{C653C77A-C0E2-4137-A5A2-23AAAF9AF1E8}" destId="{D84091D5-66C0-4819-B738-5CB855687759}" srcOrd="0" destOrd="0" presId="urn:microsoft.com/office/officeart/2005/8/layout/radial6"/>
    <dgm:cxn modelId="{89FED372-2FFD-49EC-B581-38E0D60D67AD}" srcId="{84F7EF1A-720B-4A24-AC99-501F4E4041C6}" destId="{50B3361C-E4E9-4C1D-96CF-E778D1A30CC0}" srcOrd="0" destOrd="0" parTransId="{B116A59D-0E4E-4FD2-807F-0E3039BE568D}" sibTransId="{C653C77A-C0E2-4137-A5A2-23AAAF9AF1E8}"/>
    <dgm:cxn modelId="{4C65F65A-4459-4A94-B2A9-831BC415C24F}" type="presOf" srcId="{AFE73595-51CC-4091-8310-D7BFFF53D55A}" destId="{2DB08CF4-0BFA-456D-A1C9-5C927F93F143}" srcOrd="0" destOrd="0" presId="urn:microsoft.com/office/officeart/2005/8/layout/radial6"/>
    <dgm:cxn modelId="{71E76FA1-0B47-468C-9B30-C25171F4797D}" type="presOf" srcId="{93A98BEA-5D78-45EF-A0E8-1D4EEC0072C6}" destId="{EABB8F6B-6F63-48A0-BF19-FB02979B9BA5}" srcOrd="0" destOrd="0" presId="urn:microsoft.com/office/officeart/2005/8/layout/radial6"/>
    <dgm:cxn modelId="{284E1BA9-411D-4104-8F4B-744E8EEFBDA3}" type="presOf" srcId="{84F7EF1A-720B-4A24-AC99-501F4E4041C6}" destId="{655FEB54-128B-4DEC-B354-ADDA31D05172}" srcOrd="0" destOrd="0" presId="urn:microsoft.com/office/officeart/2005/8/layout/radial6"/>
    <dgm:cxn modelId="{044AE6AD-9E5B-4F1A-B5A4-ABEF4E0A7DAB}" srcId="{84F7EF1A-720B-4A24-AC99-501F4E4041C6}" destId="{93A98BEA-5D78-45EF-A0E8-1D4EEC0072C6}" srcOrd="2" destOrd="0" parTransId="{FAFB71D2-FE0A-4406-8EC7-895F003BA38E}" sibTransId="{6DE642A1-70A3-4670-A99B-67F6BFDE33F2}"/>
    <dgm:cxn modelId="{8FC0D6B0-5529-4C85-AC89-26C113C9656F}" srcId="{4DFA8197-2239-41E7-8EE2-C8AF1E4BE504}" destId="{84F7EF1A-720B-4A24-AC99-501F4E4041C6}" srcOrd="0" destOrd="0" parTransId="{9AA8D311-0341-4B05-9F87-C547187C27C7}" sibTransId="{9A84C3FC-CCE6-447C-B436-A1C2437AF6D8}"/>
    <dgm:cxn modelId="{FCB4FFD9-3108-4445-BEBC-ADF1140C29F9}" type="presOf" srcId="{6DE642A1-70A3-4670-A99B-67F6BFDE33F2}" destId="{4FBB1134-D2B7-4B1B-ADD6-8F9D252124D2}" srcOrd="0" destOrd="0" presId="urn:microsoft.com/office/officeart/2005/8/layout/radial6"/>
    <dgm:cxn modelId="{0BE72EDD-B693-4867-81BE-F2273A10F520}" type="presOf" srcId="{EB6A8F88-91BD-46B0-BF48-95E4AA7B1639}" destId="{F802161F-298B-4123-816D-C7869B173E78}" srcOrd="0" destOrd="0" presId="urn:microsoft.com/office/officeart/2005/8/layout/radial6"/>
    <dgm:cxn modelId="{1CB80BF8-C087-407B-BB40-306F01CD08CE}" srcId="{4DFA8197-2239-41E7-8EE2-C8AF1E4BE504}" destId="{2333B08E-5A49-4707-9DCD-7B1EFD043597}" srcOrd="2" destOrd="0" parTransId="{433773EF-2AF5-41A8-8CBB-7AC8957DFDD0}" sibTransId="{76333EC5-C24C-4260-925D-D6F186DE560D}"/>
    <dgm:cxn modelId="{23F8E387-0243-4AF0-9462-6E30EE28E802}" type="presParOf" srcId="{32A6C299-D619-4719-8BA1-1EA098C917D8}" destId="{655FEB54-128B-4DEC-B354-ADDA31D05172}" srcOrd="0" destOrd="0" presId="urn:microsoft.com/office/officeart/2005/8/layout/radial6"/>
    <dgm:cxn modelId="{829BD1F9-CED6-46B8-8BD3-A401E7870134}" type="presParOf" srcId="{32A6C299-D619-4719-8BA1-1EA098C917D8}" destId="{291F1999-DA92-4AF7-A49A-9BD4C5C3E4A2}" srcOrd="1" destOrd="0" presId="urn:microsoft.com/office/officeart/2005/8/layout/radial6"/>
    <dgm:cxn modelId="{0D665FE8-6B07-4F48-8CC1-50874048A751}" type="presParOf" srcId="{32A6C299-D619-4719-8BA1-1EA098C917D8}" destId="{80305856-65A9-46B7-BCB1-7B95FD0E6F95}" srcOrd="2" destOrd="0" presId="urn:microsoft.com/office/officeart/2005/8/layout/radial6"/>
    <dgm:cxn modelId="{561F3B0F-3006-4535-AAC7-A2B419CCB577}" type="presParOf" srcId="{32A6C299-D619-4719-8BA1-1EA098C917D8}" destId="{D84091D5-66C0-4819-B738-5CB855687759}" srcOrd="3" destOrd="0" presId="urn:microsoft.com/office/officeart/2005/8/layout/radial6"/>
    <dgm:cxn modelId="{4E36F614-066D-44A8-9881-78A5B72A12C2}" type="presParOf" srcId="{32A6C299-D619-4719-8BA1-1EA098C917D8}" destId="{F802161F-298B-4123-816D-C7869B173E78}" srcOrd="4" destOrd="0" presId="urn:microsoft.com/office/officeart/2005/8/layout/radial6"/>
    <dgm:cxn modelId="{9B789B55-0380-406A-9B4E-41F71743FB94}" type="presParOf" srcId="{32A6C299-D619-4719-8BA1-1EA098C917D8}" destId="{7B7334A9-F8AC-4850-A818-E1D0E09C757D}" srcOrd="5" destOrd="0" presId="urn:microsoft.com/office/officeart/2005/8/layout/radial6"/>
    <dgm:cxn modelId="{44B39737-3173-445F-B818-8B0B54DBC390}" type="presParOf" srcId="{32A6C299-D619-4719-8BA1-1EA098C917D8}" destId="{2DB08CF4-0BFA-456D-A1C9-5C927F93F143}" srcOrd="6" destOrd="0" presId="urn:microsoft.com/office/officeart/2005/8/layout/radial6"/>
    <dgm:cxn modelId="{6CF76465-3DDF-42F3-8EA5-5A3F31FE61BD}" type="presParOf" srcId="{32A6C299-D619-4719-8BA1-1EA098C917D8}" destId="{EABB8F6B-6F63-48A0-BF19-FB02979B9BA5}" srcOrd="7" destOrd="0" presId="urn:microsoft.com/office/officeart/2005/8/layout/radial6"/>
    <dgm:cxn modelId="{AAB60DC0-7868-4FCC-878A-69233A2A0429}" type="presParOf" srcId="{32A6C299-D619-4719-8BA1-1EA098C917D8}" destId="{F4AFB704-A53F-41E6-B057-FD535BF28652}" srcOrd="8" destOrd="0" presId="urn:microsoft.com/office/officeart/2005/8/layout/radial6"/>
    <dgm:cxn modelId="{FFF29FD0-3EAD-4981-95AE-E991CDE27B0E}" type="presParOf" srcId="{32A6C299-D619-4719-8BA1-1EA098C917D8}" destId="{4FBB1134-D2B7-4B1B-ADD6-8F9D252124D2}" srcOrd="9" destOrd="0" presId="urn:microsoft.com/office/officeart/2005/8/layout/radial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B1134-D2B7-4B1B-ADD6-8F9D252124D2}">
      <dsp:nvSpPr>
        <dsp:cNvPr id="0" name=""/>
        <dsp:cNvSpPr/>
      </dsp:nvSpPr>
      <dsp:spPr>
        <a:xfrm>
          <a:off x="762417" y="687905"/>
          <a:ext cx="4582775" cy="4582775"/>
        </a:xfrm>
        <a:prstGeom prst="blockArc">
          <a:avLst>
            <a:gd name="adj1" fmla="val 9000000"/>
            <a:gd name="adj2" fmla="val 162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B08CF4-0BFA-456D-A1C9-5C927F93F143}">
      <dsp:nvSpPr>
        <dsp:cNvPr id="0" name=""/>
        <dsp:cNvSpPr/>
      </dsp:nvSpPr>
      <dsp:spPr>
        <a:xfrm>
          <a:off x="762417" y="687905"/>
          <a:ext cx="4582775" cy="4582775"/>
        </a:xfrm>
        <a:prstGeom prst="blockArc">
          <a:avLst>
            <a:gd name="adj1" fmla="val 1800000"/>
            <a:gd name="adj2" fmla="val 90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4091D5-66C0-4819-B738-5CB855687759}">
      <dsp:nvSpPr>
        <dsp:cNvPr id="0" name=""/>
        <dsp:cNvSpPr/>
      </dsp:nvSpPr>
      <dsp:spPr>
        <a:xfrm>
          <a:off x="762417" y="687905"/>
          <a:ext cx="4582775" cy="4582775"/>
        </a:xfrm>
        <a:prstGeom prst="blockArc">
          <a:avLst>
            <a:gd name="adj1" fmla="val 16200000"/>
            <a:gd name="adj2" fmla="val 18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5FEB54-128B-4DEC-B354-ADDA31D05172}">
      <dsp:nvSpPr>
        <dsp:cNvPr id="0" name=""/>
        <dsp:cNvSpPr/>
      </dsp:nvSpPr>
      <dsp:spPr>
        <a:xfrm>
          <a:off x="1998095" y="1923582"/>
          <a:ext cx="2111420" cy="211142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ZA" sz="3000" kern="1200" dirty="0"/>
            <a:t>Chemical Bonds</a:t>
          </a:r>
        </a:p>
      </dsp:txBody>
      <dsp:txXfrm>
        <a:off x="2307305" y="2232792"/>
        <a:ext cx="1493000" cy="1493000"/>
      </dsp:txXfrm>
    </dsp:sp>
    <dsp:sp modelId="{291F1999-DA92-4AF7-A49A-9BD4C5C3E4A2}">
      <dsp:nvSpPr>
        <dsp:cNvPr id="0" name=""/>
        <dsp:cNvSpPr/>
      </dsp:nvSpPr>
      <dsp:spPr>
        <a:xfrm>
          <a:off x="2314808" y="2115"/>
          <a:ext cx="1477994" cy="147799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ZA" sz="2100" kern="1200" dirty="0"/>
            <a:t>Ionic bonds</a:t>
          </a:r>
        </a:p>
      </dsp:txBody>
      <dsp:txXfrm>
        <a:off x="2531255" y="218562"/>
        <a:ext cx="1045100" cy="1045100"/>
      </dsp:txXfrm>
    </dsp:sp>
    <dsp:sp modelId="{F802161F-298B-4123-816D-C7869B173E78}">
      <dsp:nvSpPr>
        <dsp:cNvPr id="0" name=""/>
        <dsp:cNvSpPr/>
      </dsp:nvSpPr>
      <dsp:spPr>
        <a:xfrm>
          <a:off x="4253129" y="3359386"/>
          <a:ext cx="1477994" cy="147799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ZA" sz="2100" kern="1200" dirty="0"/>
            <a:t>Covalent bonds</a:t>
          </a:r>
        </a:p>
      </dsp:txBody>
      <dsp:txXfrm>
        <a:off x="4469576" y="3575833"/>
        <a:ext cx="1045100" cy="1045100"/>
      </dsp:txXfrm>
    </dsp:sp>
    <dsp:sp modelId="{EABB8F6B-6F63-48A0-BF19-FB02979B9BA5}">
      <dsp:nvSpPr>
        <dsp:cNvPr id="0" name=""/>
        <dsp:cNvSpPr/>
      </dsp:nvSpPr>
      <dsp:spPr>
        <a:xfrm>
          <a:off x="376487" y="3359386"/>
          <a:ext cx="1477994" cy="147799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ZA" sz="2100" kern="1200" dirty="0"/>
            <a:t>Metallic bonds</a:t>
          </a:r>
        </a:p>
      </dsp:txBody>
      <dsp:txXfrm>
        <a:off x="592934" y="3575833"/>
        <a:ext cx="1045100" cy="104510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19/09/2018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en.wikipedia.org/wiki/Electrostatic_force"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a:t>Present boxes with just the number. On click/touch, reveal the full statement as a slide right animation</a:t>
            </a:r>
          </a:p>
          <a:p>
            <a:endParaRPr lang="en-GB" dirty="0"/>
          </a:p>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Display small animations to indicate that boxes can be clicked/touched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1567549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b="1" dirty="0"/>
              <a:t>Embedded </a:t>
            </a:r>
            <a:r>
              <a:rPr lang="en-ZA" b="1" dirty="0" err="1"/>
              <a:t>youtube</a:t>
            </a:r>
            <a:r>
              <a:rPr lang="en-ZA" b="1" dirty="0"/>
              <a:t> video: https://www.youtube.com/watch?v=VSc491HLzDo</a:t>
            </a:r>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4151407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b="1" dirty="0"/>
              <a:t>Embed you tube video: https://www.youtube.com/watch?v=Bjf9gMDP47s</a:t>
            </a:r>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41514075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When learner clicks on button  text,</a:t>
            </a:r>
            <a:r>
              <a:rPr lang="en-ZA" b="1" baseline="0" dirty="0"/>
              <a:t> it expands to reveal description. When learner clicks on second text button, the first will collapse to reveal second description. Supporting image to be shown with text</a:t>
            </a:r>
          </a:p>
          <a:p>
            <a:r>
              <a:rPr lang="en-ZA" b="1" baseline="0" dirty="0"/>
              <a:t>Text as follows:</a:t>
            </a:r>
          </a:p>
          <a:p>
            <a:endParaRPr lang="en-ZA" b="1" baseline="0" dirty="0"/>
          </a:p>
          <a:p>
            <a:r>
              <a:rPr lang="en-GB" b="1" dirty="0"/>
              <a:t>1. Ionic Bond </a:t>
            </a:r>
            <a:r>
              <a:rPr lang="en-GB" dirty="0"/>
              <a:t>– When the bond results from the </a:t>
            </a:r>
            <a:r>
              <a:rPr lang="en-GB" u="sng" dirty="0">
                <a:solidFill>
                  <a:schemeClr val="tx1">
                    <a:lumMod val="65000"/>
                    <a:lumOff val="35000"/>
                  </a:schemeClr>
                </a:solidFill>
                <a:hlinkClick r:id="rId3" tooltip="Electrostatic force"/>
              </a:rPr>
              <a:t>electrostatic force</a:t>
            </a:r>
            <a:r>
              <a:rPr lang="en-GB" u="sng" dirty="0">
                <a:solidFill>
                  <a:schemeClr val="tx1">
                    <a:lumMod val="65000"/>
                    <a:lumOff val="35000"/>
                  </a:schemeClr>
                </a:solidFill>
              </a:rPr>
              <a:t> </a:t>
            </a:r>
            <a:r>
              <a:rPr lang="en-GB" dirty="0"/>
              <a:t>of attraction between oppositely charged ions,</a:t>
            </a:r>
            <a:r>
              <a:rPr lang="en-GB" baseline="0" dirty="0"/>
              <a:t> it is an ionic bond.</a:t>
            </a:r>
          </a:p>
          <a:p>
            <a:r>
              <a:rPr lang="en-GB" b="1" baseline="0" dirty="0"/>
              <a:t>2. Covalent bond </a:t>
            </a:r>
            <a:r>
              <a:rPr lang="en-GB" baseline="0" dirty="0"/>
              <a:t>- </a:t>
            </a:r>
            <a:r>
              <a:rPr lang="en-GB" dirty="0"/>
              <a:t>When the bond results from the sharing of electrons,</a:t>
            </a:r>
            <a:r>
              <a:rPr lang="en-GB" baseline="0" dirty="0"/>
              <a:t> it is an covalent bond.</a:t>
            </a:r>
          </a:p>
          <a:p>
            <a:r>
              <a:rPr lang="en-GB" b="1" baseline="0" dirty="0"/>
              <a:t>3. Metallic bond </a:t>
            </a:r>
            <a:r>
              <a:rPr lang="en-GB" baseline="0" dirty="0"/>
              <a:t>- </a:t>
            </a:r>
            <a:r>
              <a:rPr lang="en-GB" dirty="0"/>
              <a:t>When the bond occurs</a:t>
            </a:r>
            <a:r>
              <a:rPr lang="en-GB" baseline="0" dirty="0"/>
              <a:t> </a:t>
            </a:r>
            <a:r>
              <a:rPr lang="en-GB" dirty="0">
                <a:solidFill>
                  <a:schemeClr val="tx1">
                    <a:lumMod val="65000"/>
                    <a:lumOff val="35000"/>
                  </a:schemeClr>
                </a:solidFill>
              </a:rPr>
              <a:t>between atoms in a metallic element, and is formed by the valence electrons moving freely through the metal lattice, it is</a:t>
            </a:r>
            <a:r>
              <a:rPr lang="en-GB" baseline="0" dirty="0">
                <a:solidFill>
                  <a:schemeClr val="tx1">
                    <a:lumMod val="65000"/>
                    <a:lumOff val="35000"/>
                  </a:schemeClr>
                </a:solidFill>
              </a:rPr>
              <a:t> </a:t>
            </a:r>
            <a:r>
              <a:rPr lang="en-GB" dirty="0">
                <a:solidFill>
                  <a:schemeClr val="tx1">
                    <a:lumMod val="65000"/>
                    <a:lumOff val="35000"/>
                  </a:schemeClr>
                </a:solidFill>
              </a:rPr>
              <a:t>a </a:t>
            </a:r>
            <a:r>
              <a:rPr lang="en-GB" b="1" dirty="0">
                <a:solidFill>
                  <a:schemeClr val="tx1">
                    <a:lumMod val="65000"/>
                    <a:lumOff val="35000"/>
                  </a:schemeClr>
                </a:solidFill>
              </a:rPr>
              <a:t>metallic bond</a:t>
            </a:r>
            <a:r>
              <a:rPr lang="en-GB" dirty="0">
                <a:solidFill>
                  <a:schemeClr val="tx1">
                    <a:lumMod val="65000"/>
                    <a:lumOff val="35000"/>
                  </a:schemeClr>
                </a:solidFill>
              </a:rPr>
              <a:t>.</a:t>
            </a:r>
          </a:p>
          <a:p>
            <a:endParaRPr lang="en-ZA" b="1" baseline="0" dirty="0"/>
          </a:p>
          <a:p>
            <a:endParaRPr lang="en-ZA" b="1" baseline="0" dirty="0"/>
          </a:p>
          <a:p>
            <a:endParaRPr lang="en-ZA" b="1" baseline="0" dirty="0"/>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2056719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Correct answers:</a:t>
            </a:r>
          </a:p>
          <a:p>
            <a:r>
              <a:rPr lang="en-ZA" dirty="0"/>
              <a:t>1.</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3344184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Multiple choice. Option B is correct</a:t>
            </a:r>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4121909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Multiple choice. Option A is correct</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4121909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Multiple choice. </a:t>
            </a:r>
            <a:r>
              <a:rPr lang="en-GB"/>
              <a:t>Option A is correct</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4121909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Multiple choice. </a:t>
            </a:r>
            <a:r>
              <a:rPr lang="en-GB"/>
              <a:t>Option A is correct</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4121909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Multiple choice. C is correct</a:t>
            </a:r>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4121909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Multiple choice. A is correct</a:t>
            </a:r>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4121909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b="1" dirty="0"/>
              <a:t>When learner clicks on button  text,</a:t>
            </a:r>
            <a:r>
              <a:rPr lang="en-ZA" b="1" baseline="0" dirty="0"/>
              <a:t> it expands to reveal FULL description. When learner clicks on second text button, the first will collapse to reveal second description. </a:t>
            </a:r>
          </a:p>
          <a:p>
            <a:endParaRPr lang="en-ZA" b="1" baseline="0" dirty="0"/>
          </a:p>
          <a:p>
            <a:r>
              <a:rPr lang="en-ZA" b="1" baseline="0" dirty="0"/>
              <a:t>Text as follows: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ZA" dirty="0">
                <a:solidFill>
                  <a:schemeClr val="tx1">
                    <a:lumMod val="65000"/>
                    <a:lumOff val="35000"/>
                  </a:schemeClr>
                </a:solidFill>
              </a:rPr>
              <a:t>The composition of matter – to get an understanding nature of substances and materials;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ZA" dirty="0">
                <a:solidFill>
                  <a:schemeClr val="tx1">
                    <a:lumMod val="65000"/>
                    <a:lumOff val="35000"/>
                  </a:schemeClr>
                </a:solidFill>
              </a:rPr>
              <a:t>Conductors, insulators and semi-conductors – to understand why certain materials will allow electric current to flow and why certain materials will prevent the flow of electric current; and</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ZA" dirty="0">
                <a:solidFill>
                  <a:schemeClr val="tx1">
                    <a:lumMod val="65000"/>
                    <a:lumOff val="35000"/>
                  </a:schemeClr>
                </a:solidFill>
              </a:rPr>
              <a:t>Ions and Ionisation – to understand the process by which electrically neutral atoms or molecules are converted to electrically charged atoms or molecules (ions).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ZA" dirty="0">
              <a:solidFill>
                <a:schemeClr val="tx1">
                  <a:lumMod val="65000"/>
                  <a:lumOff val="35000"/>
                </a:schemeClr>
              </a:solidFill>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ZA" dirty="0">
              <a:solidFill>
                <a:schemeClr val="tx1">
                  <a:lumMod val="65000"/>
                  <a:lumOff val="35000"/>
                </a:schemeClr>
              </a:solidFill>
            </a:endParaRPr>
          </a:p>
          <a:p>
            <a:endParaRPr lang="en-GB" dirty="0">
              <a:solidFill>
                <a:schemeClr val="tx1">
                  <a:lumMod val="65000"/>
                  <a:lumOff val="35000"/>
                </a:schemeClr>
              </a:solidFill>
            </a:endParaRPr>
          </a:p>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41514075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Multiple choice. A </a:t>
            </a:r>
            <a:r>
              <a:rPr lang="en-GB"/>
              <a:t>is correct</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4121909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Multiple choice. D is correct</a:t>
            </a:r>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4121909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4151407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4151407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b="1" dirty="0"/>
              <a:t>Links to</a:t>
            </a:r>
            <a:r>
              <a:rPr lang="en-ZA" b="1" baseline="0" dirty="0"/>
              <a:t> additional info slides</a:t>
            </a:r>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4151407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b="1" dirty="0"/>
              <a:t>Expert Demonstration</a:t>
            </a:r>
            <a:r>
              <a:rPr lang="en-ZA" b="1" baseline="0" dirty="0"/>
              <a:t>; expert being filmed doing process. Script as a guide:</a:t>
            </a:r>
          </a:p>
          <a:p>
            <a:endParaRPr lang="en-ZA" b="1"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ZA" dirty="0">
                <a:solidFill>
                  <a:schemeClr val="tx1">
                    <a:lumMod val="65000"/>
                    <a:lumOff val="35000"/>
                  </a:schemeClr>
                </a:solidFill>
              </a:rPr>
              <a:t>If you measure the temperature of a chunk of ice, you may find it to be –5° Celsius or so. If you take temperature readings while heating the ice in a pot on your stove, you find that the temperature of the ice begins to rise as the heat from the stove causes the ice particles to begin vibrating faster and faster. After a while, some of the particles move so fast that they break free of the crystal lattice (which keeps a solid solid), and the lattice eventually breaks apart. The solid begins to go from a solid state to a liquid state  — a process called melting. The temperature at which melting occurs is the melting point (</a:t>
            </a:r>
            <a:r>
              <a:rPr lang="en-ZA" dirty="0" err="1">
                <a:solidFill>
                  <a:schemeClr val="tx1">
                    <a:lumMod val="65000"/>
                    <a:lumOff val="35000"/>
                  </a:schemeClr>
                </a:solidFill>
              </a:rPr>
              <a:t>mp</a:t>
            </a:r>
            <a:r>
              <a:rPr lang="en-ZA" dirty="0">
                <a:solidFill>
                  <a:schemeClr val="tx1">
                    <a:lumMod val="65000"/>
                    <a:lumOff val="35000"/>
                  </a:schemeClr>
                </a:solidFill>
              </a:rPr>
              <a:t>) of the substance. The melting point for ice 0° Celsius. If you watch the temperature of ice as it melts, you see that the temperature remains steady at 0°C until all the ice has melted. During changes of state (phase changes), the temperature remains constant even though the liquid contains more energy than the ice (because the particles in liquids move faster than the particles in solids).</a:t>
            </a:r>
          </a:p>
          <a:p>
            <a:endParaRPr lang="en-ZA" b="1" baseline="0" dirty="0"/>
          </a:p>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4151407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b="1" dirty="0"/>
              <a:t>Expert Demonstration</a:t>
            </a:r>
            <a:r>
              <a:rPr lang="en-ZA" b="1" baseline="0" dirty="0"/>
              <a:t>; expert being filmed doing process. Script below as a guide:</a:t>
            </a:r>
          </a:p>
          <a:p>
            <a:endParaRPr lang="en-ZA" b="1" dirty="0"/>
          </a:p>
          <a:p>
            <a:endParaRPr lang="en-ZA" b="1" dirty="0"/>
          </a:p>
          <a:p>
            <a:r>
              <a:rPr lang="en-ZA" dirty="0">
                <a:solidFill>
                  <a:schemeClr val="tx1">
                    <a:lumMod val="65000"/>
                    <a:lumOff val="35000"/>
                  </a:schemeClr>
                </a:solidFill>
              </a:rPr>
              <a:t>If you heat a pot of cool water, the temperature of the water rises and the particles move faster and faster as they absorb the heat. The temperature rises until the water reaches the next change of state — boiling. As the particles move faster and faster, they begin to break the attractive forces between each other and move freely as steam — a gas. The process by which a substance moves from the liquid state to the gaseous state is called boiling. The temperature at which a liquid begins to boil is called the boiling point (</a:t>
            </a:r>
            <a:r>
              <a:rPr lang="en-ZA" dirty="0" err="1">
                <a:solidFill>
                  <a:schemeClr val="tx1">
                    <a:lumMod val="65000"/>
                    <a:lumOff val="35000"/>
                  </a:schemeClr>
                </a:solidFill>
              </a:rPr>
              <a:t>bp</a:t>
            </a:r>
            <a:r>
              <a:rPr lang="en-ZA" dirty="0">
                <a:solidFill>
                  <a:schemeClr val="tx1">
                    <a:lumMod val="65000"/>
                    <a:lumOff val="35000"/>
                  </a:schemeClr>
                </a:solidFill>
              </a:rPr>
              <a:t>). The </a:t>
            </a:r>
            <a:r>
              <a:rPr lang="en-ZA" dirty="0" err="1">
                <a:solidFill>
                  <a:schemeClr val="tx1">
                    <a:lumMod val="65000"/>
                    <a:lumOff val="35000"/>
                  </a:schemeClr>
                </a:solidFill>
              </a:rPr>
              <a:t>bp</a:t>
            </a:r>
            <a:r>
              <a:rPr lang="en-ZA" dirty="0">
                <a:solidFill>
                  <a:schemeClr val="tx1">
                    <a:lumMod val="65000"/>
                    <a:lumOff val="35000"/>
                  </a:schemeClr>
                </a:solidFill>
              </a:rPr>
              <a:t> is dependent on atmospheric pressure, but for water at sea level, it’s 100°C. The temperature of the boiling water will remain constant until all the water has been converted to steam.</a:t>
            </a:r>
          </a:p>
          <a:p>
            <a:endParaRPr lang="en-ZA" dirty="0">
              <a:solidFill>
                <a:schemeClr val="tx1">
                  <a:lumMod val="65000"/>
                  <a:lumOff val="35000"/>
                </a:schemeClr>
              </a:solidFill>
            </a:endParaRPr>
          </a:p>
          <a:p>
            <a:endParaRPr lang="en-GB" dirty="0">
              <a:solidFill>
                <a:schemeClr val="tx1">
                  <a:lumMod val="65000"/>
                  <a:lumOff val="35000"/>
                </a:schemeClr>
              </a:solidFill>
            </a:endParaRPr>
          </a:p>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4151407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a:p>
            <a:endParaRPr lang="en-GB" dirty="0">
              <a:solidFill>
                <a:schemeClr val="tx1">
                  <a:lumMod val="65000"/>
                  <a:lumOff val="35000"/>
                </a:schemeClr>
              </a:solidFill>
            </a:endParaRPr>
          </a:p>
          <a:p>
            <a:r>
              <a:rPr lang="en-GB" dirty="0">
                <a:solidFill>
                  <a:schemeClr val="tx1">
                    <a:lumMod val="65000"/>
                    <a:lumOff val="35000"/>
                  </a:schemeClr>
                </a:solidFill>
              </a:rPr>
              <a:t>Note</a:t>
            </a:r>
            <a:r>
              <a:rPr lang="en-GB" baseline="0" dirty="0">
                <a:solidFill>
                  <a:schemeClr val="tx1">
                    <a:lumMod val="65000"/>
                    <a:lumOff val="35000"/>
                  </a:schemeClr>
                </a:solidFill>
              </a:rPr>
              <a:t> for interactivity :</a:t>
            </a:r>
          </a:p>
          <a:p>
            <a:r>
              <a:rPr lang="en-GB" dirty="0">
                <a:solidFill>
                  <a:schemeClr val="tx1">
                    <a:lumMod val="65000"/>
                    <a:lumOff val="35000"/>
                  </a:schemeClr>
                </a:solidFill>
              </a:rPr>
              <a:t>Only when</a:t>
            </a:r>
            <a:r>
              <a:rPr lang="en-GB" baseline="0" dirty="0">
                <a:solidFill>
                  <a:schemeClr val="tx1">
                    <a:lumMod val="65000"/>
                    <a:lumOff val="35000"/>
                  </a:schemeClr>
                </a:solidFill>
              </a:rPr>
              <a:t> all three bonds have been reviewed, does Next appear</a:t>
            </a:r>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br>
              <a:rPr lang="en-GB" dirty="0">
                <a:solidFill>
                  <a:schemeClr val="tx1">
                    <a:lumMod val="65000"/>
                    <a:lumOff val="35000"/>
                  </a:schemeClr>
                </a:solidFill>
              </a:rPr>
            </a:br>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4151407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b="1" dirty="0"/>
              <a:t>Embedded </a:t>
            </a:r>
            <a:r>
              <a:rPr lang="en-ZA" b="1" dirty="0" err="1"/>
              <a:t>youtube</a:t>
            </a:r>
            <a:r>
              <a:rPr lang="en-ZA" b="1" dirty="0"/>
              <a:t> video: https://www.youtube.com/watch?v=Qf07-8Jhhpc</a:t>
            </a:r>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41514075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custDataLst>
      <p:tags r:id="rId1"/>
    </p:custDataLst>
    <p:extLst>
      <p:ext uri="{BB962C8B-B14F-4D97-AF65-F5344CB8AC3E}">
        <p14:creationId xmlns:p14="http://schemas.microsoft.com/office/powerpoint/2010/main" val="612898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0" indent="0">
              <a:buNone/>
              <a:defRPr/>
            </a:lvl1pPr>
          </a:lstStyle>
          <a:p>
            <a:pPr lvl="0"/>
            <a:r>
              <a:rPr lang="en-US" dirty="0"/>
              <a:t>Click to edit Master text styles</a:t>
            </a:r>
          </a:p>
        </p:txBody>
      </p:sp>
    </p:spTree>
    <p:extLst>
      <p:ext uri="{BB962C8B-B14F-4D97-AF65-F5344CB8AC3E}">
        <p14:creationId xmlns:p14="http://schemas.microsoft.com/office/powerpoint/2010/main" val="1661535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960596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4"/>
            <a:ext cx="10515600" cy="4849495"/>
          </a:xfrm>
          <a:prstGeom prst="rect">
            <a:avLst/>
          </a:prstGeom>
        </p:spPr>
        <p:txBody>
          <a:bodyPr vert="horz" lIns="91440" tIns="45720" rIns="91440" bIns="45720" rtlCol="0">
            <a:norm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3">
            <a:extLst>
              <a:ext uri="{FF2B5EF4-FFF2-40B4-BE49-F238E27FC236}">
                <a16:creationId xmlns:a16="http://schemas.microsoft.com/office/drawing/2014/main" id="{6BB93F87-13A6-4DA5-AE00-8712D0B9AD5B}"/>
              </a:ext>
            </a:extLst>
          </p:cNvPr>
          <p:cNvSpPr/>
          <p:nvPr userDrawn="1"/>
        </p:nvSpPr>
        <p:spPr>
          <a:xfrm>
            <a:off x="321426" y="6305787"/>
            <a:ext cx="11540836"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5"/>
    </p:custDataLst>
    <p:extLst>
      <p:ext uri="{BB962C8B-B14F-4D97-AF65-F5344CB8AC3E}">
        <p14:creationId xmlns:p14="http://schemas.microsoft.com/office/powerpoint/2010/main" val="1702358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3.xml"/><Relationship Id="rId7" Type="http://schemas.openxmlformats.org/officeDocument/2006/relationships/image" Target="../media/image7.png"/><Relationship Id="rId2" Type="http://schemas.openxmlformats.org/officeDocument/2006/relationships/video" Target="https://www.youtube.com/embed/Qf07-8Jhhpc" TargetMode="External"/><Relationship Id="rId1" Type="http://schemas.openxmlformats.org/officeDocument/2006/relationships/tags" Target="../tags/tag1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4.xml"/><Relationship Id="rId6" Type="http://schemas.openxmlformats.org/officeDocument/2006/relationships/image" Target="../media/image8.png"/><Relationship Id="rId5" Type="http://schemas.openxmlformats.org/officeDocument/2006/relationships/image" Target="../media/image6.sv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3.xml"/><Relationship Id="rId7" Type="http://schemas.openxmlformats.org/officeDocument/2006/relationships/image" Target="../media/image7.png"/><Relationship Id="rId2" Type="http://schemas.openxmlformats.org/officeDocument/2006/relationships/video" Target="https://www.youtube.com/embed/Bjf9gMDP47s" TargetMode="External"/><Relationship Id="rId1" Type="http://schemas.openxmlformats.org/officeDocument/2006/relationships/tags" Target="../tags/tag15.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8.xml"/><Relationship Id="rId5" Type="http://schemas.openxmlformats.org/officeDocument/2006/relationships/image" Target="../media/image4.gif"/><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notesSlide" Target="../notesSlides/notesSlide8.xml"/><Relationship Id="rId7" Type="http://schemas.openxmlformats.org/officeDocument/2006/relationships/diagramLayout" Target="../diagrams/layout1.xml"/><Relationship Id="rId2" Type="http://schemas.openxmlformats.org/officeDocument/2006/relationships/slideLayout" Target="../slideLayouts/slideLayout3.xml"/><Relationship Id="rId1" Type="http://schemas.openxmlformats.org/officeDocument/2006/relationships/tags" Target="../tags/tag12.xml"/><Relationship Id="rId6" Type="http://schemas.openxmlformats.org/officeDocument/2006/relationships/diagramData" Target="../diagrams/data1.xml"/><Relationship Id="rId5" Type="http://schemas.openxmlformats.org/officeDocument/2006/relationships/image" Target="../media/image6.svg"/><Relationship Id="rId10" Type="http://schemas.microsoft.com/office/2007/relationships/diagramDrawing" Target="../diagrams/drawing1.xml"/><Relationship Id="rId4" Type="http://schemas.openxmlformats.org/officeDocument/2006/relationships/image" Target="../media/image5.png"/><Relationship Id="rId9"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Electrical Principles</a:t>
            </a:r>
          </a:p>
        </p:txBody>
      </p:sp>
      <p:sp>
        <p:nvSpPr>
          <p:cNvPr id="3" name="Subtitle 2"/>
          <p:cNvSpPr>
            <a:spLocks noGrp="1"/>
          </p:cNvSpPr>
          <p:nvPr>
            <p:ph type="subTitle" idx="1"/>
          </p:nvPr>
        </p:nvSpPr>
        <p:spPr>
          <a:xfrm>
            <a:off x="859971" y="3622676"/>
            <a:ext cx="10885715" cy="1655762"/>
          </a:xfrm>
        </p:spPr>
        <p:txBody>
          <a:bodyPr>
            <a:normAutofit/>
          </a:bodyPr>
          <a:lstStyle/>
          <a:p>
            <a:r>
              <a:rPr lang="en-GB" sz="3200" dirty="0"/>
              <a:t>Topic 1: Basic Atomic Theory</a:t>
            </a:r>
          </a:p>
          <a:p>
            <a:r>
              <a:rPr lang="en-GB" sz="3200" dirty="0"/>
              <a:t>Unit 4: </a:t>
            </a:r>
            <a:r>
              <a:rPr lang="en-ZA" sz="3200" dirty="0"/>
              <a:t>Bonding forces within the atomic structure of solids </a:t>
            </a:r>
            <a:endParaRPr lang="en-GB" sz="3200" dirty="0"/>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a:spLocks noGrp="1"/>
          </p:cNvSpPr>
          <p:nvPr>
            <p:ph type="title"/>
          </p:nvPr>
        </p:nvSpPr>
        <p:spPr>
          <a:xfrm>
            <a:off x="561193" y="264463"/>
            <a:ext cx="7616770" cy="960112"/>
          </a:xfrm>
        </p:spPr>
        <p:txBody>
          <a:bodyPr>
            <a:normAutofit/>
          </a:bodyPr>
          <a:lstStyle/>
          <a:p>
            <a:r>
              <a:rPr lang="en-ZA" sz="3600" b="1" dirty="0"/>
              <a:t>Ionic bonds</a:t>
            </a:r>
            <a:endParaRPr lang="en-GB" sz="3600" dirty="0">
              <a:latin typeface="+mn-lt"/>
            </a:endParaRPr>
          </a:p>
        </p:txBody>
      </p:sp>
      <p:sp>
        <p:nvSpPr>
          <p:cNvPr id="38" name="Content Placeholder 2"/>
          <p:cNvSpPr txBox="1">
            <a:spLocks/>
          </p:cNvSpPr>
          <p:nvPr/>
        </p:nvSpPr>
        <p:spPr>
          <a:xfrm>
            <a:off x="561194" y="1241676"/>
            <a:ext cx="9253366"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4" name="Content Placeholder 2"/>
          <p:cNvSpPr txBox="1">
            <a:spLocks/>
          </p:cNvSpPr>
          <p:nvPr/>
        </p:nvSpPr>
        <p:spPr>
          <a:xfrm>
            <a:off x="561193" y="1394076"/>
            <a:ext cx="578880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7" name="Content Placeholder 2"/>
          <p:cNvSpPr txBox="1">
            <a:spLocks/>
          </p:cNvSpPr>
          <p:nvPr/>
        </p:nvSpPr>
        <p:spPr>
          <a:xfrm>
            <a:off x="713593" y="4289676"/>
            <a:ext cx="11190540"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6" name="Content Placeholder 2"/>
          <p:cNvSpPr txBox="1">
            <a:spLocks/>
          </p:cNvSpPr>
          <p:nvPr/>
        </p:nvSpPr>
        <p:spPr>
          <a:xfrm>
            <a:off x="561192" y="1224575"/>
            <a:ext cx="10857921"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r>
              <a:rPr lang="en-GB" dirty="0">
                <a:solidFill>
                  <a:schemeClr val="tx1">
                    <a:lumMod val="65000"/>
                    <a:lumOff val="35000"/>
                  </a:schemeClr>
                </a:solidFill>
              </a:rPr>
              <a:t>When the bond results from the </a:t>
            </a:r>
            <a:r>
              <a:rPr lang="en-GB" b="1" dirty="0">
                <a:solidFill>
                  <a:schemeClr val="tx1">
                    <a:lumMod val="65000"/>
                    <a:lumOff val="35000"/>
                  </a:schemeClr>
                </a:solidFill>
              </a:rPr>
              <a:t>electrostatic force</a:t>
            </a:r>
            <a:r>
              <a:rPr lang="en-GB" dirty="0">
                <a:solidFill>
                  <a:schemeClr val="tx1">
                    <a:lumMod val="65000"/>
                    <a:lumOff val="35000"/>
                  </a:schemeClr>
                </a:solidFill>
              </a:rPr>
              <a:t> of attraction between oppositely charged ions, we call it an ionic bond. </a:t>
            </a: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br>
              <a:rPr lang="en-GB" dirty="0">
                <a:solidFill>
                  <a:schemeClr val="tx1">
                    <a:lumMod val="65000"/>
                    <a:lumOff val="35000"/>
                  </a:schemeClr>
                </a:solidFill>
              </a:rPr>
            </a:br>
            <a:endParaRPr lang="en-GB" dirty="0">
              <a:solidFill>
                <a:schemeClr val="tx1">
                  <a:lumMod val="65000"/>
                  <a:lumOff val="35000"/>
                </a:schemeClr>
              </a:solidFill>
            </a:endParaRPr>
          </a:p>
          <a:p>
            <a:endParaRPr lang="en-GB" dirty="0">
              <a:solidFill>
                <a:schemeClr val="tx1">
                  <a:lumMod val="65000"/>
                  <a:lumOff val="35000"/>
                </a:schemeClr>
              </a:solidFill>
            </a:endParaRPr>
          </a:p>
        </p:txBody>
      </p:sp>
      <p:pic>
        <p:nvPicPr>
          <p:cNvPr id="16" name="Graphic 5" descr="User">
            <a:extLst>
              <a:ext uri="{FF2B5EF4-FFF2-40B4-BE49-F238E27FC236}">
                <a16:creationId xmlns:a16="http://schemas.microsoft.com/office/drawing/2014/main" id="{B4EF9E18-D06F-E949-B08A-E182E1F8545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07974" y="2033392"/>
            <a:ext cx="1226911" cy="1226911"/>
          </a:xfrm>
          <a:prstGeom prst="rect">
            <a:avLst/>
          </a:prstGeom>
        </p:spPr>
      </p:pic>
      <p:sp>
        <p:nvSpPr>
          <p:cNvPr id="17" name="Rectangle 16">
            <a:extLst>
              <a:ext uri="{FF2B5EF4-FFF2-40B4-BE49-F238E27FC236}">
                <a16:creationId xmlns:a16="http://schemas.microsoft.com/office/drawing/2014/main" id="{B99A2243-0C52-D542-BF61-3FAD1B77F3F3}"/>
              </a:ext>
            </a:extLst>
          </p:cNvPr>
          <p:cNvSpPr/>
          <p:nvPr/>
        </p:nvSpPr>
        <p:spPr>
          <a:xfrm>
            <a:off x="1555041" y="2315679"/>
            <a:ext cx="5146755" cy="461665"/>
          </a:xfrm>
          <a:prstGeom prst="rect">
            <a:avLst/>
          </a:prstGeom>
          <a:solidFill>
            <a:schemeClr val="accent6">
              <a:lumMod val="60000"/>
              <a:lumOff val="40000"/>
            </a:schemeClr>
          </a:solidFill>
        </p:spPr>
        <p:txBody>
          <a:bodyPr wrap="square">
            <a:spAutoFit/>
          </a:bodyPr>
          <a:lstStyle/>
          <a:p>
            <a:pPr lvl="0">
              <a:defRPr/>
            </a:pPr>
            <a:r>
              <a:rPr lang="en-ZA" sz="2400" dirty="0">
                <a:solidFill>
                  <a:schemeClr val="tx1">
                    <a:lumMod val="65000"/>
                    <a:lumOff val="35000"/>
                  </a:schemeClr>
                </a:solidFill>
              </a:rPr>
              <a:t>Watch the video to find out more.</a:t>
            </a:r>
          </a:p>
        </p:txBody>
      </p:sp>
      <p:pic>
        <p:nvPicPr>
          <p:cNvPr id="2" name="Qf07-8Jhhpc"/>
          <p:cNvPicPr>
            <a:picLocks noRot="1" noChangeAspect="1"/>
          </p:cNvPicPr>
          <p:nvPr>
            <a:videoFile r:link="rId2"/>
          </p:nvPr>
        </p:nvPicPr>
        <p:blipFill>
          <a:blip r:embed="rId7"/>
          <a:stretch>
            <a:fillRect/>
          </a:stretch>
        </p:blipFill>
        <p:spPr>
          <a:xfrm>
            <a:off x="1561318" y="3076575"/>
            <a:ext cx="5140478" cy="2891519"/>
          </a:xfrm>
          <a:prstGeom prst="rect">
            <a:avLst/>
          </a:prstGeom>
        </p:spPr>
      </p:pic>
      <p:pic>
        <p:nvPicPr>
          <p:cNvPr id="13"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49650" y="3914383"/>
            <a:ext cx="1108624" cy="863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2546875" y="0"/>
            <a:ext cx="3548742" cy="4708981"/>
          </a:xfrm>
          <a:prstGeom prst="rect">
            <a:avLst/>
          </a:prstGeom>
          <a:solidFill>
            <a:schemeClr val="accent2">
              <a:lumMod val="40000"/>
              <a:lumOff val="60000"/>
            </a:schemeClr>
          </a:solidFill>
        </p:spPr>
        <p:txBody>
          <a:bodyPr wrap="square" rtlCol="0">
            <a:spAutoFit/>
          </a:bodyPr>
          <a:lstStyle/>
          <a:p>
            <a:r>
              <a:rPr lang="en-GB" sz="2000" b="1" dirty="0"/>
              <a:t>Ionic bonds:</a:t>
            </a:r>
          </a:p>
          <a:p>
            <a:r>
              <a:rPr lang="en-GB" sz="2000" dirty="0"/>
              <a:t>When a metal and non-metal element combine to form a compound, a different type of bonding takes place. Atoms of the metal lose electrons and atoms of the non-metal gain electrons, forming charged particles called ions. The metals form positive ions and the non-metals form negative ions. The oppositely charged ions in the compound attract each other. This is called ionic bonding. </a:t>
            </a:r>
            <a:endParaRPr lang="en-GB" sz="2000" b="1" dirty="0"/>
          </a:p>
          <a:p>
            <a:endParaRPr lang="en-ZA" sz="2000" dirty="0"/>
          </a:p>
        </p:txBody>
      </p:sp>
    </p:spTree>
    <p:custDataLst>
      <p:tags r:id="rId1"/>
    </p:custDataLst>
    <p:extLst>
      <p:ext uri="{BB962C8B-B14F-4D97-AF65-F5344CB8AC3E}">
        <p14:creationId xmlns:p14="http://schemas.microsoft.com/office/powerpoint/2010/main" val="552588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55041" y="2942824"/>
            <a:ext cx="4932036" cy="297900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7" name="Title 1"/>
          <p:cNvSpPr>
            <a:spLocks noGrp="1"/>
          </p:cNvSpPr>
          <p:nvPr>
            <p:ph type="title"/>
          </p:nvPr>
        </p:nvSpPr>
        <p:spPr>
          <a:xfrm>
            <a:off x="561193" y="264463"/>
            <a:ext cx="7616770" cy="960112"/>
          </a:xfrm>
        </p:spPr>
        <p:txBody>
          <a:bodyPr>
            <a:normAutofit/>
          </a:bodyPr>
          <a:lstStyle/>
          <a:p>
            <a:r>
              <a:rPr lang="en-ZA" sz="3600" b="1" dirty="0"/>
              <a:t>Covalent bonds</a:t>
            </a:r>
            <a:endParaRPr lang="en-GB" sz="3600" dirty="0">
              <a:latin typeface="+mn-lt"/>
            </a:endParaRPr>
          </a:p>
        </p:txBody>
      </p:sp>
      <p:sp>
        <p:nvSpPr>
          <p:cNvPr id="38" name="Content Placeholder 2"/>
          <p:cNvSpPr txBox="1">
            <a:spLocks/>
          </p:cNvSpPr>
          <p:nvPr/>
        </p:nvSpPr>
        <p:spPr>
          <a:xfrm>
            <a:off x="561194" y="1241676"/>
            <a:ext cx="9253366"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4" name="Content Placeholder 2"/>
          <p:cNvSpPr txBox="1">
            <a:spLocks/>
          </p:cNvSpPr>
          <p:nvPr/>
        </p:nvSpPr>
        <p:spPr>
          <a:xfrm>
            <a:off x="561193" y="1394076"/>
            <a:ext cx="578880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7" name="Content Placeholder 2"/>
          <p:cNvSpPr txBox="1">
            <a:spLocks/>
          </p:cNvSpPr>
          <p:nvPr/>
        </p:nvSpPr>
        <p:spPr>
          <a:xfrm>
            <a:off x="713593" y="4289676"/>
            <a:ext cx="11190540"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6" name="Content Placeholder 2"/>
          <p:cNvSpPr txBox="1">
            <a:spLocks/>
          </p:cNvSpPr>
          <p:nvPr/>
        </p:nvSpPr>
        <p:spPr>
          <a:xfrm>
            <a:off x="561192" y="1224575"/>
            <a:ext cx="10988551"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r>
              <a:rPr lang="en-GB" dirty="0">
                <a:solidFill>
                  <a:schemeClr val="tx1">
                    <a:lumMod val="65000"/>
                    <a:lumOff val="35000"/>
                  </a:schemeClr>
                </a:solidFill>
              </a:rPr>
              <a:t>When the bond results from the sharing of electrons, it is a covalent bond.</a:t>
            </a: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br>
              <a:rPr lang="en-GB" dirty="0">
                <a:solidFill>
                  <a:schemeClr val="tx1">
                    <a:lumMod val="65000"/>
                    <a:lumOff val="35000"/>
                  </a:schemeClr>
                </a:solidFill>
              </a:rPr>
            </a:br>
            <a:endParaRPr lang="en-GB" dirty="0">
              <a:solidFill>
                <a:schemeClr val="tx1">
                  <a:lumMod val="65000"/>
                  <a:lumOff val="35000"/>
                </a:schemeClr>
              </a:solidFill>
            </a:endParaRPr>
          </a:p>
          <a:p>
            <a:endParaRPr lang="en-GB" dirty="0">
              <a:solidFill>
                <a:schemeClr val="tx1">
                  <a:lumMod val="65000"/>
                  <a:lumOff val="35000"/>
                </a:schemeClr>
              </a:solidFill>
            </a:endParaRPr>
          </a:p>
        </p:txBody>
      </p:sp>
      <p:pic>
        <p:nvPicPr>
          <p:cNvPr id="16" name="Graphic 5" descr="User">
            <a:extLst>
              <a:ext uri="{FF2B5EF4-FFF2-40B4-BE49-F238E27FC236}">
                <a16:creationId xmlns:a16="http://schemas.microsoft.com/office/drawing/2014/main" id="{B4EF9E18-D06F-E949-B08A-E182E1F8545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7974" y="2033392"/>
            <a:ext cx="1226911" cy="1226911"/>
          </a:xfrm>
          <a:prstGeom prst="rect">
            <a:avLst/>
          </a:prstGeom>
        </p:spPr>
      </p:pic>
      <p:sp>
        <p:nvSpPr>
          <p:cNvPr id="17" name="Rectangle 16">
            <a:extLst>
              <a:ext uri="{FF2B5EF4-FFF2-40B4-BE49-F238E27FC236}">
                <a16:creationId xmlns:a16="http://schemas.microsoft.com/office/drawing/2014/main" id="{B99A2243-0C52-D542-BF61-3FAD1B77F3F3}"/>
              </a:ext>
            </a:extLst>
          </p:cNvPr>
          <p:cNvSpPr/>
          <p:nvPr/>
        </p:nvSpPr>
        <p:spPr>
          <a:xfrm>
            <a:off x="1555041" y="2315679"/>
            <a:ext cx="9864073" cy="461665"/>
          </a:xfrm>
          <a:prstGeom prst="rect">
            <a:avLst/>
          </a:prstGeom>
          <a:solidFill>
            <a:schemeClr val="accent6">
              <a:lumMod val="60000"/>
              <a:lumOff val="40000"/>
            </a:schemeClr>
          </a:solidFill>
        </p:spPr>
        <p:txBody>
          <a:bodyPr wrap="square">
            <a:spAutoFit/>
          </a:bodyPr>
          <a:lstStyle/>
          <a:p>
            <a:pPr lvl="0">
              <a:defRPr/>
            </a:pPr>
            <a:r>
              <a:rPr lang="en-ZA" sz="2400" dirty="0">
                <a:solidFill>
                  <a:schemeClr val="tx1">
                    <a:lumMod val="65000"/>
                    <a:lumOff val="35000"/>
                  </a:schemeClr>
                </a:solidFill>
              </a:rPr>
              <a:t>Watch the video to find out more about covalent bonds.</a:t>
            </a:r>
          </a:p>
        </p:txBody>
      </p:sp>
      <p:pic>
        <p:nvPicPr>
          <p:cNvPr id="1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66747" y="3857712"/>
            <a:ext cx="1108624" cy="863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2627429" y="514430"/>
            <a:ext cx="2383972" cy="5355312"/>
          </a:xfrm>
          <a:prstGeom prst="rect">
            <a:avLst/>
          </a:prstGeom>
          <a:solidFill>
            <a:schemeClr val="accent2">
              <a:lumMod val="40000"/>
              <a:lumOff val="60000"/>
            </a:schemeClr>
          </a:solidFill>
        </p:spPr>
        <p:txBody>
          <a:bodyPr wrap="square" rtlCol="0">
            <a:spAutoFit/>
          </a:bodyPr>
          <a:lstStyle/>
          <a:p>
            <a:r>
              <a:rPr lang="en-GB" b="1" dirty="0"/>
              <a:t>Covalent bonds:</a:t>
            </a:r>
          </a:p>
          <a:p>
            <a:r>
              <a:rPr lang="en-GB" dirty="0"/>
              <a:t>Elements classified as non-metals and compounds composed of non-metallic elements are held together by covalent bonds. Atoms in these substances share one or more specific pairs of electrons. Their electrons are localised (they cannot move freely throughout the substance), and these materials do not therefore conduct electricity.</a:t>
            </a:r>
          </a:p>
          <a:p>
            <a:endParaRPr lang="en-ZA" dirty="0"/>
          </a:p>
        </p:txBody>
      </p:sp>
    </p:spTree>
    <p:custDataLst>
      <p:tags r:id="rId1"/>
    </p:custDataLst>
    <p:extLst>
      <p:ext uri="{BB962C8B-B14F-4D97-AF65-F5344CB8AC3E}">
        <p14:creationId xmlns:p14="http://schemas.microsoft.com/office/powerpoint/2010/main" val="4278706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a:spLocks noGrp="1"/>
          </p:cNvSpPr>
          <p:nvPr>
            <p:ph type="title"/>
          </p:nvPr>
        </p:nvSpPr>
        <p:spPr>
          <a:xfrm>
            <a:off x="561193" y="264463"/>
            <a:ext cx="7616770" cy="960112"/>
          </a:xfrm>
        </p:spPr>
        <p:txBody>
          <a:bodyPr>
            <a:normAutofit/>
          </a:bodyPr>
          <a:lstStyle/>
          <a:p>
            <a:r>
              <a:rPr lang="en-ZA" sz="3600" b="1" dirty="0"/>
              <a:t>Metallic bonds</a:t>
            </a:r>
            <a:endParaRPr lang="en-GB" sz="3600" dirty="0">
              <a:latin typeface="+mn-lt"/>
            </a:endParaRPr>
          </a:p>
        </p:txBody>
      </p:sp>
      <p:sp>
        <p:nvSpPr>
          <p:cNvPr id="38" name="Content Placeholder 2"/>
          <p:cNvSpPr txBox="1">
            <a:spLocks/>
          </p:cNvSpPr>
          <p:nvPr/>
        </p:nvSpPr>
        <p:spPr>
          <a:xfrm>
            <a:off x="561194" y="1241676"/>
            <a:ext cx="9253366"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4" name="Content Placeholder 2"/>
          <p:cNvSpPr txBox="1">
            <a:spLocks/>
          </p:cNvSpPr>
          <p:nvPr/>
        </p:nvSpPr>
        <p:spPr>
          <a:xfrm>
            <a:off x="561193" y="1394076"/>
            <a:ext cx="578880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7" name="Content Placeholder 2"/>
          <p:cNvSpPr txBox="1">
            <a:spLocks/>
          </p:cNvSpPr>
          <p:nvPr/>
        </p:nvSpPr>
        <p:spPr>
          <a:xfrm>
            <a:off x="713593" y="4289676"/>
            <a:ext cx="11190540"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6" name="Content Placeholder 2"/>
          <p:cNvSpPr txBox="1">
            <a:spLocks/>
          </p:cNvSpPr>
          <p:nvPr/>
        </p:nvSpPr>
        <p:spPr>
          <a:xfrm>
            <a:off x="561192" y="1224575"/>
            <a:ext cx="1123075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r>
              <a:rPr lang="en-GB" dirty="0">
                <a:solidFill>
                  <a:schemeClr val="tx1">
                    <a:lumMod val="65000"/>
                    <a:lumOff val="35000"/>
                  </a:schemeClr>
                </a:solidFill>
              </a:rPr>
              <a:t>When the type of chemical bond between atoms in a metallic element, is formed by the valence electrons moving freely through the metal lattice, it is known as a </a:t>
            </a:r>
            <a:r>
              <a:rPr lang="en-GB" b="1" dirty="0">
                <a:solidFill>
                  <a:schemeClr val="tx1">
                    <a:lumMod val="65000"/>
                    <a:lumOff val="35000"/>
                  </a:schemeClr>
                </a:solidFill>
              </a:rPr>
              <a:t>metallic bond</a:t>
            </a:r>
            <a:r>
              <a:rPr lang="en-GB" dirty="0">
                <a:solidFill>
                  <a:schemeClr val="tx1">
                    <a:lumMod val="65000"/>
                    <a:lumOff val="35000"/>
                  </a:schemeClr>
                </a:solidFill>
              </a:rPr>
              <a:t>.</a:t>
            </a: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br>
              <a:rPr lang="en-GB" dirty="0"/>
            </a:br>
            <a:endParaRPr lang="en-GB" dirty="0">
              <a:solidFill>
                <a:schemeClr val="tx1">
                  <a:lumMod val="65000"/>
                  <a:lumOff val="35000"/>
                </a:schemeClr>
              </a:solidFill>
            </a:endParaRPr>
          </a:p>
          <a:p>
            <a:endParaRPr lang="en-GB" dirty="0">
              <a:solidFill>
                <a:schemeClr val="tx1">
                  <a:lumMod val="65000"/>
                  <a:lumOff val="35000"/>
                </a:schemeClr>
              </a:solidFill>
            </a:endParaRPr>
          </a:p>
        </p:txBody>
      </p:sp>
      <p:pic>
        <p:nvPicPr>
          <p:cNvPr id="16" name="Graphic 5" descr="User">
            <a:extLst>
              <a:ext uri="{FF2B5EF4-FFF2-40B4-BE49-F238E27FC236}">
                <a16:creationId xmlns:a16="http://schemas.microsoft.com/office/drawing/2014/main" id="{B4EF9E18-D06F-E949-B08A-E182E1F8545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60375" y="1937300"/>
            <a:ext cx="1106044" cy="1106044"/>
          </a:xfrm>
          <a:prstGeom prst="rect">
            <a:avLst/>
          </a:prstGeom>
        </p:spPr>
      </p:pic>
      <p:sp>
        <p:nvSpPr>
          <p:cNvPr id="17" name="Rectangle 16">
            <a:extLst>
              <a:ext uri="{FF2B5EF4-FFF2-40B4-BE49-F238E27FC236}">
                <a16:creationId xmlns:a16="http://schemas.microsoft.com/office/drawing/2014/main" id="{B99A2243-0C52-D542-BF61-3FAD1B77F3F3}"/>
              </a:ext>
            </a:extLst>
          </p:cNvPr>
          <p:cNvSpPr/>
          <p:nvPr/>
        </p:nvSpPr>
        <p:spPr>
          <a:xfrm>
            <a:off x="1566419" y="2202893"/>
            <a:ext cx="10225530" cy="461665"/>
          </a:xfrm>
          <a:prstGeom prst="rect">
            <a:avLst/>
          </a:prstGeom>
          <a:solidFill>
            <a:schemeClr val="accent6">
              <a:lumMod val="60000"/>
              <a:lumOff val="40000"/>
            </a:schemeClr>
          </a:solidFill>
        </p:spPr>
        <p:txBody>
          <a:bodyPr wrap="square">
            <a:spAutoFit/>
          </a:bodyPr>
          <a:lstStyle/>
          <a:p>
            <a:pPr>
              <a:defRPr/>
            </a:pPr>
            <a:r>
              <a:rPr lang="en-ZA" sz="2400" dirty="0">
                <a:solidFill>
                  <a:schemeClr val="tx1">
                    <a:lumMod val="65000"/>
                    <a:lumOff val="35000"/>
                  </a:schemeClr>
                </a:solidFill>
              </a:rPr>
              <a:t>Watch the video to find out more about metallic bonds.</a:t>
            </a:r>
          </a:p>
        </p:txBody>
      </p:sp>
      <p:pic>
        <p:nvPicPr>
          <p:cNvPr id="2" name="Bjf9gMDP47s"/>
          <p:cNvPicPr>
            <a:picLocks noRot="1" noChangeAspect="1"/>
          </p:cNvPicPr>
          <p:nvPr>
            <a:videoFile r:link="rId2"/>
          </p:nvPr>
        </p:nvPicPr>
        <p:blipFill>
          <a:blip r:embed="rId7"/>
          <a:stretch>
            <a:fillRect/>
          </a:stretch>
        </p:blipFill>
        <p:spPr>
          <a:xfrm>
            <a:off x="1626796" y="3260976"/>
            <a:ext cx="3657600" cy="2057400"/>
          </a:xfrm>
          <a:prstGeom prst="rect">
            <a:avLst/>
          </a:prstGeom>
        </p:spPr>
      </p:pic>
      <p:pic>
        <p:nvPicPr>
          <p:cNvPr id="15"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37404" y="3830156"/>
            <a:ext cx="1108624" cy="863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2687300" y="613498"/>
            <a:ext cx="4038600" cy="3416320"/>
          </a:xfrm>
          <a:prstGeom prst="rect">
            <a:avLst/>
          </a:prstGeom>
          <a:solidFill>
            <a:schemeClr val="accent2">
              <a:lumMod val="40000"/>
              <a:lumOff val="60000"/>
            </a:schemeClr>
          </a:solidFill>
        </p:spPr>
        <p:txBody>
          <a:bodyPr wrap="square" rtlCol="0">
            <a:spAutoFit/>
          </a:bodyPr>
          <a:lstStyle/>
          <a:p>
            <a:r>
              <a:rPr lang="en-ZA" b="1" dirty="0"/>
              <a:t>Metallic bonds:</a:t>
            </a:r>
          </a:p>
          <a:p>
            <a:r>
              <a:rPr lang="en-GB" dirty="0"/>
              <a:t>Elements classified as metals lose electrons easily. The electrons in a metallic element are free to move along all the atoms in the metal, and these materials are good electrical conductors. The atoms are held together by attractive forces between the nuclei and these freely moving electrons. These substances are said to have metallic bonds.</a:t>
            </a:r>
          </a:p>
          <a:p>
            <a:endParaRPr lang="en-ZA" dirty="0"/>
          </a:p>
        </p:txBody>
      </p:sp>
    </p:spTree>
    <p:custDataLst>
      <p:tags r:id="rId1"/>
    </p:custDataLst>
    <p:extLst>
      <p:ext uri="{BB962C8B-B14F-4D97-AF65-F5344CB8AC3E}">
        <p14:creationId xmlns:p14="http://schemas.microsoft.com/office/powerpoint/2010/main" val="567772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588" y="235851"/>
            <a:ext cx="778612" cy="738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1218418" y="235851"/>
            <a:ext cx="7616770" cy="9601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3600" b="1" dirty="0"/>
              <a:t>Stop and Reflect</a:t>
            </a:r>
            <a:endParaRPr lang="en-GB" sz="3600" dirty="0">
              <a:latin typeface="+mn-lt"/>
            </a:endParaRPr>
          </a:p>
        </p:txBody>
      </p:sp>
      <p:sp>
        <p:nvSpPr>
          <p:cNvPr id="7" name="Rectangle 6">
            <a:extLst>
              <a:ext uri="{FF2B5EF4-FFF2-40B4-BE49-F238E27FC236}">
                <a16:creationId xmlns:a16="http://schemas.microsoft.com/office/drawing/2014/main" id="{7F2DE604-002E-C142-9C31-C0BAA65CF123}"/>
              </a:ext>
            </a:extLst>
          </p:cNvPr>
          <p:cNvSpPr/>
          <p:nvPr/>
        </p:nvSpPr>
        <p:spPr>
          <a:xfrm>
            <a:off x="561193" y="2630076"/>
            <a:ext cx="11068832" cy="55997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Ionic bonds</a:t>
            </a:r>
            <a:endParaRPr lang="en-GB" sz="3200" dirty="0"/>
          </a:p>
        </p:txBody>
      </p:sp>
      <p:sp>
        <p:nvSpPr>
          <p:cNvPr id="8" name="Rectangle 7">
            <a:extLst>
              <a:ext uri="{FF2B5EF4-FFF2-40B4-BE49-F238E27FC236}">
                <a16:creationId xmlns:a16="http://schemas.microsoft.com/office/drawing/2014/main" id="{31D2CD83-4310-D142-BD2A-5F18469DBC3B}"/>
              </a:ext>
            </a:extLst>
          </p:cNvPr>
          <p:cNvSpPr/>
          <p:nvPr/>
        </p:nvSpPr>
        <p:spPr>
          <a:xfrm>
            <a:off x="561193" y="3331541"/>
            <a:ext cx="11068832" cy="55997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Covalent bonds</a:t>
            </a:r>
            <a:endParaRPr lang="en-GB" sz="3200" dirty="0"/>
          </a:p>
        </p:txBody>
      </p:sp>
      <p:sp>
        <p:nvSpPr>
          <p:cNvPr id="9" name="Oval 8">
            <a:extLst>
              <a:ext uri="{FF2B5EF4-FFF2-40B4-BE49-F238E27FC236}">
                <a16:creationId xmlns:a16="http://schemas.microsoft.com/office/drawing/2014/main" id="{2FF7A133-EF8E-6B45-B580-6C3D43A82F26}"/>
              </a:ext>
            </a:extLst>
          </p:cNvPr>
          <p:cNvSpPr/>
          <p:nvPr/>
        </p:nvSpPr>
        <p:spPr>
          <a:xfrm>
            <a:off x="649234" y="2711441"/>
            <a:ext cx="420130" cy="42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ysClr val="windowText" lastClr="000000"/>
                </a:solidFill>
              </a:rPr>
              <a:t>1</a:t>
            </a:r>
            <a:endParaRPr lang="en-GB" dirty="0">
              <a:solidFill>
                <a:sysClr val="windowText" lastClr="000000"/>
              </a:solidFill>
            </a:endParaRPr>
          </a:p>
        </p:txBody>
      </p:sp>
      <p:sp>
        <p:nvSpPr>
          <p:cNvPr id="10" name="Oval 9">
            <a:extLst>
              <a:ext uri="{FF2B5EF4-FFF2-40B4-BE49-F238E27FC236}">
                <a16:creationId xmlns:a16="http://schemas.microsoft.com/office/drawing/2014/main" id="{EFFB9B5B-2BCC-5242-982E-F2CFA703593D}"/>
              </a:ext>
            </a:extLst>
          </p:cNvPr>
          <p:cNvSpPr/>
          <p:nvPr/>
        </p:nvSpPr>
        <p:spPr>
          <a:xfrm>
            <a:off x="649234" y="3393649"/>
            <a:ext cx="420130" cy="42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ysClr val="windowText" lastClr="000000"/>
                </a:solidFill>
              </a:rPr>
              <a:t>2</a:t>
            </a:r>
            <a:endParaRPr lang="en-GB" dirty="0">
              <a:solidFill>
                <a:sysClr val="windowText" lastClr="000000"/>
              </a:solidFill>
            </a:endParaRPr>
          </a:p>
        </p:txBody>
      </p:sp>
      <p:sp>
        <p:nvSpPr>
          <p:cNvPr id="11" name="Rectangle 10">
            <a:extLst>
              <a:ext uri="{FF2B5EF4-FFF2-40B4-BE49-F238E27FC236}">
                <a16:creationId xmlns:a16="http://schemas.microsoft.com/office/drawing/2014/main" id="{31D2CD83-4310-D142-BD2A-5F18469DBC3B}"/>
              </a:ext>
            </a:extLst>
          </p:cNvPr>
          <p:cNvSpPr/>
          <p:nvPr/>
        </p:nvSpPr>
        <p:spPr>
          <a:xfrm>
            <a:off x="561193" y="4112591"/>
            <a:ext cx="11068832" cy="55997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Metallic bonds</a:t>
            </a:r>
            <a:endParaRPr lang="en-GB" sz="3200" dirty="0"/>
          </a:p>
        </p:txBody>
      </p:sp>
      <p:sp>
        <p:nvSpPr>
          <p:cNvPr id="12" name="Oval 11">
            <a:extLst>
              <a:ext uri="{FF2B5EF4-FFF2-40B4-BE49-F238E27FC236}">
                <a16:creationId xmlns:a16="http://schemas.microsoft.com/office/drawing/2014/main" id="{EFFB9B5B-2BCC-5242-982E-F2CFA703593D}"/>
              </a:ext>
            </a:extLst>
          </p:cNvPr>
          <p:cNvSpPr/>
          <p:nvPr/>
        </p:nvSpPr>
        <p:spPr>
          <a:xfrm>
            <a:off x="649234" y="4174699"/>
            <a:ext cx="420130" cy="42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ysClr val="windowText" lastClr="000000"/>
                </a:solidFill>
              </a:rPr>
              <a:t>3</a:t>
            </a:r>
            <a:endParaRPr lang="en-GB" dirty="0">
              <a:solidFill>
                <a:sysClr val="windowText" lastClr="000000"/>
              </a:solidFill>
            </a:endParaRPr>
          </a:p>
        </p:txBody>
      </p:sp>
      <p:sp>
        <p:nvSpPr>
          <p:cNvPr id="15" name="Content Placeholder 2"/>
          <p:cNvSpPr txBox="1">
            <a:spLocks/>
          </p:cNvSpPr>
          <p:nvPr/>
        </p:nvSpPr>
        <p:spPr>
          <a:xfrm>
            <a:off x="561192" y="1224576"/>
            <a:ext cx="11230757" cy="48448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r>
              <a:rPr lang="en-GB" dirty="0">
                <a:solidFill>
                  <a:schemeClr val="tx1">
                    <a:lumMod val="65000"/>
                    <a:lumOff val="35000"/>
                  </a:schemeClr>
                </a:solidFill>
              </a:rPr>
              <a:t>Let’s recap what we know about the three primary bonds.</a:t>
            </a:r>
          </a:p>
        </p:txBody>
      </p:sp>
      <p:sp>
        <p:nvSpPr>
          <p:cNvPr id="2" name="Rectangle 1"/>
          <p:cNvSpPr/>
          <p:nvPr/>
        </p:nvSpPr>
        <p:spPr>
          <a:xfrm>
            <a:off x="12739914" y="273951"/>
            <a:ext cx="2430235" cy="126274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Add supporting images for each bond type</a:t>
            </a:r>
          </a:p>
        </p:txBody>
      </p:sp>
    </p:spTree>
    <p:extLst>
      <p:ext uri="{BB962C8B-B14F-4D97-AF65-F5344CB8AC3E}">
        <p14:creationId xmlns:p14="http://schemas.microsoft.com/office/powerpoint/2010/main" val="2362535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61193" y="264463"/>
            <a:ext cx="7616770" cy="9601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3600" b="1" dirty="0"/>
              <a:t>A quick quiz</a:t>
            </a:r>
            <a:endParaRPr lang="en-GB" sz="3600" dirty="0">
              <a:latin typeface="+mn-lt"/>
            </a:endParaRPr>
          </a:p>
        </p:txBody>
      </p:sp>
      <p:sp>
        <p:nvSpPr>
          <p:cNvPr id="8" name="Content Placeholder 2"/>
          <p:cNvSpPr txBox="1">
            <a:spLocks/>
          </p:cNvSpPr>
          <p:nvPr/>
        </p:nvSpPr>
        <p:spPr>
          <a:xfrm>
            <a:off x="561193" y="1224575"/>
            <a:ext cx="11049782"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pPr algn="just"/>
            <a:r>
              <a:rPr lang="en-GB" dirty="0">
                <a:solidFill>
                  <a:schemeClr val="tx1">
                    <a:lumMod val="65000"/>
                    <a:lumOff val="35000"/>
                  </a:schemeClr>
                </a:solidFill>
              </a:rPr>
              <a:t>Before we end off, take some time to check your understanding of what we have covered in this topic by answering the following questions.</a:t>
            </a:r>
          </a:p>
          <a:p>
            <a:pPr algn="just"/>
            <a:endParaRPr lang="en-GB" dirty="0">
              <a:solidFill>
                <a:schemeClr val="tx1">
                  <a:lumMod val="65000"/>
                  <a:lumOff val="35000"/>
                </a:schemeClr>
              </a:solidFill>
            </a:endParaRPr>
          </a:p>
          <a:p>
            <a:pPr lvl="0" algn="just"/>
            <a:endParaRPr lang="en-ZA" dirty="0"/>
          </a:p>
          <a:p>
            <a:pPr lvl="0" algn="just"/>
            <a:endParaRPr lang="en-ZA" dirty="0">
              <a:solidFill>
                <a:schemeClr val="tx1">
                  <a:lumMod val="65000"/>
                  <a:lumOff val="35000"/>
                </a:schemeClr>
              </a:solidFill>
            </a:endParaRPr>
          </a:p>
          <a:p>
            <a:pPr algn="just"/>
            <a:endParaRPr lang="en-GB" dirty="0">
              <a:solidFill>
                <a:schemeClr val="tx1">
                  <a:lumMod val="65000"/>
                  <a:lumOff val="35000"/>
                </a:schemeClr>
              </a:solidFill>
            </a:endParaRPr>
          </a:p>
          <a:p>
            <a:endParaRPr lang="en-GB" dirty="0">
              <a:solidFill>
                <a:schemeClr val="tx1">
                  <a:lumMod val="65000"/>
                  <a:lumOff val="35000"/>
                </a:schemeClr>
              </a:solidFill>
            </a:endParaRPr>
          </a:p>
          <a:p>
            <a:br>
              <a:rPr lang="en-GB" dirty="0"/>
            </a:br>
            <a:endParaRPr lang="en-GB" dirty="0">
              <a:solidFill>
                <a:schemeClr val="tx1">
                  <a:lumMod val="65000"/>
                  <a:lumOff val="35000"/>
                </a:schemeClr>
              </a:solidFill>
            </a:endParaRPr>
          </a:p>
          <a:p>
            <a:endParaRPr lang="en-GB" dirty="0">
              <a:solidFill>
                <a:schemeClr val="tx1">
                  <a:lumMod val="65000"/>
                  <a:lumOff val="35000"/>
                </a:schemeClr>
              </a:solidFill>
            </a:endParaRPr>
          </a:p>
        </p:txBody>
      </p:sp>
    </p:spTree>
    <p:extLst>
      <p:ext uri="{BB962C8B-B14F-4D97-AF65-F5344CB8AC3E}">
        <p14:creationId xmlns:p14="http://schemas.microsoft.com/office/powerpoint/2010/main" val="2313700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61193" y="264463"/>
            <a:ext cx="7616770" cy="9601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ZA" b="1" dirty="0"/>
              <a:t>Question 1</a:t>
            </a:r>
            <a:endParaRPr lang="en-GB" dirty="0">
              <a:latin typeface="+mn-lt"/>
            </a:endParaRPr>
          </a:p>
        </p:txBody>
      </p:sp>
      <p:sp>
        <p:nvSpPr>
          <p:cNvPr id="6" name="Content Placeholder 2"/>
          <p:cNvSpPr txBox="1">
            <a:spLocks/>
          </p:cNvSpPr>
          <p:nvPr/>
        </p:nvSpPr>
        <p:spPr>
          <a:xfrm>
            <a:off x="561192" y="1224575"/>
            <a:ext cx="1123075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r>
              <a:rPr lang="en-GB" dirty="0">
                <a:solidFill>
                  <a:schemeClr val="tx1">
                    <a:lumMod val="65000"/>
                    <a:lumOff val="35000"/>
                  </a:schemeClr>
                </a:solidFill>
              </a:rPr>
              <a:t>Atoms in a molecule are held together by:</a:t>
            </a:r>
          </a:p>
          <a:p>
            <a:pPr lvl="0"/>
            <a:endParaRPr lang="en-US" b="1" dirty="0">
              <a:solidFill>
                <a:schemeClr val="tx1">
                  <a:lumMod val="65000"/>
                  <a:lumOff val="35000"/>
                </a:schemeClr>
              </a:solidFill>
            </a:endParaRPr>
          </a:p>
          <a:p>
            <a:pPr marL="457200" indent="-457200">
              <a:buAutoNum type="alphaLcParenR"/>
            </a:pPr>
            <a:r>
              <a:rPr lang="en-GB" dirty="0">
                <a:solidFill>
                  <a:schemeClr val="tx1">
                    <a:lumMod val="65000"/>
                    <a:lumOff val="35000"/>
                  </a:schemeClr>
                </a:solidFill>
              </a:rPr>
              <a:t>the strong nuclear force</a:t>
            </a:r>
          </a:p>
          <a:p>
            <a:pPr marL="457200" indent="-457200">
              <a:buAutoNum type="alphaLcParenR"/>
            </a:pPr>
            <a:r>
              <a:rPr lang="en-GB" b="1" i="1" dirty="0">
                <a:solidFill>
                  <a:schemeClr val="tx1">
                    <a:lumMod val="65000"/>
                    <a:lumOff val="35000"/>
                  </a:schemeClr>
                </a:solidFill>
              </a:rPr>
              <a:t>covalent bonds</a:t>
            </a:r>
          </a:p>
          <a:p>
            <a:pPr marL="457200" indent="-457200">
              <a:buAutoNum type="alphaLcParenR"/>
            </a:pPr>
            <a:r>
              <a:rPr lang="en-GB" dirty="0">
                <a:solidFill>
                  <a:schemeClr val="tx1">
                    <a:lumMod val="65000"/>
                    <a:lumOff val="35000"/>
                  </a:schemeClr>
                </a:solidFill>
              </a:rPr>
              <a:t>Gravity</a:t>
            </a:r>
          </a:p>
          <a:p>
            <a:pPr marL="457200" indent="-457200">
              <a:buAutoNum type="alphaLcParenR"/>
            </a:pPr>
            <a:r>
              <a:rPr lang="en-GB" dirty="0">
                <a:solidFill>
                  <a:schemeClr val="tx1">
                    <a:lumMod val="65000"/>
                    <a:lumOff val="35000"/>
                  </a:schemeClr>
                </a:solidFill>
              </a:rPr>
              <a:t>Ionic bonds</a:t>
            </a:r>
          </a:p>
          <a:p>
            <a:br>
              <a:rPr lang="en-GB" dirty="0">
                <a:solidFill>
                  <a:schemeClr val="tx1">
                    <a:lumMod val="65000"/>
                    <a:lumOff val="35000"/>
                  </a:schemeClr>
                </a:solidFill>
              </a:rPr>
            </a:br>
            <a:endParaRPr lang="en-GB" dirty="0">
              <a:solidFill>
                <a:schemeClr val="tx1">
                  <a:lumMod val="65000"/>
                  <a:lumOff val="35000"/>
                </a:schemeClr>
              </a:solidFill>
            </a:endParaRPr>
          </a:p>
          <a:p>
            <a:endParaRPr lang="en-GB" dirty="0">
              <a:solidFill>
                <a:schemeClr val="tx1">
                  <a:lumMod val="65000"/>
                  <a:lumOff val="35000"/>
                </a:schemeClr>
              </a:solidFill>
            </a:endParaRPr>
          </a:p>
        </p:txBody>
      </p:sp>
    </p:spTree>
    <p:custDataLst>
      <p:tags r:id="rId1"/>
    </p:custDataLst>
    <p:extLst>
      <p:ext uri="{BB962C8B-B14F-4D97-AF65-F5344CB8AC3E}">
        <p14:creationId xmlns:p14="http://schemas.microsoft.com/office/powerpoint/2010/main" val="2496838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61193" y="264463"/>
            <a:ext cx="7616770" cy="9601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ZA" b="1" dirty="0"/>
              <a:t>Question 2</a:t>
            </a:r>
            <a:endParaRPr lang="en-GB" dirty="0">
              <a:latin typeface="+mn-lt"/>
            </a:endParaRPr>
          </a:p>
        </p:txBody>
      </p:sp>
      <p:sp>
        <p:nvSpPr>
          <p:cNvPr id="6" name="Content Placeholder 2"/>
          <p:cNvSpPr txBox="1">
            <a:spLocks/>
          </p:cNvSpPr>
          <p:nvPr/>
        </p:nvSpPr>
        <p:spPr>
          <a:xfrm>
            <a:off x="561192" y="1224575"/>
            <a:ext cx="1123075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r>
              <a:rPr lang="en-GB" dirty="0">
                <a:solidFill>
                  <a:schemeClr val="tx1">
                    <a:lumMod val="65000"/>
                    <a:lumOff val="35000"/>
                  </a:schemeClr>
                </a:solidFill>
              </a:rPr>
              <a:t>When atoms share valence electrons, what type of bond is formed?</a:t>
            </a:r>
          </a:p>
          <a:p>
            <a:br>
              <a:rPr lang="en-GB" b="1" i="1" dirty="0">
                <a:solidFill>
                  <a:schemeClr val="tx1">
                    <a:lumMod val="65000"/>
                    <a:lumOff val="35000"/>
                  </a:schemeClr>
                </a:solidFill>
              </a:rPr>
            </a:br>
            <a:r>
              <a:rPr lang="en-GB" b="1" i="1" dirty="0">
                <a:solidFill>
                  <a:schemeClr val="tx1">
                    <a:lumMod val="65000"/>
                    <a:lumOff val="35000"/>
                  </a:schemeClr>
                </a:solidFill>
              </a:rPr>
              <a:t>a) covalent bond</a:t>
            </a:r>
          </a:p>
          <a:p>
            <a:r>
              <a:rPr lang="en-GB" dirty="0">
                <a:solidFill>
                  <a:schemeClr val="tx1">
                    <a:lumMod val="65000"/>
                    <a:lumOff val="35000"/>
                  </a:schemeClr>
                </a:solidFill>
              </a:rPr>
              <a:t>b) ionic bond</a:t>
            </a:r>
          </a:p>
          <a:p>
            <a:r>
              <a:rPr lang="en-GB" dirty="0">
                <a:solidFill>
                  <a:schemeClr val="tx1">
                    <a:lumMod val="65000"/>
                    <a:lumOff val="35000"/>
                  </a:schemeClr>
                </a:solidFill>
              </a:rPr>
              <a:t>c) metallic bond</a:t>
            </a:r>
          </a:p>
          <a:p>
            <a:br>
              <a:rPr lang="en-GB" dirty="0">
                <a:solidFill>
                  <a:schemeClr val="tx1">
                    <a:lumMod val="65000"/>
                    <a:lumOff val="35000"/>
                  </a:schemeClr>
                </a:solidFill>
              </a:rPr>
            </a:br>
            <a:endParaRPr lang="en-GB" dirty="0">
              <a:solidFill>
                <a:schemeClr val="tx1">
                  <a:lumMod val="65000"/>
                  <a:lumOff val="35000"/>
                </a:schemeClr>
              </a:solidFill>
            </a:endParaRPr>
          </a:p>
          <a:p>
            <a:endParaRPr lang="en-GB" dirty="0">
              <a:solidFill>
                <a:schemeClr val="tx1">
                  <a:lumMod val="65000"/>
                  <a:lumOff val="35000"/>
                </a:schemeClr>
              </a:solidFill>
            </a:endParaRPr>
          </a:p>
        </p:txBody>
      </p:sp>
    </p:spTree>
    <p:custDataLst>
      <p:tags r:id="rId1"/>
    </p:custDataLst>
    <p:extLst>
      <p:ext uri="{BB962C8B-B14F-4D97-AF65-F5344CB8AC3E}">
        <p14:creationId xmlns:p14="http://schemas.microsoft.com/office/powerpoint/2010/main" val="1530584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61193" y="264463"/>
            <a:ext cx="7616770" cy="9601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ZA" b="1" dirty="0"/>
              <a:t>Question 3</a:t>
            </a:r>
            <a:endParaRPr lang="en-GB" dirty="0">
              <a:latin typeface="+mn-lt"/>
            </a:endParaRPr>
          </a:p>
        </p:txBody>
      </p:sp>
      <p:sp>
        <p:nvSpPr>
          <p:cNvPr id="6" name="Content Placeholder 2"/>
          <p:cNvSpPr txBox="1">
            <a:spLocks/>
          </p:cNvSpPr>
          <p:nvPr/>
        </p:nvSpPr>
        <p:spPr>
          <a:xfrm>
            <a:off x="561192" y="1224575"/>
            <a:ext cx="1123075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r>
              <a:rPr lang="en-GB" b="1" dirty="0">
                <a:solidFill>
                  <a:schemeClr val="tx1">
                    <a:lumMod val="65000"/>
                    <a:lumOff val="35000"/>
                  </a:schemeClr>
                </a:solidFill>
              </a:rPr>
              <a:t>What is a valence electron?</a:t>
            </a:r>
          </a:p>
          <a:p>
            <a:pPr fontAlgn="t"/>
            <a:br>
              <a:rPr lang="en-GB" b="1" i="1" dirty="0">
                <a:solidFill>
                  <a:schemeClr val="tx1">
                    <a:lumMod val="65000"/>
                    <a:lumOff val="35000"/>
                  </a:schemeClr>
                </a:solidFill>
              </a:rPr>
            </a:br>
            <a:r>
              <a:rPr lang="en-GB" b="1" i="1" dirty="0">
                <a:solidFill>
                  <a:schemeClr val="tx1">
                    <a:lumMod val="65000"/>
                    <a:lumOff val="35000"/>
                  </a:schemeClr>
                </a:solidFill>
              </a:rPr>
              <a:t>a</a:t>
            </a:r>
            <a:r>
              <a:rPr lang="en-GB" b="1" dirty="0">
                <a:solidFill>
                  <a:schemeClr val="tx1">
                    <a:lumMod val="65000"/>
                    <a:lumOff val="35000"/>
                  </a:schemeClr>
                </a:solidFill>
              </a:rPr>
              <a:t>) an electron that is found in the outermost shell of an atom.</a:t>
            </a:r>
            <a:r>
              <a:rPr lang="en-GB" dirty="0">
                <a:solidFill>
                  <a:schemeClr val="tx1">
                    <a:lumMod val="65000"/>
                    <a:lumOff val="35000"/>
                  </a:schemeClr>
                </a:solidFill>
              </a:rPr>
              <a:t> </a:t>
            </a:r>
          </a:p>
          <a:p>
            <a:pPr fontAlgn="t"/>
            <a:r>
              <a:rPr lang="en-GB" dirty="0">
                <a:solidFill>
                  <a:schemeClr val="tx1">
                    <a:lumMod val="65000"/>
                    <a:lumOff val="35000"/>
                  </a:schemeClr>
                </a:solidFill>
              </a:rPr>
              <a:t>b) an electron found in the innermost shell of an atom.</a:t>
            </a:r>
          </a:p>
          <a:p>
            <a:pPr fontAlgn="t"/>
            <a:r>
              <a:rPr lang="en-GB" dirty="0">
                <a:solidFill>
                  <a:schemeClr val="tx1">
                    <a:lumMod val="65000"/>
                    <a:lumOff val="35000"/>
                  </a:schemeClr>
                </a:solidFill>
              </a:rPr>
              <a:t>c) an electron found in the middle shell.</a:t>
            </a:r>
          </a:p>
          <a:p>
            <a:br>
              <a:rPr lang="en-GB" dirty="0">
                <a:solidFill>
                  <a:schemeClr val="tx1">
                    <a:lumMod val="65000"/>
                    <a:lumOff val="35000"/>
                  </a:schemeClr>
                </a:solidFill>
              </a:rPr>
            </a:br>
            <a:endParaRPr lang="en-GB" dirty="0">
              <a:solidFill>
                <a:schemeClr val="tx1">
                  <a:lumMod val="65000"/>
                  <a:lumOff val="35000"/>
                </a:schemeClr>
              </a:solidFill>
            </a:endParaRPr>
          </a:p>
          <a:p>
            <a:endParaRPr lang="en-GB" dirty="0">
              <a:solidFill>
                <a:schemeClr val="tx1">
                  <a:lumMod val="65000"/>
                  <a:lumOff val="35000"/>
                </a:schemeClr>
              </a:solidFill>
            </a:endParaRPr>
          </a:p>
        </p:txBody>
      </p:sp>
    </p:spTree>
    <p:custDataLst>
      <p:tags r:id="rId1"/>
    </p:custDataLst>
    <p:extLst>
      <p:ext uri="{BB962C8B-B14F-4D97-AF65-F5344CB8AC3E}">
        <p14:creationId xmlns:p14="http://schemas.microsoft.com/office/powerpoint/2010/main" val="4069450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61193" y="264463"/>
            <a:ext cx="7616770" cy="9601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ZA" b="1" dirty="0"/>
              <a:t>Question 4</a:t>
            </a:r>
            <a:endParaRPr lang="en-GB" dirty="0">
              <a:latin typeface="+mn-lt"/>
            </a:endParaRPr>
          </a:p>
        </p:txBody>
      </p:sp>
      <p:sp>
        <p:nvSpPr>
          <p:cNvPr id="6" name="Content Placeholder 2"/>
          <p:cNvSpPr txBox="1">
            <a:spLocks/>
          </p:cNvSpPr>
          <p:nvPr/>
        </p:nvSpPr>
        <p:spPr>
          <a:xfrm>
            <a:off x="561192" y="1224575"/>
            <a:ext cx="1123075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r>
              <a:rPr lang="en-GB" dirty="0">
                <a:solidFill>
                  <a:schemeClr val="tx1">
                    <a:lumMod val="65000"/>
                    <a:lumOff val="35000"/>
                  </a:schemeClr>
                </a:solidFill>
              </a:rPr>
              <a:t>Generally speaking, when two non-metals form a chemical bond, the bond is a __________ bond.</a:t>
            </a:r>
          </a:p>
          <a:p>
            <a:br>
              <a:rPr lang="en-GB" b="1" i="1" dirty="0">
                <a:solidFill>
                  <a:schemeClr val="tx1">
                    <a:lumMod val="65000"/>
                    <a:lumOff val="35000"/>
                  </a:schemeClr>
                </a:solidFill>
              </a:rPr>
            </a:br>
            <a:r>
              <a:rPr lang="en-GB" b="1" i="1" dirty="0">
                <a:solidFill>
                  <a:schemeClr val="tx1">
                    <a:lumMod val="65000"/>
                    <a:lumOff val="35000"/>
                  </a:schemeClr>
                </a:solidFill>
              </a:rPr>
              <a:t>a) covalent </a:t>
            </a:r>
          </a:p>
          <a:p>
            <a:r>
              <a:rPr lang="en-GB" dirty="0">
                <a:solidFill>
                  <a:schemeClr val="tx1">
                    <a:lumMod val="65000"/>
                    <a:lumOff val="35000"/>
                  </a:schemeClr>
                </a:solidFill>
              </a:rPr>
              <a:t>b) ionic</a:t>
            </a:r>
          </a:p>
          <a:p>
            <a:r>
              <a:rPr lang="en-GB" dirty="0">
                <a:solidFill>
                  <a:schemeClr val="tx1">
                    <a:lumMod val="65000"/>
                    <a:lumOff val="35000"/>
                  </a:schemeClr>
                </a:solidFill>
              </a:rPr>
              <a:t>c) metallic</a:t>
            </a:r>
          </a:p>
          <a:p>
            <a:br>
              <a:rPr lang="en-GB" dirty="0">
                <a:solidFill>
                  <a:schemeClr val="tx1">
                    <a:lumMod val="65000"/>
                    <a:lumOff val="35000"/>
                  </a:schemeClr>
                </a:solidFill>
              </a:rPr>
            </a:br>
            <a:endParaRPr lang="en-GB" dirty="0">
              <a:solidFill>
                <a:schemeClr val="tx1">
                  <a:lumMod val="65000"/>
                  <a:lumOff val="35000"/>
                </a:schemeClr>
              </a:solidFill>
            </a:endParaRPr>
          </a:p>
          <a:p>
            <a:endParaRPr lang="en-GB" dirty="0">
              <a:solidFill>
                <a:schemeClr val="tx1">
                  <a:lumMod val="65000"/>
                  <a:lumOff val="35000"/>
                </a:schemeClr>
              </a:solidFill>
            </a:endParaRPr>
          </a:p>
        </p:txBody>
      </p:sp>
    </p:spTree>
    <p:custDataLst>
      <p:tags r:id="rId1"/>
    </p:custDataLst>
    <p:extLst>
      <p:ext uri="{BB962C8B-B14F-4D97-AF65-F5344CB8AC3E}">
        <p14:creationId xmlns:p14="http://schemas.microsoft.com/office/powerpoint/2010/main" val="3273157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61193" y="264463"/>
            <a:ext cx="7616770" cy="9601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ZA" b="1" dirty="0"/>
              <a:t>Question 5</a:t>
            </a:r>
            <a:endParaRPr lang="en-GB" dirty="0">
              <a:latin typeface="+mn-lt"/>
            </a:endParaRPr>
          </a:p>
        </p:txBody>
      </p:sp>
      <p:sp>
        <p:nvSpPr>
          <p:cNvPr id="6" name="Content Placeholder 2"/>
          <p:cNvSpPr txBox="1">
            <a:spLocks/>
          </p:cNvSpPr>
          <p:nvPr/>
        </p:nvSpPr>
        <p:spPr>
          <a:xfrm>
            <a:off x="561192" y="1224575"/>
            <a:ext cx="1123075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r>
              <a:rPr lang="en-GB" dirty="0">
                <a:solidFill>
                  <a:schemeClr val="tx1">
                    <a:lumMod val="65000"/>
                    <a:lumOff val="35000"/>
                  </a:schemeClr>
                </a:solidFill>
              </a:rPr>
              <a:t>In metallic bonding...</a:t>
            </a:r>
          </a:p>
          <a:p>
            <a:endParaRPr lang="en-GB" dirty="0">
              <a:solidFill>
                <a:schemeClr val="tx1">
                  <a:lumMod val="65000"/>
                  <a:lumOff val="35000"/>
                </a:schemeClr>
              </a:solidFill>
            </a:endParaRPr>
          </a:p>
          <a:p>
            <a:pPr marL="457200" indent="-457200">
              <a:buAutoNum type="alphaLcParenR"/>
            </a:pPr>
            <a:r>
              <a:rPr lang="en-GB" dirty="0">
                <a:solidFill>
                  <a:schemeClr val="tx1">
                    <a:lumMod val="65000"/>
                    <a:lumOff val="35000"/>
                  </a:schemeClr>
                </a:solidFill>
              </a:rPr>
              <a:t>Bonding takes place between positively charged areas of one atom with a negatively charged area of another atom.</a:t>
            </a:r>
          </a:p>
          <a:p>
            <a:pPr marL="457200" indent="-457200">
              <a:buAutoNum type="alphaLcParenR"/>
            </a:pPr>
            <a:r>
              <a:rPr lang="en-GB" dirty="0">
                <a:solidFill>
                  <a:schemeClr val="tx1">
                    <a:lumMod val="65000"/>
                    <a:lumOff val="35000"/>
                  </a:schemeClr>
                </a:solidFill>
              </a:rPr>
              <a:t>A couple of atoms share their electrons with each other.</a:t>
            </a:r>
          </a:p>
          <a:p>
            <a:pPr marL="457200" indent="-457200">
              <a:buAutoNum type="alphaLcParenR"/>
            </a:pPr>
            <a:r>
              <a:rPr lang="en-GB" b="1" i="1" dirty="0">
                <a:solidFill>
                  <a:schemeClr val="tx1">
                    <a:lumMod val="65000"/>
                    <a:lumOff val="35000"/>
                  </a:schemeClr>
                </a:solidFill>
              </a:rPr>
              <a:t>Some electrons are redistributed so they are shared by all the atoms as a whole.</a:t>
            </a:r>
          </a:p>
          <a:p>
            <a:pPr marL="457200" indent="-457200">
              <a:buAutoNum type="alphaLcParenR"/>
            </a:pPr>
            <a:r>
              <a:rPr lang="en-GB" dirty="0">
                <a:solidFill>
                  <a:schemeClr val="tx1">
                    <a:lumMod val="65000"/>
                    <a:lumOff val="35000"/>
                  </a:schemeClr>
                </a:solidFill>
              </a:rPr>
              <a:t>One atom takes the outer shell electrons from another atom.</a:t>
            </a:r>
          </a:p>
          <a:p>
            <a:br>
              <a:rPr lang="en-GB" b="1" i="1" dirty="0">
                <a:solidFill>
                  <a:schemeClr val="tx1">
                    <a:lumMod val="65000"/>
                    <a:lumOff val="35000"/>
                  </a:schemeClr>
                </a:solidFill>
              </a:rPr>
            </a:br>
            <a:br>
              <a:rPr lang="en-GB" dirty="0">
                <a:solidFill>
                  <a:schemeClr val="tx1">
                    <a:lumMod val="65000"/>
                    <a:lumOff val="35000"/>
                  </a:schemeClr>
                </a:solidFill>
              </a:rPr>
            </a:br>
            <a:endParaRPr lang="en-GB" dirty="0">
              <a:solidFill>
                <a:schemeClr val="tx1">
                  <a:lumMod val="65000"/>
                  <a:lumOff val="35000"/>
                </a:schemeClr>
              </a:solidFill>
            </a:endParaRPr>
          </a:p>
          <a:p>
            <a:endParaRPr lang="en-GB" dirty="0">
              <a:solidFill>
                <a:schemeClr val="tx1">
                  <a:lumMod val="65000"/>
                  <a:lumOff val="35000"/>
                </a:schemeClr>
              </a:solidFill>
            </a:endParaRPr>
          </a:p>
        </p:txBody>
      </p:sp>
    </p:spTree>
    <p:custDataLst>
      <p:tags r:id="rId1"/>
    </p:custDataLst>
    <p:extLst>
      <p:ext uri="{BB962C8B-B14F-4D97-AF65-F5344CB8AC3E}">
        <p14:creationId xmlns:p14="http://schemas.microsoft.com/office/powerpoint/2010/main" val="1732145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8061" y="1496470"/>
            <a:ext cx="9526418" cy="5361531"/>
          </a:xfrm>
        </p:spPr>
        <p:txBody>
          <a:bodyPr>
            <a:noAutofit/>
          </a:bodyPr>
          <a:lstStyle/>
          <a:p>
            <a:r>
              <a:rPr lang="en-GB" dirty="0">
                <a:solidFill>
                  <a:schemeClr val="tx1">
                    <a:lumMod val="65000"/>
                    <a:lumOff val="35000"/>
                  </a:schemeClr>
                </a:solidFill>
              </a:rPr>
              <a:t>By the of this unit, you will be able to: </a:t>
            </a:r>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p:txBody>
      </p:sp>
      <p:sp>
        <p:nvSpPr>
          <p:cNvPr id="4" name="Rectangle 3">
            <a:extLst>
              <a:ext uri="{FF2B5EF4-FFF2-40B4-BE49-F238E27FC236}">
                <a16:creationId xmlns:a16="http://schemas.microsoft.com/office/drawing/2014/main" id="{CCEB0F6D-8040-044E-86A2-C9350C1A951E}"/>
              </a:ext>
            </a:extLst>
          </p:cNvPr>
          <p:cNvSpPr/>
          <p:nvPr/>
        </p:nvSpPr>
        <p:spPr>
          <a:xfrm>
            <a:off x="640993" y="2204031"/>
            <a:ext cx="10785112" cy="51023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811750" tIns="57273" rIns="114547" bIns="57273" rtlCol="0" anchor="ctr"/>
          <a:lstStyle/>
          <a:p>
            <a:pPr lvl="0"/>
            <a:r>
              <a:rPr lang="en-ZA" sz="2400" dirty="0">
                <a:solidFill>
                  <a:schemeClr val="bg1"/>
                </a:solidFill>
              </a:rPr>
              <a:t>1. Describe the forces acting on an orbiting electron.</a:t>
            </a:r>
          </a:p>
        </p:txBody>
      </p:sp>
      <p:sp>
        <p:nvSpPr>
          <p:cNvPr id="5" name="Rectangle 4">
            <a:extLst>
              <a:ext uri="{FF2B5EF4-FFF2-40B4-BE49-F238E27FC236}">
                <a16:creationId xmlns:a16="http://schemas.microsoft.com/office/drawing/2014/main" id="{CCEB0F6D-8040-044E-86A2-C9350C1A951E}"/>
              </a:ext>
            </a:extLst>
          </p:cNvPr>
          <p:cNvSpPr/>
          <p:nvPr/>
        </p:nvSpPr>
        <p:spPr>
          <a:xfrm>
            <a:off x="640993" y="2766871"/>
            <a:ext cx="10785112" cy="43133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811750" tIns="57273" rIns="114547" bIns="57273" rtlCol="0" anchor="ctr"/>
          <a:lstStyle/>
          <a:p>
            <a:pPr lvl="0"/>
            <a:r>
              <a:rPr lang="en-ZA" sz="2400" dirty="0">
                <a:solidFill>
                  <a:schemeClr val="bg1"/>
                </a:solidFill>
              </a:rPr>
              <a:t>2. Describe the forces in a covalent bond.</a:t>
            </a:r>
          </a:p>
        </p:txBody>
      </p:sp>
      <p:sp>
        <p:nvSpPr>
          <p:cNvPr id="6" name="Rectangle 5">
            <a:extLst>
              <a:ext uri="{FF2B5EF4-FFF2-40B4-BE49-F238E27FC236}">
                <a16:creationId xmlns:a16="http://schemas.microsoft.com/office/drawing/2014/main" id="{CCEB0F6D-8040-044E-86A2-C9350C1A951E}"/>
              </a:ext>
            </a:extLst>
          </p:cNvPr>
          <p:cNvSpPr/>
          <p:nvPr/>
        </p:nvSpPr>
        <p:spPr>
          <a:xfrm>
            <a:off x="640989" y="3250813"/>
            <a:ext cx="10785112" cy="41555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811750" tIns="57273" rIns="114547" bIns="57273" rtlCol="0" anchor="ctr"/>
          <a:lstStyle/>
          <a:p>
            <a:pPr lvl="0"/>
            <a:r>
              <a:rPr lang="en-ZA" sz="2400" dirty="0">
                <a:solidFill>
                  <a:schemeClr val="bg1"/>
                </a:solidFill>
              </a:rPr>
              <a:t>3. Describe the forces in an ionic bond.</a:t>
            </a:r>
          </a:p>
        </p:txBody>
      </p:sp>
      <p:sp>
        <p:nvSpPr>
          <p:cNvPr id="7" name="Rectangle 6">
            <a:extLst>
              <a:ext uri="{FF2B5EF4-FFF2-40B4-BE49-F238E27FC236}">
                <a16:creationId xmlns:a16="http://schemas.microsoft.com/office/drawing/2014/main" id="{CCEB0F6D-8040-044E-86A2-C9350C1A951E}"/>
              </a:ext>
            </a:extLst>
          </p:cNvPr>
          <p:cNvSpPr/>
          <p:nvPr/>
        </p:nvSpPr>
        <p:spPr>
          <a:xfrm>
            <a:off x="640988" y="3734752"/>
            <a:ext cx="10785112" cy="41555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811750" tIns="57273" rIns="114547" bIns="57273" rtlCol="0" anchor="ctr"/>
          <a:lstStyle/>
          <a:p>
            <a:pPr lvl="0"/>
            <a:r>
              <a:rPr lang="en-ZA" sz="2400" dirty="0">
                <a:solidFill>
                  <a:schemeClr val="bg1"/>
                </a:solidFill>
              </a:rPr>
              <a:t>4. Describe the forces acting in a metallic bond. </a:t>
            </a:r>
          </a:p>
        </p:txBody>
      </p:sp>
      <p:pic>
        <p:nvPicPr>
          <p:cNvPr id="11" name="Picture 4" descr="Image result for outcomes icon"/>
          <p:cNvPicPr>
            <a:picLocks noChangeAspect="1" noChangeArrowheads="1"/>
          </p:cNvPicPr>
          <p:nvPr/>
        </p:nvPicPr>
        <p:blipFill>
          <a:blip r:embed="rId4">
            <a:biLevel thresh="75000"/>
            <a:extLst>
              <a:ext uri="{28A0092B-C50C-407E-A947-70E740481C1C}">
                <a14:useLocalDpi xmlns:a14="http://schemas.microsoft.com/office/drawing/2010/main" val="0"/>
              </a:ext>
            </a:extLst>
          </a:blip>
          <a:srcRect/>
          <a:stretch>
            <a:fillRect/>
          </a:stretch>
        </p:blipFill>
        <p:spPr bwMode="auto">
          <a:xfrm>
            <a:off x="423640" y="410509"/>
            <a:ext cx="722789" cy="748738"/>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noGrp="1"/>
          </p:cNvSpPr>
          <p:nvPr>
            <p:ph type="title"/>
          </p:nvPr>
        </p:nvSpPr>
        <p:spPr>
          <a:xfrm>
            <a:off x="1153883" y="264463"/>
            <a:ext cx="7616770" cy="960112"/>
          </a:xfrm>
        </p:spPr>
        <p:txBody>
          <a:bodyPr>
            <a:normAutofit/>
          </a:bodyPr>
          <a:lstStyle/>
          <a:p>
            <a:r>
              <a:rPr lang="en-GB" sz="3600" dirty="0">
                <a:latin typeface="+mn-lt"/>
              </a:rPr>
              <a:t>Outcomes</a:t>
            </a:r>
          </a:p>
        </p:txBody>
      </p:sp>
    </p:spTree>
    <p:custDataLst>
      <p:tags r:id="rId1"/>
    </p:custDataLst>
    <p:extLst>
      <p:ext uri="{BB962C8B-B14F-4D97-AF65-F5344CB8AC3E}">
        <p14:creationId xmlns:p14="http://schemas.microsoft.com/office/powerpoint/2010/main" val="1062417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61193" y="264463"/>
            <a:ext cx="7616770" cy="9601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ZA" b="1" dirty="0"/>
              <a:t>Question 6</a:t>
            </a:r>
            <a:endParaRPr lang="en-GB" dirty="0">
              <a:latin typeface="+mn-lt"/>
            </a:endParaRPr>
          </a:p>
        </p:txBody>
      </p:sp>
      <p:sp>
        <p:nvSpPr>
          <p:cNvPr id="6" name="Content Placeholder 2"/>
          <p:cNvSpPr txBox="1">
            <a:spLocks/>
          </p:cNvSpPr>
          <p:nvPr/>
        </p:nvSpPr>
        <p:spPr>
          <a:xfrm>
            <a:off x="561192" y="1224575"/>
            <a:ext cx="1123075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r>
              <a:rPr lang="en-GB" dirty="0">
                <a:solidFill>
                  <a:schemeClr val="tx1">
                    <a:lumMod val="65000"/>
                    <a:lumOff val="35000"/>
                  </a:schemeClr>
                </a:solidFill>
              </a:rPr>
              <a:t>Which of the following is NOT a characteristic of metals?</a:t>
            </a:r>
          </a:p>
          <a:p>
            <a:endParaRPr lang="en-GB" dirty="0">
              <a:solidFill>
                <a:schemeClr val="tx1">
                  <a:lumMod val="65000"/>
                  <a:lumOff val="35000"/>
                </a:schemeClr>
              </a:solidFill>
            </a:endParaRPr>
          </a:p>
          <a:p>
            <a:pPr marL="457200" indent="-457200">
              <a:buAutoNum type="alphaLcParenR"/>
            </a:pPr>
            <a:r>
              <a:rPr lang="en-GB" b="1" i="1" dirty="0">
                <a:solidFill>
                  <a:schemeClr val="tx1">
                    <a:lumMod val="65000"/>
                    <a:lumOff val="35000"/>
                  </a:schemeClr>
                </a:solidFill>
              </a:rPr>
              <a:t>Brittle/Shatters easily</a:t>
            </a:r>
          </a:p>
          <a:p>
            <a:pPr marL="457200" indent="-457200">
              <a:buAutoNum type="alphaLcParenR"/>
            </a:pPr>
            <a:r>
              <a:rPr lang="en-GB" dirty="0">
                <a:solidFill>
                  <a:schemeClr val="tx1">
                    <a:lumMod val="65000"/>
                    <a:lumOff val="35000"/>
                  </a:schemeClr>
                </a:solidFill>
              </a:rPr>
              <a:t>Malleable</a:t>
            </a:r>
          </a:p>
          <a:p>
            <a:pPr marL="457200" indent="-457200">
              <a:buAutoNum type="alphaLcParenR"/>
            </a:pPr>
            <a:r>
              <a:rPr lang="en-GB" dirty="0">
                <a:solidFill>
                  <a:schemeClr val="tx1">
                    <a:lumMod val="65000"/>
                    <a:lumOff val="35000"/>
                  </a:schemeClr>
                </a:solidFill>
              </a:rPr>
              <a:t>Shiny lustre</a:t>
            </a:r>
          </a:p>
          <a:p>
            <a:pPr marL="457200" indent="-457200">
              <a:buAutoNum type="alphaLcParenR"/>
            </a:pPr>
            <a:r>
              <a:rPr lang="en-GB" dirty="0">
                <a:solidFill>
                  <a:schemeClr val="tx1">
                    <a:lumMod val="65000"/>
                    <a:lumOff val="35000"/>
                  </a:schemeClr>
                </a:solidFill>
              </a:rPr>
              <a:t>conducts electricity</a:t>
            </a:r>
          </a:p>
          <a:p>
            <a:br>
              <a:rPr lang="en-GB" b="1" i="1" dirty="0">
                <a:solidFill>
                  <a:schemeClr val="tx1">
                    <a:lumMod val="65000"/>
                    <a:lumOff val="35000"/>
                  </a:schemeClr>
                </a:solidFill>
              </a:rPr>
            </a:br>
            <a:br>
              <a:rPr lang="en-GB" dirty="0">
                <a:solidFill>
                  <a:schemeClr val="tx1">
                    <a:lumMod val="65000"/>
                    <a:lumOff val="35000"/>
                  </a:schemeClr>
                </a:solidFill>
              </a:rPr>
            </a:br>
            <a:endParaRPr lang="en-GB" dirty="0">
              <a:solidFill>
                <a:schemeClr val="tx1">
                  <a:lumMod val="65000"/>
                  <a:lumOff val="35000"/>
                </a:schemeClr>
              </a:solidFill>
            </a:endParaRPr>
          </a:p>
          <a:p>
            <a:endParaRPr lang="en-GB" dirty="0">
              <a:solidFill>
                <a:schemeClr val="tx1">
                  <a:lumMod val="65000"/>
                  <a:lumOff val="35000"/>
                </a:schemeClr>
              </a:solidFill>
            </a:endParaRPr>
          </a:p>
        </p:txBody>
      </p:sp>
    </p:spTree>
    <p:custDataLst>
      <p:tags r:id="rId1"/>
    </p:custDataLst>
    <p:extLst>
      <p:ext uri="{BB962C8B-B14F-4D97-AF65-F5344CB8AC3E}">
        <p14:creationId xmlns:p14="http://schemas.microsoft.com/office/powerpoint/2010/main" val="1657148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61193" y="264463"/>
            <a:ext cx="7616770" cy="9601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ZA" b="1" dirty="0"/>
              <a:t>Question 7</a:t>
            </a:r>
            <a:endParaRPr lang="en-GB" dirty="0">
              <a:latin typeface="+mn-lt"/>
            </a:endParaRPr>
          </a:p>
        </p:txBody>
      </p:sp>
      <p:sp>
        <p:nvSpPr>
          <p:cNvPr id="6" name="Content Placeholder 2"/>
          <p:cNvSpPr txBox="1">
            <a:spLocks/>
          </p:cNvSpPr>
          <p:nvPr/>
        </p:nvSpPr>
        <p:spPr>
          <a:xfrm>
            <a:off x="561192" y="1224575"/>
            <a:ext cx="1123075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r>
              <a:rPr lang="en-GB" dirty="0">
                <a:solidFill>
                  <a:schemeClr val="tx1">
                    <a:lumMod val="65000"/>
                    <a:lumOff val="35000"/>
                  </a:schemeClr>
                </a:solidFill>
              </a:rPr>
              <a:t>In ionic bonding electrical forces between same charged ions holds the atoms together.</a:t>
            </a:r>
          </a:p>
          <a:p>
            <a:endParaRPr lang="en-GB" dirty="0">
              <a:solidFill>
                <a:schemeClr val="tx1">
                  <a:lumMod val="65000"/>
                  <a:lumOff val="35000"/>
                </a:schemeClr>
              </a:solidFill>
            </a:endParaRPr>
          </a:p>
          <a:p>
            <a:r>
              <a:rPr lang="en-GB" b="1" i="1" dirty="0">
                <a:solidFill>
                  <a:schemeClr val="tx1">
                    <a:lumMod val="65000"/>
                    <a:lumOff val="35000"/>
                  </a:schemeClr>
                </a:solidFill>
              </a:rPr>
              <a:t>A) False</a:t>
            </a:r>
            <a:br>
              <a:rPr lang="en-GB" dirty="0">
                <a:solidFill>
                  <a:schemeClr val="tx1">
                    <a:lumMod val="65000"/>
                    <a:lumOff val="35000"/>
                  </a:schemeClr>
                </a:solidFill>
              </a:rPr>
            </a:br>
            <a:r>
              <a:rPr lang="en-GB" dirty="0">
                <a:solidFill>
                  <a:schemeClr val="tx1">
                    <a:lumMod val="65000"/>
                    <a:lumOff val="35000"/>
                  </a:schemeClr>
                </a:solidFill>
              </a:rPr>
              <a:t>B) True</a:t>
            </a:r>
          </a:p>
          <a:p>
            <a:br>
              <a:rPr lang="en-GB" b="1" i="1" dirty="0">
                <a:solidFill>
                  <a:schemeClr val="tx1">
                    <a:lumMod val="65000"/>
                    <a:lumOff val="35000"/>
                  </a:schemeClr>
                </a:solidFill>
              </a:rPr>
            </a:br>
            <a:br>
              <a:rPr lang="en-GB" dirty="0">
                <a:solidFill>
                  <a:schemeClr val="tx1">
                    <a:lumMod val="65000"/>
                    <a:lumOff val="35000"/>
                  </a:schemeClr>
                </a:solidFill>
              </a:rPr>
            </a:br>
            <a:endParaRPr lang="en-GB" dirty="0">
              <a:solidFill>
                <a:schemeClr val="tx1">
                  <a:lumMod val="65000"/>
                  <a:lumOff val="35000"/>
                </a:schemeClr>
              </a:solidFill>
            </a:endParaRPr>
          </a:p>
          <a:p>
            <a:endParaRPr lang="en-GB" dirty="0">
              <a:solidFill>
                <a:schemeClr val="tx1">
                  <a:lumMod val="65000"/>
                  <a:lumOff val="35000"/>
                </a:schemeClr>
              </a:solidFill>
            </a:endParaRPr>
          </a:p>
        </p:txBody>
      </p:sp>
    </p:spTree>
    <p:custDataLst>
      <p:tags r:id="rId1"/>
    </p:custDataLst>
    <p:extLst>
      <p:ext uri="{BB962C8B-B14F-4D97-AF65-F5344CB8AC3E}">
        <p14:creationId xmlns:p14="http://schemas.microsoft.com/office/powerpoint/2010/main" val="441252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61193" y="264463"/>
            <a:ext cx="7616770" cy="9601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ZA" b="1" dirty="0"/>
              <a:t>Question 8</a:t>
            </a:r>
            <a:endParaRPr lang="en-GB" dirty="0">
              <a:latin typeface="+mn-lt"/>
            </a:endParaRPr>
          </a:p>
        </p:txBody>
      </p:sp>
      <p:sp>
        <p:nvSpPr>
          <p:cNvPr id="6" name="Content Placeholder 2"/>
          <p:cNvSpPr txBox="1">
            <a:spLocks/>
          </p:cNvSpPr>
          <p:nvPr/>
        </p:nvSpPr>
        <p:spPr>
          <a:xfrm>
            <a:off x="561192" y="1224575"/>
            <a:ext cx="1123075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r>
              <a:rPr lang="en-GB" dirty="0">
                <a:solidFill>
                  <a:schemeClr val="tx1">
                    <a:lumMod val="65000"/>
                    <a:lumOff val="35000"/>
                  </a:schemeClr>
                </a:solidFill>
              </a:rPr>
              <a:t>In ionic bonding…</a:t>
            </a:r>
          </a:p>
          <a:p>
            <a:endParaRPr lang="en-GB" dirty="0">
              <a:solidFill>
                <a:schemeClr val="tx1">
                  <a:lumMod val="65000"/>
                  <a:lumOff val="35000"/>
                </a:schemeClr>
              </a:solidFill>
            </a:endParaRPr>
          </a:p>
          <a:p>
            <a:endParaRPr lang="en-GB" dirty="0">
              <a:solidFill>
                <a:schemeClr val="tx1">
                  <a:lumMod val="65000"/>
                  <a:lumOff val="35000"/>
                </a:schemeClr>
              </a:solidFill>
            </a:endParaRPr>
          </a:p>
          <a:p>
            <a:pPr marL="457200" indent="-457200">
              <a:buAutoNum type="alphaLcParenR"/>
            </a:pPr>
            <a:r>
              <a:rPr lang="en-GB" dirty="0">
                <a:solidFill>
                  <a:schemeClr val="tx1">
                    <a:lumMod val="65000"/>
                    <a:lumOff val="35000"/>
                  </a:schemeClr>
                </a:solidFill>
              </a:rPr>
              <a:t>Electrons are given away</a:t>
            </a:r>
          </a:p>
          <a:p>
            <a:pPr marL="457200" indent="-457200">
              <a:buAutoNum type="alphaLcParenR"/>
            </a:pPr>
            <a:r>
              <a:rPr lang="en-GB" dirty="0">
                <a:solidFill>
                  <a:schemeClr val="tx1">
                    <a:lumMod val="65000"/>
                    <a:lumOff val="35000"/>
                  </a:schemeClr>
                </a:solidFill>
              </a:rPr>
              <a:t>Electrons are accepted</a:t>
            </a:r>
          </a:p>
          <a:p>
            <a:pPr marL="457200" indent="-457200">
              <a:buAutoNum type="alphaLcParenR"/>
            </a:pPr>
            <a:r>
              <a:rPr lang="en-GB" dirty="0">
                <a:solidFill>
                  <a:schemeClr val="tx1">
                    <a:lumMod val="65000"/>
                    <a:lumOff val="35000"/>
                  </a:schemeClr>
                </a:solidFill>
              </a:rPr>
              <a:t>Electrons are shared</a:t>
            </a:r>
          </a:p>
          <a:p>
            <a:pPr marL="457200" indent="-457200">
              <a:buAutoNum type="alphaLcParenR"/>
            </a:pPr>
            <a:r>
              <a:rPr lang="en-GB" b="1" i="1" dirty="0">
                <a:solidFill>
                  <a:schemeClr val="tx1">
                    <a:lumMod val="65000"/>
                    <a:lumOff val="35000"/>
                  </a:schemeClr>
                </a:solidFill>
              </a:rPr>
              <a:t>Two answers are correct</a:t>
            </a:r>
          </a:p>
          <a:p>
            <a:br>
              <a:rPr lang="en-GB" b="1" i="1" dirty="0">
                <a:solidFill>
                  <a:schemeClr val="tx1">
                    <a:lumMod val="65000"/>
                    <a:lumOff val="35000"/>
                  </a:schemeClr>
                </a:solidFill>
              </a:rPr>
            </a:br>
            <a:br>
              <a:rPr lang="en-GB" dirty="0">
                <a:solidFill>
                  <a:schemeClr val="tx1">
                    <a:lumMod val="65000"/>
                    <a:lumOff val="35000"/>
                  </a:schemeClr>
                </a:solidFill>
              </a:rPr>
            </a:br>
            <a:endParaRPr lang="en-GB" dirty="0">
              <a:solidFill>
                <a:schemeClr val="tx1">
                  <a:lumMod val="65000"/>
                  <a:lumOff val="35000"/>
                </a:schemeClr>
              </a:solidFill>
            </a:endParaRPr>
          </a:p>
          <a:p>
            <a:endParaRPr lang="en-GB" dirty="0">
              <a:solidFill>
                <a:schemeClr val="tx1">
                  <a:lumMod val="65000"/>
                  <a:lumOff val="35000"/>
                </a:schemeClr>
              </a:solidFill>
            </a:endParaRPr>
          </a:p>
        </p:txBody>
      </p:sp>
    </p:spTree>
    <p:custDataLst>
      <p:tags r:id="rId1"/>
    </p:custDataLst>
    <p:extLst>
      <p:ext uri="{BB962C8B-B14F-4D97-AF65-F5344CB8AC3E}">
        <p14:creationId xmlns:p14="http://schemas.microsoft.com/office/powerpoint/2010/main" val="625078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a:spLocks noGrp="1"/>
          </p:cNvSpPr>
          <p:nvPr>
            <p:ph type="title"/>
          </p:nvPr>
        </p:nvSpPr>
        <p:spPr>
          <a:xfrm>
            <a:off x="561193" y="264463"/>
            <a:ext cx="7616770" cy="960112"/>
          </a:xfrm>
        </p:spPr>
        <p:txBody>
          <a:bodyPr>
            <a:normAutofit/>
          </a:bodyPr>
          <a:lstStyle/>
          <a:p>
            <a:r>
              <a:rPr lang="en-GB" sz="3600" dirty="0">
                <a:latin typeface="+mn-lt"/>
              </a:rPr>
              <a:t>Introduction</a:t>
            </a:r>
          </a:p>
        </p:txBody>
      </p:sp>
      <p:sp>
        <p:nvSpPr>
          <p:cNvPr id="38" name="Content Placeholder 2"/>
          <p:cNvSpPr txBox="1">
            <a:spLocks/>
          </p:cNvSpPr>
          <p:nvPr/>
        </p:nvSpPr>
        <p:spPr>
          <a:xfrm>
            <a:off x="561194" y="1241676"/>
            <a:ext cx="9253366"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4" name="Content Placeholder 2"/>
          <p:cNvSpPr txBox="1">
            <a:spLocks/>
          </p:cNvSpPr>
          <p:nvPr/>
        </p:nvSpPr>
        <p:spPr>
          <a:xfrm>
            <a:off x="561193" y="1394076"/>
            <a:ext cx="11445749"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r>
              <a:rPr lang="en-ZA" dirty="0">
                <a:solidFill>
                  <a:schemeClr val="tx1">
                    <a:lumMod val="65000"/>
                    <a:lumOff val="35000"/>
                  </a:schemeClr>
                </a:solidFill>
              </a:rPr>
              <a:t>So far, in this unit on Atomic Theory, we have looked at:</a:t>
            </a:r>
          </a:p>
          <a:p>
            <a:endParaRPr lang="en-ZA" dirty="0">
              <a:solidFill>
                <a:schemeClr val="tx1">
                  <a:lumMod val="65000"/>
                  <a:lumOff val="35000"/>
                </a:schemeClr>
              </a:solidFill>
            </a:endParaRPr>
          </a:p>
          <a:p>
            <a:endParaRPr lang="en-ZA" dirty="0">
              <a:solidFill>
                <a:schemeClr val="tx1">
                  <a:lumMod val="65000"/>
                  <a:lumOff val="35000"/>
                </a:schemeClr>
              </a:solidFill>
            </a:endParaRPr>
          </a:p>
          <a:p>
            <a:endParaRPr lang="en-ZA" dirty="0">
              <a:solidFill>
                <a:schemeClr val="tx1">
                  <a:lumMod val="65000"/>
                  <a:lumOff val="35000"/>
                </a:schemeClr>
              </a:solidFill>
            </a:endParaRPr>
          </a:p>
          <a:p>
            <a:endParaRPr lang="en-ZA" dirty="0">
              <a:solidFill>
                <a:schemeClr val="tx1">
                  <a:lumMod val="65000"/>
                  <a:lumOff val="35000"/>
                </a:schemeClr>
              </a:solidFill>
            </a:endParaRPr>
          </a:p>
          <a:p>
            <a:endParaRPr lang="en-ZA" dirty="0">
              <a:solidFill>
                <a:schemeClr val="tx1">
                  <a:lumMod val="65000"/>
                  <a:lumOff val="35000"/>
                </a:schemeClr>
              </a:solidFill>
            </a:endParaRPr>
          </a:p>
          <a:p>
            <a:endParaRPr lang="en-ZA" dirty="0">
              <a:solidFill>
                <a:schemeClr val="tx1">
                  <a:lumMod val="65000"/>
                  <a:lumOff val="35000"/>
                </a:schemeClr>
              </a:solidFill>
            </a:endParaRPr>
          </a:p>
          <a:p>
            <a:r>
              <a:rPr lang="en-ZA" dirty="0">
                <a:solidFill>
                  <a:schemeClr val="tx1">
                    <a:lumMod val="65000"/>
                    <a:lumOff val="35000"/>
                  </a:schemeClr>
                </a:solidFill>
              </a:rPr>
              <a:t>In this topic, we investigate the </a:t>
            </a:r>
            <a:r>
              <a:rPr lang="en-ZA" b="1" dirty="0">
                <a:solidFill>
                  <a:schemeClr val="tx1">
                    <a:lumMod val="65000"/>
                    <a:lumOff val="35000"/>
                  </a:schemeClr>
                </a:solidFill>
              </a:rPr>
              <a:t>bonding forces within the atomic structure of solids </a:t>
            </a:r>
            <a:r>
              <a:rPr lang="en-ZA" dirty="0">
                <a:solidFill>
                  <a:schemeClr val="tx1">
                    <a:lumMod val="65000"/>
                    <a:lumOff val="35000"/>
                  </a:schemeClr>
                </a:solidFill>
              </a:rPr>
              <a:t>– to get an understanding of how to improve the electrical conductivity of substances or materials.   </a:t>
            </a:r>
          </a:p>
          <a:p>
            <a:endParaRPr lang="en-GB" dirty="0">
              <a:solidFill>
                <a:schemeClr val="tx1">
                  <a:lumMod val="65000"/>
                  <a:lumOff val="35000"/>
                </a:schemeClr>
              </a:solidFill>
            </a:endParaRPr>
          </a:p>
        </p:txBody>
      </p:sp>
      <p:sp>
        <p:nvSpPr>
          <p:cNvPr id="6" name="AutoShape 2" descr="Image result for john dalt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7" name="Rectangle 6">
            <a:extLst>
              <a:ext uri="{FF2B5EF4-FFF2-40B4-BE49-F238E27FC236}">
                <a16:creationId xmlns:a16="http://schemas.microsoft.com/office/drawing/2014/main" id="{7F2DE604-002E-C142-9C31-C0BAA65CF123}"/>
              </a:ext>
            </a:extLst>
          </p:cNvPr>
          <p:cNvSpPr/>
          <p:nvPr/>
        </p:nvSpPr>
        <p:spPr>
          <a:xfrm>
            <a:off x="591003" y="2050493"/>
            <a:ext cx="10871654" cy="559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bg1"/>
                </a:solidFill>
              </a:rPr>
              <a:t>       Composition of matter</a:t>
            </a:r>
          </a:p>
        </p:txBody>
      </p:sp>
      <p:sp>
        <p:nvSpPr>
          <p:cNvPr id="8" name="Rectangle 7">
            <a:extLst>
              <a:ext uri="{FF2B5EF4-FFF2-40B4-BE49-F238E27FC236}">
                <a16:creationId xmlns:a16="http://schemas.microsoft.com/office/drawing/2014/main" id="{31D2CD83-4310-D142-BD2A-5F18469DBC3B}"/>
              </a:ext>
            </a:extLst>
          </p:cNvPr>
          <p:cNvSpPr/>
          <p:nvPr/>
        </p:nvSpPr>
        <p:spPr>
          <a:xfrm>
            <a:off x="591003" y="2751958"/>
            <a:ext cx="10871654" cy="5599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AutoNum type="arabicPeriod"/>
            </a:pPr>
            <a:r>
              <a:rPr lang="en-GB" sz="2400" dirty="0">
                <a:solidFill>
                  <a:schemeClr val="bg1"/>
                </a:solidFill>
              </a:rPr>
              <a:t>  </a:t>
            </a:r>
            <a:r>
              <a:rPr lang="en-ZA" sz="2400" dirty="0">
                <a:solidFill>
                  <a:schemeClr val="bg1"/>
                </a:solidFill>
              </a:rPr>
              <a:t>Conductors, insulators and semi-conductors </a:t>
            </a:r>
          </a:p>
        </p:txBody>
      </p:sp>
      <p:sp>
        <p:nvSpPr>
          <p:cNvPr id="9" name="Oval 8">
            <a:extLst>
              <a:ext uri="{FF2B5EF4-FFF2-40B4-BE49-F238E27FC236}">
                <a16:creationId xmlns:a16="http://schemas.microsoft.com/office/drawing/2014/main" id="{2FF7A133-EF8E-6B45-B580-6C3D43A82F26}"/>
              </a:ext>
            </a:extLst>
          </p:cNvPr>
          <p:cNvSpPr/>
          <p:nvPr/>
        </p:nvSpPr>
        <p:spPr>
          <a:xfrm>
            <a:off x="679044" y="2131858"/>
            <a:ext cx="420130" cy="42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accent2"/>
                </a:solidFill>
              </a:rPr>
              <a:t>1</a:t>
            </a:r>
            <a:endParaRPr lang="en-GB" dirty="0">
              <a:solidFill>
                <a:schemeClr val="accent2"/>
              </a:solidFill>
            </a:endParaRPr>
          </a:p>
        </p:txBody>
      </p:sp>
      <p:sp>
        <p:nvSpPr>
          <p:cNvPr id="10" name="Oval 9">
            <a:extLst>
              <a:ext uri="{FF2B5EF4-FFF2-40B4-BE49-F238E27FC236}">
                <a16:creationId xmlns:a16="http://schemas.microsoft.com/office/drawing/2014/main" id="{EFFB9B5B-2BCC-5242-982E-F2CFA703593D}"/>
              </a:ext>
            </a:extLst>
          </p:cNvPr>
          <p:cNvSpPr/>
          <p:nvPr/>
        </p:nvSpPr>
        <p:spPr>
          <a:xfrm>
            <a:off x="679044" y="2814066"/>
            <a:ext cx="420130" cy="42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accent5"/>
                </a:solidFill>
              </a:rPr>
              <a:t>2</a:t>
            </a:r>
            <a:endParaRPr lang="en-GB" dirty="0">
              <a:solidFill>
                <a:schemeClr val="accent5"/>
              </a:solidFill>
            </a:endParaRPr>
          </a:p>
        </p:txBody>
      </p:sp>
      <p:sp>
        <p:nvSpPr>
          <p:cNvPr id="11" name="Rectangle 10">
            <a:extLst>
              <a:ext uri="{FF2B5EF4-FFF2-40B4-BE49-F238E27FC236}">
                <a16:creationId xmlns:a16="http://schemas.microsoft.com/office/drawing/2014/main" id="{31D2CD83-4310-D142-BD2A-5F18469DBC3B}"/>
              </a:ext>
            </a:extLst>
          </p:cNvPr>
          <p:cNvSpPr/>
          <p:nvPr/>
        </p:nvSpPr>
        <p:spPr>
          <a:xfrm>
            <a:off x="591003" y="3460573"/>
            <a:ext cx="10871654" cy="55997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bg1"/>
                </a:solidFill>
              </a:rPr>
              <a:t>       Ions and Ionisation</a:t>
            </a:r>
          </a:p>
        </p:txBody>
      </p:sp>
      <p:sp>
        <p:nvSpPr>
          <p:cNvPr id="12" name="Oval 11">
            <a:extLst>
              <a:ext uri="{FF2B5EF4-FFF2-40B4-BE49-F238E27FC236}">
                <a16:creationId xmlns:a16="http://schemas.microsoft.com/office/drawing/2014/main" id="{EFFB9B5B-2BCC-5242-982E-F2CFA703593D}"/>
              </a:ext>
            </a:extLst>
          </p:cNvPr>
          <p:cNvSpPr/>
          <p:nvPr/>
        </p:nvSpPr>
        <p:spPr>
          <a:xfrm>
            <a:off x="679044" y="3522681"/>
            <a:ext cx="420130" cy="42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accent5"/>
                </a:solidFill>
              </a:rPr>
              <a:t>3</a:t>
            </a:r>
            <a:endParaRPr lang="en-GB" dirty="0">
              <a:solidFill>
                <a:schemeClr val="accent5"/>
              </a:solidFill>
            </a:endParaRPr>
          </a:p>
        </p:txBody>
      </p:sp>
    </p:spTree>
    <p:custDataLst>
      <p:tags r:id="rId1"/>
    </p:custDataLst>
    <p:extLst>
      <p:ext uri="{BB962C8B-B14F-4D97-AF65-F5344CB8AC3E}">
        <p14:creationId xmlns:p14="http://schemas.microsoft.com/office/powerpoint/2010/main" val="3963513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a:spLocks noGrp="1"/>
          </p:cNvSpPr>
          <p:nvPr>
            <p:ph type="title"/>
          </p:nvPr>
        </p:nvSpPr>
        <p:spPr>
          <a:xfrm>
            <a:off x="561193" y="264463"/>
            <a:ext cx="7616770" cy="960112"/>
          </a:xfrm>
        </p:spPr>
        <p:txBody>
          <a:bodyPr>
            <a:normAutofit/>
          </a:bodyPr>
          <a:lstStyle/>
          <a:p>
            <a:r>
              <a:rPr lang="en-GB" sz="3600" dirty="0">
                <a:latin typeface="+mn-lt"/>
              </a:rPr>
              <a:t>Forces acting on electrons</a:t>
            </a:r>
          </a:p>
        </p:txBody>
      </p:sp>
      <p:sp>
        <p:nvSpPr>
          <p:cNvPr id="38" name="Content Placeholder 2"/>
          <p:cNvSpPr txBox="1">
            <a:spLocks/>
          </p:cNvSpPr>
          <p:nvPr/>
        </p:nvSpPr>
        <p:spPr>
          <a:xfrm>
            <a:off x="561194" y="1241676"/>
            <a:ext cx="9253366"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4" name="Content Placeholder 2"/>
          <p:cNvSpPr txBox="1">
            <a:spLocks/>
          </p:cNvSpPr>
          <p:nvPr/>
        </p:nvSpPr>
        <p:spPr>
          <a:xfrm>
            <a:off x="561193" y="1394076"/>
            <a:ext cx="578880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6" name="Content Placeholder 2"/>
          <p:cNvSpPr txBox="1">
            <a:spLocks/>
          </p:cNvSpPr>
          <p:nvPr/>
        </p:nvSpPr>
        <p:spPr>
          <a:xfrm>
            <a:off x="399268" y="3470526"/>
            <a:ext cx="11183132"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p>
        </p:txBody>
      </p:sp>
      <p:sp>
        <p:nvSpPr>
          <p:cNvPr id="7" name="Content Placeholder 2"/>
          <p:cNvSpPr txBox="1">
            <a:spLocks/>
          </p:cNvSpPr>
          <p:nvPr/>
        </p:nvSpPr>
        <p:spPr>
          <a:xfrm>
            <a:off x="561193" y="1224575"/>
            <a:ext cx="11154556"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r>
              <a:rPr lang="en-GB" dirty="0">
                <a:solidFill>
                  <a:schemeClr val="tx1">
                    <a:lumMod val="65000"/>
                    <a:lumOff val="35000"/>
                  </a:schemeClr>
                </a:solidFill>
              </a:rPr>
              <a:t>The most important forces acting on electrons inside an atom or molecule are </a:t>
            </a:r>
            <a:r>
              <a:rPr lang="en-GB" b="1" dirty="0">
                <a:solidFill>
                  <a:schemeClr val="tx1">
                    <a:lumMod val="65000"/>
                    <a:lumOff val="35000"/>
                  </a:schemeClr>
                </a:solidFill>
              </a:rPr>
              <a:t>electrostatic forces. </a:t>
            </a:r>
            <a:r>
              <a:rPr lang="en-GB" dirty="0">
                <a:solidFill>
                  <a:schemeClr val="tx1">
                    <a:lumMod val="65000"/>
                    <a:lumOff val="35000"/>
                  </a:schemeClr>
                </a:solidFill>
              </a:rPr>
              <a:t>Remember these can be forces of </a:t>
            </a:r>
            <a:r>
              <a:rPr lang="en-GB" b="1" dirty="0">
                <a:solidFill>
                  <a:schemeClr val="tx1">
                    <a:lumMod val="65000"/>
                    <a:lumOff val="35000"/>
                  </a:schemeClr>
                </a:solidFill>
              </a:rPr>
              <a:t>attraction</a:t>
            </a:r>
            <a:r>
              <a:rPr lang="en-GB" dirty="0">
                <a:solidFill>
                  <a:schemeClr val="tx1">
                    <a:lumMod val="65000"/>
                    <a:lumOff val="35000"/>
                  </a:schemeClr>
                </a:solidFill>
              </a:rPr>
              <a:t> or </a:t>
            </a:r>
            <a:r>
              <a:rPr lang="en-GB" b="1" dirty="0">
                <a:solidFill>
                  <a:schemeClr val="tx1">
                    <a:lumMod val="65000"/>
                    <a:lumOff val="35000"/>
                  </a:schemeClr>
                </a:solidFill>
              </a:rPr>
              <a:t>repulsion</a:t>
            </a:r>
          </a:p>
          <a:p>
            <a:endParaRPr lang="en-GB" b="1" dirty="0">
              <a:solidFill>
                <a:schemeClr val="tx1">
                  <a:lumMod val="65000"/>
                  <a:lumOff val="35000"/>
                </a:schemeClr>
              </a:solidFill>
            </a:endParaRPr>
          </a:p>
          <a:p>
            <a:r>
              <a:rPr lang="en-GB" b="1" dirty="0">
                <a:solidFill>
                  <a:schemeClr val="tx1">
                    <a:lumMod val="65000"/>
                    <a:lumOff val="35000"/>
                  </a:schemeClr>
                </a:solidFill>
              </a:rPr>
              <a:t>Repulsion						Attraction</a:t>
            </a: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p>
          <a:p>
            <a:endParaRPr lang="en-GB" dirty="0">
              <a:solidFill>
                <a:schemeClr val="tx1">
                  <a:lumMod val="65000"/>
                  <a:lumOff val="35000"/>
                </a:schemeClr>
              </a:solidFill>
            </a:endParaRPr>
          </a:p>
        </p:txBody>
      </p:sp>
      <p:pic>
        <p:nvPicPr>
          <p:cNvPr id="1843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44505"/>
          <a:stretch/>
        </p:blipFill>
        <p:spPr bwMode="auto">
          <a:xfrm>
            <a:off x="561193" y="3935567"/>
            <a:ext cx="3771902" cy="2270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59208" b="40551"/>
          <a:stretch/>
        </p:blipFill>
        <p:spPr bwMode="auto">
          <a:xfrm>
            <a:off x="7184303" y="4168615"/>
            <a:ext cx="3416242" cy="16632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634638" y="3518209"/>
            <a:ext cx="3625013" cy="41735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lumMod val="65000"/>
                    <a:lumOff val="35000"/>
                  </a:schemeClr>
                </a:solidFill>
              </a:rPr>
              <a:t>Like Charges Repel each other </a:t>
            </a:r>
            <a:endParaRPr lang="en-ZA" dirty="0"/>
          </a:p>
        </p:txBody>
      </p:sp>
      <p:sp>
        <p:nvSpPr>
          <p:cNvPr id="10" name="Rectangle 9"/>
          <p:cNvSpPr/>
          <p:nvPr/>
        </p:nvSpPr>
        <p:spPr>
          <a:xfrm>
            <a:off x="6975532" y="3544172"/>
            <a:ext cx="3625013" cy="41735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lumMod val="65000"/>
                    <a:lumOff val="35000"/>
                  </a:schemeClr>
                </a:solidFill>
              </a:rPr>
              <a:t>Unlike charges Attract each other</a:t>
            </a:r>
          </a:p>
        </p:txBody>
      </p:sp>
    </p:spTree>
    <p:custDataLst>
      <p:tags r:id="rId1"/>
    </p:custDataLst>
    <p:extLst>
      <p:ext uri="{BB962C8B-B14F-4D97-AF65-F5344CB8AC3E}">
        <p14:creationId xmlns:p14="http://schemas.microsoft.com/office/powerpoint/2010/main" val="3270478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a:spLocks noGrp="1"/>
          </p:cNvSpPr>
          <p:nvPr>
            <p:ph type="title"/>
          </p:nvPr>
        </p:nvSpPr>
        <p:spPr>
          <a:xfrm>
            <a:off x="561193" y="264463"/>
            <a:ext cx="7616770" cy="960112"/>
          </a:xfrm>
        </p:spPr>
        <p:txBody>
          <a:bodyPr>
            <a:normAutofit/>
          </a:bodyPr>
          <a:lstStyle/>
          <a:p>
            <a:r>
              <a:rPr lang="en-GB" sz="3600" dirty="0">
                <a:latin typeface="+mn-lt"/>
              </a:rPr>
              <a:t>The flow of electrons</a:t>
            </a:r>
          </a:p>
        </p:txBody>
      </p:sp>
      <p:sp>
        <p:nvSpPr>
          <p:cNvPr id="38" name="Content Placeholder 2"/>
          <p:cNvSpPr txBox="1">
            <a:spLocks/>
          </p:cNvSpPr>
          <p:nvPr/>
        </p:nvSpPr>
        <p:spPr>
          <a:xfrm>
            <a:off x="561194" y="1241676"/>
            <a:ext cx="9253366"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4" name="Content Placeholder 2"/>
          <p:cNvSpPr txBox="1">
            <a:spLocks/>
          </p:cNvSpPr>
          <p:nvPr/>
        </p:nvSpPr>
        <p:spPr>
          <a:xfrm>
            <a:off x="561193" y="1394076"/>
            <a:ext cx="578880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7" name="Content Placeholder 2"/>
          <p:cNvSpPr txBox="1">
            <a:spLocks/>
          </p:cNvSpPr>
          <p:nvPr/>
        </p:nvSpPr>
        <p:spPr>
          <a:xfrm>
            <a:off x="484994" y="3241926"/>
            <a:ext cx="10945006"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pic>
        <p:nvPicPr>
          <p:cNvPr id="512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b="14498"/>
          <a:stretch/>
        </p:blipFill>
        <p:spPr bwMode="auto">
          <a:xfrm>
            <a:off x="1742304" y="3018583"/>
            <a:ext cx="6891146" cy="24165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2"/>
          <p:cNvSpPr txBox="1">
            <a:spLocks/>
          </p:cNvSpPr>
          <p:nvPr/>
        </p:nvSpPr>
        <p:spPr>
          <a:xfrm>
            <a:off x="561192" y="1224575"/>
            <a:ext cx="1123075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r>
              <a:rPr lang="en-GB" dirty="0">
                <a:solidFill>
                  <a:schemeClr val="tx1">
                    <a:lumMod val="65000"/>
                    <a:lumOff val="35000"/>
                  </a:schemeClr>
                </a:solidFill>
              </a:rPr>
              <a:t>When a free electron is lost from a metal atom, an unbalanced state develops.</a:t>
            </a:r>
          </a:p>
          <a:p>
            <a:r>
              <a:rPr lang="en-GB" dirty="0">
                <a:solidFill>
                  <a:schemeClr val="tx1">
                    <a:lumMod val="65000"/>
                    <a:lumOff val="35000"/>
                  </a:schemeClr>
                </a:solidFill>
              </a:rPr>
              <a:t>The atom becomes positively charged and attracts electrons from other atoms in order to regain its balance. This causes electrons to move from atom to atom in a random direction. When a battery or source of electrical energy is connected to the ends of the metal, the free electrons flow in the same direction. This is called an </a:t>
            </a:r>
            <a:r>
              <a:rPr lang="en-GB" b="1" dirty="0">
                <a:solidFill>
                  <a:schemeClr val="tx1">
                    <a:lumMod val="65000"/>
                    <a:lumOff val="35000"/>
                  </a:schemeClr>
                </a:solidFill>
              </a:rPr>
              <a:t>electric current</a:t>
            </a:r>
            <a:r>
              <a:rPr lang="en-GB" dirty="0">
                <a:solidFill>
                  <a:schemeClr val="tx1">
                    <a:lumMod val="65000"/>
                    <a:lumOff val="35000"/>
                  </a:schemeClr>
                </a:solidFill>
              </a:rPr>
              <a:t>.</a:t>
            </a:r>
          </a:p>
        </p:txBody>
      </p:sp>
      <p:pic>
        <p:nvPicPr>
          <p:cNvPr id="9" name="Picture 8" descr="ecurrent.gif"/>
          <p:cNvPicPr>
            <a:picLocks noChangeAspect="1"/>
          </p:cNvPicPr>
          <p:nvPr/>
        </p:nvPicPr>
        <p:blipFill>
          <a:blip r:embed="rId5" cstate="print"/>
          <a:stretch>
            <a:fillRect/>
          </a:stretch>
        </p:blipFill>
        <p:spPr>
          <a:xfrm>
            <a:off x="12468225" y="3018583"/>
            <a:ext cx="2362200" cy="2441420"/>
          </a:xfrm>
          <a:prstGeom prst="rect">
            <a:avLst/>
          </a:prstGeom>
        </p:spPr>
      </p:pic>
      <p:sp>
        <p:nvSpPr>
          <p:cNvPr id="2" name="Rectangle 1"/>
          <p:cNvSpPr/>
          <p:nvPr/>
        </p:nvSpPr>
        <p:spPr>
          <a:xfrm>
            <a:off x="12468225" y="979334"/>
            <a:ext cx="1990725" cy="133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Video demo showing flow of electrons</a:t>
            </a:r>
          </a:p>
        </p:txBody>
      </p:sp>
    </p:spTree>
    <p:custDataLst>
      <p:tags r:id="rId1"/>
    </p:custDataLst>
    <p:extLst>
      <p:ext uri="{BB962C8B-B14F-4D97-AF65-F5344CB8AC3E}">
        <p14:creationId xmlns:p14="http://schemas.microsoft.com/office/powerpoint/2010/main" val="3361931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a:spLocks noGrp="1"/>
          </p:cNvSpPr>
          <p:nvPr>
            <p:ph type="title"/>
          </p:nvPr>
        </p:nvSpPr>
        <p:spPr>
          <a:xfrm>
            <a:off x="561193" y="264463"/>
            <a:ext cx="7616770" cy="960112"/>
          </a:xfrm>
        </p:spPr>
        <p:txBody>
          <a:bodyPr>
            <a:normAutofit/>
          </a:bodyPr>
          <a:lstStyle/>
          <a:p>
            <a:r>
              <a:rPr lang="en-GB" sz="3600" dirty="0">
                <a:latin typeface="+mn-lt"/>
              </a:rPr>
              <a:t>Changing state of matter</a:t>
            </a:r>
          </a:p>
        </p:txBody>
      </p:sp>
      <p:sp>
        <p:nvSpPr>
          <p:cNvPr id="38" name="Content Placeholder 2"/>
          <p:cNvSpPr txBox="1">
            <a:spLocks/>
          </p:cNvSpPr>
          <p:nvPr/>
        </p:nvSpPr>
        <p:spPr>
          <a:xfrm>
            <a:off x="561194" y="1241676"/>
            <a:ext cx="9253366"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4" name="Content Placeholder 2"/>
          <p:cNvSpPr txBox="1">
            <a:spLocks/>
          </p:cNvSpPr>
          <p:nvPr/>
        </p:nvSpPr>
        <p:spPr>
          <a:xfrm>
            <a:off x="561193" y="1394076"/>
            <a:ext cx="578880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7" name="Content Placeholder 2"/>
          <p:cNvSpPr txBox="1">
            <a:spLocks/>
          </p:cNvSpPr>
          <p:nvPr/>
        </p:nvSpPr>
        <p:spPr>
          <a:xfrm>
            <a:off x="484994" y="3241926"/>
            <a:ext cx="10945006"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8" name="Content Placeholder 2"/>
          <p:cNvSpPr txBox="1">
            <a:spLocks/>
          </p:cNvSpPr>
          <p:nvPr/>
        </p:nvSpPr>
        <p:spPr>
          <a:xfrm>
            <a:off x="561192" y="1224575"/>
            <a:ext cx="1123075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r>
              <a:rPr lang="en-ZA" dirty="0">
                <a:solidFill>
                  <a:schemeClr val="tx1">
                    <a:lumMod val="65000"/>
                    <a:lumOff val="35000"/>
                  </a:schemeClr>
                </a:solidFill>
              </a:rPr>
              <a:t>When a substance goes from one state of matter — solid, liquid, or gas — to another state of matter, the process is a change of state. Some rather interesting things occur during this process.</a:t>
            </a:r>
          </a:p>
          <a:p>
            <a:endParaRPr lang="en-ZA" dirty="0">
              <a:solidFill>
                <a:schemeClr val="tx1">
                  <a:lumMod val="65000"/>
                  <a:lumOff val="35000"/>
                </a:schemeClr>
              </a:solidFill>
            </a:endParaRPr>
          </a:p>
          <a:p>
            <a:endParaRPr lang="en-ZA" dirty="0">
              <a:solidFill>
                <a:schemeClr val="tx1">
                  <a:lumMod val="65000"/>
                  <a:lumOff val="35000"/>
                </a:schemeClr>
              </a:solidFill>
            </a:endParaRPr>
          </a:p>
          <a:p>
            <a:endParaRPr lang="en-ZA" dirty="0">
              <a:solidFill>
                <a:schemeClr val="tx1">
                  <a:lumMod val="65000"/>
                  <a:lumOff val="35000"/>
                </a:schemeClr>
              </a:solidFill>
            </a:endParaRPr>
          </a:p>
        </p:txBody>
      </p:sp>
      <p:sp>
        <p:nvSpPr>
          <p:cNvPr id="3" name="Rectangle 2"/>
          <p:cNvSpPr/>
          <p:nvPr/>
        </p:nvSpPr>
        <p:spPr>
          <a:xfrm>
            <a:off x="561194" y="2514600"/>
            <a:ext cx="3237922" cy="901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b="1" dirty="0"/>
              <a:t>More about Melting point</a:t>
            </a:r>
          </a:p>
        </p:txBody>
      </p:sp>
      <p:sp>
        <p:nvSpPr>
          <p:cNvPr id="13" name="Rectangle 12"/>
          <p:cNvSpPr/>
          <p:nvPr/>
        </p:nvSpPr>
        <p:spPr>
          <a:xfrm>
            <a:off x="3951516" y="2501697"/>
            <a:ext cx="3237922" cy="901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b="1" dirty="0"/>
              <a:t>More about Boiling point</a:t>
            </a:r>
          </a:p>
        </p:txBody>
      </p:sp>
    </p:spTree>
    <p:custDataLst>
      <p:tags r:id="rId1"/>
    </p:custDataLst>
    <p:extLst>
      <p:ext uri="{BB962C8B-B14F-4D97-AF65-F5344CB8AC3E}">
        <p14:creationId xmlns:p14="http://schemas.microsoft.com/office/powerpoint/2010/main" val="1134807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a:spLocks noGrp="1"/>
          </p:cNvSpPr>
          <p:nvPr>
            <p:ph type="title"/>
          </p:nvPr>
        </p:nvSpPr>
        <p:spPr>
          <a:xfrm>
            <a:off x="561193" y="264463"/>
            <a:ext cx="7616770" cy="960112"/>
          </a:xfrm>
        </p:spPr>
        <p:txBody>
          <a:bodyPr>
            <a:normAutofit/>
          </a:bodyPr>
          <a:lstStyle/>
          <a:p>
            <a:r>
              <a:rPr lang="en-GB" sz="3600" dirty="0">
                <a:latin typeface="+mn-lt"/>
              </a:rPr>
              <a:t>Melting point</a:t>
            </a:r>
          </a:p>
        </p:txBody>
      </p:sp>
      <p:sp>
        <p:nvSpPr>
          <p:cNvPr id="38" name="Content Placeholder 2"/>
          <p:cNvSpPr txBox="1">
            <a:spLocks/>
          </p:cNvSpPr>
          <p:nvPr/>
        </p:nvSpPr>
        <p:spPr>
          <a:xfrm>
            <a:off x="561194" y="1241676"/>
            <a:ext cx="9253366"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4" name="Content Placeholder 2"/>
          <p:cNvSpPr txBox="1">
            <a:spLocks/>
          </p:cNvSpPr>
          <p:nvPr/>
        </p:nvSpPr>
        <p:spPr>
          <a:xfrm>
            <a:off x="561193" y="1394076"/>
            <a:ext cx="578880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7" name="Content Placeholder 2"/>
          <p:cNvSpPr txBox="1">
            <a:spLocks/>
          </p:cNvSpPr>
          <p:nvPr/>
        </p:nvSpPr>
        <p:spPr>
          <a:xfrm>
            <a:off x="484994" y="3241926"/>
            <a:ext cx="10945006"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8" name="Content Placeholder 2"/>
          <p:cNvSpPr txBox="1">
            <a:spLocks/>
          </p:cNvSpPr>
          <p:nvPr/>
        </p:nvSpPr>
        <p:spPr>
          <a:xfrm>
            <a:off x="561192" y="1224575"/>
            <a:ext cx="1123075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ZA" dirty="0">
              <a:solidFill>
                <a:schemeClr val="tx1">
                  <a:lumMod val="65000"/>
                  <a:lumOff val="35000"/>
                </a:schemeClr>
              </a:solidFill>
            </a:endParaRPr>
          </a:p>
          <a:p>
            <a:endParaRPr lang="en-GB" dirty="0">
              <a:solidFill>
                <a:schemeClr val="tx1">
                  <a:lumMod val="65000"/>
                  <a:lumOff val="35000"/>
                </a:schemeClr>
              </a:solidFill>
            </a:endParaRPr>
          </a:p>
        </p:txBody>
      </p:sp>
      <p:sp>
        <p:nvSpPr>
          <p:cNvPr id="2" name="Rectangle 1"/>
          <p:cNvSpPr/>
          <p:nvPr/>
        </p:nvSpPr>
        <p:spPr>
          <a:xfrm>
            <a:off x="751114" y="1798484"/>
            <a:ext cx="9448800" cy="265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Video – Expert demonstrating this process</a:t>
            </a:r>
          </a:p>
        </p:txBody>
      </p:sp>
    </p:spTree>
    <p:custDataLst>
      <p:tags r:id="rId1"/>
    </p:custDataLst>
    <p:extLst>
      <p:ext uri="{BB962C8B-B14F-4D97-AF65-F5344CB8AC3E}">
        <p14:creationId xmlns:p14="http://schemas.microsoft.com/office/powerpoint/2010/main" val="2830096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a:spLocks noGrp="1"/>
          </p:cNvSpPr>
          <p:nvPr>
            <p:ph type="title"/>
          </p:nvPr>
        </p:nvSpPr>
        <p:spPr>
          <a:xfrm>
            <a:off x="561193" y="264463"/>
            <a:ext cx="7616770" cy="960112"/>
          </a:xfrm>
        </p:spPr>
        <p:txBody>
          <a:bodyPr>
            <a:normAutofit/>
          </a:bodyPr>
          <a:lstStyle/>
          <a:p>
            <a:r>
              <a:rPr lang="en-GB" sz="3600" dirty="0">
                <a:latin typeface="+mn-lt"/>
              </a:rPr>
              <a:t>Boiling point of water</a:t>
            </a:r>
          </a:p>
        </p:txBody>
      </p:sp>
      <p:sp>
        <p:nvSpPr>
          <p:cNvPr id="38" name="Content Placeholder 2"/>
          <p:cNvSpPr txBox="1">
            <a:spLocks/>
          </p:cNvSpPr>
          <p:nvPr/>
        </p:nvSpPr>
        <p:spPr>
          <a:xfrm>
            <a:off x="561194" y="1241676"/>
            <a:ext cx="9253366"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4" name="Content Placeholder 2"/>
          <p:cNvSpPr txBox="1">
            <a:spLocks/>
          </p:cNvSpPr>
          <p:nvPr/>
        </p:nvSpPr>
        <p:spPr>
          <a:xfrm>
            <a:off x="561193" y="1394076"/>
            <a:ext cx="578880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7" name="Content Placeholder 2"/>
          <p:cNvSpPr txBox="1">
            <a:spLocks/>
          </p:cNvSpPr>
          <p:nvPr/>
        </p:nvSpPr>
        <p:spPr>
          <a:xfrm>
            <a:off x="484994" y="3241926"/>
            <a:ext cx="10945006"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8" name="Content Placeholder 2"/>
          <p:cNvSpPr txBox="1">
            <a:spLocks/>
          </p:cNvSpPr>
          <p:nvPr/>
        </p:nvSpPr>
        <p:spPr>
          <a:xfrm>
            <a:off x="561192" y="1224575"/>
            <a:ext cx="1123075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9" name="Rectangle 8"/>
          <p:cNvSpPr/>
          <p:nvPr/>
        </p:nvSpPr>
        <p:spPr>
          <a:xfrm>
            <a:off x="751114" y="1798484"/>
            <a:ext cx="9448800" cy="265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Video – Expert demonstrating this process</a:t>
            </a:r>
          </a:p>
        </p:txBody>
      </p:sp>
    </p:spTree>
    <p:custDataLst>
      <p:tags r:id="rId1"/>
    </p:custDataLst>
    <p:extLst>
      <p:ext uri="{BB962C8B-B14F-4D97-AF65-F5344CB8AC3E}">
        <p14:creationId xmlns:p14="http://schemas.microsoft.com/office/powerpoint/2010/main" val="1175459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a:spLocks noGrp="1"/>
          </p:cNvSpPr>
          <p:nvPr>
            <p:ph type="title"/>
          </p:nvPr>
        </p:nvSpPr>
        <p:spPr>
          <a:xfrm>
            <a:off x="561193" y="264463"/>
            <a:ext cx="7616770" cy="960112"/>
          </a:xfrm>
        </p:spPr>
        <p:txBody>
          <a:bodyPr>
            <a:normAutofit/>
          </a:bodyPr>
          <a:lstStyle/>
          <a:p>
            <a:r>
              <a:rPr lang="en-ZA" sz="3600" b="1" dirty="0"/>
              <a:t>Chemical bonds</a:t>
            </a:r>
            <a:endParaRPr lang="en-GB" sz="3600" dirty="0">
              <a:latin typeface="+mn-lt"/>
            </a:endParaRPr>
          </a:p>
        </p:txBody>
      </p:sp>
      <p:sp>
        <p:nvSpPr>
          <p:cNvPr id="38" name="Content Placeholder 2"/>
          <p:cNvSpPr txBox="1">
            <a:spLocks/>
          </p:cNvSpPr>
          <p:nvPr/>
        </p:nvSpPr>
        <p:spPr>
          <a:xfrm>
            <a:off x="561194" y="1241676"/>
            <a:ext cx="9253366"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4" name="Content Placeholder 2"/>
          <p:cNvSpPr txBox="1">
            <a:spLocks/>
          </p:cNvSpPr>
          <p:nvPr/>
        </p:nvSpPr>
        <p:spPr>
          <a:xfrm>
            <a:off x="561193" y="1394076"/>
            <a:ext cx="5788807"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7" name="Content Placeholder 2"/>
          <p:cNvSpPr txBox="1">
            <a:spLocks/>
          </p:cNvSpPr>
          <p:nvPr/>
        </p:nvSpPr>
        <p:spPr>
          <a:xfrm>
            <a:off x="713593" y="4289676"/>
            <a:ext cx="11190540"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endParaRPr lang="en-GB" dirty="0">
              <a:solidFill>
                <a:schemeClr val="tx1">
                  <a:lumMod val="65000"/>
                  <a:lumOff val="35000"/>
                </a:schemeClr>
              </a:solidFill>
            </a:endParaRPr>
          </a:p>
        </p:txBody>
      </p:sp>
      <p:sp>
        <p:nvSpPr>
          <p:cNvPr id="6" name="Content Placeholder 2"/>
          <p:cNvSpPr txBox="1">
            <a:spLocks/>
          </p:cNvSpPr>
          <p:nvPr/>
        </p:nvSpPr>
        <p:spPr>
          <a:xfrm>
            <a:off x="561192" y="1224575"/>
            <a:ext cx="5186465" cy="808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r>
              <a:rPr lang="en-GB" dirty="0">
                <a:solidFill>
                  <a:schemeClr val="tx1">
                    <a:lumMod val="65000"/>
                    <a:lumOff val="35000"/>
                  </a:schemeClr>
                </a:solidFill>
              </a:rPr>
              <a:t>A </a:t>
            </a:r>
            <a:r>
              <a:rPr lang="en-GB" b="1" dirty="0">
                <a:solidFill>
                  <a:schemeClr val="tx1">
                    <a:lumMod val="65000"/>
                    <a:lumOff val="35000"/>
                  </a:schemeClr>
                </a:solidFill>
              </a:rPr>
              <a:t>chemical bond</a:t>
            </a:r>
            <a:r>
              <a:rPr lang="en-GB" dirty="0">
                <a:solidFill>
                  <a:schemeClr val="tx1">
                    <a:lumMod val="65000"/>
                    <a:lumOff val="35000"/>
                  </a:schemeClr>
                </a:solidFill>
              </a:rPr>
              <a:t> is a lasting attraction between </a:t>
            </a:r>
            <a:r>
              <a:rPr lang="en-GB" b="1" dirty="0">
                <a:solidFill>
                  <a:schemeClr val="tx1">
                    <a:lumMod val="65000"/>
                    <a:lumOff val="35000"/>
                  </a:schemeClr>
                </a:solidFill>
              </a:rPr>
              <a:t>atoms, ions or molecules</a:t>
            </a:r>
            <a:r>
              <a:rPr lang="en-GB" dirty="0">
                <a:solidFill>
                  <a:schemeClr val="tx1">
                    <a:lumMod val="65000"/>
                    <a:lumOff val="35000"/>
                  </a:schemeClr>
                </a:solidFill>
              </a:rPr>
              <a:t> that enables the formation of chemical compounds. </a:t>
            </a:r>
          </a:p>
          <a:p>
            <a:r>
              <a:rPr lang="en-GB" dirty="0">
                <a:solidFill>
                  <a:schemeClr val="tx1">
                    <a:lumMod val="65000"/>
                    <a:lumOff val="35000"/>
                  </a:schemeClr>
                </a:solidFill>
              </a:rPr>
              <a:t>The strength of chemical bonds varies greatly. </a:t>
            </a:r>
            <a:r>
              <a:rPr lang="en-ZA" dirty="0">
                <a:solidFill>
                  <a:schemeClr val="tx1">
                    <a:lumMod val="65000"/>
                    <a:lumOff val="35000"/>
                  </a:schemeClr>
                </a:solidFill>
              </a:rPr>
              <a:t>The </a:t>
            </a:r>
            <a:r>
              <a:rPr lang="en-ZA" b="1" dirty="0">
                <a:solidFill>
                  <a:schemeClr val="tx1">
                    <a:lumMod val="65000"/>
                    <a:lumOff val="35000"/>
                  </a:schemeClr>
                </a:solidFill>
              </a:rPr>
              <a:t>three primary bonds </a:t>
            </a:r>
            <a:r>
              <a:rPr lang="en-ZA" dirty="0">
                <a:solidFill>
                  <a:schemeClr val="tx1">
                    <a:lumMod val="65000"/>
                    <a:lumOff val="35000"/>
                  </a:schemeClr>
                </a:solidFill>
              </a:rPr>
              <a:t>are </a:t>
            </a:r>
            <a:r>
              <a:rPr lang="en-ZA" b="1" dirty="0">
                <a:solidFill>
                  <a:schemeClr val="tx1">
                    <a:lumMod val="65000"/>
                    <a:lumOff val="35000"/>
                  </a:schemeClr>
                </a:solidFill>
              </a:rPr>
              <a:t>ionic</a:t>
            </a:r>
            <a:r>
              <a:rPr lang="en-ZA" dirty="0">
                <a:solidFill>
                  <a:schemeClr val="tx1">
                    <a:lumMod val="65000"/>
                    <a:lumOff val="35000"/>
                  </a:schemeClr>
                </a:solidFill>
              </a:rPr>
              <a:t>, </a:t>
            </a:r>
            <a:r>
              <a:rPr lang="en-ZA" b="1" dirty="0">
                <a:solidFill>
                  <a:schemeClr val="tx1">
                    <a:lumMod val="65000"/>
                    <a:lumOff val="35000"/>
                  </a:schemeClr>
                </a:solidFill>
              </a:rPr>
              <a:t>covalent</a:t>
            </a:r>
            <a:r>
              <a:rPr lang="en-ZA" dirty="0">
                <a:solidFill>
                  <a:schemeClr val="tx1">
                    <a:lumMod val="65000"/>
                    <a:lumOff val="35000"/>
                  </a:schemeClr>
                </a:solidFill>
              </a:rPr>
              <a:t> and </a:t>
            </a:r>
            <a:r>
              <a:rPr lang="en-ZA" b="1" dirty="0">
                <a:solidFill>
                  <a:schemeClr val="tx1">
                    <a:lumMod val="65000"/>
                    <a:lumOff val="35000"/>
                  </a:schemeClr>
                </a:solidFill>
              </a:rPr>
              <a:t>metallic</a:t>
            </a:r>
            <a:r>
              <a:rPr lang="en-ZA" dirty="0">
                <a:solidFill>
                  <a:schemeClr val="tx1">
                    <a:lumMod val="65000"/>
                    <a:lumOff val="35000"/>
                  </a:schemeClr>
                </a:solidFill>
              </a:rPr>
              <a:t> bonds.</a:t>
            </a: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endParaRPr lang="en-GB" dirty="0">
              <a:solidFill>
                <a:schemeClr val="tx1">
                  <a:lumMod val="65000"/>
                  <a:lumOff val="35000"/>
                </a:schemeClr>
              </a:solidFill>
            </a:endParaRPr>
          </a:p>
          <a:p>
            <a:br>
              <a:rPr lang="en-GB" dirty="0">
                <a:solidFill>
                  <a:schemeClr val="tx1">
                    <a:lumMod val="65000"/>
                    <a:lumOff val="35000"/>
                  </a:schemeClr>
                </a:solidFill>
              </a:rPr>
            </a:br>
            <a:endParaRPr lang="en-GB" dirty="0">
              <a:solidFill>
                <a:schemeClr val="tx1">
                  <a:lumMod val="65000"/>
                  <a:lumOff val="35000"/>
                </a:schemeClr>
              </a:solidFill>
            </a:endParaRPr>
          </a:p>
          <a:p>
            <a:endParaRPr lang="en-GB" dirty="0">
              <a:solidFill>
                <a:schemeClr val="tx1">
                  <a:lumMod val="65000"/>
                  <a:lumOff val="35000"/>
                </a:schemeClr>
              </a:solidFill>
            </a:endParaRPr>
          </a:p>
        </p:txBody>
      </p:sp>
      <p:pic>
        <p:nvPicPr>
          <p:cNvPr id="16" name="Graphic 5" descr="User">
            <a:extLst>
              <a:ext uri="{FF2B5EF4-FFF2-40B4-BE49-F238E27FC236}">
                <a16:creationId xmlns:a16="http://schemas.microsoft.com/office/drawing/2014/main" id="{B4EF9E18-D06F-E949-B08A-E182E1F8545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23860" y="3950905"/>
            <a:ext cx="1226911" cy="1226911"/>
          </a:xfrm>
          <a:prstGeom prst="rect">
            <a:avLst/>
          </a:prstGeom>
        </p:spPr>
      </p:pic>
      <p:graphicFrame>
        <p:nvGraphicFramePr>
          <p:cNvPr id="15" name="Diagram 14"/>
          <p:cNvGraphicFramePr/>
          <p:nvPr>
            <p:extLst>
              <p:ext uri="{D42A27DB-BD31-4B8C-83A1-F6EECF244321}">
                <p14:modId xmlns:p14="http://schemas.microsoft.com/office/powerpoint/2010/main" val="3328244638"/>
              </p:ext>
            </p:extLst>
          </p:nvPr>
        </p:nvGraphicFramePr>
        <p:xfrm>
          <a:off x="5810199" y="661792"/>
          <a:ext cx="6107611" cy="556808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9" name="Rectangle 18">
            <a:extLst>
              <a:ext uri="{FF2B5EF4-FFF2-40B4-BE49-F238E27FC236}">
                <a16:creationId xmlns:a16="http://schemas.microsoft.com/office/drawing/2014/main" id="{B99A2243-0C52-D542-BF61-3FAD1B77F3F3}"/>
              </a:ext>
            </a:extLst>
          </p:cNvPr>
          <p:cNvSpPr/>
          <p:nvPr/>
        </p:nvSpPr>
        <p:spPr>
          <a:xfrm>
            <a:off x="1578428" y="4148863"/>
            <a:ext cx="3801109" cy="830997"/>
          </a:xfrm>
          <a:prstGeom prst="rect">
            <a:avLst/>
          </a:prstGeom>
          <a:solidFill>
            <a:schemeClr val="accent6">
              <a:lumMod val="60000"/>
              <a:lumOff val="40000"/>
            </a:schemeClr>
          </a:solidFill>
        </p:spPr>
        <p:txBody>
          <a:bodyPr wrap="square">
            <a:spAutoFit/>
          </a:bodyPr>
          <a:lstStyle/>
          <a:p>
            <a:pPr lvl="0">
              <a:defRPr/>
            </a:pPr>
            <a:r>
              <a:rPr lang="en-ZA" sz="2400" dirty="0">
                <a:solidFill>
                  <a:schemeClr val="tx1">
                    <a:lumMod val="65000"/>
                    <a:lumOff val="35000"/>
                  </a:schemeClr>
                </a:solidFill>
              </a:rPr>
              <a:t>Click each bond to find out more.</a:t>
            </a:r>
          </a:p>
        </p:txBody>
      </p:sp>
      <p:sp>
        <p:nvSpPr>
          <p:cNvPr id="5" name="Rectangle 4"/>
          <p:cNvSpPr/>
          <p:nvPr/>
        </p:nvSpPr>
        <p:spPr>
          <a:xfrm>
            <a:off x="10210800" y="6229877"/>
            <a:ext cx="1208314" cy="33420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NEXT</a:t>
            </a:r>
          </a:p>
        </p:txBody>
      </p:sp>
    </p:spTree>
    <p:custDataLst>
      <p:tags r:id="rId1"/>
    </p:custDataLst>
    <p:extLst>
      <p:ext uri="{BB962C8B-B14F-4D97-AF65-F5344CB8AC3E}">
        <p14:creationId xmlns:p14="http://schemas.microsoft.com/office/powerpoint/2010/main" val="21170452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DESIGN_ID_OFFICE THEME" val="0zh1KZcY"/>
  <p:tag name="ARTICULATE_SLIDE_COUNT" val="2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23439</TotalTime>
  <Words>1610</Words>
  <Application>Microsoft Office PowerPoint</Application>
  <PresentationFormat>Widescreen</PresentationFormat>
  <Paragraphs>257</Paragraphs>
  <Slides>22</Slides>
  <Notes>21</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Electrical Principles</vt:lpstr>
      <vt:lpstr>Outcomes</vt:lpstr>
      <vt:lpstr>Introduction</vt:lpstr>
      <vt:lpstr>Forces acting on electrons</vt:lpstr>
      <vt:lpstr>The flow of electrons</vt:lpstr>
      <vt:lpstr>Changing state of matter</vt:lpstr>
      <vt:lpstr>Melting point</vt:lpstr>
      <vt:lpstr>Boiling point of water</vt:lpstr>
      <vt:lpstr>Chemical bonds</vt:lpstr>
      <vt:lpstr>Ionic bonds</vt:lpstr>
      <vt:lpstr>Covalent bonds</vt:lpstr>
      <vt:lpstr>Metallic bonds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404</cp:revision>
  <dcterms:created xsi:type="dcterms:W3CDTF">2018-02-02T12:07:09Z</dcterms:created>
  <dcterms:modified xsi:type="dcterms:W3CDTF">2018-09-19T13:52:54Z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538F6D22-0F87-4DA8-A1CB-D4095D9B5850</vt:lpwstr>
  </property>
  <property fmtid="{D5CDD505-2E9C-101B-9397-08002B2CF9AE}" pid="3" name="ArticulatePath">
    <vt:lpwstr>01_01_04_AtomicTheory_Unit4</vt:lpwstr>
  </property>
</Properties>
</file>