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comments/comment1.xml" ContentType="application/vnd.openxmlformats-officedocument.presentationml.comment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comments/comment2.xml" ContentType="application/vnd.openxmlformats-officedocument.presentationml.comments+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93" r:id="rId3"/>
    <p:sldId id="298" r:id="rId4"/>
    <p:sldId id="407" r:id="rId5"/>
    <p:sldId id="409" r:id="rId6"/>
    <p:sldId id="442" r:id="rId7"/>
    <p:sldId id="448" r:id="rId8"/>
    <p:sldId id="462" r:id="rId9"/>
    <p:sldId id="463" r:id="rId10"/>
    <p:sldId id="449" r:id="rId11"/>
    <p:sldId id="450" r:id="rId12"/>
    <p:sldId id="426" r:id="rId13"/>
    <p:sldId id="454" r:id="rId14"/>
    <p:sldId id="456" r:id="rId15"/>
    <p:sldId id="455" r:id="rId16"/>
    <p:sldId id="428" r:id="rId17"/>
    <p:sldId id="433" r:id="rId18"/>
    <p:sldId id="461" r:id="rId19"/>
    <p:sldId id="451" r:id="rId20"/>
    <p:sldId id="459" r:id="rId21"/>
    <p:sldId id="427"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6" clrIdx="0">
    <p:extLst/>
  </p:cmAuthor>
  <p:cmAuthor id="2" name="Windows User" initials="WU"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71499" autoAdjust="0"/>
  </p:normalViewPr>
  <p:slideViewPr>
    <p:cSldViewPr snapToGrid="0" snapToObjects="1">
      <p:cViewPr varScale="1">
        <p:scale>
          <a:sx n="82" d="100"/>
          <a:sy n="82" d="100"/>
        </p:scale>
        <p:origin x="151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06-22T13:42:12.770" idx="1">
    <p:pos x="1104" y="2874"/>
    <p:text>Link to Slide- Strong electrolytes</p:text>
  </p:cm>
  <p:cm authorId="2" dt="2018-06-22T13:42:31.709" idx="2">
    <p:pos x="3004" y="2884"/>
    <p:text>Link to slide- weak electrolytes</p:text>
  </p:cm>
  <p:cm authorId="2" dt="2018-06-22T13:42:45.990" idx="3">
    <p:pos x="4918" y="2872"/>
    <p:text>Link to slide- non electrolytes</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18-06-22T15:01:01.514" idx="4">
    <p:pos x="1380" y="2520"/>
    <p:text>Link to Slide- Electrolysis of molten lead</p:text>
  </p:cm>
  <p:cm authorId="2" dt="2018-06-22T15:01:21.799" idx="5">
    <p:pos x="4688" y="2305"/>
    <p:text>Link to slide- Electrolysis of copper chloride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19/09/2018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bbc.co.uk/bitesize/standard/chemistry/propertiesofsubstances/conduction/revision/5/"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het.colorado.edu/en/simulation/legacy/sugar-and-salt-solution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Present boxes with just the number. On click/touch, reveal the full statement as a slide right animation</a:t>
            </a:r>
          </a:p>
          <a:p>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Display small animations to indicate that boxes can be clicked/touched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a:t>Note</a:t>
            </a:r>
            <a:r>
              <a:rPr lang="en-ZA" b="1" baseline="0" dirty="0"/>
              <a:t> for interactivity –</a:t>
            </a:r>
          </a:p>
          <a:p>
            <a:endParaRPr lang="en-ZA" b="1" baseline="0" dirty="0"/>
          </a:p>
          <a:p>
            <a:r>
              <a:rPr lang="en-ZA" b="1" baseline="0" dirty="0"/>
              <a:t>Convert to animation in which each step described is animated on the image</a:t>
            </a:r>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a:t>Note</a:t>
            </a:r>
            <a:r>
              <a:rPr lang="en-ZA" b="1" baseline="0" dirty="0"/>
              <a:t> for interactivity –</a:t>
            </a:r>
          </a:p>
          <a:p>
            <a:endParaRPr lang="en-ZA" b="1" baseline="0" dirty="0"/>
          </a:p>
          <a:p>
            <a:r>
              <a:rPr lang="en-ZA" b="1" baseline="0" dirty="0"/>
              <a:t>Convert to animation in which each step described is animated on the image</a:t>
            </a:r>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a:t>Notes for interactivity:</a:t>
            </a:r>
          </a:p>
          <a:p>
            <a:r>
              <a:rPr lang="en-ZA" b="1" dirty="0"/>
              <a:t>Numbers display</a:t>
            </a:r>
            <a:r>
              <a:rPr lang="en-ZA" b="1" baseline="0" dirty="0"/>
              <a:t> only, when clicked, full statement is revealed.</a:t>
            </a:r>
            <a:endParaRPr lang="en-ZA" b="1" dirty="0"/>
          </a:p>
          <a:p>
            <a:endParaRPr lang="en-ZA" b="1" dirty="0"/>
          </a:p>
          <a:p>
            <a:pPr marL="228600" indent="-228600">
              <a:lnSpc>
                <a:spcPct val="100000"/>
              </a:lnSpc>
              <a:buFont typeface="Arial" panose="020B0604020202020204" pitchFamily="34" charset="0"/>
              <a:buAutoNum type="arabicPeriod"/>
            </a:pPr>
            <a:r>
              <a:rPr lang="en-GB" dirty="0">
                <a:solidFill>
                  <a:schemeClr val="tx1">
                    <a:lumMod val="65000"/>
                    <a:lumOff val="35000"/>
                  </a:schemeClr>
                </a:solidFill>
              </a:rPr>
              <a:t>Ions are attracted to the electrodes</a:t>
            </a:r>
          </a:p>
          <a:p>
            <a:pPr marL="228600" indent="-228600">
              <a:lnSpc>
                <a:spcPct val="100000"/>
              </a:lnSpc>
              <a:buFont typeface="Arial" panose="020B0604020202020204" pitchFamily="34" charset="0"/>
              <a:buAutoNum type="arabicPeriod"/>
            </a:pPr>
            <a:r>
              <a:rPr lang="en-GB" dirty="0">
                <a:solidFill>
                  <a:schemeClr val="tx1">
                    <a:lumMod val="65000"/>
                    <a:lumOff val="35000"/>
                  </a:schemeClr>
                </a:solidFill>
              </a:rPr>
              <a:t>Negative non-metal ions are attracted to the positive electrode</a:t>
            </a:r>
          </a:p>
          <a:p>
            <a:pPr marL="228600" indent="-228600">
              <a:lnSpc>
                <a:spcPct val="100000"/>
              </a:lnSpc>
              <a:buFont typeface="Arial" panose="020B0604020202020204" pitchFamily="34" charset="0"/>
              <a:buAutoNum type="arabicPeriod"/>
            </a:pPr>
            <a:r>
              <a:rPr lang="en-GB" dirty="0">
                <a:solidFill>
                  <a:schemeClr val="tx1">
                    <a:lumMod val="65000"/>
                    <a:lumOff val="35000"/>
                  </a:schemeClr>
                </a:solidFill>
              </a:rPr>
              <a:t>Positive metal ions are attracted to the negative electrode </a:t>
            </a:r>
          </a:p>
          <a:p>
            <a:pPr marL="228600" indent="-228600">
              <a:lnSpc>
                <a:spcPct val="100000"/>
              </a:lnSpc>
              <a:buFont typeface="Arial" panose="020B0604020202020204" pitchFamily="34" charset="0"/>
              <a:buAutoNum type="arabicPeriod"/>
            </a:pPr>
            <a:r>
              <a:rPr lang="en-GB" dirty="0">
                <a:solidFill>
                  <a:schemeClr val="tx1">
                    <a:lumMod val="65000"/>
                    <a:lumOff val="35000"/>
                  </a:schemeClr>
                </a:solidFill>
              </a:rPr>
              <a:t>At the electrodes, electrons are gained or lost by the ions involved </a:t>
            </a:r>
          </a:p>
          <a:p>
            <a:pPr marL="228600" indent="-228600">
              <a:lnSpc>
                <a:spcPct val="100000"/>
              </a:lnSpc>
              <a:buFont typeface="Arial" panose="020B0604020202020204" pitchFamily="34" charset="0"/>
              <a:buAutoNum type="arabicPeriod"/>
            </a:pPr>
            <a:r>
              <a:rPr lang="en-GB" dirty="0">
                <a:solidFill>
                  <a:schemeClr val="tx1">
                    <a:lumMod val="65000"/>
                    <a:lumOff val="35000"/>
                  </a:schemeClr>
                </a:solidFill>
              </a:rPr>
              <a:t>Products are formed at each electrode</a:t>
            </a:r>
          </a:p>
          <a:p>
            <a:endParaRPr lang="en-GB" dirty="0">
              <a:solidFill>
                <a:schemeClr val="tx1">
                  <a:lumMod val="65000"/>
                  <a:lumOff val="35000"/>
                </a:schemeClr>
              </a:solidFill>
              <a:hlinkClick r:id="rId3"/>
            </a:endParaRPr>
          </a:p>
          <a:p>
            <a:endParaRPr lang="en-GB" dirty="0">
              <a:solidFill>
                <a:schemeClr val="tx1">
                  <a:lumMod val="65000"/>
                  <a:lumOff val="35000"/>
                </a:schemeClr>
              </a:solidFill>
              <a:hlinkClick r:id="rId3"/>
            </a:endParaRPr>
          </a:p>
          <a:p>
            <a:endParaRPr lang="en-GB" dirty="0">
              <a:solidFill>
                <a:schemeClr val="tx1">
                  <a:lumMod val="65000"/>
                  <a:lumOff val="35000"/>
                </a:schemeClr>
              </a:solidFill>
            </a:endParaRPr>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Correct answers:</a:t>
            </a:r>
          </a:p>
          <a:p>
            <a:r>
              <a:rPr lang="en-ZA" dirty="0"/>
              <a:t>Q1: Sodium ion (Na</a:t>
            </a:r>
            <a:r>
              <a:rPr lang="en-ZA" baseline="30000" dirty="0"/>
              <a:t>+</a:t>
            </a:r>
            <a:r>
              <a:rPr lang="en-ZA" baseline="0" dirty="0"/>
              <a:t>)</a:t>
            </a:r>
          </a:p>
          <a:p>
            <a:r>
              <a:rPr lang="en-ZA" baseline="0" dirty="0"/>
              <a:t>Q2: Anion  Charge = -2</a:t>
            </a:r>
          </a:p>
          <a:p>
            <a:r>
              <a:rPr lang="en-ZA" baseline="0" dirty="0"/>
              <a:t>Q3: sodium nitrate</a:t>
            </a:r>
          </a:p>
          <a:p>
            <a:r>
              <a:rPr lang="en-ZA" baseline="0" dirty="0"/>
              <a:t>Q4: copper forms on the negative electrode</a:t>
            </a:r>
          </a:p>
          <a:p>
            <a:r>
              <a:rPr lang="en-ZA" baseline="0" dirty="0"/>
              <a:t>      chlorine bubbles appear on the positive electrode </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3344184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a:t>Image source: https://www.youtube.com/watch?v=ODbgKXFED5o</a:t>
            </a:r>
          </a:p>
          <a:p>
            <a:endParaRPr lang="en-ZA" b="1" dirty="0"/>
          </a:p>
          <a:p>
            <a:pPr marL="0" marR="0" indent="0" algn="l" defTabSz="914400" rtl="0" eaLnBrk="1" fontAlgn="auto" latinLnBrk="0" hangingPunct="1">
              <a:lnSpc>
                <a:spcPct val="100000"/>
              </a:lnSpc>
              <a:spcBef>
                <a:spcPts val="0"/>
              </a:spcBef>
              <a:spcAft>
                <a:spcPts val="0"/>
              </a:spcAft>
              <a:buClrTx/>
              <a:buSzTx/>
              <a:buFontTx/>
              <a:buNone/>
              <a:tabLst/>
              <a:defRPr/>
            </a:pPr>
            <a:r>
              <a:rPr lang="en-ZA" b="1" baseline="0" dirty="0"/>
              <a:t>Click here to activity- Link to Word doc- Activity: Conductivity of Ions in a solution- can be found in resources section</a:t>
            </a:r>
            <a:endParaRPr lang="en-ZA" b="1" dirty="0"/>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a:t>Link to Answer Sheet</a:t>
            </a:r>
            <a:r>
              <a:rPr lang="en-ZA" b="1" baseline="0" dirty="0"/>
              <a:t> in Resource folder – Activity – </a:t>
            </a:r>
            <a:r>
              <a:rPr lang="en-US" sz="1200" b="1" dirty="0"/>
              <a:t>Conductivity of Ions in a Solution </a:t>
            </a:r>
            <a:r>
              <a:rPr lang="en-ZA" b="1" baseline="0" dirty="0"/>
              <a:t>– Answer sheet</a:t>
            </a:r>
          </a:p>
          <a:p>
            <a:r>
              <a:rPr lang="en-ZA" b="1" baseline="0" dirty="0"/>
              <a:t>Note to design: Please recreate/format sheet</a:t>
            </a:r>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baseline="0" dirty="0"/>
              <a:t>Notes for interactivity:</a:t>
            </a:r>
          </a:p>
          <a:p>
            <a:endParaRPr lang="en-ZA" b="1" baseline="0" dirty="0"/>
          </a:p>
          <a:p>
            <a:r>
              <a:rPr lang="en-ZA" b="1" dirty="0"/>
              <a:t>When learner clicks on button  text,</a:t>
            </a:r>
            <a:r>
              <a:rPr lang="en-ZA" b="1" baseline="0" dirty="0"/>
              <a:t> it expands to reveal description. When learner clicks on second text button, the first will collapse to reveal second description. </a:t>
            </a:r>
          </a:p>
          <a:p>
            <a:r>
              <a:rPr lang="en-ZA" b="1" baseline="0" dirty="0"/>
              <a:t>Text as follows: (text to be accompanied with supporting image – see right)</a:t>
            </a:r>
          </a:p>
          <a:p>
            <a:pPr marL="0" marR="0" indent="0" algn="l" defTabSz="914400" rtl="0" eaLnBrk="1" fontAlgn="auto" latinLnBrk="0" hangingPunct="1">
              <a:lnSpc>
                <a:spcPct val="100000"/>
              </a:lnSpc>
              <a:spcBef>
                <a:spcPts val="0"/>
              </a:spcBef>
              <a:spcAft>
                <a:spcPts val="0"/>
              </a:spcAft>
              <a:buClrTx/>
              <a:buSzTx/>
              <a:buFontTx/>
              <a:buNone/>
              <a:tabLst/>
              <a:defRPr/>
            </a:pPr>
            <a:r>
              <a:rPr lang="en-ZA" b="1" baseline="0" dirty="0"/>
              <a:t>Ion</a:t>
            </a:r>
            <a:r>
              <a:rPr lang="en-ZA" b="0" baseline="0" dirty="0"/>
              <a:t>- </a:t>
            </a:r>
            <a:r>
              <a:rPr lang="en-GB" dirty="0">
                <a:solidFill>
                  <a:schemeClr val="tx1">
                    <a:lumMod val="65000"/>
                    <a:lumOff val="35000"/>
                  </a:schemeClr>
                </a:solidFill>
              </a:rPr>
              <a:t>An</a:t>
            </a:r>
            <a:r>
              <a:rPr lang="en-GB" b="1" dirty="0">
                <a:solidFill>
                  <a:schemeClr val="tx1">
                    <a:lumMod val="65000"/>
                    <a:lumOff val="35000"/>
                  </a:schemeClr>
                </a:solidFill>
              </a:rPr>
              <a:t> ion </a:t>
            </a:r>
            <a:r>
              <a:rPr lang="en-GB" dirty="0">
                <a:solidFill>
                  <a:schemeClr val="tx1">
                    <a:lumMod val="65000"/>
                    <a:lumOff val="35000"/>
                  </a:schemeClr>
                </a:solidFill>
              </a:rPr>
              <a:t>is simply a </a:t>
            </a:r>
            <a:r>
              <a:rPr lang="en-GB" b="1" dirty="0">
                <a:solidFill>
                  <a:schemeClr val="tx1">
                    <a:lumMod val="65000"/>
                    <a:lumOff val="35000"/>
                  </a:schemeClr>
                </a:solidFill>
              </a:rPr>
              <a:t>charged atom </a:t>
            </a:r>
            <a:r>
              <a:rPr lang="en-GB" b="0" dirty="0">
                <a:solidFill>
                  <a:schemeClr val="tx1">
                    <a:lumMod val="65000"/>
                    <a:lumOff val="35000"/>
                  </a:schemeClr>
                </a:solidFill>
              </a:rPr>
              <a:t>or </a:t>
            </a:r>
            <a:r>
              <a:rPr lang="en-GB" b="1" dirty="0">
                <a:solidFill>
                  <a:schemeClr val="tx1">
                    <a:lumMod val="65000"/>
                    <a:lumOff val="35000"/>
                  </a:schemeClr>
                </a:solidFill>
              </a:rPr>
              <a:t>group of atoms</a:t>
            </a:r>
            <a:r>
              <a:rPr lang="en-GB" dirty="0">
                <a:solidFill>
                  <a:schemeClr val="tx1">
                    <a:lumMod val="65000"/>
                    <a:lumOff val="35000"/>
                  </a:schemeClr>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solidFill>
                  <a:schemeClr val="tx1">
                    <a:lumMod val="65000"/>
                    <a:lumOff val="35000"/>
                  </a:schemeClr>
                </a:solidFill>
              </a:rPr>
              <a:t>Ionisation  - </a:t>
            </a:r>
            <a:r>
              <a:rPr lang="en-GB" b="1" dirty="0">
                <a:solidFill>
                  <a:schemeClr val="tx1">
                    <a:lumMod val="65000"/>
                    <a:lumOff val="35000"/>
                  </a:schemeClr>
                </a:solidFill>
              </a:rPr>
              <a:t>Ionisation</a:t>
            </a:r>
            <a:r>
              <a:rPr lang="en-GB" dirty="0">
                <a:solidFill>
                  <a:schemeClr val="tx1">
                    <a:lumMod val="65000"/>
                    <a:lumOff val="35000"/>
                  </a:schemeClr>
                </a:solidFill>
              </a:rPr>
              <a:t> is the process by which an atom acquires a negative or positive charge by gaining or losing electrons to form ions.</a:t>
            </a:r>
            <a:r>
              <a:rPr lang="en-GB" baseline="0" dirty="0">
                <a:solidFill>
                  <a:schemeClr val="tx1">
                    <a:lumMod val="65000"/>
                    <a:lumOff val="35000"/>
                  </a:schemeClr>
                </a:solidFill>
              </a:rPr>
              <a:t> This</a:t>
            </a:r>
            <a:r>
              <a:rPr lang="en-GB" dirty="0">
                <a:solidFill>
                  <a:schemeClr val="tx1">
                    <a:lumMod val="65000"/>
                    <a:lumOff val="35000"/>
                  </a:schemeClr>
                </a:solidFill>
              </a:rPr>
              <a:t> often happens at</a:t>
            </a:r>
            <a:r>
              <a:rPr lang="en-GB" baseline="0" dirty="0">
                <a:solidFill>
                  <a:schemeClr val="tx1">
                    <a:lumMod val="65000"/>
                    <a:lumOff val="35000"/>
                  </a:schemeClr>
                </a:solidFill>
              </a:rPr>
              <a:t> the same time</a:t>
            </a:r>
            <a:r>
              <a:rPr lang="en-GB" dirty="0">
                <a:solidFill>
                  <a:schemeClr val="tx1">
                    <a:lumMod val="65000"/>
                    <a:lumOff val="35000"/>
                  </a:schemeClr>
                </a:solidFill>
              </a:rPr>
              <a:t> as other chemical changes.</a:t>
            </a:r>
            <a:endParaRPr lang="en-ZA" dirty="0">
              <a:solidFill>
                <a:schemeClr val="tx1">
                  <a:lumMod val="65000"/>
                  <a:lumOff val="3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b="1" baseline="0" dirty="0"/>
          </a:p>
          <a:p>
            <a:r>
              <a:rPr lang="en-ZA" b="1" dirty="0"/>
              <a:t>Link for embedded</a:t>
            </a:r>
            <a:r>
              <a:rPr lang="en-ZA" b="1" baseline="0" dirty="0"/>
              <a:t> </a:t>
            </a:r>
            <a:r>
              <a:rPr lang="en-ZA" b="1" baseline="0" dirty="0" err="1"/>
              <a:t>Youtube</a:t>
            </a:r>
            <a:r>
              <a:rPr lang="en-ZA" b="1" baseline="0" dirty="0"/>
              <a:t> video: https://www.youtube.com/watch?v=WWc3k2723IM</a:t>
            </a:r>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1" dirty="0"/>
              <a:t>Link to simulation: </a:t>
            </a:r>
            <a:r>
              <a:rPr lang="en-US" sz="1200" u="sng" dirty="0">
                <a:hlinkClick r:id="rId3"/>
              </a:rPr>
              <a:t>https://phet.colorado.edu/en/simulation/legacy/sugar-and-salt-solutions</a:t>
            </a:r>
            <a:endParaRPr lang="en-US" sz="1200" u="sng"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dirty="0"/>
          </a:p>
          <a:p>
            <a:r>
              <a:rPr lang="en-US" sz="1200" kern="1200" dirty="0">
                <a:solidFill>
                  <a:schemeClr val="tx1"/>
                </a:solidFill>
                <a:effectLst/>
                <a:latin typeface="+mn-lt"/>
                <a:ea typeface="+mn-ea"/>
                <a:cs typeface="+mn-cs"/>
              </a:rPr>
              <a:t>Answers:</a:t>
            </a:r>
            <a:endParaRPr lang="en-Z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The lattice breaks up in water.</a:t>
            </a:r>
            <a:endParaRPr lang="en-ZA"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The sugar also breaks up but not into individual ions like the salt.</a:t>
            </a:r>
            <a:endParaRPr lang="en-ZA"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Covalent. The smallest particle of water is a molecule.</a:t>
            </a:r>
            <a:endParaRPr lang="en-ZA"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The lattice breaks up into ions.</a:t>
            </a:r>
            <a:endParaRPr lang="en-ZA"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Ionic </a:t>
            </a:r>
            <a:endParaRPr lang="en-ZA"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Ions</a:t>
            </a:r>
            <a:endParaRPr lang="en-ZA"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The sugar molecules separate but the individual molecules stay intact.</a:t>
            </a:r>
            <a:endParaRPr lang="en-ZA"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Covalent.</a:t>
            </a:r>
            <a:endParaRPr lang="en-ZA"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Molecule</a:t>
            </a:r>
            <a:endParaRPr lang="en-ZA"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Salt. It forms free ions in solution.</a:t>
            </a:r>
            <a:endParaRPr lang="en-ZA"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No, It doesn’t have ions in solution.</a:t>
            </a:r>
            <a:endParaRPr lang="en-ZA"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a:t>Notes</a:t>
            </a:r>
            <a:r>
              <a:rPr lang="en-ZA" b="1" baseline="0" dirty="0"/>
              <a:t> for design:</a:t>
            </a:r>
          </a:p>
          <a:p>
            <a:r>
              <a:rPr lang="en-ZA" b="1" baseline="0" dirty="0"/>
              <a:t>Please recreate images in appealing layout</a:t>
            </a:r>
          </a:p>
          <a:p>
            <a:endParaRPr lang="en-ZA" b="1" baseline="0" dirty="0"/>
          </a:p>
          <a:p>
            <a:endParaRPr lang="en-ZA" b="1" baseline="0" dirty="0"/>
          </a:p>
          <a:p>
            <a:endParaRPr lang="en-ZA" b="1" baseline="0" dirty="0"/>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a:t>Notes to design: Recreate image</a:t>
            </a:r>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a:t>Each block to link to additional info</a:t>
            </a:r>
            <a:r>
              <a:rPr lang="en-ZA" b="1" baseline="0" dirty="0"/>
              <a:t> slide</a:t>
            </a:r>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1" dirty="0"/>
              <a:t>Link to the slides that follow</a:t>
            </a:r>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1744219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2010638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4151407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61289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661535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960596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4"/>
            <a:ext cx="10515600" cy="4849495"/>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3">
            <a:extLst>
              <a:ext uri="{FF2B5EF4-FFF2-40B4-BE49-F238E27FC236}">
                <a16:creationId xmlns:a16="http://schemas.microsoft.com/office/drawing/2014/main" id="{C2F72415-A163-4D39-AE6F-5109F6554971}"/>
              </a:ext>
            </a:extLst>
          </p:cNvPr>
          <p:cNvSpPr/>
          <p:nvPr userDrawn="1"/>
        </p:nvSpPr>
        <p:spPr>
          <a:xfrm>
            <a:off x="221672" y="6375243"/>
            <a:ext cx="11748655"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5"/>
    </p:custDataLst>
    <p:extLst>
      <p:ext uri="{BB962C8B-B14F-4D97-AF65-F5344CB8AC3E}">
        <p14:creationId xmlns:p14="http://schemas.microsoft.com/office/powerpoint/2010/main" val="1702358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1.xml"/><Relationship Id="rId7"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hyperlink" Target="http://www.bbc.co.uk/bitesize/standard/chemistry/propertiesofsubstances/conduction/revision/5/" TargetMode="External"/><Relationship Id="rId9" Type="http://schemas.openxmlformats.org/officeDocument/2006/relationships/comments" Target="../comments/commen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hyperlink" Target="http://www.bbc.co.uk/bitesize/standard/chemistry/propertiesofsubstances/conduction/revision/5/"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hyperlink" Target="http://www.bbc.co.uk/bitesize/standard/chemistry/propertiesofsubstances/conduction/revision/5/"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image" Target="../media/image13.pn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2.xml"/><Relationship Id="rId5" Type="http://schemas.openxmlformats.org/officeDocument/2006/relationships/image" Target="../media/image3.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3.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comments" Target="../comments/comment1.xml"/><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Electrical Principles</a:t>
            </a:r>
          </a:p>
        </p:txBody>
      </p:sp>
      <p:sp>
        <p:nvSpPr>
          <p:cNvPr id="3" name="Subtitle 2"/>
          <p:cNvSpPr>
            <a:spLocks noGrp="1"/>
          </p:cNvSpPr>
          <p:nvPr>
            <p:ph type="subTitle" idx="1"/>
          </p:nvPr>
        </p:nvSpPr>
        <p:spPr/>
        <p:txBody>
          <a:bodyPr>
            <a:normAutofit/>
          </a:bodyPr>
          <a:lstStyle/>
          <a:p>
            <a:r>
              <a:rPr lang="en-GB" sz="3200" dirty="0"/>
              <a:t>Topic 1: Basic Atomic Theory</a:t>
            </a:r>
          </a:p>
          <a:p>
            <a:r>
              <a:rPr lang="en-GB" sz="3200" dirty="0"/>
              <a:t>Unit 3: Ionisation</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2" y="264463"/>
            <a:ext cx="10857921" cy="960112"/>
          </a:xfrm>
        </p:spPr>
        <p:txBody>
          <a:bodyPr>
            <a:normAutofit/>
          </a:bodyPr>
          <a:lstStyle/>
          <a:p>
            <a:r>
              <a:rPr lang="en-ZA" sz="3600" b="1" dirty="0"/>
              <a:t>Weak electrolytes</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57888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Content Placeholder 2"/>
          <p:cNvSpPr txBox="1">
            <a:spLocks/>
          </p:cNvSpPr>
          <p:nvPr/>
        </p:nvSpPr>
        <p:spPr>
          <a:xfrm>
            <a:off x="561192" y="1224575"/>
            <a:ext cx="1123075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Weak electrolytes only partially dissociate in solution therefore produce relatively </a:t>
            </a:r>
            <a:r>
              <a:rPr lang="en-GB" b="1" dirty="0">
                <a:solidFill>
                  <a:schemeClr val="tx1">
                    <a:lumMod val="65000"/>
                    <a:lumOff val="35000"/>
                  </a:schemeClr>
                </a:solidFill>
              </a:rPr>
              <a:t>few ions </a:t>
            </a:r>
            <a:r>
              <a:rPr lang="en-GB" dirty="0">
                <a:solidFill>
                  <a:schemeClr val="tx1">
                    <a:lumMod val="65000"/>
                    <a:lumOff val="35000"/>
                  </a:schemeClr>
                </a:solidFill>
              </a:rPr>
              <a:t>in the solution. That is the reason weak electrolytes are poor conductors of electricity.</a:t>
            </a:r>
          </a:p>
          <a:p>
            <a:endParaRPr lang="en-GB" dirty="0">
              <a:solidFill>
                <a:schemeClr val="tx1">
                  <a:lumMod val="65000"/>
                  <a:lumOff val="35000"/>
                </a:schemeClr>
              </a:solidFill>
            </a:endParaRPr>
          </a:p>
          <a:p>
            <a:r>
              <a:rPr lang="en-GB" dirty="0">
                <a:solidFill>
                  <a:schemeClr val="tx1">
                    <a:lumMod val="65000"/>
                    <a:lumOff val="35000"/>
                  </a:schemeClr>
                </a:solidFill>
              </a:rPr>
              <a:t> </a:t>
            </a:r>
            <a:r>
              <a:rPr lang="en-GB" b="1" dirty="0">
                <a:solidFill>
                  <a:schemeClr val="tx1">
                    <a:lumMod val="65000"/>
                    <a:lumOff val="35000"/>
                  </a:schemeClr>
                </a:solidFill>
              </a:rPr>
              <a:t>Examples of weak electrolytes</a:t>
            </a:r>
          </a:p>
          <a:p>
            <a:pPr marL="342900" indent="-342900">
              <a:buFont typeface="Arial" panose="020B0604020202020204" pitchFamily="34" charset="0"/>
              <a:buChar char="•"/>
            </a:pPr>
            <a:r>
              <a:rPr lang="en-GB" dirty="0">
                <a:solidFill>
                  <a:schemeClr val="tx1">
                    <a:lumMod val="65000"/>
                    <a:lumOff val="35000"/>
                  </a:schemeClr>
                </a:solidFill>
              </a:rPr>
              <a:t>Vinegar (Acetic acid)</a:t>
            </a:r>
          </a:p>
          <a:p>
            <a:pPr marL="342900" indent="-342900">
              <a:buFont typeface="Arial" panose="020B0604020202020204" pitchFamily="34" charset="0"/>
              <a:buChar char="•"/>
            </a:pPr>
            <a:r>
              <a:rPr lang="en-GB" dirty="0">
                <a:solidFill>
                  <a:schemeClr val="tx1">
                    <a:lumMod val="65000"/>
                    <a:lumOff val="35000"/>
                  </a:schemeClr>
                </a:solidFill>
              </a:rPr>
              <a:t>Ammonia </a:t>
            </a:r>
          </a:p>
          <a:p>
            <a:pPr marL="342900" indent="-342900">
              <a:buFont typeface="Arial" panose="020B0604020202020204" pitchFamily="34" charset="0"/>
              <a:buChar char="•"/>
            </a:pPr>
            <a:r>
              <a:rPr lang="en-GB" dirty="0">
                <a:solidFill>
                  <a:schemeClr val="tx1">
                    <a:lumMod val="65000"/>
                    <a:lumOff val="35000"/>
                  </a:schemeClr>
                </a:solidFill>
              </a:rPr>
              <a:t>Water</a:t>
            </a:r>
          </a:p>
          <a:p>
            <a:pPr marL="342900" indent="-342900">
              <a:buFont typeface="Arial" panose="020B0604020202020204" pitchFamily="34" charset="0"/>
              <a:buChar char="•"/>
            </a:pPr>
            <a:r>
              <a:rPr lang="en-GB" dirty="0">
                <a:solidFill>
                  <a:schemeClr val="tx1">
                    <a:lumMod val="65000"/>
                    <a:lumOff val="35000"/>
                  </a:schemeClr>
                </a:solidFill>
              </a:rPr>
              <a:t>Limewater (calcium hydroxide)</a:t>
            </a:r>
          </a:p>
          <a:p>
            <a:endParaRPr lang="en-GB" dirty="0">
              <a:solidFill>
                <a:schemeClr val="tx1">
                  <a:lumMod val="65000"/>
                  <a:lumOff val="35000"/>
                </a:schemeClr>
              </a:solidFill>
            </a:endParaRPr>
          </a:p>
        </p:txBody>
      </p:sp>
      <p:sp>
        <p:nvSpPr>
          <p:cNvPr id="12" name="Rectangle 11"/>
          <p:cNvSpPr/>
          <p:nvPr/>
        </p:nvSpPr>
        <p:spPr>
          <a:xfrm>
            <a:off x="12656820" y="264463"/>
            <a:ext cx="1914525" cy="6722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Needs  more here</a:t>
            </a:r>
          </a:p>
        </p:txBody>
      </p:sp>
    </p:spTree>
    <p:custDataLst>
      <p:tags r:id="rId1"/>
    </p:custDataLst>
    <p:extLst>
      <p:ext uri="{BB962C8B-B14F-4D97-AF65-F5344CB8AC3E}">
        <p14:creationId xmlns:p14="http://schemas.microsoft.com/office/powerpoint/2010/main" val="3823865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2" y="264463"/>
            <a:ext cx="10857921" cy="960112"/>
          </a:xfrm>
        </p:spPr>
        <p:txBody>
          <a:bodyPr>
            <a:normAutofit/>
          </a:bodyPr>
          <a:lstStyle/>
          <a:p>
            <a:r>
              <a:rPr lang="en-ZA" sz="3600" b="1" dirty="0"/>
              <a:t>Non electrolytes</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57888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Content Placeholder 2"/>
          <p:cNvSpPr txBox="1">
            <a:spLocks/>
          </p:cNvSpPr>
          <p:nvPr/>
        </p:nvSpPr>
        <p:spPr>
          <a:xfrm>
            <a:off x="561192" y="1224575"/>
            <a:ext cx="1123075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Non-electrolytes do not separate into ions in their solution. </a:t>
            </a:r>
          </a:p>
          <a:p>
            <a:r>
              <a:rPr lang="en-GB" dirty="0">
                <a:solidFill>
                  <a:schemeClr val="tx1">
                    <a:lumMod val="65000"/>
                    <a:lumOff val="35000"/>
                  </a:schemeClr>
                </a:solidFill>
              </a:rPr>
              <a:t>The atoms of these substance are generally held together by strong covalent bonds. The molecules formed have an equal distribution of electrons around the whole molecule. These are not dipole molecules but are non-polar molecules.</a:t>
            </a:r>
          </a:p>
          <a:p>
            <a:r>
              <a:rPr lang="en-GB" dirty="0">
                <a:solidFill>
                  <a:schemeClr val="tx1">
                    <a:lumMod val="65000"/>
                    <a:lumOff val="35000"/>
                  </a:schemeClr>
                </a:solidFill>
              </a:rPr>
              <a:t>Common examples include most organic compounds (compounds containing carbon) such as sugars, fats, and alcohols. </a:t>
            </a:r>
          </a:p>
          <a:p>
            <a:r>
              <a:rPr lang="en-GB" dirty="0">
                <a:solidFill>
                  <a:schemeClr val="tx1">
                    <a:lumMod val="65000"/>
                    <a:lumOff val="35000"/>
                  </a:schemeClr>
                </a:solidFill>
              </a:rPr>
              <a:t>Some non-metals form large covalent molecules that will not dissolve in water. These include elements like diamond (carbon), sulphur and phosphorus. Compounds of non-metals, like silicon oxide (sand) also do not dissolve.</a:t>
            </a:r>
          </a:p>
          <a:p>
            <a:r>
              <a:rPr lang="en-GB" dirty="0">
                <a:solidFill>
                  <a:schemeClr val="tx1">
                    <a:lumMod val="65000"/>
                    <a:lumOff val="35000"/>
                  </a:schemeClr>
                </a:solidFill>
              </a:rPr>
              <a:t> </a:t>
            </a:r>
          </a:p>
          <a:p>
            <a:r>
              <a:rPr lang="en-GB" dirty="0">
                <a:solidFill>
                  <a:schemeClr val="tx1">
                    <a:lumMod val="65000"/>
                    <a:lumOff val="35000"/>
                  </a:schemeClr>
                </a:solidFill>
              </a:rPr>
              <a:t>There are also some salts that are insoluble. The forces between the cations and ions are very strong and the attraction of the water molecules on the ions is too weak to separate the ions from the lattice. These salts are non-electrolytes.</a:t>
            </a:r>
            <a:br>
              <a:rPr lang="en-GB" dirty="0"/>
            </a:br>
            <a:endParaRPr lang="en-GB" dirty="0">
              <a:solidFill>
                <a:schemeClr val="tx1">
                  <a:lumMod val="65000"/>
                  <a:lumOff val="35000"/>
                </a:schemeClr>
              </a:solidFill>
            </a:endParaRPr>
          </a:p>
          <a:p>
            <a:endParaRPr lang="en-GB" dirty="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630994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2" y="264463"/>
            <a:ext cx="10857921" cy="960112"/>
          </a:xfrm>
        </p:spPr>
        <p:txBody>
          <a:bodyPr>
            <a:normAutofit/>
          </a:bodyPr>
          <a:lstStyle/>
          <a:p>
            <a:r>
              <a:rPr lang="en-ZA" sz="3600" b="1" dirty="0"/>
              <a:t>Electrolysis</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57888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7" name="Content Placeholder 2"/>
          <p:cNvSpPr txBox="1">
            <a:spLocks/>
          </p:cNvSpPr>
          <p:nvPr/>
        </p:nvSpPr>
        <p:spPr>
          <a:xfrm>
            <a:off x="713593" y="4289676"/>
            <a:ext cx="11190540"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Content Placeholder 2"/>
          <p:cNvSpPr txBox="1">
            <a:spLocks/>
          </p:cNvSpPr>
          <p:nvPr/>
        </p:nvSpPr>
        <p:spPr>
          <a:xfrm>
            <a:off x="561192" y="1224575"/>
            <a:ext cx="1123075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nSpc>
                <a:spcPct val="100000"/>
              </a:lnSpc>
            </a:pPr>
            <a:r>
              <a:rPr lang="en-GB" b="1" dirty="0">
                <a:solidFill>
                  <a:schemeClr val="tx1">
                    <a:lumMod val="65000"/>
                    <a:lumOff val="35000"/>
                  </a:schemeClr>
                </a:solidFill>
              </a:rPr>
              <a:t>Electrolysis</a:t>
            </a:r>
            <a:r>
              <a:rPr lang="en-GB" dirty="0">
                <a:solidFill>
                  <a:schemeClr val="tx1">
                    <a:lumMod val="65000"/>
                    <a:lumOff val="35000"/>
                  </a:schemeClr>
                </a:solidFill>
              </a:rPr>
              <a:t> is the process which takes place when an ionic solution or melt has electricity passed through it. </a:t>
            </a:r>
          </a:p>
          <a:p>
            <a:endParaRPr lang="en-GB" dirty="0">
              <a:solidFill>
                <a:schemeClr val="tx1">
                  <a:lumMod val="65000"/>
                  <a:lumOff val="35000"/>
                </a:schemeClr>
              </a:solidFill>
              <a:hlinkClick r:id="rId4"/>
            </a:endParaRPr>
          </a:p>
          <a:p>
            <a:endParaRPr lang="en-GB" dirty="0">
              <a:solidFill>
                <a:schemeClr val="tx1">
                  <a:lumMod val="65000"/>
                  <a:lumOff val="35000"/>
                </a:schemeClr>
              </a:solidFill>
              <a:hlinkClick r:id="rId4"/>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br>
              <a:rPr lang="en-GB" dirty="0"/>
            </a:br>
            <a:endParaRPr lang="en-GB" dirty="0">
              <a:solidFill>
                <a:schemeClr val="tx1">
                  <a:lumMod val="65000"/>
                  <a:lumOff val="35000"/>
                </a:schemeClr>
              </a:solidFill>
            </a:endParaRPr>
          </a:p>
          <a:p>
            <a:endParaRPr lang="en-GB" dirty="0">
              <a:solidFill>
                <a:schemeClr val="tx1">
                  <a:lumMod val="65000"/>
                  <a:lumOff val="35000"/>
                </a:schemeClr>
              </a:solidFill>
            </a:endParaRPr>
          </a:p>
        </p:txBody>
      </p:sp>
      <p:pic>
        <p:nvPicPr>
          <p:cNvPr id="10"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1460" y="2202892"/>
            <a:ext cx="1226911" cy="1226911"/>
          </a:xfrm>
          <a:prstGeom prst="rect">
            <a:avLst/>
          </a:prstGeom>
        </p:spPr>
      </p:pic>
      <p:sp>
        <p:nvSpPr>
          <p:cNvPr id="11" name="Rectangle 10">
            <a:extLst>
              <a:ext uri="{FF2B5EF4-FFF2-40B4-BE49-F238E27FC236}">
                <a16:creationId xmlns:a16="http://schemas.microsoft.com/office/drawing/2014/main" id="{B99A2243-0C52-D542-BF61-3FAD1B77F3F3}"/>
              </a:ext>
            </a:extLst>
          </p:cNvPr>
          <p:cNvSpPr/>
          <p:nvPr/>
        </p:nvSpPr>
        <p:spPr>
          <a:xfrm>
            <a:off x="1531856" y="2400848"/>
            <a:ext cx="10260093" cy="830997"/>
          </a:xfrm>
          <a:prstGeom prst="rect">
            <a:avLst/>
          </a:prstGeom>
          <a:solidFill>
            <a:schemeClr val="accent6">
              <a:lumMod val="60000"/>
              <a:lumOff val="40000"/>
            </a:schemeClr>
          </a:solidFill>
        </p:spPr>
        <p:txBody>
          <a:bodyPr wrap="square">
            <a:spAutoFit/>
          </a:bodyPr>
          <a:lstStyle/>
          <a:p>
            <a:pPr lvl="0">
              <a:defRPr/>
            </a:pPr>
            <a:r>
              <a:rPr lang="en-ZA" sz="2400" dirty="0">
                <a:solidFill>
                  <a:schemeClr val="tx1">
                    <a:lumMod val="65000"/>
                    <a:lumOff val="35000"/>
                  </a:schemeClr>
                </a:solidFill>
              </a:rPr>
              <a:t>Let’s take a look at how electrolysis works using two examples. </a:t>
            </a:r>
            <a:r>
              <a:rPr lang="en-GB" sz="2400" dirty="0">
                <a:solidFill>
                  <a:schemeClr val="tx1">
                    <a:lumMod val="65000"/>
                    <a:lumOff val="35000"/>
                  </a:schemeClr>
                </a:solidFill>
              </a:rPr>
              <a:t>Click on each to view.</a:t>
            </a:r>
            <a:endParaRPr lang="en-ZA" sz="2400" dirty="0">
              <a:solidFill>
                <a:schemeClr val="tx1">
                  <a:lumMod val="65000"/>
                  <a:lumOff val="35000"/>
                </a:schemeClr>
              </a:solidFill>
            </a:endParaRPr>
          </a:p>
        </p:txBody>
      </p:sp>
      <p:pic>
        <p:nvPicPr>
          <p:cNvPr id="1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9843"/>
          <a:stretch/>
        </p:blipFill>
        <p:spPr bwMode="auto">
          <a:xfrm>
            <a:off x="1526259" y="3544285"/>
            <a:ext cx="3421144" cy="2522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8132"/>
          <a:stretch/>
        </p:blipFill>
        <p:spPr bwMode="auto">
          <a:xfrm>
            <a:off x="7175638" y="3583397"/>
            <a:ext cx="2942405" cy="2328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90257" y="6078484"/>
            <a:ext cx="4730677" cy="400110"/>
          </a:xfrm>
          <a:prstGeom prst="rect">
            <a:avLst/>
          </a:prstGeom>
          <a:noFill/>
        </p:spPr>
        <p:txBody>
          <a:bodyPr wrap="square" rtlCol="0">
            <a:spAutoFit/>
          </a:bodyPr>
          <a:lstStyle/>
          <a:p>
            <a:r>
              <a:rPr lang="en-ZA" sz="2000" dirty="0">
                <a:solidFill>
                  <a:schemeClr val="tx1">
                    <a:lumMod val="65000"/>
                    <a:lumOff val="35000"/>
                  </a:schemeClr>
                </a:solidFill>
              </a:rPr>
              <a:t>Electrolysis of molten lead (II) bromide</a:t>
            </a:r>
          </a:p>
        </p:txBody>
      </p:sp>
      <p:sp>
        <p:nvSpPr>
          <p:cNvPr id="15" name="TextBox 14"/>
          <p:cNvSpPr txBox="1"/>
          <p:nvPr/>
        </p:nvSpPr>
        <p:spPr>
          <a:xfrm>
            <a:off x="6349999" y="6004536"/>
            <a:ext cx="4730677" cy="400110"/>
          </a:xfrm>
          <a:prstGeom prst="rect">
            <a:avLst/>
          </a:prstGeom>
          <a:noFill/>
        </p:spPr>
        <p:txBody>
          <a:bodyPr wrap="square" rtlCol="0">
            <a:spAutoFit/>
          </a:bodyPr>
          <a:lstStyle/>
          <a:p>
            <a:r>
              <a:rPr lang="en-ZA" sz="2000" dirty="0">
                <a:solidFill>
                  <a:schemeClr val="tx1">
                    <a:lumMod val="65000"/>
                    <a:lumOff val="35000"/>
                  </a:schemeClr>
                </a:solidFill>
              </a:rPr>
              <a:t>Electrolysis of copper (II) chloride solution</a:t>
            </a:r>
          </a:p>
        </p:txBody>
      </p:sp>
      <p:sp>
        <p:nvSpPr>
          <p:cNvPr id="2" name="Rectangle 1"/>
          <p:cNvSpPr/>
          <p:nvPr/>
        </p:nvSpPr>
        <p:spPr>
          <a:xfrm>
            <a:off x="12527280" y="274156"/>
            <a:ext cx="1691640" cy="7621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Not sure this is needed.</a:t>
            </a:r>
          </a:p>
        </p:txBody>
      </p:sp>
    </p:spTree>
    <p:custDataLst>
      <p:tags r:id="rId1"/>
    </p:custDataLst>
    <p:extLst>
      <p:ext uri="{BB962C8B-B14F-4D97-AF65-F5344CB8AC3E}">
        <p14:creationId xmlns:p14="http://schemas.microsoft.com/office/powerpoint/2010/main" val="1921737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2" y="264463"/>
            <a:ext cx="10857921" cy="960112"/>
          </a:xfrm>
        </p:spPr>
        <p:txBody>
          <a:bodyPr>
            <a:normAutofit/>
          </a:bodyPr>
          <a:lstStyle/>
          <a:p>
            <a:r>
              <a:rPr lang="en-GB" sz="3600" b="1" dirty="0"/>
              <a:t>The electrolysis of molten lead(II) bromide</a:t>
            </a: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57888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7" name="Content Placeholder 2"/>
          <p:cNvSpPr txBox="1">
            <a:spLocks/>
          </p:cNvSpPr>
          <p:nvPr/>
        </p:nvSpPr>
        <p:spPr>
          <a:xfrm>
            <a:off x="713593" y="4289676"/>
            <a:ext cx="11190540"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Content Placeholder 2"/>
          <p:cNvSpPr txBox="1">
            <a:spLocks/>
          </p:cNvSpPr>
          <p:nvPr/>
        </p:nvSpPr>
        <p:spPr>
          <a:xfrm>
            <a:off x="561192" y="1224575"/>
            <a:ext cx="1123075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hlinkClick r:id="rId4"/>
            </a:endParaRPr>
          </a:p>
          <a:p>
            <a:endParaRPr lang="en-GB" dirty="0">
              <a:solidFill>
                <a:schemeClr val="tx1">
                  <a:lumMod val="65000"/>
                  <a:lumOff val="35000"/>
                </a:schemeClr>
              </a:solidFill>
              <a:hlinkClick r:id="rId4"/>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br>
              <a:rPr lang="en-GB" dirty="0"/>
            </a:br>
            <a:endParaRPr lang="en-GB" dirty="0">
              <a:solidFill>
                <a:schemeClr val="tx1">
                  <a:lumMod val="65000"/>
                  <a:lumOff val="35000"/>
                </a:schemeClr>
              </a:solidFill>
            </a:endParaRPr>
          </a:p>
          <a:p>
            <a:endParaRPr lang="en-GB" dirty="0">
              <a:solidFill>
                <a:schemeClr val="tx1">
                  <a:lumMod val="65000"/>
                  <a:lumOff val="35000"/>
                </a:schemeClr>
              </a:solidFill>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869" y="1576122"/>
            <a:ext cx="5554804" cy="454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1016" y="1489326"/>
            <a:ext cx="6080933" cy="498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194090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2" y="264463"/>
            <a:ext cx="10857921" cy="960112"/>
          </a:xfrm>
        </p:spPr>
        <p:txBody>
          <a:bodyPr>
            <a:normAutofit/>
          </a:bodyPr>
          <a:lstStyle/>
          <a:p>
            <a:r>
              <a:rPr lang="en-GB" sz="3600" b="1" dirty="0"/>
              <a:t>The electrolysis of copper(II) chloride solution</a:t>
            </a: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57888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7" name="Content Placeholder 2"/>
          <p:cNvSpPr txBox="1">
            <a:spLocks/>
          </p:cNvSpPr>
          <p:nvPr/>
        </p:nvSpPr>
        <p:spPr>
          <a:xfrm>
            <a:off x="713593" y="4289676"/>
            <a:ext cx="11190540"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Content Placeholder 2"/>
          <p:cNvSpPr txBox="1">
            <a:spLocks/>
          </p:cNvSpPr>
          <p:nvPr/>
        </p:nvSpPr>
        <p:spPr>
          <a:xfrm>
            <a:off x="561192" y="1224575"/>
            <a:ext cx="1123075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hlinkClick r:id="rId4"/>
            </a:endParaRPr>
          </a:p>
          <a:p>
            <a:endParaRPr lang="en-GB" dirty="0">
              <a:solidFill>
                <a:schemeClr val="tx1">
                  <a:lumMod val="65000"/>
                  <a:lumOff val="35000"/>
                </a:schemeClr>
              </a:solidFill>
              <a:hlinkClick r:id="rId4"/>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br>
              <a:rPr lang="en-GB" dirty="0"/>
            </a:br>
            <a:endParaRPr lang="en-GB" dirty="0">
              <a:solidFill>
                <a:schemeClr val="tx1">
                  <a:lumMod val="65000"/>
                  <a:lumOff val="35000"/>
                </a:schemeClr>
              </a:solidFill>
            </a:endParaRPr>
          </a:p>
          <a:p>
            <a:endParaRPr lang="en-GB" dirty="0">
              <a:solidFill>
                <a:schemeClr val="tx1">
                  <a:lumMod val="65000"/>
                  <a:lumOff val="35000"/>
                </a:schemeClr>
              </a:solidFill>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5" y="1394076"/>
            <a:ext cx="5724525" cy="4930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6570" y="1506776"/>
            <a:ext cx="5426456" cy="4817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832237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2" y="264463"/>
            <a:ext cx="10857921" cy="960112"/>
          </a:xfrm>
        </p:spPr>
        <p:txBody>
          <a:bodyPr>
            <a:normAutofit/>
          </a:bodyPr>
          <a:lstStyle/>
          <a:p>
            <a:r>
              <a:rPr lang="en-ZA" sz="3600" b="1" dirty="0"/>
              <a:t>What do we know about electrolysis?</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57888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7" name="Content Placeholder 2"/>
          <p:cNvSpPr txBox="1">
            <a:spLocks/>
          </p:cNvSpPr>
          <p:nvPr/>
        </p:nvSpPr>
        <p:spPr>
          <a:xfrm>
            <a:off x="713593" y="4289676"/>
            <a:ext cx="11190540"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Content Placeholder 2"/>
          <p:cNvSpPr txBox="1">
            <a:spLocks/>
          </p:cNvSpPr>
          <p:nvPr/>
        </p:nvSpPr>
        <p:spPr>
          <a:xfrm>
            <a:off x="561192" y="1224575"/>
            <a:ext cx="1123075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nSpc>
                <a:spcPct val="100000"/>
              </a:lnSpc>
            </a:pPr>
            <a:r>
              <a:rPr lang="en-GB" dirty="0">
                <a:solidFill>
                  <a:schemeClr val="tx1">
                    <a:lumMod val="65000"/>
                    <a:lumOff val="35000"/>
                  </a:schemeClr>
                </a:solidFill>
              </a:rPr>
              <a:t>There are certain processes which take place during electrolysis.  Here’s what we know:</a:t>
            </a:r>
          </a:p>
          <a:p>
            <a:pPr>
              <a:lnSpc>
                <a:spcPct val="100000"/>
              </a:lnSpc>
            </a:pPr>
            <a:endParaRPr lang="en-GB" dirty="0">
              <a:solidFill>
                <a:schemeClr val="tx1">
                  <a:lumMod val="65000"/>
                  <a:lumOff val="35000"/>
                </a:schemeClr>
              </a:solidFill>
            </a:endParaRPr>
          </a:p>
          <a:p>
            <a:pPr>
              <a:lnSpc>
                <a:spcPct val="100000"/>
              </a:lnSpc>
            </a:pPr>
            <a:endParaRPr lang="en-GB" dirty="0">
              <a:solidFill>
                <a:schemeClr val="tx1">
                  <a:lumMod val="65000"/>
                  <a:lumOff val="35000"/>
                </a:schemeClr>
              </a:solidFill>
            </a:endParaRPr>
          </a:p>
          <a:p>
            <a:pPr>
              <a:lnSpc>
                <a:spcPct val="100000"/>
              </a:lnSpc>
            </a:pPr>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br>
              <a:rPr lang="en-GB" dirty="0"/>
            </a:br>
            <a:endParaRPr lang="en-GB" dirty="0">
              <a:solidFill>
                <a:schemeClr val="tx1">
                  <a:lumMod val="65000"/>
                  <a:lumOff val="35000"/>
                </a:schemeClr>
              </a:solidFill>
            </a:endParaRPr>
          </a:p>
          <a:p>
            <a:endParaRPr lang="en-GB" dirty="0">
              <a:solidFill>
                <a:schemeClr val="tx1">
                  <a:lumMod val="65000"/>
                  <a:lumOff val="35000"/>
                </a:schemeClr>
              </a:solidFill>
            </a:endParaRPr>
          </a:p>
        </p:txBody>
      </p:sp>
      <p:sp>
        <p:nvSpPr>
          <p:cNvPr id="12" name="Rectangle 11">
            <a:extLst>
              <a:ext uri="{FF2B5EF4-FFF2-40B4-BE49-F238E27FC236}">
                <a16:creationId xmlns:a16="http://schemas.microsoft.com/office/drawing/2014/main" id="{31D2CD83-4310-D142-BD2A-5F18469DBC3B}"/>
              </a:ext>
            </a:extLst>
          </p:cNvPr>
          <p:cNvSpPr/>
          <p:nvPr/>
        </p:nvSpPr>
        <p:spPr>
          <a:xfrm>
            <a:off x="561192" y="2202893"/>
            <a:ext cx="11086521" cy="5599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      </a:t>
            </a:r>
            <a:endParaRPr lang="en-GB" sz="3200" dirty="0"/>
          </a:p>
        </p:txBody>
      </p:sp>
      <p:sp>
        <p:nvSpPr>
          <p:cNvPr id="13" name="Oval 12">
            <a:extLst>
              <a:ext uri="{FF2B5EF4-FFF2-40B4-BE49-F238E27FC236}">
                <a16:creationId xmlns:a16="http://schemas.microsoft.com/office/drawing/2014/main" id="{EFFB9B5B-2BCC-5242-982E-F2CFA703593D}"/>
              </a:ext>
            </a:extLst>
          </p:cNvPr>
          <p:cNvSpPr/>
          <p:nvPr/>
        </p:nvSpPr>
        <p:spPr>
          <a:xfrm>
            <a:off x="649233" y="2265001"/>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solidFill>
              </a:rPr>
              <a:t>1</a:t>
            </a:r>
            <a:endParaRPr lang="en-GB" dirty="0">
              <a:solidFill>
                <a:schemeClr val="accent5"/>
              </a:solidFill>
            </a:endParaRPr>
          </a:p>
        </p:txBody>
      </p:sp>
      <p:sp>
        <p:nvSpPr>
          <p:cNvPr id="14" name="Rectangle 13">
            <a:extLst>
              <a:ext uri="{FF2B5EF4-FFF2-40B4-BE49-F238E27FC236}">
                <a16:creationId xmlns:a16="http://schemas.microsoft.com/office/drawing/2014/main" id="{31D2CD83-4310-D142-BD2A-5F18469DBC3B}"/>
              </a:ext>
            </a:extLst>
          </p:cNvPr>
          <p:cNvSpPr/>
          <p:nvPr/>
        </p:nvSpPr>
        <p:spPr>
          <a:xfrm>
            <a:off x="561191" y="2837531"/>
            <a:ext cx="11086521" cy="55997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      </a:t>
            </a:r>
            <a:endParaRPr lang="en-GB" sz="3200" dirty="0"/>
          </a:p>
        </p:txBody>
      </p:sp>
      <p:sp>
        <p:nvSpPr>
          <p:cNvPr id="15" name="Oval 14">
            <a:extLst>
              <a:ext uri="{FF2B5EF4-FFF2-40B4-BE49-F238E27FC236}">
                <a16:creationId xmlns:a16="http://schemas.microsoft.com/office/drawing/2014/main" id="{EFFB9B5B-2BCC-5242-982E-F2CFA703593D}"/>
              </a:ext>
            </a:extLst>
          </p:cNvPr>
          <p:cNvSpPr/>
          <p:nvPr/>
        </p:nvSpPr>
        <p:spPr>
          <a:xfrm>
            <a:off x="649232" y="2899639"/>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solidFill>
              </a:rPr>
              <a:t>2</a:t>
            </a:r>
            <a:endParaRPr lang="en-GB" dirty="0">
              <a:solidFill>
                <a:schemeClr val="accent5"/>
              </a:solidFill>
            </a:endParaRPr>
          </a:p>
        </p:txBody>
      </p:sp>
      <p:sp>
        <p:nvSpPr>
          <p:cNvPr id="16" name="Rectangle 15">
            <a:extLst>
              <a:ext uri="{FF2B5EF4-FFF2-40B4-BE49-F238E27FC236}">
                <a16:creationId xmlns:a16="http://schemas.microsoft.com/office/drawing/2014/main" id="{31D2CD83-4310-D142-BD2A-5F18469DBC3B}"/>
              </a:ext>
            </a:extLst>
          </p:cNvPr>
          <p:cNvSpPr/>
          <p:nvPr/>
        </p:nvSpPr>
        <p:spPr>
          <a:xfrm>
            <a:off x="561190" y="3472169"/>
            <a:ext cx="11086521" cy="55997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      </a:t>
            </a:r>
            <a:endParaRPr lang="en-GB" sz="3200" dirty="0"/>
          </a:p>
        </p:txBody>
      </p:sp>
      <p:sp>
        <p:nvSpPr>
          <p:cNvPr id="17" name="Oval 16">
            <a:extLst>
              <a:ext uri="{FF2B5EF4-FFF2-40B4-BE49-F238E27FC236}">
                <a16:creationId xmlns:a16="http://schemas.microsoft.com/office/drawing/2014/main" id="{EFFB9B5B-2BCC-5242-982E-F2CFA703593D}"/>
              </a:ext>
            </a:extLst>
          </p:cNvPr>
          <p:cNvSpPr/>
          <p:nvPr/>
        </p:nvSpPr>
        <p:spPr>
          <a:xfrm>
            <a:off x="649231" y="3534277"/>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solidFill>
              </a:rPr>
              <a:t>3</a:t>
            </a:r>
            <a:endParaRPr lang="en-GB" dirty="0">
              <a:solidFill>
                <a:schemeClr val="accent5"/>
              </a:solidFill>
            </a:endParaRPr>
          </a:p>
        </p:txBody>
      </p:sp>
      <p:sp>
        <p:nvSpPr>
          <p:cNvPr id="18" name="Rectangle 17">
            <a:extLst>
              <a:ext uri="{FF2B5EF4-FFF2-40B4-BE49-F238E27FC236}">
                <a16:creationId xmlns:a16="http://schemas.microsoft.com/office/drawing/2014/main" id="{31D2CD83-4310-D142-BD2A-5F18469DBC3B}"/>
              </a:ext>
            </a:extLst>
          </p:cNvPr>
          <p:cNvSpPr/>
          <p:nvPr/>
        </p:nvSpPr>
        <p:spPr>
          <a:xfrm>
            <a:off x="561189" y="4134108"/>
            <a:ext cx="11086521" cy="55997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      </a:t>
            </a:r>
            <a:endParaRPr lang="en-GB" sz="3200" dirty="0"/>
          </a:p>
        </p:txBody>
      </p:sp>
      <p:sp>
        <p:nvSpPr>
          <p:cNvPr id="19" name="Oval 18">
            <a:extLst>
              <a:ext uri="{FF2B5EF4-FFF2-40B4-BE49-F238E27FC236}">
                <a16:creationId xmlns:a16="http://schemas.microsoft.com/office/drawing/2014/main" id="{EFFB9B5B-2BCC-5242-982E-F2CFA703593D}"/>
              </a:ext>
            </a:extLst>
          </p:cNvPr>
          <p:cNvSpPr/>
          <p:nvPr/>
        </p:nvSpPr>
        <p:spPr>
          <a:xfrm>
            <a:off x="649230" y="4196216"/>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solidFill>
              </a:rPr>
              <a:t>4</a:t>
            </a:r>
            <a:endParaRPr lang="en-GB" dirty="0">
              <a:solidFill>
                <a:schemeClr val="accent5"/>
              </a:solidFill>
            </a:endParaRPr>
          </a:p>
        </p:txBody>
      </p:sp>
      <p:sp>
        <p:nvSpPr>
          <p:cNvPr id="20" name="Rectangle 19">
            <a:extLst>
              <a:ext uri="{FF2B5EF4-FFF2-40B4-BE49-F238E27FC236}">
                <a16:creationId xmlns:a16="http://schemas.microsoft.com/office/drawing/2014/main" id="{31D2CD83-4310-D142-BD2A-5F18469DBC3B}"/>
              </a:ext>
            </a:extLst>
          </p:cNvPr>
          <p:cNvSpPr/>
          <p:nvPr/>
        </p:nvSpPr>
        <p:spPr>
          <a:xfrm>
            <a:off x="561194" y="4818505"/>
            <a:ext cx="11086521" cy="55997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      </a:t>
            </a:r>
            <a:endParaRPr lang="en-GB" sz="3200" dirty="0"/>
          </a:p>
        </p:txBody>
      </p:sp>
      <p:sp>
        <p:nvSpPr>
          <p:cNvPr id="21" name="Oval 20">
            <a:extLst>
              <a:ext uri="{FF2B5EF4-FFF2-40B4-BE49-F238E27FC236}">
                <a16:creationId xmlns:a16="http://schemas.microsoft.com/office/drawing/2014/main" id="{EFFB9B5B-2BCC-5242-982E-F2CFA703593D}"/>
              </a:ext>
            </a:extLst>
          </p:cNvPr>
          <p:cNvSpPr/>
          <p:nvPr/>
        </p:nvSpPr>
        <p:spPr>
          <a:xfrm>
            <a:off x="649235" y="4880613"/>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solidFill>
              </a:rPr>
              <a:t>5</a:t>
            </a:r>
            <a:endParaRPr lang="en-GB" dirty="0">
              <a:solidFill>
                <a:schemeClr val="accent5"/>
              </a:solidFill>
            </a:endParaRPr>
          </a:p>
        </p:txBody>
      </p:sp>
    </p:spTree>
    <p:custDataLst>
      <p:tags r:id="rId1"/>
    </p:custDataLst>
    <p:extLst>
      <p:ext uri="{BB962C8B-B14F-4D97-AF65-F5344CB8AC3E}">
        <p14:creationId xmlns:p14="http://schemas.microsoft.com/office/powerpoint/2010/main" val="3479210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9758464" cy="960112"/>
          </a:xfrm>
        </p:spPr>
        <p:txBody>
          <a:bodyPr>
            <a:normAutofit/>
          </a:bodyPr>
          <a:lstStyle/>
          <a:p>
            <a:r>
              <a:rPr lang="en-ZA" sz="3600" b="1" dirty="0"/>
              <a:t>How do solutions containing ions conduct electricity?</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57888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7" name="Content Placeholder 2"/>
          <p:cNvSpPr txBox="1">
            <a:spLocks/>
          </p:cNvSpPr>
          <p:nvPr/>
        </p:nvSpPr>
        <p:spPr>
          <a:xfrm>
            <a:off x="713593" y="4289676"/>
            <a:ext cx="11190540"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Content Placeholder 2"/>
          <p:cNvSpPr txBox="1">
            <a:spLocks/>
          </p:cNvSpPr>
          <p:nvPr/>
        </p:nvSpPr>
        <p:spPr>
          <a:xfrm>
            <a:off x="561193" y="1224575"/>
            <a:ext cx="51538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Ionic substances are made of charged particles called </a:t>
            </a:r>
            <a:r>
              <a:rPr lang="en-GB" b="1" dirty="0">
                <a:solidFill>
                  <a:schemeClr val="tx1">
                    <a:lumMod val="65000"/>
                    <a:lumOff val="35000"/>
                  </a:schemeClr>
                </a:solidFill>
              </a:rPr>
              <a:t>ions</a:t>
            </a:r>
            <a:r>
              <a:rPr lang="en-GB" dirty="0">
                <a:solidFill>
                  <a:schemeClr val="tx1">
                    <a:lumMod val="65000"/>
                    <a:lumOff val="35000"/>
                  </a:schemeClr>
                </a:solidFill>
              </a:rPr>
              <a:t>. </a:t>
            </a:r>
          </a:p>
          <a:p>
            <a:r>
              <a:rPr lang="en-GB" dirty="0">
                <a:solidFill>
                  <a:schemeClr val="tx1">
                    <a:lumMod val="65000"/>
                    <a:lumOff val="35000"/>
                  </a:schemeClr>
                </a:solidFill>
              </a:rPr>
              <a:t>When the ionic solid is dissolved in water, the </a:t>
            </a:r>
            <a:r>
              <a:rPr lang="en-GB" b="1" dirty="0">
                <a:solidFill>
                  <a:schemeClr val="tx1">
                    <a:lumMod val="65000"/>
                    <a:lumOff val="35000"/>
                  </a:schemeClr>
                </a:solidFill>
              </a:rPr>
              <a:t>ionic lattice </a:t>
            </a:r>
            <a:r>
              <a:rPr lang="en-GB" dirty="0">
                <a:solidFill>
                  <a:schemeClr val="tx1">
                    <a:lumMod val="65000"/>
                    <a:lumOff val="35000"/>
                  </a:schemeClr>
                </a:solidFill>
              </a:rPr>
              <a:t>breaks up and the ions become free to move around in the water. </a:t>
            </a:r>
          </a:p>
          <a:p>
            <a:r>
              <a:rPr lang="en-GB" dirty="0">
                <a:solidFill>
                  <a:schemeClr val="tx1">
                    <a:lumMod val="65000"/>
                    <a:lumOff val="35000"/>
                  </a:schemeClr>
                </a:solidFill>
              </a:rPr>
              <a:t>When you pass electricity through the ionic solution, the ions are able to carry the electric current because of their ability to move freely.</a:t>
            </a: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br>
              <a:rPr lang="en-GB" dirty="0"/>
            </a:br>
            <a:endParaRPr lang="en-GB" dirty="0">
              <a:solidFill>
                <a:schemeClr val="tx1">
                  <a:lumMod val="65000"/>
                  <a:lumOff val="35000"/>
                </a:schemeClr>
              </a:solidFill>
            </a:endParaRPr>
          </a:p>
          <a:p>
            <a:endParaRPr lang="en-GB" dirty="0">
              <a:solidFill>
                <a:schemeClr val="tx1">
                  <a:lumMod val="65000"/>
                  <a:lumOff val="35000"/>
                </a:schemeClr>
              </a:solidFill>
            </a:endParaRPr>
          </a:p>
        </p:txBody>
      </p:sp>
      <p:sp>
        <p:nvSpPr>
          <p:cNvPr id="13" name="Rectangle 12"/>
          <p:cNvSpPr/>
          <p:nvPr/>
        </p:nvSpPr>
        <p:spPr>
          <a:xfrm>
            <a:off x="7097485" y="1595967"/>
            <a:ext cx="3995058" cy="38428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Placeholder – Need image or animation explaining process</a:t>
            </a:r>
          </a:p>
        </p:txBody>
      </p:sp>
    </p:spTree>
    <p:custDataLst>
      <p:tags r:id="rId1"/>
    </p:custDataLst>
    <p:extLst>
      <p:ext uri="{BB962C8B-B14F-4D97-AF65-F5344CB8AC3E}">
        <p14:creationId xmlns:p14="http://schemas.microsoft.com/office/powerpoint/2010/main" val="1313618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2" y="264463"/>
            <a:ext cx="10857921" cy="960112"/>
          </a:xfrm>
        </p:spPr>
        <p:txBody>
          <a:bodyPr>
            <a:normAutofit/>
          </a:bodyPr>
          <a:lstStyle/>
          <a:p>
            <a:r>
              <a:rPr lang="en-ZA" sz="3600" b="1" dirty="0"/>
              <a:t>Why can’t pure water conduct electricity?</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57888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7" name="Content Placeholder 2"/>
          <p:cNvSpPr txBox="1">
            <a:spLocks/>
          </p:cNvSpPr>
          <p:nvPr/>
        </p:nvSpPr>
        <p:spPr>
          <a:xfrm>
            <a:off x="713593" y="4289676"/>
            <a:ext cx="11190540"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Content Placeholder 2"/>
          <p:cNvSpPr txBox="1">
            <a:spLocks/>
          </p:cNvSpPr>
          <p:nvPr/>
        </p:nvSpPr>
        <p:spPr>
          <a:xfrm>
            <a:off x="561192" y="1224575"/>
            <a:ext cx="1123075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Pure water </a:t>
            </a:r>
            <a:r>
              <a:rPr lang="en-GB" b="1" dirty="0">
                <a:solidFill>
                  <a:schemeClr val="tx1">
                    <a:lumMod val="65000"/>
                    <a:lumOff val="35000"/>
                  </a:schemeClr>
                </a:solidFill>
              </a:rPr>
              <a:t>contains</a:t>
            </a:r>
            <a:r>
              <a:rPr lang="en-GB" dirty="0">
                <a:solidFill>
                  <a:schemeClr val="tx1">
                    <a:lumMod val="65000"/>
                    <a:lumOff val="35000"/>
                  </a:schemeClr>
                </a:solidFill>
              </a:rPr>
              <a:t> very few </a:t>
            </a:r>
            <a:r>
              <a:rPr lang="en-GB" b="1" dirty="0">
                <a:solidFill>
                  <a:schemeClr val="tx1">
                    <a:lumMod val="65000"/>
                    <a:lumOff val="35000"/>
                  </a:schemeClr>
                </a:solidFill>
              </a:rPr>
              <a:t>ions</a:t>
            </a:r>
            <a:r>
              <a:rPr lang="en-GB" dirty="0">
                <a:solidFill>
                  <a:schemeClr val="tx1">
                    <a:lumMod val="65000"/>
                    <a:lumOff val="35000"/>
                  </a:schemeClr>
                </a:solidFill>
              </a:rPr>
              <a:t>, so it </a:t>
            </a:r>
            <a:r>
              <a:rPr lang="en-GB" b="1" dirty="0">
                <a:solidFill>
                  <a:schemeClr val="tx1">
                    <a:lumMod val="65000"/>
                    <a:lumOff val="35000"/>
                  </a:schemeClr>
                </a:solidFill>
              </a:rPr>
              <a:t>does</a:t>
            </a:r>
            <a:r>
              <a:rPr lang="en-GB" dirty="0">
                <a:solidFill>
                  <a:schemeClr val="tx1">
                    <a:lumMod val="65000"/>
                    <a:lumOff val="35000"/>
                  </a:schemeClr>
                </a:solidFill>
              </a:rPr>
              <a:t> not </a:t>
            </a:r>
            <a:r>
              <a:rPr lang="en-GB" b="1" dirty="0">
                <a:solidFill>
                  <a:schemeClr val="tx1">
                    <a:lumMod val="65000"/>
                    <a:lumOff val="35000"/>
                  </a:schemeClr>
                </a:solidFill>
              </a:rPr>
              <a:t>conduct electricity</a:t>
            </a:r>
            <a:r>
              <a:rPr lang="en-GB" dirty="0">
                <a:solidFill>
                  <a:schemeClr val="tx1">
                    <a:lumMod val="65000"/>
                    <a:lumOff val="35000"/>
                  </a:schemeClr>
                </a:solidFill>
              </a:rPr>
              <a:t> very well. When table salt is dissolved in the water, the </a:t>
            </a:r>
            <a:r>
              <a:rPr lang="en-GB" b="1" dirty="0">
                <a:solidFill>
                  <a:schemeClr val="tx1">
                    <a:lumMod val="65000"/>
                    <a:lumOff val="35000"/>
                  </a:schemeClr>
                </a:solidFill>
              </a:rPr>
              <a:t>solution conducts</a:t>
            </a:r>
            <a:r>
              <a:rPr lang="en-GB" dirty="0">
                <a:solidFill>
                  <a:schemeClr val="tx1">
                    <a:lumMod val="65000"/>
                    <a:lumOff val="35000"/>
                  </a:schemeClr>
                </a:solidFill>
              </a:rPr>
              <a:t> very well, because the </a:t>
            </a:r>
            <a:r>
              <a:rPr lang="en-GB" b="1" dirty="0">
                <a:solidFill>
                  <a:schemeClr val="tx1">
                    <a:lumMod val="65000"/>
                    <a:lumOff val="35000"/>
                  </a:schemeClr>
                </a:solidFill>
              </a:rPr>
              <a:t>solution contains ions</a:t>
            </a:r>
            <a:r>
              <a:rPr lang="en-GB" dirty="0">
                <a:solidFill>
                  <a:schemeClr val="tx1">
                    <a:lumMod val="65000"/>
                    <a:lumOff val="35000"/>
                  </a:schemeClr>
                </a:solidFill>
              </a:rPr>
              <a:t>. </a:t>
            </a: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br>
              <a:rPr lang="en-GB" dirty="0"/>
            </a:br>
            <a:endParaRPr lang="en-GB" dirty="0">
              <a:solidFill>
                <a:schemeClr val="tx1">
                  <a:lumMod val="65000"/>
                  <a:lumOff val="35000"/>
                </a:schemeClr>
              </a:solidFill>
            </a:endParaRPr>
          </a:p>
          <a:p>
            <a:endParaRPr lang="en-GB" dirty="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1669097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61193" y="264463"/>
            <a:ext cx="7616770" cy="960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sz="3600" b="1" dirty="0"/>
              <a:t>A quick quiz</a:t>
            </a:r>
            <a:endParaRPr lang="en-GB" sz="3600" dirty="0">
              <a:latin typeface="+mn-lt"/>
            </a:endParaRPr>
          </a:p>
        </p:txBody>
      </p:sp>
      <p:sp>
        <p:nvSpPr>
          <p:cNvPr id="8" name="Content Placeholder 2"/>
          <p:cNvSpPr txBox="1">
            <a:spLocks/>
          </p:cNvSpPr>
          <p:nvPr/>
        </p:nvSpPr>
        <p:spPr>
          <a:xfrm>
            <a:off x="561193" y="1224575"/>
            <a:ext cx="11049782"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just"/>
            <a:r>
              <a:rPr lang="en-GB" dirty="0">
                <a:solidFill>
                  <a:schemeClr val="tx1">
                    <a:lumMod val="65000"/>
                    <a:lumOff val="35000"/>
                  </a:schemeClr>
                </a:solidFill>
              </a:rPr>
              <a:t>Before we end off, take some time to check your understanding of what we have covered in this unit by answering the following questions.</a:t>
            </a:r>
          </a:p>
          <a:p>
            <a:pPr algn="just"/>
            <a:endParaRPr lang="en-GB" dirty="0">
              <a:solidFill>
                <a:schemeClr val="tx1">
                  <a:lumMod val="65000"/>
                  <a:lumOff val="35000"/>
                </a:schemeClr>
              </a:solidFill>
            </a:endParaRPr>
          </a:p>
          <a:p>
            <a:pPr algn="just"/>
            <a:r>
              <a:rPr lang="en-GB" dirty="0">
                <a:solidFill>
                  <a:schemeClr val="tx1">
                    <a:lumMod val="65000"/>
                    <a:lumOff val="35000"/>
                  </a:schemeClr>
                </a:solidFill>
              </a:rPr>
              <a:t>Q1: Identify the cation present in a sodium chloride crystal</a:t>
            </a:r>
          </a:p>
          <a:p>
            <a:pPr algn="just"/>
            <a:r>
              <a:rPr lang="en-GB" dirty="0">
                <a:solidFill>
                  <a:schemeClr val="tx1">
                    <a:lumMod val="65000"/>
                    <a:lumOff val="35000"/>
                  </a:schemeClr>
                </a:solidFill>
              </a:rPr>
              <a:t>Q2:  An atom has 16 protons and gains 2 electrons. </a:t>
            </a:r>
          </a:p>
          <a:p>
            <a:pPr algn="just"/>
            <a:r>
              <a:rPr lang="en-GB" dirty="0">
                <a:solidFill>
                  <a:schemeClr val="tx1">
                    <a:lumMod val="65000"/>
                    <a:lumOff val="35000"/>
                  </a:schemeClr>
                </a:solidFill>
              </a:rPr>
              <a:t>        What type of ion is formed? What is the charge on the ion?</a:t>
            </a:r>
          </a:p>
          <a:p>
            <a:pPr algn="just"/>
            <a:r>
              <a:rPr lang="en-GB" dirty="0">
                <a:solidFill>
                  <a:schemeClr val="tx1">
                    <a:lumMod val="65000"/>
                    <a:lumOff val="35000"/>
                  </a:schemeClr>
                </a:solidFill>
              </a:rPr>
              <a:t>Q3: Which of the following is a strong electrolyte: sodium nitrate (salt), diamond, limewater, ammonia</a:t>
            </a:r>
          </a:p>
          <a:p>
            <a:pPr algn="just"/>
            <a:r>
              <a:rPr lang="en-GB" dirty="0">
                <a:solidFill>
                  <a:schemeClr val="tx1">
                    <a:lumMod val="65000"/>
                    <a:lumOff val="35000"/>
                  </a:schemeClr>
                </a:solidFill>
              </a:rPr>
              <a:t>Q4: In the electrolysis of copper chloride on which electrode will copper form and where will bubbles of chlorine form? </a:t>
            </a:r>
          </a:p>
          <a:p>
            <a:pPr lvl="0" algn="just"/>
            <a:endParaRPr lang="en-ZA" dirty="0"/>
          </a:p>
          <a:p>
            <a:pPr lvl="0" algn="just"/>
            <a:endParaRPr lang="en-ZA" dirty="0">
              <a:solidFill>
                <a:schemeClr val="tx1">
                  <a:lumMod val="65000"/>
                  <a:lumOff val="35000"/>
                </a:schemeClr>
              </a:solidFill>
            </a:endParaRPr>
          </a:p>
          <a:p>
            <a:pPr algn="just"/>
            <a:endParaRPr lang="en-GB" dirty="0">
              <a:solidFill>
                <a:schemeClr val="tx1">
                  <a:lumMod val="65000"/>
                  <a:lumOff val="35000"/>
                </a:schemeClr>
              </a:solidFill>
            </a:endParaRPr>
          </a:p>
          <a:p>
            <a:endParaRPr lang="en-GB" dirty="0">
              <a:solidFill>
                <a:schemeClr val="tx1">
                  <a:lumMod val="65000"/>
                  <a:lumOff val="35000"/>
                </a:schemeClr>
              </a:solidFill>
            </a:endParaRPr>
          </a:p>
          <a:p>
            <a:br>
              <a:rPr lang="en-GB" dirty="0"/>
            </a:br>
            <a:endParaRPr lang="en-GB" dirty="0">
              <a:solidFill>
                <a:schemeClr val="tx1">
                  <a:lumMod val="65000"/>
                  <a:lumOff val="35000"/>
                </a:schemeClr>
              </a:solidFill>
            </a:endParaRPr>
          </a:p>
          <a:p>
            <a:endParaRPr lang="en-GB" dirty="0">
              <a:solidFill>
                <a:schemeClr val="tx1">
                  <a:lumMod val="65000"/>
                  <a:lumOff val="35000"/>
                </a:schemeClr>
              </a:solidFill>
            </a:endParaRPr>
          </a:p>
        </p:txBody>
      </p:sp>
    </p:spTree>
    <p:extLst>
      <p:ext uri="{BB962C8B-B14F-4D97-AF65-F5344CB8AC3E}">
        <p14:creationId xmlns:p14="http://schemas.microsoft.com/office/powerpoint/2010/main" val="506658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fontScale="90000"/>
          </a:bodyPr>
          <a:lstStyle/>
          <a:p>
            <a:r>
              <a:rPr lang="en-ZA" sz="3600" b="1" dirty="0"/>
              <a:t>Experiment: </a:t>
            </a:r>
            <a:r>
              <a:rPr lang="en-US" sz="3600" b="1" dirty="0"/>
              <a:t>Conductivity of Ions in a Solution </a:t>
            </a:r>
            <a:endParaRPr lang="en-GB" sz="3600" b="1"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57888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7" name="Content Placeholder 2"/>
          <p:cNvSpPr txBox="1">
            <a:spLocks/>
          </p:cNvSpPr>
          <p:nvPr/>
        </p:nvSpPr>
        <p:spPr>
          <a:xfrm>
            <a:off x="713593" y="1546476"/>
            <a:ext cx="11190540"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br>
              <a:rPr lang="en-GB" dirty="0"/>
            </a:br>
            <a:endParaRPr lang="en-GB" dirty="0">
              <a:solidFill>
                <a:schemeClr val="tx1">
                  <a:lumMod val="65000"/>
                  <a:lumOff val="35000"/>
                </a:schemeClr>
              </a:solidFill>
            </a:endParaRPr>
          </a:p>
        </p:txBody>
      </p:sp>
      <p:pic>
        <p:nvPicPr>
          <p:cNvPr id="8"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1192" y="1873890"/>
            <a:ext cx="905658" cy="905658"/>
          </a:xfrm>
          <a:prstGeom prst="rect">
            <a:avLst/>
          </a:prstGeom>
        </p:spPr>
      </p:pic>
      <p:sp>
        <p:nvSpPr>
          <p:cNvPr id="9" name="Rectangle 8">
            <a:extLst>
              <a:ext uri="{FF2B5EF4-FFF2-40B4-BE49-F238E27FC236}">
                <a16:creationId xmlns:a16="http://schemas.microsoft.com/office/drawing/2014/main" id="{B99A2243-0C52-D542-BF61-3FAD1B77F3F3}"/>
              </a:ext>
            </a:extLst>
          </p:cNvPr>
          <p:cNvSpPr/>
          <p:nvPr/>
        </p:nvSpPr>
        <p:spPr>
          <a:xfrm>
            <a:off x="1533525" y="1782052"/>
            <a:ext cx="4514850" cy="3170099"/>
          </a:xfrm>
          <a:prstGeom prst="rect">
            <a:avLst/>
          </a:prstGeom>
          <a:solidFill>
            <a:schemeClr val="accent6">
              <a:lumMod val="60000"/>
              <a:lumOff val="40000"/>
            </a:schemeClr>
          </a:solidFill>
        </p:spPr>
        <p:txBody>
          <a:bodyPr wrap="square">
            <a:spAutoFit/>
          </a:bodyPr>
          <a:lstStyle/>
          <a:p>
            <a:r>
              <a:rPr lang="en-US" sz="2000" b="1" dirty="0">
                <a:solidFill>
                  <a:schemeClr val="tx1">
                    <a:lumMod val="65000"/>
                    <a:lumOff val="35000"/>
                  </a:schemeClr>
                </a:solidFill>
              </a:rPr>
              <a:t>Instructions:</a:t>
            </a:r>
          </a:p>
          <a:p>
            <a:pPr marL="457200" indent="-457200">
              <a:buAutoNum type="arabicPeriod"/>
              <a:defRPr/>
            </a:pPr>
            <a:r>
              <a:rPr lang="en-ZA" sz="2000" u="sng" dirty="0">
                <a:solidFill>
                  <a:schemeClr val="tx1">
                    <a:lumMod val="65000"/>
                    <a:lumOff val="35000"/>
                  </a:schemeClr>
                </a:solidFill>
              </a:rPr>
              <a:t>Click here </a:t>
            </a:r>
            <a:r>
              <a:rPr lang="en-ZA" sz="2000" dirty="0">
                <a:solidFill>
                  <a:schemeClr val="tx1">
                    <a:lumMod val="65000"/>
                    <a:lumOff val="35000"/>
                  </a:schemeClr>
                </a:solidFill>
              </a:rPr>
              <a:t>to download the Experiment instructions and question sheet. Remember to save to your computer.</a:t>
            </a:r>
          </a:p>
          <a:p>
            <a:pPr marL="457200" indent="-457200">
              <a:buAutoNum type="arabicPeriod"/>
              <a:defRPr/>
            </a:pPr>
            <a:r>
              <a:rPr lang="en-ZA" sz="2000" dirty="0">
                <a:solidFill>
                  <a:schemeClr val="tx1">
                    <a:lumMod val="65000"/>
                    <a:lumOff val="35000"/>
                  </a:schemeClr>
                </a:solidFill>
              </a:rPr>
              <a:t>Conduct the experiment and then answer the questions.</a:t>
            </a:r>
          </a:p>
          <a:p>
            <a:pPr marL="457200" indent="-457200">
              <a:buAutoNum type="arabicPeriod"/>
              <a:defRPr/>
            </a:pPr>
            <a:r>
              <a:rPr lang="en-ZA" sz="2000" dirty="0">
                <a:solidFill>
                  <a:schemeClr val="tx1">
                    <a:lumMod val="65000"/>
                    <a:lumOff val="35000"/>
                  </a:schemeClr>
                </a:solidFill>
              </a:rPr>
              <a:t>Once complete, upload your saved document to your e-Portfolio.</a:t>
            </a:r>
            <a:endParaRPr lang="en-US" sz="2000" dirty="0">
              <a:solidFill>
                <a:schemeClr val="tx1">
                  <a:lumMod val="65000"/>
                  <a:lumOff val="35000"/>
                </a:schemeClr>
              </a:solidFill>
            </a:endParaRPr>
          </a:p>
          <a:p>
            <a:endParaRPr lang="en-ZA" sz="2000" dirty="0"/>
          </a:p>
        </p:txBody>
      </p:sp>
      <p:sp>
        <p:nvSpPr>
          <p:cNvPr id="10" name="Content Placeholder 2"/>
          <p:cNvSpPr txBox="1">
            <a:spLocks/>
          </p:cNvSpPr>
          <p:nvPr/>
        </p:nvSpPr>
        <p:spPr>
          <a:xfrm>
            <a:off x="561192" y="1224575"/>
            <a:ext cx="1123075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ZA" dirty="0">
                <a:solidFill>
                  <a:schemeClr val="tx1">
                    <a:lumMod val="65000"/>
                    <a:lumOff val="35000"/>
                  </a:schemeClr>
                </a:solidFill>
              </a:rPr>
              <a:t>Let’s have some fun experimenting with the conductivity of Ions in a solution.</a:t>
            </a:r>
            <a:br>
              <a:rPr lang="en-GB" dirty="0">
                <a:solidFill>
                  <a:schemeClr val="tx1">
                    <a:lumMod val="65000"/>
                    <a:lumOff val="35000"/>
                  </a:schemeClr>
                </a:solidFill>
              </a:rPr>
            </a:br>
            <a:endParaRPr lang="en-GB" dirty="0">
              <a:solidFill>
                <a:schemeClr val="tx1">
                  <a:lumMod val="65000"/>
                  <a:lumOff val="35000"/>
                </a:schemeClr>
              </a:solidFill>
            </a:endParaRPr>
          </a:p>
        </p:txBody>
      </p:sp>
      <p:pic>
        <p:nvPicPr>
          <p:cNvPr id="11" name="Picture 10"/>
          <p:cNvPicPr/>
          <p:nvPr/>
        </p:nvPicPr>
        <p:blipFill>
          <a:blip r:embed="rId6"/>
          <a:stretch>
            <a:fillRect/>
          </a:stretch>
        </p:blipFill>
        <p:spPr>
          <a:xfrm>
            <a:off x="6425005" y="1768157"/>
            <a:ext cx="5479128" cy="2812307"/>
          </a:xfrm>
          <a:prstGeom prst="rect">
            <a:avLst/>
          </a:prstGeom>
        </p:spPr>
      </p:pic>
      <p:sp>
        <p:nvSpPr>
          <p:cNvPr id="12" name="Rectangle 11">
            <a:extLst>
              <a:ext uri="{FF2B5EF4-FFF2-40B4-BE49-F238E27FC236}">
                <a16:creationId xmlns:a16="http://schemas.microsoft.com/office/drawing/2014/main" id="{EE4D2069-C934-4427-A1B8-6479296A7AC6}"/>
              </a:ext>
            </a:extLst>
          </p:cNvPr>
          <p:cNvSpPr/>
          <p:nvPr/>
        </p:nvSpPr>
        <p:spPr>
          <a:xfrm>
            <a:off x="8186058" y="5983961"/>
            <a:ext cx="2451762" cy="3511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TextBox 12"/>
          <p:cNvSpPr txBox="1"/>
          <p:nvPr/>
        </p:nvSpPr>
        <p:spPr>
          <a:xfrm>
            <a:off x="8014510" y="5476511"/>
            <a:ext cx="3216649" cy="461665"/>
          </a:xfrm>
          <a:prstGeom prst="rect">
            <a:avLst/>
          </a:prstGeom>
          <a:noFill/>
        </p:spPr>
        <p:txBody>
          <a:bodyPr wrap="square" rtlCol="0">
            <a:spAutoFit/>
          </a:bodyPr>
          <a:lstStyle/>
          <a:p>
            <a:r>
              <a:rPr lang="en-ZA" sz="2400" b="1" dirty="0"/>
              <a:t>Upload to e-Portfolio</a:t>
            </a:r>
          </a:p>
        </p:txBody>
      </p:sp>
    </p:spTree>
    <p:custDataLst>
      <p:tags r:id="rId1"/>
    </p:custDataLst>
    <p:extLst>
      <p:ext uri="{BB962C8B-B14F-4D97-AF65-F5344CB8AC3E}">
        <p14:creationId xmlns:p14="http://schemas.microsoft.com/office/powerpoint/2010/main" val="1203496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8061" y="1496471"/>
            <a:ext cx="9526418" cy="484730"/>
          </a:xfrm>
        </p:spPr>
        <p:txBody>
          <a:bodyPr>
            <a:noAutofit/>
          </a:bodyPr>
          <a:lstStyle/>
          <a:p>
            <a:r>
              <a:rPr lang="en-GB" dirty="0">
                <a:solidFill>
                  <a:schemeClr val="tx1">
                    <a:lumMod val="65000"/>
                    <a:lumOff val="35000"/>
                  </a:schemeClr>
                </a:solidFill>
              </a:rPr>
              <a:t>By the of this unit, you will be able to: </a:t>
            </a:r>
            <a:endParaRPr lang="en-GB" sz="3000" dirty="0">
              <a:solidFill>
                <a:schemeClr val="tx1">
                  <a:lumMod val="65000"/>
                  <a:lumOff val="35000"/>
                </a:schemeClr>
              </a:solidFill>
            </a:endParaRPr>
          </a:p>
        </p:txBody>
      </p:sp>
      <p:sp>
        <p:nvSpPr>
          <p:cNvPr id="4" name="Rectangle 3">
            <a:extLst>
              <a:ext uri="{FF2B5EF4-FFF2-40B4-BE49-F238E27FC236}">
                <a16:creationId xmlns:a16="http://schemas.microsoft.com/office/drawing/2014/main" id="{CCEB0F6D-8040-044E-86A2-C9350C1A951E}"/>
              </a:ext>
            </a:extLst>
          </p:cNvPr>
          <p:cNvSpPr/>
          <p:nvPr/>
        </p:nvSpPr>
        <p:spPr>
          <a:xfrm>
            <a:off x="640993" y="2204031"/>
            <a:ext cx="10785112" cy="6589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11750" tIns="57273" rIns="114547" bIns="57273" rtlCol="0" anchor="ctr"/>
          <a:lstStyle/>
          <a:p>
            <a:pPr lvl="0"/>
            <a:r>
              <a:rPr lang="en-ZA" sz="2400" dirty="0">
                <a:solidFill>
                  <a:schemeClr val="bg1"/>
                </a:solidFill>
              </a:rPr>
              <a:t>1. Explain the transfer of electrons and the formation of negative and positive ions</a:t>
            </a:r>
          </a:p>
        </p:txBody>
      </p:sp>
      <p:sp>
        <p:nvSpPr>
          <p:cNvPr id="5" name="Rectangle 4">
            <a:extLst>
              <a:ext uri="{FF2B5EF4-FFF2-40B4-BE49-F238E27FC236}">
                <a16:creationId xmlns:a16="http://schemas.microsoft.com/office/drawing/2014/main" id="{CCEB0F6D-8040-044E-86A2-C9350C1A951E}"/>
              </a:ext>
            </a:extLst>
          </p:cNvPr>
          <p:cNvSpPr/>
          <p:nvPr/>
        </p:nvSpPr>
        <p:spPr>
          <a:xfrm>
            <a:off x="640993" y="2984591"/>
            <a:ext cx="10785112" cy="4313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11750" tIns="57273" rIns="114547" bIns="57273" rtlCol="0" anchor="ctr"/>
          <a:lstStyle/>
          <a:p>
            <a:pPr lvl="0"/>
            <a:r>
              <a:rPr lang="en-ZA" sz="2400" dirty="0">
                <a:solidFill>
                  <a:schemeClr val="bg1"/>
                </a:solidFill>
              </a:rPr>
              <a:t>2. Explain why a solution containing ions conducts electricity</a:t>
            </a:r>
          </a:p>
        </p:txBody>
      </p:sp>
      <p:sp>
        <p:nvSpPr>
          <p:cNvPr id="6" name="Rectangle 5">
            <a:extLst>
              <a:ext uri="{FF2B5EF4-FFF2-40B4-BE49-F238E27FC236}">
                <a16:creationId xmlns:a16="http://schemas.microsoft.com/office/drawing/2014/main" id="{CCEB0F6D-8040-044E-86A2-C9350C1A951E}"/>
              </a:ext>
            </a:extLst>
          </p:cNvPr>
          <p:cNvSpPr/>
          <p:nvPr/>
        </p:nvSpPr>
        <p:spPr>
          <a:xfrm>
            <a:off x="640989" y="3468533"/>
            <a:ext cx="10785112" cy="4155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11750" tIns="57273" rIns="114547" bIns="57273" rtlCol="0" anchor="ctr"/>
          <a:lstStyle/>
          <a:p>
            <a:pPr lvl="0"/>
            <a:r>
              <a:rPr lang="en-ZA" sz="2400" dirty="0">
                <a:solidFill>
                  <a:schemeClr val="bg1"/>
                </a:solidFill>
              </a:rPr>
              <a:t>3. Explain why distilled water cannot conduct electricity</a:t>
            </a:r>
          </a:p>
        </p:txBody>
      </p:sp>
      <p:sp>
        <p:nvSpPr>
          <p:cNvPr id="7" name="Rectangle 6">
            <a:extLst>
              <a:ext uri="{FF2B5EF4-FFF2-40B4-BE49-F238E27FC236}">
                <a16:creationId xmlns:a16="http://schemas.microsoft.com/office/drawing/2014/main" id="{CCEB0F6D-8040-044E-86A2-C9350C1A951E}"/>
              </a:ext>
            </a:extLst>
          </p:cNvPr>
          <p:cNvSpPr/>
          <p:nvPr/>
        </p:nvSpPr>
        <p:spPr>
          <a:xfrm>
            <a:off x="640988" y="3952472"/>
            <a:ext cx="10785112" cy="4155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11750" tIns="57273" rIns="114547" bIns="57273" rtlCol="0" anchor="ctr"/>
          <a:lstStyle/>
          <a:p>
            <a:pPr marL="357959" indent="-357959"/>
            <a:r>
              <a:rPr lang="en-ZA" sz="2400" dirty="0">
                <a:solidFill>
                  <a:schemeClr val="bg1"/>
                </a:solidFill>
              </a:rPr>
              <a:t>4. Explain what is meant by electrolyte</a:t>
            </a:r>
            <a:endParaRPr lang="en-US" sz="2400" dirty="0">
              <a:solidFill>
                <a:schemeClr val="bg1"/>
              </a:solidFill>
            </a:endParaRPr>
          </a:p>
        </p:txBody>
      </p:sp>
      <p:pic>
        <p:nvPicPr>
          <p:cNvPr id="11" name="Picture 4" descr="Image result for outcomes icon"/>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423640" y="410509"/>
            <a:ext cx="722789" cy="748738"/>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p:nvPr>
        </p:nvSpPr>
        <p:spPr>
          <a:xfrm>
            <a:off x="1153883" y="264463"/>
            <a:ext cx="7616770" cy="960112"/>
          </a:xfrm>
        </p:spPr>
        <p:txBody>
          <a:bodyPr>
            <a:normAutofit/>
          </a:bodyPr>
          <a:lstStyle/>
          <a:p>
            <a:r>
              <a:rPr lang="en-GB" sz="3600" dirty="0">
                <a:latin typeface="+mn-lt"/>
              </a:rPr>
              <a:t>Outcomes</a:t>
            </a:r>
          </a:p>
        </p:txBody>
      </p:sp>
    </p:spTree>
    <p:custDataLst>
      <p:tags r:id="rId1"/>
    </p:custDataLst>
    <p:extLst>
      <p:ext uri="{BB962C8B-B14F-4D97-AF65-F5344CB8AC3E}">
        <p14:creationId xmlns:p14="http://schemas.microsoft.com/office/powerpoint/2010/main" val="1062417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fontScale="90000"/>
          </a:bodyPr>
          <a:lstStyle/>
          <a:p>
            <a:r>
              <a:rPr lang="en-ZA" sz="3600" b="1" dirty="0"/>
              <a:t>Activity: </a:t>
            </a:r>
            <a:r>
              <a:rPr lang="en-US" sz="3600" b="1" dirty="0"/>
              <a:t>Conductivity of Ions in a Solution </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57888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7" name="Content Placeholder 2"/>
          <p:cNvSpPr txBox="1">
            <a:spLocks/>
          </p:cNvSpPr>
          <p:nvPr/>
        </p:nvSpPr>
        <p:spPr>
          <a:xfrm>
            <a:off x="713593" y="1546476"/>
            <a:ext cx="11190540"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br>
              <a:rPr lang="en-GB" dirty="0"/>
            </a:br>
            <a:endParaRPr lang="en-GB" dirty="0">
              <a:solidFill>
                <a:schemeClr val="tx1">
                  <a:lumMod val="65000"/>
                  <a:lumOff val="35000"/>
                </a:schemeClr>
              </a:solidFill>
            </a:endParaRPr>
          </a:p>
        </p:txBody>
      </p:sp>
      <p:pic>
        <p:nvPicPr>
          <p:cNvPr id="8"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1192" y="1352645"/>
            <a:ext cx="1096157" cy="1096157"/>
          </a:xfrm>
          <a:prstGeom prst="rect">
            <a:avLst/>
          </a:prstGeom>
        </p:spPr>
      </p:pic>
      <p:sp>
        <p:nvSpPr>
          <p:cNvPr id="9" name="Rectangle 8">
            <a:extLst>
              <a:ext uri="{FF2B5EF4-FFF2-40B4-BE49-F238E27FC236}">
                <a16:creationId xmlns:a16="http://schemas.microsoft.com/office/drawing/2014/main" id="{B99A2243-0C52-D542-BF61-3FAD1B77F3F3}"/>
              </a:ext>
            </a:extLst>
          </p:cNvPr>
          <p:cNvSpPr/>
          <p:nvPr/>
        </p:nvSpPr>
        <p:spPr>
          <a:xfrm>
            <a:off x="1847850" y="1525685"/>
            <a:ext cx="9553575" cy="1200329"/>
          </a:xfrm>
          <a:prstGeom prst="rect">
            <a:avLst/>
          </a:prstGeom>
          <a:solidFill>
            <a:schemeClr val="accent6">
              <a:lumMod val="60000"/>
              <a:lumOff val="40000"/>
            </a:schemeClr>
          </a:solidFill>
        </p:spPr>
        <p:txBody>
          <a:bodyPr wrap="square">
            <a:spAutoFit/>
          </a:bodyPr>
          <a:lstStyle/>
          <a:p>
            <a:pPr>
              <a:defRPr/>
            </a:pPr>
            <a:r>
              <a:rPr lang="en-ZA" sz="2400" dirty="0">
                <a:solidFill>
                  <a:schemeClr val="tx1">
                    <a:lumMod val="65000"/>
                    <a:lumOff val="35000"/>
                  </a:schemeClr>
                </a:solidFill>
              </a:rPr>
              <a:t>How did you find the experiment? </a:t>
            </a:r>
            <a:r>
              <a:rPr lang="en-GB" sz="2400" dirty="0">
                <a:solidFill>
                  <a:schemeClr val="tx1">
                    <a:lumMod val="65000"/>
                    <a:lumOff val="35000"/>
                  </a:schemeClr>
                </a:solidFill>
              </a:rPr>
              <a:t>In case you were unsure, here is a summary of the results </a:t>
            </a:r>
            <a:r>
              <a:rPr lang="en-GB" sz="2400" u="sng" dirty="0">
                <a:solidFill>
                  <a:schemeClr val="tx1">
                    <a:lumMod val="65000"/>
                    <a:lumOff val="35000"/>
                  </a:schemeClr>
                </a:solidFill>
              </a:rPr>
              <a:t>Click here </a:t>
            </a:r>
            <a:r>
              <a:rPr lang="en-GB" sz="2400" dirty="0">
                <a:solidFill>
                  <a:schemeClr val="tx1">
                    <a:lumMod val="65000"/>
                    <a:lumOff val="35000"/>
                  </a:schemeClr>
                </a:solidFill>
              </a:rPr>
              <a:t>to download.</a:t>
            </a:r>
          </a:p>
          <a:p>
            <a:pPr>
              <a:defRPr/>
            </a:pPr>
            <a:r>
              <a:rPr lang="en-ZA" sz="2400" dirty="0">
                <a:solidFill>
                  <a:schemeClr val="tx1">
                    <a:lumMod val="65000"/>
                    <a:lumOff val="35000"/>
                  </a:schemeClr>
                </a:solidFill>
              </a:rPr>
              <a:t> </a:t>
            </a:r>
          </a:p>
        </p:txBody>
      </p:sp>
    </p:spTree>
    <p:custDataLst>
      <p:tags r:id="rId1"/>
    </p:custDataLst>
    <p:extLst>
      <p:ext uri="{BB962C8B-B14F-4D97-AF65-F5344CB8AC3E}">
        <p14:creationId xmlns:p14="http://schemas.microsoft.com/office/powerpoint/2010/main" val="61749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ZA" sz="3600" b="1" dirty="0"/>
              <a:t>Activity: </a:t>
            </a:r>
            <a:r>
              <a:rPr lang="en-US" sz="3600" b="1" dirty="0"/>
              <a:t>Covalent and Ionic Substances</a:t>
            </a:r>
            <a:endParaRPr lang="en-GB" sz="3600" b="1"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57888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7" name="Content Placeholder 2"/>
          <p:cNvSpPr txBox="1">
            <a:spLocks/>
          </p:cNvSpPr>
          <p:nvPr/>
        </p:nvSpPr>
        <p:spPr>
          <a:xfrm>
            <a:off x="713593" y="1546476"/>
            <a:ext cx="11190540"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br>
              <a:rPr lang="en-GB" dirty="0"/>
            </a:br>
            <a:endParaRPr lang="en-GB" dirty="0">
              <a:solidFill>
                <a:schemeClr val="tx1">
                  <a:lumMod val="65000"/>
                  <a:lumOff val="35000"/>
                </a:schemeClr>
              </a:solidFill>
            </a:endParaRPr>
          </a:p>
        </p:txBody>
      </p:sp>
      <p:pic>
        <p:nvPicPr>
          <p:cNvPr id="8"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2561" y="1353965"/>
            <a:ext cx="1193838" cy="1193838"/>
          </a:xfrm>
          <a:prstGeom prst="rect">
            <a:avLst/>
          </a:prstGeom>
        </p:spPr>
      </p:pic>
      <p:sp>
        <p:nvSpPr>
          <p:cNvPr id="9" name="Rectangle 8">
            <a:extLst>
              <a:ext uri="{FF2B5EF4-FFF2-40B4-BE49-F238E27FC236}">
                <a16:creationId xmlns:a16="http://schemas.microsoft.com/office/drawing/2014/main" id="{B99A2243-0C52-D542-BF61-3FAD1B77F3F3}"/>
              </a:ext>
            </a:extLst>
          </p:cNvPr>
          <p:cNvSpPr/>
          <p:nvPr/>
        </p:nvSpPr>
        <p:spPr>
          <a:xfrm>
            <a:off x="1785256" y="1449844"/>
            <a:ext cx="10064717" cy="5016758"/>
          </a:xfrm>
          <a:prstGeom prst="rect">
            <a:avLst/>
          </a:prstGeom>
          <a:solidFill>
            <a:schemeClr val="accent6">
              <a:lumMod val="60000"/>
              <a:lumOff val="40000"/>
            </a:schemeClr>
          </a:solidFill>
        </p:spPr>
        <p:txBody>
          <a:bodyPr wrap="square">
            <a:spAutoFit/>
          </a:bodyPr>
          <a:lstStyle/>
          <a:p>
            <a:r>
              <a:rPr lang="en-US" sz="2000" b="1" dirty="0">
                <a:solidFill>
                  <a:schemeClr val="tx1">
                    <a:lumMod val="65000"/>
                    <a:lumOff val="35000"/>
                  </a:schemeClr>
                </a:solidFill>
              </a:rPr>
              <a:t>Instructions:</a:t>
            </a:r>
          </a:p>
          <a:p>
            <a:r>
              <a:rPr lang="en-US" sz="2000" u="sng" dirty="0">
                <a:solidFill>
                  <a:schemeClr val="tx1">
                    <a:lumMod val="65000"/>
                    <a:lumOff val="35000"/>
                  </a:schemeClr>
                </a:solidFill>
              </a:rPr>
              <a:t>Click here </a:t>
            </a:r>
            <a:r>
              <a:rPr lang="en-US" sz="2000" dirty="0">
                <a:solidFill>
                  <a:schemeClr val="tx1">
                    <a:lumMod val="65000"/>
                    <a:lumOff val="35000"/>
                  </a:schemeClr>
                </a:solidFill>
              </a:rPr>
              <a:t>to open the simulation.</a:t>
            </a:r>
          </a:p>
          <a:p>
            <a:pPr marL="457200" indent="-457200">
              <a:buAutoNum type="arabicPeriod"/>
            </a:pPr>
            <a:r>
              <a:rPr lang="en-US" sz="2000" dirty="0">
                <a:solidFill>
                  <a:schemeClr val="tx1">
                    <a:lumMod val="65000"/>
                    <a:lumOff val="35000"/>
                  </a:schemeClr>
                </a:solidFill>
              </a:rPr>
              <a:t>On the top select the ‘micro’ tab. Shake some sodium chloride into the solution. What do you observe?</a:t>
            </a:r>
            <a:r>
              <a:rPr lang="en-ZA" sz="2000" dirty="0">
                <a:solidFill>
                  <a:schemeClr val="tx1">
                    <a:lumMod val="65000"/>
                    <a:lumOff val="35000"/>
                  </a:schemeClr>
                </a:solidFill>
              </a:rPr>
              <a:t> </a:t>
            </a:r>
          </a:p>
          <a:p>
            <a:pPr marL="457200" indent="-457200">
              <a:buAutoNum type="arabicPeriod"/>
            </a:pPr>
            <a:r>
              <a:rPr lang="en-US" sz="2000" dirty="0">
                <a:solidFill>
                  <a:schemeClr val="tx1">
                    <a:lumMod val="65000"/>
                    <a:lumOff val="35000"/>
                  </a:schemeClr>
                </a:solidFill>
              </a:rPr>
              <a:t>Remove the solute, select the sucrose and shake some sugar into the water. What do you observe.</a:t>
            </a:r>
            <a:endParaRPr lang="en-ZA" sz="2000" dirty="0">
              <a:solidFill>
                <a:schemeClr val="tx1">
                  <a:lumMod val="65000"/>
                  <a:lumOff val="35000"/>
                </a:schemeClr>
              </a:solidFill>
            </a:endParaRPr>
          </a:p>
          <a:p>
            <a:pPr marL="457200" indent="-457200">
              <a:buAutoNum type="arabicPeriod"/>
            </a:pPr>
            <a:r>
              <a:rPr lang="en-US" sz="2000" dirty="0">
                <a:solidFill>
                  <a:schemeClr val="tx1">
                    <a:lumMod val="65000"/>
                    <a:lumOff val="35000"/>
                  </a:schemeClr>
                </a:solidFill>
              </a:rPr>
              <a:t>On the top select the ‘water’ tab. By looking at the water, what kind of intramolecular bonds exist between water? Give a reason for your answer.</a:t>
            </a:r>
            <a:endParaRPr lang="en-ZA" sz="2000" dirty="0">
              <a:solidFill>
                <a:schemeClr val="tx1">
                  <a:lumMod val="65000"/>
                  <a:lumOff val="35000"/>
                </a:schemeClr>
              </a:solidFill>
            </a:endParaRPr>
          </a:p>
          <a:p>
            <a:pPr marL="457200" indent="-457200">
              <a:buAutoNum type="arabicPeriod"/>
            </a:pPr>
            <a:r>
              <a:rPr lang="en-ZA" sz="2000" dirty="0">
                <a:solidFill>
                  <a:schemeClr val="tx1">
                    <a:lumMod val="65000"/>
                    <a:lumOff val="35000"/>
                  </a:schemeClr>
                </a:solidFill>
              </a:rPr>
              <a:t>Now, a</a:t>
            </a:r>
            <a:r>
              <a:rPr lang="en-US" sz="2000" dirty="0" err="1">
                <a:solidFill>
                  <a:schemeClr val="tx1">
                    <a:lumMod val="65000"/>
                    <a:lumOff val="35000"/>
                  </a:schemeClr>
                </a:solidFill>
              </a:rPr>
              <a:t>dd</a:t>
            </a:r>
            <a:r>
              <a:rPr lang="en-US" sz="2000" dirty="0">
                <a:solidFill>
                  <a:schemeClr val="tx1">
                    <a:lumMod val="65000"/>
                    <a:lumOff val="35000"/>
                  </a:schemeClr>
                </a:solidFill>
              </a:rPr>
              <a:t> the salt crystal lattice to the water. What happens?</a:t>
            </a:r>
            <a:endParaRPr lang="en-ZA" sz="2000" dirty="0">
              <a:solidFill>
                <a:schemeClr val="tx1">
                  <a:lumMod val="65000"/>
                  <a:lumOff val="35000"/>
                </a:schemeClr>
              </a:solidFill>
            </a:endParaRPr>
          </a:p>
          <a:p>
            <a:pPr marL="457200" indent="-457200">
              <a:buAutoNum type="arabicPeriod"/>
            </a:pPr>
            <a:r>
              <a:rPr lang="en-US" sz="2000" dirty="0">
                <a:solidFill>
                  <a:schemeClr val="tx1">
                    <a:lumMod val="65000"/>
                    <a:lumOff val="35000"/>
                  </a:schemeClr>
                </a:solidFill>
              </a:rPr>
              <a:t>What type of intramolecular force exists in salt lattices?</a:t>
            </a:r>
            <a:endParaRPr lang="en-ZA" sz="2000" dirty="0">
              <a:solidFill>
                <a:schemeClr val="tx1">
                  <a:lumMod val="65000"/>
                  <a:lumOff val="35000"/>
                </a:schemeClr>
              </a:solidFill>
            </a:endParaRPr>
          </a:p>
          <a:p>
            <a:pPr marL="457200" indent="-457200">
              <a:buAutoNum type="arabicPeriod"/>
            </a:pPr>
            <a:r>
              <a:rPr lang="en-US" sz="2000" dirty="0">
                <a:solidFill>
                  <a:schemeClr val="tx1">
                    <a:lumMod val="65000"/>
                    <a:lumOff val="35000"/>
                  </a:schemeClr>
                </a:solidFill>
              </a:rPr>
              <a:t>What is the smallest particle of a salt lattice?</a:t>
            </a:r>
            <a:endParaRPr lang="en-ZA" sz="2000" dirty="0">
              <a:solidFill>
                <a:schemeClr val="tx1">
                  <a:lumMod val="65000"/>
                  <a:lumOff val="35000"/>
                </a:schemeClr>
              </a:solidFill>
            </a:endParaRPr>
          </a:p>
          <a:p>
            <a:pPr marL="457200" indent="-457200">
              <a:buAutoNum type="arabicPeriod"/>
            </a:pPr>
            <a:r>
              <a:rPr lang="en-US" sz="2000" dirty="0">
                <a:solidFill>
                  <a:schemeClr val="tx1">
                    <a:lumMod val="65000"/>
                    <a:lumOff val="35000"/>
                  </a:schemeClr>
                </a:solidFill>
              </a:rPr>
              <a:t>Now add the sugar crystal to the water. What do you observe?</a:t>
            </a:r>
            <a:endParaRPr lang="en-ZA" sz="2000" dirty="0">
              <a:solidFill>
                <a:schemeClr val="tx1">
                  <a:lumMod val="65000"/>
                  <a:lumOff val="35000"/>
                </a:schemeClr>
              </a:solidFill>
            </a:endParaRPr>
          </a:p>
          <a:p>
            <a:pPr marL="457200" indent="-457200">
              <a:buAutoNum type="arabicPeriod"/>
            </a:pPr>
            <a:r>
              <a:rPr lang="en-US" sz="2000" dirty="0">
                <a:solidFill>
                  <a:schemeClr val="tx1">
                    <a:lumMod val="65000"/>
                    <a:lumOff val="35000"/>
                  </a:schemeClr>
                </a:solidFill>
              </a:rPr>
              <a:t>What kind of intramolecular forces exist between sugar particles?</a:t>
            </a:r>
            <a:endParaRPr lang="en-ZA" sz="2000" dirty="0">
              <a:solidFill>
                <a:schemeClr val="tx1">
                  <a:lumMod val="65000"/>
                  <a:lumOff val="35000"/>
                </a:schemeClr>
              </a:solidFill>
            </a:endParaRPr>
          </a:p>
          <a:p>
            <a:pPr marL="457200" indent="-457200">
              <a:buAutoNum type="arabicPeriod"/>
            </a:pPr>
            <a:r>
              <a:rPr lang="en-US" sz="2000" dirty="0">
                <a:solidFill>
                  <a:schemeClr val="tx1">
                    <a:lumMod val="65000"/>
                    <a:lumOff val="35000"/>
                  </a:schemeClr>
                </a:solidFill>
              </a:rPr>
              <a:t>What is the smallest particle of sugar?</a:t>
            </a:r>
            <a:endParaRPr lang="en-ZA" sz="2000" dirty="0">
              <a:solidFill>
                <a:schemeClr val="tx1">
                  <a:lumMod val="65000"/>
                  <a:lumOff val="35000"/>
                </a:schemeClr>
              </a:solidFill>
            </a:endParaRPr>
          </a:p>
          <a:p>
            <a:pPr marL="457200" indent="-457200">
              <a:buAutoNum type="arabicPeriod"/>
            </a:pPr>
            <a:r>
              <a:rPr lang="en-US" sz="2000" dirty="0">
                <a:solidFill>
                  <a:schemeClr val="tx1">
                    <a:lumMod val="65000"/>
                    <a:lumOff val="35000"/>
                  </a:schemeClr>
                </a:solidFill>
              </a:rPr>
              <a:t>Will the salt water or sugar water or both conduct electricity? Explain your answer.</a:t>
            </a:r>
            <a:endParaRPr lang="en-ZA" sz="2000" dirty="0">
              <a:solidFill>
                <a:schemeClr val="tx1">
                  <a:lumMod val="65000"/>
                  <a:lumOff val="35000"/>
                </a:schemeClr>
              </a:solidFill>
            </a:endParaRPr>
          </a:p>
          <a:p>
            <a:pPr marL="457200" indent="-457200">
              <a:buAutoNum type="arabicPeriod"/>
            </a:pPr>
            <a:r>
              <a:rPr lang="en-US" sz="2000" dirty="0">
                <a:solidFill>
                  <a:schemeClr val="tx1">
                    <a:lumMod val="65000"/>
                    <a:lumOff val="35000"/>
                  </a:schemeClr>
                </a:solidFill>
              </a:rPr>
              <a:t>Will the plain water conduct electricity? Explain your answer.</a:t>
            </a:r>
            <a:endParaRPr lang="en-ZA" sz="2000" dirty="0">
              <a:solidFill>
                <a:schemeClr val="tx1">
                  <a:lumMod val="65000"/>
                  <a:lumOff val="35000"/>
                </a:schemeClr>
              </a:solidFill>
            </a:endParaRPr>
          </a:p>
        </p:txBody>
      </p:sp>
      <p:sp>
        <p:nvSpPr>
          <p:cNvPr id="2" name="Rectangle 1"/>
          <p:cNvSpPr/>
          <p:nvPr/>
        </p:nvSpPr>
        <p:spPr>
          <a:xfrm>
            <a:off x="12409714" y="182965"/>
            <a:ext cx="2231572" cy="126687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Create downloadable worksheet which can be uploaded to portfolio</a:t>
            </a:r>
          </a:p>
        </p:txBody>
      </p:sp>
    </p:spTree>
    <p:custDataLst>
      <p:tags r:id="rId1"/>
    </p:custDataLst>
    <p:extLst>
      <p:ext uri="{BB962C8B-B14F-4D97-AF65-F5344CB8AC3E}">
        <p14:creationId xmlns:p14="http://schemas.microsoft.com/office/powerpoint/2010/main" val="4242529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GB" sz="3600" dirty="0">
                <a:latin typeface="+mn-lt"/>
              </a:rPr>
              <a:t>Introduction</a:t>
            </a: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4" y="1394076"/>
            <a:ext cx="11086520"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ZA" dirty="0">
                <a:solidFill>
                  <a:schemeClr val="tx1">
                    <a:lumMod val="65000"/>
                    <a:lumOff val="35000"/>
                  </a:schemeClr>
                </a:solidFill>
              </a:rPr>
              <a:t>In the previous units, we looked at the composition of matter and classified materials as conductors, insulators or semi-conductors. </a:t>
            </a:r>
          </a:p>
          <a:p>
            <a:r>
              <a:rPr lang="en-ZA" dirty="0">
                <a:solidFill>
                  <a:schemeClr val="tx1">
                    <a:lumMod val="65000"/>
                    <a:lumOff val="35000"/>
                  </a:schemeClr>
                </a:solidFill>
              </a:rPr>
              <a:t>In this unit we will be discussing </a:t>
            </a:r>
            <a:r>
              <a:rPr lang="en-ZA" b="1" dirty="0">
                <a:solidFill>
                  <a:schemeClr val="tx1">
                    <a:lumMod val="65000"/>
                    <a:lumOff val="35000"/>
                  </a:schemeClr>
                </a:solidFill>
              </a:rPr>
              <a:t>ions</a:t>
            </a:r>
            <a:r>
              <a:rPr lang="en-ZA" dirty="0">
                <a:solidFill>
                  <a:schemeClr val="tx1">
                    <a:lumMod val="65000"/>
                    <a:lumOff val="35000"/>
                  </a:schemeClr>
                </a:solidFill>
              </a:rPr>
              <a:t> and the process of </a:t>
            </a:r>
            <a:r>
              <a:rPr lang="en-ZA" b="1" dirty="0">
                <a:solidFill>
                  <a:schemeClr val="tx1">
                    <a:lumMod val="65000"/>
                    <a:lumOff val="35000"/>
                  </a:schemeClr>
                </a:solidFill>
              </a:rPr>
              <a:t>ionisation</a:t>
            </a:r>
            <a:r>
              <a:rPr lang="en-ZA" dirty="0">
                <a:solidFill>
                  <a:schemeClr val="tx1">
                    <a:lumMod val="65000"/>
                    <a:lumOff val="35000"/>
                  </a:schemeClr>
                </a:solidFill>
              </a:rPr>
              <a:t>.</a:t>
            </a:r>
          </a:p>
          <a:p>
            <a:endParaRPr lang="en-ZA" dirty="0">
              <a:solidFill>
                <a:schemeClr val="tx1">
                  <a:lumMod val="65000"/>
                  <a:lumOff val="35000"/>
                </a:schemeClr>
              </a:solidFill>
            </a:endParaRPr>
          </a:p>
          <a:p>
            <a:endParaRPr lang="en-ZA" dirty="0">
              <a:solidFill>
                <a:schemeClr val="tx1">
                  <a:lumMod val="65000"/>
                  <a:lumOff val="35000"/>
                </a:schemeClr>
              </a:solidFill>
            </a:endParaRPr>
          </a:p>
          <a:p>
            <a:endParaRPr lang="en-GB" dirty="0">
              <a:solidFill>
                <a:schemeClr val="tx1">
                  <a:lumMod val="65000"/>
                  <a:lumOff val="35000"/>
                </a:schemeClr>
              </a:solidFill>
            </a:endParaRPr>
          </a:p>
        </p:txBody>
      </p:sp>
      <p:sp>
        <p:nvSpPr>
          <p:cNvPr id="6" name="AutoShape 2" descr="Image result for john dalt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 name="Rectangle 8">
            <a:extLst>
              <a:ext uri="{FF2B5EF4-FFF2-40B4-BE49-F238E27FC236}">
                <a16:creationId xmlns:a16="http://schemas.microsoft.com/office/drawing/2014/main" id="{31D2CD83-4310-D142-BD2A-5F18469DBC3B}"/>
              </a:ext>
            </a:extLst>
          </p:cNvPr>
          <p:cNvSpPr/>
          <p:nvPr/>
        </p:nvSpPr>
        <p:spPr>
          <a:xfrm>
            <a:off x="561193" y="2749308"/>
            <a:ext cx="11086521" cy="5599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      What is an Ion?</a:t>
            </a:r>
            <a:endParaRPr lang="en-GB" sz="3200" dirty="0"/>
          </a:p>
        </p:txBody>
      </p:sp>
      <p:sp>
        <p:nvSpPr>
          <p:cNvPr id="10" name="Oval 9">
            <a:extLst>
              <a:ext uri="{FF2B5EF4-FFF2-40B4-BE49-F238E27FC236}">
                <a16:creationId xmlns:a16="http://schemas.microsoft.com/office/drawing/2014/main" id="{EFFB9B5B-2BCC-5242-982E-F2CFA703593D}"/>
              </a:ext>
            </a:extLst>
          </p:cNvPr>
          <p:cNvSpPr/>
          <p:nvPr/>
        </p:nvSpPr>
        <p:spPr>
          <a:xfrm>
            <a:off x="649234" y="2811416"/>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solidFill>
              </a:rPr>
              <a:t>1</a:t>
            </a:r>
            <a:endParaRPr lang="en-GB" dirty="0">
              <a:solidFill>
                <a:schemeClr val="accent5"/>
              </a:solidFill>
            </a:endParaRPr>
          </a:p>
        </p:txBody>
      </p:sp>
      <p:sp>
        <p:nvSpPr>
          <p:cNvPr id="11" name="Rectangle 10">
            <a:extLst>
              <a:ext uri="{FF2B5EF4-FFF2-40B4-BE49-F238E27FC236}">
                <a16:creationId xmlns:a16="http://schemas.microsoft.com/office/drawing/2014/main" id="{31D2CD83-4310-D142-BD2A-5F18469DBC3B}"/>
              </a:ext>
            </a:extLst>
          </p:cNvPr>
          <p:cNvSpPr/>
          <p:nvPr/>
        </p:nvSpPr>
        <p:spPr>
          <a:xfrm>
            <a:off x="561189" y="3446008"/>
            <a:ext cx="11086525" cy="5599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      What is Ionisation?</a:t>
            </a:r>
            <a:endParaRPr lang="en-GB" sz="3200" dirty="0"/>
          </a:p>
        </p:txBody>
      </p:sp>
      <p:sp>
        <p:nvSpPr>
          <p:cNvPr id="12" name="Oval 11">
            <a:extLst>
              <a:ext uri="{FF2B5EF4-FFF2-40B4-BE49-F238E27FC236}">
                <a16:creationId xmlns:a16="http://schemas.microsoft.com/office/drawing/2014/main" id="{EFFB9B5B-2BCC-5242-982E-F2CFA703593D}"/>
              </a:ext>
            </a:extLst>
          </p:cNvPr>
          <p:cNvSpPr/>
          <p:nvPr/>
        </p:nvSpPr>
        <p:spPr>
          <a:xfrm>
            <a:off x="649230" y="3508116"/>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solidFill>
              </a:rPr>
              <a:t>2</a:t>
            </a:r>
            <a:endParaRPr lang="en-GB" dirty="0">
              <a:solidFill>
                <a:schemeClr val="accent5"/>
              </a:solidFill>
            </a:endParaRPr>
          </a:p>
        </p:txBody>
      </p:sp>
      <p:pic>
        <p:nvPicPr>
          <p:cNvPr id="13"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7974" y="4310384"/>
            <a:ext cx="1226911" cy="1226911"/>
          </a:xfrm>
          <a:prstGeom prst="rect">
            <a:avLst/>
          </a:prstGeom>
        </p:spPr>
      </p:pic>
      <p:sp>
        <p:nvSpPr>
          <p:cNvPr id="14" name="Rectangle 13">
            <a:extLst>
              <a:ext uri="{FF2B5EF4-FFF2-40B4-BE49-F238E27FC236}">
                <a16:creationId xmlns:a16="http://schemas.microsoft.com/office/drawing/2014/main" id="{B99A2243-0C52-D542-BF61-3FAD1B77F3F3}"/>
              </a:ext>
            </a:extLst>
          </p:cNvPr>
          <p:cNvSpPr/>
          <p:nvPr/>
        </p:nvSpPr>
        <p:spPr>
          <a:xfrm>
            <a:off x="1534885" y="4562589"/>
            <a:ext cx="5094515" cy="830997"/>
          </a:xfrm>
          <a:prstGeom prst="rect">
            <a:avLst/>
          </a:prstGeom>
          <a:solidFill>
            <a:schemeClr val="accent6">
              <a:lumMod val="60000"/>
              <a:lumOff val="40000"/>
            </a:schemeClr>
          </a:solidFill>
        </p:spPr>
        <p:txBody>
          <a:bodyPr wrap="square">
            <a:spAutoFit/>
          </a:bodyPr>
          <a:lstStyle/>
          <a:p>
            <a:pPr lvl="0">
              <a:defRPr/>
            </a:pPr>
            <a:r>
              <a:rPr lang="en-ZA" sz="2400" dirty="0">
                <a:solidFill>
                  <a:schemeClr val="tx1">
                    <a:lumMod val="65000"/>
                    <a:lumOff val="35000"/>
                  </a:schemeClr>
                </a:solidFill>
              </a:rPr>
              <a:t>Watch this video for a great introduction to Ions.</a:t>
            </a:r>
          </a:p>
        </p:txBody>
      </p:sp>
      <p:sp>
        <p:nvSpPr>
          <p:cNvPr id="2" name="Rectangle 1"/>
          <p:cNvSpPr/>
          <p:nvPr/>
        </p:nvSpPr>
        <p:spPr>
          <a:xfrm>
            <a:off x="7097485" y="4310384"/>
            <a:ext cx="3995058" cy="1936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Placeholder – Embedded Video</a:t>
            </a:r>
          </a:p>
        </p:txBody>
      </p:sp>
    </p:spTree>
    <p:custDataLst>
      <p:tags r:id="rId1"/>
    </p:custDataLst>
    <p:extLst>
      <p:ext uri="{BB962C8B-B14F-4D97-AF65-F5344CB8AC3E}">
        <p14:creationId xmlns:p14="http://schemas.microsoft.com/office/powerpoint/2010/main" val="3963513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ZA" sz="3600" b="1" dirty="0"/>
              <a:t>Ions</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57888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7" name="Content Placeholder 2"/>
          <p:cNvSpPr txBox="1">
            <a:spLocks/>
          </p:cNvSpPr>
          <p:nvPr/>
        </p:nvSpPr>
        <p:spPr>
          <a:xfrm>
            <a:off x="713593" y="4289676"/>
            <a:ext cx="11190540"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Content Placeholder 2"/>
          <p:cNvSpPr txBox="1">
            <a:spLocks/>
          </p:cNvSpPr>
          <p:nvPr/>
        </p:nvSpPr>
        <p:spPr>
          <a:xfrm>
            <a:off x="561192" y="1224575"/>
            <a:ext cx="1123075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We know that an</a:t>
            </a:r>
            <a:r>
              <a:rPr lang="en-GB" b="1" dirty="0">
                <a:solidFill>
                  <a:schemeClr val="tx1">
                    <a:lumMod val="65000"/>
                    <a:lumOff val="35000"/>
                  </a:schemeClr>
                </a:solidFill>
              </a:rPr>
              <a:t> ion </a:t>
            </a:r>
            <a:r>
              <a:rPr lang="en-GB" dirty="0">
                <a:solidFill>
                  <a:schemeClr val="tx1">
                    <a:lumMod val="65000"/>
                    <a:lumOff val="35000"/>
                  </a:schemeClr>
                </a:solidFill>
              </a:rPr>
              <a:t>is a </a:t>
            </a:r>
            <a:r>
              <a:rPr lang="en-GB" b="1" dirty="0">
                <a:solidFill>
                  <a:schemeClr val="tx1">
                    <a:lumMod val="65000"/>
                    <a:lumOff val="35000"/>
                  </a:schemeClr>
                </a:solidFill>
              </a:rPr>
              <a:t>charged atom </a:t>
            </a:r>
            <a:r>
              <a:rPr lang="en-GB" dirty="0">
                <a:solidFill>
                  <a:schemeClr val="tx1">
                    <a:lumMod val="65000"/>
                    <a:lumOff val="35000"/>
                  </a:schemeClr>
                </a:solidFill>
              </a:rPr>
              <a:t>or</a:t>
            </a:r>
            <a:r>
              <a:rPr lang="en-GB" b="1" dirty="0">
                <a:solidFill>
                  <a:schemeClr val="tx1">
                    <a:lumMod val="65000"/>
                    <a:lumOff val="35000"/>
                  </a:schemeClr>
                </a:solidFill>
              </a:rPr>
              <a:t> group of atoms</a:t>
            </a:r>
            <a:r>
              <a:rPr lang="en-GB" dirty="0">
                <a:solidFill>
                  <a:schemeClr val="tx1">
                    <a:lumMod val="65000"/>
                    <a:lumOff val="35000"/>
                  </a:schemeClr>
                </a:solidFill>
              </a:rPr>
              <a:t>. If the number of electrons is equal to the number of protons, then the atom is uncharged and is electrically </a:t>
            </a:r>
            <a:r>
              <a:rPr lang="en-GB" b="1" dirty="0">
                <a:solidFill>
                  <a:schemeClr val="tx1">
                    <a:lumMod val="65000"/>
                    <a:lumOff val="35000"/>
                  </a:schemeClr>
                </a:solidFill>
              </a:rPr>
              <a:t>neutral</a:t>
            </a:r>
            <a:r>
              <a:rPr lang="en-GB" dirty="0">
                <a:solidFill>
                  <a:schemeClr val="tx1">
                    <a:lumMod val="65000"/>
                    <a:lumOff val="35000"/>
                  </a:schemeClr>
                </a:solidFill>
              </a:rPr>
              <a:t>. </a:t>
            </a:r>
          </a:p>
          <a:p>
            <a:r>
              <a:rPr lang="en-GB" dirty="0">
                <a:solidFill>
                  <a:schemeClr val="tx1">
                    <a:lumMod val="65000"/>
                    <a:lumOff val="35000"/>
                  </a:schemeClr>
                </a:solidFill>
              </a:rPr>
              <a:t>When atoms </a:t>
            </a:r>
            <a:r>
              <a:rPr lang="en-GB" b="1" dirty="0">
                <a:solidFill>
                  <a:schemeClr val="tx1">
                    <a:lumMod val="65000"/>
                    <a:lumOff val="35000"/>
                  </a:schemeClr>
                </a:solidFill>
              </a:rPr>
              <a:t>gain or lose electrons</a:t>
            </a:r>
            <a:r>
              <a:rPr lang="en-GB" dirty="0">
                <a:solidFill>
                  <a:schemeClr val="tx1">
                    <a:lumMod val="65000"/>
                    <a:lumOff val="35000"/>
                  </a:schemeClr>
                </a:solidFill>
              </a:rPr>
              <a:t>, this </a:t>
            </a:r>
            <a:r>
              <a:rPr lang="en-GB" b="1" dirty="0">
                <a:solidFill>
                  <a:schemeClr val="tx1">
                    <a:lumMod val="65000"/>
                    <a:lumOff val="35000"/>
                  </a:schemeClr>
                </a:solidFill>
              </a:rPr>
              <a:t>increases or decreases </a:t>
            </a:r>
            <a:r>
              <a:rPr lang="en-GB" dirty="0">
                <a:solidFill>
                  <a:schemeClr val="tx1">
                    <a:lumMod val="65000"/>
                    <a:lumOff val="35000"/>
                  </a:schemeClr>
                </a:solidFill>
              </a:rPr>
              <a:t>the negative charge.</a:t>
            </a: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br>
              <a:rPr lang="en-GB" dirty="0"/>
            </a:br>
            <a:endParaRPr lang="en-GB" dirty="0">
              <a:solidFill>
                <a:schemeClr val="tx1">
                  <a:lumMod val="65000"/>
                  <a:lumOff val="35000"/>
                </a:schemeClr>
              </a:solidFill>
            </a:endParaRPr>
          </a:p>
          <a:p>
            <a:endParaRPr lang="en-GB" dirty="0">
              <a:solidFill>
                <a:schemeClr val="tx1">
                  <a:lumMod val="65000"/>
                  <a:lumOff val="35000"/>
                </a:schemeClr>
              </a:solidFill>
            </a:endParaRPr>
          </a:p>
        </p:txBody>
      </p:sp>
      <p:sp>
        <p:nvSpPr>
          <p:cNvPr id="11" name="Rectangle 10">
            <a:extLst>
              <a:ext uri="{FF2B5EF4-FFF2-40B4-BE49-F238E27FC236}">
                <a16:creationId xmlns:a16="http://schemas.microsoft.com/office/drawing/2014/main" id="{31D2CD83-4310-D142-BD2A-5F18469DBC3B}"/>
              </a:ext>
            </a:extLst>
          </p:cNvPr>
          <p:cNvSpPr/>
          <p:nvPr/>
        </p:nvSpPr>
        <p:spPr>
          <a:xfrm>
            <a:off x="561194" y="2749308"/>
            <a:ext cx="4626683" cy="559976"/>
          </a:xfrm>
          <a:prstGeom prst="rect">
            <a:avLst/>
          </a:prstGeom>
          <a:solidFill>
            <a:schemeClr val="accent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      Positive Charge (Cation)</a:t>
            </a:r>
          </a:p>
        </p:txBody>
      </p:sp>
      <p:pic>
        <p:nvPicPr>
          <p:cNvPr id="1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6879"/>
          <a:stretch/>
        </p:blipFill>
        <p:spPr bwMode="auto">
          <a:xfrm>
            <a:off x="561192" y="3408848"/>
            <a:ext cx="2000928" cy="3037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519" r="34533"/>
          <a:stretch/>
        </p:blipFill>
        <p:spPr bwMode="auto">
          <a:xfrm>
            <a:off x="6733391" y="3554416"/>
            <a:ext cx="1892052" cy="2977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2869" y="3725848"/>
            <a:ext cx="1957207" cy="2634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0260" y="3640133"/>
            <a:ext cx="2177617" cy="2805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a:extLst>
              <a:ext uri="{FF2B5EF4-FFF2-40B4-BE49-F238E27FC236}">
                <a16:creationId xmlns:a16="http://schemas.microsoft.com/office/drawing/2014/main" id="{31D2CD83-4310-D142-BD2A-5F18469DBC3B}"/>
              </a:ext>
            </a:extLst>
          </p:cNvPr>
          <p:cNvSpPr/>
          <p:nvPr/>
        </p:nvSpPr>
        <p:spPr>
          <a:xfrm>
            <a:off x="6733391" y="2712760"/>
            <a:ext cx="4626685" cy="559976"/>
          </a:xfrm>
          <a:prstGeom prst="rect">
            <a:avLst/>
          </a:prstGeom>
          <a:solidFill>
            <a:srgbClr val="FFC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Negative Charge (Anion)</a:t>
            </a:r>
          </a:p>
        </p:txBody>
      </p:sp>
      <p:sp>
        <p:nvSpPr>
          <p:cNvPr id="2" name="Rectangle 1"/>
          <p:cNvSpPr/>
          <p:nvPr/>
        </p:nvSpPr>
        <p:spPr>
          <a:xfrm>
            <a:off x="561192" y="3309284"/>
            <a:ext cx="4626685" cy="32727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Rectangle 22"/>
          <p:cNvSpPr/>
          <p:nvPr/>
        </p:nvSpPr>
        <p:spPr>
          <a:xfrm>
            <a:off x="6733391" y="3272736"/>
            <a:ext cx="4626685" cy="334583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2373774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3" y="264463"/>
            <a:ext cx="7616770" cy="960112"/>
          </a:xfrm>
        </p:spPr>
        <p:txBody>
          <a:bodyPr>
            <a:normAutofit/>
          </a:bodyPr>
          <a:lstStyle/>
          <a:p>
            <a:r>
              <a:rPr lang="en-ZA" sz="3600" b="1" dirty="0"/>
              <a:t>How are electrons lost?</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57888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7" name="Content Placeholder 2"/>
          <p:cNvSpPr txBox="1">
            <a:spLocks/>
          </p:cNvSpPr>
          <p:nvPr/>
        </p:nvSpPr>
        <p:spPr>
          <a:xfrm>
            <a:off x="713593" y="4289676"/>
            <a:ext cx="11190540"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Content Placeholder 2"/>
          <p:cNvSpPr txBox="1">
            <a:spLocks/>
          </p:cNvSpPr>
          <p:nvPr/>
        </p:nvSpPr>
        <p:spPr>
          <a:xfrm>
            <a:off x="561192" y="1224575"/>
            <a:ext cx="1123075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Electrons are lost due to collisions or from </a:t>
            </a:r>
            <a:r>
              <a:rPr lang="en-GB" b="1" dirty="0">
                <a:solidFill>
                  <a:schemeClr val="tx1">
                    <a:lumMod val="65000"/>
                    <a:lumOff val="35000"/>
                  </a:schemeClr>
                </a:solidFill>
              </a:rPr>
              <a:t>ionising radiation which </a:t>
            </a:r>
            <a:r>
              <a:rPr lang="en-GB" dirty="0">
                <a:solidFill>
                  <a:schemeClr val="tx1">
                    <a:lumMod val="65000"/>
                    <a:lumOff val="35000"/>
                  </a:schemeClr>
                </a:solidFill>
              </a:rPr>
              <a:t>forces the electron away from the atom.</a:t>
            </a: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br>
              <a:rPr lang="en-GB" dirty="0"/>
            </a:br>
            <a:endParaRPr lang="en-GB" dirty="0">
              <a:solidFill>
                <a:schemeClr val="tx1">
                  <a:lumMod val="65000"/>
                  <a:lumOff val="35000"/>
                </a:schemeClr>
              </a:solidFill>
            </a:endParaRPr>
          </a:p>
          <a:p>
            <a:endParaRPr lang="en-GB" dirty="0">
              <a:solidFill>
                <a:schemeClr val="tx1">
                  <a:lumMod val="65000"/>
                  <a:lumOff val="35000"/>
                </a:schemeClr>
              </a:solidFill>
            </a:endParaRPr>
          </a:p>
        </p:txBody>
      </p:sp>
      <p:sp>
        <p:nvSpPr>
          <p:cNvPr id="2" name="TextBox 1"/>
          <p:cNvSpPr txBox="1"/>
          <p:nvPr/>
        </p:nvSpPr>
        <p:spPr>
          <a:xfrm>
            <a:off x="561192" y="2050493"/>
            <a:ext cx="6096000" cy="4154984"/>
          </a:xfrm>
          <a:prstGeom prst="rect">
            <a:avLst/>
          </a:prstGeom>
          <a:noFill/>
        </p:spPr>
        <p:txBody>
          <a:bodyPr wrap="square" rtlCol="0">
            <a:spAutoFit/>
          </a:bodyPr>
          <a:lstStyle/>
          <a:p>
            <a:r>
              <a:rPr lang="en-GB" sz="2400" dirty="0">
                <a:solidFill>
                  <a:schemeClr val="tx1">
                    <a:lumMod val="65000"/>
                    <a:lumOff val="35000"/>
                  </a:schemeClr>
                </a:solidFill>
              </a:rPr>
              <a:t>Let’s take a look at this </a:t>
            </a:r>
            <a:r>
              <a:rPr lang="en-GB" sz="2400" b="1" dirty="0">
                <a:solidFill>
                  <a:schemeClr val="tx1">
                    <a:lumMod val="65000"/>
                    <a:lumOff val="35000"/>
                  </a:schemeClr>
                </a:solidFill>
              </a:rPr>
              <a:t>Carbon</a:t>
            </a:r>
            <a:r>
              <a:rPr lang="en-GB" sz="2400" dirty="0">
                <a:solidFill>
                  <a:schemeClr val="tx1">
                    <a:lumMod val="65000"/>
                    <a:lumOff val="35000"/>
                  </a:schemeClr>
                </a:solidFill>
              </a:rPr>
              <a:t> atom, as an example.</a:t>
            </a:r>
          </a:p>
          <a:p>
            <a:endParaRPr lang="en-GB" sz="2400" dirty="0">
              <a:solidFill>
                <a:schemeClr val="tx1">
                  <a:lumMod val="65000"/>
                  <a:lumOff val="35000"/>
                </a:schemeClr>
              </a:solidFill>
            </a:endParaRPr>
          </a:p>
          <a:p>
            <a:r>
              <a:rPr lang="en-GB" sz="2400" dirty="0">
                <a:solidFill>
                  <a:schemeClr val="tx1">
                    <a:lumMod val="65000"/>
                    <a:lumOff val="35000"/>
                  </a:schemeClr>
                </a:solidFill>
              </a:rPr>
              <a:t>The Carbon atom has 6 Neutrons, 6  Protons and  6 Electrons. When an atom is hit by </a:t>
            </a:r>
            <a:r>
              <a:rPr lang="en-GB" sz="2400" b="1" dirty="0">
                <a:solidFill>
                  <a:schemeClr val="tx1">
                    <a:lumMod val="65000"/>
                    <a:lumOff val="35000"/>
                  </a:schemeClr>
                </a:solidFill>
              </a:rPr>
              <a:t>ionising radiation</a:t>
            </a:r>
            <a:r>
              <a:rPr lang="en-GB" sz="2400" dirty="0">
                <a:solidFill>
                  <a:schemeClr val="tx1">
                    <a:lumMod val="65000"/>
                    <a:lumOff val="35000"/>
                  </a:schemeClr>
                </a:solidFill>
              </a:rPr>
              <a:t>, it loses an electron.</a:t>
            </a:r>
          </a:p>
          <a:p>
            <a:endParaRPr lang="en-GB" sz="2400" dirty="0">
              <a:solidFill>
                <a:schemeClr val="tx1">
                  <a:lumMod val="65000"/>
                  <a:lumOff val="35000"/>
                </a:schemeClr>
              </a:solidFill>
            </a:endParaRPr>
          </a:p>
          <a:p>
            <a:r>
              <a:rPr lang="en-GB" sz="2400" dirty="0">
                <a:solidFill>
                  <a:schemeClr val="tx1">
                    <a:lumMod val="65000"/>
                    <a:lumOff val="35000"/>
                  </a:schemeClr>
                </a:solidFill>
              </a:rPr>
              <a:t>This turns the atom into a </a:t>
            </a:r>
            <a:r>
              <a:rPr lang="en-GB" sz="2400" b="1" dirty="0">
                <a:solidFill>
                  <a:schemeClr val="tx1">
                    <a:lumMod val="65000"/>
                    <a:lumOff val="35000"/>
                  </a:schemeClr>
                </a:solidFill>
              </a:rPr>
              <a:t>POSITIVELY CHARGED ION</a:t>
            </a:r>
            <a:r>
              <a:rPr lang="en-GB" sz="2400" dirty="0">
                <a:solidFill>
                  <a:schemeClr val="tx1">
                    <a:lumMod val="65000"/>
                    <a:lumOff val="35000"/>
                  </a:schemeClr>
                </a:solidFill>
              </a:rPr>
              <a:t> as it has more protons than electrons.</a:t>
            </a:r>
          </a:p>
          <a:p>
            <a:endParaRPr lang="en-ZA" sz="24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3841" y="1904268"/>
            <a:ext cx="4219575"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2521332" y="2018227"/>
            <a:ext cx="4896982" cy="369332"/>
          </a:xfrm>
          <a:prstGeom prst="rect">
            <a:avLst/>
          </a:prstGeom>
          <a:solidFill>
            <a:srgbClr val="FF0000"/>
          </a:solidFill>
        </p:spPr>
        <p:txBody>
          <a:bodyPr wrap="none">
            <a:spAutoFit/>
          </a:bodyPr>
          <a:lstStyle/>
          <a:p>
            <a:r>
              <a:rPr lang="en-ZA" dirty="0"/>
              <a:t>https://www.youtube.com/watch?v=TxoY6rQ9Dsk</a:t>
            </a:r>
          </a:p>
        </p:txBody>
      </p:sp>
    </p:spTree>
    <p:custDataLst>
      <p:tags r:id="rId1"/>
    </p:custDataLst>
    <p:extLst>
      <p:ext uri="{BB962C8B-B14F-4D97-AF65-F5344CB8AC3E}">
        <p14:creationId xmlns:p14="http://schemas.microsoft.com/office/powerpoint/2010/main" val="2650076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2" y="264463"/>
            <a:ext cx="10857921" cy="960112"/>
          </a:xfrm>
        </p:spPr>
        <p:txBody>
          <a:bodyPr>
            <a:normAutofit/>
          </a:bodyPr>
          <a:lstStyle/>
          <a:p>
            <a:r>
              <a:rPr lang="en-ZA" sz="3600" b="1" dirty="0"/>
              <a:t>Electrolytes</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57888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Content Placeholder 2"/>
          <p:cNvSpPr txBox="1">
            <a:spLocks/>
          </p:cNvSpPr>
          <p:nvPr/>
        </p:nvSpPr>
        <p:spPr>
          <a:xfrm>
            <a:off x="561192" y="1224575"/>
            <a:ext cx="1123075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b="1" dirty="0">
                <a:solidFill>
                  <a:schemeClr val="tx1">
                    <a:lumMod val="65000"/>
                    <a:lumOff val="35000"/>
                  </a:schemeClr>
                </a:solidFill>
              </a:rPr>
              <a:t>Electrolytes </a:t>
            </a:r>
            <a:r>
              <a:rPr lang="en-GB" dirty="0">
                <a:solidFill>
                  <a:schemeClr val="tx1">
                    <a:lumMod val="65000"/>
                    <a:lumOff val="35000"/>
                  </a:schemeClr>
                </a:solidFill>
              </a:rPr>
              <a:t>are chemicals that break into ions (</a:t>
            </a:r>
            <a:r>
              <a:rPr lang="en-GB" b="1" dirty="0">
                <a:solidFill>
                  <a:schemeClr val="tx1">
                    <a:lumMod val="65000"/>
                    <a:lumOff val="35000"/>
                  </a:schemeClr>
                </a:solidFill>
              </a:rPr>
              <a:t>ionise</a:t>
            </a:r>
            <a:r>
              <a:rPr lang="en-GB" dirty="0">
                <a:solidFill>
                  <a:schemeClr val="tx1">
                    <a:lumMod val="65000"/>
                    <a:lumOff val="35000"/>
                  </a:schemeClr>
                </a:solidFill>
              </a:rPr>
              <a:t>) when they are dissolved in water. Remember, the </a:t>
            </a:r>
            <a:r>
              <a:rPr lang="en-GB" b="1" dirty="0">
                <a:solidFill>
                  <a:schemeClr val="tx1">
                    <a:lumMod val="65000"/>
                    <a:lumOff val="35000"/>
                  </a:schemeClr>
                </a:solidFill>
              </a:rPr>
              <a:t>positively-charged</a:t>
            </a:r>
            <a:r>
              <a:rPr lang="en-GB" dirty="0">
                <a:solidFill>
                  <a:schemeClr val="tx1">
                    <a:lumMod val="65000"/>
                    <a:lumOff val="35000"/>
                  </a:schemeClr>
                </a:solidFill>
              </a:rPr>
              <a:t> ions are called </a:t>
            </a:r>
            <a:r>
              <a:rPr lang="en-GB" b="1" i="1" dirty="0">
                <a:solidFill>
                  <a:schemeClr val="tx1">
                    <a:lumMod val="65000"/>
                    <a:lumOff val="35000"/>
                  </a:schemeClr>
                </a:solidFill>
              </a:rPr>
              <a:t>cations</a:t>
            </a:r>
            <a:r>
              <a:rPr lang="en-GB" dirty="0">
                <a:solidFill>
                  <a:schemeClr val="tx1">
                    <a:lumMod val="65000"/>
                    <a:lumOff val="35000"/>
                  </a:schemeClr>
                </a:solidFill>
              </a:rPr>
              <a:t>, while the negatively charged ions are called </a:t>
            </a:r>
            <a:r>
              <a:rPr lang="en-GB" b="1" i="1" dirty="0">
                <a:solidFill>
                  <a:schemeClr val="tx1">
                    <a:lumMod val="65000"/>
                    <a:lumOff val="35000"/>
                  </a:schemeClr>
                </a:solidFill>
              </a:rPr>
              <a:t>anions</a:t>
            </a:r>
            <a:r>
              <a:rPr lang="en-GB" dirty="0">
                <a:solidFill>
                  <a:schemeClr val="tx1">
                    <a:lumMod val="65000"/>
                    <a:lumOff val="35000"/>
                  </a:schemeClr>
                </a:solidFill>
              </a:rPr>
              <a:t>. </a:t>
            </a:r>
          </a:p>
          <a:p>
            <a:r>
              <a:rPr lang="en-GB" dirty="0">
                <a:solidFill>
                  <a:schemeClr val="tx1">
                    <a:lumMod val="65000"/>
                    <a:lumOff val="35000"/>
                  </a:schemeClr>
                </a:solidFill>
              </a:rPr>
              <a:t>Substances can be categorized as </a:t>
            </a:r>
            <a:r>
              <a:rPr lang="en-GB" b="1" dirty="0">
                <a:solidFill>
                  <a:schemeClr val="tx1">
                    <a:lumMod val="65000"/>
                    <a:lumOff val="35000"/>
                  </a:schemeClr>
                </a:solidFill>
              </a:rPr>
              <a:t>strong</a:t>
            </a:r>
            <a:r>
              <a:rPr lang="en-GB" dirty="0">
                <a:solidFill>
                  <a:schemeClr val="tx1">
                    <a:lumMod val="65000"/>
                    <a:lumOff val="35000"/>
                  </a:schemeClr>
                </a:solidFill>
              </a:rPr>
              <a:t>, </a:t>
            </a:r>
            <a:r>
              <a:rPr lang="en-GB" b="1" dirty="0">
                <a:solidFill>
                  <a:schemeClr val="tx1">
                    <a:lumMod val="65000"/>
                    <a:lumOff val="35000"/>
                  </a:schemeClr>
                </a:solidFill>
              </a:rPr>
              <a:t>weak</a:t>
            </a:r>
            <a:r>
              <a:rPr lang="en-GB" dirty="0">
                <a:solidFill>
                  <a:schemeClr val="tx1">
                    <a:lumMod val="65000"/>
                    <a:lumOff val="35000"/>
                  </a:schemeClr>
                </a:solidFill>
              </a:rPr>
              <a:t> or </a:t>
            </a:r>
            <a:r>
              <a:rPr lang="en-GB" b="1" dirty="0">
                <a:solidFill>
                  <a:schemeClr val="tx1">
                    <a:lumMod val="65000"/>
                    <a:lumOff val="35000"/>
                  </a:schemeClr>
                </a:solidFill>
              </a:rPr>
              <a:t>non electrolytes</a:t>
            </a:r>
            <a:r>
              <a:rPr lang="en-GB" dirty="0">
                <a:solidFill>
                  <a:schemeClr val="tx1">
                    <a:lumMod val="65000"/>
                    <a:lumOff val="35000"/>
                  </a:schemeClr>
                </a:solidFill>
              </a:rPr>
              <a:t>.</a:t>
            </a:r>
            <a:endParaRPr lang="en-ZA" dirty="0">
              <a:solidFill>
                <a:schemeClr val="tx1">
                  <a:lumMod val="65000"/>
                  <a:lumOff val="35000"/>
                </a:schemeClr>
              </a:solidFill>
            </a:endParaRPr>
          </a:p>
        </p:txBody>
      </p:sp>
      <p:pic>
        <p:nvPicPr>
          <p:cNvPr id="9"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1440" y="2989019"/>
            <a:ext cx="1226911" cy="1226911"/>
          </a:xfrm>
          <a:prstGeom prst="rect">
            <a:avLst/>
          </a:prstGeom>
        </p:spPr>
      </p:pic>
      <p:sp>
        <p:nvSpPr>
          <p:cNvPr id="21" name="Rectangle 20">
            <a:extLst>
              <a:ext uri="{FF2B5EF4-FFF2-40B4-BE49-F238E27FC236}">
                <a16:creationId xmlns:a16="http://schemas.microsoft.com/office/drawing/2014/main" id="{B99A2243-0C52-D542-BF61-3FAD1B77F3F3}"/>
              </a:ext>
            </a:extLst>
          </p:cNvPr>
          <p:cNvSpPr/>
          <p:nvPr/>
        </p:nvSpPr>
        <p:spPr>
          <a:xfrm>
            <a:off x="1409977" y="3267101"/>
            <a:ext cx="10260093" cy="461665"/>
          </a:xfrm>
          <a:prstGeom prst="rect">
            <a:avLst/>
          </a:prstGeom>
          <a:solidFill>
            <a:schemeClr val="accent6">
              <a:lumMod val="60000"/>
              <a:lumOff val="40000"/>
            </a:schemeClr>
          </a:solidFill>
        </p:spPr>
        <p:txBody>
          <a:bodyPr wrap="square">
            <a:spAutoFit/>
          </a:bodyPr>
          <a:lstStyle/>
          <a:p>
            <a:pPr lvl="0">
              <a:defRPr/>
            </a:pPr>
            <a:r>
              <a:rPr lang="en-ZA" sz="2400" dirty="0">
                <a:solidFill>
                  <a:schemeClr val="tx1">
                    <a:lumMod val="65000"/>
                    <a:lumOff val="35000"/>
                  </a:schemeClr>
                </a:solidFill>
              </a:rPr>
              <a:t>Click on the types of electrolytes to find out more.</a:t>
            </a:r>
          </a:p>
        </p:txBody>
      </p:sp>
      <p:sp>
        <p:nvSpPr>
          <p:cNvPr id="35" name="Rectangle 34"/>
          <p:cNvSpPr/>
          <p:nvPr/>
        </p:nvSpPr>
        <p:spPr>
          <a:xfrm>
            <a:off x="1619793" y="4486274"/>
            <a:ext cx="2821577" cy="18684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Rectangle 35"/>
          <p:cNvSpPr/>
          <p:nvPr/>
        </p:nvSpPr>
        <p:spPr>
          <a:xfrm>
            <a:off x="1893181" y="4175182"/>
            <a:ext cx="2236435" cy="367245"/>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Strong Electrolytes</a:t>
            </a:r>
          </a:p>
        </p:txBody>
      </p:sp>
      <p:sp>
        <p:nvSpPr>
          <p:cNvPr id="39" name="Rectangle 38"/>
          <p:cNvSpPr/>
          <p:nvPr/>
        </p:nvSpPr>
        <p:spPr>
          <a:xfrm>
            <a:off x="4615543" y="4494287"/>
            <a:ext cx="2859944" cy="18684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Rectangle 39"/>
          <p:cNvSpPr/>
          <p:nvPr/>
        </p:nvSpPr>
        <p:spPr>
          <a:xfrm>
            <a:off x="4927297" y="4183195"/>
            <a:ext cx="2236435" cy="367245"/>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Weak Electrolytes</a:t>
            </a:r>
          </a:p>
        </p:txBody>
      </p:sp>
      <p:sp>
        <p:nvSpPr>
          <p:cNvPr id="41" name="Rectangle 40"/>
          <p:cNvSpPr/>
          <p:nvPr/>
        </p:nvSpPr>
        <p:spPr>
          <a:xfrm>
            <a:off x="7650599" y="4486274"/>
            <a:ext cx="2859944" cy="18684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Rectangle 41"/>
          <p:cNvSpPr/>
          <p:nvPr/>
        </p:nvSpPr>
        <p:spPr>
          <a:xfrm>
            <a:off x="7962353" y="4175182"/>
            <a:ext cx="2236435" cy="367245"/>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Non Electrolytes</a:t>
            </a:r>
          </a:p>
        </p:txBody>
      </p:sp>
      <p:sp>
        <p:nvSpPr>
          <p:cNvPr id="2" name="TextBox 1"/>
          <p:cNvSpPr txBox="1"/>
          <p:nvPr/>
        </p:nvSpPr>
        <p:spPr>
          <a:xfrm>
            <a:off x="1619793" y="4950823"/>
            <a:ext cx="2821577" cy="1477328"/>
          </a:xfrm>
          <a:prstGeom prst="rect">
            <a:avLst/>
          </a:prstGeom>
          <a:noFill/>
        </p:spPr>
        <p:txBody>
          <a:bodyPr wrap="square" rtlCol="0">
            <a:spAutoFit/>
          </a:bodyPr>
          <a:lstStyle/>
          <a:p>
            <a:r>
              <a:rPr lang="en-ZA" b="1" dirty="0"/>
              <a:t>Examples</a:t>
            </a:r>
          </a:p>
          <a:p>
            <a:r>
              <a:rPr lang="en-ZA" dirty="0"/>
              <a:t>Salts: Sodium chloride</a:t>
            </a:r>
          </a:p>
          <a:p>
            <a:r>
              <a:rPr lang="en-ZA" dirty="0"/>
              <a:t>Acids: Hydrochloric acid</a:t>
            </a:r>
          </a:p>
          <a:p>
            <a:r>
              <a:rPr lang="en-ZA" dirty="0"/>
              <a:t>Bases: Sodium hydroxide</a:t>
            </a:r>
          </a:p>
          <a:p>
            <a:endParaRPr lang="en-ZA" dirty="0"/>
          </a:p>
        </p:txBody>
      </p:sp>
      <p:sp>
        <p:nvSpPr>
          <p:cNvPr id="15" name="TextBox 14"/>
          <p:cNvSpPr txBox="1"/>
          <p:nvPr/>
        </p:nvSpPr>
        <p:spPr>
          <a:xfrm>
            <a:off x="4579363" y="4974389"/>
            <a:ext cx="2896124" cy="1477328"/>
          </a:xfrm>
          <a:prstGeom prst="rect">
            <a:avLst/>
          </a:prstGeom>
          <a:noFill/>
        </p:spPr>
        <p:txBody>
          <a:bodyPr wrap="square" rtlCol="0">
            <a:spAutoFit/>
          </a:bodyPr>
          <a:lstStyle/>
          <a:p>
            <a:r>
              <a:rPr lang="en-ZA" b="1" dirty="0"/>
              <a:t>Examples</a:t>
            </a:r>
          </a:p>
          <a:p>
            <a:r>
              <a:rPr lang="en-ZA" dirty="0"/>
              <a:t>Salts: calcium carbonate</a:t>
            </a:r>
          </a:p>
          <a:p>
            <a:r>
              <a:rPr lang="en-ZA" dirty="0"/>
              <a:t>Acids: acetic acid</a:t>
            </a:r>
          </a:p>
          <a:p>
            <a:r>
              <a:rPr lang="en-ZA" dirty="0"/>
              <a:t>Bases: ammonium hydroxide</a:t>
            </a:r>
          </a:p>
          <a:p>
            <a:endParaRPr lang="en-ZA" dirty="0"/>
          </a:p>
        </p:txBody>
      </p:sp>
      <p:sp>
        <p:nvSpPr>
          <p:cNvPr id="16" name="TextBox 15"/>
          <p:cNvSpPr txBox="1"/>
          <p:nvPr/>
        </p:nvSpPr>
        <p:spPr>
          <a:xfrm>
            <a:off x="7649660" y="5119875"/>
            <a:ext cx="2821577" cy="1477328"/>
          </a:xfrm>
          <a:prstGeom prst="rect">
            <a:avLst/>
          </a:prstGeom>
          <a:noFill/>
        </p:spPr>
        <p:txBody>
          <a:bodyPr wrap="square" rtlCol="0">
            <a:spAutoFit/>
          </a:bodyPr>
          <a:lstStyle/>
          <a:p>
            <a:r>
              <a:rPr lang="en-ZA" b="1" dirty="0"/>
              <a:t>Examples</a:t>
            </a:r>
          </a:p>
          <a:p>
            <a:r>
              <a:rPr lang="en-ZA" dirty="0"/>
              <a:t>Salts: lead carbonate</a:t>
            </a:r>
          </a:p>
          <a:p>
            <a:r>
              <a:rPr lang="en-ZA" dirty="0"/>
              <a:t>Elements: </a:t>
            </a:r>
            <a:r>
              <a:rPr lang="en-ZA" dirty="0" err="1"/>
              <a:t>sulfur</a:t>
            </a:r>
            <a:endParaRPr lang="en-ZA" dirty="0"/>
          </a:p>
          <a:p>
            <a:r>
              <a:rPr lang="en-ZA" dirty="0"/>
              <a:t>Compounds: silicon oxide</a:t>
            </a:r>
          </a:p>
          <a:p>
            <a:endParaRPr lang="en-ZA" dirty="0"/>
          </a:p>
        </p:txBody>
      </p:sp>
    </p:spTree>
    <p:custDataLst>
      <p:tags r:id="rId1"/>
    </p:custDataLst>
    <p:extLst>
      <p:ext uri="{BB962C8B-B14F-4D97-AF65-F5344CB8AC3E}">
        <p14:creationId xmlns:p14="http://schemas.microsoft.com/office/powerpoint/2010/main" val="552989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2" y="264463"/>
            <a:ext cx="10857921" cy="960112"/>
          </a:xfrm>
        </p:spPr>
        <p:txBody>
          <a:bodyPr>
            <a:normAutofit/>
          </a:bodyPr>
          <a:lstStyle/>
          <a:p>
            <a:r>
              <a:rPr lang="en-ZA" sz="3600" b="1" dirty="0"/>
              <a:t>Strong electrolytes</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57888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6" name="Content Placeholder 2"/>
          <p:cNvSpPr txBox="1">
            <a:spLocks/>
          </p:cNvSpPr>
          <p:nvPr/>
        </p:nvSpPr>
        <p:spPr>
          <a:xfrm>
            <a:off x="561192" y="1224575"/>
            <a:ext cx="1123075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tx1">
                    <a:lumMod val="65000"/>
                    <a:lumOff val="35000"/>
                  </a:schemeClr>
                </a:solidFill>
              </a:rPr>
              <a:t>Strong electrolytes </a:t>
            </a:r>
            <a:r>
              <a:rPr lang="en-GB" b="1" dirty="0">
                <a:solidFill>
                  <a:schemeClr val="tx1">
                    <a:lumMod val="65000"/>
                    <a:lumOff val="35000"/>
                  </a:schemeClr>
                </a:solidFill>
              </a:rPr>
              <a:t>completely ionise </a:t>
            </a:r>
            <a:r>
              <a:rPr lang="en-GB" dirty="0">
                <a:solidFill>
                  <a:schemeClr val="tx1">
                    <a:lumMod val="65000"/>
                    <a:lumOff val="35000"/>
                  </a:schemeClr>
                </a:solidFill>
              </a:rPr>
              <a:t>in water. This means 100% of the dissolved chemical breaks into cations (</a:t>
            </a:r>
            <a:r>
              <a:rPr lang="en-GB" b="1" dirty="0">
                <a:solidFill>
                  <a:schemeClr val="tx1">
                    <a:lumMod val="65000"/>
                    <a:lumOff val="35000"/>
                  </a:schemeClr>
                </a:solidFill>
              </a:rPr>
              <a:t>positively-charged ions) </a:t>
            </a:r>
            <a:r>
              <a:rPr lang="en-GB" dirty="0">
                <a:solidFill>
                  <a:schemeClr val="tx1">
                    <a:lumMod val="65000"/>
                    <a:lumOff val="35000"/>
                  </a:schemeClr>
                </a:solidFill>
              </a:rPr>
              <a:t>and anions (</a:t>
            </a:r>
            <a:r>
              <a:rPr lang="en-GB" b="1" dirty="0">
                <a:solidFill>
                  <a:schemeClr val="tx1">
                    <a:lumMod val="65000"/>
                    <a:lumOff val="35000"/>
                  </a:schemeClr>
                </a:solidFill>
              </a:rPr>
              <a:t>negatively-charged</a:t>
            </a:r>
            <a:r>
              <a:rPr lang="en-GB" dirty="0">
                <a:solidFill>
                  <a:schemeClr val="tx1">
                    <a:lumMod val="65000"/>
                    <a:lumOff val="35000"/>
                  </a:schemeClr>
                </a:solidFill>
              </a:rPr>
              <a:t> </a:t>
            </a:r>
            <a:r>
              <a:rPr lang="en-GB" b="1" dirty="0">
                <a:solidFill>
                  <a:schemeClr val="tx1">
                    <a:lumMod val="65000"/>
                    <a:lumOff val="35000"/>
                  </a:schemeClr>
                </a:solidFill>
              </a:rPr>
              <a:t>ions). </a:t>
            </a:r>
            <a:r>
              <a:rPr lang="en-GB" dirty="0">
                <a:solidFill>
                  <a:schemeClr val="tx1">
                    <a:lumMod val="65000"/>
                    <a:lumOff val="35000"/>
                  </a:schemeClr>
                </a:solidFill>
              </a:rPr>
              <a:t>These solutions are able to conduct electricity because the ions are free to move and not held in fixed positions. </a:t>
            </a:r>
          </a:p>
          <a:p>
            <a:r>
              <a:rPr lang="en-GB" dirty="0">
                <a:solidFill>
                  <a:schemeClr val="tx1">
                    <a:lumMod val="65000"/>
                    <a:lumOff val="35000"/>
                  </a:schemeClr>
                </a:solidFill>
              </a:rPr>
              <a:t>The reason this happens is because water is a molecule which has a positive charged end and negatively charged end. It is called a dipole. </a:t>
            </a:r>
          </a:p>
          <a:p>
            <a:r>
              <a:rPr lang="en-GB" dirty="0">
                <a:solidFill>
                  <a:schemeClr val="tx1">
                    <a:lumMod val="65000"/>
                    <a:lumOff val="35000"/>
                  </a:schemeClr>
                </a:solidFill>
              </a:rPr>
              <a:t>There are two types of substances that form free moving ions in solution:</a:t>
            </a:r>
          </a:p>
          <a:p>
            <a:r>
              <a:rPr lang="en-GB" b="1" dirty="0">
                <a:solidFill>
                  <a:schemeClr val="tx1">
                    <a:lumMod val="65000"/>
                    <a:lumOff val="35000"/>
                  </a:schemeClr>
                </a:solidFill>
              </a:rPr>
              <a:t>Salts that dissolve in water				Molecules contain hydrogen </a:t>
            </a:r>
          </a:p>
          <a:p>
            <a:r>
              <a:rPr lang="en-GB" dirty="0">
                <a:solidFill>
                  <a:schemeClr val="tx1">
                    <a:lumMod val="65000"/>
                    <a:lumOff val="35000"/>
                  </a:schemeClr>
                </a:solidFill>
              </a:rPr>
              <a:t> </a:t>
            </a:r>
          </a:p>
          <a:p>
            <a:br>
              <a:rPr lang="en-GB" dirty="0"/>
            </a:br>
            <a:endParaRPr lang="en-GB" dirty="0">
              <a:solidFill>
                <a:schemeClr val="tx1">
                  <a:lumMod val="65000"/>
                  <a:lumOff val="35000"/>
                </a:schemeClr>
              </a:solidFill>
            </a:endParaRPr>
          </a:p>
          <a:p>
            <a:endParaRPr lang="en-GB" dirty="0">
              <a:solidFill>
                <a:schemeClr val="tx1">
                  <a:lumMod val="65000"/>
                  <a:lumOff val="35000"/>
                </a:schemeClr>
              </a:solidFill>
            </a:endParaRPr>
          </a:p>
        </p:txBody>
      </p:sp>
      <p:sp>
        <p:nvSpPr>
          <p:cNvPr id="7" name="TextBox 6"/>
          <p:cNvSpPr txBox="1"/>
          <p:nvPr/>
        </p:nvSpPr>
        <p:spPr>
          <a:xfrm>
            <a:off x="6583680" y="4371746"/>
            <a:ext cx="4713513" cy="1477328"/>
          </a:xfrm>
          <a:prstGeom prst="rect">
            <a:avLst/>
          </a:prstGeom>
          <a:solidFill>
            <a:schemeClr val="accent1">
              <a:lumMod val="40000"/>
              <a:lumOff val="60000"/>
            </a:schemeClr>
          </a:solidFill>
          <a:ln>
            <a:solidFill>
              <a:schemeClr val="accent1">
                <a:lumMod val="75000"/>
              </a:schemeClr>
            </a:solidFill>
          </a:ln>
        </p:spPr>
        <p:txBody>
          <a:bodyPr wrap="square" rtlCol="0">
            <a:spAutoFit/>
          </a:bodyPr>
          <a:lstStyle/>
          <a:p>
            <a:r>
              <a:rPr lang="en-ZA" dirty="0"/>
              <a:t> Place holder graphic showing a </a:t>
            </a:r>
            <a:r>
              <a:rPr lang="en-ZA" dirty="0" err="1"/>
              <a:t>HCl</a:t>
            </a:r>
            <a:r>
              <a:rPr lang="en-ZA" dirty="0"/>
              <a:t> molecule surrounded by water molecules</a:t>
            </a:r>
          </a:p>
          <a:p>
            <a:endParaRPr lang="en-ZA" dirty="0"/>
          </a:p>
          <a:p>
            <a:endParaRPr lang="en-ZA" dirty="0"/>
          </a:p>
          <a:p>
            <a:endParaRPr lang="en-ZA" dirty="0"/>
          </a:p>
        </p:txBody>
      </p:sp>
      <p:sp>
        <p:nvSpPr>
          <p:cNvPr id="13" name="TextBox 12"/>
          <p:cNvSpPr txBox="1"/>
          <p:nvPr/>
        </p:nvSpPr>
        <p:spPr>
          <a:xfrm>
            <a:off x="685800" y="4453705"/>
            <a:ext cx="4713513" cy="1200329"/>
          </a:xfrm>
          <a:prstGeom prst="rect">
            <a:avLst/>
          </a:prstGeom>
          <a:solidFill>
            <a:schemeClr val="accent1">
              <a:lumMod val="40000"/>
              <a:lumOff val="60000"/>
            </a:schemeClr>
          </a:solidFill>
          <a:ln>
            <a:solidFill>
              <a:schemeClr val="accent1">
                <a:lumMod val="75000"/>
              </a:schemeClr>
            </a:solidFill>
          </a:ln>
        </p:spPr>
        <p:txBody>
          <a:bodyPr wrap="square" rtlCol="0">
            <a:spAutoFit/>
          </a:bodyPr>
          <a:lstStyle/>
          <a:p>
            <a:r>
              <a:rPr lang="en-ZA" dirty="0"/>
              <a:t> Place holder graphic showing an ionic lattice found in salt. Some ions must  surrounded by water molecules.</a:t>
            </a:r>
          </a:p>
          <a:p>
            <a:endParaRPr lang="en-ZA" dirty="0"/>
          </a:p>
        </p:txBody>
      </p:sp>
      <p:sp>
        <p:nvSpPr>
          <p:cNvPr id="14" name="Rectangle 13">
            <a:extLst>
              <a:ext uri="{FF2B5EF4-FFF2-40B4-BE49-F238E27FC236}">
                <a16:creationId xmlns:a16="http://schemas.microsoft.com/office/drawing/2014/main" id="{B99A2243-0C52-D542-BF61-3FAD1B77F3F3}"/>
              </a:ext>
            </a:extLst>
          </p:cNvPr>
          <p:cNvSpPr/>
          <p:nvPr/>
        </p:nvSpPr>
        <p:spPr>
          <a:xfrm>
            <a:off x="1219953" y="5996395"/>
            <a:ext cx="10260093" cy="461665"/>
          </a:xfrm>
          <a:prstGeom prst="rect">
            <a:avLst/>
          </a:prstGeom>
          <a:solidFill>
            <a:schemeClr val="accent6">
              <a:lumMod val="60000"/>
              <a:lumOff val="40000"/>
            </a:schemeClr>
          </a:solidFill>
        </p:spPr>
        <p:txBody>
          <a:bodyPr wrap="square">
            <a:spAutoFit/>
          </a:bodyPr>
          <a:lstStyle/>
          <a:p>
            <a:pPr lvl="0">
              <a:defRPr/>
            </a:pPr>
            <a:r>
              <a:rPr lang="en-ZA" sz="2400" dirty="0">
                <a:solidFill>
                  <a:schemeClr val="tx1">
                    <a:lumMod val="65000"/>
                    <a:lumOff val="35000"/>
                  </a:schemeClr>
                </a:solidFill>
              </a:rPr>
              <a:t>Click on each of the images to see how ions form to make electrolytes .</a:t>
            </a:r>
          </a:p>
        </p:txBody>
      </p:sp>
      <p:pic>
        <p:nvPicPr>
          <p:cNvPr id="15"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344" y="5601582"/>
            <a:ext cx="1226911" cy="1226911"/>
          </a:xfrm>
          <a:prstGeom prst="rect">
            <a:avLst/>
          </a:prstGeom>
        </p:spPr>
      </p:pic>
    </p:spTree>
    <p:custDataLst>
      <p:tags r:id="rId1"/>
    </p:custDataLst>
    <p:extLst>
      <p:ext uri="{BB962C8B-B14F-4D97-AF65-F5344CB8AC3E}">
        <p14:creationId xmlns:p14="http://schemas.microsoft.com/office/powerpoint/2010/main" val="3976036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2" y="264463"/>
            <a:ext cx="10857921" cy="960112"/>
          </a:xfrm>
        </p:spPr>
        <p:txBody>
          <a:bodyPr>
            <a:normAutofit/>
          </a:bodyPr>
          <a:lstStyle/>
          <a:p>
            <a:r>
              <a:rPr lang="en-ZA" sz="3600" b="1" dirty="0"/>
              <a:t>How salts form electrolytes</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57888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217"/>
          <a:stretch/>
        </p:blipFill>
        <p:spPr bwMode="auto">
          <a:xfrm>
            <a:off x="13062194" y="2828230"/>
            <a:ext cx="4119563" cy="3744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61194" y="1198319"/>
            <a:ext cx="10857921" cy="4524315"/>
          </a:xfrm>
          <a:prstGeom prst="rect">
            <a:avLst/>
          </a:prstGeom>
          <a:noFill/>
        </p:spPr>
        <p:txBody>
          <a:bodyPr wrap="square" rtlCol="0">
            <a:spAutoFit/>
          </a:bodyPr>
          <a:lstStyle/>
          <a:p>
            <a:r>
              <a:rPr lang="en-ZA" sz="2400" dirty="0"/>
              <a:t>Ions are held together in a lattice by electrostatic forces. These are strong forces between the anions (negatively charge ions)  and cations ( positively charged ions).</a:t>
            </a:r>
          </a:p>
          <a:p>
            <a:r>
              <a:rPr lang="en-ZA" sz="2400" dirty="0"/>
              <a:t> </a:t>
            </a:r>
          </a:p>
          <a:p>
            <a:r>
              <a:rPr lang="en-ZA" sz="2400" dirty="0"/>
              <a:t>There are also forces of attraction between the water molecules (dipoles) and the ions.</a:t>
            </a:r>
          </a:p>
          <a:p>
            <a:endParaRPr lang="en-ZA" sz="2400" dirty="0"/>
          </a:p>
          <a:p>
            <a:r>
              <a:rPr lang="en-ZA" sz="2400" dirty="0"/>
              <a:t>In a solution there are more water molecules than anions or cations. So the forces between the water molecules and the ions can overcome the forces holding the ions in the ionic lattice. </a:t>
            </a:r>
          </a:p>
          <a:p>
            <a:endParaRPr lang="en-ZA" sz="2400" dirty="0"/>
          </a:p>
          <a:p>
            <a:r>
              <a:rPr lang="en-ZA" sz="2400" dirty="0"/>
              <a:t>So when the salt dissolves to form an electrolyte the cations and anions are separated from each other are free to move surrounded by water molecules.</a:t>
            </a:r>
          </a:p>
        </p:txBody>
      </p:sp>
    </p:spTree>
    <p:custDataLst>
      <p:tags r:id="rId1"/>
    </p:custDataLst>
    <p:extLst>
      <p:ext uri="{BB962C8B-B14F-4D97-AF65-F5344CB8AC3E}">
        <p14:creationId xmlns:p14="http://schemas.microsoft.com/office/powerpoint/2010/main" val="1748197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 name="Title 1"/>
          <p:cNvSpPr>
            <a:spLocks noGrp="1"/>
          </p:cNvSpPr>
          <p:nvPr>
            <p:ph type="title"/>
          </p:nvPr>
        </p:nvSpPr>
        <p:spPr>
          <a:xfrm>
            <a:off x="561192" y="264463"/>
            <a:ext cx="10857921" cy="960112"/>
          </a:xfrm>
        </p:spPr>
        <p:txBody>
          <a:bodyPr>
            <a:normAutofit/>
          </a:bodyPr>
          <a:lstStyle/>
          <a:p>
            <a:r>
              <a:rPr lang="en-ZA" sz="3600" b="1" dirty="0"/>
              <a:t>How molecules form electrolytes</a:t>
            </a:r>
            <a:endParaRPr lang="en-GB" sz="3600" dirty="0">
              <a:latin typeface="+mn-lt"/>
            </a:endParaRPr>
          </a:p>
        </p:txBody>
      </p:sp>
      <p:sp>
        <p:nvSpPr>
          <p:cNvPr id="38" name="Content Placeholder 2"/>
          <p:cNvSpPr txBox="1">
            <a:spLocks/>
          </p:cNvSpPr>
          <p:nvPr/>
        </p:nvSpPr>
        <p:spPr>
          <a:xfrm>
            <a:off x="561194" y="1241676"/>
            <a:ext cx="9253366"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4" name="Content Placeholder 2"/>
          <p:cNvSpPr txBox="1">
            <a:spLocks/>
          </p:cNvSpPr>
          <p:nvPr/>
        </p:nvSpPr>
        <p:spPr>
          <a:xfrm>
            <a:off x="561193" y="1394076"/>
            <a:ext cx="5788807" cy="8088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en-GB" dirty="0">
              <a:solidFill>
                <a:schemeClr val="tx1">
                  <a:lumMod val="65000"/>
                  <a:lumOff val="35000"/>
                </a:schemeClr>
              </a:solidFill>
            </a:endParaRPr>
          </a:p>
        </p:txBody>
      </p:sp>
      <p:sp>
        <p:nvSpPr>
          <p:cNvPr id="7" name="TextBox 6"/>
          <p:cNvSpPr txBox="1"/>
          <p:nvPr/>
        </p:nvSpPr>
        <p:spPr>
          <a:xfrm>
            <a:off x="598713" y="1394240"/>
            <a:ext cx="10820400" cy="5262979"/>
          </a:xfrm>
          <a:prstGeom prst="rect">
            <a:avLst/>
          </a:prstGeom>
          <a:noFill/>
        </p:spPr>
        <p:txBody>
          <a:bodyPr wrap="square" rtlCol="0">
            <a:spAutoFit/>
          </a:bodyPr>
          <a:lstStyle/>
          <a:p>
            <a:r>
              <a:rPr lang="en-ZA" sz="2400" dirty="0"/>
              <a:t>The covalent bond between hydrogen and a non-metal is called a polar covalent bond. For example the electrons are not shared equally between hydrogen and chlorine in the hydrogen chloride molecule. The hydrogen end of the molecule becomes slightly positive and the chloride end is slightly negative. This is a </a:t>
            </a:r>
            <a:r>
              <a:rPr lang="en-ZA" sz="2400" b="1" dirty="0"/>
              <a:t>dipole</a:t>
            </a:r>
            <a:r>
              <a:rPr lang="en-ZA" sz="2400" dirty="0"/>
              <a:t>.</a:t>
            </a:r>
          </a:p>
          <a:p>
            <a:endParaRPr lang="en-ZA" sz="2400" dirty="0"/>
          </a:p>
          <a:p>
            <a:r>
              <a:rPr lang="en-ZA" sz="2400" dirty="0"/>
              <a:t>The water molecule is also a dipole and it has space to hold on to a hydrogen ion.</a:t>
            </a:r>
          </a:p>
          <a:p>
            <a:r>
              <a:rPr lang="en-ZA" sz="2400" dirty="0"/>
              <a:t>When a hydrogen chloride molecule is surround by water molecules, the slightly positive hydrogen end of the molecule is attracted to the negative end of the water molecule. </a:t>
            </a:r>
          </a:p>
          <a:p>
            <a:endParaRPr lang="en-ZA" sz="2400" dirty="0"/>
          </a:p>
          <a:p>
            <a:r>
              <a:rPr lang="en-ZA" sz="2400" dirty="0"/>
              <a:t>The shared pair of electrons that form the hydrogen –chlorine covalent bond, remain on the chlorine atom and forms a negatively charged chloride ion and at the same time the hydrogen ion joins the water molecule to form a positively charge ion, called a hydronium ion. These ions are free to move so the solution can conduct electricity. </a:t>
            </a:r>
          </a:p>
        </p:txBody>
      </p:sp>
    </p:spTree>
    <p:custDataLst>
      <p:tags r:id="rId1"/>
    </p:custDataLst>
    <p:extLst>
      <p:ext uri="{BB962C8B-B14F-4D97-AF65-F5344CB8AC3E}">
        <p14:creationId xmlns:p14="http://schemas.microsoft.com/office/powerpoint/2010/main" val="11778266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OFFICE THEME" val="BMn3KDdX"/>
  <p:tag name="ARTICULATE_SLIDE_COUNT" val="2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21038</TotalTime>
  <Words>1805</Words>
  <Application>Microsoft Office PowerPoint</Application>
  <PresentationFormat>Widescreen</PresentationFormat>
  <Paragraphs>327</Paragraphs>
  <Slides>21</Slides>
  <Notes>20</Notes>
  <HiddenSlides>7</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Electrical Principles</vt:lpstr>
      <vt:lpstr>Outcomes</vt:lpstr>
      <vt:lpstr>Introduction</vt:lpstr>
      <vt:lpstr>Ions</vt:lpstr>
      <vt:lpstr>How are electrons lost?</vt:lpstr>
      <vt:lpstr>Electrolytes</vt:lpstr>
      <vt:lpstr>Strong electrolytes</vt:lpstr>
      <vt:lpstr>How salts form electrolytes</vt:lpstr>
      <vt:lpstr>How molecules form electrolytes</vt:lpstr>
      <vt:lpstr>Weak electrolytes</vt:lpstr>
      <vt:lpstr>Non electrolytes</vt:lpstr>
      <vt:lpstr>Electrolysis</vt:lpstr>
      <vt:lpstr>The electrolysis of molten lead(II) bromide</vt:lpstr>
      <vt:lpstr>The electrolysis of copper(II) chloride solution</vt:lpstr>
      <vt:lpstr>What do we know about electrolysis?</vt:lpstr>
      <vt:lpstr>How do solutions containing ions conduct electricity?</vt:lpstr>
      <vt:lpstr>Why can’t pure water conduct electricity?</vt:lpstr>
      <vt:lpstr>PowerPoint Presentation</vt:lpstr>
      <vt:lpstr>Experiment: Conductivity of Ions in a Solution </vt:lpstr>
      <vt:lpstr>Activity: Conductivity of Ions in a Solution </vt:lpstr>
      <vt:lpstr>Activity: Covalent and Ionic Substances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467</cp:revision>
  <dcterms:created xsi:type="dcterms:W3CDTF">2018-02-02T12:07:09Z</dcterms:created>
  <dcterms:modified xsi:type="dcterms:W3CDTF">2018-09-19T13:52:21Z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A31A14EA-61B1-4EA1-80F1-2A1FD279E8A4</vt:lpwstr>
  </property>
  <property fmtid="{D5CDD505-2E9C-101B-9397-08002B2CF9AE}" pid="3" name="ArticulatePath">
    <vt:lpwstr>01_01_03_AtomicTheory_Unit3</vt:lpwstr>
  </property>
</Properties>
</file>