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93" r:id="rId3"/>
    <p:sldId id="298" r:id="rId4"/>
    <p:sldId id="409" r:id="rId5"/>
    <p:sldId id="412" r:id="rId6"/>
    <p:sldId id="403" r:id="rId7"/>
    <p:sldId id="416" r:id="rId8"/>
    <p:sldId id="464" r:id="rId9"/>
    <p:sldId id="404" r:id="rId10"/>
    <p:sldId id="419"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40" r:id="rId25"/>
    <p:sldId id="462" r:id="rId26"/>
    <p:sldId id="424" r:id="rId27"/>
    <p:sldId id="465" r:id="rId28"/>
    <p:sldId id="406" r:id="rId29"/>
    <p:sldId id="445" r:id="rId30"/>
    <p:sldId id="446" r:id="rId31"/>
    <p:sldId id="447" r:id="rId32"/>
    <p:sldId id="451" r:id="rId33"/>
    <p:sldId id="452" r:id="rId34"/>
    <p:sldId id="453" r:id="rId35"/>
    <p:sldId id="454" r:id="rId36"/>
    <p:sldId id="455" r:id="rId37"/>
    <p:sldId id="456" r:id="rId38"/>
    <p:sldId id="457" r:id="rId39"/>
    <p:sldId id="458" r:id="rId40"/>
    <p:sldId id="469" r:id="rId41"/>
    <p:sldId id="466" r:id="rId42"/>
    <p:sldId id="467" r:id="rId43"/>
    <p:sldId id="468" r:id="rId44"/>
    <p:sldId id="470" r:id="rId45"/>
    <p:sldId id="471" r:id="rId46"/>
    <p:sldId id="472" r:id="rId47"/>
    <p:sldId id="4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6" clrIdx="0">
    <p:extLst/>
  </p:cmAuthor>
  <p:cmAuthor id="2" name="Windows User" initials="WU"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54423" autoAdjust="0"/>
  </p:normalViewPr>
  <p:slideViewPr>
    <p:cSldViewPr snapToGrid="0" snapToObjects="1">
      <p:cViewPr varScale="1">
        <p:scale>
          <a:sx n="44" d="100"/>
          <a:sy n="44" d="100"/>
        </p:scale>
        <p:origin x="205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3D4DC-37AE-4C14-8C6B-612BF8744B7C}"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n-ZA"/>
        </a:p>
      </dgm:t>
    </dgm:pt>
    <dgm:pt modelId="{D44A8B95-ED86-40D1-B0A9-BF5CF9DA4302}">
      <dgm:prSet phldrT="[Text]" custT="1"/>
      <dgm:spPr/>
      <dgm:t>
        <a:bodyPr/>
        <a:lstStyle/>
        <a:p>
          <a:r>
            <a:rPr lang="en-ZA" sz="1600" dirty="0" smtClean="0"/>
            <a:t>Aluminium</a:t>
          </a:r>
          <a:endParaRPr lang="en-ZA" sz="1600" dirty="0"/>
        </a:p>
      </dgm:t>
    </dgm:pt>
    <dgm:pt modelId="{777C48C6-8739-4CBD-8E8D-9D689E9F6C1E}" type="parTrans" cxnId="{B25F0C04-E929-485B-8874-CBCC59B3BF15}">
      <dgm:prSet/>
      <dgm:spPr/>
      <dgm:t>
        <a:bodyPr/>
        <a:lstStyle/>
        <a:p>
          <a:endParaRPr lang="en-ZA" sz="1600"/>
        </a:p>
      </dgm:t>
    </dgm:pt>
    <dgm:pt modelId="{81D4AC28-7FDA-43EB-811B-860A80497A50}" type="sibTrans" cxnId="{B25F0C04-E929-485B-8874-CBCC59B3BF15}">
      <dgm:prSet custT="1"/>
      <dgm:spPr/>
      <dgm:t>
        <a:bodyPr/>
        <a:lstStyle/>
        <a:p>
          <a:endParaRPr lang="en-ZA" sz="1600"/>
        </a:p>
      </dgm:t>
    </dgm:pt>
    <dgm:pt modelId="{13686305-197F-47D1-BA43-C3A57F536824}">
      <dgm:prSet phldrT="[Text]" custT="1"/>
      <dgm:spPr/>
      <dgm:t>
        <a:bodyPr/>
        <a:lstStyle/>
        <a:p>
          <a:r>
            <a:rPr lang="en-ZA" sz="1600" dirty="0" smtClean="0"/>
            <a:t>Carbon</a:t>
          </a:r>
          <a:endParaRPr lang="en-ZA" sz="1600" dirty="0"/>
        </a:p>
      </dgm:t>
    </dgm:pt>
    <dgm:pt modelId="{5AE65CF3-7BB5-4D98-B803-8D6E861FCDC3}" type="parTrans" cxnId="{74054907-AD57-4900-935E-403B64ECECF4}">
      <dgm:prSet/>
      <dgm:spPr/>
      <dgm:t>
        <a:bodyPr/>
        <a:lstStyle/>
        <a:p>
          <a:endParaRPr lang="en-ZA" sz="1600"/>
        </a:p>
      </dgm:t>
    </dgm:pt>
    <dgm:pt modelId="{DABDC395-6EEA-477D-B299-FC8BD86440D1}" type="sibTrans" cxnId="{74054907-AD57-4900-935E-403B64ECECF4}">
      <dgm:prSet custT="1"/>
      <dgm:spPr/>
      <dgm:t>
        <a:bodyPr/>
        <a:lstStyle/>
        <a:p>
          <a:endParaRPr lang="en-ZA" sz="1600"/>
        </a:p>
      </dgm:t>
    </dgm:pt>
    <dgm:pt modelId="{E1ED7F5C-3E7E-4BD8-995A-B01CEEA839DC}">
      <dgm:prSet phldrT="[Text]" custT="1"/>
      <dgm:spPr/>
      <dgm:t>
        <a:bodyPr/>
        <a:lstStyle/>
        <a:p>
          <a:r>
            <a:rPr lang="en-ZA" sz="1600" dirty="0" smtClean="0"/>
            <a:t>Brass</a:t>
          </a:r>
          <a:endParaRPr lang="en-ZA" sz="1600" dirty="0"/>
        </a:p>
      </dgm:t>
    </dgm:pt>
    <dgm:pt modelId="{2E8B0CF4-4FC4-4665-AAFF-52796FECD2EC}" type="parTrans" cxnId="{FC6A2045-FAD8-4259-BC52-B4F2AB936152}">
      <dgm:prSet/>
      <dgm:spPr/>
      <dgm:t>
        <a:bodyPr/>
        <a:lstStyle/>
        <a:p>
          <a:endParaRPr lang="en-ZA" sz="1600"/>
        </a:p>
      </dgm:t>
    </dgm:pt>
    <dgm:pt modelId="{F8EA1E83-E5B4-4DF7-A82F-37301F9D0E89}" type="sibTrans" cxnId="{FC6A2045-FAD8-4259-BC52-B4F2AB936152}">
      <dgm:prSet custT="1"/>
      <dgm:spPr/>
      <dgm:t>
        <a:bodyPr/>
        <a:lstStyle/>
        <a:p>
          <a:endParaRPr lang="en-ZA" sz="1600"/>
        </a:p>
      </dgm:t>
    </dgm:pt>
    <dgm:pt modelId="{15D9F20A-82F7-4871-98D8-88AF9C31FA91}">
      <dgm:prSet phldrT="[Text]" custT="1"/>
      <dgm:spPr/>
      <dgm:t>
        <a:bodyPr/>
        <a:lstStyle/>
        <a:p>
          <a:r>
            <a:rPr lang="en-ZA" sz="1600" dirty="0" smtClean="0"/>
            <a:t>Bronze</a:t>
          </a:r>
          <a:endParaRPr lang="en-ZA" sz="1600" dirty="0"/>
        </a:p>
      </dgm:t>
    </dgm:pt>
    <dgm:pt modelId="{0D8C0C36-9B49-4DE7-B35C-338D63D09D58}" type="parTrans" cxnId="{40DD0662-36D4-4A75-ABFA-A14B8064110E}">
      <dgm:prSet/>
      <dgm:spPr/>
      <dgm:t>
        <a:bodyPr/>
        <a:lstStyle/>
        <a:p>
          <a:endParaRPr lang="en-ZA" sz="1600"/>
        </a:p>
      </dgm:t>
    </dgm:pt>
    <dgm:pt modelId="{7D4E3BB2-6458-4F0B-870D-EA111BEE23CD}" type="sibTrans" cxnId="{40DD0662-36D4-4A75-ABFA-A14B8064110E}">
      <dgm:prSet custT="1"/>
      <dgm:spPr/>
      <dgm:t>
        <a:bodyPr/>
        <a:lstStyle/>
        <a:p>
          <a:endParaRPr lang="en-ZA" sz="1600"/>
        </a:p>
      </dgm:t>
    </dgm:pt>
    <dgm:pt modelId="{B8B29A88-1FFF-490F-9F22-E1224ECE9608}">
      <dgm:prSet phldrT="[Text]" custT="1"/>
      <dgm:spPr/>
      <dgm:t>
        <a:bodyPr/>
        <a:lstStyle/>
        <a:p>
          <a:r>
            <a:rPr lang="en-ZA" sz="1600" dirty="0" smtClean="0"/>
            <a:t>Copper</a:t>
          </a:r>
          <a:endParaRPr lang="en-ZA" sz="1600" dirty="0"/>
        </a:p>
      </dgm:t>
    </dgm:pt>
    <dgm:pt modelId="{780D26CD-9CD0-4209-B35D-8C761186012B}" type="parTrans" cxnId="{3CA92D48-6867-41AB-BEAC-9607074D61BE}">
      <dgm:prSet/>
      <dgm:spPr/>
      <dgm:t>
        <a:bodyPr/>
        <a:lstStyle/>
        <a:p>
          <a:endParaRPr lang="en-ZA" sz="1600"/>
        </a:p>
      </dgm:t>
    </dgm:pt>
    <dgm:pt modelId="{FE915036-EDE7-4E35-82D2-F755C2C4136A}" type="sibTrans" cxnId="{3CA92D48-6867-41AB-BEAC-9607074D61BE}">
      <dgm:prSet custT="1"/>
      <dgm:spPr/>
      <dgm:t>
        <a:bodyPr/>
        <a:lstStyle/>
        <a:p>
          <a:endParaRPr lang="en-ZA" sz="1600"/>
        </a:p>
      </dgm:t>
    </dgm:pt>
    <dgm:pt modelId="{4E3741FE-5142-4648-A229-9021FA180F98}">
      <dgm:prSet phldrT="[Text]" custT="1"/>
      <dgm:spPr/>
      <dgm:t>
        <a:bodyPr/>
        <a:lstStyle/>
        <a:p>
          <a:r>
            <a:rPr lang="en-ZA" sz="1600" dirty="0" smtClean="0"/>
            <a:t>Gold</a:t>
          </a:r>
          <a:endParaRPr lang="en-ZA" sz="1600" dirty="0"/>
        </a:p>
      </dgm:t>
    </dgm:pt>
    <dgm:pt modelId="{59AE564E-7C94-4017-A908-42DFF4DC2562}" type="parTrans" cxnId="{0BC12A6D-03D5-45F7-8B1F-A664B7A03073}">
      <dgm:prSet/>
      <dgm:spPr/>
      <dgm:t>
        <a:bodyPr/>
        <a:lstStyle/>
        <a:p>
          <a:endParaRPr lang="en-ZA" sz="1600"/>
        </a:p>
      </dgm:t>
    </dgm:pt>
    <dgm:pt modelId="{570220A0-EA64-4AE1-8F87-0F2C80A401EA}" type="sibTrans" cxnId="{0BC12A6D-03D5-45F7-8B1F-A664B7A03073}">
      <dgm:prSet/>
      <dgm:spPr/>
      <dgm:t>
        <a:bodyPr/>
        <a:lstStyle/>
        <a:p>
          <a:endParaRPr lang="en-ZA" sz="1600"/>
        </a:p>
      </dgm:t>
    </dgm:pt>
    <dgm:pt modelId="{DB9A1186-5E28-4D86-A6DA-44F26D10613E}">
      <dgm:prSet phldrT="[Text]" custT="1"/>
      <dgm:spPr/>
      <dgm:t>
        <a:bodyPr/>
        <a:lstStyle/>
        <a:p>
          <a:r>
            <a:rPr lang="en-ZA" sz="1600" dirty="0" smtClean="0"/>
            <a:t>Iron and steel</a:t>
          </a:r>
          <a:endParaRPr lang="en-ZA" sz="1600" dirty="0"/>
        </a:p>
      </dgm:t>
    </dgm:pt>
    <dgm:pt modelId="{6C2B3759-D1EE-48A5-8F44-97B85684D181}" type="parTrans" cxnId="{108A1CBB-9AD6-4C71-AE6F-248CB80D0601}">
      <dgm:prSet/>
      <dgm:spPr/>
      <dgm:t>
        <a:bodyPr/>
        <a:lstStyle/>
        <a:p>
          <a:endParaRPr lang="en-ZA" sz="1600"/>
        </a:p>
      </dgm:t>
    </dgm:pt>
    <dgm:pt modelId="{D9292C75-3B60-43DB-983C-8530BB7BA2C4}" type="sibTrans" cxnId="{108A1CBB-9AD6-4C71-AE6F-248CB80D0601}">
      <dgm:prSet/>
      <dgm:spPr/>
      <dgm:t>
        <a:bodyPr/>
        <a:lstStyle/>
        <a:p>
          <a:endParaRPr lang="en-ZA" sz="1600"/>
        </a:p>
      </dgm:t>
    </dgm:pt>
    <dgm:pt modelId="{0F7468A9-6791-4CD4-880B-B0201DAF40ED}">
      <dgm:prSet phldrT="[Text]" custT="1"/>
      <dgm:spPr/>
      <dgm:t>
        <a:bodyPr/>
        <a:lstStyle/>
        <a:p>
          <a:r>
            <a:rPr lang="en-ZA" sz="1600" dirty="0" smtClean="0"/>
            <a:t>Lead</a:t>
          </a:r>
          <a:endParaRPr lang="en-ZA" sz="1600" dirty="0"/>
        </a:p>
      </dgm:t>
    </dgm:pt>
    <dgm:pt modelId="{63B8BD7A-0F26-46E2-B896-FF7C3CCE7E1D}" type="parTrans" cxnId="{7C2AAED9-2D01-4DA4-B33E-865C6F3AE8B6}">
      <dgm:prSet/>
      <dgm:spPr/>
      <dgm:t>
        <a:bodyPr/>
        <a:lstStyle/>
        <a:p>
          <a:endParaRPr lang="en-ZA" sz="1600"/>
        </a:p>
      </dgm:t>
    </dgm:pt>
    <dgm:pt modelId="{83278F9C-16A7-48A5-9A46-70D9136E65C5}" type="sibTrans" cxnId="{7C2AAED9-2D01-4DA4-B33E-865C6F3AE8B6}">
      <dgm:prSet/>
      <dgm:spPr/>
      <dgm:t>
        <a:bodyPr/>
        <a:lstStyle/>
        <a:p>
          <a:endParaRPr lang="en-ZA" sz="1600"/>
        </a:p>
      </dgm:t>
    </dgm:pt>
    <dgm:pt modelId="{E81E246F-8322-4051-974F-C6ED35FB58DC}">
      <dgm:prSet phldrT="[Text]" custT="1"/>
      <dgm:spPr/>
      <dgm:t>
        <a:bodyPr/>
        <a:lstStyle/>
        <a:p>
          <a:r>
            <a:rPr lang="en-ZA" sz="1600" dirty="0" smtClean="0"/>
            <a:t>Magnesium</a:t>
          </a:r>
          <a:endParaRPr lang="en-ZA" sz="1600" dirty="0"/>
        </a:p>
      </dgm:t>
    </dgm:pt>
    <dgm:pt modelId="{0D1412C9-4D24-4B20-9402-9FB424BB2CE4}" type="parTrans" cxnId="{33D960C9-B784-4275-98BD-1A487EB46E59}">
      <dgm:prSet/>
      <dgm:spPr/>
      <dgm:t>
        <a:bodyPr/>
        <a:lstStyle/>
        <a:p>
          <a:endParaRPr lang="en-ZA" sz="1600"/>
        </a:p>
      </dgm:t>
    </dgm:pt>
    <dgm:pt modelId="{D864E7FF-185F-4FD1-A01D-2D29B0DE1EB7}" type="sibTrans" cxnId="{33D960C9-B784-4275-98BD-1A487EB46E59}">
      <dgm:prSet/>
      <dgm:spPr/>
      <dgm:t>
        <a:bodyPr/>
        <a:lstStyle/>
        <a:p>
          <a:endParaRPr lang="en-ZA" sz="1600"/>
        </a:p>
      </dgm:t>
    </dgm:pt>
    <dgm:pt modelId="{38FC1275-A81C-4F60-8603-85EB203F9B26}">
      <dgm:prSet phldrT="[Text]" custT="1"/>
      <dgm:spPr/>
      <dgm:t>
        <a:bodyPr/>
        <a:lstStyle/>
        <a:p>
          <a:r>
            <a:rPr lang="en-ZA" sz="1600" dirty="0" smtClean="0"/>
            <a:t>Mercury</a:t>
          </a:r>
          <a:endParaRPr lang="en-ZA" sz="1600" dirty="0"/>
        </a:p>
      </dgm:t>
    </dgm:pt>
    <dgm:pt modelId="{F1428717-49EF-47AF-B4FC-E3BEACA1C1F8}" type="parTrans" cxnId="{0C339DF9-FFCB-45F4-809A-5A57523A4C34}">
      <dgm:prSet/>
      <dgm:spPr/>
      <dgm:t>
        <a:bodyPr/>
        <a:lstStyle/>
        <a:p>
          <a:endParaRPr lang="en-ZA" sz="1600"/>
        </a:p>
      </dgm:t>
    </dgm:pt>
    <dgm:pt modelId="{17DE02E9-AD23-4657-9363-71F4FDFB667C}" type="sibTrans" cxnId="{0C339DF9-FFCB-45F4-809A-5A57523A4C34}">
      <dgm:prSet/>
      <dgm:spPr/>
      <dgm:t>
        <a:bodyPr/>
        <a:lstStyle/>
        <a:p>
          <a:endParaRPr lang="en-ZA" sz="1600"/>
        </a:p>
      </dgm:t>
    </dgm:pt>
    <dgm:pt modelId="{78B4C8F2-EC0C-4637-B2AC-62FE09C49819}">
      <dgm:prSet phldrT="[Text]" custT="1"/>
      <dgm:spPr/>
      <dgm:t>
        <a:bodyPr/>
        <a:lstStyle/>
        <a:p>
          <a:r>
            <a:rPr lang="en-ZA" sz="1600" dirty="0" smtClean="0"/>
            <a:t>Silver</a:t>
          </a:r>
          <a:endParaRPr lang="en-ZA" sz="1600" dirty="0"/>
        </a:p>
      </dgm:t>
    </dgm:pt>
    <dgm:pt modelId="{E8CC5B1C-9795-448A-BE01-2435E07F7245}" type="parTrans" cxnId="{E39D258D-845E-4E89-90FD-11A128FF17E4}">
      <dgm:prSet/>
      <dgm:spPr/>
      <dgm:t>
        <a:bodyPr/>
        <a:lstStyle/>
        <a:p>
          <a:endParaRPr lang="en-ZA" sz="1600"/>
        </a:p>
      </dgm:t>
    </dgm:pt>
    <dgm:pt modelId="{05D0B175-8D80-44FA-8829-A65F7AE5EAF5}" type="sibTrans" cxnId="{E39D258D-845E-4E89-90FD-11A128FF17E4}">
      <dgm:prSet/>
      <dgm:spPr/>
      <dgm:t>
        <a:bodyPr/>
        <a:lstStyle/>
        <a:p>
          <a:endParaRPr lang="en-ZA" sz="1600"/>
        </a:p>
      </dgm:t>
    </dgm:pt>
    <dgm:pt modelId="{3B4FD9F2-1ED6-4E12-BA38-BF0152EBC900}">
      <dgm:prSet phldrT="[Text]" custT="1"/>
      <dgm:spPr/>
      <dgm:t>
        <a:bodyPr/>
        <a:lstStyle/>
        <a:p>
          <a:r>
            <a:rPr lang="en-ZA" sz="1600" dirty="0" smtClean="0"/>
            <a:t>Tin</a:t>
          </a:r>
          <a:endParaRPr lang="en-ZA" sz="1600" dirty="0"/>
        </a:p>
      </dgm:t>
    </dgm:pt>
    <dgm:pt modelId="{9A353B78-C44A-4F95-AAF6-39ACA422E14E}" type="parTrans" cxnId="{EE032DA9-C430-46EC-95AB-926E887CC6A1}">
      <dgm:prSet/>
      <dgm:spPr/>
      <dgm:t>
        <a:bodyPr/>
        <a:lstStyle/>
        <a:p>
          <a:endParaRPr lang="en-ZA" sz="1600"/>
        </a:p>
      </dgm:t>
    </dgm:pt>
    <dgm:pt modelId="{FB028541-317E-4DBB-BAE7-6E63DE6D89F4}" type="sibTrans" cxnId="{EE032DA9-C430-46EC-95AB-926E887CC6A1}">
      <dgm:prSet/>
      <dgm:spPr/>
      <dgm:t>
        <a:bodyPr/>
        <a:lstStyle/>
        <a:p>
          <a:endParaRPr lang="en-ZA" sz="1600"/>
        </a:p>
      </dgm:t>
    </dgm:pt>
    <dgm:pt modelId="{08E9D399-D917-4F5D-9510-CCD44058F5D2}">
      <dgm:prSet phldrT="[Text]" custT="1"/>
      <dgm:spPr/>
      <dgm:t>
        <a:bodyPr/>
        <a:lstStyle/>
        <a:p>
          <a:r>
            <a:rPr lang="en-ZA" sz="1600" dirty="0" smtClean="0"/>
            <a:t>Impure water</a:t>
          </a:r>
          <a:endParaRPr lang="en-ZA" sz="1600" dirty="0"/>
        </a:p>
      </dgm:t>
    </dgm:pt>
    <dgm:pt modelId="{359EB36D-AC47-4D8C-8D9F-6AD85B2AC281}" type="parTrans" cxnId="{0503B2B9-9C35-4D05-B9A7-84174F68E7FE}">
      <dgm:prSet/>
      <dgm:spPr/>
      <dgm:t>
        <a:bodyPr/>
        <a:lstStyle/>
        <a:p>
          <a:endParaRPr lang="en-ZA" sz="1600"/>
        </a:p>
      </dgm:t>
    </dgm:pt>
    <dgm:pt modelId="{39C8D1CC-A29F-442F-A8EB-A02C20ADE216}" type="sibTrans" cxnId="{0503B2B9-9C35-4D05-B9A7-84174F68E7FE}">
      <dgm:prSet/>
      <dgm:spPr/>
      <dgm:t>
        <a:bodyPr/>
        <a:lstStyle/>
        <a:p>
          <a:endParaRPr lang="en-ZA" sz="1600"/>
        </a:p>
      </dgm:t>
    </dgm:pt>
    <dgm:pt modelId="{74394027-228D-4408-A4C3-F9C28C3141F5}">
      <dgm:prSet phldrT="[Text]" custT="1"/>
      <dgm:spPr/>
      <dgm:t>
        <a:bodyPr/>
        <a:lstStyle/>
        <a:p>
          <a:r>
            <a:rPr lang="en-ZA" sz="1600" dirty="0" smtClean="0"/>
            <a:t>Zinc and alloys</a:t>
          </a:r>
          <a:endParaRPr lang="en-ZA" sz="1600" dirty="0"/>
        </a:p>
      </dgm:t>
    </dgm:pt>
    <dgm:pt modelId="{0F1DD22A-BC60-4A62-90A2-F022A757540D}" type="parTrans" cxnId="{AAC47A51-0921-4CA1-B013-DBBDCDBC4D06}">
      <dgm:prSet/>
      <dgm:spPr/>
      <dgm:t>
        <a:bodyPr/>
        <a:lstStyle/>
        <a:p>
          <a:endParaRPr lang="en-ZA" sz="1600"/>
        </a:p>
      </dgm:t>
    </dgm:pt>
    <dgm:pt modelId="{D2ADE55F-8BD3-42E1-AB0A-42CACD5DBCA1}" type="sibTrans" cxnId="{AAC47A51-0921-4CA1-B013-DBBDCDBC4D06}">
      <dgm:prSet/>
      <dgm:spPr/>
      <dgm:t>
        <a:bodyPr/>
        <a:lstStyle/>
        <a:p>
          <a:endParaRPr lang="en-ZA" sz="1600"/>
        </a:p>
      </dgm:t>
    </dgm:pt>
    <dgm:pt modelId="{F9173169-395D-4DEA-B6A0-3F21AE07E42A}" type="pres">
      <dgm:prSet presAssocID="{E4E3D4DC-37AE-4C14-8C6B-612BF8744B7C}" presName="diagram" presStyleCnt="0">
        <dgm:presLayoutVars>
          <dgm:dir/>
          <dgm:animLvl val="lvl"/>
          <dgm:resizeHandles val="exact"/>
        </dgm:presLayoutVars>
      </dgm:prSet>
      <dgm:spPr/>
      <dgm:t>
        <a:bodyPr/>
        <a:lstStyle/>
        <a:p>
          <a:endParaRPr lang="en-ZA"/>
        </a:p>
      </dgm:t>
    </dgm:pt>
    <dgm:pt modelId="{50CACB09-604B-4ED5-9D12-35F3F10E2C47}" type="pres">
      <dgm:prSet presAssocID="{D44A8B95-ED86-40D1-B0A9-BF5CF9DA4302}" presName="compNode" presStyleCnt="0"/>
      <dgm:spPr/>
    </dgm:pt>
    <dgm:pt modelId="{7FA7B9EE-ECE5-464A-80FD-D61C6ED4BBB1}" type="pres">
      <dgm:prSet presAssocID="{D44A8B95-ED86-40D1-B0A9-BF5CF9DA4302}" presName="childRect" presStyleLbl="bgAcc1" presStyleIdx="0" presStyleCnt="14">
        <dgm:presLayoutVars>
          <dgm:bulletEnabled val="1"/>
        </dgm:presLayoutVars>
      </dgm:prSet>
      <dgm:spPr/>
    </dgm:pt>
    <dgm:pt modelId="{42EE5666-C067-4DBC-9216-235643CE1163}" type="pres">
      <dgm:prSet presAssocID="{D44A8B95-ED86-40D1-B0A9-BF5CF9DA4302}" presName="parentText" presStyleLbl="node1" presStyleIdx="0" presStyleCnt="0">
        <dgm:presLayoutVars>
          <dgm:chMax val="0"/>
          <dgm:bulletEnabled val="1"/>
        </dgm:presLayoutVars>
      </dgm:prSet>
      <dgm:spPr/>
      <dgm:t>
        <a:bodyPr/>
        <a:lstStyle/>
        <a:p>
          <a:endParaRPr lang="en-ZA"/>
        </a:p>
      </dgm:t>
    </dgm:pt>
    <dgm:pt modelId="{F567E80A-148C-436C-9089-592161981719}" type="pres">
      <dgm:prSet presAssocID="{D44A8B95-ED86-40D1-B0A9-BF5CF9DA4302}" presName="parentRect" presStyleLbl="alignNode1" presStyleIdx="0" presStyleCnt="14"/>
      <dgm:spPr/>
      <dgm:t>
        <a:bodyPr/>
        <a:lstStyle/>
        <a:p>
          <a:endParaRPr lang="en-ZA"/>
        </a:p>
      </dgm:t>
    </dgm:pt>
    <dgm:pt modelId="{643B80C2-D939-43AD-8FEE-432AFDECC184}" type="pres">
      <dgm:prSet presAssocID="{D44A8B95-ED86-40D1-B0A9-BF5CF9DA4302}" presName="adorn" presStyleLbl="fgAccFollowNode1" presStyleIdx="0" presStyleCnt="14"/>
      <dgm:spPr/>
    </dgm:pt>
    <dgm:pt modelId="{C4B248D1-89EA-437D-B93E-C2F729A2E765}" type="pres">
      <dgm:prSet presAssocID="{81D4AC28-7FDA-43EB-811B-860A80497A50}" presName="sibTrans" presStyleLbl="sibTrans2D1" presStyleIdx="0" presStyleCnt="0"/>
      <dgm:spPr/>
      <dgm:t>
        <a:bodyPr/>
        <a:lstStyle/>
        <a:p>
          <a:endParaRPr lang="en-ZA"/>
        </a:p>
      </dgm:t>
    </dgm:pt>
    <dgm:pt modelId="{85D4DD9C-3D40-4A1B-AB82-5BDF6FADD098}" type="pres">
      <dgm:prSet presAssocID="{E1ED7F5C-3E7E-4BD8-995A-B01CEEA839DC}" presName="compNode" presStyleCnt="0"/>
      <dgm:spPr/>
    </dgm:pt>
    <dgm:pt modelId="{7C006FEF-68D1-4A9D-9B2D-60360FD03A0E}" type="pres">
      <dgm:prSet presAssocID="{E1ED7F5C-3E7E-4BD8-995A-B01CEEA839DC}" presName="childRect" presStyleLbl="bgAcc1" presStyleIdx="1" presStyleCnt="14">
        <dgm:presLayoutVars>
          <dgm:bulletEnabled val="1"/>
        </dgm:presLayoutVars>
      </dgm:prSet>
      <dgm:spPr/>
    </dgm:pt>
    <dgm:pt modelId="{99BF9FC0-45D0-4421-94C1-B1F793E84C89}" type="pres">
      <dgm:prSet presAssocID="{E1ED7F5C-3E7E-4BD8-995A-B01CEEA839DC}" presName="parentText" presStyleLbl="node1" presStyleIdx="0" presStyleCnt="0">
        <dgm:presLayoutVars>
          <dgm:chMax val="0"/>
          <dgm:bulletEnabled val="1"/>
        </dgm:presLayoutVars>
      </dgm:prSet>
      <dgm:spPr/>
      <dgm:t>
        <a:bodyPr/>
        <a:lstStyle/>
        <a:p>
          <a:endParaRPr lang="en-ZA"/>
        </a:p>
      </dgm:t>
    </dgm:pt>
    <dgm:pt modelId="{5ADDA0C7-788B-4F64-BE15-8E71B3312876}" type="pres">
      <dgm:prSet presAssocID="{E1ED7F5C-3E7E-4BD8-995A-B01CEEA839DC}" presName="parentRect" presStyleLbl="alignNode1" presStyleIdx="1" presStyleCnt="14"/>
      <dgm:spPr/>
      <dgm:t>
        <a:bodyPr/>
        <a:lstStyle/>
        <a:p>
          <a:endParaRPr lang="en-ZA"/>
        </a:p>
      </dgm:t>
    </dgm:pt>
    <dgm:pt modelId="{24984A6B-DE0E-4D6B-BA26-E44E48A1C7B4}" type="pres">
      <dgm:prSet presAssocID="{E1ED7F5C-3E7E-4BD8-995A-B01CEEA839DC}" presName="adorn" presStyleLbl="fgAccFollowNode1" presStyleIdx="1" presStyleCnt="14"/>
      <dgm:spPr/>
    </dgm:pt>
    <dgm:pt modelId="{6CF60E21-2B20-4D20-A9E1-269730419871}" type="pres">
      <dgm:prSet presAssocID="{F8EA1E83-E5B4-4DF7-A82F-37301F9D0E89}" presName="sibTrans" presStyleLbl="sibTrans2D1" presStyleIdx="0" presStyleCnt="0"/>
      <dgm:spPr/>
      <dgm:t>
        <a:bodyPr/>
        <a:lstStyle/>
        <a:p>
          <a:endParaRPr lang="en-ZA"/>
        </a:p>
      </dgm:t>
    </dgm:pt>
    <dgm:pt modelId="{D3106FDB-D3C1-465E-81F1-2C51CAEC88C1}" type="pres">
      <dgm:prSet presAssocID="{15D9F20A-82F7-4871-98D8-88AF9C31FA91}" presName="compNode" presStyleCnt="0"/>
      <dgm:spPr/>
    </dgm:pt>
    <dgm:pt modelId="{E7BA1A3D-8071-4FDF-9DA0-78965F43C965}" type="pres">
      <dgm:prSet presAssocID="{15D9F20A-82F7-4871-98D8-88AF9C31FA91}" presName="childRect" presStyleLbl="bgAcc1" presStyleIdx="2" presStyleCnt="14">
        <dgm:presLayoutVars>
          <dgm:bulletEnabled val="1"/>
        </dgm:presLayoutVars>
      </dgm:prSet>
      <dgm:spPr/>
    </dgm:pt>
    <dgm:pt modelId="{70E25A2D-1D65-469D-A50D-899DFB62B734}" type="pres">
      <dgm:prSet presAssocID="{15D9F20A-82F7-4871-98D8-88AF9C31FA91}" presName="parentText" presStyleLbl="node1" presStyleIdx="0" presStyleCnt="0">
        <dgm:presLayoutVars>
          <dgm:chMax val="0"/>
          <dgm:bulletEnabled val="1"/>
        </dgm:presLayoutVars>
      </dgm:prSet>
      <dgm:spPr/>
      <dgm:t>
        <a:bodyPr/>
        <a:lstStyle/>
        <a:p>
          <a:endParaRPr lang="en-ZA"/>
        </a:p>
      </dgm:t>
    </dgm:pt>
    <dgm:pt modelId="{4AD6D91F-C50D-4E9B-9554-3DD12DDFF888}" type="pres">
      <dgm:prSet presAssocID="{15D9F20A-82F7-4871-98D8-88AF9C31FA91}" presName="parentRect" presStyleLbl="alignNode1" presStyleIdx="2" presStyleCnt="14"/>
      <dgm:spPr/>
      <dgm:t>
        <a:bodyPr/>
        <a:lstStyle/>
        <a:p>
          <a:endParaRPr lang="en-ZA"/>
        </a:p>
      </dgm:t>
    </dgm:pt>
    <dgm:pt modelId="{B5A6815B-0C49-40F7-8224-C5DECC0CE996}" type="pres">
      <dgm:prSet presAssocID="{15D9F20A-82F7-4871-98D8-88AF9C31FA91}" presName="adorn" presStyleLbl="fgAccFollowNode1" presStyleIdx="2" presStyleCnt="14"/>
      <dgm:spPr/>
    </dgm:pt>
    <dgm:pt modelId="{443D1D17-FD1F-4986-B500-7FC81BE2F890}" type="pres">
      <dgm:prSet presAssocID="{7D4E3BB2-6458-4F0B-870D-EA111BEE23CD}" presName="sibTrans" presStyleLbl="sibTrans2D1" presStyleIdx="0" presStyleCnt="0"/>
      <dgm:spPr/>
      <dgm:t>
        <a:bodyPr/>
        <a:lstStyle/>
        <a:p>
          <a:endParaRPr lang="en-ZA"/>
        </a:p>
      </dgm:t>
    </dgm:pt>
    <dgm:pt modelId="{E22021C0-C20E-403D-B88E-4B1924C2B6FD}" type="pres">
      <dgm:prSet presAssocID="{B8B29A88-1FFF-490F-9F22-E1224ECE9608}" presName="compNode" presStyleCnt="0"/>
      <dgm:spPr/>
    </dgm:pt>
    <dgm:pt modelId="{E6E0A0FB-CA2A-4CB5-9826-D09D813BCE1E}" type="pres">
      <dgm:prSet presAssocID="{B8B29A88-1FFF-490F-9F22-E1224ECE9608}" presName="childRect" presStyleLbl="bgAcc1" presStyleIdx="3" presStyleCnt="14">
        <dgm:presLayoutVars>
          <dgm:bulletEnabled val="1"/>
        </dgm:presLayoutVars>
      </dgm:prSet>
      <dgm:spPr/>
    </dgm:pt>
    <dgm:pt modelId="{834AF66B-7E13-4D76-AA0D-4FF2ACB43DF3}" type="pres">
      <dgm:prSet presAssocID="{B8B29A88-1FFF-490F-9F22-E1224ECE9608}" presName="parentText" presStyleLbl="node1" presStyleIdx="0" presStyleCnt="0">
        <dgm:presLayoutVars>
          <dgm:chMax val="0"/>
          <dgm:bulletEnabled val="1"/>
        </dgm:presLayoutVars>
      </dgm:prSet>
      <dgm:spPr/>
      <dgm:t>
        <a:bodyPr/>
        <a:lstStyle/>
        <a:p>
          <a:endParaRPr lang="en-ZA"/>
        </a:p>
      </dgm:t>
    </dgm:pt>
    <dgm:pt modelId="{9040256E-1B89-422A-A963-C2EB1B30717B}" type="pres">
      <dgm:prSet presAssocID="{B8B29A88-1FFF-490F-9F22-E1224ECE9608}" presName="parentRect" presStyleLbl="alignNode1" presStyleIdx="3" presStyleCnt="14"/>
      <dgm:spPr/>
      <dgm:t>
        <a:bodyPr/>
        <a:lstStyle/>
        <a:p>
          <a:endParaRPr lang="en-ZA"/>
        </a:p>
      </dgm:t>
    </dgm:pt>
    <dgm:pt modelId="{0B60D8D4-F59C-4B15-AF29-38777B5D5F5D}" type="pres">
      <dgm:prSet presAssocID="{B8B29A88-1FFF-490F-9F22-E1224ECE9608}" presName="adorn" presStyleLbl="fgAccFollowNode1" presStyleIdx="3" presStyleCnt="14"/>
      <dgm:spPr/>
    </dgm:pt>
    <dgm:pt modelId="{496EC708-BAA3-4EB3-B463-27B8FE7AAEC5}" type="pres">
      <dgm:prSet presAssocID="{FE915036-EDE7-4E35-82D2-F755C2C4136A}" presName="sibTrans" presStyleLbl="sibTrans2D1" presStyleIdx="0" presStyleCnt="0"/>
      <dgm:spPr/>
      <dgm:t>
        <a:bodyPr/>
        <a:lstStyle/>
        <a:p>
          <a:endParaRPr lang="en-ZA"/>
        </a:p>
      </dgm:t>
    </dgm:pt>
    <dgm:pt modelId="{CAF5B039-B116-496D-9926-4774DBBB9BB2}" type="pres">
      <dgm:prSet presAssocID="{13686305-197F-47D1-BA43-C3A57F536824}" presName="compNode" presStyleCnt="0"/>
      <dgm:spPr/>
    </dgm:pt>
    <dgm:pt modelId="{C0D10925-E498-44FF-8C72-6B6464888A06}" type="pres">
      <dgm:prSet presAssocID="{13686305-197F-47D1-BA43-C3A57F536824}" presName="childRect" presStyleLbl="bgAcc1" presStyleIdx="4" presStyleCnt="14">
        <dgm:presLayoutVars>
          <dgm:bulletEnabled val="1"/>
        </dgm:presLayoutVars>
      </dgm:prSet>
      <dgm:spPr/>
    </dgm:pt>
    <dgm:pt modelId="{D748E768-80C8-42D8-BAB1-EAD581064CA1}" type="pres">
      <dgm:prSet presAssocID="{13686305-197F-47D1-BA43-C3A57F536824}" presName="parentText" presStyleLbl="node1" presStyleIdx="0" presStyleCnt="0">
        <dgm:presLayoutVars>
          <dgm:chMax val="0"/>
          <dgm:bulletEnabled val="1"/>
        </dgm:presLayoutVars>
      </dgm:prSet>
      <dgm:spPr/>
      <dgm:t>
        <a:bodyPr/>
        <a:lstStyle/>
        <a:p>
          <a:endParaRPr lang="en-ZA"/>
        </a:p>
      </dgm:t>
    </dgm:pt>
    <dgm:pt modelId="{46393B18-202E-4069-A53D-EB111C71A722}" type="pres">
      <dgm:prSet presAssocID="{13686305-197F-47D1-BA43-C3A57F536824}" presName="parentRect" presStyleLbl="alignNode1" presStyleIdx="4" presStyleCnt="14"/>
      <dgm:spPr/>
      <dgm:t>
        <a:bodyPr/>
        <a:lstStyle/>
        <a:p>
          <a:endParaRPr lang="en-ZA"/>
        </a:p>
      </dgm:t>
    </dgm:pt>
    <dgm:pt modelId="{13657517-414B-4718-9DBF-A78114FB0F87}" type="pres">
      <dgm:prSet presAssocID="{13686305-197F-47D1-BA43-C3A57F536824}" presName="adorn" presStyleLbl="fgAccFollowNode1" presStyleIdx="4" presStyleCnt="14"/>
      <dgm:spPr/>
    </dgm:pt>
    <dgm:pt modelId="{2A69BFB9-6551-40D0-A3DE-8446CDED4ED8}" type="pres">
      <dgm:prSet presAssocID="{DABDC395-6EEA-477D-B299-FC8BD86440D1}" presName="sibTrans" presStyleLbl="sibTrans2D1" presStyleIdx="0" presStyleCnt="0"/>
      <dgm:spPr/>
      <dgm:t>
        <a:bodyPr/>
        <a:lstStyle/>
        <a:p>
          <a:endParaRPr lang="en-ZA"/>
        </a:p>
      </dgm:t>
    </dgm:pt>
    <dgm:pt modelId="{83635247-2BA1-4B5E-A210-5105F19EA149}" type="pres">
      <dgm:prSet presAssocID="{4E3741FE-5142-4648-A229-9021FA180F98}" presName="compNode" presStyleCnt="0"/>
      <dgm:spPr/>
    </dgm:pt>
    <dgm:pt modelId="{013071A6-6D22-4F0D-AB92-AEC2D809C7B8}" type="pres">
      <dgm:prSet presAssocID="{4E3741FE-5142-4648-A229-9021FA180F98}" presName="childRect" presStyleLbl="bgAcc1" presStyleIdx="5" presStyleCnt="14">
        <dgm:presLayoutVars>
          <dgm:bulletEnabled val="1"/>
        </dgm:presLayoutVars>
      </dgm:prSet>
      <dgm:spPr/>
    </dgm:pt>
    <dgm:pt modelId="{89376A1B-5103-4F2E-AFDD-59173A6263B3}" type="pres">
      <dgm:prSet presAssocID="{4E3741FE-5142-4648-A229-9021FA180F98}" presName="parentText" presStyleLbl="node1" presStyleIdx="0" presStyleCnt="0">
        <dgm:presLayoutVars>
          <dgm:chMax val="0"/>
          <dgm:bulletEnabled val="1"/>
        </dgm:presLayoutVars>
      </dgm:prSet>
      <dgm:spPr/>
      <dgm:t>
        <a:bodyPr/>
        <a:lstStyle/>
        <a:p>
          <a:endParaRPr lang="en-ZA"/>
        </a:p>
      </dgm:t>
    </dgm:pt>
    <dgm:pt modelId="{97EB2C15-A2B2-4484-B902-69DC27463BBB}" type="pres">
      <dgm:prSet presAssocID="{4E3741FE-5142-4648-A229-9021FA180F98}" presName="parentRect" presStyleLbl="alignNode1" presStyleIdx="5" presStyleCnt="14"/>
      <dgm:spPr/>
      <dgm:t>
        <a:bodyPr/>
        <a:lstStyle/>
        <a:p>
          <a:endParaRPr lang="en-ZA"/>
        </a:p>
      </dgm:t>
    </dgm:pt>
    <dgm:pt modelId="{D329B0FB-176E-4EBA-9415-CDDDDCCF4942}" type="pres">
      <dgm:prSet presAssocID="{4E3741FE-5142-4648-A229-9021FA180F98}" presName="adorn" presStyleLbl="fgAccFollowNode1" presStyleIdx="5" presStyleCnt="14"/>
      <dgm:spPr/>
    </dgm:pt>
    <dgm:pt modelId="{D58A7F1A-D826-48DD-8B07-7FEE798A4A43}" type="pres">
      <dgm:prSet presAssocID="{570220A0-EA64-4AE1-8F87-0F2C80A401EA}" presName="sibTrans" presStyleLbl="sibTrans2D1" presStyleIdx="0" presStyleCnt="0"/>
      <dgm:spPr/>
      <dgm:t>
        <a:bodyPr/>
        <a:lstStyle/>
        <a:p>
          <a:endParaRPr lang="en-ZA"/>
        </a:p>
      </dgm:t>
    </dgm:pt>
    <dgm:pt modelId="{D88A682C-8C9A-461E-9DC7-6FB73589481B}" type="pres">
      <dgm:prSet presAssocID="{DB9A1186-5E28-4D86-A6DA-44F26D10613E}" presName="compNode" presStyleCnt="0"/>
      <dgm:spPr/>
    </dgm:pt>
    <dgm:pt modelId="{A9630D4C-766D-4452-8E58-32D864711C10}" type="pres">
      <dgm:prSet presAssocID="{DB9A1186-5E28-4D86-A6DA-44F26D10613E}" presName="childRect" presStyleLbl="bgAcc1" presStyleIdx="6" presStyleCnt="14">
        <dgm:presLayoutVars>
          <dgm:bulletEnabled val="1"/>
        </dgm:presLayoutVars>
      </dgm:prSet>
      <dgm:spPr/>
    </dgm:pt>
    <dgm:pt modelId="{FFCC5192-1441-440E-BF17-C173129EDE06}" type="pres">
      <dgm:prSet presAssocID="{DB9A1186-5E28-4D86-A6DA-44F26D10613E}" presName="parentText" presStyleLbl="node1" presStyleIdx="0" presStyleCnt="0">
        <dgm:presLayoutVars>
          <dgm:chMax val="0"/>
          <dgm:bulletEnabled val="1"/>
        </dgm:presLayoutVars>
      </dgm:prSet>
      <dgm:spPr/>
      <dgm:t>
        <a:bodyPr/>
        <a:lstStyle/>
        <a:p>
          <a:endParaRPr lang="en-ZA"/>
        </a:p>
      </dgm:t>
    </dgm:pt>
    <dgm:pt modelId="{D4F6A414-9892-44E9-BE0D-765156D513FC}" type="pres">
      <dgm:prSet presAssocID="{DB9A1186-5E28-4D86-A6DA-44F26D10613E}" presName="parentRect" presStyleLbl="alignNode1" presStyleIdx="6" presStyleCnt="14"/>
      <dgm:spPr/>
      <dgm:t>
        <a:bodyPr/>
        <a:lstStyle/>
        <a:p>
          <a:endParaRPr lang="en-ZA"/>
        </a:p>
      </dgm:t>
    </dgm:pt>
    <dgm:pt modelId="{BC591B36-F206-433C-8E94-D2DF4A4F152B}" type="pres">
      <dgm:prSet presAssocID="{DB9A1186-5E28-4D86-A6DA-44F26D10613E}" presName="adorn" presStyleLbl="fgAccFollowNode1" presStyleIdx="6" presStyleCnt="14"/>
      <dgm:spPr/>
    </dgm:pt>
    <dgm:pt modelId="{716D1491-E793-4127-AE65-E11136893BAC}" type="pres">
      <dgm:prSet presAssocID="{D9292C75-3B60-43DB-983C-8530BB7BA2C4}" presName="sibTrans" presStyleLbl="sibTrans2D1" presStyleIdx="0" presStyleCnt="0"/>
      <dgm:spPr/>
      <dgm:t>
        <a:bodyPr/>
        <a:lstStyle/>
        <a:p>
          <a:endParaRPr lang="en-ZA"/>
        </a:p>
      </dgm:t>
    </dgm:pt>
    <dgm:pt modelId="{D0BE3F53-9A12-4B8F-8E6B-59E3757B98BF}" type="pres">
      <dgm:prSet presAssocID="{0F7468A9-6791-4CD4-880B-B0201DAF40ED}" presName="compNode" presStyleCnt="0"/>
      <dgm:spPr/>
    </dgm:pt>
    <dgm:pt modelId="{D35DE72F-C887-438A-8ACE-9E0873BA46A1}" type="pres">
      <dgm:prSet presAssocID="{0F7468A9-6791-4CD4-880B-B0201DAF40ED}" presName="childRect" presStyleLbl="bgAcc1" presStyleIdx="7" presStyleCnt="14">
        <dgm:presLayoutVars>
          <dgm:bulletEnabled val="1"/>
        </dgm:presLayoutVars>
      </dgm:prSet>
      <dgm:spPr/>
    </dgm:pt>
    <dgm:pt modelId="{06E93E51-A301-43E1-8398-2E7DEE0C4E92}" type="pres">
      <dgm:prSet presAssocID="{0F7468A9-6791-4CD4-880B-B0201DAF40ED}" presName="parentText" presStyleLbl="node1" presStyleIdx="0" presStyleCnt="0">
        <dgm:presLayoutVars>
          <dgm:chMax val="0"/>
          <dgm:bulletEnabled val="1"/>
        </dgm:presLayoutVars>
      </dgm:prSet>
      <dgm:spPr/>
      <dgm:t>
        <a:bodyPr/>
        <a:lstStyle/>
        <a:p>
          <a:endParaRPr lang="en-ZA"/>
        </a:p>
      </dgm:t>
    </dgm:pt>
    <dgm:pt modelId="{2DE066F4-299F-4F62-82CE-A2DD9FF62770}" type="pres">
      <dgm:prSet presAssocID="{0F7468A9-6791-4CD4-880B-B0201DAF40ED}" presName="parentRect" presStyleLbl="alignNode1" presStyleIdx="7" presStyleCnt="14"/>
      <dgm:spPr/>
      <dgm:t>
        <a:bodyPr/>
        <a:lstStyle/>
        <a:p>
          <a:endParaRPr lang="en-ZA"/>
        </a:p>
      </dgm:t>
    </dgm:pt>
    <dgm:pt modelId="{914A63B9-7143-463D-9A6C-4244F3D45752}" type="pres">
      <dgm:prSet presAssocID="{0F7468A9-6791-4CD4-880B-B0201DAF40ED}" presName="adorn" presStyleLbl="fgAccFollowNode1" presStyleIdx="7" presStyleCnt="14"/>
      <dgm:spPr/>
    </dgm:pt>
    <dgm:pt modelId="{61F9F30E-05C0-45EC-8DE7-078F8384B406}" type="pres">
      <dgm:prSet presAssocID="{83278F9C-16A7-48A5-9A46-70D9136E65C5}" presName="sibTrans" presStyleLbl="sibTrans2D1" presStyleIdx="0" presStyleCnt="0"/>
      <dgm:spPr/>
      <dgm:t>
        <a:bodyPr/>
        <a:lstStyle/>
        <a:p>
          <a:endParaRPr lang="en-ZA"/>
        </a:p>
      </dgm:t>
    </dgm:pt>
    <dgm:pt modelId="{999DC1F0-B60A-42B1-947C-47E7061EDD84}" type="pres">
      <dgm:prSet presAssocID="{E81E246F-8322-4051-974F-C6ED35FB58DC}" presName="compNode" presStyleCnt="0"/>
      <dgm:spPr/>
    </dgm:pt>
    <dgm:pt modelId="{52DEA233-61D9-4A56-B194-4D27E1124FB7}" type="pres">
      <dgm:prSet presAssocID="{E81E246F-8322-4051-974F-C6ED35FB58DC}" presName="childRect" presStyleLbl="bgAcc1" presStyleIdx="8" presStyleCnt="14">
        <dgm:presLayoutVars>
          <dgm:bulletEnabled val="1"/>
        </dgm:presLayoutVars>
      </dgm:prSet>
      <dgm:spPr/>
    </dgm:pt>
    <dgm:pt modelId="{8A8E5177-8BBF-44D9-B0AD-2F5A1CF3F350}" type="pres">
      <dgm:prSet presAssocID="{E81E246F-8322-4051-974F-C6ED35FB58DC}" presName="parentText" presStyleLbl="node1" presStyleIdx="0" presStyleCnt="0">
        <dgm:presLayoutVars>
          <dgm:chMax val="0"/>
          <dgm:bulletEnabled val="1"/>
        </dgm:presLayoutVars>
      </dgm:prSet>
      <dgm:spPr/>
      <dgm:t>
        <a:bodyPr/>
        <a:lstStyle/>
        <a:p>
          <a:endParaRPr lang="en-ZA"/>
        </a:p>
      </dgm:t>
    </dgm:pt>
    <dgm:pt modelId="{D1D03408-E4B5-4554-A3D7-3755024DAC58}" type="pres">
      <dgm:prSet presAssocID="{E81E246F-8322-4051-974F-C6ED35FB58DC}" presName="parentRect" presStyleLbl="alignNode1" presStyleIdx="8" presStyleCnt="14"/>
      <dgm:spPr/>
      <dgm:t>
        <a:bodyPr/>
        <a:lstStyle/>
        <a:p>
          <a:endParaRPr lang="en-ZA"/>
        </a:p>
      </dgm:t>
    </dgm:pt>
    <dgm:pt modelId="{B6553660-B4BC-492F-AFB9-DC299503BCB1}" type="pres">
      <dgm:prSet presAssocID="{E81E246F-8322-4051-974F-C6ED35FB58DC}" presName="adorn" presStyleLbl="fgAccFollowNode1" presStyleIdx="8" presStyleCnt="14"/>
      <dgm:spPr/>
    </dgm:pt>
    <dgm:pt modelId="{E3801C7F-5D51-4168-B06C-1C44A828E008}" type="pres">
      <dgm:prSet presAssocID="{D864E7FF-185F-4FD1-A01D-2D29B0DE1EB7}" presName="sibTrans" presStyleLbl="sibTrans2D1" presStyleIdx="0" presStyleCnt="0"/>
      <dgm:spPr/>
      <dgm:t>
        <a:bodyPr/>
        <a:lstStyle/>
        <a:p>
          <a:endParaRPr lang="en-ZA"/>
        </a:p>
      </dgm:t>
    </dgm:pt>
    <dgm:pt modelId="{1976A07F-8EAD-4781-973A-791781CFB7CC}" type="pres">
      <dgm:prSet presAssocID="{38FC1275-A81C-4F60-8603-85EB203F9B26}" presName="compNode" presStyleCnt="0"/>
      <dgm:spPr/>
    </dgm:pt>
    <dgm:pt modelId="{529ABC09-5F8C-4516-B7E6-1FFD5CAECDBC}" type="pres">
      <dgm:prSet presAssocID="{38FC1275-A81C-4F60-8603-85EB203F9B26}" presName="childRect" presStyleLbl="bgAcc1" presStyleIdx="9" presStyleCnt="14">
        <dgm:presLayoutVars>
          <dgm:bulletEnabled val="1"/>
        </dgm:presLayoutVars>
      </dgm:prSet>
      <dgm:spPr/>
    </dgm:pt>
    <dgm:pt modelId="{8CB6B3F8-B35E-46F1-AAF0-BFD7CCDDB741}" type="pres">
      <dgm:prSet presAssocID="{38FC1275-A81C-4F60-8603-85EB203F9B26}" presName="parentText" presStyleLbl="node1" presStyleIdx="0" presStyleCnt="0">
        <dgm:presLayoutVars>
          <dgm:chMax val="0"/>
          <dgm:bulletEnabled val="1"/>
        </dgm:presLayoutVars>
      </dgm:prSet>
      <dgm:spPr/>
      <dgm:t>
        <a:bodyPr/>
        <a:lstStyle/>
        <a:p>
          <a:endParaRPr lang="en-ZA"/>
        </a:p>
      </dgm:t>
    </dgm:pt>
    <dgm:pt modelId="{F813DFD7-3469-4CB6-9ECA-5FCC97F888E1}" type="pres">
      <dgm:prSet presAssocID="{38FC1275-A81C-4F60-8603-85EB203F9B26}" presName="parentRect" presStyleLbl="alignNode1" presStyleIdx="9" presStyleCnt="14"/>
      <dgm:spPr/>
      <dgm:t>
        <a:bodyPr/>
        <a:lstStyle/>
        <a:p>
          <a:endParaRPr lang="en-ZA"/>
        </a:p>
      </dgm:t>
    </dgm:pt>
    <dgm:pt modelId="{EE6F2328-CE06-422E-84EF-8EBEDBA920C8}" type="pres">
      <dgm:prSet presAssocID="{38FC1275-A81C-4F60-8603-85EB203F9B26}" presName="adorn" presStyleLbl="fgAccFollowNode1" presStyleIdx="9" presStyleCnt="14"/>
      <dgm:spPr/>
    </dgm:pt>
    <dgm:pt modelId="{4EA08784-4E27-4CC8-B418-1B560A4A5244}" type="pres">
      <dgm:prSet presAssocID="{17DE02E9-AD23-4657-9363-71F4FDFB667C}" presName="sibTrans" presStyleLbl="sibTrans2D1" presStyleIdx="0" presStyleCnt="0"/>
      <dgm:spPr/>
      <dgm:t>
        <a:bodyPr/>
        <a:lstStyle/>
        <a:p>
          <a:endParaRPr lang="en-ZA"/>
        </a:p>
      </dgm:t>
    </dgm:pt>
    <dgm:pt modelId="{171D37F2-61DC-4953-A45B-BC4BF38D8982}" type="pres">
      <dgm:prSet presAssocID="{78B4C8F2-EC0C-4637-B2AC-62FE09C49819}" presName="compNode" presStyleCnt="0"/>
      <dgm:spPr/>
    </dgm:pt>
    <dgm:pt modelId="{5D39D3FC-6FE1-4A31-AEEF-D26F0F7E6C71}" type="pres">
      <dgm:prSet presAssocID="{78B4C8F2-EC0C-4637-B2AC-62FE09C49819}" presName="childRect" presStyleLbl="bgAcc1" presStyleIdx="10" presStyleCnt="14">
        <dgm:presLayoutVars>
          <dgm:bulletEnabled val="1"/>
        </dgm:presLayoutVars>
      </dgm:prSet>
      <dgm:spPr/>
    </dgm:pt>
    <dgm:pt modelId="{7522CE86-2B91-4A21-BBC4-F780FAFA3FA9}" type="pres">
      <dgm:prSet presAssocID="{78B4C8F2-EC0C-4637-B2AC-62FE09C49819}" presName="parentText" presStyleLbl="node1" presStyleIdx="0" presStyleCnt="0">
        <dgm:presLayoutVars>
          <dgm:chMax val="0"/>
          <dgm:bulletEnabled val="1"/>
        </dgm:presLayoutVars>
      </dgm:prSet>
      <dgm:spPr/>
      <dgm:t>
        <a:bodyPr/>
        <a:lstStyle/>
        <a:p>
          <a:endParaRPr lang="en-ZA"/>
        </a:p>
      </dgm:t>
    </dgm:pt>
    <dgm:pt modelId="{AEC81F20-7414-47B4-9422-5587AC68331F}" type="pres">
      <dgm:prSet presAssocID="{78B4C8F2-EC0C-4637-B2AC-62FE09C49819}" presName="parentRect" presStyleLbl="alignNode1" presStyleIdx="10" presStyleCnt="14"/>
      <dgm:spPr/>
      <dgm:t>
        <a:bodyPr/>
        <a:lstStyle/>
        <a:p>
          <a:endParaRPr lang="en-ZA"/>
        </a:p>
      </dgm:t>
    </dgm:pt>
    <dgm:pt modelId="{09AADD49-628D-4831-972D-4AB2EA18A830}" type="pres">
      <dgm:prSet presAssocID="{78B4C8F2-EC0C-4637-B2AC-62FE09C49819}" presName="adorn" presStyleLbl="fgAccFollowNode1" presStyleIdx="10" presStyleCnt="14"/>
      <dgm:spPr/>
    </dgm:pt>
    <dgm:pt modelId="{DDFCD889-370D-493B-9220-6D69AE6C0D01}" type="pres">
      <dgm:prSet presAssocID="{05D0B175-8D80-44FA-8829-A65F7AE5EAF5}" presName="sibTrans" presStyleLbl="sibTrans2D1" presStyleIdx="0" presStyleCnt="0"/>
      <dgm:spPr/>
      <dgm:t>
        <a:bodyPr/>
        <a:lstStyle/>
        <a:p>
          <a:endParaRPr lang="en-ZA"/>
        </a:p>
      </dgm:t>
    </dgm:pt>
    <dgm:pt modelId="{A1EE08D2-0BEE-4B33-AA6A-0FF0A95E0305}" type="pres">
      <dgm:prSet presAssocID="{3B4FD9F2-1ED6-4E12-BA38-BF0152EBC900}" presName="compNode" presStyleCnt="0"/>
      <dgm:spPr/>
    </dgm:pt>
    <dgm:pt modelId="{611B87F2-764A-4A59-8292-044369632557}" type="pres">
      <dgm:prSet presAssocID="{3B4FD9F2-1ED6-4E12-BA38-BF0152EBC900}" presName="childRect" presStyleLbl="bgAcc1" presStyleIdx="11" presStyleCnt="14">
        <dgm:presLayoutVars>
          <dgm:bulletEnabled val="1"/>
        </dgm:presLayoutVars>
      </dgm:prSet>
      <dgm:spPr/>
    </dgm:pt>
    <dgm:pt modelId="{08D4CBB0-932E-40BC-8744-EA31D9AF653A}" type="pres">
      <dgm:prSet presAssocID="{3B4FD9F2-1ED6-4E12-BA38-BF0152EBC900}" presName="parentText" presStyleLbl="node1" presStyleIdx="0" presStyleCnt="0">
        <dgm:presLayoutVars>
          <dgm:chMax val="0"/>
          <dgm:bulletEnabled val="1"/>
        </dgm:presLayoutVars>
      </dgm:prSet>
      <dgm:spPr/>
      <dgm:t>
        <a:bodyPr/>
        <a:lstStyle/>
        <a:p>
          <a:endParaRPr lang="en-ZA"/>
        </a:p>
      </dgm:t>
    </dgm:pt>
    <dgm:pt modelId="{3C6BC4D5-1FFB-48D1-9E3F-C87F0CEE7DF9}" type="pres">
      <dgm:prSet presAssocID="{3B4FD9F2-1ED6-4E12-BA38-BF0152EBC900}" presName="parentRect" presStyleLbl="alignNode1" presStyleIdx="11" presStyleCnt="14"/>
      <dgm:spPr/>
      <dgm:t>
        <a:bodyPr/>
        <a:lstStyle/>
        <a:p>
          <a:endParaRPr lang="en-ZA"/>
        </a:p>
      </dgm:t>
    </dgm:pt>
    <dgm:pt modelId="{2BF8198A-DF8E-4C56-8D59-1DFB49C593C9}" type="pres">
      <dgm:prSet presAssocID="{3B4FD9F2-1ED6-4E12-BA38-BF0152EBC900}" presName="adorn" presStyleLbl="fgAccFollowNode1" presStyleIdx="11" presStyleCnt="14"/>
      <dgm:spPr/>
    </dgm:pt>
    <dgm:pt modelId="{CA682892-C650-4648-85E9-D439E41D213F}" type="pres">
      <dgm:prSet presAssocID="{FB028541-317E-4DBB-BAE7-6E63DE6D89F4}" presName="sibTrans" presStyleLbl="sibTrans2D1" presStyleIdx="0" presStyleCnt="0"/>
      <dgm:spPr/>
      <dgm:t>
        <a:bodyPr/>
        <a:lstStyle/>
        <a:p>
          <a:endParaRPr lang="en-ZA"/>
        </a:p>
      </dgm:t>
    </dgm:pt>
    <dgm:pt modelId="{19446A4D-104B-4A30-931E-64607987E7E2}" type="pres">
      <dgm:prSet presAssocID="{08E9D399-D917-4F5D-9510-CCD44058F5D2}" presName="compNode" presStyleCnt="0"/>
      <dgm:spPr/>
    </dgm:pt>
    <dgm:pt modelId="{BEE5C969-6606-4FE7-9993-E25C34AFDE2C}" type="pres">
      <dgm:prSet presAssocID="{08E9D399-D917-4F5D-9510-CCD44058F5D2}" presName="childRect" presStyleLbl="bgAcc1" presStyleIdx="12" presStyleCnt="14">
        <dgm:presLayoutVars>
          <dgm:bulletEnabled val="1"/>
        </dgm:presLayoutVars>
      </dgm:prSet>
      <dgm:spPr/>
    </dgm:pt>
    <dgm:pt modelId="{21E5DB1B-3086-48D3-8D62-10435228651C}" type="pres">
      <dgm:prSet presAssocID="{08E9D399-D917-4F5D-9510-CCD44058F5D2}" presName="parentText" presStyleLbl="node1" presStyleIdx="0" presStyleCnt="0">
        <dgm:presLayoutVars>
          <dgm:chMax val="0"/>
          <dgm:bulletEnabled val="1"/>
        </dgm:presLayoutVars>
      </dgm:prSet>
      <dgm:spPr/>
      <dgm:t>
        <a:bodyPr/>
        <a:lstStyle/>
        <a:p>
          <a:endParaRPr lang="en-ZA"/>
        </a:p>
      </dgm:t>
    </dgm:pt>
    <dgm:pt modelId="{1CE97669-3DC4-4017-8E40-034BB340B800}" type="pres">
      <dgm:prSet presAssocID="{08E9D399-D917-4F5D-9510-CCD44058F5D2}" presName="parentRect" presStyleLbl="alignNode1" presStyleIdx="12" presStyleCnt="14"/>
      <dgm:spPr/>
      <dgm:t>
        <a:bodyPr/>
        <a:lstStyle/>
        <a:p>
          <a:endParaRPr lang="en-ZA"/>
        </a:p>
      </dgm:t>
    </dgm:pt>
    <dgm:pt modelId="{BF48FFDC-E7E8-4588-BA57-E37A9BB868A7}" type="pres">
      <dgm:prSet presAssocID="{08E9D399-D917-4F5D-9510-CCD44058F5D2}" presName="adorn" presStyleLbl="fgAccFollowNode1" presStyleIdx="12" presStyleCnt="14"/>
      <dgm:spPr/>
    </dgm:pt>
    <dgm:pt modelId="{354D3D2F-5336-49CE-94B5-B09A6D9EFEE9}" type="pres">
      <dgm:prSet presAssocID="{39C8D1CC-A29F-442F-A8EB-A02C20ADE216}" presName="sibTrans" presStyleLbl="sibTrans2D1" presStyleIdx="0" presStyleCnt="0"/>
      <dgm:spPr/>
      <dgm:t>
        <a:bodyPr/>
        <a:lstStyle/>
        <a:p>
          <a:endParaRPr lang="en-ZA"/>
        </a:p>
      </dgm:t>
    </dgm:pt>
    <dgm:pt modelId="{32F9FB79-7EEC-426C-ABBA-E0B35856D730}" type="pres">
      <dgm:prSet presAssocID="{74394027-228D-4408-A4C3-F9C28C3141F5}" presName="compNode" presStyleCnt="0"/>
      <dgm:spPr/>
    </dgm:pt>
    <dgm:pt modelId="{E3CC8CB1-9595-4079-BDFD-5830EEFD2C34}" type="pres">
      <dgm:prSet presAssocID="{74394027-228D-4408-A4C3-F9C28C3141F5}" presName="childRect" presStyleLbl="bgAcc1" presStyleIdx="13" presStyleCnt="14">
        <dgm:presLayoutVars>
          <dgm:bulletEnabled val="1"/>
        </dgm:presLayoutVars>
      </dgm:prSet>
      <dgm:spPr/>
    </dgm:pt>
    <dgm:pt modelId="{941538FF-42E5-4E6D-9C2B-88BD7347B846}" type="pres">
      <dgm:prSet presAssocID="{74394027-228D-4408-A4C3-F9C28C3141F5}" presName="parentText" presStyleLbl="node1" presStyleIdx="0" presStyleCnt="0">
        <dgm:presLayoutVars>
          <dgm:chMax val="0"/>
          <dgm:bulletEnabled val="1"/>
        </dgm:presLayoutVars>
      </dgm:prSet>
      <dgm:spPr/>
      <dgm:t>
        <a:bodyPr/>
        <a:lstStyle/>
        <a:p>
          <a:endParaRPr lang="en-ZA"/>
        </a:p>
      </dgm:t>
    </dgm:pt>
    <dgm:pt modelId="{04EA7D62-6E62-4401-A1E8-DC6800E0AB6B}" type="pres">
      <dgm:prSet presAssocID="{74394027-228D-4408-A4C3-F9C28C3141F5}" presName="parentRect" presStyleLbl="alignNode1" presStyleIdx="13" presStyleCnt="14"/>
      <dgm:spPr/>
      <dgm:t>
        <a:bodyPr/>
        <a:lstStyle/>
        <a:p>
          <a:endParaRPr lang="en-ZA"/>
        </a:p>
      </dgm:t>
    </dgm:pt>
    <dgm:pt modelId="{45B6AF03-94C5-469E-A44A-4CD66EEF8FA9}" type="pres">
      <dgm:prSet presAssocID="{74394027-228D-4408-A4C3-F9C28C3141F5}" presName="adorn" presStyleLbl="fgAccFollowNode1" presStyleIdx="13" presStyleCnt="14"/>
      <dgm:spPr/>
    </dgm:pt>
  </dgm:ptLst>
  <dgm:cxnLst>
    <dgm:cxn modelId="{9A5B5FEE-6804-4652-8912-75C639B5656F}" type="presOf" srcId="{0F7468A9-6791-4CD4-880B-B0201DAF40ED}" destId="{06E93E51-A301-43E1-8398-2E7DEE0C4E92}" srcOrd="0" destOrd="0" presId="urn:microsoft.com/office/officeart/2005/8/layout/bList2"/>
    <dgm:cxn modelId="{744EB580-03C2-40D5-A332-87D1993F0A67}" type="presOf" srcId="{E1ED7F5C-3E7E-4BD8-995A-B01CEEA839DC}" destId="{99BF9FC0-45D0-4421-94C1-B1F793E84C89}" srcOrd="0" destOrd="0" presId="urn:microsoft.com/office/officeart/2005/8/layout/bList2"/>
    <dgm:cxn modelId="{1F6FA3AD-DA4B-4BCD-8549-42D106B0BB79}" type="presOf" srcId="{38FC1275-A81C-4F60-8603-85EB203F9B26}" destId="{8CB6B3F8-B35E-46F1-AAF0-BFD7CCDDB741}" srcOrd="0" destOrd="0" presId="urn:microsoft.com/office/officeart/2005/8/layout/bList2"/>
    <dgm:cxn modelId="{F3721A51-13EC-4AA3-BC72-DB0C5CBC84E6}" type="presOf" srcId="{FE915036-EDE7-4E35-82D2-F755C2C4136A}" destId="{496EC708-BAA3-4EB3-B463-27B8FE7AAEC5}" srcOrd="0" destOrd="0" presId="urn:microsoft.com/office/officeart/2005/8/layout/bList2"/>
    <dgm:cxn modelId="{B25F0C04-E929-485B-8874-CBCC59B3BF15}" srcId="{E4E3D4DC-37AE-4C14-8C6B-612BF8744B7C}" destId="{D44A8B95-ED86-40D1-B0A9-BF5CF9DA4302}" srcOrd="0" destOrd="0" parTransId="{777C48C6-8739-4CBD-8E8D-9D689E9F6C1E}" sibTransId="{81D4AC28-7FDA-43EB-811B-860A80497A50}"/>
    <dgm:cxn modelId="{A70A1A6C-DB20-42B2-8766-73F024856BB2}" type="presOf" srcId="{FB028541-317E-4DBB-BAE7-6E63DE6D89F4}" destId="{CA682892-C650-4648-85E9-D439E41D213F}" srcOrd="0" destOrd="0" presId="urn:microsoft.com/office/officeart/2005/8/layout/bList2"/>
    <dgm:cxn modelId="{0C339DF9-FFCB-45F4-809A-5A57523A4C34}" srcId="{E4E3D4DC-37AE-4C14-8C6B-612BF8744B7C}" destId="{38FC1275-A81C-4F60-8603-85EB203F9B26}" srcOrd="9" destOrd="0" parTransId="{F1428717-49EF-47AF-B4FC-E3BEACA1C1F8}" sibTransId="{17DE02E9-AD23-4657-9363-71F4FDFB667C}"/>
    <dgm:cxn modelId="{21AECC16-73DD-4226-ACCE-056360298B4B}" type="presOf" srcId="{15D9F20A-82F7-4871-98D8-88AF9C31FA91}" destId="{4AD6D91F-C50D-4E9B-9554-3DD12DDFF888}" srcOrd="1" destOrd="0" presId="urn:microsoft.com/office/officeart/2005/8/layout/bList2"/>
    <dgm:cxn modelId="{74054907-AD57-4900-935E-403B64ECECF4}" srcId="{E4E3D4DC-37AE-4C14-8C6B-612BF8744B7C}" destId="{13686305-197F-47D1-BA43-C3A57F536824}" srcOrd="4" destOrd="0" parTransId="{5AE65CF3-7BB5-4D98-B803-8D6E861FCDC3}" sibTransId="{DABDC395-6EEA-477D-B299-FC8BD86440D1}"/>
    <dgm:cxn modelId="{88E94AE8-944D-44E4-9ED1-62E6390BE06C}" type="presOf" srcId="{78B4C8F2-EC0C-4637-B2AC-62FE09C49819}" destId="{7522CE86-2B91-4A21-BBC4-F780FAFA3FA9}" srcOrd="0" destOrd="0" presId="urn:microsoft.com/office/officeart/2005/8/layout/bList2"/>
    <dgm:cxn modelId="{C26E64DA-FA40-4956-9C39-29E35AADAC06}" type="presOf" srcId="{D864E7FF-185F-4FD1-A01D-2D29B0DE1EB7}" destId="{E3801C7F-5D51-4168-B06C-1C44A828E008}" srcOrd="0" destOrd="0" presId="urn:microsoft.com/office/officeart/2005/8/layout/bList2"/>
    <dgm:cxn modelId="{0639EF92-BAEA-4C38-9E74-5D94AC5A5EE1}" type="presOf" srcId="{78B4C8F2-EC0C-4637-B2AC-62FE09C49819}" destId="{AEC81F20-7414-47B4-9422-5587AC68331F}" srcOrd="1" destOrd="0" presId="urn:microsoft.com/office/officeart/2005/8/layout/bList2"/>
    <dgm:cxn modelId="{81A246A1-33CA-4E97-BE62-84135A97FB5A}" type="presOf" srcId="{B8B29A88-1FFF-490F-9F22-E1224ECE9608}" destId="{9040256E-1B89-422A-A963-C2EB1B30717B}" srcOrd="1" destOrd="0" presId="urn:microsoft.com/office/officeart/2005/8/layout/bList2"/>
    <dgm:cxn modelId="{06F022AD-E29A-4345-9139-77DF7D0E39C3}" type="presOf" srcId="{F8EA1E83-E5B4-4DF7-A82F-37301F9D0E89}" destId="{6CF60E21-2B20-4D20-A9E1-269730419871}" srcOrd="0" destOrd="0" presId="urn:microsoft.com/office/officeart/2005/8/layout/bList2"/>
    <dgm:cxn modelId="{44DB4329-E0D9-48D5-AFDD-1916281A8CAA}" type="presOf" srcId="{3B4FD9F2-1ED6-4E12-BA38-BF0152EBC900}" destId="{08D4CBB0-932E-40BC-8744-EA31D9AF653A}" srcOrd="0" destOrd="0" presId="urn:microsoft.com/office/officeart/2005/8/layout/bList2"/>
    <dgm:cxn modelId="{AAD649C7-5500-4BC6-A6DD-1662451002AC}" type="presOf" srcId="{0F7468A9-6791-4CD4-880B-B0201DAF40ED}" destId="{2DE066F4-299F-4F62-82CE-A2DD9FF62770}" srcOrd="1" destOrd="0" presId="urn:microsoft.com/office/officeart/2005/8/layout/bList2"/>
    <dgm:cxn modelId="{C566D9AA-55B5-44AF-B2B5-A5F4698C61AF}" type="presOf" srcId="{83278F9C-16A7-48A5-9A46-70D9136E65C5}" destId="{61F9F30E-05C0-45EC-8DE7-078F8384B406}" srcOrd="0" destOrd="0" presId="urn:microsoft.com/office/officeart/2005/8/layout/bList2"/>
    <dgm:cxn modelId="{1B8F8A90-E2B6-4290-A743-06D6179B4D7B}" type="presOf" srcId="{3B4FD9F2-1ED6-4E12-BA38-BF0152EBC900}" destId="{3C6BC4D5-1FFB-48D1-9E3F-C87F0CEE7DF9}" srcOrd="1" destOrd="0" presId="urn:microsoft.com/office/officeart/2005/8/layout/bList2"/>
    <dgm:cxn modelId="{4105CA42-6E0D-4735-A25B-EF54C609EFB5}" type="presOf" srcId="{05D0B175-8D80-44FA-8829-A65F7AE5EAF5}" destId="{DDFCD889-370D-493B-9220-6D69AE6C0D01}" srcOrd="0" destOrd="0" presId="urn:microsoft.com/office/officeart/2005/8/layout/bList2"/>
    <dgm:cxn modelId="{AAC47A51-0921-4CA1-B013-DBBDCDBC4D06}" srcId="{E4E3D4DC-37AE-4C14-8C6B-612BF8744B7C}" destId="{74394027-228D-4408-A4C3-F9C28C3141F5}" srcOrd="13" destOrd="0" parTransId="{0F1DD22A-BC60-4A62-90A2-F022A757540D}" sibTransId="{D2ADE55F-8BD3-42E1-AB0A-42CACD5DBCA1}"/>
    <dgm:cxn modelId="{E053B298-052F-4BD6-9805-097C2464E013}" type="presOf" srcId="{15D9F20A-82F7-4871-98D8-88AF9C31FA91}" destId="{70E25A2D-1D65-469D-A50D-899DFB62B734}" srcOrd="0" destOrd="0" presId="urn:microsoft.com/office/officeart/2005/8/layout/bList2"/>
    <dgm:cxn modelId="{2B0F9DBC-AE13-4DD4-AD16-3C44D7D5AA74}" type="presOf" srcId="{13686305-197F-47D1-BA43-C3A57F536824}" destId="{46393B18-202E-4069-A53D-EB111C71A722}" srcOrd="1" destOrd="0" presId="urn:microsoft.com/office/officeart/2005/8/layout/bList2"/>
    <dgm:cxn modelId="{E39D258D-845E-4E89-90FD-11A128FF17E4}" srcId="{E4E3D4DC-37AE-4C14-8C6B-612BF8744B7C}" destId="{78B4C8F2-EC0C-4637-B2AC-62FE09C49819}" srcOrd="10" destOrd="0" parTransId="{E8CC5B1C-9795-448A-BE01-2435E07F7245}" sibTransId="{05D0B175-8D80-44FA-8829-A65F7AE5EAF5}"/>
    <dgm:cxn modelId="{7C2AAED9-2D01-4DA4-B33E-865C6F3AE8B6}" srcId="{E4E3D4DC-37AE-4C14-8C6B-612BF8744B7C}" destId="{0F7468A9-6791-4CD4-880B-B0201DAF40ED}" srcOrd="7" destOrd="0" parTransId="{63B8BD7A-0F26-46E2-B896-FF7C3CCE7E1D}" sibTransId="{83278F9C-16A7-48A5-9A46-70D9136E65C5}"/>
    <dgm:cxn modelId="{EE032DA9-C430-46EC-95AB-926E887CC6A1}" srcId="{E4E3D4DC-37AE-4C14-8C6B-612BF8744B7C}" destId="{3B4FD9F2-1ED6-4E12-BA38-BF0152EBC900}" srcOrd="11" destOrd="0" parTransId="{9A353B78-C44A-4F95-AAF6-39ACA422E14E}" sibTransId="{FB028541-317E-4DBB-BAE7-6E63DE6D89F4}"/>
    <dgm:cxn modelId="{3CA92D48-6867-41AB-BEAC-9607074D61BE}" srcId="{E4E3D4DC-37AE-4C14-8C6B-612BF8744B7C}" destId="{B8B29A88-1FFF-490F-9F22-E1224ECE9608}" srcOrd="3" destOrd="0" parTransId="{780D26CD-9CD0-4209-B35D-8C761186012B}" sibTransId="{FE915036-EDE7-4E35-82D2-F755C2C4136A}"/>
    <dgm:cxn modelId="{672E9DDE-4C15-468A-8D0D-7A9776283C94}" type="presOf" srcId="{4E3741FE-5142-4648-A229-9021FA180F98}" destId="{89376A1B-5103-4F2E-AFDD-59173A6263B3}" srcOrd="0" destOrd="0" presId="urn:microsoft.com/office/officeart/2005/8/layout/bList2"/>
    <dgm:cxn modelId="{9DA1E15B-3F03-4A79-852B-8F550C1C33C0}" type="presOf" srcId="{B8B29A88-1FFF-490F-9F22-E1224ECE9608}" destId="{834AF66B-7E13-4D76-AA0D-4FF2ACB43DF3}" srcOrd="0" destOrd="0" presId="urn:microsoft.com/office/officeart/2005/8/layout/bList2"/>
    <dgm:cxn modelId="{D62D6186-8D28-4D48-B474-56968B42E7A4}" type="presOf" srcId="{13686305-197F-47D1-BA43-C3A57F536824}" destId="{D748E768-80C8-42D8-BAB1-EAD581064CA1}" srcOrd="0" destOrd="0" presId="urn:microsoft.com/office/officeart/2005/8/layout/bList2"/>
    <dgm:cxn modelId="{FC6A2045-FAD8-4259-BC52-B4F2AB936152}" srcId="{E4E3D4DC-37AE-4C14-8C6B-612BF8744B7C}" destId="{E1ED7F5C-3E7E-4BD8-995A-B01CEEA839DC}" srcOrd="1" destOrd="0" parTransId="{2E8B0CF4-4FC4-4665-AAFF-52796FECD2EC}" sibTransId="{F8EA1E83-E5B4-4DF7-A82F-37301F9D0E89}"/>
    <dgm:cxn modelId="{CE35C66F-5A1C-40F3-A9AC-FF8D9EC6A5F9}" type="presOf" srcId="{DB9A1186-5E28-4D86-A6DA-44F26D10613E}" destId="{D4F6A414-9892-44E9-BE0D-765156D513FC}" srcOrd="1" destOrd="0" presId="urn:microsoft.com/office/officeart/2005/8/layout/bList2"/>
    <dgm:cxn modelId="{8AC5E1F7-5FBA-4EBA-913B-6BB9A2E899A3}" type="presOf" srcId="{E81E246F-8322-4051-974F-C6ED35FB58DC}" destId="{D1D03408-E4B5-4554-A3D7-3755024DAC58}" srcOrd="1" destOrd="0" presId="urn:microsoft.com/office/officeart/2005/8/layout/bList2"/>
    <dgm:cxn modelId="{C742D74C-E463-498D-AC10-1260C7264FA3}" type="presOf" srcId="{4E3741FE-5142-4648-A229-9021FA180F98}" destId="{97EB2C15-A2B2-4484-B902-69DC27463BBB}" srcOrd="1" destOrd="0" presId="urn:microsoft.com/office/officeart/2005/8/layout/bList2"/>
    <dgm:cxn modelId="{70258C05-7D41-41FF-AD55-73B966DF0188}" type="presOf" srcId="{DABDC395-6EEA-477D-B299-FC8BD86440D1}" destId="{2A69BFB9-6551-40D0-A3DE-8446CDED4ED8}" srcOrd="0" destOrd="0" presId="urn:microsoft.com/office/officeart/2005/8/layout/bList2"/>
    <dgm:cxn modelId="{AD5BC325-72C9-4E4F-8207-18531D603D44}" type="presOf" srcId="{570220A0-EA64-4AE1-8F87-0F2C80A401EA}" destId="{D58A7F1A-D826-48DD-8B07-7FEE798A4A43}" srcOrd="0" destOrd="0" presId="urn:microsoft.com/office/officeart/2005/8/layout/bList2"/>
    <dgm:cxn modelId="{B7860C9A-5067-4087-A7A5-D4856016B92D}" type="presOf" srcId="{E1ED7F5C-3E7E-4BD8-995A-B01CEEA839DC}" destId="{5ADDA0C7-788B-4F64-BE15-8E71B3312876}" srcOrd="1" destOrd="0" presId="urn:microsoft.com/office/officeart/2005/8/layout/bList2"/>
    <dgm:cxn modelId="{4FE0FFE4-9D2F-4756-9CAC-46FC4444F8FE}" type="presOf" srcId="{D44A8B95-ED86-40D1-B0A9-BF5CF9DA4302}" destId="{42EE5666-C067-4DBC-9216-235643CE1163}" srcOrd="0" destOrd="0" presId="urn:microsoft.com/office/officeart/2005/8/layout/bList2"/>
    <dgm:cxn modelId="{F7168795-11D6-4A8C-ABC0-C388F43B2E55}" type="presOf" srcId="{39C8D1CC-A29F-442F-A8EB-A02C20ADE216}" destId="{354D3D2F-5336-49CE-94B5-B09A6D9EFEE9}" srcOrd="0" destOrd="0" presId="urn:microsoft.com/office/officeart/2005/8/layout/bList2"/>
    <dgm:cxn modelId="{40DD0662-36D4-4A75-ABFA-A14B8064110E}" srcId="{E4E3D4DC-37AE-4C14-8C6B-612BF8744B7C}" destId="{15D9F20A-82F7-4871-98D8-88AF9C31FA91}" srcOrd="2" destOrd="0" parTransId="{0D8C0C36-9B49-4DE7-B35C-338D63D09D58}" sibTransId="{7D4E3BB2-6458-4F0B-870D-EA111BEE23CD}"/>
    <dgm:cxn modelId="{3661C53C-E923-441B-A829-C33A37CD7FCF}" type="presOf" srcId="{74394027-228D-4408-A4C3-F9C28C3141F5}" destId="{04EA7D62-6E62-4401-A1E8-DC6800E0AB6B}" srcOrd="1" destOrd="0" presId="urn:microsoft.com/office/officeart/2005/8/layout/bList2"/>
    <dgm:cxn modelId="{4D644A8A-BE2D-45E9-B1C8-97820EC93290}" type="presOf" srcId="{D9292C75-3B60-43DB-983C-8530BB7BA2C4}" destId="{716D1491-E793-4127-AE65-E11136893BAC}" srcOrd="0" destOrd="0" presId="urn:microsoft.com/office/officeart/2005/8/layout/bList2"/>
    <dgm:cxn modelId="{0BC12A6D-03D5-45F7-8B1F-A664B7A03073}" srcId="{E4E3D4DC-37AE-4C14-8C6B-612BF8744B7C}" destId="{4E3741FE-5142-4648-A229-9021FA180F98}" srcOrd="5" destOrd="0" parTransId="{59AE564E-7C94-4017-A908-42DFF4DC2562}" sibTransId="{570220A0-EA64-4AE1-8F87-0F2C80A401EA}"/>
    <dgm:cxn modelId="{108A1CBB-9AD6-4C71-AE6F-248CB80D0601}" srcId="{E4E3D4DC-37AE-4C14-8C6B-612BF8744B7C}" destId="{DB9A1186-5E28-4D86-A6DA-44F26D10613E}" srcOrd="6" destOrd="0" parTransId="{6C2B3759-D1EE-48A5-8F44-97B85684D181}" sibTransId="{D9292C75-3B60-43DB-983C-8530BB7BA2C4}"/>
    <dgm:cxn modelId="{9095CE30-B420-4FDF-9A6B-21F53FD9406C}" type="presOf" srcId="{7D4E3BB2-6458-4F0B-870D-EA111BEE23CD}" destId="{443D1D17-FD1F-4986-B500-7FC81BE2F890}" srcOrd="0" destOrd="0" presId="urn:microsoft.com/office/officeart/2005/8/layout/bList2"/>
    <dgm:cxn modelId="{B5B84C7F-748B-437F-BF73-B56B011F46E3}" type="presOf" srcId="{E4E3D4DC-37AE-4C14-8C6B-612BF8744B7C}" destId="{F9173169-395D-4DEA-B6A0-3F21AE07E42A}" srcOrd="0" destOrd="0" presId="urn:microsoft.com/office/officeart/2005/8/layout/bList2"/>
    <dgm:cxn modelId="{33D960C9-B784-4275-98BD-1A487EB46E59}" srcId="{E4E3D4DC-37AE-4C14-8C6B-612BF8744B7C}" destId="{E81E246F-8322-4051-974F-C6ED35FB58DC}" srcOrd="8" destOrd="0" parTransId="{0D1412C9-4D24-4B20-9402-9FB424BB2CE4}" sibTransId="{D864E7FF-185F-4FD1-A01D-2D29B0DE1EB7}"/>
    <dgm:cxn modelId="{BABA2AEE-A12D-4057-8C32-6002D7DE68F2}" type="presOf" srcId="{74394027-228D-4408-A4C3-F9C28C3141F5}" destId="{941538FF-42E5-4E6D-9C2B-88BD7347B846}" srcOrd="0" destOrd="0" presId="urn:microsoft.com/office/officeart/2005/8/layout/bList2"/>
    <dgm:cxn modelId="{00C0C95F-5A48-4229-A9DC-40A3D1E91A92}" type="presOf" srcId="{DB9A1186-5E28-4D86-A6DA-44F26D10613E}" destId="{FFCC5192-1441-440E-BF17-C173129EDE06}" srcOrd="0" destOrd="0" presId="urn:microsoft.com/office/officeart/2005/8/layout/bList2"/>
    <dgm:cxn modelId="{5549D307-EBEA-4B0C-AA22-9D3E88D5B17B}" type="presOf" srcId="{D44A8B95-ED86-40D1-B0A9-BF5CF9DA4302}" destId="{F567E80A-148C-436C-9089-592161981719}" srcOrd="1" destOrd="0" presId="urn:microsoft.com/office/officeart/2005/8/layout/bList2"/>
    <dgm:cxn modelId="{ED1B1CE5-1C3A-4BE3-B281-6416CB827D86}" type="presOf" srcId="{38FC1275-A81C-4F60-8603-85EB203F9B26}" destId="{F813DFD7-3469-4CB6-9ECA-5FCC97F888E1}" srcOrd="1" destOrd="0" presId="urn:microsoft.com/office/officeart/2005/8/layout/bList2"/>
    <dgm:cxn modelId="{951BA26E-9DC3-4CEA-9734-44B03FC87E54}" type="presOf" srcId="{E81E246F-8322-4051-974F-C6ED35FB58DC}" destId="{8A8E5177-8BBF-44D9-B0AD-2F5A1CF3F350}" srcOrd="0" destOrd="0" presId="urn:microsoft.com/office/officeart/2005/8/layout/bList2"/>
    <dgm:cxn modelId="{83F470FA-62BC-4AA5-BBCC-9E5EFCFF48F6}" type="presOf" srcId="{17DE02E9-AD23-4657-9363-71F4FDFB667C}" destId="{4EA08784-4E27-4CC8-B418-1B560A4A5244}" srcOrd="0" destOrd="0" presId="urn:microsoft.com/office/officeart/2005/8/layout/bList2"/>
    <dgm:cxn modelId="{B9E32A45-BFAC-4CA1-A043-2C22645C251B}" type="presOf" srcId="{08E9D399-D917-4F5D-9510-CCD44058F5D2}" destId="{1CE97669-3DC4-4017-8E40-034BB340B800}" srcOrd="1" destOrd="0" presId="urn:microsoft.com/office/officeart/2005/8/layout/bList2"/>
    <dgm:cxn modelId="{3E7DEDC0-5BA9-4DC9-AC8D-30CDDF3BD9E8}" type="presOf" srcId="{81D4AC28-7FDA-43EB-811B-860A80497A50}" destId="{C4B248D1-89EA-437D-B93E-C2F729A2E765}" srcOrd="0" destOrd="0" presId="urn:microsoft.com/office/officeart/2005/8/layout/bList2"/>
    <dgm:cxn modelId="{C8256D51-611A-4AF2-8E4B-E89A47CDD430}" type="presOf" srcId="{08E9D399-D917-4F5D-9510-CCD44058F5D2}" destId="{21E5DB1B-3086-48D3-8D62-10435228651C}" srcOrd="0" destOrd="0" presId="urn:microsoft.com/office/officeart/2005/8/layout/bList2"/>
    <dgm:cxn modelId="{0503B2B9-9C35-4D05-B9A7-84174F68E7FE}" srcId="{E4E3D4DC-37AE-4C14-8C6B-612BF8744B7C}" destId="{08E9D399-D917-4F5D-9510-CCD44058F5D2}" srcOrd="12" destOrd="0" parTransId="{359EB36D-AC47-4D8C-8D9F-6AD85B2AC281}" sibTransId="{39C8D1CC-A29F-442F-A8EB-A02C20ADE216}"/>
    <dgm:cxn modelId="{434E1F94-5310-41FA-9575-9F3D1A420EAF}" type="presParOf" srcId="{F9173169-395D-4DEA-B6A0-3F21AE07E42A}" destId="{50CACB09-604B-4ED5-9D12-35F3F10E2C47}" srcOrd="0" destOrd="0" presId="urn:microsoft.com/office/officeart/2005/8/layout/bList2"/>
    <dgm:cxn modelId="{1DF074B6-CF88-4B87-AF00-9F8F407F42E2}" type="presParOf" srcId="{50CACB09-604B-4ED5-9D12-35F3F10E2C47}" destId="{7FA7B9EE-ECE5-464A-80FD-D61C6ED4BBB1}" srcOrd="0" destOrd="0" presId="urn:microsoft.com/office/officeart/2005/8/layout/bList2"/>
    <dgm:cxn modelId="{A2915C9B-23C1-4E24-A507-7C1AFD8AE176}" type="presParOf" srcId="{50CACB09-604B-4ED5-9D12-35F3F10E2C47}" destId="{42EE5666-C067-4DBC-9216-235643CE1163}" srcOrd="1" destOrd="0" presId="urn:microsoft.com/office/officeart/2005/8/layout/bList2"/>
    <dgm:cxn modelId="{3819B777-9087-40B4-A799-05EA8FAE41ED}" type="presParOf" srcId="{50CACB09-604B-4ED5-9D12-35F3F10E2C47}" destId="{F567E80A-148C-436C-9089-592161981719}" srcOrd="2" destOrd="0" presId="urn:microsoft.com/office/officeart/2005/8/layout/bList2"/>
    <dgm:cxn modelId="{712E5ADF-426D-4AB7-BBF7-51F0C12A811F}" type="presParOf" srcId="{50CACB09-604B-4ED5-9D12-35F3F10E2C47}" destId="{643B80C2-D939-43AD-8FEE-432AFDECC184}" srcOrd="3" destOrd="0" presId="urn:microsoft.com/office/officeart/2005/8/layout/bList2"/>
    <dgm:cxn modelId="{C0D442B5-0274-4807-A108-D8D8ED1D7B75}" type="presParOf" srcId="{F9173169-395D-4DEA-B6A0-3F21AE07E42A}" destId="{C4B248D1-89EA-437D-B93E-C2F729A2E765}" srcOrd="1" destOrd="0" presId="urn:microsoft.com/office/officeart/2005/8/layout/bList2"/>
    <dgm:cxn modelId="{2C9F7D56-C6ED-4D48-A03B-8466828BE454}" type="presParOf" srcId="{F9173169-395D-4DEA-B6A0-3F21AE07E42A}" destId="{85D4DD9C-3D40-4A1B-AB82-5BDF6FADD098}" srcOrd="2" destOrd="0" presId="urn:microsoft.com/office/officeart/2005/8/layout/bList2"/>
    <dgm:cxn modelId="{E69DF1DE-937E-4824-8865-784E71DDD0E8}" type="presParOf" srcId="{85D4DD9C-3D40-4A1B-AB82-5BDF6FADD098}" destId="{7C006FEF-68D1-4A9D-9B2D-60360FD03A0E}" srcOrd="0" destOrd="0" presId="urn:microsoft.com/office/officeart/2005/8/layout/bList2"/>
    <dgm:cxn modelId="{92DE4101-8E9B-4EC2-B5A7-806BDDFDBB04}" type="presParOf" srcId="{85D4DD9C-3D40-4A1B-AB82-5BDF6FADD098}" destId="{99BF9FC0-45D0-4421-94C1-B1F793E84C89}" srcOrd="1" destOrd="0" presId="urn:microsoft.com/office/officeart/2005/8/layout/bList2"/>
    <dgm:cxn modelId="{2C1598F0-EA17-4606-8671-25006EBBBF6E}" type="presParOf" srcId="{85D4DD9C-3D40-4A1B-AB82-5BDF6FADD098}" destId="{5ADDA0C7-788B-4F64-BE15-8E71B3312876}" srcOrd="2" destOrd="0" presId="urn:microsoft.com/office/officeart/2005/8/layout/bList2"/>
    <dgm:cxn modelId="{4837A878-EA74-414C-9D87-DD28B2E7A1C7}" type="presParOf" srcId="{85D4DD9C-3D40-4A1B-AB82-5BDF6FADD098}" destId="{24984A6B-DE0E-4D6B-BA26-E44E48A1C7B4}" srcOrd="3" destOrd="0" presId="urn:microsoft.com/office/officeart/2005/8/layout/bList2"/>
    <dgm:cxn modelId="{DC4CD5D0-0231-4674-BBF7-5A523F0DEC32}" type="presParOf" srcId="{F9173169-395D-4DEA-B6A0-3F21AE07E42A}" destId="{6CF60E21-2B20-4D20-A9E1-269730419871}" srcOrd="3" destOrd="0" presId="urn:microsoft.com/office/officeart/2005/8/layout/bList2"/>
    <dgm:cxn modelId="{2644B1AC-E941-48F9-8284-02237760EF06}" type="presParOf" srcId="{F9173169-395D-4DEA-B6A0-3F21AE07E42A}" destId="{D3106FDB-D3C1-465E-81F1-2C51CAEC88C1}" srcOrd="4" destOrd="0" presId="urn:microsoft.com/office/officeart/2005/8/layout/bList2"/>
    <dgm:cxn modelId="{D054A217-AF34-4DBF-A27F-99F4BE24F4ED}" type="presParOf" srcId="{D3106FDB-D3C1-465E-81F1-2C51CAEC88C1}" destId="{E7BA1A3D-8071-4FDF-9DA0-78965F43C965}" srcOrd="0" destOrd="0" presId="urn:microsoft.com/office/officeart/2005/8/layout/bList2"/>
    <dgm:cxn modelId="{1D0DD95B-F33F-4AAA-AA3C-BF8F740B6572}" type="presParOf" srcId="{D3106FDB-D3C1-465E-81F1-2C51CAEC88C1}" destId="{70E25A2D-1D65-469D-A50D-899DFB62B734}" srcOrd="1" destOrd="0" presId="urn:microsoft.com/office/officeart/2005/8/layout/bList2"/>
    <dgm:cxn modelId="{7B3A4CAB-E524-4545-B57D-7AA3CDDF3B00}" type="presParOf" srcId="{D3106FDB-D3C1-465E-81F1-2C51CAEC88C1}" destId="{4AD6D91F-C50D-4E9B-9554-3DD12DDFF888}" srcOrd="2" destOrd="0" presId="urn:microsoft.com/office/officeart/2005/8/layout/bList2"/>
    <dgm:cxn modelId="{CA8C1CEC-E252-474C-8C8A-70155F1CB4D3}" type="presParOf" srcId="{D3106FDB-D3C1-465E-81F1-2C51CAEC88C1}" destId="{B5A6815B-0C49-40F7-8224-C5DECC0CE996}" srcOrd="3" destOrd="0" presId="urn:microsoft.com/office/officeart/2005/8/layout/bList2"/>
    <dgm:cxn modelId="{C02D2A2C-F7D3-47A6-91D3-4F995C4DDCCE}" type="presParOf" srcId="{F9173169-395D-4DEA-B6A0-3F21AE07E42A}" destId="{443D1D17-FD1F-4986-B500-7FC81BE2F890}" srcOrd="5" destOrd="0" presId="urn:microsoft.com/office/officeart/2005/8/layout/bList2"/>
    <dgm:cxn modelId="{083E7C91-7359-4651-9A7F-31A32CA19243}" type="presParOf" srcId="{F9173169-395D-4DEA-B6A0-3F21AE07E42A}" destId="{E22021C0-C20E-403D-B88E-4B1924C2B6FD}" srcOrd="6" destOrd="0" presId="urn:microsoft.com/office/officeart/2005/8/layout/bList2"/>
    <dgm:cxn modelId="{72080F77-7FD2-4428-A198-00FC6E3E0E5C}" type="presParOf" srcId="{E22021C0-C20E-403D-B88E-4B1924C2B6FD}" destId="{E6E0A0FB-CA2A-4CB5-9826-D09D813BCE1E}" srcOrd="0" destOrd="0" presId="urn:microsoft.com/office/officeart/2005/8/layout/bList2"/>
    <dgm:cxn modelId="{DE2D5569-4DBB-48E3-8F5A-4DE35D3E01A4}" type="presParOf" srcId="{E22021C0-C20E-403D-B88E-4B1924C2B6FD}" destId="{834AF66B-7E13-4D76-AA0D-4FF2ACB43DF3}" srcOrd="1" destOrd="0" presId="urn:microsoft.com/office/officeart/2005/8/layout/bList2"/>
    <dgm:cxn modelId="{83ED2F0D-3157-4B64-9508-13267448768F}" type="presParOf" srcId="{E22021C0-C20E-403D-B88E-4B1924C2B6FD}" destId="{9040256E-1B89-422A-A963-C2EB1B30717B}" srcOrd="2" destOrd="0" presId="urn:microsoft.com/office/officeart/2005/8/layout/bList2"/>
    <dgm:cxn modelId="{C50E2A5E-D8F7-4267-A1B1-63CFDFB8FD10}" type="presParOf" srcId="{E22021C0-C20E-403D-B88E-4B1924C2B6FD}" destId="{0B60D8D4-F59C-4B15-AF29-38777B5D5F5D}" srcOrd="3" destOrd="0" presId="urn:microsoft.com/office/officeart/2005/8/layout/bList2"/>
    <dgm:cxn modelId="{6B8BEF21-C812-44CF-B83C-030D111BEF1C}" type="presParOf" srcId="{F9173169-395D-4DEA-B6A0-3F21AE07E42A}" destId="{496EC708-BAA3-4EB3-B463-27B8FE7AAEC5}" srcOrd="7" destOrd="0" presId="urn:microsoft.com/office/officeart/2005/8/layout/bList2"/>
    <dgm:cxn modelId="{2A67EAB2-A113-4A96-B6F5-88D3166D23F0}" type="presParOf" srcId="{F9173169-395D-4DEA-B6A0-3F21AE07E42A}" destId="{CAF5B039-B116-496D-9926-4774DBBB9BB2}" srcOrd="8" destOrd="0" presId="urn:microsoft.com/office/officeart/2005/8/layout/bList2"/>
    <dgm:cxn modelId="{573D69E9-3BC8-4C97-9815-5F56803243E5}" type="presParOf" srcId="{CAF5B039-B116-496D-9926-4774DBBB9BB2}" destId="{C0D10925-E498-44FF-8C72-6B6464888A06}" srcOrd="0" destOrd="0" presId="urn:microsoft.com/office/officeart/2005/8/layout/bList2"/>
    <dgm:cxn modelId="{9431F8A7-1FCC-4DA0-BEB0-DCD44E22A09B}" type="presParOf" srcId="{CAF5B039-B116-496D-9926-4774DBBB9BB2}" destId="{D748E768-80C8-42D8-BAB1-EAD581064CA1}" srcOrd="1" destOrd="0" presId="urn:microsoft.com/office/officeart/2005/8/layout/bList2"/>
    <dgm:cxn modelId="{CFF95420-0D16-4B60-93F9-371D87714F87}" type="presParOf" srcId="{CAF5B039-B116-496D-9926-4774DBBB9BB2}" destId="{46393B18-202E-4069-A53D-EB111C71A722}" srcOrd="2" destOrd="0" presId="urn:microsoft.com/office/officeart/2005/8/layout/bList2"/>
    <dgm:cxn modelId="{036C1DA9-B995-423B-ACDD-2D529CEFCA5B}" type="presParOf" srcId="{CAF5B039-B116-496D-9926-4774DBBB9BB2}" destId="{13657517-414B-4718-9DBF-A78114FB0F87}" srcOrd="3" destOrd="0" presId="urn:microsoft.com/office/officeart/2005/8/layout/bList2"/>
    <dgm:cxn modelId="{2DC7B213-BBE3-4F2F-9482-8330E895BE49}" type="presParOf" srcId="{F9173169-395D-4DEA-B6A0-3F21AE07E42A}" destId="{2A69BFB9-6551-40D0-A3DE-8446CDED4ED8}" srcOrd="9" destOrd="0" presId="urn:microsoft.com/office/officeart/2005/8/layout/bList2"/>
    <dgm:cxn modelId="{FD400346-3667-46A1-9B62-C9D1A9EC37D2}" type="presParOf" srcId="{F9173169-395D-4DEA-B6A0-3F21AE07E42A}" destId="{83635247-2BA1-4B5E-A210-5105F19EA149}" srcOrd="10" destOrd="0" presId="urn:microsoft.com/office/officeart/2005/8/layout/bList2"/>
    <dgm:cxn modelId="{B9EA9987-5CAB-4432-A20A-2E7AA2C23840}" type="presParOf" srcId="{83635247-2BA1-4B5E-A210-5105F19EA149}" destId="{013071A6-6D22-4F0D-AB92-AEC2D809C7B8}" srcOrd="0" destOrd="0" presId="urn:microsoft.com/office/officeart/2005/8/layout/bList2"/>
    <dgm:cxn modelId="{86F37B3E-D8C7-47B8-BDA2-A67128AEC38E}" type="presParOf" srcId="{83635247-2BA1-4B5E-A210-5105F19EA149}" destId="{89376A1B-5103-4F2E-AFDD-59173A6263B3}" srcOrd="1" destOrd="0" presId="urn:microsoft.com/office/officeart/2005/8/layout/bList2"/>
    <dgm:cxn modelId="{0B74A777-BB57-4199-9478-B0B4F23EB0C6}" type="presParOf" srcId="{83635247-2BA1-4B5E-A210-5105F19EA149}" destId="{97EB2C15-A2B2-4484-B902-69DC27463BBB}" srcOrd="2" destOrd="0" presId="urn:microsoft.com/office/officeart/2005/8/layout/bList2"/>
    <dgm:cxn modelId="{B172A6EF-EDBC-4BBD-804E-FADB6DC0C045}" type="presParOf" srcId="{83635247-2BA1-4B5E-A210-5105F19EA149}" destId="{D329B0FB-176E-4EBA-9415-CDDDDCCF4942}" srcOrd="3" destOrd="0" presId="urn:microsoft.com/office/officeart/2005/8/layout/bList2"/>
    <dgm:cxn modelId="{32459D47-F2A0-43DD-B0DC-F05033C8BFF1}" type="presParOf" srcId="{F9173169-395D-4DEA-B6A0-3F21AE07E42A}" destId="{D58A7F1A-D826-48DD-8B07-7FEE798A4A43}" srcOrd="11" destOrd="0" presId="urn:microsoft.com/office/officeart/2005/8/layout/bList2"/>
    <dgm:cxn modelId="{5A852F97-5747-4806-9CD5-C63ABBC22B79}" type="presParOf" srcId="{F9173169-395D-4DEA-B6A0-3F21AE07E42A}" destId="{D88A682C-8C9A-461E-9DC7-6FB73589481B}" srcOrd="12" destOrd="0" presId="urn:microsoft.com/office/officeart/2005/8/layout/bList2"/>
    <dgm:cxn modelId="{73D7834D-B652-4A09-A8DD-B9EF0D8A80FA}" type="presParOf" srcId="{D88A682C-8C9A-461E-9DC7-6FB73589481B}" destId="{A9630D4C-766D-4452-8E58-32D864711C10}" srcOrd="0" destOrd="0" presId="urn:microsoft.com/office/officeart/2005/8/layout/bList2"/>
    <dgm:cxn modelId="{F92526E7-B9DA-4312-8902-42AFA81F2A3C}" type="presParOf" srcId="{D88A682C-8C9A-461E-9DC7-6FB73589481B}" destId="{FFCC5192-1441-440E-BF17-C173129EDE06}" srcOrd="1" destOrd="0" presId="urn:microsoft.com/office/officeart/2005/8/layout/bList2"/>
    <dgm:cxn modelId="{C6BD551E-F392-4968-AA3B-98AAEC94CB22}" type="presParOf" srcId="{D88A682C-8C9A-461E-9DC7-6FB73589481B}" destId="{D4F6A414-9892-44E9-BE0D-765156D513FC}" srcOrd="2" destOrd="0" presId="urn:microsoft.com/office/officeart/2005/8/layout/bList2"/>
    <dgm:cxn modelId="{B5442E87-906A-4BAC-9A33-DB800D64B91F}" type="presParOf" srcId="{D88A682C-8C9A-461E-9DC7-6FB73589481B}" destId="{BC591B36-F206-433C-8E94-D2DF4A4F152B}" srcOrd="3" destOrd="0" presId="urn:microsoft.com/office/officeart/2005/8/layout/bList2"/>
    <dgm:cxn modelId="{2924D00C-243C-4C93-8FDF-616C655ADC98}" type="presParOf" srcId="{F9173169-395D-4DEA-B6A0-3F21AE07E42A}" destId="{716D1491-E793-4127-AE65-E11136893BAC}" srcOrd="13" destOrd="0" presId="urn:microsoft.com/office/officeart/2005/8/layout/bList2"/>
    <dgm:cxn modelId="{2B63CD8B-086F-4E46-9CC3-0E5AABE70FB1}" type="presParOf" srcId="{F9173169-395D-4DEA-B6A0-3F21AE07E42A}" destId="{D0BE3F53-9A12-4B8F-8E6B-59E3757B98BF}" srcOrd="14" destOrd="0" presId="urn:microsoft.com/office/officeart/2005/8/layout/bList2"/>
    <dgm:cxn modelId="{E9A36205-2F69-4532-821D-5C30B2964B84}" type="presParOf" srcId="{D0BE3F53-9A12-4B8F-8E6B-59E3757B98BF}" destId="{D35DE72F-C887-438A-8ACE-9E0873BA46A1}" srcOrd="0" destOrd="0" presId="urn:microsoft.com/office/officeart/2005/8/layout/bList2"/>
    <dgm:cxn modelId="{11743170-61F6-4BC0-BC67-13C9FDAD3E6E}" type="presParOf" srcId="{D0BE3F53-9A12-4B8F-8E6B-59E3757B98BF}" destId="{06E93E51-A301-43E1-8398-2E7DEE0C4E92}" srcOrd="1" destOrd="0" presId="urn:microsoft.com/office/officeart/2005/8/layout/bList2"/>
    <dgm:cxn modelId="{69210B27-1433-4DAF-8D50-6B99AD632048}" type="presParOf" srcId="{D0BE3F53-9A12-4B8F-8E6B-59E3757B98BF}" destId="{2DE066F4-299F-4F62-82CE-A2DD9FF62770}" srcOrd="2" destOrd="0" presId="urn:microsoft.com/office/officeart/2005/8/layout/bList2"/>
    <dgm:cxn modelId="{9E6EA273-085D-43FD-8E07-98AC0656B5B5}" type="presParOf" srcId="{D0BE3F53-9A12-4B8F-8E6B-59E3757B98BF}" destId="{914A63B9-7143-463D-9A6C-4244F3D45752}" srcOrd="3" destOrd="0" presId="urn:microsoft.com/office/officeart/2005/8/layout/bList2"/>
    <dgm:cxn modelId="{EF57BA39-C7FF-42AD-B68F-0D97D7B6CA28}" type="presParOf" srcId="{F9173169-395D-4DEA-B6A0-3F21AE07E42A}" destId="{61F9F30E-05C0-45EC-8DE7-078F8384B406}" srcOrd="15" destOrd="0" presId="urn:microsoft.com/office/officeart/2005/8/layout/bList2"/>
    <dgm:cxn modelId="{AEB31990-9435-4A28-B78E-C54517D0BA1D}" type="presParOf" srcId="{F9173169-395D-4DEA-B6A0-3F21AE07E42A}" destId="{999DC1F0-B60A-42B1-947C-47E7061EDD84}" srcOrd="16" destOrd="0" presId="urn:microsoft.com/office/officeart/2005/8/layout/bList2"/>
    <dgm:cxn modelId="{934123C5-C879-4D49-96FC-200FDFAEFE38}" type="presParOf" srcId="{999DC1F0-B60A-42B1-947C-47E7061EDD84}" destId="{52DEA233-61D9-4A56-B194-4D27E1124FB7}" srcOrd="0" destOrd="0" presId="urn:microsoft.com/office/officeart/2005/8/layout/bList2"/>
    <dgm:cxn modelId="{400FA840-4145-4680-87E8-F1D11119205D}" type="presParOf" srcId="{999DC1F0-B60A-42B1-947C-47E7061EDD84}" destId="{8A8E5177-8BBF-44D9-B0AD-2F5A1CF3F350}" srcOrd="1" destOrd="0" presId="urn:microsoft.com/office/officeart/2005/8/layout/bList2"/>
    <dgm:cxn modelId="{48A65D62-B25A-4408-8B20-9B76985ABF7D}" type="presParOf" srcId="{999DC1F0-B60A-42B1-947C-47E7061EDD84}" destId="{D1D03408-E4B5-4554-A3D7-3755024DAC58}" srcOrd="2" destOrd="0" presId="urn:microsoft.com/office/officeart/2005/8/layout/bList2"/>
    <dgm:cxn modelId="{63FE10B9-7DDD-4C41-85C4-FFE4E2FAEBCC}" type="presParOf" srcId="{999DC1F0-B60A-42B1-947C-47E7061EDD84}" destId="{B6553660-B4BC-492F-AFB9-DC299503BCB1}" srcOrd="3" destOrd="0" presId="urn:microsoft.com/office/officeart/2005/8/layout/bList2"/>
    <dgm:cxn modelId="{F6CCA34B-9B0A-493B-BE3C-C9BDA44E9E75}" type="presParOf" srcId="{F9173169-395D-4DEA-B6A0-3F21AE07E42A}" destId="{E3801C7F-5D51-4168-B06C-1C44A828E008}" srcOrd="17" destOrd="0" presId="urn:microsoft.com/office/officeart/2005/8/layout/bList2"/>
    <dgm:cxn modelId="{54910DCB-79B4-40A4-B379-B7D72631EF87}" type="presParOf" srcId="{F9173169-395D-4DEA-B6A0-3F21AE07E42A}" destId="{1976A07F-8EAD-4781-973A-791781CFB7CC}" srcOrd="18" destOrd="0" presId="urn:microsoft.com/office/officeart/2005/8/layout/bList2"/>
    <dgm:cxn modelId="{21892738-8DA0-4F5D-89C8-CD1FAB85220F}" type="presParOf" srcId="{1976A07F-8EAD-4781-973A-791781CFB7CC}" destId="{529ABC09-5F8C-4516-B7E6-1FFD5CAECDBC}" srcOrd="0" destOrd="0" presId="urn:microsoft.com/office/officeart/2005/8/layout/bList2"/>
    <dgm:cxn modelId="{04E49B8D-F798-45D4-82BE-AFEF05995C62}" type="presParOf" srcId="{1976A07F-8EAD-4781-973A-791781CFB7CC}" destId="{8CB6B3F8-B35E-46F1-AAF0-BFD7CCDDB741}" srcOrd="1" destOrd="0" presId="urn:microsoft.com/office/officeart/2005/8/layout/bList2"/>
    <dgm:cxn modelId="{73689564-2963-4141-8866-9A49D500D7B3}" type="presParOf" srcId="{1976A07F-8EAD-4781-973A-791781CFB7CC}" destId="{F813DFD7-3469-4CB6-9ECA-5FCC97F888E1}" srcOrd="2" destOrd="0" presId="urn:microsoft.com/office/officeart/2005/8/layout/bList2"/>
    <dgm:cxn modelId="{4CF7CEDD-6CA0-4382-8FFE-F479F4B825C3}" type="presParOf" srcId="{1976A07F-8EAD-4781-973A-791781CFB7CC}" destId="{EE6F2328-CE06-422E-84EF-8EBEDBA920C8}" srcOrd="3" destOrd="0" presId="urn:microsoft.com/office/officeart/2005/8/layout/bList2"/>
    <dgm:cxn modelId="{54B7BB0C-953D-439B-97B3-8FC68B1303A0}" type="presParOf" srcId="{F9173169-395D-4DEA-B6A0-3F21AE07E42A}" destId="{4EA08784-4E27-4CC8-B418-1B560A4A5244}" srcOrd="19" destOrd="0" presId="urn:microsoft.com/office/officeart/2005/8/layout/bList2"/>
    <dgm:cxn modelId="{022CC5E9-67BA-45DD-910C-7190A0F1F92A}" type="presParOf" srcId="{F9173169-395D-4DEA-B6A0-3F21AE07E42A}" destId="{171D37F2-61DC-4953-A45B-BC4BF38D8982}" srcOrd="20" destOrd="0" presId="urn:microsoft.com/office/officeart/2005/8/layout/bList2"/>
    <dgm:cxn modelId="{B2BDD269-064D-4C04-A384-38A15ABFA70D}" type="presParOf" srcId="{171D37F2-61DC-4953-A45B-BC4BF38D8982}" destId="{5D39D3FC-6FE1-4A31-AEEF-D26F0F7E6C71}" srcOrd="0" destOrd="0" presId="urn:microsoft.com/office/officeart/2005/8/layout/bList2"/>
    <dgm:cxn modelId="{2AA9DE50-D57C-4519-97C6-17C5938611B9}" type="presParOf" srcId="{171D37F2-61DC-4953-A45B-BC4BF38D8982}" destId="{7522CE86-2B91-4A21-BBC4-F780FAFA3FA9}" srcOrd="1" destOrd="0" presId="urn:microsoft.com/office/officeart/2005/8/layout/bList2"/>
    <dgm:cxn modelId="{E5061217-5D57-48DB-AAA7-2E890CC4C4B9}" type="presParOf" srcId="{171D37F2-61DC-4953-A45B-BC4BF38D8982}" destId="{AEC81F20-7414-47B4-9422-5587AC68331F}" srcOrd="2" destOrd="0" presId="urn:microsoft.com/office/officeart/2005/8/layout/bList2"/>
    <dgm:cxn modelId="{404A5103-D335-4F79-86CE-C00A5507312C}" type="presParOf" srcId="{171D37F2-61DC-4953-A45B-BC4BF38D8982}" destId="{09AADD49-628D-4831-972D-4AB2EA18A830}" srcOrd="3" destOrd="0" presId="urn:microsoft.com/office/officeart/2005/8/layout/bList2"/>
    <dgm:cxn modelId="{4BFB1CC0-C40F-4483-A32E-B384FF2B17E6}" type="presParOf" srcId="{F9173169-395D-4DEA-B6A0-3F21AE07E42A}" destId="{DDFCD889-370D-493B-9220-6D69AE6C0D01}" srcOrd="21" destOrd="0" presId="urn:microsoft.com/office/officeart/2005/8/layout/bList2"/>
    <dgm:cxn modelId="{F42628F7-2728-47B9-86BF-A3D41E98B03B}" type="presParOf" srcId="{F9173169-395D-4DEA-B6A0-3F21AE07E42A}" destId="{A1EE08D2-0BEE-4B33-AA6A-0FF0A95E0305}" srcOrd="22" destOrd="0" presId="urn:microsoft.com/office/officeart/2005/8/layout/bList2"/>
    <dgm:cxn modelId="{89E49A23-B9F2-497A-AB3B-B1CBFB78495F}" type="presParOf" srcId="{A1EE08D2-0BEE-4B33-AA6A-0FF0A95E0305}" destId="{611B87F2-764A-4A59-8292-044369632557}" srcOrd="0" destOrd="0" presId="urn:microsoft.com/office/officeart/2005/8/layout/bList2"/>
    <dgm:cxn modelId="{E014E4F3-CAA0-41DB-9DA0-C3F9ADDD0D1D}" type="presParOf" srcId="{A1EE08D2-0BEE-4B33-AA6A-0FF0A95E0305}" destId="{08D4CBB0-932E-40BC-8744-EA31D9AF653A}" srcOrd="1" destOrd="0" presId="urn:microsoft.com/office/officeart/2005/8/layout/bList2"/>
    <dgm:cxn modelId="{ACC42DB7-8460-4ACB-A800-9741A1B958EC}" type="presParOf" srcId="{A1EE08D2-0BEE-4B33-AA6A-0FF0A95E0305}" destId="{3C6BC4D5-1FFB-48D1-9E3F-C87F0CEE7DF9}" srcOrd="2" destOrd="0" presId="urn:microsoft.com/office/officeart/2005/8/layout/bList2"/>
    <dgm:cxn modelId="{88FB6287-CA9D-48FC-9D22-9ABA1844C58F}" type="presParOf" srcId="{A1EE08D2-0BEE-4B33-AA6A-0FF0A95E0305}" destId="{2BF8198A-DF8E-4C56-8D59-1DFB49C593C9}" srcOrd="3" destOrd="0" presId="urn:microsoft.com/office/officeart/2005/8/layout/bList2"/>
    <dgm:cxn modelId="{F089A809-C095-4A12-80CF-5C8774783F07}" type="presParOf" srcId="{F9173169-395D-4DEA-B6A0-3F21AE07E42A}" destId="{CA682892-C650-4648-85E9-D439E41D213F}" srcOrd="23" destOrd="0" presId="urn:microsoft.com/office/officeart/2005/8/layout/bList2"/>
    <dgm:cxn modelId="{0FBB7144-A657-47C7-B513-3F3FBA2BF640}" type="presParOf" srcId="{F9173169-395D-4DEA-B6A0-3F21AE07E42A}" destId="{19446A4D-104B-4A30-931E-64607987E7E2}" srcOrd="24" destOrd="0" presId="urn:microsoft.com/office/officeart/2005/8/layout/bList2"/>
    <dgm:cxn modelId="{3FB3CD6D-B799-483F-AABA-8F7BD08E1C01}" type="presParOf" srcId="{19446A4D-104B-4A30-931E-64607987E7E2}" destId="{BEE5C969-6606-4FE7-9993-E25C34AFDE2C}" srcOrd="0" destOrd="0" presId="urn:microsoft.com/office/officeart/2005/8/layout/bList2"/>
    <dgm:cxn modelId="{288A07CD-24D3-46F5-B270-CECF4B491EFC}" type="presParOf" srcId="{19446A4D-104B-4A30-931E-64607987E7E2}" destId="{21E5DB1B-3086-48D3-8D62-10435228651C}" srcOrd="1" destOrd="0" presId="urn:microsoft.com/office/officeart/2005/8/layout/bList2"/>
    <dgm:cxn modelId="{0F5E041F-AEBA-4E67-A290-6B1008780301}" type="presParOf" srcId="{19446A4D-104B-4A30-931E-64607987E7E2}" destId="{1CE97669-3DC4-4017-8E40-034BB340B800}" srcOrd="2" destOrd="0" presId="urn:microsoft.com/office/officeart/2005/8/layout/bList2"/>
    <dgm:cxn modelId="{0E17B54A-6976-4674-AE68-916B5D970459}" type="presParOf" srcId="{19446A4D-104B-4A30-931E-64607987E7E2}" destId="{BF48FFDC-E7E8-4588-BA57-E37A9BB868A7}" srcOrd="3" destOrd="0" presId="urn:microsoft.com/office/officeart/2005/8/layout/bList2"/>
    <dgm:cxn modelId="{3395728C-140C-40A8-9C4F-EE8A7724A8E0}" type="presParOf" srcId="{F9173169-395D-4DEA-B6A0-3F21AE07E42A}" destId="{354D3D2F-5336-49CE-94B5-B09A6D9EFEE9}" srcOrd="25" destOrd="0" presId="urn:microsoft.com/office/officeart/2005/8/layout/bList2"/>
    <dgm:cxn modelId="{9ED66DCA-3B8A-4256-9817-0DB274ABFB65}" type="presParOf" srcId="{F9173169-395D-4DEA-B6A0-3F21AE07E42A}" destId="{32F9FB79-7EEC-426C-ABBA-E0B35856D730}" srcOrd="26" destOrd="0" presId="urn:microsoft.com/office/officeart/2005/8/layout/bList2"/>
    <dgm:cxn modelId="{70CA5273-25EE-4E6A-962B-E5D99A61405C}" type="presParOf" srcId="{32F9FB79-7EEC-426C-ABBA-E0B35856D730}" destId="{E3CC8CB1-9595-4079-BDFD-5830EEFD2C34}" srcOrd="0" destOrd="0" presId="urn:microsoft.com/office/officeart/2005/8/layout/bList2"/>
    <dgm:cxn modelId="{11FAFB59-8BA7-4084-85AB-6DD1C6AA3FBC}" type="presParOf" srcId="{32F9FB79-7EEC-426C-ABBA-E0B35856D730}" destId="{941538FF-42E5-4E6D-9C2B-88BD7347B846}" srcOrd="1" destOrd="0" presId="urn:microsoft.com/office/officeart/2005/8/layout/bList2"/>
    <dgm:cxn modelId="{3959FA59-AA9B-4EDC-8A8F-D4D5EBA35BCC}" type="presParOf" srcId="{32F9FB79-7EEC-426C-ABBA-E0B35856D730}" destId="{04EA7D62-6E62-4401-A1E8-DC6800E0AB6B}" srcOrd="2" destOrd="0" presId="urn:microsoft.com/office/officeart/2005/8/layout/bList2"/>
    <dgm:cxn modelId="{FA7075D6-A02C-44AD-9F51-DB4DFA3609F4}" type="presParOf" srcId="{32F9FB79-7EEC-426C-ABBA-E0B35856D730}" destId="{45B6AF03-94C5-469E-A44A-4CD66EEF8FA9}"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3D4DC-37AE-4C14-8C6B-612BF8744B7C}"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n-ZA"/>
        </a:p>
      </dgm:t>
    </dgm:pt>
    <dgm:pt modelId="{D44A8B95-ED86-40D1-B0A9-BF5CF9DA4302}">
      <dgm:prSet phldrT="[Text]" custT="1"/>
      <dgm:spPr/>
      <dgm:t>
        <a:bodyPr/>
        <a:lstStyle/>
        <a:p>
          <a:r>
            <a:rPr lang="en-ZA" sz="1600" dirty="0" smtClean="0"/>
            <a:t>Air</a:t>
          </a:r>
          <a:endParaRPr lang="en-ZA" sz="1600" dirty="0"/>
        </a:p>
      </dgm:t>
    </dgm:pt>
    <dgm:pt modelId="{777C48C6-8739-4CBD-8E8D-9D689E9F6C1E}" type="parTrans" cxnId="{B25F0C04-E929-485B-8874-CBCC59B3BF15}">
      <dgm:prSet/>
      <dgm:spPr/>
      <dgm:t>
        <a:bodyPr/>
        <a:lstStyle/>
        <a:p>
          <a:endParaRPr lang="en-ZA" sz="1600"/>
        </a:p>
      </dgm:t>
    </dgm:pt>
    <dgm:pt modelId="{81D4AC28-7FDA-43EB-811B-860A80497A50}" type="sibTrans" cxnId="{B25F0C04-E929-485B-8874-CBCC59B3BF15}">
      <dgm:prSet custT="1"/>
      <dgm:spPr/>
      <dgm:t>
        <a:bodyPr/>
        <a:lstStyle/>
        <a:p>
          <a:endParaRPr lang="en-ZA" sz="1600"/>
        </a:p>
      </dgm:t>
    </dgm:pt>
    <dgm:pt modelId="{6AA4807A-EC1E-4BF0-B12F-DA8DCBC6FF87}">
      <dgm:prSet phldrT="[Text]" custT="1"/>
      <dgm:spPr/>
      <dgm:t>
        <a:bodyPr/>
        <a:lstStyle/>
        <a:p>
          <a:r>
            <a:rPr lang="en-ZA" sz="1600" dirty="0" smtClean="0"/>
            <a:t>Asbestos</a:t>
          </a:r>
          <a:endParaRPr lang="en-ZA" sz="1600" dirty="0"/>
        </a:p>
      </dgm:t>
    </dgm:pt>
    <dgm:pt modelId="{50650415-7D34-4EB9-B8C5-7B2501B5171E}" type="parTrans" cxnId="{A997556E-9D17-4A6D-A09A-C51CB6DDB291}">
      <dgm:prSet/>
      <dgm:spPr/>
      <dgm:t>
        <a:bodyPr/>
        <a:lstStyle/>
        <a:p>
          <a:endParaRPr lang="en-ZA"/>
        </a:p>
      </dgm:t>
    </dgm:pt>
    <dgm:pt modelId="{9F3BE528-ACB8-490D-96B8-4A38DF756E33}" type="sibTrans" cxnId="{A997556E-9D17-4A6D-A09A-C51CB6DDB291}">
      <dgm:prSet/>
      <dgm:spPr/>
      <dgm:t>
        <a:bodyPr/>
        <a:lstStyle/>
        <a:p>
          <a:endParaRPr lang="en-ZA"/>
        </a:p>
      </dgm:t>
    </dgm:pt>
    <dgm:pt modelId="{D155EE67-8156-4F81-817D-295EC426C2E7}">
      <dgm:prSet phldrT="[Text]" custT="1"/>
      <dgm:spPr/>
      <dgm:t>
        <a:bodyPr/>
        <a:lstStyle/>
        <a:p>
          <a:r>
            <a:rPr lang="en-ZA" sz="1600" dirty="0" smtClean="0"/>
            <a:t>Bitumen</a:t>
          </a:r>
          <a:endParaRPr lang="en-ZA" sz="1600" dirty="0"/>
        </a:p>
      </dgm:t>
    </dgm:pt>
    <dgm:pt modelId="{DF4F0EF4-AB3B-4ED3-8CAA-CDA05E2D5614}" type="parTrans" cxnId="{4B473FB9-4146-4A3B-912E-EA9489B9841E}">
      <dgm:prSet/>
      <dgm:spPr/>
      <dgm:t>
        <a:bodyPr/>
        <a:lstStyle/>
        <a:p>
          <a:endParaRPr lang="en-ZA"/>
        </a:p>
      </dgm:t>
    </dgm:pt>
    <dgm:pt modelId="{0BF1A86D-A8F5-47F5-9F1B-1738C64C9128}" type="sibTrans" cxnId="{4B473FB9-4146-4A3B-912E-EA9489B9841E}">
      <dgm:prSet/>
      <dgm:spPr/>
      <dgm:t>
        <a:bodyPr/>
        <a:lstStyle/>
        <a:p>
          <a:endParaRPr lang="en-ZA"/>
        </a:p>
      </dgm:t>
    </dgm:pt>
    <dgm:pt modelId="{9E006AD8-F927-4E79-8764-B5D276E139B4}">
      <dgm:prSet phldrT="[Text]" custT="1"/>
      <dgm:spPr/>
      <dgm:t>
        <a:bodyPr/>
        <a:lstStyle/>
        <a:p>
          <a:r>
            <a:rPr lang="en-ZA" sz="1600" dirty="0" smtClean="0"/>
            <a:t>Cotton and Silk</a:t>
          </a:r>
          <a:endParaRPr lang="en-ZA" sz="1600" dirty="0"/>
        </a:p>
      </dgm:t>
    </dgm:pt>
    <dgm:pt modelId="{56B35570-0EAA-41CD-957A-4E0C79873E4F}" type="parTrans" cxnId="{077E404B-A726-4F54-905E-3D7F001E0075}">
      <dgm:prSet/>
      <dgm:spPr/>
      <dgm:t>
        <a:bodyPr/>
        <a:lstStyle/>
        <a:p>
          <a:endParaRPr lang="en-ZA"/>
        </a:p>
      </dgm:t>
    </dgm:pt>
    <dgm:pt modelId="{6477B79B-6048-4B77-8C21-C23CD3EE3F1E}" type="sibTrans" cxnId="{077E404B-A726-4F54-905E-3D7F001E0075}">
      <dgm:prSet/>
      <dgm:spPr/>
      <dgm:t>
        <a:bodyPr/>
        <a:lstStyle/>
        <a:p>
          <a:endParaRPr lang="en-ZA"/>
        </a:p>
      </dgm:t>
    </dgm:pt>
    <dgm:pt modelId="{1600ED32-F75B-4AB2-A748-9F537C7BE521}">
      <dgm:prSet phldrT="[Text]" custT="1"/>
      <dgm:spPr/>
      <dgm:t>
        <a:bodyPr/>
        <a:lstStyle/>
        <a:p>
          <a:r>
            <a:rPr lang="en-ZA" sz="1400" dirty="0" smtClean="0"/>
            <a:t>Empire cloth and tape</a:t>
          </a:r>
          <a:endParaRPr lang="en-ZA" sz="1400" dirty="0"/>
        </a:p>
      </dgm:t>
    </dgm:pt>
    <dgm:pt modelId="{28B8D174-8398-4734-A6DE-9F0E9B366A83}" type="parTrans" cxnId="{70B46313-B635-4ACC-9184-E43126DFB5D9}">
      <dgm:prSet/>
      <dgm:spPr/>
      <dgm:t>
        <a:bodyPr/>
        <a:lstStyle/>
        <a:p>
          <a:endParaRPr lang="en-ZA"/>
        </a:p>
      </dgm:t>
    </dgm:pt>
    <dgm:pt modelId="{50FF71D9-7FE9-428E-AAFE-A5B6AAC6989C}" type="sibTrans" cxnId="{70B46313-B635-4ACC-9184-E43126DFB5D9}">
      <dgm:prSet/>
      <dgm:spPr/>
      <dgm:t>
        <a:bodyPr/>
        <a:lstStyle/>
        <a:p>
          <a:endParaRPr lang="en-ZA"/>
        </a:p>
      </dgm:t>
    </dgm:pt>
    <dgm:pt modelId="{A865FA44-FAC0-490B-A752-94BE20941074}">
      <dgm:prSet phldrT="[Text]" custT="1"/>
      <dgm:spPr/>
      <dgm:t>
        <a:bodyPr/>
        <a:lstStyle/>
        <a:p>
          <a:r>
            <a:rPr lang="en-ZA" sz="1600" dirty="0" smtClean="0"/>
            <a:t>Glass</a:t>
          </a:r>
          <a:endParaRPr lang="en-ZA" sz="1600" dirty="0"/>
        </a:p>
      </dgm:t>
    </dgm:pt>
    <dgm:pt modelId="{F5DCB6C6-2DB5-4DDA-B302-F951B91BC468}" type="parTrans" cxnId="{F7CD550F-FDCF-424D-A25F-88561BE22F44}">
      <dgm:prSet/>
      <dgm:spPr/>
      <dgm:t>
        <a:bodyPr/>
        <a:lstStyle/>
        <a:p>
          <a:endParaRPr lang="en-ZA"/>
        </a:p>
      </dgm:t>
    </dgm:pt>
    <dgm:pt modelId="{68C1BD61-C13E-4CAF-9C03-4713CB20C412}" type="sibTrans" cxnId="{F7CD550F-FDCF-424D-A25F-88561BE22F44}">
      <dgm:prSet/>
      <dgm:spPr/>
      <dgm:t>
        <a:bodyPr/>
        <a:lstStyle/>
        <a:p>
          <a:endParaRPr lang="en-ZA"/>
        </a:p>
      </dgm:t>
    </dgm:pt>
    <dgm:pt modelId="{F6D88FE6-D445-4007-97C1-2B185FE6CF90}">
      <dgm:prSet phldrT="[Text]" custT="1"/>
      <dgm:spPr/>
      <dgm:t>
        <a:bodyPr/>
        <a:lstStyle/>
        <a:p>
          <a:r>
            <a:rPr lang="en-ZA" sz="1600" dirty="0" smtClean="0"/>
            <a:t>Mica</a:t>
          </a:r>
          <a:endParaRPr lang="en-ZA" sz="1600" dirty="0"/>
        </a:p>
      </dgm:t>
    </dgm:pt>
    <dgm:pt modelId="{BAE517B6-7490-4532-9AA0-7A847F8DF1B4}" type="parTrans" cxnId="{7015F1C6-913B-430F-AC29-EE33D83F17D9}">
      <dgm:prSet/>
      <dgm:spPr/>
      <dgm:t>
        <a:bodyPr/>
        <a:lstStyle/>
        <a:p>
          <a:endParaRPr lang="en-ZA"/>
        </a:p>
      </dgm:t>
    </dgm:pt>
    <dgm:pt modelId="{A4A34BB0-CCCA-4470-B73B-6D72197434E5}" type="sibTrans" cxnId="{7015F1C6-913B-430F-AC29-EE33D83F17D9}">
      <dgm:prSet/>
      <dgm:spPr/>
      <dgm:t>
        <a:bodyPr/>
        <a:lstStyle/>
        <a:p>
          <a:endParaRPr lang="en-ZA"/>
        </a:p>
      </dgm:t>
    </dgm:pt>
    <dgm:pt modelId="{63F29A18-BA52-4062-AA60-FB4357642EB1}">
      <dgm:prSet phldrT="[Text]" custT="1"/>
      <dgm:spPr/>
      <dgm:t>
        <a:bodyPr/>
        <a:lstStyle/>
        <a:p>
          <a:r>
            <a:rPr lang="en-ZA" sz="1600" dirty="0" smtClean="0"/>
            <a:t>Paper</a:t>
          </a:r>
          <a:endParaRPr lang="en-ZA" sz="1600" dirty="0"/>
        </a:p>
      </dgm:t>
    </dgm:pt>
    <dgm:pt modelId="{95F9071A-DB0F-4C46-96BD-4B74B78DD435}" type="parTrans" cxnId="{E575FDA5-D467-48A2-A4B7-EE3812C47992}">
      <dgm:prSet/>
      <dgm:spPr/>
      <dgm:t>
        <a:bodyPr/>
        <a:lstStyle/>
        <a:p>
          <a:endParaRPr lang="en-ZA"/>
        </a:p>
      </dgm:t>
    </dgm:pt>
    <dgm:pt modelId="{914A9BC1-A739-4DF9-9235-7B08ECC3D2C3}" type="sibTrans" cxnId="{E575FDA5-D467-48A2-A4B7-EE3812C47992}">
      <dgm:prSet/>
      <dgm:spPr/>
      <dgm:t>
        <a:bodyPr/>
        <a:lstStyle/>
        <a:p>
          <a:endParaRPr lang="en-ZA"/>
        </a:p>
      </dgm:t>
    </dgm:pt>
    <dgm:pt modelId="{D1EB157E-0C8C-4977-985E-7CAFFA048366}">
      <dgm:prSet phldrT="[Text]" custT="1"/>
      <dgm:spPr/>
      <dgm:t>
        <a:bodyPr/>
        <a:lstStyle/>
        <a:p>
          <a:r>
            <a:rPr lang="en-ZA" sz="1600" dirty="0" smtClean="0"/>
            <a:t>Porcelain</a:t>
          </a:r>
          <a:endParaRPr lang="en-ZA" sz="1600" dirty="0"/>
        </a:p>
      </dgm:t>
    </dgm:pt>
    <dgm:pt modelId="{3D5FA3F1-805A-411D-A21A-E6F83F93E9E3}" type="parTrans" cxnId="{794397A0-BA61-4C94-8B4C-DBE2F551ECAF}">
      <dgm:prSet/>
      <dgm:spPr/>
      <dgm:t>
        <a:bodyPr/>
        <a:lstStyle/>
        <a:p>
          <a:endParaRPr lang="en-ZA"/>
        </a:p>
      </dgm:t>
    </dgm:pt>
    <dgm:pt modelId="{43081A94-3391-460D-BC54-C57865B3F2B0}" type="sibTrans" cxnId="{794397A0-BA61-4C94-8B4C-DBE2F551ECAF}">
      <dgm:prSet/>
      <dgm:spPr/>
      <dgm:t>
        <a:bodyPr/>
        <a:lstStyle/>
        <a:p>
          <a:endParaRPr lang="en-ZA"/>
        </a:p>
      </dgm:t>
    </dgm:pt>
    <dgm:pt modelId="{F4DA93A3-EB6C-44C3-AF62-86B8E88F7F24}">
      <dgm:prSet phldrT="[Text]" custT="1"/>
      <dgm:spPr/>
      <dgm:t>
        <a:bodyPr/>
        <a:lstStyle/>
        <a:p>
          <a:r>
            <a:rPr lang="en-ZA" sz="1600" dirty="0" smtClean="0"/>
            <a:t>Oil</a:t>
          </a:r>
          <a:endParaRPr lang="en-ZA" sz="1600" dirty="0"/>
        </a:p>
      </dgm:t>
    </dgm:pt>
    <dgm:pt modelId="{571DB9ED-5A88-409F-BAF3-70A901E46889}" type="parTrans" cxnId="{434F5C28-9A6A-4E65-9FE4-C2199B341F07}">
      <dgm:prSet/>
      <dgm:spPr/>
      <dgm:t>
        <a:bodyPr/>
        <a:lstStyle/>
        <a:p>
          <a:endParaRPr lang="en-ZA"/>
        </a:p>
      </dgm:t>
    </dgm:pt>
    <dgm:pt modelId="{40C878BB-4B96-4C1C-8FE9-FF5ECEC4B9F1}" type="sibTrans" cxnId="{434F5C28-9A6A-4E65-9FE4-C2199B341F07}">
      <dgm:prSet/>
      <dgm:spPr/>
      <dgm:t>
        <a:bodyPr/>
        <a:lstStyle/>
        <a:p>
          <a:endParaRPr lang="en-ZA"/>
        </a:p>
      </dgm:t>
    </dgm:pt>
    <dgm:pt modelId="{E4891821-012A-43B3-88C1-96CF0800CB0C}">
      <dgm:prSet phldrT="[Text]" custT="1"/>
      <dgm:spPr/>
      <dgm:t>
        <a:bodyPr/>
        <a:lstStyle/>
        <a:p>
          <a:r>
            <a:rPr lang="en-ZA" sz="1600" dirty="0" smtClean="0"/>
            <a:t>Liquid Silicon</a:t>
          </a:r>
          <a:endParaRPr lang="en-ZA" sz="1600" dirty="0"/>
        </a:p>
      </dgm:t>
    </dgm:pt>
    <dgm:pt modelId="{8C270343-5E39-4241-840F-EC6685098F9D}" type="parTrans" cxnId="{532E1C2E-162D-4124-B2D4-FB359F54F6F5}">
      <dgm:prSet/>
      <dgm:spPr/>
      <dgm:t>
        <a:bodyPr/>
        <a:lstStyle/>
        <a:p>
          <a:endParaRPr lang="en-ZA"/>
        </a:p>
      </dgm:t>
    </dgm:pt>
    <dgm:pt modelId="{39627364-8663-48EF-9C3B-6D29004C9F77}" type="sibTrans" cxnId="{532E1C2E-162D-4124-B2D4-FB359F54F6F5}">
      <dgm:prSet/>
      <dgm:spPr/>
      <dgm:t>
        <a:bodyPr/>
        <a:lstStyle/>
        <a:p>
          <a:endParaRPr lang="en-ZA"/>
        </a:p>
      </dgm:t>
    </dgm:pt>
    <dgm:pt modelId="{3CF28218-3E17-434B-A16B-F184BAA9CCAA}">
      <dgm:prSet phldrT="[Text]" custT="1"/>
      <dgm:spPr/>
      <dgm:t>
        <a:bodyPr/>
        <a:lstStyle/>
        <a:p>
          <a:r>
            <a:rPr lang="en-ZA" sz="1600" dirty="0" smtClean="0"/>
            <a:t>Rubber</a:t>
          </a:r>
          <a:endParaRPr lang="en-ZA" sz="1600" dirty="0"/>
        </a:p>
      </dgm:t>
    </dgm:pt>
    <dgm:pt modelId="{A5789E91-FF29-4CC1-A4C5-F6081B286FFA}" type="parTrans" cxnId="{C695CBD7-1CC7-4417-A3A9-C51F7FF7FEC4}">
      <dgm:prSet/>
      <dgm:spPr/>
      <dgm:t>
        <a:bodyPr/>
        <a:lstStyle/>
        <a:p>
          <a:endParaRPr lang="en-ZA"/>
        </a:p>
      </dgm:t>
    </dgm:pt>
    <dgm:pt modelId="{7C424C32-DECD-4897-9314-B2B0903803D8}" type="sibTrans" cxnId="{C695CBD7-1CC7-4417-A3A9-C51F7FF7FEC4}">
      <dgm:prSet/>
      <dgm:spPr/>
      <dgm:t>
        <a:bodyPr/>
        <a:lstStyle/>
        <a:p>
          <a:endParaRPr lang="en-ZA"/>
        </a:p>
      </dgm:t>
    </dgm:pt>
    <dgm:pt modelId="{1811D6D8-602D-4BAF-BAF2-CA9E145FA5FD}">
      <dgm:prSet phldrT="[Text]" custT="1"/>
      <dgm:spPr/>
      <dgm:t>
        <a:bodyPr/>
        <a:lstStyle/>
        <a:p>
          <a:r>
            <a:rPr lang="en-ZA" sz="1600" dirty="0" smtClean="0"/>
            <a:t>Plastic</a:t>
          </a:r>
          <a:endParaRPr lang="en-ZA" sz="1600" dirty="0"/>
        </a:p>
      </dgm:t>
    </dgm:pt>
    <dgm:pt modelId="{1058CB55-F8C6-4864-B443-0A8E7733C031}" type="parTrans" cxnId="{962388E7-CF47-4B3F-970E-A0BEECBA49A5}">
      <dgm:prSet/>
      <dgm:spPr/>
      <dgm:t>
        <a:bodyPr/>
        <a:lstStyle/>
        <a:p>
          <a:endParaRPr lang="en-ZA"/>
        </a:p>
      </dgm:t>
    </dgm:pt>
    <dgm:pt modelId="{1696CFDA-80AD-4FBB-AADC-7147CB70AB57}" type="sibTrans" cxnId="{962388E7-CF47-4B3F-970E-A0BEECBA49A5}">
      <dgm:prSet/>
      <dgm:spPr/>
      <dgm:t>
        <a:bodyPr/>
        <a:lstStyle/>
        <a:p>
          <a:endParaRPr lang="en-ZA"/>
        </a:p>
      </dgm:t>
    </dgm:pt>
    <dgm:pt modelId="{F9173169-395D-4DEA-B6A0-3F21AE07E42A}" type="pres">
      <dgm:prSet presAssocID="{E4E3D4DC-37AE-4C14-8C6B-612BF8744B7C}" presName="diagram" presStyleCnt="0">
        <dgm:presLayoutVars>
          <dgm:dir/>
          <dgm:animLvl val="lvl"/>
          <dgm:resizeHandles val="exact"/>
        </dgm:presLayoutVars>
      </dgm:prSet>
      <dgm:spPr/>
      <dgm:t>
        <a:bodyPr/>
        <a:lstStyle/>
        <a:p>
          <a:endParaRPr lang="en-ZA"/>
        </a:p>
      </dgm:t>
    </dgm:pt>
    <dgm:pt modelId="{50CACB09-604B-4ED5-9D12-35F3F10E2C47}" type="pres">
      <dgm:prSet presAssocID="{D44A8B95-ED86-40D1-B0A9-BF5CF9DA4302}" presName="compNode" presStyleCnt="0"/>
      <dgm:spPr/>
    </dgm:pt>
    <dgm:pt modelId="{7FA7B9EE-ECE5-464A-80FD-D61C6ED4BBB1}" type="pres">
      <dgm:prSet presAssocID="{D44A8B95-ED86-40D1-B0A9-BF5CF9DA4302}" presName="childRect" presStyleLbl="bgAcc1" presStyleIdx="0" presStyleCnt="13">
        <dgm:presLayoutVars>
          <dgm:bulletEnabled val="1"/>
        </dgm:presLayoutVars>
      </dgm:prSet>
      <dgm:spPr/>
    </dgm:pt>
    <dgm:pt modelId="{42EE5666-C067-4DBC-9216-235643CE1163}" type="pres">
      <dgm:prSet presAssocID="{D44A8B95-ED86-40D1-B0A9-BF5CF9DA4302}" presName="parentText" presStyleLbl="node1" presStyleIdx="0" presStyleCnt="0">
        <dgm:presLayoutVars>
          <dgm:chMax val="0"/>
          <dgm:bulletEnabled val="1"/>
        </dgm:presLayoutVars>
      </dgm:prSet>
      <dgm:spPr/>
      <dgm:t>
        <a:bodyPr/>
        <a:lstStyle/>
        <a:p>
          <a:endParaRPr lang="en-ZA"/>
        </a:p>
      </dgm:t>
    </dgm:pt>
    <dgm:pt modelId="{F567E80A-148C-436C-9089-592161981719}" type="pres">
      <dgm:prSet presAssocID="{D44A8B95-ED86-40D1-B0A9-BF5CF9DA4302}" presName="parentRect" presStyleLbl="alignNode1" presStyleIdx="0" presStyleCnt="13"/>
      <dgm:spPr/>
      <dgm:t>
        <a:bodyPr/>
        <a:lstStyle/>
        <a:p>
          <a:endParaRPr lang="en-ZA"/>
        </a:p>
      </dgm:t>
    </dgm:pt>
    <dgm:pt modelId="{643B80C2-D939-43AD-8FEE-432AFDECC184}" type="pres">
      <dgm:prSet presAssocID="{D44A8B95-ED86-40D1-B0A9-BF5CF9DA4302}" presName="adorn" presStyleLbl="fgAccFollowNode1" presStyleIdx="0" presStyleCnt="13"/>
      <dgm:spPr/>
    </dgm:pt>
    <dgm:pt modelId="{C4B248D1-89EA-437D-B93E-C2F729A2E765}" type="pres">
      <dgm:prSet presAssocID="{81D4AC28-7FDA-43EB-811B-860A80497A50}" presName="sibTrans" presStyleLbl="sibTrans2D1" presStyleIdx="0" presStyleCnt="0"/>
      <dgm:spPr/>
      <dgm:t>
        <a:bodyPr/>
        <a:lstStyle/>
        <a:p>
          <a:endParaRPr lang="en-ZA"/>
        </a:p>
      </dgm:t>
    </dgm:pt>
    <dgm:pt modelId="{072D8592-2EEE-4039-B007-75E47180796D}" type="pres">
      <dgm:prSet presAssocID="{6AA4807A-EC1E-4BF0-B12F-DA8DCBC6FF87}" presName="compNode" presStyleCnt="0"/>
      <dgm:spPr/>
    </dgm:pt>
    <dgm:pt modelId="{EA914A1C-0974-4746-9B39-FF4F533D75C6}" type="pres">
      <dgm:prSet presAssocID="{6AA4807A-EC1E-4BF0-B12F-DA8DCBC6FF87}" presName="childRect" presStyleLbl="bgAcc1" presStyleIdx="1" presStyleCnt="13">
        <dgm:presLayoutVars>
          <dgm:bulletEnabled val="1"/>
        </dgm:presLayoutVars>
      </dgm:prSet>
      <dgm:spPr/>
    </dgm:pt>
    <dgm:pt modelId="{C36750EC-070A-4137-A123-275E7A9B2BCE}" type="pres">
      <dgm:prSet presAssocID="{6AA4807A-EC1E-4BF0-B12F-DA8DCBC6FF87}" presName="parentText" presStyleLbl="node1" presStyleIdx="0" presStyleCnt="0">
        <dgm:presLayoutVars>
          <dgm:chMax val="0"/>
          <dgm:bulletEnabled val="1"/>
        </dgm:presLayoutVars>
      </dgm:prSet>
      <dgm:spPr/>
      <dgm:t>
        <a:bodyPr/>
        <a:lstStyle/>
        <a:p>
          <a:endParaRPr lang="en-ZA"/>
        </a:p>
      </dgm:t>
    </dgm:pt>
    <dgm:pt modelId="{0E9A6CBF-AAEE-4E70-8349-A0A811D14781}" type="pres">
      <dgm:prSet presAssocID="{6AA4807A-EC1E-4BF0-B12F-DA8DCBC6FF87}" presName="parentRect" presStyleLbl="alignNode1" presStyleIdx="1" presStyleCnt="13"/>
      <dgm:spPr/>
      <dgm:t>
        <a:bodyPr/>
        <a:lstStyle/>
        <a:p>
          <a:endParaRPr lang="en-ZA"/>
        </a:p>
      </dgm:t>
    </dgm:pt>
    <dgm:pt modelId="{D0156484-703D-4211-B894-75D3BD66F36B}" type="pres">
      <dgm:prSet presAssocID="{6AA4807A-EC1E-4BF0-B12F-DA8DCBC6FF87}" presName="adorn" presStyleLbl="fgAccFollowNode1" presStyleIdx="1" presStyleCnt="13"/>
      <dgm:spPr/>
    </dgm:pt>
    <dgm:pt modelId="{32ADFCC4-D665-429A-A854-0B2FA2EFC2BD}" type="pres">
      <dgm:prSet presAssocID="{9F3BE528-ACB8-490D-96B8-4A38DF756E33}" presName="sibTrans" presStyleLbl="sibTrans2D1" presStyleIdx="0" presStyleCnt="0"/>
      <dgm:spPr/>
      <dgm:t>
        <a:bodyPr/>
        <a:lstStyle/>
        <a:p>
          <a:endParaRPr lang="en-ZA"/>
        </a:p>
      </dgm:t>
    </dgm:pt>
    <dgm:pt modelId="{4446C326-D73A-477A-B286-889A22416390}" type="pres">
      <dgm:prSet presAssocID="{D155EE67-8156-4F81-817D-295EC426C2E7}" presName="compNode" presStyleCnt="0"/>
      <dgm:spPr/>
    </dgm:pt>
    <dgm:pt modelId="{FF868EFF-7E3A-46A9-9E34-62A148E0FC8F}" type="pres">
      <dgm:prSet presAssocID="{D155EE67-8156-4F81-817D-295EC426C2E7}" presName="childRect" presStyleLbl="bgAcc1" presStyleIdx="2" presStyleCnt="13">
        <dgm:presLayoutVars>
          <dgm:bulletEnabled val="1"/>
        </dgm:presLayoutVars>
      </dgm:prSet>
      <dgm:spPr/>
    </dgm:pt>
    <dgm:pt modelId="{8A78374B-8EA7-4A6C-8E36-428BE6FDA7FC}" type="pres">
      <dgm:prSet presAssocID="{D155EE67-8156-4F81-817D-295EC426C2E7}" presName="parentText" presStyleLbl="node1" presStyleIdx="0" presStyleCnt="0">
        <dgm:presLayoutVars>
          <dgm:chMax val="0"/>
          <dgm:bulletEnabled val="1"/>
        </dgm:presLayoutVars>
      </dgm:prSet>
      <dgm:spPr/>
      <dgm:t>
        <a:bodyPr/>
        <a:lstStyle/>
        <a:p>
          <a:endParaRPr lang="en-ZA"/>
        </a:p>
      </dgm:t>
    </dgm:pt>
    <dgm:pt modelId="{3AEE4557-E3BB-44AC-A119-89BD5F35B508}" type="pres">
      <dgm:prSet presAssocID="{D155EE67-8156-4F81-817D-295EC426C2E7}" presName="parentRect" presStyleLbl="alignNode1" presStyleIdx="2" presStyleCnt="13"/>
      <dgm:spPr/>
      <dgm:t>
        <a:bodyPr/>
        <a:lstStyle/>
        <a:p>
          <a:endParaRPr lang="en-ZA"/>
        </a:p>
      </dgm:t>
    </dgm:pt>
    <dgm:pt modelId="{2EA6E86F-08BD-4A43-ACA5-2BD62493253A}" type="pres">
      <dgm:prSet presAssocID="{D155EE67-8156-4F81-817D-295EC426C2E7}" presName="adorn" presStyleLbl="fgAccFollowNode1" presStyleIdx="2" presStyleCnt="13"/>
      <dgm:spPr/>
    </dgm:pt>
    <dgm:pt modelId="{91AC27C9-5FF2-4174-9E41-A24327619A04}" type="pres">
      <dgm:prSet presAssocID="{0BF1A86D-A8F5-47F5-9F1B-1738C64C9128}" presName="sibTrans" presStyleLbl="sibTrans2D1" presStyleIdx="0" presStyleCnt="0"/>
      <dgm:spPr/>
      <dgm:t>
        <a:bodyPr/>
        <a:lstStyle/>
        <a:p>
          <a:endParaRPr lang="en-ZA"/>
        </a:p>
      </dgm:t>
    </dgm:pt>
    <dgm:pt modelId="{770C7E16-1B36-4FAB-AF50-6089693B2C4F}" type="pres">
      <dgm:prSet presAssocID="{9E006AD8-F927-4E79-8764-B5D276E139B4}" presName="compNode" presStyleCnt="0"/>
      <dgm:spPr/>
    </dgm:pt>
    <dgm:pt modelId="{9A9CF5D1-2B8D-49F4-9742-8B6A39554AAA}" type="pres">
      <dgm:prSet presAssocID="{9E006AD8-F927-4E79-8764-B5D276E139B4}" presName="childRect" presStyleLbl="bgAcc1" presStyleIdx="3" presStyleCnt="13">
        <dgm:presLayoutVars>
          <dgm:bulletEnabled val="1"/>
        </dgm:presLayoutVars>
      </dgm:prSet>
      <dgm:spPr/>
    </dgm:pt>
    <dgm:pt modelId="{7FF70300-3E5F-4418-9830-7AF1458601FE}" type="pres">
      <dgm:prSet presAssocID="{9E006AD8-F927-4E79-8764-B5D276E139B4}" presName="parentText" presStyleLbl="node1" presStyleIdx="0" presStyleCnt="0">
        <dgm:presLayoutVars>
          <dgm:chMax val="0"/>
          <dgm:bulletEnabled val="1"/>
        </dgm:presLayoutVars>
      </dgm:prSet>
      <dgm:spPr/>
      <dgm:t>
        <a:bodyPr/>
        <a:lstStyle/>
        <a:p>
          <a:endParaRPr lang="en-ZA"/>
        </a:p>
      </dgm:t>
    </dgm:pt>
    <dgm:pt modelId="{39408D2F-A263-43B3-B886-592B1A152E2C}" type="pres">
      <dgm:prSet presAssocID="{9E006AD8-F927-4E79-8764-B5D276E139B4}" presName="parentRect" presStyleLbl="alignNode1" presStyleIdx="3" presStyleCnt="13"/>
      <dgm:spPr/>
      <dgm:t>
        <a:bodyPr/>
        <a:lstStyle/>
        <a:p>
          <a:endParaRPr lang="en-ZA"/>
        </a:p>
      </dgm:t>
    </dgm:pt>
    <dgm:pt modelId="{1CB40261-76F9-4D35-91FC-569632ADD472}" type="pres">
      <dgm:prSet presAssocID="{9E006AD8-F927-4E79-8764-B5D276E139B4}" presName="adorn" presStyleLbl="fgAccFollowNode1" presStyleIdx="3" presStyleCnt="13"/>
      <dgm:spPr/>
    </dgm:pt>
    <dgm:pt modelId="{961BCF6F-4A36-4B8F-8BE5-58746530BA1F}" type="pres">
      <dgm:prSet presAssocID="{6477B79B-6048-4B77-8C21-C23CD3EE3F1E}" presName="sibTrans" presStyleLbl="sibTrans2D1" presStyleIdx="0" presStyleCnt="0"/>
      <dgm:spPr/>
      <dgm:t>
        <a:bodyPr/>
        <a:lstStyle/>
        <a:p>
          <a:endParaRPr lang="en-ZA"/>
        </a:p>
      </dgm:t>
    </dgm:pt>
    <dgm:pt modelId="{A848C8FF-9669-4B1A-8F08-B10CC54EE12F}" type="pres">
      <dgm:prSet presAssocID="{1600ED32-F75B-4AB2-A748-9F537C7BE521}" presName="compNode" presStyleCnt="0"/>
      <dgm:spPr/>
    </dgm:pt>
    <dgm:pt modelId="{0C69BA53-29F7-4520-B184-2F27D3F9CCCF}" type="pres">
      <dgm:prSet presAssocID="{1600ED32-F75B-4AB2-A748-9F537C7BE521}" presName="childRect" presStyleLbl="bgAcc1" presStyleIdx="4" presStyleCnt="13">
        <dgm:presLayoutVars>
          <dgm:bulletEnabled val="1"/>
        </dgm:presLayoutVars>
      </dgm:prSet>
      <dgm:spPr/>
    </dgm:pt>
    <dgm:pt modelId="{897F2DB4-654D-4B6E-967E-DEC4023AF4D0}" type="pres">
      <dgm:prSet presAssocID="{1600ED32-F75B-4AB2-A748-9F537C7BE521}" presName="parentText" presStyleLbl="node1" presStyleIdx="0" presStyleCnt="0">
        <dgm:presLayoutVars>
          <dgm:chMax val="0"/>
          <dgm:bulletEnabled val="1"/>
        </dgm:presLayoutVars>
      </dgm:prSet>
      <dgm:spPr/>
      <dgm:t>
        <a:bodyPr/>
        <a:lstStyle/>
        <a:p>
          <a:endParaRPr lang="en-ZA"/>
        </a:p>
      </dgm:t>
    </dgm:pt>
    <dgm:pt modelId="{2EEC955D-17AA-4B71-B61F-41133F71526F}" type="pres">
      <dgm:prSet presAssocID="{1600ED32-F75B-4AB2-A748-9F537C7BE521}" presName="parentRect" presStyleLbl="alignNode1" presStyleIdx="4" presStyleCnt="13"/>
      <dgm:spPr/>
      <dgm:t>
        <a:bodyPr/>
        <a:lstStyle/>
        <a:p>
          <a:endParaRPr lang="en-ZA"/>
        </a:p>
      </dgm:t>
    </dgm:pt>
    <dgm:pt modelId="{C0F4E7B0-DF9A-4C81-9557-1D2CC09F79DF}" type="pres">
      <dgm:prSet presAssocID="{1600ED32-F75B-4AB2-A748-9F537C7BE521}" presName="adorn" presStyleLbl="fgAccFollowNode1" presStyleIdx="4" presStyleCnt="13"/>
      <dgm:spPr/>
    </dgm:pt>
    <dgm:pt modelId="{9DD1C877-67C6-4751-AB21-A4F1CBFF6AE1}" type="pres">
      <dgm:prSet presAssocID="{50FF71D9-7FE9-428E-AAFE-A5B6AAC6989C}" presName="sibTrans" presStyleLbl="sibTrans2D1" presStyleIdx="0" presStyleCnt="0"/>
      <dgm:spPr/>
      <dgm:t>
        <a:bodyPr/>
        <a:lstStyle/>
        <a:p>
          <a:endParaRPr lang="en-ZA"/>
        </a:p>
      </dgm:t>
    </dgm:pt>
    <dgm:pt modelId="{E81314E6-EAA4-4A49-84D8-10188FC847CE}" type="pres">
      <dgm:prSet presAssocID="{A865FA44-FAC0-490B-A752-94BE20941074}" presName="compNode" presStyleCnt="0"/>
      <dgm:spPr/>
    </dgm:pt>
    <dgm:pt modelId="{DF81B067-49A9-4A73-92CC-F4290057746D}" type="pres">
      <dgm:prSet presAssocID="{A865FA44-FAC0-490B-A752-94BE20941074}" presName="childRect" presStyleLbl="bgAcc1" presStyleIdx="5" presStyleCnt="13">
        <dgm:presLayoutVars>
          <dgm:bulletEnabled val="1"/>
        </dgm:presLayoutVars>
      </dgm:prSet>
      <dgm:spPr/>
    </dgm:pt>
    <dgm:pt modelId="{9AF86375-B372-42CA-8944-97A2F8FD76E0}" type="pres">
      <dgm:prSet presAssocID="{A865FA44-FAC0-490B-A752-94BE20941074}" presName="parentText" presStyleLbl="node1" presStyleIdx="0" presStyleCnt="0">
        <dgm:presLayoutVars>
          <dgm:chMax val="0"/>
          <dgm:bulletEnabled val="1"/>
        </dgm:presLayoutVars>
      </dgm:prSet>
      <dgm:spPr/>
      <dgm:t>
        <a:bodyPr/>
        <a:lstStyle/>
        <a:p>
          <a:endParaRPr lang="en-ZA"/>
        </a:p>
      </dgm:t>
    </dgm:pt>
    <dgm:pt modelId="{43F63E8D-10D7-404C-B248-7541DD2EDC95}" type="pres">
      <dgm:prSet presAssocID="{A865FA44-FAC0-490B-A752-94BE20941074}" presName="parentRect" presStyleLbl="alignNode1" presStyleIdx="5" presStyleCnt="13"/>
      <dgm:spPr/>
      <dgm:t>
        <a:bodyPr/>
        <a:lstStyle/>
        <a:p>
          <a:endParaRPr lang="en-ZA"/>
        </a:p>
      </dgm:t>
    </dgm:pt>
    <dgm:pt modelId="{89B666DF-5A0A-4A51-A1F2-74CFD56BAD2F}" type="pres">
      <dgm:prSet presAssocID="{A865FA44-FAC0-490B-A752-94BE20941074}" presName="adorn" presStyleLbl="fgAccFollowNode1" presStyleIdx="5" presStyleCnt="13"/>
      <dgm:spPr/>
    </dgm:pt>
    <dgm:pt modelId="{89FD711E-446A-4C5A-9645-3DCDF787A3FC}" type="pres">
      <dgm:prSet presAssocID="{68C1BD61-C13E-4CAF-9C03-4713CB20C412}" presName="sibTrans" presStyleLbl="sibTrans2D1" presStyleIdx="0" presStyleCnt="0"/>
      <dgm:spPr/>
      <dgm:t>
        <a:bodyPr/>
        <a:lstStyle/>
        <a:p>
          <a:endParaRPr lang="en-ZA"/>
        </a:p>
      </dgm:t>
    </dgm:pt>
    <dgm:pt modelId="{2EF3EC14-E29B-4F7E-9C8F-B5A9CC491B27}" type="pres">
      <dgm:prSet presAssocID="{F6D88FE6-D445-4007-97C1-2B185FE6CF90}" presName="compNode" presStyleCnt="0"/>
      <dgm:spPr/>
    </dgm:pt>
    <dgm:pt modelId="{4D2E248D-87E3-4106-B2F7-BBDDC931B150}" type="pres">
      <dgm:prSet presAssocID="{F6D88FE6-D445-4007-97C1-2B185FE6CF90}" presName="childRect" presStyleLbl="bgAcc1" presStyleIdx="6" presStyleCnt="13">
        <dgm:presLayoutVars>
          <dgm:bulletEnabled val="1"/>
        </dgm:presLayoutVars>
      </dgm:prSet>
      <dgm:spPr/>
    </dgm:pt>
    <dgm:pt modelId="{11F8E156-9FA7-4650-80C0-B4590E6B3C3A}" type="pres">
      <dgm:prSet presAssocID="{F6D88FE6-D445-4007-97C1-2B185FE6CF90}" presName="parentText" presStyleLbl="node1" presStyleIdx="0" presStyleCnt="0">
        <dgm:presLayoutVars>
          <dgm:chMax val="0"/>
          <dgm:bulletEnabled val="1"/>
        </dgm:presLayoutVars>
      </dgm:prSet>
      <dgm:spPr/>
      <dgm:t>
        <a:bodyPr/>
        <a:lstStyle/>
        <a:p>
          <a:endParaRPr lang="en-ZA"/>
        </a:p>
      </dgm:t>
    </dgm:pt>
    <dgm:pt modelId="{61FFF4FE-D1D7-47CB-91E8-D463DDAB9233}" type="pres">
      <dgm:prSet presAssocID="{F6D88FE6-D445-4007-97C1-2B185FE6CF90}" presName="parentRect" presStyleLbl="alignNode1" presStyleIdx="6" presStyleCnt="13"/>
      <dgm:spPr/>
      <dgm:t>
        <a:bodyPr/>
        <a:lstStyle/>
        <a:p>
          <a:endParaRPr lang="en-ZA"/>
        </a:p>
      </dgm:t>
    </dgm:pt>
    <dgm:pt modelId="{DF04794F-4953-471A-8B3C-D32DBB34AFB2}" type="pres">
      <dgm:prSet presAssocID="{F6D88FE6-D445-4007-97C1-2B185FE6CF90}" presName="adorn" presStyleLbl="fgAccFollowNode1" presStyleIdx="6" presStyleCnt="13"/>
      <dgm:spPr/>
    </dgm:pt>
    <dgm:pt modelId="{A5A18A36-6910-422D-A562-03F950D32D85}" type="pres">
      <dgm:prSet presAssocID="{A4A34BB0-CCCA-4470-B73B-6D72197434E5}" presName="sibTrans" presStyleLbl="sibTrans2D1" presStyleIdx="0" presStyleCnt="0"/>
      <dgm:spPr/>
      <dgm:t>
        <a:bodyPr/>
        <a:lstStyle/>
        <a:p>
          <a:endParaRPr lang="en-ZA"/>
        </a:p>
      </dgm:t>
    </dgm:pt>
    <dgm:pt modelId="{11BFEEB5-3493-4E17-B4BB-3DA1433F233C}" type="pres">
      <dgm:prSet presAssocID="{63F29A18-BA52-4062-AA60-FB4357642EB1}" presName="compNode" presStyleCnt="0"/>
      <dgm:spPr/>
    </dgm:pt>
    <dgm:pt modelId="{C3A2A29B-0F92-4D25-99B0-1C929161ED9C}" type="pres">
      <dgm:prSet presAssocID="{63F29A18-BA52-4062-AA60-FB4357642EB1}" presName="childRect" presStyleLbl="bgAcc1" presStyleIdx="7" presStyleCnt="13">
        <dgm:presLayoutVars>
          <dgm:bulletEnabled val="1"/>
        </dgm:presLayoutVars>
      </dgm:prSet>
      <dgm:spPr/>
    </dgm:pt>
    <dgm:pt modelId="{F86CD11F-04B9-4F09-9D24-EBDBC9153051}" type="pres">
      <dgm:prSet presAssocID="{63F29A18-BA52-4062-AA60-FB4357642EB1}" presName="parentText" presStyleLbl="node1" presStyleIdx="0" presStyleCnt="0">
        <dgm:presLayoutVars>
          <dgm:chMax val="0"/>
          <dgm:bulletEnabled val="1"/>
        </dgm:presLayoutVars>
      </dgm:prSet>
      <dgm:spPr/>
      <dgm:t>
        <a:bodyPr/>
        <a:lstStyle/>
        <a:p>
          <a:endParaRPr lang="en-ZA"/>
        </a:p>
      </dgm:t>
    </dgm:pt>
    <dgm:pt modelId="{3C865529-20F0-41B6-9BCC-1C7EE6A5FBBF}" type="pres">
      <dgm:prSet presAssocID="{63F29A18-BA52-4062-AA60-FB4357642EB1}" presName="parentRect" presStyleLbl="alignNode1" presStyleIdx="7" presStyleCnt="13"/>
      <dgm:spPr/>
      <dgm:t>
        <a:bodyPr/>
        <a:lstStyle/>
        <a:p>
          <a:endParaRPr lang="en-ZA"/>
        </a:p>
      </dgm:t>
    </dgm:pt>
    <dgm:pt modelId="{098BFE58-78C4-48F2-9C82-6B95FD5114FD}" type="pres">
      <dgm:prSet presAssocID="{63F29A18-BA52-4062-AA60-FB4357642EB1}" presName="adorn" presStyleLbl="fgAccFollowNode1" presStyleIdx="7" presStyleCnt="13"/>
      <dgm:spPr/>
    </dgm:pt>
    <dgm:pt modelId="{CD6D3417-9D97-4085-9176-C149E935F524}" type="pres">
      <dgm:prSet presAssocID="{914A9BC1-A739-4DF9-9235-7B08ECC3D2C3}" presName="sibTrans" presStyleLbl="sibTrans2D1" presStyleIdx="0" presStyleCnt="0"/>
      <dgm:spPr/>
      <dgm:t>
        <a:bodyPr/>
        <a:lstStyle/>
        <a:p>
          <a:endParaRPr lang="en-ZA"/>
        </a:p>
      </dgm:t>
    </dgm:pt>
    <dgm:pt modelId="{1314C313-39DB-44A9-83D8-9B8AEEBE9928}" type="pres">
      <dgm:prSet presAssocID="{1811D6D8-602D-4BAF-BAF2-CA9E145FA5FD}" presName="compNode" presStyleCnt="0"/>
      <dgm:spPr/>
    </dgm:pt>
    <dgm:pt modelId="{C57199D4-6ED3-4EC8-84BA-17783C8BB386}" type="pres">
      <dgm:prSet presAssocID="{1811D6D8-602D-4BAF-BAF2-CA9E145FA5FD}" presName="childRect" presStyleLbl="bgAcc1" presStyleIdx="8" presStyleCnt="13">
        <dgm:presLayoutVars>
          <dgm:bulletEnabled val="1"/>
        </dgm:presLayoutVars>
      </dgm:prSet>
      <dgm:spPr/>
    </dgm:pt>
    <dgm:pt modelId="{795DCB99-331A-45B1-8E2E-56470F4F37F7}" type="pres">
      <dgm:prSet presAssocID="{1811D6D8-602D-4BAF-BAF2-CA9E145FA5FD}" presName="parentText" presStyleLbl="node1" presStyleIdx="0" presStyleCnt="0">
        <dgm:presLayoutVars>
          <dgm:chMax val="0"/>
          <dgm:bulletEnabled val="1"/>
        </dgm:presLayoutVars>
      </dgm:prSet>
      <dgm:spPr/>
      <dgm:t>
        <a:bodyPr/>
        <a:lstStyle/>
        <a:p>
          <a:endParaRPr lang="en-ZA"/>
        </a:p>
      </dgm:t>
    </dgm:pt>
    <dgm:pt modelId="{BF84C9AD-6C39-473C-BEE4-26EB86571506}" type="pres">
      <dgm:prSet presAssocID="{1811D6D8-602D-4BAF-BAF2-CA9E145FA5FD}" presName="parentRect" presStyleLbl="alignNode1" presStyleIdx="8" presStyleCnt="13"/>
      <dgm:spPr/>
      <dgm:t>
        <a:bodyPr/>
        <a:lstStyle/>
        <a:p>
          <a:endParaRPr lang="en-ZA"/>
        </a:p>
      </dgm:t>
    </dgm:pt>
    <dgm:pt modelId="{BEC8189C-7EA7-44F6-BB23-46B838B3D9A2}" type="pres">
      <dgm:prSet presAssocID="{1811D6D8-602D-4BAF-BAF2-CA9E145FA5FD}" presName="adorn" presStyleLbl="fgAccFollowNode1" presStyleIdx="8" presStyleCnt="13"/>
      <dgm:spPr/>
    </dgm:pt>
    <dgm:pt modelId="{015C6046-E351-4AB2-85C6-FF9B75B68171}" type="pres">
      <dgm:prSet presAssocID="{1696CFDA-80AD-4FBB-AADC-7147CB70AB57}" presName="sibTrans" presStyleLbl="sibTrans2D1" presStyleIdx="0" presStyleCnt="0"/>
      <dgm:spPr/>
      <dgm:t>
        <a:bodyPr/>
        <a:lstStyle/>
        <a:p>
          <a:endParaRPr lang="en-ZA"/>
        </a:p>
      </dgm:t>
    </dgm:pt>
    <dgm:pt modelId="{877BD24D-60D4-4628-A946-3875EC51B966}" type="pres">
      <dgm:prSet presAssocID="{D1EB157E-0C8C-4977-985E-7CAFFA048366}" presName="compNode" presStyleCnt="0"/>
      <dgm:spPr/>
    </dgm:pt>
    <dgm:pt modelId="{AA0D167B-F385-43AB-AF40-A09DFA0636D9}" type="pres">
      <dgm:prSet presAssocID="{D1EB157E-0C8C-4977-985E-7CAFFA048366}" presName="childRect" presStyleLbl="bgAcc1" presStyleIdx="9" presStyleCnt="13">
        <dgm:presLayoutVars>
          <dgm:bulletEnabled val="1"/>
        </dgm:presLayoutVars>
      </dgm:prSet>
      <dgm:spPr/>
    </dgm:pt>
    <dgm:pt modelId="{C34B3115-8593-4A5F-8A9E-7750C91E0632}" type="pres">
      <dgm:prSet presAssocID="{D1EB157E-0C8C-4977-985E-7CAFFA048366}" presName="parentText" presStyleLbl="node1" presStyleIdx="0" presStyleCnt="0">
        <dgm:presLayoutVars>
          <dgm:chMax val="0"/>
          <dgm:bulletEnabled val="1"/>
        </dgm:presLayoutVars>
      </dgm:prSet>
      <dgm:spPr/>
      <dgm:t>
        <a:bodyPr/>
        <a:lstStyle/>
        <a:p>
          <a:endParaRPr lang="en-ZA"/>
        </a:p>
      </dgm:t>
    </dgm:pt>
    <dgm:pt modelId="{04BF738E-7C7C-4023-B37E-53B070E06967}" type="pres">
      <dgm:prSet presAssocID="{D1EB157E-0C8C-4977-985E-7CAFFA048366}" presName="parentRect" presStyleLbl="alignNode1" presStyleIdx="9" presStyleCnt="13"/>
      <dgm:spPr/>
      <dgm:t>
        <a:bodyPr/>
        <a:lstStyle/>
        <a:p>
          <a:endParaRPr lang="en-ZA"/>
        </a:p>
      </dgm:t>
    </dgm:pt>
    <dgm:pt modelId="{617CEAF4-68B4-47D8-A661-2740DD40045D}" type="pres">
      <dgm:prSet presAssocID="{D1EB157E-0C8C-4977-985E-7CAFFA048366}" presName="adorn" presStyleLbl="fgAccFollowNode1" presStyleIdx="9" presStyleCnt="13"/>
      <dgm:spPr/>
    </dgm:pt>
    <dgm:pt modelId="{85DC9AC8-E027-47D3-84A3-426A808C00E4}" type="pres">
      <dgm:prSet presAssocID="{43081A94-3391-460D-BC54-C57865B3F2B0}" presName="sibTrans" presStyleLbl="sibTrans2D1" presStyleIdx="0" presStyleCnt="0"/>
      <dgm:spPr/>
      <dgm:t>
        <a:bodyPr/>
        <a:lstStyle/>
        <a:p>
          <a:endParaRPr lang="en-ZA"/>
        </a:p>
      </dgm:t>
    </dgm:pt>
    <dgm:pt modelId="{BC9FB9BA-7947-4905-8A52-8EAB262FA142}" type="pres">
      <dgm:prSet presAssocID="{F4DA93A3-EB6C-44C3-AF62-86B8E88F7F24}" presName="compNode" presStyleCnt="0"/>
      <dgm:spPr/>
    </dgm:pt>
    <dgm:pt modelId="{77470607-384D-4C74-AFC1-0749E4E62FCE}" type="pres">
      <dgm:prSet presAssocID="{F4DA93A3-EB6C-44C3-AF62-86B8E88F7F24}" presName="childRect" presStyleLbl="bgAcc1" presStyleIdx="10" presStyleCnt="13">
        <dgm:presLayoutVars>
          <dgm:bulletEnabled val="1"/>
        </dgm:presLayoutVars>
      </dgm:prSet>
      <dgm:spPr/>
    </dgm:pt>
    <dgm:pt modelId="{596E27CA-59F8-4D17-8B04-68E655A0BDA0}" type="pres">
      <dgm:prSet presAssocID="{F4DA93A3-EB6C-44C3-AF62-86B8E88F7F24}" presName="parentText" presStyleLbl="node1" presStyleIdx="0" presStyleCnt="0">
        <dgm:presLayoutVars>
          <dgm:chMax val="0"/>
          <dgm:bulletEnabled val="1"/>
        </dgm:presLayoutVars>
      </dgm:prSet>
      <dgm:spPr/>
      <dgm:t>
        <a:bodyPr/>
        <a:lstStyle/>
        <a:p>
          <a:endParaRPr lang="en-ZA"/>
        </a:p>
      </dgm:t>
    </dgm:pt>
    <dgm:pt modelId="{FA150FB3-8181-421C-99A7-7FCE8C2A059D}" type="pres">
      <dgm:prSet presAssocID="{F4DA93A3-EB6C-44C3-AF62-86B8E88F7F24}" presName="parentRect" presStyleLbl="alignNode1" presStyleIdx="10" presStyleCnt="13"/>
      <dgm:spPr/>
      <dgm:t>
        <a:bodyPr/>
        <a:lstStyle/>
        <a:p>
          <a:endParaRPr lang="en-ZA"/>
        </a:p>
      </dgm:t>
    </dgm:pt>
    <dgm:pt modelId="{698922FD-BF08-4A29-B0D7-11AC0E3A1FCC}" type="pres">
      <dgm:prSet presAssocID="{F4DA93A3-EB6C-44C3-AF62-86B8E88F7F24}" presName="adorn" presStyleLbl="fgAccFollowNode1" presStyleIdx="10" presStyleCnt="13"/>
      <dgm:spPr/>
    </dgm:pt>
    <dgm:pt modelId="{1387C45F-E713-4DA2-9747-B755EF9AB80B}" type="pres">
      <dgm:prSet presAssocID="{40C878BB-4B96-4C1C-8FE9-FF5ECEC4B9F1}" presName="sibTrans" presStyleLbl="sibTrans2D1" presStyleIdx="0" presStyleCnt="0"/>
      <dgm:spPr/>
      <dgm:t>
        <a:bodyPr/>
        <a:lstStyle/>
        <a:p>
          <a:endParaRPr lang="en-ZA"/>
        </a:p>
      </dgm:t>
    </dgm:pt>
    <dgm:pt modelId="{E6938737-4510-41C4-8870-9EDC9C4C53B6}" type="pres">
      <dgm:prSet presAssocID="{E4891821-012A-43B3-88C1-96CF0800CB0C}" presName="compNode" presStyleCnt="0"/>
      <dgm:spPr/>
    </dgm:pt>
    <dgm:pt modelId="{5AD68D14-3212-4E96-8851-9BA3BE9CFAF7}" type="pres">
      <dgm:prSet presAssocID="{E4891821-012A-43B3-88C1-96CF0800CB0C}" presName="childRect" presStyleLbl="bgAcc1" presStyleIdx="11" presStyleCnt="13">
        <dgm:presLayoutVars>
          <dgm:bulletEnabled val="1"/>
        </dgm:presLayoutVars>
      </dgm:prSet>
      <dgm:spPr/>
    </dgm:pt>
    <dgm:pt modelId="{15F3EC0D-B4B8-4877-B361-FEDD16DB256D}" type="pres">
      <dgm:prSet presAssocID="{E4891821-012A-43B3-88C1-96CF0800CB0C}" presName="parentText" presStyleLbl="node1" presStyleIdx="0" presStyleCnt="0">
        <dgm:presLayoutVars>
          <dgm:chMax val="0"/>
          <dgm:bulletEnabled val="1"/>
        </dgm:presLayoutVars>
      </dgm:prSet>
      <dgm:spPr/>
      <dgm:t>
        <a:bodyPr/>
        <a:lstStyle/>
        <a:p>
          <a:endParaRPr lang="en-ZA"/>
        </a:p>
      </dgm:t>
    </dgm:pt>
    <dgm:pt modelId="{AB82EB7A-5CBE-49CB-BB3D-5C096F7CADE6}" type="pres">
      <dgm:prSet presAssocID="{E4891821-012A-43B3-88C1-96CF0800CB0C}" presName="parentRect" presStyleLbl="alignNode1" presStyleIdx="11" presStyleCnt="13"/>
      <dgm:spPr/>
      <dgm:t>
        <a:bodyPr/>
        <a:lstStyle/>
        <a:p>
          <a:endParaRPr lang="en-ZA"/>
        </a:p>
      </dgm:t>
    </dgm:pt>
    <dgm:pt modelId="{360113B6-AA2F-49E0-B447-FCDEBBF9FC38}" type="pres">
      <dgm:prSet presAssocID="{E4891821-012A-43B3-88C1-96CF0800CB0C}" presName="adorn" presStyleLbl="fgAccFollowNode1" presStyleIdx="11" presStyleCnt="13"/>
      <dgm:spPr/>
    </dgm:pt>
    <dgm:pt modelId="{CD2A1E1A-70AF-4649-A06D-39330D1DE1FB}" type="pres">
      <dgm:prSet presAssocID="{39627364-8663-48EF-9C3B-6D29004C9F77}" presName="sibTrans" presStyleLbl="sibTrans2D1" presStyleIdx="0" presStyleCnt="0"/>
      <dgm:spPr/>
      <dgm:t>
        <a:bodyPr/>
        <a:lstStyle/>
        <a:p>
          <a:endParaRPr lang="en-ZA"/>
        </a:p>
      </dgm:t>
    </dgm:pt>
    <dgm:pt modelId="{874B0F45-5357-467A-813F-C8A611E57947}" type="pres">
      <dgm:prSet presAssocID="{3CF28218-3E17-434B-A16B-F184BAA9CCAA}" presName="compNode" presStyleCnt="0"/>
      <dgm:spPr/>
    </dgm:pt>
    <dgm:pt modelId="{2B44D0B8-9B93-41E1-B58A-5314BEC18D94}" type="pres">
      <dgm:prSet presAssocID="{3CF28218-3E17-434B-A16B-F184BAA9CCAA}" presName="childRect" presStyleLbl="bgAcc1" presStyleIdx="12" presStyleCnt="13">
        <dgm:presLayoutVars>
          <dgm:bulletEnabled val="1"/>
        </dgm:presLayoutVars>
      </dgm:prSet>
      <dgm:spPr/>
    </dgm:pt>
    <dgm:pt modelId="{3B5A194C-22DC-4A64-A117-BE3ADAE7DB42}" type="pres">
      <dgm:prSet presAssocID="{3CF28218-3E17-434B-A16B-F184BAA9CCAA}" presName="parentText" presStyleLbl="node1" presStyleIdx="0" presStyleCnt="0">
        <dgm:presLayoutVars>
          <dgm:chMax val="0"/>
          <dgm:bulletEnabled val="1"/>
        </dgm:presLayoutVars>
      </dgm:prSet>
      <dgm:spPr/>
      <dgm:t>
        <a:bodyPr/>
        <a:lstStyle/>
        <a:p>
          <a:endParaRPr lang="en-ZA"/>
        </a:p>
      </dgm:t>
    </dgm:pt>
    <dgm:pt modelId="{D9ABCBF4-581E-4875-B255-C88AAB62D0F9}" type="pres">
      <dgm:prSet presAssocID="{3CF28218-3E17-434B-A16B-F184BAA9CCAA}" presName="parentRect" presStyleLbl="alignNode1" presStyleIdx="12" presStyleCnt="13"/>
      <dgm:spPr/>
      <dgm:t>
        <a:bodyPr/>
        <a:lstStyle/>
        <a:p>
          <a:endParaRPr lang="en-ZA"/>
        </a:p>
      </dgm:t>
    </dgm:pt>
    <dgm:pt modelId="{9AE74BBB-5D64-48AE-BDAA-7DC713DF5DB9}" type="pres">
      <dgm:prSet presAssocID="{3CF28218-3E17-434B-A16B-F184BAA9CCAA}" presName="adorn" presStyleLbl="fgAccFollowNode1" presStyleIdx="12" presStyleCnt="13"/>
      <dgm:spPr/>
    </dgm:pt>
  </dgm:ptLst>
  <dgm:cxnLst>
    <dgm:cxn modelId="{7015F1C6-913B-430F-AC29-EE33D83F17D9}" srcId="{E4E3D4DC-37AE-4C14-8C6B-612BF8744B7C}" destId="{F6D88FE6-D445-4007-97C1-2B185FE6CF90}" srcOrd="6" destOrd="0" parTransId="{BAE517B6-7490-4532-9AA0-7A847F8DF1B4}" sibTransId="{A4A34BB0-CCCA-4470-B73B-6D72197434E5}"/>
    <dgm:cxn modelId="{8D6A931F-4AAD-40D0-A989-98D412E019B0}" type="presOf" srcId="{F6D88FE6-D445-4007-97C1-2B185FE6CF90}" destId="{11F8E156-9FA7-4650-80C0-B4590E6B3C3A}" srcOrd="0" destOrd="0" presId="urn:microsoft.com/office/officeart/2005/8/layout/bList2"/>
    <dgm:cxn modelId="{D54B2468-F876-4D81-AEFF-329B6097A952}" type="presOf" srcId="{3CF28218-3E17-434B-A16B-F184BAA9CCAA}" destId="{3B5A194C-22DC-4A64-A117-BE3ADAE7DB42}" srcOrd="0" destOrd="0" presId="urn:microsoft.com/office/officeart/2005/8/layout/bList2"/>
    <dgm:cxn modelId="{7F3BBF92-C31C-4428-9576-CBDE6DC100B5}" type="presOf" srcId="{63F29A18-BA52-4062-AA60-FB4357642EB1}" destId="{F86CD11F-04B9-4F09-9D24-EBDBC9153051}" srcOrd="0" destOrd="0" presId="urn:microsoft.com/office/officeart/2005/8/layout/bList2"/>
    <dgm:cxn modelId="{9B62825B-B974-4B89-BA4C-DD61458D738C}" type="presOf" srcId="{914A9BC1-A739-4DF9-9235-7B08ECC3D2C3}" destId="{CD6D3417-9D97-4085-9176-C149E935F524}" srcOrd="0" destOrd="0" presId="urn:microsoft.com/office/officeart/2005/8/layout/bList2"/>
    <dgm:cxn modelId="{E575FDA5-D467-48A2-A4B7-EE3812C47992}" srcId="{E4E3D4DC-37AE-4C14-8C6B-612BF8744B7C}" destId="{63F29A18-BA52-4062-AA60-FB4357642EB1}" srcOrd="7" destOrd="0" parTransId="{95F9071A-DB0F-4C46-96BD-4B74B78DD435}" sibTransId="{914A9BC1-A739-4DF9-9235-7B08ECC3D2C3}"/>
    <dgm:cxn modelId="{51865C2E-A373-4BAC-809C-095C78448949}" type="presOf" srcId="{9F3BE528-ACB8-490D-96B8-4A38DF756E33}" destId="{32ADFCC4-D665-429A-A854-0B2FA2EFC2BD}" srcOrd="0" destOrd="0" presId="urn:microsoft.com/office/officeart/2005/8/layout/bList2"/>
    <dgm:cxn modelId="{00F3E04A-D593-4463-89A2-6FCF8363A262}" type="presOf" srcId="{39627364-8663-48EF-9C3B-6D29004C9F77}" destId="{CD2A1E1A-70AF-4649-A06D-39330D1DE1FB}" srcOrd="0" destOrd="0" presId="urn:microsoft.com/office/officeart/2005/8/layout/bList2"/>
    <dgm:cxn modelId="{73D1D57E-3D2F-4D85-9DDE-F26B419B4E92}" type="presOf" srcId="{A865FA44-FAC0-490B-A752-94BE20941074}" destId="{9AF86375-B372-42CA-8944-97A2F8FD76E0}" srcOrd="0" destOrd="0" presId="urn:microsoft.com/office/officeart/2005/8/layout/bList2"/>
    <dgm:cxn modelId="{A6D7B56F-C73A-4290-99D4-488AF47989A4}" type="presOf" srcId="{1811D6D8-602D-4BAF-BAF2-CA9E145FA5FD}" destId="{BF84C9AD-6C39-473C-BEE4-26EB86571506}" srcOrd="1" destOrd="0" presId="urn:microsoft.com/office/officeart/2005/8/layout/bList2"/>
    <dgm:cxn modelId="{B25F0C04-E929-485B-8874-CBCC59B3BF15}" srcId="{E4E3D4DC-37AE-4C14-8C6B-612BF8744B7C}" destId="{D44A8B95-ED86-40D1-B0A9-BF5CF9DA4302}" srcOrd="0" destOrd="0" parTransId="{777C48C6-8739-4CBD-8E8D-9D689E9F6C1E}" sibTransId="{81D4AC28-7FDA-43EB-811B-860A80497A50}"/>
    <dgm:cxn modelId="{66FD2C76-B327-4EEA-9D49-40A200C03969}" type="presOf" srcId="{F4DA93A3-EB6C-44C3-AF62-86B8E88F7F24}" destId="{596E27CA-59F8-4D17-8B04-68E655A0BDA0}" srcOrd="0" destOrd="0" presId="urn:microsoft.com/office/officeart/2005/8/layout/bList2"/>
    <dgm:cxn modelId="{7CF1B43C-65DB-4ADA-9E28-35D8FA877CEF}" type="presOf" srcId="{E4891821-012A-43B3-88C1-96CF0800CB0C}" destId="{15F3EC0D-B4B8-4877-B361-FEDD16DB256D}" srcOrd="0" destOrd="0" presId="urn:microsoft.com/office/officeart/2005/8/layout/bList2"/>
    <dgm:cxn modelId="{11618B10-C4FD-4BE1-9057-415DD6E613C1}" type="presOf" srcId="{6AA4807A-EC1E-4BF0-B12F-DA8DCBC6FF87}" destId="{C36750EC-070A-4137-A123-275E7A9B2BCE}" srcOrd="0" destOrd="0" presId="urn:microsoft.com/office/officeart/2005/8/layout/bList2"/>
    <dgm:cxn modelId="{4B473FB9-4146-4A3B-912E-EA9489B9841E}" srcId="{E4E3D4DC-37AE-4C14-8C6B-612BF8744B7C}" destId="{D155EE67-8156-4F81-817D-295EC426C2E7}" srcOrd="2" destOrd="0" parTransId="{DF4F0EF4-AB3B-4ED3-8CAA-CDA05E2D5614}" sibTransId="{0BF1A86D-A8F5-47F5-9F1B-1738C64C9128}"/>
    <dgm:cxn modelId="{9F02F717-F662-48FC-9A78-4F756F483E99}" type="presOf" srcId="{0BF1A86D-A8F5-47F5-9F1B-1738C64C9128}" destId="{91AC27C9-5FF2-4174-9E41-A24327619A04}" srcOrd="0" destOrd="0" presId="urn:microsoft.com/office/officeart/2005/8/layout/bList2"/>
    <dgm:cxn modelId="{CCC109F2-4D18-4F7D-820C-201FBB6C433F}" type="presOf" srcId="{3CF28218-3E17-434B-A16B-F184BAA9CCAA}" destId="{D9ABCBF4-581E-4875-B255-C88AAB62D0F9}" srcOrd="1" destOrd="0" presId="urn:microsoft.com/office/officeart/2005/8/layout/bList2"/>
    <dgm:cxn modelId="{4074DDA9-AA83-4AC6-B485-CDF4B957F5D8}" type="presOf" srcId="{6477B79B-6048-4B77-8C21-C23CD3EE3F1E}" destId="{961BCF6F-4A36-4B8F-8BE5-58746530BA1F}" srcOrd="0" destOrd="0" presId="urn:microsoft.com/office/officeart/2005/8/layout/bList2"/>
    <dgm:cxn modelId="{E65C987D-E6A0-48C8-A706-8337D3C381A6}" type="presOf" srcId="{1696CFDA-80AD-4FBB-AADC-7147CB70AB57}" destId="{015C6046-E351-4AB2-85C6-FF9B75B68171}" srcOrd="0" destOrd="0" presId="urn:microsoft.com/office/officeart/2005/8/layout/bList2"/>
    <dgm:cxn modelId="{F7CD550F-FDCF-424D-A25F-88561BE22F44}" srcId="{E4E3D4DC-37AE-4C14-8C6B-612BF8744B7C}" destId="{A865FA44-FAC0-490B-A752-94BE20941074}" srcOrd="5" destOrd="0" parTransId="{F5DCB6C6-2DB5-4DDA-B302-F951B91BC468}" sibTransId="{68C1BD61-C13E-4CAF-9C03-4713CB20C412}"/>
    <dgm:cxn modelId="{C8312D6C-2DDF-482C-B51E-BEA78D163D3C}" type="presOf" srcId="{81D4AC28-7FDA-43EB-811B-860A80497A50}" destId="{C4B248D1-89EA-437D-B93E-C2F729A2E765}" srcOrd="0" destOrd="0" presId="urn:microsoft.com/office/officeart/2005/8/layout/bList2"/>
    <dgm:cxn modelId="{42158C78-9325-4A44-9BA8-AC5E641CCB4F}" type="presOf" srcId="{D44A8B95-ED86-40D1-B0A9-BF5CF9DA4302}" destId="{42EE5666-C067-4DBC-9216-235643CE1163}" srcOrd="0" destOrd="0" presId="urn:microsoft.com/office/officeart/2005/8/layout/bList2"/>
    <dgm:cxn modelId="{4A1A777F-6C3E-447C-B586-22FF4708B870}" type="presOf" srcId="{D155EE67-8156-4F81-817D-295EC426C2E7}" destId="{3AEE4557-E3BB-44AC-A119-89BD5F35B508}" srcOrd="1" destOrd="0" presId="urn:microsoft.com/office/officeart/2005/8/layout/bList2"/>
    <dgm:cxn modelId="{A4661D00-C13D-40C7-AE6A-AF13CEAEF48D}" type="presOf" srcId="{9E006AD8-F927-4E79-8764-B5D276E139B4}" destId="{7FF70300-3E5F-4418-9830-7AF1458601FE}" srcOrd="0" destOrd="0" presId="urn:microsoft.com/office/officeart/2005/8/layout/bList2"/>
    <dgm:cxn modelId="{DB2C3DF6-950D-4939-BB33-DBF7C890E73F}" type="presOf" srcId="{63F29A18-BA52-4062-AA60-FB4357642EB1}" destId="{3C865529-20F0-41B6-9BCC-1C7EE6A5FBBF}" srcOrd="1" destOrd="0" presId="urn:microsoft.com/office/officeart/2005/8/layout/bList2"/>
    <dgm:cxn modelId="{BED785E4-874B-45AD-A046-59CEC1C11E98}" type="presOf" srcId="{D1EB157E-0C8C-4977-985E-7CAFFA048366}" destId="{C34B3115-8593-4A5F-8A9E-7750C91E0632}" srcOrd="0" destOrd="0" presId="urn:microsoft.com/office/officeart/2005/8/layout/bList2"/>
    <dgm:cxn modelId="{E753D3B2-B308-4D9D-810B-66F22E2B7131}" type="presOf" srcId="{A4A34BB0-CCCA-4470-B73B-6D72197434E5}" destId="{A5A18A36-6910-422D-A562-03F950D32D85}" srcOrd="0" destOrd="0" presId="urn:microsoft.com/office/officeart/2005/8/layout/bList2"/>
    <dgm:cxn modelId="{8085BE70-5656-4E52-8B92-5A6BE847C1D3}" type="presOf" srcId="{E4E3D4DC-37AE-4C14-8C6B-612BF8744B7C}" destId="{F9173169-395D-4DEA-B6A0-3F21AE07E42A}" srcOrd="0" destOrd="0" presId="urn:microsoft.com/office/officeart/2005/8/layout/bList2"/>
    <dgm:cxn modelId="{83FF1555-3262-4DA7-8D3F-851CF109E86B}" type="presOf" srcId="{6AA4807A-EC1E-4BF0-B12F-DA8DCBC6FF87}" destId="{0E9A6CBF-AAEE-4E70-8349-A0A811D14781}" srcOrd="1" destOrd="0" presId="urn:microsoft.com/office/officeart/2005/8/layout/bList2"/>
    <dgm:cxn modelId="{2469260B-F1B4-448B-A08D-9E79DEE9DF36}" type="presOf" srcId="{43081A94-3391-460D-BC54-C57865B3F2B0}" destId="{85DC9AC8-E027-47D3-84A3-426A808C00E4}" srcOrd="0" destOrd="0" presId="urn:microsoft.com/office/officeart/2005/8/layout/bList2"/>
    <dgm:cxn modelId="{2CEB753D-5B86-4FA7-B582-26D737D68273}" type="presOf" srcId="{1600ED32-F75B-4AB2-A748-9F537C7BE521}" destId="{2EEC955D-17AA-4B71-B61F-41133F71526F}" srcOrd="1" destOrd="0" presId="urn:microsoft.com/office/officeart/2005/8/layout/bList2"/>
    <dgm:cxn modelId="{794397A0-BA61-4C94-8B4C-DBE2F551ECAF}" srcId="{E4E3D4DC-37AE-4C14-8C6B-612BF8744B7C}" destId="{D1EB157E-0C8C-4977-985E-7CAFFA048366}" srcOrd="9" destOrd="0" parTransId="{3D5FA3F1-805A-411D-A21A-E6F83F93E9E3}" sibTransId="{43081A94-3391-460D-BC54-C57865B3F2B0}"/>
    <dgm:cxn modelId="{532E1C2E-162D-4124-B2D4-FB359F54F6F5}" srcId="{E4E3D4DC-37AE-4C14-8C6B-612BF8744B7C}" destId="{E4891821-012A-43B3-88C1-96CF0800CB0C}" srcOrd="11" destOrd="0" parTransId="{8C270343-5E39-4241-840F-EC6685098F9D}" sibTransId="{39627364-8663-48EF-9C3B-6D29004C9F77}"/>
    <dgm:cxn modelId="{077E404B-A726-4F54-905E-3D7F001E0075}" srcId="{E4E3D4DC-37AE-4C14-8C6B-612BF8744B7C}" destId="{9E006AD8-F927-4E79-8764-B5D276E139B4}" srcOrd="3" destOrd="0" parTransId="{56B35570-0EAA-41CD-957A-4E0C79873E4F}" sibTransId="{6477B79B-6048-4B77-8C21-C23CD3EE3F1E}"/>
    <dgm:cxn modelId="{70B46313-B635-4ACC-9184-E43126DFB5D9}" srcId="{E4E3D4DC-37AE-4C14-8C6B-612BF8744B7C}" destId="{1600ED32-F75B-4AB2-A748-9F537C7BE521}" srcOrd="4" destOrd="0" parTransId="{28B8D174-8398-4734-A6DE-9F0E9B366A83}" sibTransId="{50FF71D9-7FE9-428E-AAFE-A5B6AAC6989C}"/>
    <dgm:cxn modelId="{CC647773-EF32-455A-ADF6-5360646C6C15}" type="presOf" srcId="{F4DA93A3-EB6C-44C3-AF62-86B8E88F7F24}" destId="{FA150FB3-8181-421C-99A7-7FCE8C2A059D}" srcOrd="1" destOrd="0" presId="urn:microsoft.com/office/officeart/2005/8/layout/bList2"/>
    <dgm:cxn modelId="{A997556E-9D17-4A6D-A09A-C51CB6DDB291}" srcId="{E4E3D4DC-37AE-4C14-8C6B-612BF8744B7C}" destId="{6AA4807A-EC1E-4BF0-B12F-DA8DCBC6FF87}" srcOrd="1" destOrd="0" parTransId="{50650415-7D34-4EB9-B8C5-7B2501B5171E}" sibTransId="{9F3BE528-ACB8-490D-96B8-4A38DF756E33}"/>
    <dgm:cxn modelId="{96587F03-09DC-40C9-B249-D17271581D24}" type="presOf" srcId="{D1EB157E-0C8C-4977-985E-7CAFFA048366}" destId="{04BF738E-7C7C-4023-B37E-53B070E06967}" srcOrd="1" destOrd="0" presId="urn:microsoft.com/office/officeart/2005/8/layout/bList2"/>
    <dgm:cxn modelId="{D29D6906-3EEE-4C24-996C-37C24FF2F1EF}" type="presOf" srcId="{D155EE67-8156-4F81-817D-295EC426C2E7}" destId="{8A78374B-8EA7-4A6C-8E36-428BE6FDA7FC}" srcOrd="0" destOrd="0" presId="urn:microsoft.com/office/officeart/2005/8/layout/bList2"/>
    <dgm:cxn modelId="{33908136-3434-4CD9-A403-C90492412A97}" type="presOf" srcId="{40C878BB-4B96-4C1C-8FE9-FF5ECEC4B9F1}" destId="{1387C45F-E713-4DA2-9747-B755EF9AB80B}" srcOrd="0" destOrd="0" presId="urn:microsoft.com/office/officeart/2005/8/layout/bList2"/>
    <dgm:cxn modelId="{693B6D8E-DD56-4ECC-88DB-C2581E26F043}" type="presOf" srcId="{9E006AD8-F927-4E79-8764-B5D276E139B4}" destId="{39408D2F-A263-43B3-B886-592B1A152E2C}" srcOrd="1" destOrd="0" presId="urn:microsoft.com/office/officeart/2005/8/layout/bList2"/>
    <dgm:cxn modelId="{8317B6B2-5052-4D1E-8DAE-FA76DB9EA222}" type="presOf" srcId="{50FF71D9-7FE9-428E-AAFE-A5B6AAC6989C}" destId="{9DD1C877-67C6-4751-AB21-A4F1CBFF6AE1}" srcOrd="0" destOrd="0" presId="urn:microsoft.com/office/officeart/2005/8/layout/bList2"/>
    <dgm:cxn modelId="{EE563167-3C7A-4D83-BC7A-ABECFF614BB4}" type="presOf" srcId="{68C1BD61-C13E-4CAF-9C03-4713CB20C412}" destId="{89FD711E-446A-4C5A-9645-3DCDF787A3FC}" srcOrd="0" destOrd="0" presId="urn:microsoft.com/office/officeart/2005/8/layout/bList2"/>
    <dgm:cxn modelId="{75461272-7D3B-4414-994E-79F64B8C0C22}" type="presOf" srcId="{1600ED32-F75B-4AB2-A748-9F537C7BE521}" destId="{897F2DB4-654D-4B6E-967E-DEC4023AF4D0}" srcOrd="0" destOrd="0" presId="urn:microsoft.com/office/officeart/2005/8/layout/bList2"/>
    <dgm:cxn modelId="{434F5C28-9A6A-4E65-9FE4-C2199B341F07}" srcId="{E4E3D4DC-37AE-4C14-8C6B-612BF8744B7C}" destId="{F4DA93A3-EB6C-44C3-AF62-86B8E88F7F24}" srcOrd="10" destOrd="0" parTransId="{571DB9ED-5A88-409F-BAF3-70A901E46889}" sibTransId="{40C878BB-4B96-4C1C-8FE9-FF5ECEC4B9F1}"/>
    <dgm:cxn modelId="{23718021-33A2-4A30-9931-31BECA843275}" type="presOf" srcId="{E4891821-012A-43B3-88C1-96CF0800CB0C}" destId="{AB82EB7A-5CBE-49CB-BB3D-5C096F7CADE6}" srcOrd="1" destOrd="0" presId="urn:microsoft.com/office/officeart/2005/8/layout/bList2"/>
    <dgm:cxn modelId="{185CF4B9-20E2-43FE-B49F-DE6489D24C09}" type="presOf" srcId="{F6D88FE6-D445-4007-97C1-2B185FE6CF90}" destId="{61FFF4FE-D1D7-47CB-91E8-D463DDAB9233}" srcOrd="1" destOrd="0" presId="urn:microsoft.com/office/officeart/2005/8/layout/bList2"/>
    <dgm:cxn modelId="{1FAE4790-245E-4D0C-BFA2-FEBC55DBB944}" type="presOf" srcId="{1811D6D8-602D-4BAF-BAF2-CA9E145FA5FD}" destId="{795DCB99-331A-45B1-8E2E-56470F4F37F7}" srcOrd="0" destOrd="0" presId="urn:microsoft.com/office/officeart/2005/8/layout/bList2"/>
    <dgm:cxn modelId="{C695CBD7-1CC7-4417-A3A9-C51F7FF7FEC4}" srcId="{E4E3D4DC-37AE-4C14-8C6B-612BF8744B7C}" destId="{3CF28218-3E17-434B-A16B-F184BAA9CCAA}" srcOrd="12" destOrd="0" parTransId="{A5789E91-FF29-4CC1-A4C5-F6081B286FFA}" sibTransId="{7C424C32-DECD-4897-9314-B2B0903803D8}"/>
    <dgm:cxn modelId="{7FC8D046-1CF4-498F-8607-9BDD4A390D70}" type="presOf" srcId="{A865FA44-FAC0-490B-A752-94BE20941074}" destId="{43F63E8D-10D7-404C-B248-7541DD2EDC95}" srcOrd="1" destOrd="0" presId="urn:microsoft.com/office/officeart/2005/8/layout/bList2"/>
    <dgm:cxn modelId="{962388E7-CF47-4B3F-970E-A0BEECBA49A5}" srcId="{E4E3D4DC-37AE-4C14-8C6B-612BF8744B7C}" destId="{1811D6D8-602D-4BAF-BAF2-CA9E145FA5FD}" srcOrd="8" destOrd="0" parTransId="{1058CB55-F8C6-4864-B443-0A8E7733C031}" sibTransId="{1696CFDA-80AD-4FBB-AADC-7147CB70AB57}"/>
    <dgm:cxn modelId="{5AF00F23-595D-4A88-BD32-8D717DBA18FE}" type="presOf" srcId="{D44A8B95-ED86-40D1-B0A9-BF5CF9DA4302}" destId="{F567E80A-148C-436C-9089-592161981719}" srcOrd="1" destOrd="0" presId="urn:microsoft.com/office/officeart/2005/8/layout/bList2"/>
    <dgm:cxn modelId="{470ACEB7-C2F2-4FAC-923A-D457ACC85F24}" type="presParOf" srcId="{F9173169-395D-4DEA-B6A0-3F21AE07E42A}" destId="{50CACB09-604B-4ED5-9D12-35F3F10E2C47}" srcOrd="0" destOrd="0" presId="urn:microsoft.com/office/officeart/2005/8/layout/bList2"/>
    <dgm:cxn modelId="{0465F939-7FEB-4853-8AC9-A0333125119A}" type="presParOf" srcId="{50CACB09-604B-4ED5-9D12-35F3F10E2C47}" destId="{7FA7B9EE-ECE5-464A-80FD-D61C6ED4BBB1}" srcOrd="0" destOrd="0" presId="urn:microsoft.com/office/officeart/2005/8/layout/bList2"/>
    <dgm:cxn modelId="{70B14BAF-D4B3-4B8A-BF26-ABBD30B892D5}" type="presParOf" srcId="{50CACB09-604B-4ED5-9D12-35F3F10E2C47}" destId="{42EE5666-C067-4DBC-9216-235643CE1163}" srcOrd="1" destOrd="0" presId="urn:microsoft.com/office/officeart/2005/8/layout/bList2"/>
    <dgm:cxn modelId="{AA3CE5EA-773B-479B-B36D-1E23CD4587D6}" type="presParOf" srcId="{50CACB09-604B-4ED5-9D12-35F3F10E2C47}" destId="{F567E80A-148C-436C-9089-592161981719}" srcOrd="2" destOrd="0" presId="urn:microsoft.com/office/officeart/2005/8/layout/bList2"/>
    <dgm:cxn modelId="{5D5913F8-55FB-4842-8095-B64FE27BD0F4}" type="presParOf" srcId="{50CACB09-604B-4ED5-9D12-35F3F10E2C47}" destId="{643B80C2-D939-43AD-8FEE-432AFDECC184}" srcOrd="3" destOrd="0" presId="urn:microsoft.com/office/officeart/2005/8/layout/bList2"/>
    <dgm:cxn modelId="{9007E362-FC64-477E-8B70-767A860F2C6C}" type="presParOf" srcId="{F9173169-395D-4DEA-B6A0-3F21AE07E42A}" destId="{C4B248D1-89EA-437D-B93E-C2F729A2E765}" srcOrd="1" destOrd="0" presId="urn:microsoft.com/office/officeart/2005/8/layout/bList2"/>
    <dgm:cxn modelId="{8B2CE37B-FFF3-4C10-9ABA-57F5CF744879}" type="presParOf" srcId="{F9173169-395D-4DEA-B6A0-3F21AE07E42A}" destId="{072D8592-2EEE-4039-B007-75E47180796D}" srcOrd="2" destOrd="0" presId="urn:microsoft.com/office/officeart/2005/8/layout/bList2"/>
    <dgm:cxn modelId="{03791238-653E-455C-97B8-50316A9DDA43}" type="presParOf" srcId="{072D8592-2EEE-4039-B007-75E47180796D}" destId="{EA914A1C-0974-4746-9B39-FF4F533D75C6}" srcOrd="0" destOrd="0" presId="urn:microsoft.com/office/officeart/2005/8/layout/bList2"/>
    <dgm:cxn modelId="{DCAEB44C-685F-4C18-A10D-8135FAECC7EF}" type="presParOf" srcId="{072D8592-2EEE-4039-B007-75E47180796D}" destId="{C36750EC-070A-4137-A123-275E7A9B2BCE}" srcOrd="1" destOrd="0" presId="urn:microsoft.com/office/officeart/2005/8/layout/bList2"/>
    <dgm:cxn modelId="{49BD1D39-78B2-4E67-896D-80D3095825ED}" type="presParOf" srcId="{072D8592-2EEE-4039-B007-75E47180796D}" destId="{0E9A6CBF-AAEE-4E70-8349-A0A811D14781}" srcOrd="2" destOrd="0" presId="urn:microsoft.com/office/officeart/2005/8/layout/bList2"/>
    <dgm:cxn modelId="{5D9300B9-F5EB-4C2E-8645-5051FA7E75DD}" type="presParOf" srcId="{072D8592-2EEE-4039-B007-75E47180796D}" destId="{D0156484-703D-4211-B894-75D3BD66F36B}" srcOrd="3" destOrd="0" presId="urn:microsoft.com/office/officeart/2005/8/layout/bList2"/>
    <dgm:cxn modelId="{0B253F4E-246B-4CA7-B481-B64E9848BAE8}" type="presParOf" srcId="{F9173169-395D-4DEA-B6A0-3F21AE07E42A}" destId="{32ADFCC4-D665-429A-A854-0B2FA2EFC2BD}" srcOrd="3" destOrd="0" presId="urn:microsoft.com/office/officeart/2005/8/layout/bList2"/>
    <dgm:cxn modelId="{A91CB7FB-98E5-467B-943E-13398E8B8B27}" type="presParOf" srcId="{F9173169-395D-4DEA-B6A0-3F21AE07E42A}" destId="{4446C326-D73A-477A-B286-889A22416390}" srcOrd="4" destOrd="0" presId="urn:microsoft.com/office/officeart/2005/8/layout/bList2"/>
    <dgm:cxn modelId="{74F23FBC-867B-4846-AEDA-84E7F777D778}" type="presParOf" srcId="{4446C326-D73A-477A-B286-889A22416390}" destId="{FF868EFF-7E3A-46A9-9E34-62A148E0FC8F}" srcOrd="0" destOrd="0" presId="urn:microsoft.com/office/officeart/2005/8/layout/bList2"/>
    <dgm:cxn modelId="{ED9B2027-52F2-48D9-A93B-9C2CA3764F3F}" type="presParOf" srcId="{4446C326-D73A-477A-B286-889A22416390}" destId="{8A78374B-8EA7-4A6C-8E36-428BE6FDA7FC}" srcOrd="1" destOrd="0" presId="urn:microsoft.com/office/officeart/2005/8/layout/bList2"/>
    <dgm:cxn modelId="{522CA7A3-180D-44AD-B8F2-6C0DFACDBA88}" type="presParOf" srcId="{4446C326-D73A-477A-B286-889A22416390}" destId="{3AEE4557-E3BB-44AC-A119-89BD5F35B508}" srcOrd="2" destOrd="0" presId="urn:microsoft.com/office/officeart/2005/8/layout/bList2"/>
    <dgm:cxn modelId="{55ABBDE6-A24A-4F13-B3EB-428D570DB4F8}" type="presParOf" srcId="{4446C326-D73A-477A-B286-889A22416390}" destId="{2EA6E86F-08BD-4A43-ACA5-2BD62493253A}" srcOrd="3" destOrd="0" presId="urn:microsoft.com/office/officeart/2005/8/layout/bList2"/>
    <dgm:cxn modelId="{61E0164E-7943-405D-B82D-11D18A9D9557}" type="presParOf" srcId="{F9173169-395D-4DEA-B6A0-3F21AE07E42A}" destId="{91AC27C9-5FF2-4174-9E41-A24327619A04}" srcOrd="5" destOrd="0" presId="urn:microsoft.com/office/officeart/2005/8/layout/bList2"/>
    <dgm:cxn modelId="{7B72FF58-0FE2-4DE8-AA0B-C7DCA6E46F23}" type="presParOf" srcId="{F9173169-395D-4DEA-B6A0-3F21AE07E42A}" destId="{770C7E16-1B36-4FAB-AF50-6089693B2C4F}" srcOrd="6" destOrd="0" presId="urn:microsoft.com/office/officeart/2005/8/layout/bList2"/>
    <dgm:cxn modelId="{967ED1F8-1E26-4FF6-88FD-8888046A4204}" type="presParOf" srcId="{770C7E16-1B36-4FAB-AF50-6089693B2C4F}" destId="{9A9CF5D1-2B8D-49F4-9742-8B6A39554AAA}" srcOrd="0" destOrd="0" presId="urn:microsoft.com/office/officeart/2005/8/layout/bList2"/>
    <dgm:cxn modelId="{61A9EAD7-51E3-433B-8A9E-269AEF94882E}" type="presParOf" srcId="{770C7E16-1B36-4FAB-AF50-6089693B2C4F}" destId="{7FF70300-3E5F-4418-9830-7AF1458601FE}" srcOrd="1" destOrd="0" presId="urn:microsoft.com/office/officeart/2005/8/layout/bList2"/>
    <dgm:cxn modelId="{26E3151D-FA19-4BB6-B8A6-FF6E5DD57EB3}" type="presParOf" srcId="{770C7E16-1B36-4FAB-AF50-6089693B2C4F}" destId="{39408D2F-A263-43B3-B886-592B1A152E2C}" srcOrd="2" destOrd="0" presId="urn:microsoft.com/office/officeart/2005/8/layout/bList2"/>
    <dgm:cxn modelId="{3592146B-CBA2-4688-AAC6-C0E802153003}" type="presParOf" srcId="{770C7E16-1B36-4FAB-AF50-6089693B2C4F}" destId="{1CB40261-76F9-4D35-91FC-569632ADD472}" srcOrd="3" destOrd="0" presId="urn:microsoft.com/office/officeart/2005/8/layout/bList2"/>
    <dgm:cxn modelId="{ABFDC7DD-6347-45DC-AEE1-D22AB1A3C265}" type="presParOf" srcId="{F9173169-395D-4DEA-B6A0-3F21AE07E42A}" destId="{961BCF6F-4A36-4B8F-8BE5-58746530BA1F}" srcOrd="7" destOrd="0" presId="urn:microsoft.com/office/officeart/2005/8/layout/bList2"/>
    <dgm:cxn modelId="{CBCAB841-B90C-46B7-ADF4-82B002E9AC4F}" type="presParOf" srcId="{F9173169-395D-4DEA-B6A0-3F21AE07E42A}" destId="{A848C8FF-9669-4B1A-8F08-B10CC54EE12F}" srcOrd="8" destOrd="0" presId="urn:microsoft.com/office/officeart/2005/8/layout/bList2"/>
    <dgm:cxn modelId="{AB38DEFD-4345-474D-93CC-F96B05A7502C}" type="presParOf" srcId="{A848C8FF-9669-4B1A-8F08-B10CC54EE12F}" destId="{0C69BA53-29F7-4520-B184-2F27D3F9CCCF}" srcOrd="0" destOrd="0" presId="urn:microsoft.com/office/officeart/2005/8/layout/bList2"/>
    <dgm:cxn modelId="{B4714A8A-DA70-462B-A95A-5F81F31AB5E1}" type="presParOf" srcId="{A848C8FF-9669-4B1A-8F08-B10CC54EE12F}" destId="{897F2DB4-654D-4B6E-967E-DEC4023AF4D0}" srcOrd="1" destOrd="0" presId="urn:microsoft.com/office/officeart/2005/8/layout/bList2"/>
    <dgm:cxn modelId="{F4C4DC20-A7C3-42F2-B58D-4D3980A10F54}" type="presParOf" srcId="{A848C8FF-9669-4B1A-8F08-B10CC54EE12F}" destId="{2EEC955D-17AA-4B71-B61F-41133F71526F}" srcOrd="2" destOrd="0" presId="urn:microsoft.com/office/officeart/2005/8/layout/bList2"/>
    <dgm:cxn modelId="{74BFEE3E-C4D1-42F3-9E4D-73CDBEF6E25D}" type="presParOf" srcId="{A848C8FF-9669-4B1A-8F08-B10CC54EE12F}" destId="{C0F4E7B0-DF9A-4C81-9557-1D2CC09F79DF}" srcOrd="3" destOrd="0" presId="urn:microsoft.com/office/officeart/2005/8/layout/bList2"/>
    <dgm:cxn modelId="{40C12AEA-B829-446F-B692-23E7C06A0456}" type="presParOf" srcId="{F9173169-395D-4DEA-B6A0-3F21AE07E42A}" destId="{9DD1C877-67C6-4751-AB21-A4F1CBFF6AE1}" srcOrd="9" destOrd="0" presId="urn:microsoft.com/office/officeart/2005/8/layout/bList2"/>
    <dgm:cxn modelId="{F6B717A0-4AF3-4E7F-904A-F19455638220}" type="presParOf" srcId="{F9173169-395D-4DEA-B6A0-3F21AE07E42A}" destId="{E81314E6-EAA4-4A49-84D8-10188FC847CE}" srcOrd="10" destOrd="0" presId="urn:microsoft.com/office/officeart/2005/8/layout/bList2"/>
    <dgm:cxn modelId="{3B0D155B-E3D4-4BD1-92BB-7F7EE094861C}" type="presParOf" srcId="{E81314E6-EAA4-4A49-84D8-10188FC847CE}" destId="{DF81B067-49A9-4A73-92CC-F4290057746D}" srcOrd="0" destOrd="0" presId="urn:microsoft.com/office/officeart/2005/8/layout/bList2"/>
    <dgm:cxn modelId="{3C707C6C-B089-479E-9A01-AA4BB76D6F12}" type="presParOf" srcId="{E81314E6-EAA4-4A49-84D8-10188FC847CE}" destId="{9AF86375-B372-42CA-8944-97A2F8FD76E0}" srcOrd="1" destOrd="0" presId="urn:microsoft.com/office/officeart/2005/8/layout/bList2"/>
    <dgm:cxn modelId="{9952D8F2-CEB9-4A27-9B06-45ADA0BD1F63}" type="presParOf" srcId="{E81314E6-EAA4-4A49-84D8-10188FC847CE}" destId="{43F63E8D-10D7-404C-B248-7541DD2EDC95}" srcOrd="2" destOrd="0" presId="urn:microsoft.com/office/officeart/2005/8/layout/bList2"/>
    <dgm:cxn modelId="{CCF657B8-1098-47AF-B05A-C43CC6FCED61}" type="presParOf" srcId="{E81314E6-EAA4-4A49-84D8-10188FC847CE}" destId="{89B666DF-5A0A-4A51-A1F2-74CFD56BAD2F}" srcOrd="3" destOrd="0" presId="urn:microsoft.com/office/officeart/2005/8/layout/bList2"/>
    <dgm:cxn modelId="{743B8CCE-9E9A-4A94-AADC-61F9926535D7}" type="presParOf" srcId="{F9173169-395D-4DEA-B6A0-3F21AE07E42A}" destId="{89FD711E-446A-4C5A-9645-3DCDF787A3FC}" srcOrd="11" destOrd="0" presId="urn:microsoft.com/office/officeart/2005/8/layout/bList2"/>
    <dgm:cxn modelId="{79FDD720-818B-4AFB-87E0-AC06F7D8CA8D}" type="presParOf" srcId="{F9173169-395D-4DEA-B6A0-3F21AE07E42A}" destId="{2EF3EC14-E29B-4F7E-9C8F-B5A9CC491B27}" srcOrd="12" destOrd="0" presId="urn:microsoft.com/office/officeart/2005/8/layout/bList2"/>
    <dgm:cxn modelId="{0822974C-7690-40C2-8428-6D00B19DAE4E}" type="presParOf" srcId="{2EF3EC14-E29B-4F7E-9C8F-B5A9CC491B27}" destId="{4D2E248D-87E3-4106-B2F7-BBDDC931B150}" srcOrd="0" destOrd="0" presId="urn:microsoft.com/office/officeart/2005/8/layout/bList2"/>
    <dgm:cxn modelId="{D1868B0D-CAF4-4D70-960D-8E007342E3F7}" type="presParOf" srcId="{2EF3EC14-E29B-4F7E-9C8F-B5A9CC491B27}" destId="{11F8E156-9FA7-4650-80C0-B4590E6B3C3A}" srcOrd="1" destOrd="0" presId="urn:microsoft.com/office/officeart/2005/8/layout/bList2"/>
    <dgm:cxn modelId="{D8B24B39-3464-402F-9BCE-CE0C6C1A71B9}" type="presParOf" srcId="{2EF3EC14-E29B-4F7E-9C8F-B5A9CC491B27}" destId="{61FFF4FE-D1D7-47CB-91E8-D463DDAB9233}" srcOrd="2" destOrd="0" presId="urn:microsoft.com/office/officeart/2005/8/layout/bList2"/>
    <dgm:cxn modelId="{B68CEFEC-D222-4157-B7E1-B9997E931EB1}" type="presParOf" srcId="{2EF3EC14-E29B-4F7E-9C8F-B5A9CC491B27}" destId="{DF04794F-4953-471A-8B3C-D32DBB34AFB2}" srcOrd="3" destOrd="0" presId="urn:microsoft.com/office/officeart/2005/8/layout/bList2"/>
    <dgm:cxn modelId="{643AB9AA-0485-47AE-B7C0-E7A09FE0C471}" type="presParOf" srcId="{F9173169-395D-4DEA-B6A0-3F21AE07E42A}" destId="{A5A18A36-6910-422D-A562-03F950D32D85}" srcOrd="13" destOrd="0" presId="urn:microsoft.com/office/officeart/2005/8/layout/bList2"/>
    <dgm:cxn modelId="{CE5D46D9-69EE-4154-AD54-23CC92AF0170}" type="presParOf" srcId="{F9173169-395D-4DEA-B6A0-3F21AE07E42A}" destId="{11BFEEB5-3493-4E17-B4BB-3DA1433F233C}" srcOrd="14" destOrd="0" presId="urn:microsoft.com/office/officeart/2005/8/layout/bList2"/>
    <dgm:cxn modelId="{420DB413-E327-44C4-8EA2-982B84631943}" type="presParOf" srcId="{11BFEEB5-3493-4E17-B4BB-3DA1433F233C}" destId="{C3A2A29B-0F92-4D25-99B0-1C929161ED9C}" srcOrd="0" destOrd="0" presId="urn:microsoft.com/office/officeart/2005/8/layout/bList2"/>
    <dgm:cxn modelId="{8B93FEFB-932F-4CF8-B25E-196CEA779F27}" type="presParOf" srcId="{11BFEEB5-3493-4E17-B4BB-3DA1433F233C}" destId="{F86CD11F-04B9-4F09-9D24-EBDBC9153051}" srcOrd="1" destOrd="0" presId="urn:microsoft.com/office/officeart/2005/8/layout/bList2"/>
    <dgm:cxn modelId="{75A34C13-024F-4EAF-AADC-07C7C8353031}" type="presParOf" srcId="{11BFEEB5-3493-4E17-B4BB-3DA1433F233C}" destId="{3C865529-20F0-41B6-9BCC-1C7EE6A5FBBF}" srcOrd="2" destOrd="0" presId="urn:microsoft.com/office/officeart/2005/8/layout/bList2"/>
    <dgm:cxn modelId="{385EDD6E-C1AE-4B00-BE81-61748B4D2621}" type="presParOf" srcId="{11BFEEB5-3493-4E17-B4BB-3DA1433F233C}" destId="{098BFE58-78C4-48F2-9C82-6B95FD5114FD}" srcOrd="3" destOrd="0" presId="urn:microsoft.com/office/officeart/2005/8/layout/bList2"/>
    <dgm:cxn modelId="{1587893C-719A-401D-B977-636BBE92B34E}" type="presParOf" srcId="{F9173169-395D-4DEA-B6A0-3F21AE07E42A}" destId="{CD6D3417-9D97-4085-9176-C149E935F524}" srcOrd="15" destOrd="0" presId="urn:microsoft.com/office/officeart/2005/8/layout/bList2"/>
    <dgm:cxn modelId="{058F515E-6955-4E3C-B0C5-51001B631AE2}" type="presParOf" srcId="{F9173169-395D-4DEA-B6A0-3F21AE07E42A}" destId="{1314C313-39DB-44A9-83D8-9B8AEEBE9928}" srcOrd="16" destOrd="0" presId="urn:microsoft.com/office/officeart/2005/8/layout/bList2"/>
    <dgm:cxn modelId="{605A3709-D987-429E-9AE6-2C528214AF26}" type="presParOf" srcId="{1314C313-39DB-44A9-83D8-9B8AEEBE9928}" destId="{C57199D4-6ED3-4EC8-84BA-17783C8BB386}" srcOrd="0" destOrd="0" presId="urn:microsoft.com/office/officeart/2005/8/layout/bList2"/>
    <dgm:cxn modelId="{758F9BC5-52B0-447D-A047-4B928CAE9222}" type="presParOf" srcId="{1314C313-39DB-44A9-83D8-9B8AEEBE9928}" destId="{795DCB99-331A-45B1-8E2E-56470F4F37F7}" srcOrd="1" destOrd="0" presId="urn:microsoft.com/office/officeart/2005/8/layout/bList2"/>
    <dgm:cxn modelId="{6BEC5629-5A00-418B-99B9-387FC5E53A6D}" type="presParOf" srcId="{1314C313-39DB-44A9-83D8-9B8AEEBE9928}" destId="{BF84C9AD-6C39-473C-BEE4-26EB86571506}" srcOrd="2" destOrd="0" presId="urn:microsoft.com/office/officeart/2005/8/layout/bList2"/>
    <dgm:cxn modelId="{FE1DE7FE-F130-431A-9C2A-EF5ACCDCAA77}" type="presParOf" srcId="{1314C313-39DB-44A9-83D8-9B8AEEBE9928}" destId="{BEC8189C-7EA7-44F6-BB23-46B838B3D9A2}" srcOrd="3" destOrd="0" presId="urn:microsoft.com/office/officeart/2005/8/layout/bList2"/>
    <dgm:cxn modelId="{F1DD8E65-FF62-4A08-9D80-04B890345B04}" type="presParOf" srcId="{F9173169-395D-4DEA-B6A0-3F21AE07E42A}" destId="{015C6046-E351-4AB2-85C6-FF9B75B68171}" srcOrd="17" destOrd="0" presId="urn:microsoft.com/office/officeart/2005/8/layout/bList2"/>
    <dgm:cxn modelId="{B0E39B61-D579-40C1-9707-9877CAA98D06}" type="presParOf" srcId="{F9173169-395D-4DEA-B6A0-3F21AE07E42A}" destId="{877BD24D-60D4-4628-A946-3875EC51B966}" srcOrd="18" destOrd="0" presId="urn:microsoft.com/office/officeart/2005/8/layout/bList2"/>
    <dgm:cxn modelId="{3B399016-1328-48D7-98D2-48A706048A34}" type="presParOf" srcId="{877BD24D-60D4-4628-A946-3875EC51B966}" destId="{AA0D167B-F385-43AB-AF40-A09DFA0636D9}" srcOrd="0" destOrd="0" presId="urn:microsoft.com/office/officeart/2005/8/layout/bList2"/>
    <dgm:cxn modelId="{4CC67A40-EDC9-4BED-85DF-FE520F95DBAA}" type="presParOf" srcId="{877BD24D-60D4-4628-A946-3875EC51B966}" destId="{C34B3115-8593-4A5F-8A9E-7750C91E0632}" srcOrd="1" destOrd="0" presId="urn:microsoft.com/office/officeart/2005/8/layout/bList2"/>
    <dgm:cxn modelId="{243DFA3C-B572-4DC4-B9A2-2732BE97FC9E}" type="presParOf" srcId="{877BD24D-60D4-4628-A946-3875EC51B966}" destId="{04BF738E-7C7C-4023-B37E-53B070E06967}" srcOrd="2" destOrd="0" presId="urn:microsoft.com/office/officeart/2005/8/layout/bList2"/>
    <dgm:cxn modelId="{B2448243-751A-4C54-828F-43C8B658BBD5}" type="presParOf" srcId="{877BD24D-60D4-4628-A946-3875EC51B966}" destId="{617CEAF4-68B4-47D8-A661-2740DD40045D}" srcOrd="3" destOrd="0" presId="urn:microsoft.com/office/officeart/2005/8/layout/bList2"/>
    <dgm:cxn modelId="{10F74973-28B8-42F8-BD8F-CA3F0B28C136}" type="presParOf" srcId="{F9173169-395D-4DEA-B6A0-3F21AE07E42A}" destId="{85DC9AC8-E027-47D3-84A3-426A808C00E4}" srcOrd="19" destOrd="0" presId="urn:microsoft.com/office/officeart/2005/8/layout/bList2"/>
    <dgm:cxn modelId="{C260014B-44F1-4DE2-A392-084C72D4E403}" type="presParOf" srcId="{F9173169-395D-4DEA-B6A0-3F21AE07E42A}" destId="{BC9FB9BA-7947-4905-8A52-8EAB262FA142}" srcOrd="20" destOrd="0" presId="urn:microsoft.com/office/officeart/2005/8/layout/bList2"/>
    <dgm:cxn modelId="{453477A6-F27E-4ED3-B52B-282B259466B9}" type="presParOf" srcId="{BC9FB9BA-7947-4905-8A52-8EAB262FA142}" destId="{77470607-384D-4C74-AFC1-0749E4E62FCE}" srcOrd="0" destOrd="0" presId="urn:microsoft.com/office/officeart/2005/8/layout/bList2"/>
    <dgm:cxn modelId="{AEE6A234-777B-415C-9F5C-7695C1708180}" type="presParOf" srcId="{BC9FB9BA-7947-4905-8A52-8EAB262FA142}" destId="{596E27CA-59F8-4D17-8B04-68E655A0BDA0}" srcOrd="1" destOrd="0" presId="urn:microsoft.com/office/officeart/2005/8/layout/bList2"/>
    <dgm:cxn modelId="{CEE1FEC2-D8F3-4A5B-BE4A-1A81FB941488}" type="presParOf" srcId="{BC9FB9BA-7947-4905-8A52-8EAB262FA142}" destId="{FA150FB3-8181-421C-99A7-7FCE8C2A059D}" srcOrd="2" destOrd="0" presId="urn:microsoft.com/office/officeart/2005/8/layout/bList2"/>
    <dgm:cxn modelId="{F3A10A10-6F93-47AE-A21A-66C0082E612B}" type="presParOf" srcId="{BC9FB9BA-7947-4905-8A52-8EAB262FA142}" destId="{698922FD-BF08-4A29-B0D7-11AC0E3A1FCC}" srcOrd="3" destOrd="0" presId="urn:microsoft.com/office/officeart/2005/8/layout/bList2"/>
    <dgm:cxn modelId="{0637C381-6E1D-4AF5-91E3-545AF13ECAAF}" type="presParOf" srcId="{F9173169-395D-4DEA-B6A0-3F21AE07E42A}" destId="{1387C45F-E713-4DA2-9747-B755EF9AB80B}" srcOrd="21" destOrd="0" presId="urn:microsoft.com/office/officeart/2005/8/layout/bList2"/>
    <dgm:cxn modelId="{F5B1B137-2EAC-43C9-86BB-23E9BF2E533E}" type="presParOf" srcId="{F9173169-395D-4DEA-B6A0-3F21AE07E42A}" destId="{E6938737-4510-41C4-8870-9EDC9C4C53B6}" srcOrd="22" destOrd="0" presId="urn:microsoft.com/office/officeart/2005/8/layout/bList2"/>
    <dgm:cxn modelId="{D279E094-2DF1-4E94-94F0-1E552C4D9B70}" type="presParOf" srcId="{E6938737-4510-41C4-8870-9EDC9C4C53B6}" destId="{5AD68D14-3212-4E96-8851-9BA3BE9CFAF7}" srcOrd="0" destOrd="0" presId="urn:microsoft.com/office/officeart/2005/8/layout/bList2"/>
    <dgm:cxn modelId="{383B5BA2-DD6B-44F3-9A55-AE232E9F7267}" type="presParOf" srcId="{E6938737-4510-41C4-8870-9EDC9C4C53B6}" destId="{15F3EC0D-B4B8-4877-B361-FEDD16DB256D}" srcOrd="1" destOrd="0" presId="urn:microsoft.com/office/officeart/2005/8/layout/bList2"/>
    <dgm:cxn modelId="{501FA2E4-1203-4F4D-A9A7-A201762BB6F4}" type="presParOf" srcId="{E6938737-4510-41C4-8870-9EDC9C4C53B6}" destId="{AB82EB7A-5CBE-49CB-BB3D-5C096F7CADE6}" srcOrd="2" destOrd="0" presId="urn:microsoft.com/office/officeart/2005/8/layout/bList2"/>
    <dgm:cxn modelId="{648F04F2-78CE-49E4-97D9-8A8371D60827}" type="presParOf" srcId="{E6938737-4510-41C4-8870-9EDC9C4C53B6}" destId="{360113B6-AA2F-49E0-B447-FCDEBBF9FC38}" srcOrd="3" destOrd="0" presId="urn:microsoft.com/office/officeart/2005/8/layout/bList2"/>
    <dgm:cxn modelId="{108D70F4-5A34-416C-84D1-2D183284B7EB}" type="presParOf" srcId="{F9173169-395D-4DEA-B6A0-3F21AE07E42A}" destId="{CD2A1E1A-70AF-4649-A06D-39330D1DE1FB}" srcOrd="23" destOrd="0" presId="urn:microsoft.com/office/officeart/2005/8/layout/bList2"/>
    <dgm:cxn modelId="{65A7F9F3-E92A-49DE-94EC-3BF229B99E59}" type="presParOf" srcId="{F9173169-395D-4DEA-B6A0-3F21AE07E42A}" destId="{874B0F45-5357-467A-813F-C8A611E57947}" srcOrd="24" destOrd="0" presId="urn:microsoft.com/office/officeart/2005/8/layout/bList2"/>
    <dgm:cxn modelId="{3F8A7EE2-1EA0-4D89-BE36-69451B97567E}" type="presParOf" srcId="{874B0F45-5357-467A-813F-C8A611E57947}" destId="{2B44D0B8-9B93-41E1-B58A-5314BEC18D94}" srcOrd="0" destOrd="0" presId="urn:microsoft.com/office/officeart/2005/8/layout/bList2"/>
    <dgm:cxn modelId="{4F497BF3-3652-4180-AB1D-150292BBBCCA}" type="presParOf" srcId="{874B0F45-5357-467A-813F-C8A611E57947}" destId="{3B5A194C-22DC-4A64-A117-BE3ADAE7DB42}" srcOrd="1" destOrd="0" presId="urn:microsoft.com/office/officeart/2005/8/layout/bList2"/>
    <dgm:cxn modelId="{33D3380C-9651-456A-AFF8-E66E3B93D1D7}" type="presParOf" srcId="{874B0F45-5357-467A-813F-C8A611E57947}" destId="{D9ABCBF4-581E-4875-B255-C88AAB62D0F9}" srcOrd="2" destOrd="0" presId="urn:microsoft.com/office/officeart/2005/8/layout/bList2"/>
    <dgm:cxn modelId="{2CE71D7E-33A5-4167-AE69-0B161C16BCFC}" type="presParOf" srcId="{874B0F45-5357-467A-813F-C8A611E57947}" destId="{9AE74BBB-5D64-48AE-BDAA-7DC713DF5DB9}"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B9EE-ECE5-464A-80FD-D61C6ED4BBB1}">
      <dsp:nvSpPr>
        <dsp:cNvPr id="0" name=""/>
        <dsp:cNvSpPr/>
      </dsp:nvSpPr>
      <dsp:spPr>
        <a:xfrm>
          <a:off x="13834"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7E80A-148C-436C-9089-592161981719}">
      <dsp:nvSpPr>
        <dsp:cNvPr id="0" name=""/>
        <dsp:cNvSpPr/>
      </dsp:nvSpPr>
      <dsp:spPr>
        <a:xfrm>
          <a:off x="13834" y="2021580"/>
          <a:ext cx="1507543" cy="4839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Aluminium</a:t>
          </a:r>
          <a:endParaRPr lang="en-ZA" sz="1600" kern="1200" dirty="0"/>
        </a:p>
      </dsp:txBody>
      <dsp:txXfrm>
        <a:off x="13834" y="2021580"/>
        <a:ext cx="1061650" cy="483900"/>
      </dsp:txXfrm>
    </dsp:sp>
    <dsp:sp modelId="{643B80C2-D939-43AD-8FEE-432AFDECC184}">
      <dsp:nvSpPr>
        <dsp:cNvPr id="0" name=""/>
        <dsp:cNvSpPr/>
      </dsp:nvSpPr>
      <dsp:spPr>
        <a:xfrm>
          <a:off x="1118130" y="2098443"/>
          <a:ext cx="527640" cy="527640"/>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06FEF-68D1-4A9D-9B2D-60360FD03A0E}">
      <dsp:nvSpPr>
        <dsp:cNvPr id="0" name=""/>
        <dsp:cNvSpPr/>
      </dsp:nvSpPr>
      <dsp:spPr>
        <a:xfrm>
          <a:off x="1776490"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11951"/>
              <a:satOff val="-6456"/>
              <a:lumOff val="6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DA0C7-788B-4F64-BE15-8E71B3312876}">
      <dsp:nvSpPr>
        <dsp:cNvPr id="0" name=""/>
        <dsp:cNvSpPr/>
      </dsp:nvSpPr>
      <dsp:spPr>
        <a:xfrm>
          <a:off x="1776490" y="2021580"/>
          <a:ext cx="1507543" cy="483900"/>
        </a:xfrm>
        <a:prstGeom prst="rect">
          <a:avLst/>
        </a:prstGeom>
        <a:solidFill>
          <a:schemeClr val="accent2">
            <a:hueOff val="-111951"/>
            <a:satOff val="-6456"/>
            <a:lumOff val="664"/>
            <a:alphaOff val="0"/>
          </a:schemeClr>
        </a:solidFill>
        <a:ln w="12700" cap="flat" cmpd="sng" algn="ctr">
          <a:solidFill>
            <a:schemeClr val="accent2">
              <a:hueOff val="-111951"/>
              <a:satOff val="-6456"/>
              <a:lumOff val="6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Brass</a:t>
          </a:r>
          <a:endParaRPr lang="en-ZA" sz="1600" kern="1200" dirty="0"/>
        </a:p>
      </dsp:txBody>
      <dsp:txXfrm>
        <a:off x="1776490" y="2021580"/>
        <a:ext cx="1061650" cy="483900"/>
      </dsp:txXfrm>
    </dsp:sp>
    <dsp:sp modelId="{24984A6B-DE0E-4D6B-BA26-E44E48A1C7B4}">
      <dsp:nvSpPr>
        <dsp:cNvPr id="0" name=""/>
        <dsp:cNvSpPr/>
      </dsp:nvSpPr>
      <dsp:spPr>
        <a:xfrm>
          <a:off x="2880786" y="2098443"/>
          <a:ext cx="527640" cy="527640"/>
        </a:xfrm>
        <a:prstGeom prst="ellipse">
          <a:avLst/>
        </a:prstGeom>
        <a:solidFill>
          <a:schemeClr val="accent2">
            <a:tint val="40000"/>
            <a:alpha val="90000"/>
            <a:hueOff val="-65325"/>
            <a:satOff val="-5796"/>
            <a:lumOff val="-59"/>
            <a:alphaOff val="0"/>
          </a:schemeClr>
        </a:solidFill>
        <a:ln w="12700" cap="flat" cmpd="sng" algn="ctr">
          <a:solidFill>
            <a:schemeClr val="accent2">
              <a:tint val="40000"/>
              <a:alpha val="90000"/>
              <a:hueOff val="-65325"/>
              <a:satOff val="-5796"/>
              <a:lumOff val="-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A1A3D-8071-4FDF-9DA0-78965F43C965}">
      <dsp:nvSpPr>
        <dsp:cNvPr id="0" name=""/>
        <dsp:cNvSpPr/>
      </dsp:nvSpPr>
      <dsp:spPr>
        <a:xfrm>
          <a:off x="3539146"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223902"/>
              <a:satOff val="-12912"/>
              <a:lumOff val="1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6D91F-C50D-4E9B-9554-3DD12DDFF888}">
      <dsp:nvSpPr>
        <dsp:cNvPr id="0" name=""/>
        <dsp:cNvSpPr/>
      </dsp:nvSpPr>
      <dsp:spPr>
        <a:xfrm>
          <a:off x="3539146" y="2021580"/>
          <a:ext cx="1507543" cy="483900"/>
        </a:xfrm>
        <a:prstGeom prst="rect">
          <a:avLst/>
        </a:prstGeom>
        <a:solidFill>
          <a:schemeClr val="accent2">
            <a:hueOff val="-223902"/>
            <a:satOff val="-12912"/>
            <a:lumOff val="1327"/>
            <a:alphaOff val="0"/>
          </a:schemeClr>
        </a:solidFill>
        <a:ln w="12700" cap="flat" cmpd="sng" algn="ctr">
          <a:solidFill>
            <a:schemeClr val="accent2">
              <a:hueOff val="-223902"/>
              <a:satOff val="-12912"/>
              <a:lumOff val="1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Bronze</a:t>
          </a:r>
          <a:endParaRPr lang="en-ZA" sz="1600" kern="1200" dirty="0"/>
        </a:p>
      </dsp:txBody>
      <dsp:txXfrm>
        <a:off x="3539146" y="2021580"/>
        <a:ext cx="1061650" cy="483900"/>
      </dsp:txXfrm>
    </dsp:sp>
    <dsp:sp modelId="{B5A6815B-0C49-40F7-8224-C5DECC0CE996}">
      <dsp:nvSpPr>
        <dsp:cNvPr id="0" name=""/>
        <dsp:cNvSpPr/>
      </dsp:nvSpPr>
      <dsp:spPr>
        <a:xfrm>
          <a:off x="4643442" y="2098443"/>
          <a:ext cx="527640" cy="527640"/>
        </a:xfrm>
        <a:prstGeom prst="ellipse">
          <a:avLst/>
        </a:prstGeom>
        <a:solidFill>
          <a:schemeClr val="accent2">
            <a:tint val="40000"/>
            <a:alpha val="90000"/>
            <a:hueOff val="-130650"/>
            <a:satOff val="-11592"/>
            <a:lumOff val="-118"/>
            <a:alphaOff val="0"/>
          </a:schemeClr>
        </a:solidFill>
        <a:ln w="12700" cap="flat" cmpd="sng" algn="ctr">
          <a:solidFill>
            <a:schemeClr val="accent2">
              <a:tint val="40000"/>
              <a:alpha val="90000"/>
              <a:hueOff val="-130650"/>
              <a:satOff val="-11592"/>
              <a:lumOff val="-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0A0FB-CA2A-4CB5-9826-D09D813BCE1E}">
      <dsp:nvSpPr>
        <dsp:cNvPr id="0" name=""/>
        <dsp:cNvSpPr/>
      </dsp:nvSpPr>
      <dsp:spPr>
        <a:xfrm>
          <a:off x="5301802"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335853"/>
              <a:satOff val="-19368"/>
              <a:lumOff val="19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0256E-1B89-422A-A963-C2EB1B30717B}">
      <dsp:nvSpPr>
        <dsp:cNvPr id="0" name=""/>
        <dsp:cNvSpPr/>
      </dsp:nvSpPr>
      <dsp:spPr>
        <a:xfrm>
          <a:off x="5301802" y="2021580"/>
          <a:ext cx="1507543" cy="483900"/>
        </a:xfrm>
        <a:prstGeom prst="rect">
          <a:avLst/>
        </a:prstGeom>
        <a:solidFill>
          <a:schemeClr val="accent2">
            <a:hueOff val="-335853"/>
            <a:satOff val="-19368"/>
            <a:lumOff val="1991"/>
            <a:alphaOff val="0"/>
          </a:schemeClr>
        </a:solidFill>
        <a:ln w="12700" cap="flat" cmpd="sng" algn="ctr">
          <a:solidFill>
            <a:schemeClr val="accent2">
              <a:hueOff val="-335853"/>
              <a:satOff val="-19368"/>
              <a:lumOff val="1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Copper</a:t>
          </a:r>
          <a:endParaRPr lang="en-ZA" sz="1600" kern="1200" dirty="0"/>
        </a:p>
      </dsp:txBody>
      <dsp:txXfrm>
        <a:off x="5301802" y="2021580"/>
        <a:ext cx="1061650" cy="483900"/>
      </dsp:txXfrm>
    </dsp:sp>
    <dsp:sp modelId="{0B60D8D4-F59C-4B15-AF29-38777B5D5F5D}">
      <dsp:nvSpPr>
        <dsp:cNvPr id="0" name=""/>
        <dsp:cNvSpPr/>
      </dsp:nvSpPr>
      <dsp:spPr>
        <a:xfrm>
          <a:off x="6406099" y="2098443"/>
          <a:ext cx="527640" cy="527640"/>
        </a:xfrm>
        <a:prstGeom prst="ellipse">
          <a:avLst/>
        </a:prstGeom>
        <a:solidFill>
          <a:schemeClr val="accent2">
            <a:tint val="40000"/>
            <a:alpha val="90000"/>
            <a:hueOff val="-195975"/>
            <a:satOff val="-17388"/>
            <a:lumOff val="-177"/>
            <a:alphaOff val="0"/>
          </a:schemeClr>
        </a:solidFill>
        <a:ln w="12700" cap="flat" cmpd="sng" algn="ctr">
          <a:solidFill>
            <a:schemeClr val="accent2">
              <a:tint val="40000"/>
              <a:alpha val="90000"/>
              <a:hueOff val="-195975"/>
              <a:satOff val="-17388"/>
              <a:lumOff val="-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10925-E498-44FF-8C72-6B6464888A06}">
      <dsp:nvSpPr>
        <dsp:cNvPr id="0" name=""/>
        <dsp:cNvSpPr/>
      </dsp:nvSpPr>
      <dsp:spPr>
        <a:xfrm>
          <a:off x="7064458"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447804"/>
              <a:satOff val="-25824"/>
              <a:lumOff val="26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393B18-202E-4069-A53D-EB111C71A722}">
      <dsp:nvSpPr>
        <dsp:cNvPr id="0" name=""/>
        <dsp:cNvSpPr/>
      </dsp:nvSpPr>
      <dsp:spPr>
        <a:xfrm>
          <a:off x="7064458" y="2021580"/>
          <a:ext cx="1507543" cy="483900"/>
        </a:xfrm>
        <a:prstGeom prst="rect">
          <a:avLst/>
        </a:prstGeom>
        <a:solidFill>
          <a:schemeClr val="accent2">
            <a:hueOff val="-447804"/>
            <a:satOff val="-25824"/>
            <a:lumOff val="2655"/>
            <a:alphaOff val="0"/>
          </a:schemeClr>
        </a:solidFill>
        <a:ln w="12700" cap="flat" cmpd="sng" algn="ctr">
          <a:solidFill>
            <a:schemeClr val="accent2">
              <a:hueOff val="-447804"/>
              <a:satOff val="-25824"/>
              <a:lumOff val="26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Carbon</a:t>
          </a:r>
          <a:endParaRPr lang="en-ZA" sz="1600" kern="1200" dirty="0"/>
        </a:p>
      </dsp:txBody>
      <dsp:txXfrm>
        <a:off x="7064458" y="2021580"/>
        <a:ext cx="1061650" cy="483900"/>
      </dsp:txXfrm>
    </dsp:sp>
    <dsp:sp modelId="{13657517-414B-4718-9DBF-A78114FB0F87}">
      <dsp:nvSpPr>
        <dsp:cNvPr id="0" name=""/>
        <dsp:cNvSpPr/>
      </dsp:nvSpPr>
      <dsp:spPr>
        <a:xfrm>
          <a:off x="8168755" y="2098443"/>
          <a:ext cx="527640" cy="527640"/>
        </a:xfrm>
        <a:prstGeom prst="ellipse">
          <a:avLst/>
        </a:prstGeom>
        <a:solidFill>
          <a:schemeClr val="accent2">
            <a:tint val="40000"/>
            <a:alpha val="90000"/>
            <a:hueOff val="-261300"/>
            <a:satOff val="-23183"/>
            <a:lumOff val="-237"/>
            <a:alphaOff val="0"/>
          </a:schemeClr>
        </a:solidFill>
        <a:ln w="12700" cap="flat" cmpd="sng" algn="ctr">
          <a:solidFill>
            <a:schemeClr val="accent2">
              <a:tint val="40000"/>
              <a:alpha val="90000"/>
              <a:hueOff val="-261300"/>
              <a:satOff val="-23183"/>
              <a:lumOff val="-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071A6-6D22-4F0D-AB92-AEC2D809C7B8}">
      <dsp:nvSpPr>
        <dsp:cNvPr id="0" name=""/>
        <dsp:cNvSpPr/>
      </dsp:nvSpPr>
      <dsp:spPr>
        <a:xfrm>
          <a:off x="8827114"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559755"/>
              <a:satOff val="-32280"/>
              <a:lumOff val="33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EB2C15-A2B2-4484-B902-69DC27463BBB}">
      <dsp:nvSpPr>
        <dsp:cNvPr id="0" name=""/>
        <dsp:cNvSpPr/>
      </dsp:nvSpPr>
      <dsp:spPr>
        <a:xfrm>
          <a:off x="8827114" y="2021580"/>
          <a:ext cx="1507543" cy="483900"/>
        </a:xfrm>
        <a:prstGeom prst="rect">
          <a:avLst/>
        </a:prstGeom>
        <a:solidFill>
          <a:schemeClr val="accent2">
            <a:hueOff val="-559755"/>
            <a:satOff val="-32280"/>
            <a:lumOff val="3318"/>
            <a:alphaOff val="0"/>
          </a:schemeClr>
        </a:solidFill>
        <a:ln w="12700" cap="flat" cmpd="sng" algn="ctr">
          <a:solidFill>
            <a:schemeClr val="accent2">
              <a:hueOff val="-559755"/>
              <a:satOff val="-32280"/>
              <a:lumOff val="3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Gold</a:t>
          </a:r>
          <a:endParaRPr lang="en-ZA" sz="1600" kern="1200" dirty="0"/>
        </a:p>
      </dsp:txBody>
      <dsp:txXfrm>
        <a:off x="8827114" y="2021580"/>
        <a:ext cx="1061650" cy="483900"/>
      </dsp:txXfrm>
    </dsp:sp>
    <dsp:sp modelId="{D329B0FB-176E-4EBA-9415-CDDDDCCF4942}">
      <dsp:nvSpPr>
        <dsp:cNvPr id="0" name=""/>
        <dsp:cNvSpPr/>
      </dsp:nvSpPr>
      <dsp:spPr>
        <a:xfrm>
          <a:off x="9931411" y="2098443"/>
          <a:ext cx="527640" cy="527640"/>
        </a:xfrm>
        <a:prstGeom prst="ellipse">
          <a:avLst/>
        </a:prstGeom>
        <a:solidFill>
          <a:schemeClr val="accent2">
            <a:tint val="40000"/>
            <a:alpha val="90000"/>
            <a:hueOff val="-326625"/>
            <a:satOff val="-28979"/>
            <a:lumOff val="-296"/>
            <a:alphaOff val="0"/>
          </a:schemeClr>
        </a:solidFill>
        <a:ln w="12700" cap="flat" cmpd="sng" algn="ctr">
          <a:solidFill>
            <a:schemeClr val="accent2">
              <a:tint val="40000"/>
              <a:alpha val="90000"/>
              <a:hueOff val="-326625"/>
              <a:satOff val="-28979"/>
              <a:lumOff val="-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630D4C-766D-4452-8E58-32D864711C10}">
      <dsp:nvSpPr>
        <dsp:cNvPr id="0" name=""/>
        <dsp:cNvSpPr/>
      </dsp:nvSpPr>
      <dsp:spPr>
        <a:xfrm>
          <a:off x="10589771" y="896231"/>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671706"/>
              <a:satOff val="-38736"/>
              <a:lumOff val="39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6A414-9892-44E9-BE0D-765156D513FC}">
      <dsp:nvSpPr>
        <dsp:cNvPr id="0" name=""/>
        <dsp:cNvSpPr/>
      </dsp:nvSpPr>
      <dsp:spPr>
        <a:xfrm>
          <a:off x="10589771" y="2021580"/>
          <a:ext cx="1507543" cy="483900"/>
        </a:xfrm>
        <a:prstGeom prst="rect">
          <a:avLst/>
        </a:prstGeom>
        <a:solidFill>
          <a:schemeClr val="accent2">
            <a:hueOff val="-671706"/>
            <a:satOff val="-38736"/>
            <a:lumOff val="3982"/>
            <a:alphaOff val="0"/>
          </a:schemeClr>
        </a:solidFill>
        <a:ln w="12700" cap="flat" cmpd="sng" algn="ctr">
          <a:solidFill>
            <a:schemeClr val="accent2">
              <a:hueOff val="-671706"/>
              <a:satOff val="-38736"/>
              <a:lumOff val="39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Iron and steel</a:t>
          </a:r>
          <a:endParaRPr lang="en-ZA" sz="1600" kern="1200" dirty="0"/>
        </a:p>
      </dsp:txBody>
      <dsp:txXfrm>
        <a:off x="10589771" y="2021580"/>
        <a:ext cx="1061650" cy="483900"/>
      </dsp:txXfrm>
    </dsp:sp>
    <dsp:sp modelId="{BC591B36-F206-433C-8E94-D2DF4A4F152B}">
      <dsp:nvSpPr>
        <dsp:cNvPr id="0" name=""/>
        <dsp:cNvSpPr/>
      </dsp:nvSpPr>
      <dsp:spPr>
        <a:xfrm>
          <a:off x="11694067" y="2098443"/>
          <a:ext cx="527640" cy="527640"/>
        </a:xfrm>
        <a:prstGeom prst="ellipse">
          <a:avLst/>
        </a:prstGeom>
        <a:solidFill>
          <a:schemeClr val="accent2">
            <a:tint val="40000"/>
            <a:alpha val="90000"/>
            <a:hueOff val="-391950"/>
            <a:satOff val="-34775"/>
            <a:lumOff val="-355"/>
            <a:alphaOff val="0"/>
          </a:schemeClr>
        </a:solidFill>
        <a:ln w="12700" cap="flat" cmpd="sng" algn="ctr">
          <a:solidFill>
            <a:schemeClr val="accent2">
              <a:tint val="40000"/>
              <a:alpha val="90000"/>
              <a:hueOff val="-391950"/>
              <a:satOff val="-34775"/>
              <a:lumOff val="-3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DE72F-C887-438A-8ACE-9E0873BA46A1}">
      <dsp:nvSpPr>
        <dsp:cNvPr id="0" name=""/>
        <dsp:cNvSpPr/>
      </dsp:nvSpPr>
      <dsp:spPr>
        <a:xfrm>
          <a:off x="13834"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783657"/>
              <a:satOff val="-45192"/>
              <a:lumOff val="46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066F4-299F-4F62-82CE-A2DD9FF62770}">
      <dsp:nvSpPr>
        <dsp:cNvPr id="0" name=""/>
        <dsp:cNvSpPr/>
      </dsp:nvSpPr>
      <dsp:spPr>
        <a:xfrm>
          <a:off x="13834" y="4012762"/>
          <a:ext cx="1507543" cy="483900"/>
        </a:xfrm>
        <a:prstGeom prst="rect">
          <a:avLst/>
        </a:prstGeom>
        <a:solidFill>
          <a:schemeClr val="accent2">
            <a:hueOff val="-783657"/>
            <a:satOff val="-45192"/>
            <a:lumOff val="4646"/>
            <a:alphaOff val="0"/>
          </a:schemeClr>
        </a:solidFill>
        <a:ln w="12700" cap="flat" cmpd="sng" algn="ctr">
          <a:solidFill>
            <a:schemeClr val="accent2">
              <a:hueOff val="-783657"/>
              <a:satOff val="-45192"/>
              <a:lumOff val="4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Lead</a:t>
          </a:r>
          <a:endParaRPr lang="en-ZA" sz="1600" kern="1200" dirty="0"/>
        </a:p>
      </dsp:txBody>
      <dsp:txXfrm>
        <a:off x="13834" y="4012762"/>
        <a:ext cx="1061650" cy="483900"/>
      </dsp:txXfrm>
    </dsp:sp>
    <dsp:sp modelId="{914A63B9-7143-463D-9A6C-4244F3D45752}">
      <dsp:nvSpPr>
        <dsp:cNvPr id="0" name=""/>
        <dsp:cNvSpPr/>
      </dsp:nvSpPr>
      <dsp:spPr>
        <a:xfrm>
          <a:off x="1118130" y="4089625"/>
          <a:ext cx="527640" cy="527640"/>
        </a:xfrm>
        <a:prstGeom prst="ellipse">
          <a:avLst/>
        </a:prstGeom>
        <a:solidFill>
          <a:schemeClr val="accent2">
            <a:tint val="40000"/>
            <a:alpha val="90000"/>
            <a:hueOff val="-457276"/>
            <a:satOff val="-40571"/>
            <a:lumOff val="-414"/>
            <a:alphaOff val="0"/>
          </a:schemeClr>
        </a:solidFill>
        <a:ln w="12700" cap="flat" cmpd="sng" algn="ctr">
          <a:solidFill>
            <a:schemeClr val="accent2">
              <a:tint val="40000"/>
              <a:alpha val="90000"/>
              <a:hueOff val="-457276"/>
              <a:satOff val="-40571"/>
              <a:lumOff val="-4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EA233-61D9-4A56-B194-4D27E1124FB7}">
      <dsp:nvSpPr>
        <dsp:cNvPr id="0" name=""/>
        <dsp:cNvSpPr/>
      </dsp:nvSpPr>
      <dsp:spPr>
        <a:xfrm>
          <a:off x="1776490"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895608"/>
              <a:satOff val="-51648"/>
              <a:lumOff val="53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03408-E4B5-4554-A3D7-3755024DAC58}">
      <dsp:nvSpPr>
        <dsp:cNvPr id="0" name=""/>
        <dsp:cNvSpPr/>
      </dsp:nvSpPr>
      <dsp:spPr>
        <a:xfrm>
          <a:off x="1776490" y="4012762"/>
          <a:ext cx="1507543" cy="483900"/>
        </a:xfrm>
        <a:prstGeom prst="rect">
          <a:avLst/>
        </a:prstGeom>
        <a:solidFill>
          <a:schemeClr val="accent2">
            <a:hueOff val="-895608"/>
            <a:satOff val="-51648"/>
            <a:lumOff val="5310"/>
            <a:alphaOff val="0"/>
          </a:schemeClr>
        </a:solidFill>
        <a:ln w="12700" cap="flat" cmpd="sng" algn="ctr">
          <a:solidFill>
            <a:schemeClr val="accent2">
              <a:hueOff val="-895608"/>
              <a:satOff val="-51648"/>
              <a:lumOff val="53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Magnesium</a:t>
          </a:r>
          <a:endParaRPr lang="en-ZA" sz="1600" kern="1200" dirty="0"/>
        </a:p>
      </dsp:txBody>
      <dsp:txXfrm>
        <a:off x="1776490" y="4012762"/>
        <a:ext cx="1061650" cy="483900"/>
      </dsp:txXfrm>
    </dsp:sp>
    <dsp:sp modelId="{B6553660-B4BC-492F-AFB9-DC299503BCB1}">
      <dsp:nvSpPr>
        <dsp:cNvPr id="0" name=""/>
        <dsp:cNvSpPr/>
      </dsp:nvSpPr>
      <dsp:spPr>
        <a:xfrm>
          <a:off x="2880786" y="4089625"/>
          <a:ext cx="527640" cy="527640"/>
        </a:xfrm>
        <a:prstGeom prst="ellipse">
          <a:avLst/>
        </a:prstGeom>
        <a:solidFill>
          <a:schemeClr val="accent2">
            <a:tint val="40000"/>
            <a:alpha val="90000"/>
            <a:hueOff val="-522601"/>
            <a:satOff val="-46367"/>
            <a:lumOff val="-473"/>
            <a:alphaOff val="0"/>
          </a:schemeClr>
        </a:solidFill>
        <a:ln w="12700" cap="flat" cmpd="sng" algn="ctr">
          <a:solidFill>
            <a:schemeClr val="accent2">
              <a:tint val="40000"/>
              <a:alpha val="90000"/>
              <a:hueOff val="-522601"/>
              <a:satOff val="-46367"/>
              <a:lumOff val="-4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ABC09-5F8C-4516-B7E6-1FFD5CAECDBC}">
      <dsp:nvSpPr>
        <dsp:cNvPr id="0" name=""/>
        <dsp:cNvSpPr/>
      </dsp:nvSpPr>
      <dsp:spPr>
        <a:xfrm>
          <a:off x="3539146"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007559"/>
              <a:satOff val="-58104"/>
              <a:lumOff val="59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13DFD7-3469-4CB6-9ECA-5FCC97F888E1}">
      <dsp:nvSpPr>
        <dsp:cNvPr id="0" name=""/>
        <dsp:cNvSpPr/>
      </dsp:nvSpPr>
      <dsp:spPr>
        <a:xfrm>
          <a:off x="3539146" y="4012762"/>
          <a:ext cx="1507543" cy="483900"/>
        </a:xfrm>
        <a:prstGeom prst="rect">
          <a:avLst/>
        </a:prstGeom>
        <a:solidFill>
          <a:schemeClr val="accent2">
            <a:hueOff val="-1007559"/>
            <a:satOff val="-58104"/>
            <a:lumOff val="5973"/>
            <a:alphaOff val="0"/>
          </a:schemeClr>
        </a:solidFill>
        <a:ln w="12700" cap="flat" cmpd="sng" algn="ctr">
          <a:solidFill>
            <a:schemeClr val="accent2">
              <a:hueOff val="-1007559"/>
              <a:satOff val="-58104"/>
              <a:lumOff val="59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Mercury</a:t>
          </a:r>
          <a:endParaRPr lang="en-ZA" sz="1600" kern="1200" dirty="0"/>
        </a:p>
      </dsp:txBody>
      <dsp:txXfrm>
        <a:off x="3539146" y="4012762"/>
        <a:ext cx="1061650" cy="483900"/>
      </dsp:txXfrm>
    </dsp:sp>
    <dsp:sp modelId="{EE6F2328-CE06-422E-84EF-8EBEDBA920C8}">
      <dsp:nvSpPr>
        <dsp:cNvPr id="0" name=""/>
        <dsp:cNvSpPr/>
      </dsp:nvSpPr>
      <dsp:spPr>
        <a:xfrm>
          <a:off x="4643442" y="4089625"/>
          <a:ext cx="527640" cy="527640"/>
        </a:xfrm>
        <a:prstGeom prst="ellipse">
          <a:avLst/>
        </a:prstGeom>
        <a:solidFill>
          <a:schemeClr val="accent2">
            <a:tint val="40000"/>
            <a:alpha val="90000"/>
            <a:hueOff val="-587926"/>
            <a:satOff val="-52163"/>
            <a:lumOff val="-532"/>
            <a:alphaOff val="0"/>
          </a:schemeClr>
        </a:solidFill>
        <a:ln w="12700" cap="flat" cmpd="sng" algn="ctr">
          <a:solidFill>
            <a:schemeClr val="accent2">
              <a:tint val="40000"/>
              <a:alpha val="90000"/>
              <a:hueOff val="-587926"/>
              <a:satOff val="-52163"/>
              <a:lumOff val="-5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9D3FC-6FE1-4A31-AEEF-D26F0F7E6C71}">
      <dsp:nvSpPr>
        <dsp:cNvPr id="0" name=""/>
        <dsp:cNvSpPr/>
      </dsp:nvSpPr>
      <dsp:spPr>
        <a:xfrm>
          <a:off x="5301802"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119510"/>
              <a:satOff val="-64560"/>
              <a:lumOff val="66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81F20-7414-47B4-9422-5587AC68331F}">
      <dsp:nvSpPr>
        <dsp:cNvPr id="0" name=""/>
        <dsp:cNvSpPr/>
      </dsp:nvSpPr>
      <dsp:spPr>
        <a:xfrm>
          <a:off x="5301802" y="4012762"/>
          <a:ext cx="1507543" cy="483900"/>
        </a:xfrm>
        <a:prstGeom prst="rect">
          <a:avLst/>
        </a:prstGeom>
        <a:solidFill>
          <a:schemeClr val="accent2">
            <a:hueOff val="-1119510"/>
            <a:satOff val="-64560"/>
            <a:lumOff val="6637"/>
            <a:alphaOff val="0"/>
          </a:schemeClr>
        </a:solidFill>
        <a:ln w="12700" cap="flat" cmpd="sng" algn="ctr">
          <a:solidFill>
            <a:schemeClr val="accent2">
              <a:hueOff val="-1119510"/>
              <a:satOff val="-64560"/>
              <a:lumOff val="6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Silver</a:t>
          </a:r>
          <a:endParaRPr lang="en-ZA" sz="1600" kern="1200" dirty="0"/>
        </a:p>
      </dsp:txBody>
      <dsp:txXfrm>
        <a:off x="5301802" y="4012762"/>
        <a:ext cx="1061650" cy="483900"/>
      </dsp:txXfrm>
    </dsp:sp>
    <dsp:sp modelId="{09AADD49-628D-4831-972D-4AB2EA18A830}">
      <dsp:nvSpPr>
        <dsp:cNvPr id="0" name=""/>
        <dsp:cNvSpPr/>
      </dsp:nvSpPr>
      <dsp:spPr>
        <a:xfrm>
          <a:off x="6406099" y="4089625"/>
          <a:ext cx="527640" cy="527640"/>
        </a:xfrm>
        <a:prstGeom prst="ellipse">
          <a:avLst/>
        </a:prstGeom>
        <a:solidFill>
          <a:schemeClr val="accent2">
            <a:tint val="40000"/>
            <a:alpha val="90000"/>
            <a:hueOff val="-653251"/>
            <a:satOff val="-57958"/>
            <a:lumOff val="-592"/>
            <a:alphaOff val="0"/>
          </a:schemeClr>
        </a:solidFill>
        <a:ln w="12700" cap="flat" cmpd="sng" algn="ctr">
          <a:solidFill>
            <a:schemeClr val="accent2">
              <a:tint val="40000"/>
              <a:alpha val="90000"/>
              <a:hueOff val="-653251"/>
              <a:satOff val="-57958"/>
              <a:lumOff val="-5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1B87F2-764A-4A59-8292-044369632557}">
      <dsp:nvSpPr>
        <dsp:cNvPr id="0" name=""/>
        <dsp:cNvSpPr/>
      </dsp:nvSpPr>
      <dsp:spPr>
        <a:xfrm>
          <a:off x="7064458"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231461"/>
              <a:satOff val="-71016"/>
              <a:lumOff val="73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BC4D5-1FFB-48D1-9E3F-C87F0CEE7DF9}">
      <dsp:nvSpPr>
        <dsp:cNvPr id="0" name=""/>
        <dsp:cNvSpPr/>
      </dsp:nvSpPr>
      <dsp:spPr>
        <a:xfrm>
          <a:off x="7064458" y="4012762"/>
          <a:ext cx="1507543" cy="483900"/>
        </a:xfrm>
        <a:prstGeom prst="rect">
          <a:avLst/>
        </a:prstGeom>
        <a:solidFill>
          <a:schemeClr val="accent2">
            <a:hueOff val="-1231461"/>
            <a:satOff val="-71016"/>
            <a:lumOff val="7301"/>
            <a:alphaOff val="0"/>
          </a:schemeClr>
        </a:solidFill>
        <a:ln w="12700" cap="flat" cmpd="sng" algn="ctr">
          <a:solidFill>
            <a:schemeClr val="accent2">
              <a:hueOff val="-1231461"/>
              <a:satOff val="-71016"/>
              <a:lumOff val="73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Tin</a:t>
          </a:r>
          <a:endParaRPr lang="en-ZA" sz="1600" kern="1200" dirty="0"/>
        </a:p>
      </dsp:txBody>
      <dsp:txXfrm>
        <a:off x="7064458" y="4012762"/>
        <a:ext cx="1061650" cy="483900"/>
      </dsp:txXfrm>
    </dsp:sp>
    <dsp:sp modelId="{2BF8198A-DF8E-4C56-8D59-1DFB49C593C9}">
      <dsp:nvSpPr>
        <dsp:cNvPr id="0" name=""/>
        <dsp:cNvSpPr/>
      </dsp:nvSpPr>
      <dsp:spPr>
        <a:xfrm>
          <a:off x="8168755" y="4089625"/>
          <a:ext cx="527640" cy="527640"/>
        </a:xfrm>
        <a:prstGeom prst="ellipse">
          <a:avLst/>
        </a:prstGeom>
        <a:solidFill>
          <a:schemeClr val="accent2">
            <a:tint val="40000"/>
            <a:alpha val="90000"/>
            <a:hueOff val="-718576"/>
            <a:satOff val="-63754"/>
            <a:lumOff val="-651"/>
            <a:alphaOff val="0"/>
          </a:schemeClr>
        </a:solidFill>
        <a:ln w="12700" cap="flat" cmpd="sng" algn="ctr">
          <a:solidFill>
            <a:schemeClr val="accent2">
              <a:tint val="40000"/>
              <a:alpha val="90000"/>
              <a:hueOff val="-718576"/>
              <a:satOff val="-63754"/>
              <a:lumOff val="-6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5C969-6606-4FE7-9993-E25C34AFDE2C}">
      <dsp:nvSpPr>
        <dsp:cNvPr id="0" name=""/>
        <dsp:cNvSpPr/>
      </dsp:nvSpPr>
      <dsp:spPr>
        <a:xfrm>
          <a:off x="8827114"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343412"/>
              <a:satOff val="-77472"/>
              <a:lumOff val="79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E97669-3DC4-4017-8E40-034BB340B800}">
      <dsp:nvSpPr>
        <dsp:cNvPr id="0" name=""/>
        <dsp:cNvSpPr/>
      </dsp:nvSpPr>
      <dsp:spPr>
        <a:xfrm>
          <a:off x="8827114" y="4012762"/>
          <a:ext cx="1507543" cy="483900"/>
        </a:xfrm>
        <a:prstGeom prst="rect">
          <a:avLst/>
        </a:prstGeom>
        <a:solidFill>
          <a:schemeClr val="accent2">
            <a:hueOff val="-1343412"/>
            <a:satOff val="-77472"/>
            <a:lumOff val="7964"/>
            <a:alphaOff val="0"/>
          </a:schemeClr>
        </a:solidFill>
        <a:ln w="12700" cap="flat" cmpd="sng" algn="ctr">
          <a:solidFill>
            <a:schemeClr val="accent2">
              <a:hueOff val="-1343412"/>
              <a:satOff val="-77472"/>
              <a:lumOff val="79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Impure water</a:t>
          </a:r>
          <a:endParaRPr lang="en-ZA" sz="1600" kern="1200" dirty="0"/>
        </a:p>
      </dsp:txBody>
      <dsp:txXfrm>
        <a:off x="8827114" y="4012762"/>
        <a:ext cx="1061650" cy="483900"/>
      </dsp:txXfrm>
    </dsp:sp>
    <dsp:sp modelId="{BF48FFDC-E7E8-4588-BA57-E37A9BB868A7}">
      <dsp:nvSpPr>
        <dsp:cNvPr id="0" name=""/>
        <dsp:cNvSpPr/>
      </dsp:nvSpPr>
      <dsp:spPr>
        <a:xfrm>
          <a:off x="9931411" y="4089625"/>
          <a:ext cx="527640" cy="527640"/>
        </a:xfrm>
        <a:prstGeom prst="ellipse">
          <a:avLst/>
        </a:prstGeom>
        <a:solidFill>
          <a:schemeClr val="accent2">
            <a:tint val="40000"/>
            <a:alpha val="90000"/>
            <a:hueOff val="-783901"/>
            <a:satOff val="-69550"/>
            <a:lumOff val="-710"/>
            <a:alphaOff val="0"/>
          </a:schemeClr>
        </a:solidFill>
        <a:ln w="12700" cap="flat" cmpd="sng" algn="ctr">
          <a:solidFill>
            <a:schemeClr val="accent2">
              <a:tint val="40000"/>
              <a:alpha val="90000"/>
              <a:hueOff val="-783901"/>
              <a:satOff val="-69550"/>
              <a:lumOff val="-7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C8CB1-9595-4079-BDFD-5830EEFD2C34}">
      <dsp:nvSpPr>
        <dsp:cNvPr id="0" name=""/>
        <dsp:cNvSpPr/>
      </dsp:nvSpPr>
      <dsp:spPr>
        <a:xfrm>
          <a:off x="10589771" y="2887413"/>
          <a:ext cx="1507543" cy="11253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EA7D62-6E62-4401-A1E8-DC6800E0AB6B}">
      <dsp:nvSpPr>
        <dsp:cNvPr id="0" name=""/>
        <dsp:cNvSpPr/>
      </dsp:nvSpPr>
      <dsp:spPr>
        <a:xfrm>
          <a:off x="10589771" y="4012762"/>
          <a:ext cx="1507543" cy="4839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Zinc and alloys</a:t>
          </a:r>
          <a:endParaRPr lang="en-ZA" sz="1600" kern="1200" dirty="0"/>
        </a:p>
      </dsp:txBody>
      <dsp:txXfrm>
        <a:off x="10589771" y="4012762"/>
        <a:ext cx="1061650" cy="483900"/>
      </dsp:txXfrm>
    </dsp:sp>
    <dsp:sp modelId="{45B6AF03-94C5-469E-A44A-4CD66EEF8FA9}">
      <dsp:nvSpPr>
        <dsp:cNvPr id="0" name=""/>
        <dsp:cNvSpPr/>
      </dsp:nvSpPr>
      <dsp:spPr>
        <a:xfrm>
          <a:off x="11694067" y="4089625"/>
          <a:ext cx="527640" cy="527640"/>
        </a:xfrm>
        <a:prstGeom prst="ellipse">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B9EE-ECE5-464A-80FD-D61C6ED4BBB1}">
      <dsp:nvSpPr>
        <dsp:cNvPr id="0" name=""/>
        <dsp:cNvSpPr/>
      </dsp:nvSpPr>
      <dsp:spPr>
        <a:xfrm>
          <a:off x="13539"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7E80A-148C-436C-9089-592161981719}">
      <dsp:nvSpPr>
        <dsp:cNvPr id="0" name=""/>
        <dsp:cNvSpPr/>
      </dsp:nvSpPr>
      <dsp:spPr>
        <a:xfrm>
          <a:off x="13539" y="1671450"/>
          <a:ext cx="1475354" cy="47356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Air</a:t>
          </a:r>
          <a:endParaRPr lang="en-ZA" sz="1600" kern="1200" dirty="0"/>
        </a:p>
      </dsp:txBody>
      <dsp:txXfrm>
        <a:off x="13539" y="1671450"/>
        <a:ext cx="1038981" cy="473567"/>
      </dsp:txXfrm>
    </dsp:sp>
    <dsp:sp modelId="{643B80C2-D939-43AD-8FEE-432AFDECC184}">
      <dsp:nvSpPr>
        <dsp:cNvPr id="0" name=""/>
        <dsp:cNvSpPr/>
      </dsp:nvSpPr>
      <dsp:spPr>
        <a:xfrm>
          <a:off x="1094256" y="1746672"/>
          <a:ext cx="516373" cy="516373"/>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914A1C-0974-4746-9B39-FF4F533D75C6}">
      <dsp:nvSpPr>
        <dsp:cNvPr id="0" name=""/>
        <dsp:cNvSpPr/>
      </dsp:nvSpPr>
      <dsp:spPr>
        <a:xfrm>
          <a:off x="1738558"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A6CBF-AAEE-4E70-8349-A0A811D14781}">
      <dsp:nvSpPr>
        <dsp:cNvPr id="0" name=""/>
        <dsp:cNvSpPr/>
      </dsp:nvSpPr>
      <dsp:spPr>
        <a:xfrm>
          <a:off x="1738558" y="1671450"/>
          <a:ext cx="1475354" cy="473567"/>
        </a:xfrm>
        <a:prstGeom prst="rect">
          <a:avLst/>
        </a:prstGeom>
        <a:solidFill>
          <a:schemeClr val="accent2">
            <a:hueOff val="-121280"/>
            <a:satOff val="-6994"/>
            <a:lumOff val="719"/>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Asbestos</a:t>
          </a:r>
          <a:endParaRPr lang="en-ZA" sz="1600" kern="1200" dirty="0"/>
        </a:p>
      </dsp:txBody>
      <dsp:txXfrm>
        <a:off x="1738558" y="1671450"/>
        <a:ext cx="1038981" cy="473567"/>
      </dsp:txXfrm>
    </dsp:sp>
    <dsp:sp modelId="{D0156484-703D-4211-B894-75D3BD66F36B}">
      <dsp:nvSpPr>
        <dsp:cNvPr id="0" name=""/>
        <dsp:cNvSpPr/>
      </dsp:nvSpPr>
      <dsp:spPr>
        <a:xfrm>
          <a:off x="2819275" y="1746672"/>
          <a:ext cx="516373" cy="516373"/>
        </a:xfrm>
        <a:prstGeom prst="ellipse">
          <a:avLst/>
        </a:prstGeom>
        <a:solidFill>
          <a:schemeClr val="accent2">
            <a:tint val="40000"/>
            <a:alpha val="90000"/>
            <a:hueOff val="-70769"/>
            <a:satOff val="-6279"/>
            <a:lumOff val="-64"/>
            <a:alphaOff val="0"/>
          </a:schemeClr>
        </a:solidFill>
        <a:ln w="12700" cap="flat" cmpd="sng" algn="ctr">
          <a:solidFill>
            <a:schemeClr val="accent2">
              <a:tint val="40000"/>
              <a:alpha val="90000"/>
              <a:hueOff val="-70769"/>
              <a:satOff val="-6279"/>
              <a:lumOff val="-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868EFF-7E3A-46A9-9E34-62A148E0FC8F}">
      <dsp:nvSpPr>
        <dsp:cNvPr id="0" name=""/>
        <dsp:cNvSpPr/>
      </dsp:nvSpPr>
      <dsp:spPr>
        <a:xfrm>
          <a:off x="3463578"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E4557-E3BB-44AC-A119-89BD5F35B508}">
      <dsp:nvSpPr>
        <dsp:cNvPr id="0" name=""/>
        <dsp:cNvSpPr/>
      </dsp:nvSpPr>
      <dsp:spPr>
        <a:xfrm>
          <a:off x="3463578" y="1671450"/>
          <a:ext cx="1475354" cy="473567"/>
        </a:xfrm>
        <a:prstGeom prst="rect">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Bitumen</a:t>
          </a:r>
          <a:endParaRPr lang="en-ZA" sz="1600" kern="1200" dirty="0"/>
        </a:p>
      </dsp:txBody>
      <dsp:txXfrm>
        <a:off x="3463578" y="1671450"/>
        <a:ext cx="1038981" cy="473567"/>
      </dsp:txXfrm>
    </dsp:sp>
    <dsp:sp modelId="{2EA6E86F-08BD-4A43-ACA5-2BD62493253A}">
      <dsp:nvSpPr>
        <dsp:cNvPr id="0" name=""/>
        <dsp:cNvSpPr/>
      </dsp:nvSpPr>
      <dsp:spPr>
        <a:xfrm>
          <a:off x="4544295" y="1746672"/>
          <a:ext cx="516373" cy="516373"/>
        </a:xfrm>
        <a:prstGeom prst="ellipse">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9CF5D1-2B8D-49F4-9742-8B6A39554AAA}">
      <dsp:nvSpPr>
        <dsp:cNvPr id="0" name=""/>
        <dsp:cNvSpPr/>
      </dsp:nvSpPr>
      <dsp:spPr>
        <a:xfrm>
          <a:off x="5188597"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08D2F-A263-43B3-B886-592B1A152E2C}">
      <dsp:nvSpPr>
        <dsp:cNvPr id="0" name=""/>
        <dsp:cNvSpPr/>
      </dsp:nvSpPr>
      <dsp:spPr>
        <a:xfrm>
          <a:off x="5188597" y="1671450"/>
          <a:ext cx="1475354" cy="473567"/>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Cotton and Silk</a:t>
          </a:r>
          <a:endParaRPr lang="en-ZA" sz="1600" kern="1200" dirty="0"/>
        </a:p>
      </dsp:txBody>
      <dsp:txXfrm>
        <a:off x="5188597" y="1671450"/>
        <a:ext cx="1038981" cy="473567"/>
      </dsp:txXfrm>
    </dsp:sp>
    <dsp:sp modelId="{1CB40261-76F9-4D35-91FC-569632ADD472}">
      <dsp:nvSpPr>
        <dsp:cNvPr id="0" name=""/>
        <dsp:cNvSpPr/>
      </dsp:nvSpPr>
      <dsp:spPr>
        <a:xfrm>
          <a:off x="6269315" y="1746672"/>
          <a:ext cx="516373" cy="516373"/>
        </a:xfrm>
        <a:prstGeom prst="ellipse">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9BA53-29F7-4520-B184-2F27D3F9CCCF}">
      <dsp:nvSpPr>
        <dsp:cNvPr id="0" name=""/>
        <dsp:cNvSpPr/>
      </dsp:nvSpPr>
      <dsp:spPr>
        <a:xfrm>
          <a:off x="6913617"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C955D-17AA-4B71-B61F-41133F71526F}">
      <dsp:nvSpPr>
        <dsp:cNvPr id="0" name=""/>
        <dsp:cNvSpPr/>
      </dsp:nvSpPr>
      <dsp:spPr>
        <a:xfrm>
          <a:off x="6913617" y="1671450"/>
          <a:ext cx="1475354" cy="473567"/>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ZA" sz="1400" kern="1200" dirty="0" smtClean="0"/>
            <a:t>Empire cloth and tape</a:t>
          </a:r>
          <a:endParaRPr lang="en-ZA" sz="1400" kern="1200" dirty="0"/>
        </a:p>
      </dsp:txBody>
      <dsp:txXfrm>
        <a:off x="6913617" y="1671450"/>
        <a:ext cx="1038981" cy="473567"/>
      </dsp:txXfrm>
    </dsp:sp>
    <dsp:sp modelId="{C0F4E7B0-DF9A-4C81-9557-1D2CC09F79DF}">
      <dsp:nvSpPr>
        <dsp:cNvPr id="0" name=""/>
        <dsp:cNvSpPr/>
      </dsp:nvSpPr>
      <dsp:spPr>
        <a:xfrm>
          <a:off x="7994334" y="1746672"/>
          <a:ext cx="516373" cy="516373"/>
        </a:xfrm>
        <a:prstGeom prst="ellipse">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1B067-49A9-4A73-92CC-F4290057746D}">
      <dsp:nvSpPr>
        <dsp:cNvPr id="0" name=""/>
        <dsp:cNvSpPr/>
      </dsp:nvSpPr>
      <dsp:spPr>
        <a:xfrm>
          <a:off x="8638637"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63E8D-10D7-404C-B248-7541DD2EDC95}">
      <dsp:nvSpPr>
        <dsp:cNvPr id="0" name=""/>
        <dsp:cNvSpPr/>
      </dsp:nvSpPr>
      <dsp:spPr>
        <a:xfrm>
          <a:off x="8638637" y="1671450"/>
          <a:ext cx="1475354" cy="473567"/>
        </a:xfrm>
        <a:prstGeom prst="rect">
          <a:avLst/>
        </a:prstGeom>
        <a:solidFill>
          <a:schemeClr val="accent2">
            <a:hueOff val="-606401"/>
            <a:satOff val="-34970"/>
            <a:lumOff val="3595"/>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Glass</a:t>
          </a:r>
          <a:endParaRPr lang="en-ZA" sz="1600" kern="1200" dirty="0"/>
        </a:p>
      </dsp:txBody>
      <dsp:txXfrm>
        <a:off x="8638637" y="1671450"/>
        <a:ext cx="1038981" cy="473567"/>
      </dsp:txXfrm>
    </dsp:sp>
    <dsp:sp modelId="{89B666DF-5A0A-4A51-A1F2-74CFD56BAD2F}">
      <dsp:nvSpPr>
        <dsp:cNvPr id="0" name=""/>
        <dsp:cNvSpPr/>
      </dsp:nvSpPr>
      <dsp:spPr>
        <a:xfrm>
          <a:off x="9719354" y="1746672"/>
          <a:ext cx="516373" cy="516373"/>
        </a:xfrm>
        <a:prstGeom prst="ellipse">
          <a:avLst/>
        </a:prstGeom>
        <a:solidFill>
          <a:schemeClr val="accent2">
            <a:tint val="40000"/>
            <a:alpha val="90000"/>
            <a:hueOff val="-353844"/>
            <a:satOff val="-31394"/>
            <a:lumOff val="-320"/>
            <a:alphaOff val="0"/>
          </a:schemeClr>
        </a:solidFill>
        <a:ln w="12700" cap="flat" cmpd="sng" algn="ctr">
          <a:solidFill>
            <a:schemeClr val="accent2">
              <a:tint val="40000"/>
              <a:alpha val="90000"/>
              <a:hueOff val="-353844"/>
              <a:satOff val="-31394"/>
              <a:lumOff val="-3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E248D-87E3-4106-B2F7-BBDDC931B150}">
      <dsp:nvSpPr>
        <dsp:cNvPr id="0" name=""/>
        <dsp:cNvSpPr/>
      </dsp:nvSpPr>
      <dsp:spPr>
        <a:xfrm>
          <a:off x="10363656" y="570130"/>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FFF4FE-D1D7-47CB-91E8-D463DDAB9233}">
      <dsp:nvSpPr>
        <dsp:cNvPr id="0" name=""/>
        <dsp:cNvSpPr/>
      </dsp:nvSpPr>
      <dsp:spPr>
        <a:xfrm>
          <a:off x="10363656" y="1671450"/>
          <a:ext cx="1475354" cy="47356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Mica</a:t>
          </a:r>
          <a:endParaRPr lang="en-ZA" sz="1600" kern="1200" dirty="0"/>
        </a:p>
      </dsp:txBody>
      <dsp:txXfrm>
        <a:off x="10363656" y="1671450"/>
        <a:ext cx="1038981" cy="473567"/>
      </dsp:txXfrm>
    </dsp:sp>
    <dsp:sp modelId="{DF04794F-4953-471A-8B3C-D32DBB34AFB2}">
      <dsp:nvSpPr>
        <dsp:cNvPr id="0" name=""/>
        <dsp:cNvSpPr/>
      </dsp:nvSpPr>
      <dsp:spPr>
        <a:xfrm>
          <a:off x="11444373" y="1746672"/>
          <a:ext cx="516373" cy="516373"/>
        </a:xfrm>
        <a:prstGeom prst="ellipse">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2A29B-0F92-4D25-99B0-1C929161ED9C}">
      <dsp:nvSpPr>
        <dsp:cNvPr id="0" name=""/>
        <dsp:cNvSpPr/>
      </dsp:nvSpPr>
      <dsp:spPr>
        <a:xfrm>
          <a:off x="876048"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65529-20F0-41B6-9BCC-1C7EE6A5FBBF}">
      <dsp:nvSpPr>
        <dsp:cNvPr id="0" name=""/>
        <dsp:cNvSpPr/>
      </dsp:nvSpPr>
      <dsp:spPr>
        <a:xfrm>
          <a:off x="876048" y="3620116"/>
          <a:ext cx="1475354" cy="473567"/>
        </a:xfrm>
        <a:prstGeom prst="rect">
          <a:avLst/>
        </a:prstGeom>
        <a:solidFill>
          <a:schemeClr val="accent2">
            <a:hueOff val="-848962"/>
            <a:satOff val="-48958"/>
            <a:lumOff val="5033"/>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Paper</a:t>
          </a:r>
          <a:endParaRPr lang="en-ZA" sz="1600" kern="1200" dirty="0"/>
        </a:p>
      </dsp:txBody>
      <dsp:txXfrm>
        <a:off x="876048" y="3620116"/>
        <a:ext cx="1038981" cy="473567"/>
      </dsp:txXfrm>
    </dsp:sp>
    <dsp:sp modelId="{098BFE58-78C4-48F2-9C82-6B95FD5114FD}">
      <dsp:nvSpPr>
        <dsp:cNvPr id="0" name=""/>
        <dsp:cNvSpPr/>
      </dsp:nvSpPr>
      <dsp:spPr>
        <a:xfrm>
          <a:off x="1956766" y="3695338"/>
          <a:ext cx="516373" cy="516373"/>
        </a:xfrm>
        <a:prstGeom prst="ellipse">
          <a:avLst/>
        </a:prstGeom>
        <a:solidFill>
          <a:schemeClr val="accent2">
            <a:tint val="40000"/>
            <a:alpha val="90000"/>
            <a:hueOff val="-495382"/>
            <a:satOff val="-43952"/>
            <a:lumOff val="-449"/>
            <a:alphaOff val="0"/>
          </a:schemeClr>
        </a:solidFill>
        <a:ln w="12700" cap="flat" cmpd="sng" algn="ctr">
          <a:solidFill>
            <a:schemeClr val="accent2">
              <a:tint val="40000"/>
              <a:alpha val="90000"/>
              <a:hueOff val="-495382"/>
              <a:satOff val="-43952"/>
              <a:lumOff val="-4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7199D4-6ED3-4EC8-84BA-17783C8BB386}">
      <dsp:nvSpPr>
        <dsp:cNvPr id="0" name=""/>
        <dsp:cNvSpPr/>
      </dsp:nvSpPr>
      <dsp:spPr>
        <a:xfrm>
          <a:off x="2601068"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4C9AD-6C39-473C-BEE4-26EB86571506}">
      <dsp:nvSpPr>
        <dsp:cNvPr id="0" name=""/>
        <dsp:cNvSpPr/>
      </dsp:nvSpPr>
      <dsp:spPr>
        <a:xfrm>
          <a:off x="2601068" y="3620116"/>
          <a:ext cx="1475354" cy="473567"/>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Plastic</a:t>
          </a:r>
          <a:endParaRPr lang="en-ZA" sz="1600" kern="1200" dirty="0"/>
        </a:p>
      </dsp:txBody>
      <dsp:txXfrm>
        <a:off x="2601068" y="3620116"/>
        <a:ext cx="1038981" cy="473567"/>
      </dsp:txXfrm>
    </dsp:sp>
    <dsp:sp modelId="{BEC8189C-7EA7-44F6-BB23-46B838B3D9A2}">
      <dsp:nvSpPr>
        <dsp:cNvPr id="0" name=""/>
        <dsp:cNvSpPr/>
      </dsp:nvSpPr>
      <dsp:spPr>
        <a:xfrm>
          <a:off x="3681785" y="3695338"/>
          <a:ext cx="516373" cy="516373"/>
        </a:xfrm>
        <a:prstGeom prst="ellipse">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D167B-F385-43AB-AF40-A09DFA0636D9}">
      <dsp:nvSpPr>
        <dsp:cNvPr id="0" name=""/>
        <dsp:cNvSpPr/>
      </dsp:nvSpPr>
      <dsp:spPr>
        <a:xfrm>
          <a:off x="4326088"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BF738E-7C7C-4023-B37E-53B070E06967}">
      <dsp:nvSpPr>
        <dsp:cNvPr id="0" name=""/>
        <dsp:cNvSpPr/>
      </dsp:nvSpPr>
      <dsp:spPr>
        <a:xfrm>
          <a:off x="4326088" y="3620116"/>
          <a:ext cx="1475354" cy="473567"/>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Porcelain</a:t>
          </a:r>
          <a:endParaRPr lang="en-ZA" sz="1600" kern="1200" dirty="0"/>
        </a:p>
      </dsp:txBody>
      <dsp:txXfrm>
        <a:off x="4326088" y="3620116"/>
        <a:ext cx="1038981" cy="473567"/>
      </dsp:txXfrm>
    </dsp:sp>
    <dsp:sp modelId="{617CEAF4-68B4-47D8-A661-2740DD40045D}">
      <dsp:nvSpPr>
        <dsp:cNvPr id="0" name=""/>
        <dsp:cNvSpPr/>
      </dsp:nvSpPr>
      <dsp:spPr>
        <a:xfrm>
          <a:off x="5406805" y="3695338"/>
          <a:ext cx="516373" cy="516373"/>
        </a:xfrm>
        <a:prstGeom prst="ellipse">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70607-384D-4C74-AFC1-0749E4E62FCE}">
      <dsp:nvSpPr>
        <dsp:cNvPr id="0" name=""/>
        <dsp:cNvSpPr/>
      </dsp:nvSpPr>
      <dsp:spPr>
        <a:xfrm>
          <a:off x="6051107"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50FB3-8181-421C-99A7-7FCE8C2A059D}">
      <dsp:nvSpPr>
        <dsp:cNvPr id="0" name=""/>
        <dsp:cNvSpPr/>
      </dsp:nvSpPr>
      <dsp:spPr>
        <a:xfrm>
          <a:off x="6051107" y="3620116"/>
          <a:ext cx="1475354" cy="473567"/>
        </a:xfrm>
        <a:prstGeom prst="rect">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Oil</a:t>
          </a:r>
          <a:endParaRPr lang="en-ZA" sz="1600" kern="1200" dirty="0"/>
        </a:p>
      </dsp:txBody>
      <dsp:txXfrm>
        <a:off x="6051107" y="3620116"/>
        <a:ext cx="1038981" cy="473567"/>
      </dsp:txXfrm>
    </dsp:sp>
    <dsp:sp modelId="{698922FD-BF08-4A29-B0D7-11AC0E3A1FCC}">
      <dsp:nvSpPr>
        <dsp:cNvPr id="0" name=""/>
        <dsp:cNvSpPr/>
      </dsp:nvSpPr>
      <dsp:spPr>
        <a:xfrm>
          <a:off x="7131824" y="3695338"/>
          <a:ext cx="516373" cy="516373"/>
        </a:xfrm>
        <a:prstGeom prst="ellipse">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68D14-3212-4E96-8851-9BA3BE9CFAF7}">
      <dsp:nvSpPr>
        <dsp:cNvPr id="0" name=""/>
        <dsp:cNvSpPr/>
      </dsp:nvSpPr>
      <dsp:spPr>
        <a:xfrm>
          <a:off x="7776127"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82EB7A-5CBE-49CB-BB3D-5C096F7CADE6}">
      <dsp:nvSpPr>
        <dsp:cNvPr id="0" name=""/>
        <dsp:cNvSpPr/>
      </dsp:nvSpPr>
      <dsp:spPr>
        <a:xfrm>
          <a:off x="7776127" y="3620116"/>
          <a:ext cx="1475354" cy="473567"/>
        </a:xfrm>
        <a:prstGeom prst="rect">
          <a:avLst/>
        </a:prstGeom>
        <a:solidFill>
          <a:schemeClr val="accent2">
            <a:hueOff val="-1334083"/>
            <a:satOff val="-76934"/>
            <a:lumOff val="7909"/>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Liquid Silicon</a:t>
          </a:r>
          <a:endParaRPr lang="en-ZA" sz="1600" kern="1200" dirty="0"/>
        </a:p>
      </dsp:txBody>
      <dsp:txXfrm>
        <a:off x="7776127" y="3620116"/>
        <a:ext cx="1038981" cy="473567"/>
      </dsp:txXfrm>
    </dsp:sp>
    <dsp:sp modelId="{360113B6-AA2F-49E0-B447-FCDEBBF9FC38}">
      <dsp:nvSpPr>
        <dsp:cNvPr id="0" name=""/>
        <dsp:cNvSpPr/>
      </dsp:nvSpPr>
      <dsp:spPr>
        <a:xfrm>
          <a:off x="8856844" y="3695338"/>
          <a:ext cx="516373" cy="516373"/>
        </a:xfrm>
        <a:prstGeom prst="ellipse">
          <a:avLst/>
        </a:prstGeom>
        <a:solidFill>
          <a:schemeClr val="accent2">
            <a:tint val="40000"/>
            <a:alpha val="90000"/>
            <a:hueOff val="-778457"/>
            <a:satOff val="-69067"/>
            <a:lumOff val="-705"/>
            <a:alphaOff val="0"/>
          </a:schemeClr>
        </a:solidFill>
        <a:ln w="12700" cap="flat" cmpd="sng" algn="ctr">
          <a:solidFill>
            <a:schemeClr val="accent2">
              <a:tint val="40000"/>
              <a:alpha val="90000"/>
              <a:hueOff val="-778457"/>
              <a:satOff val="-69067"/>
              <a:lumOff val="-7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4D0B8-9B93-41E1-B58A-5314BEC18D94}">
      <dsp:nvSpPr>
        <dsp:cNvPr id="0" name=""/>
        <dsp:cNvSpPr/>
      </dsp:nvSpPr>
      <dsp:spPr>
        <a:xfrm>
          <a:off x="9501146" y="2518796"/>
          <a:ext cx="1475354" cy="11013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BCBF4-581E-4875-B255-C88AAB62D0F9}">
      <dsp:nvSpPr>
        <dsp:cNvPr id="0" name=""/>
        <dsp:cNvSpPr/>
      </dsp:nvSpPr>
      <dsp:spPr>
        <a:xfrm>
          <a:off x="9501146" y="3620116"/>
          <a:ext cx="1475354" cy="47356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ZA" sz="1600" kern="1200" dirty="0" smtClean="0"/>
            <a:t>Rubber</a:t>
          </a:r>
          <a:endParaRPr lang="en-ZA" sz="1600" kern="1200" dirty="0"/>
        </a:p>
      </dsp:txBody>
      <dsp:txXfrm>
        <a:off x="9501146" y="3620116"/>
        <a:ext cx="1038981" cy="473567"/>
      </dsp:txXfrm>
    </dsp:sp>
    <dsp:sp modelId="{9AE74BBB-5D64-48AE-BDAA-7DC713DF5DB9}">
      <dsp:nvSpPr>
        <dsp:cNvPr id="0" name=""/>
        <dsp:cNvSpPr/>
      </dsp:nvSpPr>
      <dsp:spPr>
        <a:xfrm>
          <a:off x="10581864" y="3695338"/>
          <a:ext cx="516373" cy="516373"/>
        </a:xfrm>
        <a:prstGeom prst="ellipse">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03/09/2018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Present boxes with just the number. On click/touch, reveal the full statement as a slide right animation</a:t>
            </a:r>
          </a:p>
          <a:p>
            <a:endParaRPr lang="en-GB"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for interactivity:</a:t>
            </a:r>
          </a:p>
          <a:p>
            <a:r>
              <a:rPr lang="en-ZA" b="0" dirty="0" smtClean="0"/>
              <a:t>When learner clicks on button  text,</a:t>
            </a:r>
            <a:r>
              <a:rPr lang="en-ZA" b="0" baseline="0" dirty="0" smtClean="0"/>
              <a:t> it expands to reveal description. When learner clicks on second text button, the first will collapse to reveal second description. </a:t>
            </a:r>
          </a:p>
          <a:p>
            <a:r>
              <a:rPr lang="en-ZA" b="0" baseline="0" dirty="0" smtClean="0"/>
              <a:t>Text as follows:</a:t>
            </a:r>
          </a:p>
          <a:p>
            <a:endParaRPr lang="en-ZA" b="1" baseline="0" dirty="0" smtClean="0"/>
          </a:p>
          <a:p>
            <a:r>
              <a:rPr lang="en-ZA" b="1" baseline="0" dirty="0" smtClean="0"/>
              <a:t>Conductors: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Conductors</a:t>
            </a:r>
            <a:r>
              <a:rPr lang="en-GB" dirty="0" smtClean="0"/>
              <a:t> are </a:t>
            </a:r>
            <a:r>
              <a:rPr lang="en-GB" dirty="0" smtClean="0"/>
              <a:t>mainly made from elements that are metals. These materials conduct </a:t>
            </a:r>
            <a:r>
              <a:rPr lang="en-GB" dirty="0" smtClean="0"/>
              <a:t>electricity easily. Very little electric force is required to cause </a:t>
            </a:r>
            <a:r>
              <a:rPr lang="en-GB" dirty="0" smtClean="0"/>
              <a:t>electrons to </a:t>
            </a:r>
            <a:r>
              <a:rPr lang="en-GB" dirty="0" smtClean="0"/>
              <a:t>flow in conductors. This is due </a:t>
            </a:r>
            <a:r>
              <a:rPr lang="en-GB" dirty="0" smtClean="0"/>
              <a:t>to </a:t>
            </a:r>
            <a:r>
              <a:rPr lang="en-GB" dirty="0" smtClean="0"/>
              <a:t>"free </a:t>
            </a:r>
            <a:r>
              <a:rPr lang="en-GB" dirty="0" smtClean="0"/>
              <a:t>electrons“ , </a:t>
            </a:r>
            <a:r>
              <a:rPr lang="en-GB" dirty="0" smtClean="0"/>
              <a:t>which exist in the atoms of conductors. Remember, “free electrons" are electrons that are </a:t>
            </a:r>
            <a:r>
              <a:rPr lang="en-GB" dirty="0" smtClean="0"/>
              <a:t>valence electrons that are very </a:t>
            </a:r>
            <a:r>
              <a:rPr lang="en-GB" dirty="0" smtClean="0"/>
              <a:t>weakly </a:t>
            </a:r>
            <a:r>
              <a:rPr lang="en-GB" dirty="0" smtClean="0"/>
              <a:t>attract </a:t>
            </a:r>
            <a:r>
              <a:rPr lang="en-GB" dirty="0" smtClean="0"/>
              <a:t>to </a:t>
            </a:r>
            <a:r>
              <a:rPr lang="en-GB" dirty="0" smtClean="0"/>
              <a:t>the positive nucleus of an </a:t>
            </a:r>
            <a:r>
              <a:rPr lang="en-GB" dirty="0" smtClean="0"/>
              <a:t>atom. With very little </a:t>
            </a:r>
            <a:r>
              <a:rPr lang="en-GB" dirty="0" smtClean="0"/>
              <a:t>external electrical</a:t>
            </a:r>
            <a:r>
              <a:rPr lang="en-GB" baseline="0" dirty="0" smtClean="0"/>
              <a:t> </a:t>
            </a:r>
            <a:r>
              <a:rPr lang="en-GB" dirty="0" smtClean="0"/>
              <a:t>force,(for example supplied from a battery),  they drift </a:t>
            </a:r>
            <a:r>
              <a:rPr lang="en-GB" dirty="0" smtClean="0"/>
              <a:t>or flow </a:t>
            </a:r>
            <a:r>
              <a:rPr lang="en-GB" dirty="0" smtClean="0"/>
              <a:t>in the same direction to </a:t>
            </a:r>
            <a:r>
              <a:rPr lang="en-GB" dirty="0" smtClean="0"/>
              <a:t>create </a:t>
            </a:r>
            <a:r>
              <a:rPr lang="en-GB" dirty="0" smtClean="0"/>
              <a:t>an electric</a:t>
            </a:r>
            <a:r>
              <a:rPr lang="en-GB" baseline="0" dirty="0" smtClean="0"/>
              <a:t> current</a:t>
            </a:r>
            <a:r>
              <a:rPr lang="en-GB" dirty="0" smtClean="0"/>
              <a:t>. </a:t>
            </a:r>
            <a:r>
              <a:rPr lang="en-GB" dirty="0" smtClean="0"/>
              <a:t>Metals such as </a:t>
            </a:r>
            <a:r>
              <a:rPr lang="en-GB" b="1" dirty="0" smtClean="0"/>
              <a:t>copper, silver, and gold </a:t>
            </a:r>
            <a:r>
              <a:rPr lang="en-GB" dirty="0" smtClean="0"/>
              <a:t>are </a:t>
            </a:r>
            <a:r>
              <a:rPr lang="en-GB" dirty="0" smtClean="0"/>
              <a:t>very good </a:t>
            </a:r>
            <a:r>
              <a:rPr lang="en-GB" dirty="0" smtClean="0"/>
              <a:t>conductors</a:t>
            </a:r>
            <a:r>
              <a:rPr lang="en-GB" dirty="0" smtClean="0"/>
              <a:t>. </a:t>
            </a:r>
            <a:r>
              <a:rPr lang="en-GB" b="1" dirty="0" smtClean="0"/>
              <a:t>Graphite</a:t>
            </a:r>
            <a:r>
              <a:rPr lang="en-GB" dirty="0" smtClean="0"/>
              <a:t> (a form of carbon) is also</a:t>
            </a:r>
            <a:r>
              <a:rPr lang="en-GB" baseline="0" dirty="0" smtClean="0"/>
              <a:t> an example of a good conductor, even though it is a non-metal element.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Insulators: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Insulators</a:t>
            </a:r>
            <a:r>
              <a:rPr lang="en-GB" dirty="0" smtClean="0"/>
              <a:t> are </a:t>
            </a:r>
            <a:r>
              <a:rPr lang="en-GB" dirty="0" smtClean="0"/>
              <a:t>mostly materials made up of molecules</a:t>
            </a:r>
            <a:r>
              <a:rPr lang="en-GB" baseline="0" dirty="0" smtClean="0"/>
              <a:t> and atoms that hold onto all</a:t>
            </a:r>
            <a:r>
              <a:rPr lang="en-GB" dirty="0" smtClean="0"/>
              <a:t> </a:t>
            </a:r>
            <a:r>
              <a:rPr lang="en-GB" dirty="0" smtClean="0"/>
              <a:t>their </a:t>
            </a:r>
            <a:r>
              <a:rPr lang="en-GB" dirty="0" smtClean="0"/>
              <a:t>electrons very tightly. </a:t>
            </a:r>
            <a:r>
              <a:rPr lang="en-GB" dirty="0" smtClean="0"/>
              <a:t>They have no free electrons, and it takes a great deal of electric force to get the electrons of an insulator to </a:t>
            </a:r>
            <a:r>
              <a:rPr lang="en-GB" dirty="0" smtClean="0"/>
              <a:t>move</a:t>
            </a:r>
            <a:r>
              <a:rPr lang="en-GB" baseline="0" dirty="0" smtClean="0"/>
              <a:t> through them in the same direction</a:t>
            </a:r>
            <a:r>
              <a:rPr lang="en-GB" dirty="0" smtClean="0"/>
              <a:t>. </a:t>
            </a:r>
            <a:r>
              <a:rPr lang="en-GB" dirty="0" smtClean="0"/>
              <a:t>The flow of electrons in an insulator is </a:t>
            </a:r>
            <a:r>
              <a:rPr lang="en-GB" dirty="0" smtClean="0"/>
              <a:t>tends </a:t>
            </a:r>
            <a:r>
              <a:rPr lang="en-GB" dirty="0" smtClean="0"/>
              <a:t>to be accompanied by intense heat, loud noise, melting or explosions, smoke and/or flame. </a:t>
            </a:r>
            <a:r>
              <a:rPr lang="en-GB" dirty="0" smtClean="0"/>
              <a:t>You will have</a:t>
            </a:r>
            <a:r>
              <a:rPr lang="en-GB" baseline="0" dirty="0" smtClean="0"/>
              <a:t> seen this when </a:t>
            </a:r>
            <a:r>
              <a:rPr lang="en-GB" b="1" baseline="0" dirty="0" smtClean="0"/>
              <a:t>air</a:t>
            </a:r>
            <a:r>
              <a:rPr lang="en-GB" baseline="0" dirty="0" smtClean="0"/>
              <a:t>, which is an insulator, is forced to carry charges during a thunderstorm – the flashes of light you see in lightning is evidence that the air is carrying a flow of electrons. </a:t>
            </a:r>
            <a:r>
              <a:rPr lang="en-GB" dirty="0" smtClean="0"/>
              <a:t>Materials </a:t>
            </a:r>
            <a:r>
              <a:rPr lang="en-GB" dirty="0" smtClean="0"/>
              <a:t>such as </a:t>
            </a:r>
            <a:r>
              <a:rPr lang="en-GB" b="1" dirty="0" smtClean="0"/>
              <a:t>rubber, glass, paper </a:t>
            </a:r>
            <a:r>
              <a:rPr lang="en-GB" b="0" dirty="0" smtClean="0"/>
              <a:t>and </a:t>
            </a:r>
            <a:r>
              <a:rPr lang="en-GB" b="1" dirty="0" smtClean="0"/>
              <a:t>ceramics </a:t>
            </a:r>
            <a:r>
              <a:rPr lang="en-GB" dirty="0" smtClean="0"/>
              <a:t>are good insulators.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Semi-conductors: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Semi-conductors</a:t>
            </a:r>
            <a:r>
              <a:rPr lang="en-GB" dirty="0" smtClean="0"/>
              <a:t> lie somewhere between conductors and insulators. </a:t>
            </a:r>
            <a:r>
              <a:rPr lang="en-GB" dirty="0" smtClean="0"/>
              <a:t>Elements on the Periodic Table that are between the metals and non-metals, the metalloids, are</a:t>
            </a:r>
            <a:r>
              <a:rPr lang="en-GB" baseline="0" dirty="0" smtClean="0"/>
              <a:t> semi-conductors. These materials have the properties of both conductors and insulators, depending on the conditions. </a:t>
            </a:r>
            <a:r>
              <a:rPr lang="en-GB" dirty="0" smtClean="0"/>
              <a:t>The </a:t>
            </a:r>
            <a:r>
              <a:rPr lang="en-GB" dirty="0" smtClean="0"/>
              <a:t>atoms of a semi-conductor have no free </a:t>
            </a:r>
            <a:r>
              <a:rPr lang="en-GB" dirty="0" smtClean="0"/>
              <a:t>electrons, so at low temperatures are insulators. However</a:t>
            </a:r>
            <a:r>
              <a:rPr lang="en-GB" dirty="0" smtClean="0"/>
              <a:t>, they do have </a:t>
            </a:r>
            <a:r>
              <a:rPr lang="en-GB" baseline="0" dirty="0" smtClean="0"/>
              <a:t>valence</a:t>
            </a:r>
            <a:r>
              <a:rPr lang="en-GB" dirty="0" smtClean="0"/>
              <a:t> electrons </a:t>
            </a:r>
            <a:r>
              <a:rPr lang="en-GB" dirty="0" smtClean="0"/>
              <a:t>that </a:t>
            </a:r>
            <a:r>
              <a:rPr lang="en-GB" dirty="0" smtClean="0"/>
              <a:t>are loosely held </a:t>
            </a:r>
            <a:r>
              <a:rPr lang="en-GB" dirty="0" smtClean="0"/>
              <a:t>and can be </a:t>
            </a:r>
            <a:r>
              <a:rPr lang="en-GB" dirty="0" smtClean="0"/>
              <a:t>move when the temperature is increased and </a:t>
            </a:r>
            <a:r>
              <a:rPr lang="en-GB" baseline="0" dirty="0" smtClean="0"/>
              <a:t>a small</a:t>
            </a:r>
            <a:r>
              <a:rPr lang="en-GB" dirty="0" smtClean="0"/>
              <a:t> </a:t>
            </a:r>
            <a:r>
              <a:rPr lang="en-GB" dirty="0" smtClean="0"/>
              <a:t>electric </a:t>
            </a:r>
            <a:r>
              <a:rPr lang="en-GB" dirty="0" smtClean="0"/>
              <a:t>force is applied across it’s ends. Under these conditions, semi-conductors </a:t>
            </a:r>
            <a:r>
              <a:rPr lang="en-GB" dirty="0" smtClean="0"/>
              <a:t>can conduct electricity </a:t>
            </a:r>
            <a:r>
              <a:rPr lang="en-GB" dirty="0" smtClean="0"/>
              <a:t>without </a:t>
            </a:r>
            <a:r>
              <a:rPr lang="en-GB" dirty="0" smtClean="0"/>
              <a:t>being </a:t>
            </a:r>
            <a:r>
              <a:rPr lang="en-GB" dirty="0" smtClean="0"/>
              <a:t>damaged. But, </a:t>
            </a:r>
            <a:r>
              <a:rPr lang="en-GB" dirty="0" smtClean="0"/>
              <a:t>semi-conductors can be damaged with too much electric </a:t>
            </a:r>
            <a:r>
              <a:rPr lang="en-GB" dirty="0" smtClean="0"/>
              <a:t>force is applied. </a:t>
            </a:r>
            <a:r>
              <a:rPr lang="en-GB" sz="1200" b="1" i="0" kern="1200" dirty="0" smtClean="0">
                <a:solidFill>
                  <a:schemeClr val="tx1"/>
                </a:solidFill>
                <a:effectLst/>
                <a:latin typeface="+mn-lt"/>
                <a:ea typeface="+mn-ea"/>
                <a:cs typeface="+mn-cs"/>
              </a:rPr>
              <a:t>Silicon</a:t>
            </a:r>
            <a:r>
              <a:rPr lang="en-GB" sz="1200" b="0" i="0" kern="1200" dirty="0" smtClean="0">
                <a:solidFill>
                  <a:schemeClr val="tx1"/>
                </a:solidFill>
                <a:effectLst/>
                <a:latin typeface="+mn-lt"/>
                <a:ea typeface="+mn-ea"/>
                <a:cs typeface="+mn-cs"/>
              </a:rPr>
              <a:t> is the most common semi-conductor.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ZA" b="1" baseline="0" dirty="0" smtClean="0"/>
          </a:p>
          <a:p>
            <a:endParaRPr lang="en-ZA" b="1" baseline="0"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smtClean="0"/>
          </a:p>
          <a:p>
            <a:pPr marL="228600" indent="-228600">
              <a:buAutoNum type="arabicPeriod"/>
            </a:pPr>
            <a:r>
              <a:rPr lang="en-ZA" b="1" dirty="0" smtClean="0"/>
              <a:t>Click here to download Experiment– to open in popup (see Word doc in Dropbox folder)</a:t>
            </a:r>
          </a:p>
          <a:p>
            <a:pPr marL="228600" indent="-228600">
              <a:buAutoNum type="arabicPeriod"/>
            </a:pPr>
            <a:r>
              <a:rPr lang="en-ZA" b="1" dirty="0" smtClean="0"/>
              <a:t>Experiment taken from: http://www.fofweb.com/onfiles/seof/chemistry_experiments/4-08.pdf</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Click here – to link to</a:t>
            </a:r>
            <a:r>
              <a:rPr lang="en-ZA" b="1" baseline="0" dirty="0" smtClean="0"/>
              <a:t> Experiment findings in Dropbox folder</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for design: Please recreate atomic</a:t>
            </a:r>
            <a:r>
              <a:rPr lang="en-ZA" b="1" baseline="0" dirty="0" smtClean="0"/>
              <a:t> structure diagrams</a:t>
            </a:r>
          </a:p>
          <a:p>
            <a:endParaRPr lang="en-ZA" b="1"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 Recreate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Student</a:t>
            </a:r>
            <a:r>
              <a:rPr lang="en-US" b="0" baseline="0" dirty="0" smtClean="0"/>
              <a:t> clicks on each card to flip over/reveal content. Relevant graphics/icon  to be created to represent each item which displays before card is flipped. Example provided only- they must be recreated.</a:t>
            </a:r>
            <a:endParaRPr lang="en-US" b="0" dirty="0" smtClean="0"/>
          </a:p>
          <a:p>
            <a:endParaRPr lang="en-ZA" b="1" dirty="0" smtClean="0"/>
          </a:p>
          <a:p>
            <a:r>
              <a:rPr lang="en-ZA" dirty="0" err="1" smtClean="0">
                <a:solidFill>
                  <a:schemeClr val="tx1">
                    <a:lumMod val="65000"/>
                    <a:lumOff val="35000"/>
                  </a:schemeClr>
                </a:solidFill>
              </a:rPr>
              <a:t>Flipcard</a:t>
            </a:r>
            <a:r>
              <a:rPr lang="en-ZA" dirty="0" smtClean="0">
                <a:solidFill>
                  <a:schemeClr val="tx1">
                    <a:lumMod val="65000"/>
                    <a:lumOff val="35000"/>
                  </a:schemeClr>
                </a:solidFill>
              </a:rPr>
              <a:t> text:</a:t>
            </a:r>
          </a:p>
          <a:p>
            <a:r>
              <a:rPr lang="en-ZA" dirty="0" smtClean="0"/>
              <a:t>1. Electrical</a:t>
            </a:r>
          </a:p>
          <a:p>
            <a:r>
              <a:rPr lang="en-ZA" dirty="0" smtClean="0"/>
              <a:t>The higher the voltage at which a piece of equipment works, the more complex the problem of insulation becomes. </a:t>
            </a:r>
            <a:r>
              <a:rPr lang="en-ZA" dirty="0" smtClean="0"/>
              <a:t>We evaluating</a:t>
            </a:r>
            <a:r>
              <a:rPr lang="en-ZA" baseline="0" dirty="0" smtClean="0"/>
              <a:t> if a material is a good insulator we look at </a:t>
            </a:r>
            <a:r>
              <a:rPr lang="en-ZA" dirty="0" smtClean="0"/>
              <a:t>the </a:t>
            </a:r>
            <a:r>
              <a:rPr lang="en-ZA" dirty="0" smtClean="0"/>
              <a:t>resistivity, electric strength,  flash-over  value,  permittivity  and  dielectric  </a:t>
            </a:r>
            <a:r>
              <a:rPr lang="en-ZA" dirty="0" smtClean="0"/>
              <a:t>loss.</a:t>
            </a:r>
            <a:endParaRPr lang="en-ZA" dirty="0" smtClean="0"/>
          </a:p>
          <a:p>
            <a:r>
              <a:rPr lang="en-ZA" dirty="0" smtClean="0"/>
              <a:t>2. Mechanical</a:t>
            </a:r>
          </a:p>
          <a:p>
            <a:r>
              <a:rPr lang="en-ZA" dirty="0" smtClean="0"/>
              <a:t>The properties we look at here relate to the strength of the material. We ask how the material responses to forces</a:t>
            </a:r>
            <a:r>
              <a:rPr lang="en-ZA" baseline="0" dirty="0" smtClean="0"/>
              <a:t> of tension ( Stretching or </a:t>
            </a:r>
            <a:r>
              <a:rPr lang="en-ZA" dirty="0" smtClean="0"/>
              <a:t>tensile strength), compression</a:t>
            </a:r>
            <a:r>
              <a:rPr lang="en-ZA" baseline="0" dirty="0" smtClean="0"/>
              <a:t> (squashing)</a:t>
            </a:r>
            <a:r>
              <a:rPr lang="en-ZA" dirty="0" smtClean="0"/>
              <a:t>, twisting and bending.</a:t>
            </a:r>
            <a:r>
              <a:rPr lang="en-ZA" baseline="0" dirty="0" smtClean="0"/>
              <a:t> We also need to consider</a:t>
            </a:r>
            <a:r>
              <a:rPr lang="en-ZA" dirty="0" smtClean="0"/>
              <a:t> if</a:t>
            </a:r>
            <a:r>
              <a:rPr lang="en-ZA" baseline="0" dirty="0" smtClean="0"/>
              <a:t> the material can be changed by turning it on a lathe or cutting it into particular shapes (</a:t>
            </a:r>
            <a:r>
              <a:rPr lang="en-ZA" dirty="0" smtClean="0"/>
              <a:t>machining ability).</a:t>
            </a:r>
            <a:endParaRPr lang="en-ZA" dirty="0" smtClean="0"/>
          </a:p>
          <a:p>
            <a:r>
              <a:rPr lang="en-ZA" dirty="0" smtClean="0"/>
              <a:t>3. Physical</a:t>
            </a:r>
          </a:p>
          <a:p>
            <a:r>
              <a:rPr lang="en-ZA" dirty="0" smtClean="0"/>
              <a:t>An insulating</a:t>
            </a:r>
            <a:r>
              <a:rPr lang="en-ZA" baseline="0" dirty="0" smtClean="0"/>
              <a:t> material must be able to with stand high temperatures (high melting point) and must not absorb moisture easily.</a:t>
            </a:r>
            <a:endParaRPr lang="en-ZA" dirty="0" smtClean="0"/>
          </a:p>
          <a:p>
            <a:r>
              <a:rPr lang="en-ZA" dirty="0" smtClean="0"/>
              <a:t>4. Chemical</a:t>
            </a:r>
          </a:p>
          <a:p>
            <a:r>
              <a:rPr lang="en-ZA" dirty="0" smtClean="0"/>
              <a:t>Insulators should not be substances that are</a:t>
            </a:r>
            <a:r>
              <a:rPr lang="en-ZA" baseline="0" dirty="0" smtClean="0"/>
              <a:t> chemically reactive. It is</a:t>
            </a:r>
            <a:r>
              <a:rPr lang="en-ZA" dirty="0" smtClean="0"/>
              <a:t> possible</a:t>
            </a:r>
            <a:r>
              <a:rPr lang="en-ZA" baseline="0" dirty="0" smtClean="0"/>
              <a:t> that </a:t>
            </a:r>
            <a:r>
              <a:rPr lang="en-ZA" dirty="0" smtClean="0"/>
              <a:t>chemicals such</a:t>
            </a:r>
            <a:r>
              <a:rPr lang="en-ZA" baseline="0" dirty="0" smtClean="0"/>
              <a:t> as </a:t>
            </a:r>
            <a:r>
              <a:rPr lang="en-ZA" dirty="0" smtClean="0"/>
              <a:t>oils, oxygen and acids could</a:t>
            </a:r>
            <a:r>
              <a:rPr lang="en-ZA" baseline="0" dirty="0" smtClean="0"/>
              <a:t> come</a:t>
            </a:r>
            <a:r>
              <a:rPr lang="en-ZA" dirty="0" smtClean="0"/>
              <a:t> </a:t>
            </a:r>
            <a:r>
              <a:rPr lang="en-ZA" dirty="0" smtClean="0"/>
              <a:t>into contact with </a:t>
            </a:r>
            <a:r>
              <a:rPr lang="en-ZA" dirty="0" smtClean="0"/>
              <a:t>an </a:t>
            </a:r>
            <a:r>
              <a:rPr lang="en-ZA" dirty="0" smtClean="0"/>
              <a:t>insulating </a:t>
            </a:r>
            <a:r>
              <a:rPr lang="en-ZA" dirty="0" smtClean="0"/>
              <a:t>material</a:t>
            </a:r>
            <a:r>
              <a:rPr lang="en-ZA" baseline="0" dirty="0" smtClean="0"/>
              <a:t> in a machine. </a:t>
            </a:r>
            <a:r>
              <a:rPr lang="en-ZA" dirty="0" smtClean="0"/>
              <a:t> You</a:t>
            </a:r>
            <a:r>
              <a:rPr lang="en-ZA" baseline="0" dirty="0" smtClean="0"/>
              <a:t> need to make sure that the insulator will not be a</a:t>
            </a:r>
            <a:r>
              <a:rPr lang="en-ZA" dirty="0" smtClean="0"/>
              <a:t>ffected by these chemicals,</a:t>
            </a:r>
            <a:r>
              <a:rPr lang="en-ZA" baseline="0" dirty="0" smtClean="0"/>
              <a:t> even at high temperatures.</a:t>
            </a:r>
            <a:endParaRPr lang="en-ZA" dirty="0" smtClean="0"/>
          </a:p>
          <a:p>
            <a:endParaRPr lang="en-ZA" dirty="0" smtClean="0">
              <a:solidFill>
                <a:schemeClr val="tx1">
                  <a:lumMod val="65000"/>
                  <a:lumOff val="35000"/>
                </a:schemeClr>
              </a:solidFill>
            </a:endParaRPr>
          </a:p>
          <a:p>
            <a:endParaRPr lang="en-ZA" b="1"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for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Source remaining images for each element, make sure all same style. </a:t>
            </a:r>
            <a:r>
              <a:rPr lang="en-US" b="0" dirty="0" err="1" smtClean="0"/>
              <a:t>I.e</a:t>
            </a:r>
            <a:r>
              <a:rPr lang="en-US" b="0" dirty="0" smtClean="0"/>
              <a:t> remove backgrounds,</a:t>
            </a:r>
            <a:r>
              <a:rPr lang="en-US" b="0" baseline="0" dirty="0" smtClean="0"/>
              <a:t> so all on transparent bg. </a:t>
            </a:r>
            <a:r>
              <a:rPr lang="en-US" b="0" dirty="0" smtClean="0"/>
              <a:t>These are from Wikipedia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Redo</a:t>
            </a:r>
            <a:r>
              <a:rPr lang="en-US" b="0" baseline="0" dirty="0" smtClean="0"/>
              <a:t> layout so it is formatted nicely.</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Student</a:t>
            </a:r>
            <a:r>
              <a:rPr lang="en-US" b="0" baseline="0" dirty="0" smtClean="0"/>
              <a:t> clicks on each card to link to additional content. Once all content has been viewed, next button is displayed. Additional content slides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Embedded</a:t>
            </a:r>
            <a:r>
              <a:rPr lang="en-ZA" b="1" baseline="0" dirty="0" smtClean="0"/>
              <a:t> video: </a:t>
            </a:r>
            <a:r>
              <a:rPr lang="en-ZA" dirty="0" smtClean="0"/>
              <a:t>https://www.youtube.com/watch?v=U8IFo7ykHuU</a:t>
            </a: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 for Infographic. Document to be converted into infographic can be found in resources in </a:t>
            </a:r>
            <a:r>
              <a:rPr lang="en-ZA" b="0" baseline="0" dirty="0" err="1" smtClean="0"/>
              <a:t>dropbox</a:t>
            </a:r>
            <a:r>
              <a:rPr lang="en-ZA" b="0" baseline="0" dirty="0" smtClean="0"/>
              <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baseline="0" dirty="0" smtClean="0"/>
              <a:t>Recreate table</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for interactivity:</a:t>
            </a:r>
          </a:p>
          <a:p>
            <a:r>
              <a:rPr lang="en-ZA" b="0" dirty="0" smtClean="0"/>
              <a:t>When learner clicks on button  text,</a:t>
            </a:r>
            <a:r>
              <a:rPr lang="en-ZA" b="0" baseline="0" dirty="0" smtClean="0"/>
              <a:t> it expands to reveal description. When learner clicks on second text button, the first will collapse to reveal second description. </a:t>
            </a:r>
          </a:p>
          <a:p>
            <a:r>
              <a:rPr lang="en-ZA" b="0" baseline="0" dirty="0" smtClean="0"/>
              <a:t>Text as follows:</a:t>
            </a:r>
          </a:p>
          <a:p>
            <a:endParaRPr lang="en-ZA" b="1" dirty="0" smtClean="0"/>
          </a:p>
          <a:p>
            <a:r>
              <a:rPr lang="en-ZA" b="1" dirty="0" smtClean="0"/>
              <a:t>Metallic bonds:</a:t>
            </a:r>
          </a:p>
          <a:p>
            <a:r>
              <a:rPr lang="en-GB" dirty="0" smtClean="0"/>
              <a:t>Elements classified as metals lose </a:t>
            </a:r>
            <a:r>
              <a:rPr lang="en-GB" dirty="0" smtClean="0"/>
              <a:t>their valence electrons </a:t>
            </a:r>
            <a:r>
              <a:rPr lang="en-GB" dirty="0" smtClean="0"/>
              <a:t>easily. The </a:t>
            </a:r>
            <a:r>
              <a:rPr lang="en-GB" dirty="0" smtClean="0"/>
              <a:t>valence electrons </a:t>
            </a:r>
            <a:r>
              <a:rPr lang="en-GB" dirty="0" smtClean="0"/>
              <a:t>in a metallic element are free to move </a:t>
            </a:r>
            <a:r>
              <a:rPr lang="en-GB" dirty="0" smtClean="0"/>
              <a:t>between </a:t>
            </a:r>
            <a:r>
              <a:rPr lang="en-GB" dirty="0" smtClean="0"/>
              <a:t>all the atoms in the </a:t>
            </a:r>
            <a:r>
              <a:rPr lang="en-GB" dirty="0" smtClean="0"/>
              <a:t>metal – they are delocalised or free electrons. The atoms of a metal </a:t>
            </a:r>
            <a:r>
              <a:rPr lang="en-GB" dirty="0" smtClean="0"/>
              <a:t>are held together by </a:t>
            </a:r>
            <a:r>
              <a:rPr lang="en-GB" dirty="0" smtClean="0"/>
              <a:t>the </a:t>
            </a:r>
            <a:r>
              <a:rPr lang="en-GB" b="1" dirty="0" smtClean="0"/>
              <a:t>electrostatic attraction </a:t>
            </a:r>
            <a:r>
              <a:rPr lang="en-GB" dirty="0" smtClean="0"/>
              <a:t>between </a:t>
            </a:r>
            <a:r>
              <a:rPr lang="en-GB" dirty="0" smtClean="0"/>
              <a:t>the </a:t>
            </a:r>
            <a:r>
              <a:rPr lang="en-GB" dirty="0" smtClean="0"/>
              <a:t>positively charged nuclei and core</a:t>
            </a:r>
            <a:r>
              <a:rPr lang="en-GB" baseline="0" dirty="0" smtClean="0"/>
              <a:t> electrons (together they form a positive ion) </a:t>
            </a:r>
            <a:r>
              <a:rPr lang="en-GB" b="1" baseline="0" dirty="0" smtClean="0"/>
              <a:t>and</a:t>
            </a:r>
            <a:r>
              <a:rPr lang="en-GB" baseline="0" dirty="0" smtClean="0"/>
              <a:t> </a:t>
            </a:r>
            <a:r>
              <a:rPr lang="en-GB" dirty="0" smtClean="0"/>
              <a:t> the free</a:t>
            </a:r>
            <a:r>
              <a:rPr lang="en-GB" baseline="0" dirty="0" smtClean="0"/>
              <a:t> </a:t>
            </a:r>
            <a:r>
              <a:rPr lang="en-GB" dirty="0" smtClean="0"/>
              <a:t>electrons</a:t>
            </a:r>
            <a:r>
              <a:rPr lang="en-GB" dirty="0" smtClean="0"/>
              <a:t>. </a:t>
            </a:r>
            <a:r>
              <a:rPr lang="en-GB" dirty="0" smtClean="0"/>
              <a:t>This</a:t>
            </a:r>
            <a:r>
              <a:rPr lang="en-GB" baseline="0" dirty="0" smtClean="0"/>
              <a:t> arrangement of positively charged metal ions in a fixed lattice covered by free electrons moving in a random pattern is called a</a:t>
            </a:r>
            <a:r>
              <a:rPr lang="en-GB" dirty="0" smtClean="0"/>
              <a:t> </a:t>
            </a:r>
            <a:r>
              <a:rPr lang="en-GB" b="1" dirty="0" smtClean="0"/>
              <a:t>metallic </a:t>
            </a:r>
            <a:r>
              <a:rPr lang="en-GB" b="1" dirty="0" smtClean="0"/>
              <a:t>bond</a:t>
            </a:r>
            <a:r>
              <a:rPr lang="en-GB" dirty="0" smtClean="0"/>
              <a:t>. </a:t>
            </a:r>
            <a:r>
              <a:rPr lang="en-GB" b="0" dirty="0" smtClean="0"/>
              <a:t>These elements are good conductors</a:t>
            </a:r>
            <a:r>
              <a:rPr lang="en-GB" b="0" baseline="0" dirty="0" smtClean="0"/>
              <a:t> of electricity.</a:t>
            </a:r>
            <a:endParaRPr lang="en-GB" b="0" dirty="0" smtClean="0"/>
          </a:p>
          <a:p>
            <a:endParaRPr lang="en-GB" b="1" dirty="0" smtClean="0"/>
          </a:p>
          <a:p>
            <a:r>
              <a:rPr lang="en-GB" b="1" dirty="0" smtClean="0"/>
              <a:t>Covalent bonds:</a:t>
            </a:r>
          </a:p>
          <a:p>
            <a:r>
              <a:rPr lang="en-GB" dirty="0" smtClean="0"/>
              <a:t>Elements classified as non-metals and compounds composed of non-metallic elements are held </a:t>
            </a:r>
            <a:r>
              <a:rPr lang="en-GB" dirty="0" smtClean="0"/>
              <a:t>together in molecules by </a:t>
            </a:r>
            <a:r>
              <a:rPr lang="en-GB" dirty="0" smtClean="0"/>
              <a:t>covalent bonds. Atoms in these substances share one or more specific pairs of </a:t>
            </a:r>
            <a:r>
              <a:rPr lang="en-GB" dirty="0" smtClean="0"/>
              <a:t>valence electrons. The electrons in the molecules formed </a:t>
            </a:r>
            <a:r>
              <a:rPr lang="en-GB" dirty="0" smtClean="0"/>
              <a:t>are localised (they cannot move freely throughout the substance), and these materials do not therefore conduct electricity.</a:t>
            </a:r>
          </a:p>
          <a:p>
            <a:endParaRPr lang="en-GB" b="1" dirty="0" smtClean="0"/>
          </a:p>
          <a:p>
            <a:r>
              <a:rPr lang="en-GB" b="1" dirty="0" smtClean="0"/>
              <a:t>Ionic</a:t>
            </a:r>
            <a:r>
              <a:rPr lang="en-GB" b="1" baseline="0" dirty="0" smtClean="0"/>
              <a:t>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When a metal and non-metal element combine to form a compound, a different type of bonding takes place. Atoms of the metal lose </a:t>
            </a:r>
            <a:r>
              <a:rPr lang="en-GB" dirty="0" smtClean="0"/>
              <a:t>valence</a:t>
            </a:r>
            <a:r>
              <a:rPr lang="en-GB" baseline="0" dirty="0" smtClean="0"/>
              <a:t> </a:t>
            </a:r>
            <a:r>
              <a:rPr lang="en-GB" dirty="0" smtClean="0"/>
              <a:t>electrons to form a positive ion </a:t>
            </a:r>
            <a:r>
              <a:rPr lang="en-GB" dirty="0" smtClean="0"/>
              <a:t>and atoms of the non-metal gain electrons</a:t>
            </a:r>
            <a:r>
              <a:rPr lang="en-GB" dirty="0" smtClean="0"/>
              <a:t>, to form a negative</a:t>
            </a:r>
            <a:r>
              <a:rPr lang="en-GB" baseline="0" dirty="0" smtClean="0"/>
              <a:t> ion.</a:t>
            </a:r>
            <a:r>
              <a:rPr lang="en-GB" dirty="0" smtClean="0"/>
              <a:t> There is a very strong electrostatic force of attraction between these </a:t>
            </a:r>
            <a:r>
              <a:rPr lang="en-GB" dirty="0" smtClean="0"/>
              <a:t>oppositely charged </a:t>
            </a:r>
            <a:r>
              <a:rPr lang="en-GB" dirty="0" smtClean="0"/>
              <a:t>ions. This is called ionic bonding. The ions are arranged in a regular 3D arrangement known as an ionic lattice</a:t>
            </a:r>
            <a:r>
              <a:rPr lang="en-GB" baseline="0" dirty="0" smtClean="0"/>
              <a:t>. We find this in compounds that form crystals </a:t>
            </a:r>
            <a:r>
              <a:rPr lang="en-GB" dirty="0" smtClean="0"/>
              <a:t>when solid. As a solid, the ions cannot move and so do not conduct electricity. But if the crystalline solid melts or dissolve in water, the ions are free to move and will conduct electricity.  </a:t>
            </a:r>
            <a:endParaRPr lang="en-GB" b="1"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baseline="0" dirty="0" smtClean="0"/>
              <a:t>Recreate this animation found on: https://www.halbleiter.org/en/fundamentals/conductors-insulators-semiconductors/</a:t>
            </a:r>
          </a:p>
          <a:p>
            <a:endParaRPr lang="en-ZA" b="1" baseline="0" dirty="0" smtClean="0"/>
          </a:p>
          <a:p>
            <a:r>
              <a:rPr lang="en-ZA" b="1" baseline="0" dirty="0" smtClean="0"/>
              <a:t>OR EMBED??</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 Recreate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1" baseline="0" dirty="0" smtClean="0"/>
              <a:t> Create icons/images to represent the following electronic devices:</a:t>
            </a:r>
          </a:p>
          <a:p>
            <a:r>
              <a:rPr lang="en-ZA" b="1" baseline="0" dirty="0" smtClean="0"/>
              <a:t>Microwave</a:t>
            </a:r>
          </a:p>
          <a:p>
            <a:r>
              <a:rPr lang="en-ZA" b="1" baseline="0" dirty="0" smtClean="0"/>
              <a:t>Computer</a:t>
            </a:r>
          </a:p>
          <a:p>
            <a:r>
              <a:rPr lang="en-ZA" b="1" baseline="0" dirty="0" smtClean="0"/>
              <a:t>Watch</a:t>
            </a:r>
          </a:p>
          <a:p>
            <a:r>
              <a:rPr lang="en-ZA" b="1" baseline="0" dirty="0" smtClean="0"/>
              <a:t>TV</a:t>
            </a:r>
          </a:p>
          <a:p>
            <a:r>
              <a:rPr lang="en-ZA" b="1" baseline="0" dirty="0" smtClean="0"/>
              <a:t>Air conditioner</a:t>
            </a:r>
          </a:p>
          <a:p>
            <a:r>
              <a:rPr lang="en-ZA" b="1" baseline="0" dirty="0" smtClean="0"/>
              <a:t>Stove</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Correct answers</a:t>
            </a:r>
            <a:r>
              <a:rPr lang="en-ZA" dirty="0" smtClean="0"/>
              <a:t>:</a:t>
            </a:r>
          </a:p>
          <a:p>
            <a:r>
              <a:rPr lang="en-ZA" dirty="0" smtClean="0"/>
              <a:t>Q1: Metals</a:t>
            </a:r>
          </a:p>
          <a:p>
            <a:r>
              <a:rPr lang="en-ZA" dirty="0" smtClean="0"/>
              <a:t>Q2: Graphite (carbon)</a:t>
            </a:r>
          </a:p>
          <a:p>
            <a:r>
              <a:rPr lang="en-ZA" dirty="0" smtClean="0"/>
              <a:t>Q3: Covalent bonding</a:t>
            </a:r>
          </a:p>
          <a:p>
            <a:r>
              <a:rPr lang="en-ZA" dirty="0" smtClean="0"/>
              <a:t>Q4: Alloy</a:t>
            </a:r>
          </a:p>
          <a:p>
            <a:r>
              <a:rPr lang="en-ZA" dirty="0" smtClean="0"/>
              <a:t>Q5: Copper and tin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344184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CLICK HERE Link to simulation:</a:t>
            </a:r>
            <a:r>
              <a:rPr lang="en-ZA" b="1" baseline="0" dirty="0" smtClean="0"/>
              <a:t> https://phet.colorado.edu/en/simulation/legacy/conductivity </a:t>
            </a:r>
          </a:p>
          <a:p>
            <a:endParaRPr lang="en-ZA" b="1" baseline="0" dirty="0" smtClean="0"/>
          </a:p>
          <a:p>
            <a:r>
              <a:rPr lang="en-ZA" b="1" baseline="0" dirty="0" smtClean="0"/>
              <a:t>Click here to activity- Link to Word doc- Activity: Conductors and Insulators - can be found in resources section</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Link to Answer Sheet</a:t>
            </a:r>
            <a:r>
              <a:rPr lang="en-ZA" b="1" baseline="0" dirty="0" smtClean="0"/>
              <a:t> in Resource folder – Activity – Conductors and Insulators – Answers</a:t>
            </a:r>
          </a:p>
          <a:p>
            <a:endParaRPr lang="en-ZA" b="1" baseline="0" dirty="0" smtClean="0"/>
          </a:p>
          <a:p>
            <a:r>
              <a:rPr lang="en-ZA" b="1" baseline="0" dirty="0" smtClean="0"/>
              <a:t>Note to design: Please recreate/format sheet</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for design: Please recreate atomic</a:t>
            </a:r>
            <a:r>
              <a:rPr lang="en-ZA" b="1" baseline="0" dirty="0" smtClean="0"/>
              <a:t> structure diagrams</a:t>
            </a:r>
          </a:p>
          <a:p>
            <a:endParaRPr lang="en-ZA" b="1" baseline="0" dirty="0" smtClean="0"/>
          </a:p>
          <a:p>
            <a:r>
              <a:rPr lang="en-ZA" b="1" baseline="0" dirty="0" smtClean="0"/>
              <a:t>Note for interactivity:</a:t>
            </a:r>
          </a:p>
          <a:p>
            <a:pPr marL="228600" indent="-228600">
              <a:buAutoNum type="arabicPeriod"/>
            </a:pPr>
            <a:r>
              <a:rPr lang="en-ZA" b="1" dirty="0" smtClean="0"/>
              <a:t>When learner, clicks on hint box, hint appears</a:t>
            </a:r>
          </a:p>
          <a:p>
            <a:pPr marL="228600" indent="-228600">
              <a:buAutoNum type="arabicPeriod"/>
            </a:pPr>
            <a:r>
              <a:rPr lang="en-ZA" b="1" dirty="0" smtClean="0"/>
              <a:t>Also, when hint appears, animate</a:t>
            </a:r>
            <a:r>
              <a:rPr lang="en-ZA" b="1" baseline="0" dirty="0" smtClean="0"/>
              <a:t> the valence electrons (outer electron) on each of the elements do that it glows/stands out.</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 Recreate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for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Source remaining images for each element, make sure all same style. </a:t>
            </a:r>
            <a:r>
              <a:rPr lang="en-US" b="0" dirty="0" err="1" smtClean="0"/>
              <a:t>I.e</a:t>
            </a:r>
            <a:r>
              <a:rPr lang="en-US" b="0" dirty="0" smtClean="0"/>
              <a:t> remove backgrounds,</a:t>
            </a:r>
            <a:r>
              <a:rPr lang="en-US" b="0" baseline="0" dirty="0" smtClean="0"/>
              <a:t> so all on transparent bg. </a:t>
            </a:r>
            <a:r>
              <a:rPr lang="en-US" b="0" dirty="0" smtClean="0"/>
              <a:t>These are from Wikipedia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Redo</a:t>
            </a:r>
            <a:r>
              <a:rPr lang="en-US" b="0" baseline="0" dirty="0" smtClean="0"/>
              <a:t> layout to suit the technology chosen.</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Student</a:t>
            </a:r>
            <a:r>
              <a:rPr lang="en-US" b="0" baseline="0" dirty="0" smtClean="0"/>
              <a:t> clicks on each card to link to additional content. Once all content has been viewed, NEXT button is displayed.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Additional content slides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to design team:</a:t>
            </a:r>
          </a:p>
          <a:p>
            <a:r>
              <a:rPr lang="en-ZA" b="0" dirty="0" smtClean="0"/>
              <a:t>Please recreate layout to visually appealing</a:t>
            </a:r>
            <a:r>
              <a:rPr lang="en-ZA" b="0" baseline="0" dirty="0" smtClean="0"/>
              <a:t> format</a:t>
            </a:r>
          </a:p>
          <a:p>
            <a:endParaRPr lang="en-ZA" b="0" baseline="0" dirty="0" smtClean="0"/>
          </a:p>
          <a:p>
            <a:r>
              <a:rPr lang="en-ZA" b="0" baseline="0" dirty="0" smtClean="0"/>
              <a:t>Link to periodic table: https://ptable.com/</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15140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1289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6153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59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4"/>
            <a:ext cx="10515600" cy="4849495"/>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235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slide" Target="slide10.xml"/><Relationship Id="rId5" Type="http://schemas.openxmlformats.org/officeDocument/2006/relationships/image" Target="../media/image2.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2.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6" Type="http://schemas.openxmlformats.org/officeDocument/2006/relationships/image" Target="../media/image14.png"/><Relationship Id="rId1" Type="http://schemas.openxmlformats.org/officeDocument/2006/relationships/tags" Target="../tags/tag23.xml"/><Relationship Id="rId15" Type="http://schemas.openxmlformats.org/officeDocument/2006/relationships/image" Target="../media/image13.png"/><Relationship Id="rId4" Type="http://schemas.openxmlformats.org/officeDocument/2006/relationships/image" Target="../media/image3.png"/><Relationship Id="rId1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png"/><Relationship Id="rId1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18" Type="http://schemas.openxmlformats.org/officeDocument/2006/relationships/diagramColors" Target="../diagrams/colors2.xml"/><Relationship Id="rId3" Type="http://schemas.openxmlformats.org/officeDocument/2006/relationships/notesSlide" Target="../notesSlides/notesSlide28.xml"/><Relationship Id="rId17" Type="http://schemas.openxmlformats.org/officeDocument/2006/relationships/diagramQuickStyle" Target="../diagrams/quickStyle2.xml"/><Relationship Id="rId2" Type="http://schemas.openxmlformats.org/officeDocument/2006/relationships/slideLayout" Target="../slideLayouts/slideLayout3.xml"/><Relationship Id="rId16" Type="http://schemas.openxmlformats.org/officeDocument/2006/relationships/diagramLayout" Target="../diagrams/layout2.xml"/><Relationship Id="rId1" Type="http://schemas.openxmlformats.org/officeDocument/2006/relationships/tags" Target="../tags/tag28.xml"/><Relationship Id="rId15" Type="http://schemas.openxmlformats.org/officeDocument/2006/relationships/diagramData" Target="../diagrams/data2.xml"/><Relationship Id="rId19" Type="http://schemas.microsoft.com/office/2007/relationships/diagramDrawing" Target="../diagrams/drawing2.xml"/><Relationship Id="rId4" Type="http://schemas.openxmlformats.org/officeDocument/2006/relationships/image" Target="../media/image3.png"/><Relationship Id="rId1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3.png"/><Relationship Id="rId1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15" Type="http://schemas.openxmlformats.org/officeDocument/2006/relationships/image" Target="../media/image4.png"/><Relationship Id="rId4" Type="http://schemas.openxmlformats.org/officeDocument/2006/relationships/image" Target="../media/image3.png"/><Relationship Id="rId1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3.png"/><Relationship Id="rId14" Type="http://schemas.openxmlformats.org/officeDocument/2006/relationships/image" Target="../media/image2.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3.xml"/><Relationship Id="rId15" Type="http://schemas.openxmlformats.org/officeDocument/2006/relationships/image" Target="../media/image13.png"/><Relationship Id="rId4" Type="http://schemas.openxmlformats.org/officeDocument/2006/relationships/image" Target="../media/image3.png"/><Relationship Id="rId14" Type="http://schemas.openxmlformats.org/officeDocument/2006/relationships/image" Target="../media/image2.sv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3.png"/><Relationship Id="rId14" Type="http://schemas.openxmlformats.org/officeDocument/2006/relationships/image" Target="../media/image2.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12" Type="http://schemas.openxmlformats.org/officeDocument/2006/relationships/image" Target="../media/image2.sv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6" Type="http://schemas.openxmlformats.org/officeDocument/2006/relationships/image" Target="../media/image2.svg"/><Relationship Id="rId1" Type="http://schemas.openxmlformats.org/officeDocument/2006/relationships/tags" Target="../tags/tag5.xml"/><Relationship Id="rId5" Type="http://schemas.openxmlformats.org/officeDocument/2006/relationships/image" Target="../media/image3.png"/><Relationship Id="rId15" Type="http://schemas.openxmlformats.org/officeDocument/2006/relationships/image" Target="../media/image5.png"/><Relationship Id="rId4" Type="http://schemas.openxmlformats.org/officeDocument/2006/relationships/image" Target="../media/image6.png"/><Relationship Id="rId1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8.png"/><Relationship Id="rId14" Type="http://schemas.openxmlformats.org/officeDocument/2006/relationships/image" Target="../media/image2.svg"/></Relationships>
</file>

<file path=ppt/slides/_rels/slide9.xml.rels><?xml version="1.0" encoding="UTF-8" standalone="yes"?>
<Relationships xmlns="http://schemas.openxmlformats.org/package/2006/relationships"><Relationship Id="rId18" Type="http://schemas.openxmlformats.org/officeDocument/2006/relationships/diagramColors" Target="../diagrams/colors1.xml"/><Relationship Id="rId3" Type="http://schemas.openxmlformats.org/officeDocument/2006/relationships/notesSlide" Target="../notesSlides/notesSlide8.xml"/><Relationship Id="rId17" Type="http://schemas.openxmlformats.org/officeDocument/2006/relationships/diagramQuickStyle" Target="../diagrams/quickStyle1.xml"/><Relationship Id="rId2" Type="http://schemas.openxmlformats.org/officeDocument/2006/relationships/slideLayout" Target="../slideLayouts/slideLayout3.xml"/><Relationship Id="rId16" Type="http://schemas.openxmlformats.org/officeDocument/2006/relationships/diagramLayout" Target="../diagrams/layout1.xml"/><Relationship Id="rId20" Type="http://schemas.openxmlformats.org/officeDocument/2006/relationships/image" Target="../media/image9.png"/><Relationship Id="rId1" Type="http://schemas.openxmlformats.org/officeDocument/2006/relationships/tags" Target="../tags/tag8.xml"/><Relationship Id="rId15" Type="http://schemas.openxmlformats.org/officeDocument/2006/relationships/diagramData" Target="../diagrams/data1.xml"/><Relationship Id="rId19" Type="http://schemas.microsoft.com/office/2007/relationships/diagramDrawing" Target="../diagrams/drawing1.xml"/><Relationship Id="rId4" Type="http://schemas.openxmlformats.org/officeDocument/2006/relationships/image" Target="../media/image3.png"/><Relationship Id="rId1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Electrical Principles</a:t>
            </a:r>
            <a:endParaRPr lang="en-GB" dirty="0"/>
          </a:p>
        </p:txBody>
      </p:sp>
      <p:sp>
        <p:nvSpPr>
          <p:cNvPr id="3" name="Subtitle 2"/>
          <p:cNvSpPr>
            <a:spLocks noGrp="1"/>
          </p:cNvSpPr>
          <p:nvPr>
            <p:ph type="subTitle" idx="1"/>
          </p:nvPr>
        </p:nvSpPr>
        <p:spPr/>
        <p:txBody>
          <a:bodyPr>
            <a:normAutofit/>
          </a:bodyPr>
          <a:lstStyle/>
          <a:p>
            <a:r>
              <a:rPr lang="en-GB" sz="3200" dirty="0" smtClean="0"/>
              <a:t>Topic 1: Basic Atomic Theory</a:t>
            </a:r>
          </a:p>
          <a:p>
            <a:r>
              <a:rPr lang="en-GB" sz="3200" dirty="0" smtClean="0"/>
              <a:t>Unit 2: </a:t>
            </a:r>
            <a:r>
              <a:rPr lang="en-ZA" sz="3200" dirty="0"/>
              <a:t>Conductors, </a:t>
            </a:r>
            <a:r>
              <a:rPr lang="en-ZA" sz="3200" dirty="0" smtClean="0"/>
              <a:t>Semi-conductors and Insulators</a:t>
            </a:r>
            <a:endParaRPr lang="en-GB" sz="3200" dirty="0"/>
          </a:p>
        </p:txBody>
      </p:sp>
    </p:spTree>
    <p:extLst>
      <p:ext uri="{BB962C8B-B14F-4D97-AF65-F5344CB8AC3E}">
        <p14:creationId xmlns:p14="http://schemas.microsoft.com/office/powerpoint/2010/main" val="208501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Aluminium</a:t>
            </a:r>
            <a:endParaRPr lang="en-GB" sz="3600" dirty="0">
              <a:latin typeface="+mn-lt"/>
            </a:endParaRPr>
          </a:p>
        </p:txBody>
      </p:sp>
      <p:sp>
        <p:nvSpPr>
          <p:cNvPr id="17" name="Content Placeholder 2"/>
          <p:cNvSpPr txBox="1">
            <a:spLocks/>
          </p:cNvSpPr>
          <p:nvPr/>
        </p:nvSpPr>
        <p:spPr>
          <a:xfrm>
            <a:off x="561192" y="3190337"/>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Aluminium is a white </a:t>
            </a:r>
            <a:r>
              <a:rPr lang="en-GB" dirty="0" smtClean="0">
                <a:solidFill>
                  <a:schemeClr val="tx1">
                    <a:lumMod val="65000"/>
                    <a:lumOff val="35000"/>
                  </a:schemeClr>
                </a:solidFill>
              </a:rPr>
              <a:t>coloured metal. </a:t>
            </a:r>
            <a:r>
              <a:rPr lang="en-GB" dirty="0">
                <a:solidFill>
                  <a:schemeClr val="tx1">
                    <a:lumMod val="65000"/>
                    <a:lumOff val="35000"/>
                  </a:schemeClr>
                </a:solidFill>
              </a:rPr>
              <a:t>It is </a:t>
            </a:r>
            <a:r>
              <a:rPr lang="en-GB" dirty="0" smtClean="0">
                <a:solidFill>
                  <a:schemeClr val="tx1">
                    <a:lumMod val="65000"/>
                    <a:lumOff val="35000"/>
                  </a:schemeClr>
                </a:solidFill>
              </a:rPr>
              <a:t>a soft </a:t>
            </a:r>
            <a:r>
              <a:rPr lang="en-GB" dirty="0" smtClean="0">
                <a:solidFill>
                  <a:schemeClr val="tx1">
                    <a:lumMod val="65000"/>
                    <a:lumOff val="35000"/>
                  </a:schemeClr>
                </a:solidFill>
              </a:rPr>
              <a:t>metal. All sample of Aluminium have </a:t>
            </a:r>
            <a:r>
              <a:rPr lang="en-GB" dirty="0" smtClean="0">
                <a:solidFill>
                  <a:schemeClr val="tx1">
                    <a:lumMod val="65000"/>
                    <a:lumOff val="35000"/>
                  </a:schemeClr>
                </a:solidFill>
              </a:rPr>
              <a:t>a low</a:t>
            </a:r>
            <a:r>
              <a:rPr lang="en-GB" dirty="0" smtClean="0">
                <a:solidFill>
                  <a:schemeClr val="tx1">
                    <a:lumMod val="65000"/>
                    <a:lumOff val="35000"/>
                  </a:schemeClr>
                </a:solidFill>
              </a:rPr>
              <a:t> mass for its size (low density). </a:t>
            </a:r>
            <a:r>
              <a:rPr lang="en-GB" dirty="0">
                <a:solidFill>
                  <a:schemeClr val="tx1">
                    <a:lumMod val="65000"/>
                    <a:lumOff val="35000"/>
                  </a:schemeClr>
                </a:solidFill>
              </a:rPr>
              <a:t>It </a:t>
            </a:r>
            <a:r>
              <a:rPr lang="en-GB" dirty="0" smtClean="0">
                <a:solidFill>
                  <a:schemeClr val="tx1">
                    <a:lumMod val="65000"/>
                    <a:lumOff val="35000"/>
                  </a:schemeClr>
                </a:solidFill>
              </a:rPr>
              <a:t>is </a:t>
            </a:r>
            <a:r>
              <a:rPr lang="en-ZA" dirty="0" smtClean="0">
                <a:solidFill>
                  <a:schemeClr val="tx1">
                    <a:lumMod val="65000"/>
                    <a:lumOff val="35000"/>
                  </a:schemeClr>
                </a:solidFill>
              </a:rPr>
              <a:t>ductile </a:t>
            </a:r>
            <a:r>
              <a:rPr lang="en-ZA" dirty="0" smtClean="0">
                <a:solidFill>
                  <a:schemeClr val="tx1">
                    <a:lumMod val="65000"/>
                    <a:lumOff val="35000"/>
                  </a:schemeClr>
                </a:solidFill>
              </a:rPr>
              <a:t>and </a:t>
            </a:r>
            <a:r>
              <a:rPr lang="en-ZA" dirty="0" smtClean="0">
                <a:solidFill>
                  <a:schemeClr val="tx1">
                    <a:lumMod val="65000"/>
                    <a:lumOff val="35000"/>
                  </a:schemeClr>
                </a:solidFill>
              </a:rPr>
              <a:t>malleable, </a:t>
            </a:r>
            <a:r>
              <a:rPr lang="en-ZA" dirty="0" smtClean="0">
                <a:solidFill>
                  <a:schemeClr val="tx1">
                    <a:lumMod val="65000"/>
                    <a:lumOff val="35000"/>
                  </a:schemeClr>
                </a:solidFill>
              </a:rPr>
              <a:t>corrosion </a:t>
            </a:r>
            <a:r>
              <a:rPr lang="en-GB" dirty="0" smtClean="0">
                <a:solidFill>
                  <a:schemeClr val="tx1">
                    <a:lumMod val="65000"/>
                    <a:lumOff val="35000"/>
                  </a:schemeClr>
                </a:solidFill>
              </a:rPr>
              <a:t>resistant</a:t>
            </a:r>
            <a:r>
              <a:rPr lang="en-GB" dirty="0">
                <a:solidFill>
                  <a:schemeClr val="tx1">
                    <a:lumMod val="65000"/>
                    <a:lumOff val="35000"/>
                  </a:schemeClr>
                </a:solidFill>
              </a:rPr>
              <a:t>, and a good </a:t>
            </a:r>
            <a:r>
              <a:rPr lang="en-GB" dirty="0" smtClean="0">
                <a:solidFill>
                  <a:schemeClr val="tx1">
                    <a:lumMod val="65000"/>
                    <a:lumOff val="35000"/>
                  </a:schemeClr>
                </a:solidFill>
              </a:rPr>
              <a:t>electrical conductor</a:t>
            </a:r>
            <a:r>
              <a:rPr lang="en-GB" dirty="0">
                <a:solidFill>
                  <a:schemeClr val="tx1">
                    <a:lumMod val="65000"/>
                    <a:lumOff val="35000"/>
                  </a:schemeClr>
                </a:solidFill>
              </a:rPr>
              <a:t>. Aluminium melts at </a:t>
            </a:r>
            <a:r>
              <a:rPr lang="en-GB" dirty="0" smtClean="0">
                <a:solidFill>
                  <a:schemeClr val="tx1">
                    <a:lumMod val="65000"/>
                    <a:lumOff val="35000"/>
                  </a:schemeClr>
                </a:solidFill>
              </a:rPr>
              <a:t>660°C.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938992"/>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Aluminium is used for </a:t>
            </a:r>
            <a:r>
              <a:rPr lang="en-GB" sz="2400" dirty="0" smtClean="0">
                <a:solidFill>
                  <a:schemeClr val="tx1">
                    <a:lumMod val="65000"/>
                    <a:lumOff val="35000"/>
                  </a:schemeClr>
                </a:solidFill>
              </a:rPr>
              <a:t>electric </a:t>
            </a:r>
            <a:r>
              <a:rPr lang="en-ZA" sz="2400" dirty="0" smtClean="0">
                <a:solidFill>
                  <a:schemeClr val="tx1">
                    <a:lumMod val="65000"/>
                    <a:lumOff val="35000"/>
                  </a:schemeClr>
                </a:solidFill>
              </a:rPr>
              <a:t>wires</a:t>
            </a:r>
            <a:r>
              <a:rPr lang="en-ZA" sz="2400" dirty="0">
                <a:solidFill>
                  <a:schemeClr val="tx1">
                    <a:lumMod val="65000"/>
                    <a:lumOff val="35000"/>
                  </a:schemeClr>
                </a:solidFill>
              </a:rPr>
              <a:t>, cable conductors </a:t>
            </a:r>
            <a:r>
              <a:rPr lang="en-ZA" sz="2400" dirty="0" smtClean="0">
                <a:solidFill>
                  <a:schemeClr val="tx1">
                    <a:lumMod val="65000"/>
                    <a:lumOff val="35000"/>
                  </a:schemeClr>
                </a:solidFill>
              </a:rPr>
              <a:t>and cable </a:t>
            </a:r>
            <a:r>
              <a:rPr lang="en-ZA" sz="2400" dirty="0">
                <a:solidFill>
                  <a:schemeClr val="tx1">
                    <a:lumMod val="65000"/>
                    <a:lumOff val="35000"/>
                  </a:schemeClr>
                </a:solidFill>
              </a:rPr>
              <a:t>sheaths and overhead</a:t>
            </a:r>
          </a:p>
          <a:p>
            <a:r>
              <a:rPr lang="en-GB" sz="2400" dirty="0">
                <a:solidFill>
                  <a:schemeClr val="tx1">
                    <a:lumMod val="65000"/>
                    <a:lumOff val="35000"/>
                  </a:schemeClr>
                </a:solidFill>
              </a:rPr>
              <a:t>lines. It is used for </a:t>
            </a:r>
            <a:r>
              <a:rPr lang="en-GB" sz="2400" dirty="0" smtClean="0">
                <a:solidFill>
                  <a:schemeClr val="tx1">
                    <a:lumMod val="65000"/>
                    <a:lumOff val="35000"/>
                  </a:schemeClr>
                </a:solidFill>
              </a:rPr>
              <a:t>panels where </a:t>
            </a:r>
            <a:r>
              <a:rPr lang="en-GB" sz="2400" dirty="0">
                <a:solidFill>
                  <a:schemeClr val="tx1">
                    <a:lumMod val="65000"/>
                    <a:lumOff val="35000"/>
                  </a:schemeClr>
                </a:solidFill>
              </a:rPr>
              <a:t>mass must be limited. </a:t>
            </a:r>
            <a:r>
              <a:rPr lang="en-GB" sz="2400" dirty="0" smtClean="0">
                <a:solidFill>
                  <a:schemeClr val="tx1">
                    <a:lumMod val="65000"/>
                    <a:lumOff val="35000"/>
                  </a:schemeClr>
                </a:solidFill>
              </a:rPr>
              <a:t>It is </a:t>
            </a:r>
            <a:r>
              <a:rPr lang="en-GB" sz="2400" dirty="0">
                <a:solidFill>
                  <a:schemeClr val="tx1">
                    <a:lumMod val="65000"/>
                    <a:lumOff val="35000"/>
                  </a:schemeClr>
                </a:solidFill>
              </a:rPr>
              <a:t>also used as a heat-sink in</a:t>
            </a:r>
          </a:p>
          <a:p>
            <a:r>
              <a:rPr lang="en-ZA" sz="2400" dirty="0">
                <a:solidFill>
                  <a:schemeClr val="tx1">
                    <a:lumMod val="65000"/>
                    <a:lumOff val="35000"/>
                  </a:schemeClr>
                </a:solidFill>
              </a:rPr>
              <a:t>electronic apparatus.</a:t>
            </a: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13</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Al</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Aluminium</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26.982</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5317" y="6119009"/>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6262716"/>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Aluminium on the Periodic Table of Elements</a:t>
            </a:r>
            <a:r>
              <a:rPr lang="en-ZA" sz="2400" dirty="0" smtClean="0">
                <a:solidFill>
                  <a:srgbClr val="43525A"/>
                </a:solidFill>
              </a:rPr>
              <a:t>.</a:t>
            </a:r>
            <a:endParaRPr lang="en-ZA" sz="2400" b="1" dirty="0">
              <a:solidFill>
                <a:srgbClr val="43525A"/>
              </a:solidFill>
            </a:endParaRPr>
          </a:p>
        </p:txBody>
      </p:sp>
      <p:pic>
        <p:nvPicPr>
          <p:cNvPr id="20" name="Picture 4" descr="Aluminium-4.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364" y="1248637"/>
            <a:ext cx="1893113" cy="189311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830997"/>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Rolled sheet, </a:t>
            </a:r>
            <a:r>
              <a:rPr lang="en-ZA" sz="2400" dirty="0" smtClean="0">
                <a:solidFill>
                  <a:schemeClr val="tx1">
                    <a:lumMod val="65000"/>
                    <a:lumOff val="35000"/>
                  </a:schemeClr>
                </a:solidFill>
              </a:rPr>
              <a:t>draw bar </a:t>
            </a:r>
            <a:r>
              <a:rPr lang="en-ZA" sz="2400" dirty="0">
                <a:solidFill>
                  <a:schemeClr val="tx1">
                    <a:lumMod val="65000"/>
                    <a:lumOff val="35000"/>
                  </a:schemeClr>
                </a:solidFill>
              </a:rPr>
              <a:t>and drawn</a:t>
            </a:r>
          </a:p>
          <a:p>
            <a:r>
              <a:rPr lang="en-ZA" sz="2400" dirty="0">
                <a:solidFill>
                  <a:schemeClr val="tx1">
                    <a:lumMod val="65000"/>
                    <a:lumOff val="35000"/>
                  </a:schemeClr>
                </a:solidFill>
              </a:rPr>
              <a:t>sections.</a:t>
            </a:r>
          </a:p>
        </p:txBody>
      </p:sp>
    </p:spTree>
    <p:custDataLst>
      <p:tags r:id="rId1"/>
    </p:custDataLst>
    <p:extLst>
      <p:ext uri="{BB962C8B-B14F-4D97-AF65-F5344CB8AC3E}">
        <p14:creationId xmlns:p14="http://schemas.microsoft.com/office/powerpoint/2010/main" val="138054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Brass</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Brass is gold </a:t>
            </a:r>
            <a:r>
              <a:rPr lang="en-GB" dirty="0" smtClean="0">
                <a:solidFill>
                  <a:schemeClr val="tx1">
                    <a:lumMod val="65000"/>
                    <a:lumOff val="35000"/>
                  </a:schemeClr>
                </a:solidFill>
              </a:rPr>
              <a:t>coloured alloy. </a:t>
            </a:r>
            <a:r>
              <a:rPr lang="en-GB" dirty="0">
                <a:solidFill>
                  <a:schemeClr val="tx1">
                    <a:lumMod val="65000"/>
                    <a:lumOff val="35000"/>
                  </a:schemeClr>
                </a:solidFill>
              </a:rPr>
              <a:t>It is </a:t>
            </a:r>
            <a:r>
              <a:rPr lang="en-GB" dirty="0" smtClean="0">
                <a:solidFill>
                  <a:schemeClr val="tx1">
                    <a:lumMod val="65000"/>
                    <a:lumOff val="35000"/>
                  </a:schemeClr>
                </a:solidFill>
              </a:rPr>
              <a:t>a mixture of </a:t>
            </a:r>
            <a:r>
              <a:rPr lang="en-GB" dirty="0" smtClean="0">
                <a:solidFill>
                  <a:schemeClr val="tx1">
                    <a:lumMod val="65000"/>
                    <a:lumOff val="35000"/>
                  </a:schemeClr>
                </a:solidFill>
              </a:rPr>
              <a:t>copper </a:t>
            </a:r>
            <a:r>
              <a:rPr lang="en-GB" dirty="0" smtClean="0">
                <a:solidFill>
                  <a:schemeClr val="tx1">
                    <a:lumMod val="65000"/>
                    <a:lumOff val="35000"/>
                  </a:schemeClr>
                </a:solidFill>
              </a:rPr>
              <a:t>and zinc. (About 60% copper to </a:t>
            </a:r>
            <a:r>
              <a:rPr lang="en-GB" dirty="0">
                <a:solidFill>
                  <a:schemeClr val="tx1">
                    <a:lumMod val="65000"/>
                    <a:lumOff val="35000"/>
                  </a:schemeClr>
                </a:solidFill>
              </a:rPr>
              <a:t>40 % </a:t>
            </a:r>
            <a:r>
              <a:rPr lang="en-GB" dirty="0" smtClean="0">
                <a:solidFill>
                  <a:schemeClr val="tx1">
                    <a:lumMod val="65000"/>
                    <a:lumOff val="35000"/>
                  </a:schemeClr>
                </a:solidFill>
              </a:rPr>
              <a:t>zinc). </a:t>
            </a:r>
            <a:r>
              <a:rPr lang="en-GB" dirty="0" smtClean="0">
                <a:solidFill>
                  <a:schemeClr val="tx1">
                    <a:lumMod val="65000"/>
                    <a:lumOff val="35000"/>
                  </a:schemeClr>
                </a:solidFill>
              </a:rPr>
              <a:t>Brass melts </a:t>
            </a:r>
            <a:r>
              <a:rPr lang="en-GB" dirty="0">
                <a:solidFill>
                  <a:schemeClr val="tx1">
                    <a:lumMod val="65000"/>
                    <a:lumOff val="35000"/>
                  </a:schemeClr>
                </a:solidFill>
              </a:rPr>
              <a:t>at between 800°C and 1000°C. </a:t>
            </a:r>
            <a:r>
              <a:rPr lang="en-GB" dirty="0" smtClean="0">
                <a:solidFill>
                  <a:schemeClr val="tx1">
                    <a:lumMod val="65000"/>
                    <a:lumOff val="35000"/>
                  </a:schemeClr>
                </a:solidFill>
              </a:rPr>
              <a:t>It is </a:t>
            </a:r>
            <a:r>
              <a:rPr lang="en-GB" dirty="0">
                <a:solidFill>
                  <a:schemeClr val="tx1">
                    <a:lumMod val="65000"/>
                    <a:lumOff val="35000"/>
                  </a:schemeClr>
                </a:solidFill>
              </a:rPr>
              <a:t>corrosion resistant and a </a:t>
            </a:r>
            <a:r>
              <a:rPr lang="en-GB" dirty="0" smtClean="0">
                <a:solidFill>
                  <a:schemeClr val="tx1">
                    <a:lumMod val="65000"/>
                    <a:lumOff val="35000"/>
                  </a:schemeClr>
                </a:solidFill>
              </a:rPr>
              <a:t>good </a:t>
            </a:r>
            <a:r>
              <a:rPr lang="en-ZA" dirty="0" smtClean="0">
                <a:solidFill>
                  <a:schemeClr val="tx1">
                    <a:lumMod val="65000"/>
                    <a:lumOff val="35000"/>
                  </a:schemeClr>
                </a:solidFill>
              </a:rPr>
              <a:t>electrical </a:t>
            </a:r>
            <a:r>
              <a:rPr lang="en-ZA" dirty="0">
                <a:solidFill>
                  <a:schemeClr val="tx1">
                    <a:lumMod val="65000"/>
                    <a:lumOff val="35000"/>
                  </a:schemeClr>
                </a:solidFill>
              </a:rPr>
              <a:t>conductor</a:t>
            </a:r>
            <a:r>
              <a:rPr lang="en-ZA" dirty="0" smtClean="0">
                <a:solidFill>
                  <a:schemeClr val="tx1">
                    <a:lumMod val="65000"/>
                    <a:lumOff val="35000"/>
                  </a:schemeClr>
                </a:solidFill>
              </a:rPr>
              <a:t>.</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569660"/>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Soft brass is used for </a:t>
            </a:r>
            <a:r>
              <a:rPr lang="en-GB" sz="2400" dirty="0" smtClean="0">
                <a:solidFill>
                  <a:schemeClr val="tx1">
                    <a:lumMod val="65000"/>
                    <a:lumOff val="35000"/>
                  </a:schemeClr>
                </a:solidFill>
              </a:rPr>
              <a:t>wire, </a:t>
            </a:r>
            <a:r>
              <a:rPr lang="en-ZA" sz="2400" dirty="0" err="1" smtClean="0">
                <a:solidFill>
                  <a:schemeClr val="tx1">
                    <a:lumMod val="65000"/>
                    <a:lumOff val="35000"/>
                  </a:schemeClr>
                </a:solidFill>
              </a:rPr>
              <a:t>shimstock</a:t>
            </a:r>
            <a:r>
              <a:rPr lang="en-ZA" sz="2400" dirty="0" smtClean="0">
                <a:solidFill>
                  <a:schemeClr val="tx1">
                    <a:lumMod val="65000"/>
                    <a:lumOff val="35000"/>
                  </a:schemeClr>
                </a:solidFill>
              </a:rPr>
              <a:t> </a:t>
            </a:r>
            <a:r>
              <a:rPr lang="en-ZA" sz="2400" dirty="0">
                <a:solidFill>
                  <a:schemeClr val="tx1">
                    <a:lumMod val="65000"/>
                    <a:lumOff val="35000"/>
                  </a:schemeClr>
                </a:solidFill>
              </a:rPr>
              <a:t>and mixed </a:t>
            </a:r>
            <a:r>
              <a:rPr lang="en-ZA" sz="2400" dirty="0" smtClean="0">
                <a:solidFill>
                  <a:schemeClr val="tx1">
                    <a:lumMod val="65000"/>
                    <a:lumOff val="35000"/>
                  </a:schemeClr>
                </a:solidFill>
              </a:rPr>
              <a:t>with </a:t>
            </a:r>
            <a:r>
              <a:rPr lang="en-GB" sz="2400" dirty="0" smtClean="0">
                <a:solidFill>
                  <a:schemeClr val="tx1">
                    <a:lumMod val="65000"/>
                    <a:lumOff val="35000"/>
                  </a:schemeClr>
                </a:solidFill>
              </a:rPr>
              <a:t>carbon </a:t>
            </a:r>
            <a:r>
              <a:rPr lang="en-GB" sz="2400" dirty="0">
                <a:solidFill>
                  <a:schemeClr val="tx1">
                    <a:lumMod val="65000"/>
                    <a:lumOff val="35000"/>
                  </a:schemeClr>
                </a:solidFill>
              </a:rPr>
              <a:t>for brushes for </a:t>
            </a:r>
            <a:r>
              <a:rPr lang="en-GB" sz="2400" dirty="0" smtClean="0">
                <a:solidFill>
                  <a:schemeClr val="tx1">
                    <a:lumMod val="65000"/>
                    <a:lumOff val="35000"/>
                  </a:schemeClr>
                </a:solidFill>
              </a:rPr>
              <a:t>electric </a:t>
            </a:r>
            <a:r>
              <a:rPr lang="en-ZA" sz="2400" dirty="0" smtClean="0">
                <a:solidFill>
                  <a:schemeClr val="tx1">
                    <a:lumMod val="65000"/>
                    <a:lumOff val="35000"/>
                  </a:schemeClr>
                </a:solidFill>
              </a:rPr>
              <a:t>motors </a:t>
            </a:r>
            <a:r>
              <a:rPr lang="en-ZA" sz="2400" dirty="0">
                <a:solidFill>
                  <a:schemeClr val="tx1">
                    <a:lumMod val="65000"/>
                    <a:lumOff val="35000"/>
                  </a:schemeClr>
                </a:solidFill>
              </a:rPr>
              <a:t>and generators. </a:t>
            </a:r>
            <a:r>
              <a:rPr lang="en-ZA" sz="2400" dirty="0" smtClean="0">
                <a:solidFill>
                  <a:schemeClr val="tx1">
                    <a:lumMod val="65000"/>
                    <a:lumOff val="35000"/>
                  </a:schemeClr>
                </a:solidFill>
              </a:rPr>
              <a:t>Hard </a:t>
            </a:r>
            <a:r>
              <a:rPr lang="en-GB" sz="2400" dirty="0" smtClean="0">
                <a:solidFill>
                  <a:schemeClr val="tx1">
                    <a:lumMod val="65000"/>
                    <a:lumOff val="35000"/>
                  </a:schemeClr>
                </a:solidFill>
              </a:rPr>
              <a:t>brass </a:t>
            </a:r>
            <a:r>
              <a:rPr lang="en-GB" sz="2400" dirty="0">
                <a:solidFill>
                  <a:schemeClr val="tx1">
                    <a:lumMod val="65000"/>
                    <a:lumOff val="35000"/>
                  </a:schemeClr>
                </a:solidFill>
              </a:rPr>
              <a:t>is used for </a:t>
            </a:r>
            <a:r>
              <a:rPr lang="en-GB" sz="2400" dirty="0" smtClean="0">
                <a:solidFill>
                  <a:schemeClr val="tx1">
                    <a:lumMod val="65000"/>
                    <a:lumOff val="35000"/>
                  </a:schemeClr>
                </a:solidFill>
              </a:rPr>
              <a:t>bearings, </a:t>
            </a:r>
            <a:r>
              <a:rPr lang="en-ZA" sz="2400" dirty="0" smtClean="0">
                <a:solidFill>
                  <a:schemeClr val="tx1">
                    <a:lumMod val="65000"/>
                    <a:lumOff val="35000"/>
                  </a:schemeClr>
                </a:solidFill>
              </a:rPr>
              <a:t>casting </a:t>
            </a:r>
            <a:r>
              <a:rPr lang="en-ZA" sz="2400" dirty="0">
                <a:solidFill>
                  <a:schemeClr val="tx1">
                    <a:lumMod val="65000"/>
                    <a:lumOff val="35000"/>
                  </a:schemeClr>
                </a:solidFill>
              </a:rPr>
              <a:t>and forging </a:t>
            </a:r>
            <a:r>
              <a:rPr lang="en-ZA" sz="2400" dirty="0" smtClean="0">
                <a:solidFill>
                  <a:schemeClr val="tx1">
                    <a:lumMod val="65000"/>
                    <a:lumOff val="35000"/>
                  </a:schemeClr>
                </a:solidFill>
              </a:rPr>
              <a:t>and electrical </a:t>
            </a:r>
            <a:r>
              <a:rPr lang="en-ZA" sz="2400" dirty="0">
                <a:solidFill>
                  <a:schemeClr val="tx1">
                    <a:lumMod val="65000"/>
                    <a:lumOff val="35000"/>
                  </a:schemeClr>
                </a:solidFill>
              </a:rPr>
              <a:t>terminals.</a:t>
            </a: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830997"/>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for </a:t>
            </a:r>
            <a:r>
              <a:rPr lang="en-ZA" sz="2400" dirty="0" smtClean="0">
                <a:solidFill>
                  <a:schemeClr val="tx1">
                    <a:lumMod val="65000"/>
                    <a:lumOff val="35000"/>
                  </a:schemeClr>
                </a:solidFill>
              </a:rPr>
              <a:t>casting, rolled </a:t>
            </a:r>
            <a:r>
              <a:rPr lang="en-ZA" sz="2400" dirty="0">
                <a:solidFill>
                  <a:schemeClr val="tx1">
                    <a:lumMod val="65000"/>
                    <a:lumOff val="35000"/>
                  </a:schemeClr>
                </a:solidFill>
              </a:rPr>
              <a:t>sheet, </a:t>
            </a:r>
            <a:r>
              <a:rPr lang="en-ZA" sz="2400" dirty="0" smtClean="0">
                <a:solidFill>
                  <a:schemeClr val="tx1">
                    <a:lumMod val="65000"/>
                    <a:lumOff val="35000"/>
                  </a:schemeClr>
                </a:solidFill>
              </a:rPr>
              <a:t>drawn bar </a:t>
            </a:r>
            <a:r>
              <a:rPr lang="en-ZA" sz="2400" dirty="0">
                <a:solidFill>
                  <a:schemeClr val="tx1">
                    <a:lumMod val="65000"/>
                    <a:lumOff val="35000"/>
                  </a:schemeClr>
                </a:solidFill>
              </a:rPr>
              <a:t>and tube.</a:t>
            </a:r>
          </a:p>
        </p:txBody>
      </p:sp>
      <p:pic>
        <p:nvPicPr>
          <p:cNvPr id="31"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60375" y="5628270"/>
            <a:ext cx="730116" cy="730116"/>
          </a:xfrm>
          <a:prstGeom prst="rect">
            <a:avLst/>
          </a:prstGeom>
        </p:spPr>
      </p:pic>
      <p:sp>
        <p:nvSpPr>
          <p:cNvPr id="32" name="Rectangle 31">
            <a:extLst>
              <a:ext uri="{FF2B5EF4-FFF2-40B4-BE49-F238E27FC236}">
                <a16:creationId xmlns:a16="http://schemas.microsoft.com/office/drawing/2014/main" id="{B99A2243-0C52-D542-BF61-3FAD1B77F3F3}"/>
              </a:ext>
            </a:extLst>
          </p:cNvPr>
          <p:cNvSpPr/>
          <p:nvPr/>
        </p:nvSpPr>
        <p:spPr>
          <a:xfrm>
            <a:off x="1190491" y="5762495"/>
            <a:ext cx="10450285" cy="461665"/>
          </a:xfrm>
          <a:prstGeom prst="rect">
            <a:avLst/>
          </a:prstGeom>
          <a:noFill/>
          <a:ln>
            <a:solidFill>
              <a:srgbClr val="00B050"/>
            </a:solidFill>
          </a:ln>
        </p:spPr>
        <p:txBody>
          <a:bodyPr wrap="square">
            <a:spAutoFit/>
          </a:bodyPr>
          <a:lstStyle/>
          <a:p>
            <a:pPr lvl="0">
              <a:defRPr/>
            </a:pPr>
            <a:r>
              <a:rPr lang="en-GB" sz="2400" b="1" dirty="0">
                <a:solidFill>
                  <a:schemeClr val="tx1">
                    <a:lumMod val="65000"/>
                    <a:lumOff val="35000"/>
                  </a:schemeClr>
                </a:solidFill>
              </a:rPr>
              <a:t>T</a:t>
            </a:r>
            <a:r>
              <a:rPr lang="en-GB" sz="2400" b="1" dirty="0" smtClean="0">
                <a:solidFill>
                  <a:schemeClr val="tx1">
                    <a:lumMod val="65000"/>
                    <a:lumOff val="35000"/>
                  </a:schemeClr>
                </a:solidFill>
              </a:rPr>
              <a:t>here </a:t>
            </a:r>
            <a:r>
              <a:rPr lang="en-GB" sz="2400" b="1" dirty="0">
                <a:solidFill>
                  <a:schemeClr val="tx1">
                    <a:lumMod val="65000"/>
                    <a:lumOff val="35000"/>
                  </a:schemeClr>
                </a:solidFill>
              </a:rPr>
              <a:t>is no element symbol for </a:t>
            </a:r>
            <a:r>
              <a:rPr lang="en-GB" sz="2400" b="1" dirty="0" smtClean="0">
                <a:solidFill>
                  <a:schemeClr val="tx1">
                    <a:lumMod val="65000"/>
                    <a:lumOff val="35000"/>
                  </a:schemeClr>
                </a:solidFill>
              </a:rPr>
              <a:t>brass because </a:t>
            </a:r>
            <a:r>
              <a:rPr lang="en-GB" sz="2400" b="1" dirty="0">
                <a:solidFill>
                  <a:schemeClr val="tx1">
                    <a:lumMod val="65000"/>
                    <a:lumOff val="35000"/>
                  </a:schemeClr>
                </a:solidFill>
              </a:rPr>
              <a:t>it consists of a mixture of </a:t>
            </a:r>
            <a:r>
              <a:rPr lang="en-GB" sz="2400" b="1" dirty="0" smtClean="0">
                <a:solidFill>
                  <a:schemeClr val="tx1">
                    <a:lumMod val="65000"/>
                    <a:lumOff val="35000"/>
                  </a:schemeClr>
                </a:solidFill>
              </a:rPr>
              <a:t>metals.</a:t>
            </a:r>
            <a:endParaRPr lang="en-ZA" sz="2400" b="1" dirty="0">
              <a:solidFill>
                <a:schemeClr val="tx1">
                  <a:lumMod val="65000"/>
                  <a:lumOff val="35000"/>
                </a:schemeClr>
              </a:solidFill>
            </a:endParaRPr>
          </a:p>
        </p:txBody>
      </p:sp>
      <p:pic>
        <p:nvPicPr>
          <p:cNvPr id="18434" name="Picture 2" descr="Image result for br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3457" y="1254464"/>
            <a:ext cx="2122714" cy="21227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difference copper brass bronze"/>
          <p:cNvPicPr>
            <a:picLocks noChangeAspect="1" noChangeArrowheads="1"/>
          </p:cNvPicPr>
          <p:nvPr/>
        </p:nvPicPr>
        <p:blipFill rotWithShape="1">
          <a:blip r:embed="rId7">
            <a:extLst>
              <a:ext uri="{28A0092B-C50C-407E-A947-70E740481C1C}">
                <a14:useLocalDpi xmlns:a14="http://schemas.microsoft.com/office/drawing/2010/main" val="0"/>
              </a:ext>
            </a:extLst>
          </a:blip>
          <a:srcRect l="7701" t="36003" b="40907"/>
          <a:stretch/>
        </p:blipFill>
        <p:spPr bwMode="auto">
          <a:xfrm>
            <a:off x="511181" y="1732450"/>
            <a:ext cx="1988614" cy="11515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40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Bronze</a:t>
            </a:r>
            <a:endParaRPr lang="en-GB" sz="3600" dirty="0">
              <a:latin typeface="+mn-lt"/>
            </a:endParaRPr>
          </a:p>
        </p:txBody>
      </p:sp>
      <p:sp>
        <p:nvSpPr>
          <p:cNvPr id="17" name="Content Placeholder 2"/>
          <p:cNvSpPr txBox="1">
            <a:spLocks/>
          </p:cNvSpPr>
          <p:nvPr/>
        </p:nvSpPr>
        <p:spPr>
          <a:xfrm>
            <a:off x="561192" y="3362326"/>
            <a:ext cx="5652669"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Bronze is </a:t>
            </a:r>
            <a:r>
              <a:rPr lang="en-GB" dirty="0" smtClean="0">
                <a:solidFill>
                  <a:schemeClr val="tx1">
                    <a:lumMod val="65000"/>
                    <a:lumOff val="35000"/>
                  </a:schemeClr>
                </a:solidFill>
              </a:rPr>
              <a:t>a red-gold colour alloy of. </a:t>
            </a:r>
            <a:r>
              <a:rPr lang="en-GB" dirty="0">
                <a:solidFill>
                  <a:schemeClr val="tx1">
                    <a:lumMod val="65000"/>
                    <a:lumOff val="35000"/>
                  </a:schemeClr>
                </a:solidFill>
              </a:rPr>
              <a:t>It is </a:t>
            </a:r>
            <a:r>
              <a:rPr lang="en-GB" dirty="0" smtClean="0">
                <a:solidFill>
                  <a:schemeClr val="tx1">
                    <a:lumMod val="65000"/>
                    <a:lumOff val="35000"/>
                  </a:schemeClr>
                </a:solidFill>
              </a:rPr>
              <a:t>an </a:t>
            </a:r>
            <a:r>
              <a:rPr lang="en-GB" dirty="0" smtClean="0">
                <a:solidFill>
                  <a:schemeClr val="tx1">
                    <a:lumMod val="65000"/>
                    <a:lumOff val="35000"/>
                  </a:schemeClr>
                </a:solidFill>
              </a:rPr>
              <a:t>alloy of copper and tin (About 90% copper to </a:t>
            </a:r>
            <a:r>
              <a:rPr lang="en-GB" dirty="0">
                <a:solidFill>
                  <a:schemeClr val="tx1">
                    <a:lumMod val="65000"/>
                    <a:lumOff val="35000"/>
                  </a:schemeClr>
                </a:solidFill>
              </a:rPr>
              <a:t>about 10% </a:t>
            </a:r>
            <a:r>
              <a:rPr lang="en-GB" dirty="0" smtClean="0">
                <a:solidFill>
                  <a:schemeClr val="tx1">
                    <a:lumMod val="65000"/>
                    <a:lumOff val="35000"/>
                  </a:schemeClr>
                </a:solidFill>
              </a:rPr>
              <a:t>tin). </a:t>
            </a:r>
            <a:r>
              <a:rPr lang="en-GB" dirty="0" smtClean="0">
                <a:solidFill>
                  <a:schemeClr val="tx1">
                    <a:lumMod val="65000"/>
                    <a:lumOff val="35000"/>
                  </a:schemeClr>
                </a:solidFill>
              </a:rPr>
              <a:t>Often </a:t>
            </a:r>
            <a:r>
              <a:rPr lang="en-GB" dirty="0">
                <a:solidFill>
                  <a:schemeClr val="tx1">
                    <a:lumMod val="65000"/>
                    <a:lumOff val="35000"/>
                  </a:schemeClr>
                </a:solidFill>
              </a:rPr>
              <a:t>other metals are added; </a:t>
            </a:r>
            <a:r>
              <a:rPr lang="en-GB" dirty="0" smtClean="0">
                <a:solidFill>
                  <a:schemeClr val="tx1">
                    <a:lumMod val="65000"/>
                    <a:lumOff val="35000"/>
                  </a:schemeClr>
                </a:solidFill>
              </a:rPr>
              <a:t>for </a:t>
            </a:r>
            <a:r>
              <a:rPr lang="en-ZA" dirty="0" smtClean="0">
                <a:solidFill>
                  <a:schemeClr val="tx1">
                    <a:lumMod val="65000"/>
                    <a:lumOff val="35000"/>
                  </a:schemeClr>
                </a:solidFill>
              </a:rPr>
              <a:t>example</a:t>
            </a:r>
            <a:r>
              <a:rPr lang="en-ZA" dirty="0">
                <a:solidFill>
                  <a:schemeClr val="tx1">
                    <a:lumMod val="65000"/>
                    <a:lumOff val="35000"/>
                  </a:schemeClr>
                </a:solidFill>
              </a:rPr>
              <a:t>, phosphor-bronze with </a:t>
            </a:r>
            <a:r>
              <a:rPr lang="en-ZA" dirty="0" smtClean="0">
                <a:solidFill>
                  <a:schemeClr val="tx1">
                    <a:lumMod val="65000"/>
                    <a:lumOff val="35000"/>
                  </a:schemeClr>
                </a:solidFill>
              </a:rPr>
              <a:t>a </a:t>
            </a:r>
            <a:r>
              <a:rPr lang="en-GB" dirty="0" smtClean="0">
                <a:solidFill>
                  <a:schemeClr val="tx1">
                    <a:lumMod val="65000"/>
                    <a:lumOff val="35000"/>
                  </a:schemeClr>
                </a:solidFill>
              </a:rPr>
              <a:t>phosphorus </a:t>
            </a:r>
            <a:r>
              <a:rPr lang="en-GB" dirty="0">
                <a:solidFill>
                  <a:schemeClr val="tx1">
                    <a:lumMod val="65000"/>
                    <a:lumOff val="35000"/>
                  </a:schemeClr>
                </a:solidFill>
              </a:rPr>
              <a:t>content of about 12 % is </a:t>
            </a:r>
            <a:r>
              <a:rPr lang="en-GB" dirty="0" smtClean="0">
                <a:solidFill>
                  <a:schemeClr val="tx1">
                    <a:lumMod val="65000"/>
                    <a:lumOff val="35000"/>
                  </a:schemeClr>
                </a:solidFill>
              </a:rPr>
              <a:t>as hard </a:t>
            </a:r>
            <a:r>
              <a:rPr lang="en-GB" dirty="0">
                <a:solidFill>
                  <a:schemeClr val="tx1">
                    <a:lumMod val="65000"/>
                    <a:lumOff val="35000"/>
                  </a:schemeClr>
                </a:solidFill>
              </a:rPr>
              <a:t>as many steels. Melting point </a:t>
            </a:r>
            <a:r>
              <a:rPr lang="en-GB" dirty="0" smtClean="0">
                <a:solidFill>
                  <a:schemeClr val="tx1">
                    <a:lumMod val="65000"/>
                    <a:lumOff val="35000"/>
                  </a:schemeClr>
                </a:solidFill>
              </a:rPr>
              <a:t>is </a:t>
            </a:r>
            <a:r>
              <a:rPr lang="en-GB" dirty="0">
                <a:solidFill>
                  <a:schemeClr val="tx1">
                    <a:lumMod val="65000"/>
                    <a:lumOff val="35000"/>
                  </a:schemeClr>
                </a:solidFill>
              </a:rPr>
              <a:t>between 800°C </a:t>
            </a:r>
            <a:r>
              <a:rPr lang="en-GB" dirty="0" smtClean="0">
                <a:solidFill>
                  <a:schemeClr val="tx1">
                    <a:lumMod val="65000"/>
                    <a:lumOff val="35000"/>
                  </a:schemeClr>
                </a:solidFill>
              </a:rPr>
              <a:t>to </a:t>
            </a:r>
            <a:r>
              <a:rPr lang="en-GB" dirty="0" smtClean="0">
                <a:solidFill>
                  <a:schemeClr val="tx1">
                    <a:lumMod val="65000"/>
                    <a:lumOff val="35000"/>
                  </a:schemeClr>
                </a:solidFill>
              </a:rPr>
              <a:t>1000°C. </a:t>
            </a:r>
            <a:r>
              <a:rPr lang="en-GB" dirty="0" smtClean="0">
                <a:solidFill>
                  <a:schemeClr val="tx1">
                    <a:lumMod val="65000"/>
                    <a:lumOff val="35000"/>
                  </a:schemeClr>
                </a:solidFill>
              </a:rPr>
              <a:t>It is corrosion resistant and a good </a:t>
            </a:r>
            <a:r>
              <a:rPr lang="en-ZA" dirty="0" smtClean="0">
                <a:solidFill>
                  <a:schemeClr val="tx1">
                    <a:lumMod val="65000"/>
                    <a:lumOff val="35000"/>
                  </a:schemeClr>
                </a:solidFill>
              </a:rPr>
              <a:t>electrical </a:t>
            </a:r>
            <a:r>
              <a:rPr lang="en-ZA" dirty="0">
                <a:solidFill>
                  <a:schemeClr val="tx1">
                    <a:lumMod val="65000"/>
                    <a:lumOff val="35000"/>
                  </a:schemeClr>
                </a:solidFill>
              </a:rPr>
              <a:t>c</a:t>
            </a:r>
            <a:r>
              <a:rPr lang="en-ZA" dirty="0" smtClean="0">
                <a:solidFill>
                  <a:schemeClr val="tx1">
                    <a:lumMod val="65000"/>
                    <a:lumOff val="35000"/>
                  </a:schemeClr>
                </a:solidFill>
              </a:rPr>
              <a:t>onductor</a:t>
            </a:r>
            <a:r>
              <a:rPr lang="en-ZA" dirty="0">
                <a:solidFill>
                  <a:schemeClr val="tx1">
                    <a:lumMod val="65000"/>
                    <a:lumOff val="35000"/>
                  </a:schemeClr>
                </a:solidFill>
              </a:rPr>
              <a:t>.</a:t>
            </a:r>
          </a:p>
        </p:txBody>
      </p:sp>
      <p:sp>
        <p:nvSpPr>
          <p:cNvPr id="19" name="Rectangle 18"/>
          <p:cNvSpPr/>
          <p:nvPr/>
        </p:nvSpPr>
        <p:spPr>
          <a:xfrm>
            <a:off x="6672943" y="1254464"/>
            <a:ext cx="5018314"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6672943" y="1732450"/>
            <a:ext cx="5018314"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Bronze is used for </a:t>
            </a:r>
            <a:r>
              <a:rPr lang="en-GB" sz="2400" dirty="0" smtClean="0">
                <a:solidFill>
                  <a:schemeClr val="tx1">
                    <a:lumMod val="65000"/>
                    <a:lumOff val="35000"/>
                  </a:schemeClr>
                </a:solidFill>
              </a:rPr>
              <a:t>bearings, cast </a:t>
            </a:r>
            <a:r>
              <a:rPr lang="en-GB" sz="2400" dirty="0">
                <a:solidFill>
                  <a:schemeClr val="tx1">
                    <a:lumMod val="65000"/>
                    <a:lumOff val="35000"/>
                  </a:schemeClr>
                </a:solidFill>
              </a:rPr>
              <a:t>water taps and </a:t>
            </a:r>
            <a:r>
              <a:rPr lang="en-GB" sz="2400" dirty="0" smtClean="0">
                <a:solidFill>
                  <a:schemeClr val="tx1">
                    <a:lumMod val="65000"/>
                    <a:lumOff val="35000"/>
                  </a:schemeClr>
                </a:solidFill>
              </a:rPr>
              <a:t>valves.</a:t>
            </a:r>
            <a:endParaRPr lang="en-ZA" sz="2400" dirty="0">
              <a:solidFill>
                <a:schemeClr val="tx1">
                  <a:lumMod val="65000"/>
                  <a:lumOff val="35000"/>
                </a:schemeClr>
              </a:solidFill>
            </a:endParaRPr>
          </a:p>
        </p:txBody>
      </p:sp>
      <p:sp>
        <p:nvSpPr>
          <p:cNvPr id="29" name="Rectangle 28"/>
          <p:cNvSpPr/>
          <p:nvPr/>
        </p:nvSpPr>
        <p:spPr>
          <a:xfrm>
            <a:off x="6672943" y="3904447"/>
            <a:ext cx="5018314"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6672943" y="4380386"/>
            <a:ext cx="5018314"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for </a:t>
            </a:r>
            <a:r>
              <a:rPr lang="en-ZA" sz="2400" dirty="0" smtClean="0">
                <a:solidFill>
                  <a:schemeClr val="tx1">
                    <a:lumMod val="65000"/>
                    <a:lumOff val="35000"/>
                  </a:schemeClr>
                </a:solidFill>
              </a:rPr>
              <a:t>casting and </a:t>
            </a:r>
            <a:r>
              <a:rPr lang="en-ZA" sz="2400" dirty="0">
                <a:solidFill>
                  <a:schemeClr val="tx1">
                    <a:lumMod val="65000"/>
                    <a:lumOff val="35000"/>
                  </a:schemeClr>
                </a:solidFill>
              </a:rPr>
              <a:t>cast </a:t>
            </a:r>
            <a:r>
              <a:rPr lang="en-ZA" sz="2400" dirty="0" smtClean="0">
                <a:solidFill>
                  <a:schemeClr val="tx1">
                    <a:lumMod val="65000"/>
                    <a:lumOff val="35000"/>
                  </a:schemeClr>
                </a:solidFill>
              </a:rPr>
              <a:t>bar.</a:t>
            </a:r>
            <a:endParaRPr lang="en-ZA" sz="2400" dirty="0">
              <a:solidFill>
                <a:schemeClr val="tx1">
                  <a:lumMod val="65000"/>
                  <a:lumOff val="35000"/>
                </a:schemeClr>
              </a:solidFill>
            </a:endParaRPr>
          </a:p>
        </p:txBody>
      </p:sp>
      <p:pic>
        <p:nvPicPr>
          <p:cNvPr id="31"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8603" y="5878048"/>
            <a:ext cx="730116" cy="730116"/>
          </a:xfrm>
          <a:prstGeom prst="rect">
            <a:avLst/>
          </a:prstGeom>
        </p:spPr>
      </p:pic>
      <p:sp>
        <p:nvSpPr>
          <p:cNvPr id="32" name="Rectangle 31">
            <a:extLst>
              <a:ext uri="{FF2B5EF4-FFF2-40B4-BE49-F238E27FC236}">
                <a16:creationId xmlns:a16="http://schemas.microsoft.com/office/drawing/2014/main" id="{B99A2243-0C52-D542-BF61-3FAD1B77F3F3}"/>
              </a:ext>
            </a:extLst>
          </p:cNvPr>
          <p:cNvSpPr/>
          <p:nvPr/>
        </p:nvSpPr>
        <p:spPr>
          <a:xfrm>
            <a:off x="988719" y="6012273"/>
            <a:ext cx="10450285" cy="461665"/>
          </a:xfrm>
          <a:prstGeom prst="rect">
            <a:avLst/>
          </a:prstGeom>
          <a:noFill/>
          <a:ln>
            <a:solidFill>
              <a:srgbClr val="00B050"/>
            </a:solidFill>
          </a:ln>
        </p:spPr>
        <p:txBody>
          <a:bodyPr wrap="square">
            <a:spAutoFit/>
          </a:bodyPr>
          <a:lstStyle/>
          <a:p>
            <a:pPr lvl="0">
              <a:defRPr/>
            </a:pPr>
            <a:r>
              <a:rPr lang="en-GB" sz="2400" b="1" dirty="0">
                <a:solidFill>
                  <a:schemeClr val="tx1">
                    <a:lumMod val="65000"/>
                    <a:lumOff val="35000"/>
                  </a:schemeClr>
                </a:solidFill>
              </a:rPr>
              <a:t>T</a:t>
            </a:r>
            <a:r>
              <a:rPr lang="en-GB" sz="2400" b="1" dirty="0" smtClean="0">
                <a:solidFill>
                  <a:schemeClr val="tx1">
                    <a:lumMod val="65000"/>
                    <a:lumOff val="35000"/>
                  </a:schemeClr>
                </a:solidFill>
              </a:rPr>
              <a:t>here </a:t>
            </a:r>
            <a:r>
              <a:rPr lang="en-GB" sz="2400" b="1" dirty="0">
                <a:solidFill>
                  <a:schemeClr val="tx1">
                    <a:lumMod val="65000"/>
                    <a:lumOff val="35000"/>
                  </a:schemeClr>
                </a:solidFill>
              </a:rPr>
              <a:t>is no element symbol for </a:t>
            </a:r>
            <a:r>
              <a:rPr lang="en-GB" sz="2400" b="1" dirty="0" smtClean="0">
                <a:solidFill>
                  <a:schemeClr val="tx1">
                    <a:lumMod val="65000"/>
                    <a:lumOff val="35000"/>
                  </a:schemeClr>
                </a:solidFill>
              </a:rPr>
              <a:t>bronze</a:t>
            </a:r>
            <a:r>
              <a:rPr lang="en-GB" sz="2400" b="1" dirty="0">
                <a:solidFill>
                  <a:schemeClr val="tx1">
                    <a:lumMod val="65000"/>
                    <a:lumOff val="35000"/>
                  </a:schemeClr>
                </a:solidFill>
              </a:rPr>
              <a:t> because it consists of a mixture of </a:t>
            </a:r>
            <a:r>
              <a:rPr lang="en-GB" sz="2400" b="1" dirty="0" smtClean="0">
                <a:solidFill>
                  <a:schemeClr val="tx1">
                    <a:lumMod val="65000"/>
                    <a:lumOff val="35000"/>
                  </a:schemeClr>
                </a:solidFill>
              </a:rPr>
              <a:t>metals.</a:t>
            </a:r>
            <a:endParaRPr lang="en-ZA" sz="2400" b="1" dirty="0">
              <a:solidFill>
                <a:schemeClr val="tx1">
                  <a:lumMod val="65000"/>
                  <a:lumOff val="35000"/>
                </a:schemeClr>
              </a:solidFill>
            </a:endParaRPr>
          </a:p>
        </p:txBody>
      </p:sp>
      <p:pic>
        <p:nvPicPr>
          <p:cNvPr id="20482" name="Picture 2" descr="difference copper brass bronze"/>
          <p:cNvPicPr>
            <a:picLocks noChangeAspect="1" noChangeArrowheads="1"/>
          </p:cNvPicPr>
          <p:nvPr/>
        </p:nvPicPr>
        <p:blipFill rotWithShape="1">
          <a:blip r:embed="rId6">
            <a:extLst>
              <a:ext uri="{28A0092B-C50C-407E-A947-70E740481C1C}">
                <a14:useLocalDpi xmlns:a14="http://schemas.microsoft.com/office/drawing/2010/main" val="0"/>
              </a:ext>
            </a:extLst>
          </a:blip>
          <a:srcRect t="67706" b="5172"/>
          <a:stretch/>
        </p:blipFill>
        <p:spPr bwMode="auto">
          <a:xfrm>
            <a:off x="1486740" y="1376394"/>
            <a:ext cx="2809035" cy="17635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1864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Copper</a:t>
            </a:r>
            <a:endParaRPr lang="en-GB" sz="3600" dirty="0">
              <a:latin typeface="+mn-lt"/>
            </a:endParaRPr>
          </a:p>
        </p:txBody>
      </p:sp>
      <p:sp>
        <p:nvSpPr>
          <p:cNvPr id="17" name="Content Placeholder 2"/>
          <p:cNvSpPr txBox="1">
            <a:spLocks/>
          </p:cNvSpPr>
          <p:nvPr/>
        </p:nvSpPr>
        <p:spPr>
          <a:xfrm>
            <a:off x="307974" y="3267721"/>
            <a:ext cx="7254876"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nSpc>
                <a:spcPct val="100000"/>
              </a:lnSpc>
            </a:pPr>
            <a:r>
              <a:rPr lang="en-GB" dirty="0">
                <a:solidFill>
                  <a:schemeClr val="tx1">
                    <a:lumMod val="65000"/>
                    <a:lumOff val="35000"/>
                  </a:schemeClr>
                </a:solidFill>
              </a:rPr>
              <a:t>Copper is red </a:t>
            </a:r>
            <a:r>
              <a:rPr lang="en-GB" dirty="0" smtClean="0">
                <a:solidFill>
                  <a:schemeClr val="tx1">
                    <a:lumMod val="65000"/>
                    <a:lumOff val="35000"/>
                  </a:schemeClr>
                </a:solidFill>
              </a:rPr>
              <a:t>coloured metal. </a:t>
            </a:r>
            <a:r>
              <a:rPr lang="en-GB" dirty="0">
                <a:solidFill>
                  <a:schemeClr val="tx1">
                    <a:lumMod val="65000"/>
                    <a:lumOff val="35000"/>
                  </a:schemeClr>
                </a:solidFill>
              </a:rPr>
              <a:t>It is </a:t>
            </a:r>
            <a:r>
              <a:rPr lang="en-GB" dirty="0" smtClean="0">
                <a:solidFill>
                  <a:schemeClr val="tx1">
                    <a:lumMod val="65000"/>
                    <a:lumOff val="35000"/>
                  </a:schemeClr>
                </a:solidFill>
              </a:rPr>
              <a:t>very </a:t>
            </a:r>
            <a:r>
              <a:rPr lang="en-ZA" dirty="0" smtClean="0">
                <a:solidFill>
                  <a:schemeClr val="tx1">
                    <a:lumMod val="65000"/>
                    <a:lumOff val="35000"/>
                  </a:schemeClr>
                </a:solidFill>
              </a:rPr>
              <a:t>ductile</a:t>
            </a:r>
            <a:r>
              <a:rPr lang="en-ZA" dirty="0">
                <a:solidFill>
                  <a:schemeClr val="tx1">
                    <a:lumMod val="65000"/>
                    <a:lumOff val="35000"/>
                  </a:schemeClr>
                </a:solidFill>
              </a:rPr>
              <a:t>, malleable and </a:t>
            </a:r>
            <a:r>
              <a:rPr lang="en-ZA" dirty="0" smtClean="0">
                <a:solidFill>
                  <a:schemeClr val="tx1">
                    <a:lumMod val="65000"/>
                    <a:lumOff val="35000"/>
                  </a:schemeClr>
                </a:solidFill>
              </a:rPr>
              <a:t>corrosion resistant. </a:t>
            </a:r>
            <a:r>
              <a:rPr lang="en-ZA" dirty="0">
                <a:solidFill>
                  <a:schemeClr val="tx1">
                    <a:lumMod val="65000"/>
                    <a:lumOff val="35000"/>
                  </a:schemeClr>
                </a:solidFill>
              </a:rPr>
              <a:t>Melting Point </a:t>
            </a:r>
            <a:r>
              <a:rPr lang="en-ZA" dirty="0" smtClean="0">
                <a:solidFill>
                  <a:schemeClr val="tx1">
                    <a:lumMod val="65000"/>
                    <a:lumOff val="35000"/>
                  </a:schemeClr>
                </a:solidFill>
              </a:rPr>
              <a:t>is 1083°C</a:t>
            </a:r>
            <a:r>
              <a:rPr lang="en-ZA" dirty="0">
                <a:solidFill>
                  <a:schemeClr val="tx1">
                    <a:lumMod val="65000"/>
                    <a:lumOff val="35000"/>
                  </a:schemeClr>
                </a:solidFill>
              </a:rPr>
              <a:t>. </a:t>
            </a:r>
            <a:r>
              <a:rPr lang="en-ZA" dirty="0" smtClean="0">
                <a:solidFill>
                  <a:schemeClr val="tx1">
                    <a:lumMod val="65000"/>
                    <a:lumOff val="35000"/>
                  </a:schemeClr>
                </a:solidFill>
              </a:rPr>
              <a:t>Copper is a very </a:t>
            </a:r>
            <a:r>
              <a:rPr lang="en-GB" dirty="0" smtClean="0">
                <a:solidFill>
                  <a:schemeClr val="tx1">
                    <a:lumMod val="65000"/>
                    <a:lumOff val="35000"/>
                  </a:schemeClr>
                </a:solidFill>
              </a:rPr>
              <a:t>good </a:t>
            </a:r>
            <a:r>
              <a:rPr lang="en-GB" dirty="0">
                <a:solidFill>
                  <a:schemeClr val="tx1">
                    <a:lumMod val="65000"/>
                    <a:lumOff val="35000"/>
                  </a:schemeClr>
                </a:solidFill>
              </a:rPr>
              <a:t>electrical conductor. </a:t>
            </a:r>
            <a:r>
              <a:rPr lang="en-GB" dirty="0" smtClean="0">
                <a:solidFill>
                  <a:schemeClr val="tx1">
                    <a:lumMod val="65000"/>
                    <a:lumOff val="35000"/>
                  </a:schemeClr>
                </a:solidFill>
              </a:rPr>
              <a:t>It is still the </a:t>
            </a:r>
            <a:r>
              <a:rPr lang="en-GB" b="1" dirty="0" smtClean="0">
                <a:solidFill>
                  <a:schemeClr val="tx1">
                    <a:lumMod val="65000"/>
                    <a:lumOff val="35000"/>
                  </a:schemeClr>
                </a:solidFill>
              </a:rPr>
              <a:t>most </a:t>
            </a:r>
            <a:r>
              <a:rPr lang="en-GB" b="1" dirty="0">
                <a:solidFill>
                  <a:schemeClr val="tx1">
                    <a:lumMod val="65000"/>
                    <a:lumOff val="35000"/>
                  </a:schemeClr>
                </a:solidFill>
              </a:rPr>
              <a:t>common electrical conductor</a:t>
            </a:r>
            <a:r>
              <a:rPr lang="en-GB" dirty="0">
                <a:solidFill>
                  <a:schemeClr val="tx1">
                    <a:lumMod val="65000"/>
                    <a:lumOff val="35000"/>
                  </a:schemeClr>
                </a:solidFill>
              </a:rPr>
              <a:t>, </a:t>
            </a:r>
            <a:r>
              <a:rPr lang="en-GB" dirty="0" smtClean="0">
                <a:solidFill>
                  <a:schemeClr val="tx1">
                    <a:lumMod val="65000"/>
                    <a:lumOff val="35000"/>
                  </a:schemeClr>
                </a:solidFill>
              </a:rPr>
              <a:t>but aluminium </a:t>
            </a:r>
            <a:r>
              <a:rPr lang="en-GB" dirty="0">
                <a:solidFill>
                  <a:schemeClr val="tx1">
                    <a:lumMod val="65000"/>
                    <a:lumOff val="35000"/>
                  </a:schemeClr>
                </a:solidFill>
              </a:rPr>
              <a:t>is taking its place </a:t>
            </a:r>
            <a:r>
              <a:rPr lang="en-GB" dirty="0" smtClean="0">
                <a:solidFill>
                  <a:schemeClr val="tx1">
                    <a:lumMod val="65000"/>
                    <a:lumOff val="35000"/>
                  </a:schemeClr>
                </a:solidFill>
              </a:rPr>
              <a:t>because </a:t>
            </a:r>
            <a:r>
              <a:rPr lang="en-GB" b="1" dirty="0" smtClean="0">
                <a:solidFill>
                  <a:schemeClr val="tx1">
                    <a:lumMod val="65000"/>
                    <a:lumOff val="35000"/>
                  </a:schemeClr>
                </a:solidFill>
              </a:rPr>
              <a:t>aluminium </a:t>
            </a:r>
            <a:r>
              <a:rPr lang="en-GB" b="1" dirty="0">
                <a:solidFill>
                  <a:schemeClr val="tx1">
                    <a:lumMod val="65000"/>
                    <a:lumOff val="35000"/>
                  </a:schemeClr>
                </a:solidFill>
              </a:rPr>
              <a:t>is cheaper </a:t>
            </a:r>
            <a:r>
              <a:rPr lang="en-GB" dirty="0">
                <a:solidFill>
                  <a:schemeClr val="tx1">
                    <a:lumMod val="65000"/>
                    <a:lumOff val="35000"/>
                  </a:schemeClr>
                </a:solidFill>
              </a:rPr>
              <a:t>than copper. </a:t>
            </a:r>
            <a:r>
              <a:rPr lang="en-GB" dirty="0" smtClean="0">
                <a:solidFill>
                  <a:schemeClr val="tx1">
                    <a:lumMod val="65000"/>
                    <a:lumOff val="35000"/>
                  </a:schemeClr>
                </a:solidFill>
              </a:rPr>
              <a:t>The conductance </a:t>
            </a:r>
            <a:r>
              <a:rPr lang="en-GB" dirty="0">
                <a:solidFill>
                  <a:schemeClr val="tx1">
                    <a:lumMod val="65000"/>
                    <a:lumOff val="35000"/>
                  </a:schemeClr>
                </a:solidFill>
              </a:rPr>
              <a:t>o</a:t>
            </a:r>
            <a:r>
              <a:rPr lang="en-GB" dirty="0" smtClean="0">
                <a:solidFill>
                  <a:schemeClr val="tx1">
                    <a:lumMod val="65000"/>
                    <a:lumOff val="35000"/>
                  </a:schemeClr>
                </a:solidFill>
              </a:rPr>
              <a:t>f </a:t>
            </a:r>
            <a:r>
              <a:rPr lang="en-GB" dirty="0">
                <a:solidFill>
                  <a:schemeClr val="tx1">
                    <a:lumMod val="65000"/>
                    <a:lumOff val="35000"/>
                  </a:schemeClr>
                </a:solidFill>
              </a:rPr>
              <a:t>copper is about </a:t>
            </a:r>
            <a:r>
              <a:rPr lang="en-GB" dirty="0" smtClean="0">
                <a:solidFill>
                  <a:schemeClr val="tx1">
                    <a:lumMod val="65000"/>
                    <a:lumOff val="35000"/>
                  </a:schemeClr>
                </a:solidFill>
              </a:rPr>
              <a:t>40% </a:t>
            </a:r>
            <a:r>
              <a:rPr lang="en-ZA" dirty="0" smtClean="0">
                <a:solidFill>
                  <a:schemeClr val="tx1">
                    <a:lumMod val="65000"/>
                    <a:lumOff val="35000"/>
                  </a:schemeClr>
                </a:solidFill>
              </a:rPr>
              <a:t>better </a:t>
            </a:r>
            <a:r>
              <a:rPr lang="en-ZA" dirty="0">
                <a:solidFill>
                  <a:schemeClr val="tx1">
                    <a:lumMod val="65000"/>
                    <a:lumOff val="35000"/>
                  </a:schemeClr>
                </a:solidFill>
              </a:rPr>
              <a:t>than aluminium.</a:t>
            </a:r>
          </a:p>
        </p:txBody>
      </p:sp>
      <p:sp>
        <p:nvSpPr>
          <p:cNvPr id="19" name="Rectangle 18"/>
          <p:cNvSpPr/>
          <p:nvPr/>
        </p:nvSpPr>
        <p:spPr>
          <a:xfrm>
            <a:off x="7705724" y="1254464"/>
            <a:ext cx="3985531"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7705724" y="1732450"/>
            <a:ext cx="3985532" cy="1569660"/>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Copper is used for </a:t>
            </a:r>
            <a:r>
              <a:rPr lang="en-GB" sz="2400" dirty="0" smtClean="0">
                <a:solidFill>
                  <a:schemeClr val="tx1">
                    <a:lumMod val="65000"/>
                    <a:lumOff val="35000"/>
                  </a:schemeClr>
                </a:solidFill>
              </a:rPr>
              <a:t>electric </a:t>
            </a:r>
            <a:r>
              <a:rPr lang="en-ZA" sz="2400" dirty="0" smtClean="0">
                <a:solidFill>
                  <a:schemeClr val="tx1">
                    <a:lumMod val="65000"/>
                    <a:lumOff val="35000"/>
                  </a:schemeClr>
                </a:solidFill>
              </a:rPr>
              <a:t>wires </a:t>
            </a:r>
            <a:r>
              <a:rPr lang="en-ZA" sz="2400" dirty="0">
                <a:solidFill>
                  <a:schemeClr val="tx1">
                    <a:lumMod val="65000"/>
                    <a:lumOff val="35000"/>
                  </a:schemeClr>
                </a:solidFill>
              </a:rPr>
              <a:t>and bus-bars, </a:t>
            </a:r>
            <a:r>
              <a:rPr lang="en-ZA" sz="2400" dirty="0" smtClean="0">
                <a:solidFill>
                  <a:schemeClr val="tx1">
                    <a:lumMod val="65000"/>
                    <a:lumOff val="35000"/>
                  </a:schemeClr>
                </a:solidFill>
              </a:rPr>
              <a:t>water pipes</a:t>
            </a:r>
            <a:r>
              <a:rPr lang="en-ZA" sz="2400" dirty="0">
                <a:solidFill>
                  <a:schemeClr val="tx1">
                    <a:lumMod val="65000"/>
                    <a:lumOff val="35000"/>
                  </a:schemeClr>
                </a:solidFill>
              </a:rPr>
              <a:t>, hot water </a:t>
            </a:r>
            <a:r>
              <a:rPr lang="en-ZA" sz="2400" dirty="0" smtClean="0">
                <a:solidFill>
                  <a:schemeClr val="tx1">
                    <a:lumMod val="65000"/>
                    <a:lumOff val="35000"/>
                  </a:schemeClr>
                </a:solidFill>
              </a:rPr>
              <a:t>tanks, soldering </a:t>
            </a:r>
            <a:r>
              <a:rPr lang="en-ZA" sz="2400" dirty="0">
                <a:solidFill>
                  <a:schemeClr val="tx1">
                    <a:lumMod val="65000"/>
                    <a:lumOff val="35000"/>
                  </a:schemeClr>
                </a:solidFill>
              </a:rPr>
              <a:t>and iron </a:t>
            </a:r>
            <a:r>
              <a:rPr lang="en-ZA" sz="2400" dirty="0" smtClean="0">
                <a:solidFill>
                  <a:schemeClr val="tx1">
                    <a:lumMod val="65000"/>
                    <a:lumOff val="35000"/>
                  </a:schemeClr>
                </a:solidFill>
              </a:rPr>
              <a:t>bits.</a:t>
            </a:r>
            <a:endParaRPr lang="en-ZA" sz="2400" dirty="0">
              <a:solidFill>
                <a:schemeClr val="tx1">
                  <a:lumMod val="65000"/>
                  <a:lumOff val="35000"/>
                </a:schemeClr>
              </a:solidFill>
            </a:endParaRPr>
          </a:p>
        </p:txBody>
      </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Copper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7705724" y="3504397"/>
            <a:ext cx="3985532"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7705723" y="3980336"/>
            <a:ext cx="3985533" cy="830997"/>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pipe, </a:t>
            </a:r>
            <a:r>
              <a:rPr lang="en-ZA" sz="2400" dirty="0" smtClean="0">
                <a:solidFill>
                  <a:schemeClr val="tx1">
                    <a:lumMod val="65000"/>
                    <a:lumOff val="35000"/>
                  </a:schemeClr>
                </a:solidFill>
              </a:rPr>
              <a:t>rolled sheet</a:t>
            </a:r>
            <a:r>
              <a:rPr lang="en-ZA" sz="2400" dirty="0">
                <a:solidFill>
                  <a:schemeClr val="tx1">
                    <a:lumMod val="65000"/>
                    <a:lumOff val="35000"/>
                  </a:schemeClr>
                </a:solidFill>
              </a:rPr>
              <a:t>, drawn </a:t>
            </a:r>
            <a:r>
              <a:rPr lang="en-ZA" sz="2400" dirty="0" smtClean="0">
                <a:solidFill>
                  <a:schemeClr val="tx1">
                    <a:lumMod val="65000"/>
                    <a:lumOff val="35000"/>
                  </a:schemeClr>
                </a:solidFill>
              </a:rPr>
              <a:t>wire and bar.</a:t>
            </a:r>
            <a:endParaRPr lang="en-ZA" sz="2400" dirty="0">
              <a:solidFill>
                <a:schemeClr val="tx1">
                  <a:lumMod val="65000"/>
                  <a:lumOff val="35000"/>
                </a:schemeClr>
              </a:solidFill>
            </a:endParaRPr>
          </a:p>
        </p:txBody>
      </p:sp>
      <p:pic>
        <p:nvPicPr>
          <p:cNvPr id="31" name="Picture 14" descr="difference copper brass bronze"/>
          <p:cNvPicPr>
            <a:picLocks noChangeAspect="1" noChangeArrowheads="1"/>
          </p:cNvPicPr>
          <p:nvPr/>
        </p:nvPicPr>
        <p:blipFill rotWithShape="1">
          <a:blip r:embed="rId6">
            <a:extLst>
              <a:ext uri="{28A0092B-C50C-407E-A947-70E740481C1C}">
                <a14:useLocalDpi xmlns:a14="http://schemas.microsoft.com/office/drawing/2010/main" val="0"/>
              </a:ext>
            </a:extLst>
          </a:blip>
          <a:srcRect l="13657" b="76317"/>
          <a:stretch/>
        </p:blipFill>
        <p:spPr bwMode="auto">
          <a:xfrm>
            <a:off x="460375" y="1540660"/>
            <a:ext cx="2023738" cy="128494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2711609" y="1254464"/>
            <a:ext cx="1410482" cy="1887287"/>
            <a:chOff x="828672" y="2765794"/>
            <a:chExt cx="1410482" cy="1887287"/>
          </a:xfrm>
        </p:grpSpPr>
        <p:sp>
          <p:nvSpPr>
            <p:cNvPr id="33" name="Rectangle 32"/>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TextBox 33"/>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29</a:t>
              </a:r>
              <a:endParaRPr lang="en-ZA" sz="2400" b="1" dirty="0">
                <a:solidFill>
                  <a:schemeClr val="bg1"/>
                </a:solidFill>
              </a:endParaRPr>
            </a:p>
          </p:txBody>
        </p:sp>
        <p:sp>
          <p:nvSpPr>
            <p:cNvPr id="35" name="TextBox 34"/>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Cu</a:t>
              </a:r>
              <a:endParaRPr lang="en-ZA" sz="4400" b="1" dirty="0">
                <a:solidFill>
                  <a:schemeClr val="bg1"/>
                </a:solidFill>
              </a:endParaRPr>
            </a:p>
          </p:txBody>
        </p:sp>
        <p:sp>
          <p:nvSpPr>
            <p:cNvPr id="36" name="Rectangle 35"/>
            <p:cNvSpPr/>
            <p:nvPr/>
          </p:nvSpPr>
          <p:spPr>
            <a:xfrm>
              <a:off x="948124" y="3657696"/>
              <a:ext cx="1171575"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Copper</a:t>
              </a:r>
              <a:endParaRPr lang="en-ZA" sz="2400" b="1" dirty="0"/>
            </a:p>
          </p:txBody>
        </p:sp>
        <p:sp>
          <p:nvSpPr>
            <p:cNvPr id="37" name="Rectangle 36"/>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63.656</a:t>
              </a:r>
              <a:endParaRPr lang="en-ZA" dirty="0"/>
            </a:p>
          </p:txBody>
        </p:sp>
      </p:grpSp>
    </p:spTree>
    <p:custDataLst>
      <p:tags r:id="rId1"/>
    </p:custDataLst>
    <p:extLst>
      <p:ext uri="{BB962C8B-B14F-4D97-AF65-F5344CB8AC3E}">
        <p14:creationId xmlns:p14="http://schemas.microsoft.com/office/powerpoint/2010/main" val="1986899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Carbon</a:t>
            </a:r>
            <a:endParaRPr lang="en-GB" sz="3600" dirty="0">
              <a:latin typeface="+mn-lt"/>
            </a:endParaRPr>
          </a:p>
        </p:txBody>
      </p:sp>
      <p:sp>
        <p:nvSpPr>
          <p:cNvPr id="17" name="Content Placeholder 2"/>
          <p:cNvSpPr txBox="1">
            <a:spLocks/>
          </p:cNvSpPr>
          <p:nvPr/>
        </p:nvSpPr>
        <p:spPr>
          <a:xfrm>
            <a:off x="307975" y="3267721"/>
            <a:ext cx="389163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nSpc>
                <a:spcPct val="100000"/>
              </a:lnSpc>
            </a:pPr>
            <a:r>
              <a:rPr lang="en-GB" dirty="0">
                <a:solidFill>
                  <a:schemeClr val="tx1">
                    <a:lumMod val="65000"/>
                    <a:lumOff val="35000"/>
                  </a:schemeClr>
                </a:solidFill>
              </a:rPr>
              <a:t>Carbon </a:t>
            </a:r>
            <a:r>
              <a:rPr lang="en-GB" dirty="0" smtClean="0">
                <a:solidFill>
                  <a:schemeClr val="tx1">
                    <a:lumMod val="65000"/>
                    <a:lumOff val="35000"/>
                  </a:schemeClr>
                </a:solidFill>
              </a:rPr>
              <a:t>is an element that exists </a:t>
            </a:r>
            <a:r>
              <a:rPr lang="en-GB" dirty="0" smtClean="0">
                <a:solidFill>
                  <a:schemeClr val="tx1">
                    <a:lumMod val="65000"/>
                    <a:lumOff val="35000"/>
                  </a:schemeClr>
                </a:solidFill>
              </a:rPr>
              <a:t>as a</a:t>
            </a:r>
            <a:r>
              <a:rPr lang="en-GB" dirty="0" smtClean="0">
                <a:solidFill>
                  <a:schemeClr val="tx1">
                    <a:lumMod val="65000"/>
                    <a:lumOff val="35000"/>
                  </a:schemeClr>
                </a:solidFill>
              </a:rPr>
              <a:t> </a:t>
            </a:r>
            <a:r>
              <a:rPr lang="en-GB" dirty="0">
                <a:solidFill>
                  <a:schemeClr val="tx1">
                    <a:lumMod val="65000"/>
                    <a:lumOff val="35000"/>
                  </a:schemeClr>
                </a:solidFill>
              </a:rPr>
              <a:t>black or dark grey </a:t>
            </a:r>
            <a:r>
              <a:rPr lang="en-GB" dirty="0" smtClean="0">
                <a:solidFill>
                  <a:schemeClr val="tx1">
                    <a:lumMod val="65000"/>
                    <a:lumOff val="35000"/>
                  </a:schemeClr>
                </a:solidFill>
              </a:rPr>
              <a:t>coloured solid called graphite. </a:t>
            </a:r>
            <a:r>
              <a:rPr lang="en-GB" dirty="0" smtClean="0">
                <a:solidFill>
                  <a:schemeClr val="tx1">
                    <a:lumMod val="65000"/>
                    <a:lumOff val="35000"/>
                  </a:schemeClr>
                </a:solidFill>
              </a:rPr>
              <a:t>Graphite</a:t>
            </a:r>
            <a:r>
              <a:rPr lang="en-GB" dirty="0" smtClean="0">
                <a:solidFill>
                  <a:schemeClr val="tx1">
                    <a:lumMod val="65000"/>
                    <a:lumOff val="35000"/>
                  </a:schemeClr>
                </a:solidFill>
              </a:rPr>
              <a:t> </a:t>
            </a:r>
            <a:r>
              <a:rPr lang="en-GB" dirty="0">
                <a:solidFill>
                  <a:schemeClr val="tx1">
                    <a:lumMod val="65000"/>
                    <a:lumOff val="35000"/>
                  </a:schemeClr>
                </a:solidFill>
              </a:rPr>
              <a:t>is a </a:t>
            </a:r>
            <a:r>
              <a:rPr lang="en-GB" b="1" dirty="0">
                <a:solidFill>
                  <a:schemeClr val="tx1">
                    <a:lumMod val="65000"/>
                    <a:lumOff val="35000"/>
                  </a:schemeClr>
                </a:solidFill>
              </a:rPr>
              <a:t>non-metallic conductor </a:t>
            </a:r>
            <a:r>
              <a:rPr lang="en-GB" dirty="0" smtClean="0">
                <a:solidFill>
                  <a:schemeClr val="tx1">
                    <a:lumMod val="65000"/>
                    <a:lumOff val="35000"/>
                  </a:schemeClr>
                </a:solidFill>
              </a:rPr>
              <a:t>of electricity</a:t>
            </a:r>
            <a:r>
              <a:rPr lang="en-GB" dirty="0">
                <a:solidFill>
                  <a:schemeClr val="tx1">
                    <a:lumMod val="65000"/>
                    <a:lumOff val="35000"/>
                  </a:schemeClr>
                </a:solidFill>
              </a:rPr>
              <a:t>. It has a low </a:t>
            </a:r>
            <a:r>
              <a:rPr lang="en-GB" dirty="0" smtClean="0">
                <a:solidFill>
                  <a:schemeClr val="tx1">
                    <a:lumMod val="65000"/>
                    <a:lumOff val="35000"/>
                  </a:schemeClr>
                </a:solidFill>
              </a:rPr>
              <a:t>mechanical </a:t>
            </a:r>
            <a:r>
              <a:rPr lang="en-ZA" dirty="0" smtClean="0">
                <a:solidFill>
                  <a:schemeClr val="tx1">
                    <a:lumMod val="65000"/>
                    <a:lumOff val="35000"/>
                  </a:schemeClr>
                </a:solidFill>
              </a:rPr>
              <a:t>strength </a:t>
            </a:r>
            <a:r>
              <a:rPr lang="en-ZA" dirty="0">
                <a:solidFill>
                  <a:schemeClr val="tx1">
                    <a:lumMod val="65000"/>
                    <a:lumOff val="35000"/>
                  </a:schemeClr>
                </a:solidFill>
              </a:rPr>
              <a:t>(breaks easily</a:t>
            </a:r>
            <a:r>
              <a:rPr lang="en-ZA" dirty="0" smtClean="0">
                <a:solidFill>
                  <a:schemeClr val="tx1">
                    <a:lumMod val="65000"/>
                    <a:lumOff val="35000"/>
                  </a:schemeClr>
                </a:solidFill>
              </a:rPr>
              <a:t>).</a:t>
            </a:r>
            <a:endParaRPr lang="en-ZA" dirty="0">
              <a:solidFill>
                <a:schemeClr val="tx1">
                  <a:lumMod val="65000"/>
                  <a:lumOff val="35000"/>
                </a:schemeClr>
              </a:solidFill>
            </a:endParaRPr>
          </a:p>
        </p:txBody>
      </p:sp>
      <p:sp>
        <p:nvSpPr>
          <p:cNvPr id="19" name="Rectangle 18"/>
          <p:cNvSpPr/>
          <p:nvPr/>
        </p:nvSpPr>
        <p:spPr>
          <a:xfrm>
            <a:off x="5295900" y="1254464"/>
            <a:ext cx="6395355"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5900" y="1732450"/>
            <a:ext cx="6395356"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Carbon is used for brushes </a:t>
            </a:r>
            <a:r>
              <a:rPr lang="en-GB" sz="2400" dirty="0" smtClean="0">
                <a:solidFill>
                  <a:schemeClr val="tx1">
                    <a:lumMod val="65000"/>
                    <a:lumOff val="35000"/>
                  </a:schemeClr>
                </a:solidFill>
              </a:rPr>
              <a:t>for motors </a:t>
            </a:r>
            <a:r>
              <a:rPr lang="en-GB" sz="2400" dirty="0">
                <a:solidFill>
                  <a:schemeClr val="tx1">
                    <a:lumMod val="65000"/>
                    <a:lumOff val="35000"/>
                  </a:schemeClr>
                </a:solidFill>
              </a:rPr>
              <a:t>and generators; and </a:t>
            </a:r>
            <a:r>
              <a:rPr lang="en-GB" sz="2400" dirty="0" smtClean="0">
                <a:solidFill>
                  <a:schemeClr val="tx1">
                    <a:lumMod val="65000"/>
                    <a:lumOff val="35000"/>
                  </a:schemeClr>
                </a:solidFill>
              </a:rPr>
              <a:t>for </a:t>
            </a:r>
            <a:r>
              <a:rPr lang="en-ZA" sz="2400" dirty="0" smtClean="0">
                <a:solidFill>
                  <a:schemeClr val="tx1">
                    <a:lumMod val="65000"/>
                    <a:lumOff val="35000"/>
                  </a:schemeClr>
                </a:solidFill>
              </a:rPr>
              <a:t>resistors</a:t>
            </a:r>
            <a:r>
              <a:rPr lang="en-ZA" sz="2400" dirty="0">
                <a:solidFill>
                  <a:schemeClr val="tx1">
                    <a:lumMod val="65000"/>
                    <a:lumOff val="35000"/>
                  </a:schemeClr>
                </a:solidFill>
              </a:rPr>
              <a:t>.</a:t>
            </a:r>
          </a:p>
        </p:txBody>
      </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Carbon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5900" y="3504397"/>
            <a:ext cx="6395356"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grpSp>
        <p:nvGrpSpPr>
          <p:cNvPr id="20" name="Group 19"/>
          <p:cNvGrpSpPr/>
          <p:nvPr/>
        </p:nvGrpSpPr>
        <p:grpSpPr>
          <a:xfrm>
            <a:off x="2789122" y="1224575"/>
            <a:ext cx="1410482" cy="1887287"/>
            <a:chOff x="828672" y="2765794"/>
            <a:chExt cx="1410482" cy="1887287"/>
          </a:xfrm>
        </p:grpSpPr>
        <p:sp>
          <p:nvSpPr>
            <p:cNvPr id="21" name="Rectangle 20"/>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828672" y="2801541"/>
              <a:ext cx="1410482" cy="461665"/>
            </a:xfrm>
            <a:prstGeom prst="rect">
              <a:avLst/>
            </a:prstGeom>
            <a:noFill/>
          </p:spPr>
          <p:txBody>
            <a:bodyPr wrap="square" rtlCol="0">
              <a:spAutoFit/>
            </a:bodyPr>
            <a:lstStyle/>
            <a:p>
              <a:pPr algn="ctr"/>
              <a:r>
                <a:rPr lang="en-ZA" sz="2400" b="1" dirty="0">
                  <a:solidFill>
                    <a:schemeClr val="bg1"/>
                  </a:solidFill>
                </a:rPr>
                <a:t>6</a:t>
              </a:r>
            </a:p>
          </p:txBody>
        </p:sp>
        <p:sp>
          <p:nvSpPr>
            <p:cNvPr id="23" name="TextBox 22"/>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C</a:t>
              </a:r>
              <a:endParaRPr lang="en-ZA" sz="4400" b="1" dirty="0">
                <a:solidFill>
                  <a:schemeClr val="bg1"/>
                </a:solidFill>
              </a:endParaRPr>
            </a:p>
          </p:txBody>
        </p:sp>
        <p:sp>
          <p:nvSpPr>
            <p:cNvPr id="24" name="Rectangle 23"/>
            <p:cNvSpPr/>
            <p:nvPr/>
          </p:nvSpPr>
          <p:spPr>
            <a:xfrm>
              <a:off x="948124" y="3657696"/>
              <a:ext cx="1171575"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Carbon</a:t>
              </a:r>
              <a:endParaRPr lang="en-ZA" sz="2400" b="1" dirty="0"/>
            </a:p>
          </p:txBody>
        </p:sp>
        <p:sp>
          <p:nvSpPr>
            <p:cNvPr id="25" name="Rectangle 24"/>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12.011</a:t>
              </a:r>
              <a:endParaRPr lang="en-ZA" dirty="0"/>
            </a:p>
          </p:txBody>
        </p:sp>
      </p:grpSp>
      <p:sp>
        <p:nvSpPr>
          <p:cNvPr id="26" name="TextBox 25"/>
          <p:cNvSpPr txBox="1"/>
          <p:nvPr/>
        </p:nvSpPr>
        <p:spPr>
          <a:xfrm>
            <a:off x="5295900" y="3947851"/>
            <a:ext cx="6395356"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Blocks, rods </a:t>
            </a:r>
            <a:r>
              <a:rPr lang="en-ZA" sz="2400" dirty="0" smtClean="0">
                <a:solidFill>
                  <a:schemeClr val="tx1">
                    <a:lumMod val="65000"/>
                    <a:lumOff val="35000"/>
                  </a:schemeClr>
                </a:solidFill>
              </a:rPr>
              <a:t>and powder.</a:t>
            </a:r>
            <a:endParaRPr lang="en-ZA" sz="2400" dirty="0">
              <a:solidFill>
                <a:schemeClr val="tx1">
                  <a:lumMod val="65000"/>
                  <a:lumOff val="35000"/>
                </a:schemeClr>
              </a:solidFill>
            </a:endParaRPr>
          </a:p>
        </p:txBody>
      </p:sp>
      <p:sp>
        <p:nvSpPr>
          <p:cNvPr id="2" name="Rectangle 1"/>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0000"/>
              </a:solidFill>
            </a:endParaRPr>
          </a:p>
        </p:txBody>
      </p:sp>
      <p:pic>
        <p:nvPicPr>
          <p:cNvPr id="3" name="Picture 2"/>
          <p:cNvPicPr>
            <a:picLocks noChangeAspect="1"/>
          </p:cNvPicPr>
          <p:nvPr/>
        </p:nvPicPr>
        <p:blipFill>
          <a:blip r:embed="rId6"/>
          <a:stretch>
            <a:fillRect/>
          </a:stretch>
        </p:blipFill>
        <p:spPr>
          <a:xfrm>
            <a:off x="561194" y="1280584"/>
            <a:ext cx="1841156" cy="1742104"/>
          </a:xfrm>
          <a:prstGeom prst="rect">
            <a:avLst/>
          </a:prstGeom>
        </p:spPr>
      </p:pic>
    </p:spTree>
    <p:custDataLst>
      <p:tags r:id="rId1"/>
    </p:custDataLst>
    <p:extLst>
      <p:ext uri="{BB962C8B-B14F-4D97-AF65-F5344CB8AC3E}">
        <p14:creationId xmlns:p14="http://schemas.microsoft.com/office/powerpoint/2010/main" val="2965764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Gold</a:t>
            </a:r>
            <a:endParaRPr lang="en-GB" sz="3600" dirty="0">
              <a:latin typeface="+mn-lt"/>
            </a:endParaRPr>
          </a:p>
        </p:txBody>
      </p:sp>
      <p:sp>
        <p:nvSpPr>
          <p:cNvPr id="17" name="Content Placeholder 2"/>
          <p:cNvSpPr txBox="1">
            <a:spLocks/>
          </p:cNvSpPr>
          <p:nvPr/>
        </p:nvSpPr>
        <p:spPr>
          <a:xfrm>
            <a:off x="561192" y="3362326"/>
            <a:ext cx="4220357"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Gold is a yellow lustrous metal. It </a:t>
            </a:r>
            <a:r>
              <a:rPr lang="en-GB" dirty="0" smtClean="0">
                <a:solidFill>
                  <a:schemeClr val="tx1">
                    <a:lumMod val="65000"/>
                    <a:lumOff val="35000"/>
                  </a:schemeClr>
                </a:solidFill>
              </a:rPr>
              <a:t>is very </a:t>
            </a:r>
            <a:r>
              <a:rPr lang="en-GB" dirty="0">
                <a:solidFill>
                  <a:schemeClr val="tx1">
                    <a:lumMod val="65000"/>
                    <a:lumOff val="35000"/>
                  </a:schemeClr>
                </a:solidFill>
              </a:rPr>
              <a:t>ductile, malleable and </a:t>
            </a:r>
            <a:r>
              <a:rPr lang="en-GB" dirty="0" smtClean="0">
                <a:solidFill>
                  <a:schemeClr val="tx1">
                    <a:lumMod val="65000"/>
                    <a:lumOff val="35000"/>
                  </a:schemeClr>
                </a:solidFill>
              </a:rPr>
              <a:t>corrosion resistant</a:t>
            </a:r>
            <a:r>
              <a:rPr lang="en-GB" dirty="0">
                <a:solidFill>
                  <a:schemeClr val="tx1">
                    <a:lumMod val="65000"/>
                    <a:lumOff val="35000"/>
                  </a:schemeClr>
                </a:solidFill>
              </a:rPr>
              <a:t>. It resists chemical </a:t>
            </a:r>
            <a:r>
              <a:rPr lang="en-GB" dirty="0" smtClean="0">
                <a:solidFill>
                  <a:schemeClr val="tx1">
                    <a:lumMod val="65000"/>
                    <a:lumOff val="35000"/>
                  </a:schemeClr>
                </a:solidFill>
              </a:rPr>
              <a:t>attack. Gold </a:t>
            </a:r>
            <a:r>
              <a:rPr lang="en-GB" dirty="0">
                <a:solidFill>
                  <a:schemeClr val="tx1">
                    <a:lumMod val="65000"/>
                    <a:lumOff val="35000"/>
                  </a:schemeClr>
                </a:solidFill>
              </a:rPr>
              <a:t>is an </a:t>
            </a:r>
            <a:r>
              <a:rPr lang="en-GB" b="1" dirty="0">
                <a:solidFill>
                  <a:schemeClr val="tx1">
                    <a:lumMod val="65000"/>
                    <a:lumOff val="35000"/>
                  </a:schemeClr>
                </a:solidFill>
              </a:rPr>
              <a:t>excellent </a:t>
            </a:r>
            <a:r>
              <a:rPr lang="en-GB" b="1" dirty="0" smtClean="0">
                <a:solidFill>
                  <a:schemeClr val="tx1">
                    <a:lumMod val="65000"/>
                    <a:lumOff val="35000"/>
                  </a:schemeClr>
                </a:solidFill>
              </a:rPr>
              <a:t>electrical conductor </a:t>
            </a:r>
            <a:r>
              <a:rPr lang="en-GB" dirty="0" smtClean="0">
                <a:solidFill>
                  <a:schemeClr val="tx1">
                    <a:lumMod val="65000"/>
                    <a:lumOff val="35000"/>
                  </a:schemeClr>
                </a:solidFill>
              </a:rPr>
              <a:t>but is very expensive.</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Gold is used for very </a:t>
            </a:r>
            <a:r>
              <a:rPr lang="en-GB" sz="2400" dirty="0" smtClean="0">
                <a:solidFill>
                  <a:schemeClr val="tx1">
                    <a:lumMod val="65000"/>
                    <a:lumOff val="35000"/>
                  </a:schemeClr>
                </a:solidFill>
              </a:rPr>
              <a:t>fine </a:t>
            </a:r>
            <a:r>
              <a:rPr lang="en-ZA" sz="2400" dirty="0" smtClean="0">
                <a:solidFill>
                  <a:schemeClr val="tx1">
                    <a:lumMod val="65000"/>
                    <a:lumOff val="35000"/>
                  </a:schemeClr>
                </a:solidFill>
              </a:rPr>
              <a:t>wires </a:t>
            </a:r>
            <a:r>
              <a:rPr lang="en-ZA" sz="2400" dirty="0">
                <a:solidFill>
                  <a:schemeClr val="tx1">
                    <a:lumMod val="65000"/>
                    <a:lumOff val="35000"/>
                  </a:schemeClr>
                </a:solidFill>
              </a:rPr>
              <a:t>and connections in</a:t>
            </a:r>
          </a:p>
          <a:p>
            <a:r>
              <a:rPr lang="en-ZA" sz="2400" dirty="0">
                <a:solidFill>
                  <a:schemeClr val="tx1">
                    <a:lumMod val="65000"/>
                    <a:lumOff val="35000"/>
                  </a:schemeClr>
                </a:solidFill>
              </a:rPr>
              <a:t>electronic circuits, </a:t>
            </a:r>
            <a:r>
              <a:rPr lang="en-ZA" sz="2400" dirty="0" smtClean="0">
                <a:solidFill>
                  <a:schemeClr val="tx1">
                    <a:lumMod val="65000"/>
                    <a:lumOff val="35000"/>
                  </a:schemeClr>
                </a:solidFill>
              </a:rPr>
              <a:t>jewellery and </a:t>
            </a:r>
            <a:r>
              <a:rPr lang="en-ZA" sz="2400" dirty="0">
                <a:solidFill>
                  <a:schemeClr val="tx1">
                    <a:lumMod val="65000"/>
                    <a:lumOff val="35000"/>
                  </a:schemeClr>
                </a:solidFill>
              </a:rPr>
              <a:t>money.</a:t>
            </a: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79</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Au</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Gold</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196.97</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Gold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fine wire </a:t>
            </a:r>
            <a:r>
              <a:rPr lang="en-ZA" sz="2400" dirty="0" smtClean="0">
                <a:solidFill>
                  <a:schemeClr val="tx1">
                    <a:lumMod val="65000"/>
                    <a:lumOff val="35000"/>
                  </a:schemeClr>
                </a:solidFill>
              </a:rPr>
              <a:t>and very </a:t>
            </a:r>
            <a:r>
              <a:rPr lang="en-ZA" sz="2400" dirty="0">
                <a:solidFill>
                  <a:schemeClr val="tx1">
                    <a:lumMod val="65000"/>
                    <a:lumOff val="35000"/>
                  </a:schemeClr>
                </a:solidFill>
              </a:rPr>
              <a:t>thin sheets.</a:t>
            </a: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gold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1000160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Iron and Steel</a:t>
            </a:r>
            <a:endParaRPr lang="en-GB" sz="3600" dirty="0">
              <a:latin typeface="+mn-lt"/>
            </a:endParaRPr>
          </a:p>
        </p:txBody>
      </p:sp>
      <p:sp>
        <p:nvSpPr>
          <p:cNvPr id="17" name="Content Placeholder 2"/>
          <p:cNvSpPr txBox="1">
            <a:spLocks/>
          </p:cNvSpPr>
          <p:nvPr/>
        </p:nvSpPr>
        <p:spPr>
          <a:xfrm>
            <a:off x="561192" y="3362326"/>
            <a:ext cx="4220357"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Iron is </a:t>
            </a:r>
            <a:r>
              <a:rPr lang="en-GB" dirty="0">
                <a:solidFill>
                  <a:schemeClr val="tx1">
                    <a:lumMod val="65000"/>
                    <a:lumOff val="35000"/>
                  </a:schemeClr>
                </a:solidFill>
              </a:rPr>
              <a:t>an element </a:t>
            </a:r>
            <a:r>
              <a:rPr lang="en-GB" dirty="0" smtClean="0">
                <a:solidFill>
                  <a:schemeClr val="tx1">
                    <a:lumMod val="65000"/>
                    <a:lumOff val="35000"/>
                  </a:schemeClr>
                </a:solidFill>
              </a:rPr>
              <a:t>that rusts easily. It is commonly mixed with carbon and other metals to make alloys, called </a:t>
            </a:r>
            <a:r>
              <a:rPr lang="en-GB" dirty="0" smtClean="0">
                <a:solidFill>
                  <a:schemeClr val="tx1">
                    <a:lumMod val="65000"/>
                    <a:lumOff val="35000"/>
                  </a:schemeClr>
                </a:solidFill>
              </a:rPr>
              <a:t>steel. </a:t>
            </a:r>
            <a:r>
              <a:rPr lang="en-GB" dirty="0" smtClean="0">
                <a:solidFill>
                  <a:schemeClr val="tx1">
                    <a:lumMod val="65000"/>
                    <a:lumOff val="35000"/>
                  </a:schemeClr>
                </a:solidFill>
              </a:rPr>
              <a:t>Steel alloys</a:t>
            </a:r>
            <a:r>
              <a:rPr lang="en-GB" dirty="0" smtClean="0">
                <a:solidFill>
                  <a:schemeClr val="tx1">
                    <a:lumMod val="65000"/>
                    <a:lumOff val="35000"/>
                  </a:schemeClr>
                </a:solidFill>
              </a:rPr>
              <a:t> </a:t>
            </a:r>
            <a:r>
              <a:rPr lang="en-GB" dirty="0">
                <a:solidFill>
                  <a:schemeClr val="tx1">
                    <a:lumMod val="65000"/>
                    <a:lumOff val="35000"/>
                  </a:schemeClr>
                </a:solidFill>
              </a:rPr>
              <a:t>are strong </a:t>
            </a:r>
            <a:r>
              <a:rPr lang="en-GB" dirty="0" smtClean="0">
                <a:solidFill>
                  <a:schemeClr val="tx1">
                    <a:lumMod val="65000"/>
                    <a:lumOff val="35000"/>
                  </a:schemeClr>
                </a:solidFill>
              </a:rPr>
              <a:t>and durable</a:t>
            </a:r>
            <a:r>
              <a:rPr lang="en-GB" dirty="0">
                <a:solidFill>
                  <a:schemeClr val="tx1">
                    <a:lumMod val="65000"/>
                    <a:lumOff val="35000"/>
                  </a:schemeClr>
                </a:solidFill>
              </a:rPr>
              <a:t>. </a:t>
            </a:r>
            <a:r>
              <a:rPr lang="en-GB" dirty="0" smtClean="0">
                <a:solidFill>
                  <a:schemeClr val="tx1">
                    <a:lumMod val="65000"/>
                    <a:lumOff val="35000"/>
                  </a:schemeClr>
                </a:solidFill>
              </a:rPr>
              <a:t>Both iron and steel</a:t>
            </a:r>
            <a:r>
              <a:rPr lang="en-GB" dirty="0" smtClean="0">
                <a:solidFill>
                  <a:schemeClr val="tx1">
                    <a:lumMod val="65000"/>
                    <a:lumOff val="35000"/>
                  </a:schemeClr>
                </a:solidFill>
              </a:rPr>
              <a:t> </a:t>
            </a:r>
            <a:r>
              <a:rPr lang="en-GB" dirty="0" smtClean="0">
                <a:solidFill>
                  <a:schemeClr val="tx1">
                    <a:lumMod val="65000"/>
                    <a:lumOff val="35000"/>
                  </a:schemeClr>
                </a:solidFill>
              </a:rPr>
              <a:t>conduct </a:t>
            </a:r>
            <a:r>
              <a:rPr lang="en-ZA" dirty="0" smtClean="0">
                <a:solidFill>
                  <a:schemeClr val="tx1">
                    <a:lumMod val="65000"/>
                    <a:lumOff val="35000"/>
                  </a:schemeClr>
                </a:solidFill>
              </a:rPr>
              <a:t>electricity </a:t>
            </a:r>
            <a:r>
              <a:rPr lang="en-ZA" dirty="0">
                <a:solidFill>
                  <a:schemeClr val="tx1">
                    <a:lumMod val="65000"/>
                    <a:lumOff val="35000"/>
                  </a:schemeClr>
                </a:solidFill>
              </a:rPr>
              <a:t>and are </a:t>
            </a:r>
            <a:r>
              <a:rPr lang="en-ZA" dirty="0" smtClean="0">
                <a:solidFill>
                  <a:schemeClr val="tx1">
                    <a:lumMod val="65000"/>
                    <a:lumOff val="35000"/>
                  </a:schemeClr>
                </a:solidFill>
              </a:rPr>
              <a:t>can be</a:t>
            </a:r>
            <a:r>
              <a:rPr lang="en-ZA" dirty="0" smtClean="0">
                <a:solidFill>
                  <a:schemeClr val="tx1">
                    <a:lumMod val="65000"/>
                    <a:lumOff val="35000"/>
                  </a:schemeClr>
                </a:solidFill>
              </a:rPr>
              <a:t> magnetised.</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200329"/>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Iron and steel are used </a:t>
            </a:r>
            <a:r>
              <a:rPr lang="en-GB" sz="2400" dirty="0" smtClean="0">
                <a:solidFill>
                  <a:schemeClr val="tx1">
                    <a:lumMod val="65000"/>
                    <a:lumOff val="35000"/>
                  </a:schemeClr>
                </a:solidFill>
              </a:rPr>
              <a:t>for f</a:t>
            </a:r>
            <a:r>
              <a:rPr lang="en-ZA" sz="2400" dirty="0" err="1" smtClean="0">
                <a:solidFill>
                  <a:schemeClr val="tx1">
                    <a:lumMod val="65000"/>
                    <a:lumOff val="35000"/>
                  </a:schemeClr>
                </a:solidFill>
              </a:rPr>
              <a:t>rames</a:t>
            </a:r>
            <a:r>
              <a:rPr lang="en-ZA" sz="2400" dirty="0" smtClean="0">
                <a:solidFill>
                  <a:schemeClr val="tx1">
                    <a:lumMod val="65000"/>
                    <a:lumOff val="35000"/>
                  </a:schemeClr>
                </a:solidFill>
              </a:rPr>
              <a:t> </a:t>
            </a:r>
            <a:r>
              <a:rPr lang="en-ZA" sz="2400" dirty="0">
                <a:solidFill>
                  <a:schemeClr val="tx1">
                    <a:lumMod val="65000"/>
                    <a:lumOff val="35000"/>
                  </a:schemeClr>
                </a:solidFill>
              </a:rPr>
              <a:t>of motors, </a:t>
            </a:r>
            <a:r>
              <a:rPr lang="en-ZA" sz="2400" dirty="0" smtClean="0">
                <a:solidFill>
                  <a:schemeClr val="tx1">
                    <a:lumMod val="65000"/>
                    <a:lumOff val="35000"/>
                  </a:schemeClr>
                </a:solidFill>
              </a:rPr>
              <a:t>generators, transformers</a:t>
            </a:r>
            <a:r>
              <a:rPr lang="en-ZA" sz="2400" dirty="0">
                <a:solidFill>
                  <a:schemeClr val="tx1">
                    <a:lumMod val="65000"/>
                    <a:lumOff val="35000"/>
                  </a:schemeClr>
                </a:solidFill>
              </a:rPr>
              <a:t>, </a:t>
            </a:r>
            <a:r>
              <a:rPr lang="en-ZA" sz="2400" dirty="0" smtClean="0">
                <a:solidFill>
                  <a:schemeClr val="tx1">
                    <a:lumMod val="65000"/>
                    <a:lumOff val="35000"/>
                  </a:schemeClr>
                </a:solidFill>
              </a:rPr>
              <a:t>switchgear, </a:t>
            </a:r>
            <a:r>
              <a:rPr lang="en-GB" sz="2400" dirty="0" smtClean="0">
                <a:solidFill>
                  <a:schemeClr val="tx1">
                    <a:lumMod val="65000"/>
                    <a:lumOff val="35000"/>
                  </a:schemeClr>
                </a:solidFill>
              </a:rPr>
              <a:t>cable </a:t>
            </a:r>
            <a:r>
              <a:rPr lang="en-GB" sz="2400" dirty="0">
                <a:solidFill>
                  <a:schemeClr val="tx1">
                    <a:lumMod val="65000"/>
                    <a:lumOff val="35000"/>
                  </a:schemeClr>
                </a:solidFill>
              </a:rPr>
              <a:t>d</a:t>
            </a:r>
            <a:r>
              <a:rPr lang="en-GB" sz="2400" dirty="0" smtClean="0">
                <a:solidFill>
                  <a:schemeClr val="tx1">
                    <a:lumMod val="65000"/>
                    <a:lumOff val="35000"/>
                  </a:schemeClr>
                </a:solidFill>
              </a:rPr>
              <a:t>ucts </a:t>
            </a:r>
            <a:r>
              <a:rPr lang="en-GB" sz="2400" dirty="0">
                <a:solidFill>
                  <a:schemeClr val="tx1">
                    <a:lumMod val="65000"/>
                    <a:lumOff val="35000"/>
                  </a:schemeClr>
                </a:solidFill>
              </a:rPr>
              <a:t>and many </a:t>
            </a:r>
            <a:r>
              <a:rPr lang="en-GB" sz="2400" dirty="0" smtClean="0">
                <a:solidFill>
                  <a:schemeClr val="tx1">
                    <a:lumMod val="65000"/>
                    <a:lumOff val="35000"/>
                  </a:schemeClr>
                </a:solidFill>
              </a:rPr>
              <a:t>other </a:t>
            </a:r>
            <a:r>
              <a:rPr lang="en-ZA" sz="2400" dirty="0" smtClean="0">
                <a:solidFill>
                  <a:schemeClr val="tx1">
                    <a:lumMod val="65000"/>
                    <a:lumOff val="35000"/>
                  </a:schemeClr>
                </a:solidFill>
              </a:rPr>
              <a:t>machines.</a:t>
            </a:r>
            <a:endParaRPr lang="en-ZA" sz="2400" dirty="0">
              <a:solidFill>
                <a:schemeClr val="tx1">
                  <a:lumMod val="65000"/>
                  <a:lumOff val="35000"/>
                </a:schemeClr>
              </a:solidFill>
            </a:endParaRPr>
          </a:p>
        </p:txBody>
      </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5575" y="6127884"/>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6194167"/>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Iron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830997"/>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Rolled sheet; </a:t>
            </a:r>
            <a:r>
              <a:rPr lang="en-ZA" sz="2400" dirty="0" smtClean="0">
                <a:solidFill>
                  <a:schemeClr val="tx1">
                    <a:lumMod val="65000"/>
                    <a:lumOff val="35000"/>
                  </a:schemeClr>
                </a:solidFill>
              </a:rPr>
              <a:t>drawn bar</a:t>
            </a:r>
            <a:r>
              <a:rPr lang="en-ZA" sz="2400" dirty="0">
                <a:solidFill>
                  <a:schemeClr val="tx1">
                    <a:lumMod val="65000"/>
                    <a:lumOff val="35000"/>
                  </a:schemeClr>
                </a:solidFill>
              </a:rPr>
              <a:t>; wire and </a:t>
            </a:r>
            <a:r>
              <a:rPr lang="en-ZA" sz="2400" dirty="0" smtClean="0">
                <a:solidFill>
                  <a:schemeClr val="tx1">
                    <a:lumMod val="65000"/>
                    <a:lumOff val="35000"/>
                  </a:schemeClr>
                </a:solidFill>
              </a:rPr>
              <a:t>tube; ingots </a:t>
            </a:r>
            <a:r>
              <a:rPr lang="en-ZA" sz="2400" dirty="0">
                <a:solidFill>
                  <a:schemeClr val="tx1">
                    <a:lumMod val="65000"/>
                    <a:lumOff val="35000"/>
                  </a:schemeClr>
                </a:solidFill>
              </a:rPr>
              <a:t>for </a:t>
            </a:r>
            <a:r>
              <a:rPr lang="en-ZA" sz="2400" dirty="0" smtClean="0">
                <a:solidFill>
                  <a:schemeClr val="tx1">
                    <a:lumMod val="65000"/>
                    <a:lumOff val="35000"/>
                  </a:schemeClr>
                </a:solidFill>
              </a:rPr>
              <a:t>casting; drawn </a:t>
            </a:r>
            <a:r>
              <a:rPr lang="en-ZA" sz="2400" dirty="0">
                <a:solidFill>
                  <a:schemeClr val="tx1">
                    <a:lumMod val="65000"/>
                    <a:lumOff val="35000"/>
                  </a:schemeClr>
                </a:solidFill>
              </a:rPr>
              <a:t>section, I, </a:t>
            </a:r>
            <a:r>
              <a:rPr lang="en-ZA" sz="2400" dirty="0" smtClean="0">
                <a:solidFill>
                  <a:schemeClr val="tx1">
                    <a:lumMod val="65000"/>
                    <a:lumOff val="35000"/>
                  </a:schemeClr>
                </a:solidFill>
              </a:rPr>
              <a:t>U, T </a:t>
            </a:r>
            <a:r>
              <a:rPr lang="en-ZA" sz="2400" dirty="0">
                <a:solidFill>
                  <a:schemeClr val="tx1">
                    <a:lumMod val="65000"/>
                    <a:lumOff val="35000"/>
                  </a:schemeClr>
                </a:solidFill>
              </a:rPr>
              <a:t>and L.</a:t>
            </a:r>
          </a:p>
        </p:txBody>
      </p:sp>
      <p:sp>
        <p:nvSpPr>
          <p:cNvPr id="31" name="Rectangle 30"/>
          <p:cNvSpPr/>
          <p:nvPr/>
        </p:nvSpPr>
        <p:spPr>
          <a:xfrm>
            <a:off x="460375" y="1224575"/>
            <a:ext cx="375920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iron and steel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278662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Lead</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Lead is dull grey </a:t>
            </a:r>
            <a:r>
              <a:rPr lang="en-GB" dirty="0" smtClean="0">
                <a:solidFill>
                  <a:schemeClr val="tx1">
                    <a:lumMod val="65000"/>
                    <a:lumOff val="35000"/>
                  </a:schemeClr>
                </a:solidFill>
              </a:rPr>
              <a:t>coloured metal. </a:t>
            </a:r>
            <a:r>
              <a:rPr lang="en-GB" dirty="0">
                <a:solidFill>
                  <a:schemeClr val="tx1">
                    <a:lumMod val="65000"/>
                    <a:lumOff val="35000"/>
                  </a:schemeClr>
                </a:solidFill>
              </a:rPr>
              <a:t>It is </a:t>
            </a:r>
            <a:r>
              <a:rPr lang="en-GB" dirty="0" smtClean="0">
                <a:solidFill>
                  <a:schemeClr val="tx1">
                    <a:lumMod val="65000"/>
                    <a:lumOff val="35000"/>
                  </a:schemeClr>
                </a:solidFill>
              </a:rPr>
              <a:t>very </a:t>
            </a:r>
            <a:r>
              <a:rPr lang="en-GB" dirty="0" smtClean="0">
                <a:solidFill>
                  <a:schemeClr val="tx1">
                    <a:lumMod val="65000"/>
                    <a:lumOff val="35000"/>
                  </a:schemeClr>
                </a:solidFill>
              </a:rPr>
              <a:t>dense</a:t>
            </a:r>
            <a:r>
              <a:rPr lang="en-GB" dirty="0" smtClean="0">
                <a:solidFill>
                  <a:schemeClr val="tx1">
                    <a:lumMod val="65000"/>
                    <a:lumOff val="35000"/>
                  </a:schemeClr>
                </a:solidFill>
              </a:rPr>
              <a:t> </a:t>
            </a:r>
            <a:r>
              <a:rPr lang="en-GB" dirty="0">
                <a:solidFill>
                  <a:schemeClr val="tx1">
                    <a:lumMod val="65000"/>
                    <a:lumOff val="35000"/>
                  </a:schemeClr>
                </a:solidFill>
              </a:rPr>
              <a:t>and soft. </a:t>
            </a:r>
            <a:r>
              <a:rPr lang="en-GB" dirty="0" smtClean="0">
                <a:solidFill>
                  <a:schemeClr val="tx1">
                    <a:lumMod val="65000"/>
                    <a:lumOff val="35000"/>
                  </a:schemeClr>
                </a:solidFill>
              </a:rPr>
              <a:t>It is corrosion resistant. Lead </a:t>
            </a:r>
            <a:r>
              <a:rPr lang="en-ZA" dirty="0">
                <a:solidFill>
                  <a:schemeClr val="tx1">
                    <a:lumMod val="65000"/>
                    <a:lumOff val="35000"/>
                  </a:schemeClr>
                </a:solidFill>
              </a:rPr>
              <a:t>m</a:t>
            </a:r>
            <a:r>
              <a:rPr lang="en-ZA" dirty="0" smtClean="0">
                <a:solidFill>
                  <a:schemeClr val="tx1">
                    <a:lumMod val="65000"/>
                    <a:lumOff val="35000"/>
                  </a:schemeClr>
                </a:solidFill>
              </a:rPr>
              <a:t>elts </a:t>
            </a:r>
            <a:r>
              <a:rPr lang="en-ZA" dirty="0">
                <a:solidFill>
                  <a:schemeClr val="tx1">
                    <a:lumMod val="65000"/>
                    <a:lumOff val="35000"/>
                  </a:schemeClr>
                </a:solidFill>
              </a:rPr>
              <a:t>at </a:t>
            </a:r>
            <a:r>
              <a:rPr lang="en-ZA" dirty="0" smtClean="0">
                <a:solidFill>
                  <a:schemeClr val="tx1">
                    <a:lumMod val="65000"/>
                    <a:lumOff val="35000"/>
                  </a:schemeClr>
                </a:solidFill>
              </a:rPr>
              <a:t>327°C.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200329"/>
          </a:xfrm>
          <a:prstGeom prst="rect">
            <a:avLst/>
          </a:prstGeom>
          <a:solidFill>
            <a:schemeClr val="accent5">
              <a:lumMod val="20000"/>
              <a:lumOff val="80000"/>
            </a:schemeClr>
          </a:solidFill>
        </p:spPr>
        <p:txBody>
          <a:bodyPr wrap="square" rtlCol="0">
            <a:spAutoFit/>
          </a:bodyPr>
          <a:lstStyle/>
          <a:p>
            <a:r>
              <a:rPr lang="en-GB" sz="2400" dirty="0"/>
              <a:t>Lead is used for the plates </a:t>
            </a:r>
            <a:r>
              <a:rPr lang="en-GB" sz="2400" dirty="0" smtClean="0"/>
              <a:t>in lead </a:t>
            </a:r>
            <a:r>
              <a:rPr lang="en-GB" sz="2400" dirty="0"/>
              <a:t>acid battery cells, </a:t>
            </a:r>
            <a:r>
              <a:rPr lang="en-GB" sz="2400" dirty="0" smtClean="0"/>
              <a:t>and </a:t>
            </a:r>
            <a:r>
              <a:rPr lang="en-ZA" sz="2400" dirty="0" smtClean="0"/>
              <a:t>cable </a:t>
            </a:r>
            <a:r>
              <a:rPr lang="en-ZA" sz="2400" dirty="0"/>
              <a:t>sheathing. </a:t>
            </a:r>
            <a:r>
              <a:rPr lang="en-ZA" sz="2400" dirty="0" smtClean="0"/>
              <a:t>It is also used </a:t>
            </a:r>
            <a:r>
              <a:rPr lang="en-ZA" sz="2400" dirty="0"/>
              <a:t>for</a:t>
            </a:r>
          </a:p>
          <a:p>
            <a:r>
              <a:rPr lang="en-ZA" sz="2400" dirty="0"/>
              <a:t>chemical </a:t>
            </a:r>
            <a:r>
              <a:rPr lang="en-ZA" sz="2400" dirty="0" smtClean="0"/>
              <a:t>containers</a:t>
            </a:r>
            <a:r>
              <a:rPr lang="en-ZA" sz="2400" dirty="0"/>
              <a:t>.</a:t>
            </a:r>
            <a:endParaRPr lang="en-ZA" sz="2400" dirty="0">
              <a:solidFill>
                <a:schemeClr val="tx1">
                  <a:lumMod val="65000"/>
                  <a:lumOff val="35000"/>
                </a:schemeClr>
              </a:solidFill>
            </a:endParaRP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82</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err="1" smtClean="0">
                  <a:solidFill>
                    <a:schemeClr val="bg1"/>
                  </a:solidFill>
                </a:rPr>
                <a:t>Pb</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Lead</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207.2</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0874828"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Lead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 rolled </a:t>
            </a:r>
            <a:r>
              <a:rPr lang="en-ZA" sz="2400" dirty="0" smtClean="0">
                <a:solidFill>
                  <a:schemeClr val="tx1">
                    <a:lumMod val="65000"/>
                    <a:lumOff val="35000"/>
                  </a:schemeClr>
                </a:solidFill>
              </a:rPr>
              <a:t>sheet and </a:t>
            </a:r>
            <a:r>
              <a:rPr lang="en-ZA" sz="2400" dirty="0">
                <a:solidFill>
                  <a:schemeClr val="tx1">
                    <a:lumMod val="65000"/>
                    <a:lumOff val="35000"/>
                  </a:schemeClr>
                </a:solidFill>
              </a:rPr>
              <a:t>extruded </a:t>
            </a:r>
            <a:r>
              <a:rPr lang="en-ZA" sz="2400" dirty="0" smtClean="0">
                <a:solidFill>
                  <a:schemeClr val="tx1">
                    <a:lumMod val="65000"/>
                    <a:lumOff val="35000"/>
                  </a:schemeClr>
                </a:solidFill>
              </a:rPr>
              <a:t>pipe.</a:t>
            </a:r>
            <a:endParaRPr lang="en-ZA" sz="2400" dirty="0">
              <a:solidFill>
                <a:schemeClr val="tx1">
                  <a:lumMod val="65000"/>
                  <a:lumOff val="35000"/>
                </a:schemeClr>
              </a:solidFill>
            </a:endParaRP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lead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3125899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Magnesium</a:t>
            </a:r>
            <a:endParaRPr lang="en-GB" sz="3600" dirty="0">
              <a:latin typeface="+mn-lt"/>
            </a:endParaRPr>
          </a:p>
        </p:txBody>
      </p:sp>
      <p:sp>
        <p:nvSpPr>
          <p:cNvPr id="17" name="Content Placeholder 2"/>
          <p:cNvSpPr txBox="1">
            <a:spLocks/>
          </p:cNvSpPr>
          <p:nvPr/>
        </p:nvSpPr>
        <p:spPr>
          <a:xfrm>
            <a:off x="460375" y="3362326"/>
            <a:ext cx="4383768"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Magnesium </a:t>
            </a:r>
            <a:r>
              <a:rPr lang="en-GB" dirty="0">
                <a:solidFill>
                  <a:schemeClr val="tx1">
                    <a:lumMod val="65000"/>
                    <a:lumOff val="35000"/>
                  </a:schemeClr>
                </a:solidFill>
              </a:rPr>
              <a:t>i</a:t>
            </a:r>
            <a:r>
              <a:rPr lang="en-GB" dirty="0" smtClean="0">
                <a:solidFill>
                  <a:schemeClr val="tx1">
                    <a:lumMod val="65000"/>
                    <a:lumOff val="35000"/>
                  </a:schemeClr>
                </a:solidFill>
              </a:rPr>
              <a:t>s </a:t>
            </a:r>
            <a:r>
              <a:rPr lang="en-GB" dirty="0">
                <a:solidFill>
                  <a:schemeClr val="tx1">
                    <a:lumMod val="65000"/>
                    <a:lumOff val="35000"/>
                  </a:schemeClr>
                </a:solidFill>
              </a:rPr>
              <a:t>a </a:t>
            </a:r>
            <a:r>
              <a:rPr lang="en-GB" dirty="0" smtClean="0">
                <a:solidFill>
                  <a:schemeClr val="tx1">
                    <a:lumMod val="65000"/>
                    <a:lumOff val="35000"/>
                  </a:schemeClr>
                </a:solidFill>
              </a:rPr>
              <a:t>shiny grey coloured metal. </a:t>
            </a:r>
            <a:endParaRPr lang="en-GB" dirty="0" smtClean="0">
              <a:solidFill>
                <a:schemeClr val="tx1">
                  <a:lumMod val="65000"/>
                  <a:lumOff val="35000"/>
                </a:schemeClr>
              </a:solidFill>
            </a:endParaRPr>
          </a:p>
          <a:p>
            <a:r>
              <a:rPr lang="en-GB" dirty="0" smtClean="0">
                <a:solidFill>
                  <a:schemeClr val="tx1">
                    <a:lumMod val="65000"/>
                    <a:lumOff val="35000"/>
                  </a:schemeClr>
                </a:solidFill>
              </a:rPr>
              <a:t>It has </a:t>
            </a:r>
            <a:r>
              <a:rPr lang="en-GB" dirty="0">
                <a:solidFill>
                  <a:schemeClr val="tx1">
                    <a:lumMod val="65000"/>
                    <a:lumOff val="35000"/>
                  </a:schemeClr>
                </a:solidFill>
              </a:rPr>
              <a:t>a</a:t>
            </a:r>
            <a:r>
              <a:rPr lang="en-GB" dirty="0" smtClean="0">
                <a:solidFill>
                  <a:schemeClr val="tx1">
                    <a:lumMod val="65000"/>
                    <a:lumOff val="35000"/>
                  </a:schemeClr>
                </a:solidFill>
              </a:rPr>
              <a:t> low density (Very light for its size). </a:t>
            </a:r>
            <a:r>
              <a:rPr lang="en-GB" dirty="0" smtClean="0">
                <a:solidFill>
                  <a:schemeClr val="tx1">
                    <a:lumMod val="65000"/>
                    <a:lumOff val="35000"/>
                  </a:schemeClr>
                </a:solidFill>
              </a:rPr>
              <a:t>Magnesium melts at </a:t>
            </a:r>
            <a:r>
              <a:rPr lang="en-ZA" dirty="0" smtClean="0">
                <a:solidFill>
                  <a:schemeClr val="tx1">
                    <a:lumMod val="65000"/>
                    <a:lumOff val="35000"/>
                  </a:schemeClr>
                </a:solidFill>
              </a:rPr>
              <a:t>650°C.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Magnesium is used for </a:t>
            </a:r>
            <a:r>
              <a:rPr lang="en-GB" sz="2400" dirty="0" smtClean="0">
                <a:solidFill>
                  <a:schemeClr val="tx1">
                    <a:lumMod val="65000"/>
                    <a:lumOff val="35000"/>
                  </a:schemeClr>
                </a:solidFill>
              </a:rPr>
              <a:t>light </a:t>
            </a:r>
            <a:r>
              <a:rPr lang="en-ZA" sz="2400" dirty="0" smtClean="0">
                <a:solidFill>
                  <a:schemeClr val="tx1">
                    <a:lumMod val="65000"/>
                    <a:lumOff val="35000"/>
                  </a:schemeClr>
                </a:solidFill>
              </a:rPr>
              <a:t>die-castings</a:t>
            </a:r>
            <a:r>
              <a:rPr lang="en-ZA" sz="2400" dirty="0">
                <a:solidFill>
                  <a:schemeClr val="tx1">
                    <a:lumMod val="65000"/>
                    <a:lumOff val="35000"/>
                  </a:schemeClr>
                </a:solidFill>
              </a:rPr>
              <a:t>, flash bulb </a:t>
            </a:r>
            <a:r>
              <a:rPr lang="en-ZA" sz="2400" dirty="0" smtClean="0">
                <a:solidFill>
                  <a:schemeClr val="tx1">
                    <a:lumMod val="65000"/>
                    <a:lumOff val="35000"/>
                  </a:schemeClr>
                </a:solidFill>
              </a:rPr>
              <a:t>ribbon, and </a:t>
            </a:r>
            <a:r>
              <a:rPr lang="en-ZA" sz="2400" dirty="0">
                <a:solidFill>
                  <a:schemeClr val="tx1">
                    <a:lumMod val="65000"/>
                    <a:lumOff val="35000"/>
                  </a:schemeClr>
                </a:solidFill>
              </a:rPr>
              <a:t>aircraft parts</a:t>
            </a:r>
            <a:r>
              <a:rPr lang="en-ZA" sz="2400" dirty="0"/>
              <a:t>.</a:t>
            </a:r>
            <a:endParaRPr lang="en-ZA" sz="2400" dirty="0">
              <a:solidFill>
                <a:schemeClr val="tx1">
                  <a:lumMod val="65000"/>
                  <a:lumOff val="35000"/>
                </a:schemeClr>
              </a:solidFill>
            </a:endParaRP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a:solidFill>
                    <a:schemeClr val="bg1"/>
                  </a:solidFill>
                </a:rPr>
                <a:t>1</a:t>
              </a:r>
              <a:r>
                <a:rPr lang="en-ZA" sz="2400" b="1" dirty="0" smtClean="0">
                  <a:solidFill>
                    <a:schemeClr val="bg1"/>
                  </a:solidFill>
                </a:rPr>
                <a:t>2</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Mg</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Magnesium</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24.305</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1122873"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Magnesium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and </a:t>
            </a:r>
            <a:r>
              <a:rPr lang="en-ZA" sz="2400" dirty="0" smtClean="0">
                <a:solidFill>
                  <a:schemeClr val="tx1">
                    <a:lumMod val="65000"/>
                    <a:lumOff val="35000"/>
                  </a:schemeClr>
                </a:solidFill>
              </a:rPr>
              <a:t>ribbon.</a:t>
            </a:r>
            <a:endParaRPr lang="en-ZA" sz="2400" dirty="0">
              <a:solidFill>
                <a:schemeClr val="tx1">
                  <a:lumMod val="65000"/>
                  <a:lumOff val="35000"/>
                </a:schemeClr>
              </a:solidFill>
            </a:endParaRP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magnesium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2789699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Mercury</a:t>
            </a:r>
            <a:endParaRPr lang="en-GB" sz="3600" dirty="0">
              <a:latin typeface="+mn-lt"/>
            </a:endParaRPr>
          </a:p>
        </p:txBody>
      </p:sp>
      <p:sp>
        <p:nvSpPr>
          <p:cNvPr id="17" name="Content Placeholder 2"/>
          <p:cNvSpPr txBox="1">
            <a:spLocks/>
          </p:cNvSpPr>
          <p:nvPr/>
        </p:nvSpPr>
        <p:spPr>
          <a:xfrm>
            <a:off x="460375" y="3362326"/>
            <a:ext cx="4383768"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Mercury is a white/grey </a:t>
            </a:r>
            <a:r>
              <a:rPr lang="en-GB" dirty="0" smtClean="0">
                <a:solidFill>
                  <a:schemeClr val="tx1">
                    <a:lumMod val="65000"/>
                    <a:lumOff val="35000"/>
                  </a:schemeClr>
                </a:solidFill>
              </a:rPr>
              <a:t>liquid metal. </a:t>
            </a:r>
            <a:r>
              <a:rPr lang="en-GB" dirty="0">
                <a:solidFill>
                  <a:schemeClr val="tx1">
                    <a:lumMod val="65000"/>
                    <a:lumOff val="35000"/>
                  </a:schemeClr>
                </a:solidFill>
              </a:rPr>
              <a:t>It </a:t>
            </a:r>
            <a:r>
              <a:rPr lang="en-GB" dirty="0" smtClean="0">
                <a:solidFill>
                  <a:schemeClr val="tx1">
                    <a:lumMod val="65000"/>
                    <a:lumOff val="35000"/>
                  </a:schemeClr>
                </a:solidFill>
              </a:rPr>
              <a:t>has</a:t>
            </a:r>
            <a:r>
              <a:rPr lang="en-GB" dirty="0" smtClean="0">
                <a:solidFill>
                  <a:schemeClr val="tx1">
                    <a:lumMod val="65000"/>
                    <a:lumOff val="35000"/>
                  </a:schemeClr>
                </a:solidFill>
              </a:rPr>
              <a:t> a high density of </a:t>
            </a:r>
            <a:r>
              <a:rPr lang="en-GB" dirty="0" smtClean="0">
                <a:solidFill>
                  <a:schemeClr val="tx1">
                    <a:lumMod val="65000"/>
                    <a:lumOff val="35000"/>
                  </a:schemeClr>
                </a:solidFill>
              </a:rPr>
              <a:t>13.5 g/cm</a:t>
            </a:r>
            <a:r>
              <a:rPr lang="en-GB" baseline="30000" dirty="0" smtClean="0">
                <a:solidFill>
                  <a:schemeClr val="tx1">
                    <a:lumMod val="65000"/>
                    <a:lumOff val="35000"/>
                  </a:schemeClr>
                </a:solidFill>
              </a:rPr>
              <a:t>3</a:t>
            </a:r>
            <a:r>
              <a:rPr lang="en-GB" dirty="0" smtClean="0">
                <a:solidFill>
                  <a:schemeClr val="tx1">
                    <a:lumMod val="65000"/>
                    <a:lumOff val="35000"/>
                  </a:schemeClr>
                </a:solidFill>
              </a:rPr>
              <a:t>. (Heavy for it’s size) </a:t>
            </a:r>
            <a:endParaRPr lang="en-GB" dirty="0" smtClean="0">
              <a:solidFill>
                <a:schemeClr val="tx1">
                  <a:lumMod val="65000"/>
                  <a:lumOff val="35000"/>
                </a:schemeClr>
              </a:solidFill>
            </a:endParaRPr>
          </a:p>
          <a:p>
            <a:r>
              <a:rPr lang="en-GB" dirty="0" smtClean="0">
                <a:solidFill>
                  <a:schemeClr val="tx1">
                    <a:lumMod val="65000"/>
                    <a:lumOff val="35000"/>
                  </a:schemeClr>
                </a:solidFill>
              </a:rPr>
              <a:t>It </a:t>
            </a:r>
            <a:r>
              <a:rPr lang="en-GB" dirty="0">
                <a:solidFill>
                  <a:schemeClr val="tx1">
                    <a:lumMod val="65000"/>
                    <a:lumOff val="35000"/>
                  </a:schemeClr>
                </a:solidFill>
              </a:rPr>
              <a:t>is </a:t>
            </a:r>
            <a:r>
              <a:rPr lang="en-GB" dirty="0" smtClean="0">
                <a:solidFill>
                  <a:schemeClr val="tx1">
                    <a:lumMod val="65000"/>
                    <a:lumOff val="35000"/>
                  </a:schemeClr>
                </a:solidFill>
              </a:rPr>
              <a:t>a </a:t>
            </a:r>
            <a:r>
              <a:rPr lang="en-GB" b="1" dirty="0" smtClean="0">
                <a:solidFill>
                  <a:schemeClr val="tx1">
                    <a:lumMod val="65000"/>
                    <a:lumOff val="35000"/>
                  </a:schemeClr>
                </a:solidFill>
              </a:rPr>
              <a:t>good </a:t>
            </a:r>
            <a:r>
              <a:rPr lang="en-GB" b="1" dirty="0">
                <a:solidFill>
                  <a:schemeClr val="tx1">
                    <a:lumMod val="65000"/>
                    <a:lumOff val="35000"/>
                  </a:schemeClr>
                </a:solidFill>
              </a:rPr>
              <a:t>electrical </a:t>
            </a:r>
            <a:r>
              <a:rPr lang="en-GB" b="1" dirty="0" smtClean="0">
                <a:solidFill>
                  <a:schemeClr val="tx1">
                    <a:lumMod val="65000"/>
                    <a:lumOff val="35000"/>
                  </a:schemeClr>
                </a:solidFill>
              </a:rPr>
              <a:t>conductor</a:t>
            </a:r>
            <a:r>
              <a:rPr lang="en-GB" dirty="0">
                <a:solidFill>
                  <a:schemeClr val="tx1">
                    <a:lumMod val="65000"/>
                    <a:lumOff val="35000"/>
                  </a:schemeClr>
                </a:solidFill>
              </a:rPr>
              <a:t>. </a:t>
            </a:r>
            <a:r>
              <a:rPr lang="en-GB" dirty="0" smtClean="0">
                <a:solidFill>
                  <a:schemeClr val="tx1">
                    <a:lumMod val="65000"/>
                    <a:lumOff val="35000"/>
                  </a:schemeClr>
                </a:solidFill>
              </a:rPr>
              <a:t>Mercury melts </a:t>
            </a:r>
            <a:r>
              <a:rPr lang="en-GB" dirty="0">
                <a:solidFill>
                  <a:schemeClr val="tx1">
                    <a:lumMod val="65000"/>
                    <a:lumOff val="35000"/>
                  </a:schemeClr>
                </a:solidFill>
              </a:rPr>
              <a:t>at </a:t>
            </a:r>
            <a:r>
              <a:rPr lang="en-GB" dirty="0" smtClean="0">
                <a:solidFill>
                  <a:schemeClr val="tx1">
                    <a:lumMod val="65000"/>
                    <a:lumOff val="35000"/>
                  </a:schemeClr>
                </a:solidFill>
              </a:rPr>
              <a:t>- </a:t>
            </a:r>
            <a:r>
              <a:rPr lang="en-ZA" dirty="0" smtClean="0">
                <a:solidFill>
                  <a:schemeClr val="tx1">
                    <a:lumMod val="65000"/>
                    <a:lumOff val="35000"/>
                  </a:schemeClr>
                </a:solidFill>
              </a:rPr>
              <a:t>39°C</a:t>
            </a:r>
            <a:r>
              <a:rPr lang="en-ZA" dirty="0">
                <a:solidFill>
                  <a:schemeClr val="tx1">
                    <a:lumMod val="65000"/>
                    <a:lumOff val="35000"/>
                  </a:schemeClr>
                </a:solidFill>
              </a:rPr>
              <a:t>. Mercury is </a:t>
            </a:r>
            <a:r>
              <a:rPr lang="en-ZA" dirty="0" smtClean="0">
                <a:solidFill>
                  <a:schemeClr val="tx1">
                    <a:lumMod val="65000"/>
                    <a:lumOff val="35000"/>
                  </a:schemeClr>
                </a:solidFill>
              </a:rPr>
              <a:t>poisonous.</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461665"/>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Mercury is used in </a:t>
            </a:r>
            <a:r>
              <a:rPr lang="en-GB" sz="2400" dirty="0" smtClean="0">
                <a:solidFill>
                  <a:schemeClr val="tx1">
                    <a:lumMod val="65000"/>
                    <a:lumOff val="35000"/>
                  </a:schemeClr>
                </a:solidFill>
              </a:rPr>
              <a:t>float </a:t>
            </a:r>
            <a:r>
              <a:rPr lang="en-ZA" sz="2400" dirty="0" smtClean="0">
                <a:solidFill>
                  <a:schemeClr val="tx1">
                    <a:lumMod val="65000"/>
                    <a:lumOff val="35000"/>
                  </a:schemeClr>
                </a:solidFill>
              </a:rPr>
              <a:t>switches</a:t>
            </a:r>
            <a:r>
              <a:rPr lang="en-ZA" sz="2400" dirty="0">
                <a:solidFill>
                  <a:schemeClr val="tx1">
                    <a:lumMod val="65000"/>
                    <a:lumOff val="35000"/>
                  </a:schemeClr>
                </a:solidFill>
              </a:rPr>
              <a:t>, and rectifiers.</a:t>
            </a: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smtClean="0">
                <a:solidFill>
                  <a:schemeClr val="tx1">
                    <a:lumMod val="65000"/>
                    <a:lumOff val="35000"/>
                  </a:schemeClr>
                </a:solidFill>
              </a:rPr>
              <a:t>As a liquid.</a:t>
            </a:r>
            <a:endParaRPr lang="en-ZA" sz="2400" dirty="0">
              <a:solidFill>
                <a:schemeClr val="tx1">
                  <a:lumMod val="65000"/>
                  <a:lumOff val="35000"/>
                </a:schemeClr>
              </a:solidFill>
            </a:endParaRPr>
          </a:p>
        </p:txBody>
      </p:sp>
      <p:sp>
        <p:nvSpPr>
          <p:cNvPr id="31" name="Rectangle 30"/>
          <p:cNvSpPr/>
          <p:nvPr/>
        </p:nvSpPr>
        <p:spPr>
          <a:xfrm>
            <a:off x="460375" y="1224575"/>
            <a:ext cx="406400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mercury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358594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61" y="1496470"/>
            <a:ext cx="9526418" cy="5361531"/>
          </a:xfrm>
        </p:spPr>
        <p:txBody>
          <a:bodyPr>
            <a:noAutofit/>
          </a:bodyPr>
          <a:lstStyle/>
          <a:p>
            <a:r>
              <a:rPr lang="en-GB" dirty="0">
                <a:solidFill>
                  <a:schemeClr val="tx1">
                    <a:lumMod val="65000"/>
                    <a:lumOff val="35000"/>
                  </a:schemeClr>
                </a:solidFill>
              </a:rPr>
              <a:t>By the of this unit, you will be able to: </a:t>
            </a:r>
          </a:p>
          <a:p>
            <a:endParaRPr lang="en-GB" sz="3000" dirty="0"/>
          </a:p>
          <a:p>
            <a:endParaRPr lang="en-GB" sz="3000" dirty="0"/>
          </a:p>
          <a:p>
            <a:endParaRPr lang="en-GB" sz="3000" dirty="0"/>
          </a:p>
        </p:txBody>
      </p:sp>
      <p:sp>
        <p:nvSpPr>
          <p:cNvPr id="4" name="Rectangle 3">
            <a:extLst>
              <a:ext uri="{FF2B5EF4-FFF2-40B4-BE49-F238E27FC236}">
                <a16:creationId xmlns:a16="http://schemas.microsoft.com/office/drawing/2014/main" id="{CCEB0F6D-8040-044E-86A2-C9350C1A951E}"/>
              </a:ext>
            </a:extLst>
          </p:cNvPr>
          <p:cNvSpPr/>
          <p:nvPr/>
        </p:nvSpPr>
        <p:spPr>
          <a:xfrm>
            <a:off x="640993" y="2204031"/>
            <a:ext cx="10785112" cy="865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smtClean="0">
                <a:solidFill>
                  <a:schemeClr val="bg1"/>
                </a:solidFill>
              </a:rPr>
              <a:t>1. Explain </a:t>
            </a:r>
            <a:r>
              <a:rPr lang="en-ZA" sz="2400" dirty="0">
                <a:solidFill>
                  <a:schemeClr val="bg1"/>
                </a:solidFill>
              </a:rPr>
              <a:t>the atomic structural differences between conductors, semi-conductors and insulators</a:t>
            </a:r>
            <a:endParaRPr lang="en-US" sz="2400" dirty="0">
              <a:solidFill>
                <a:schemeClr val="bg1"/>
              </a:solidFill>
            </a:endParaRPr>
          </a:p>
        </p:txBody>
      </p:sp>
      <p:sp>
        <p:nvSpPr>
          <p:cNvPr id="5" name="Rectangle 4">
            <a:extLst>
              <a:ext uri="{FF2B5EF4-FFF2-40B4-BE49-F238E27FC236}">
                <a16:creationId xmlns:a16="http://schemas.microsoft.com/office/drawing/2014/main" id="{CCEB0F6D-8040-044E-86A2-C9350C1A951E}"/>
              </a:ext>
            </a:extLst>
          </p:cNvPr>
          <p:cNvSpPr/>
          <p:nvPr/>
        </p:nvSpPr>
        <p:spPr>
          <a:xfrm>
            <a:off x="640993" y="3256741"/>
            <a:ext cx="10785112" cy="738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pPr marL="357959" indent="-357959"/>
            <a:r>
              <a:rPr lang="en-ZA" sz="2400" dirty="0" smtClean="0">
                <a:solidFill>
                  <a:schemeClr val="bg1"/>
                </a:solidFill>
              </a:rPr>
              <a:t>2. Describe </a:t>
            </a:r>
            <a:r>
              <a:rPr lang="en-ZA" sz="2400" dirty="0">
                <a:solidFill>
                  <a:schemeClr val="bg1"/>
                </a:solidFill>
              </a:rPr>
              <a:t>the electrical and mechanical properties of conductors, </a:t>
            </a:r>
            <a:r>
              <a:rPr lang="en-ZA" sz="2400" dirty="0" smtClean="0">
                <a:solidFill>
                  <a:schemeClr val="bg1"/>
                </a:solidFill>
              </a:rPr>
              <a:t>semi conductors </a:t>
            </a:r>
            <a:r>
              <a:rPr lang="en-ZA" sz="2400" dirty="0">
                <a:solidFill>
                  <a:schemeClr val="bg1"/>
                </a:solidFill>
              </a:rPr>
              <a:t>and insulators. </a:t>
            </a:r>
            <a:endParaRPr lang="en-US" sz="2400" dirty="0">
              <a:solidFill>
                <a:schemeClr val="bg1"/>
              </a:solidFill>
            </a:endParaRP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23640" y="410509"/>
            <a:ext cx="722789" cy="74873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53883" y="264463"/>
            <a:ext cx="7616770" cy="960112"/>
          </a:xfrm>
        </p:spPr>
        <p:txBody>
          <a:bodyPr>
            <a:normAutofit/>
          </a:bodyPr>
          <a:lstStyle/>
          <a:p>
            <a:r>
              <a:rPr lang="en-GB" sz="3600" dirty="0" smtClean="0">
                <a:latin typeface="+mn-lt"/>
              </a:rPr>
              <a:t>Outcomes</a:t>
            </a:r>
            <a:endParaRPr lang="en-GB" sz="3600" dirty="0">
              <a:latin typeface="+mn-lt"/>
            </a:endParaRPr>
          </a:p>
        </p:txBody>
      </p:sp>
    </p:spTree>
    <p:custDataLst>
      <p:tags r:id="rId1"/>
    </p:custDataLst>
    <p:extLst>
      <p:ext uri="{BB962C8B-B14F-4D97-AF65-F5344CB8AC3E}">
        <p14:creationId xmlns:p14="http://schemas.microsoft.com/office/powerpoint/2010/main" val="106241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Silver</a:t>
            </a:r>
            <a:endParaRPr lang="en-GB" sz="3600" dirty="0">
              <a:latin typeface="+mn-lt"/>
            </a:endParaRPr>
          </a:p>
        </p:txBody>
      </p:sp>
      <p:sp>
        <p:nvSpPr>
          <p:cNvPr id="17" name="Content Placeholder 2"/>
          <p:cNvSpPr txBox="1">
            <a:spLocks/>
          </p:cNvSpPr>
          <p:nvPr/>
        </p:nvSpPr>
        <p:spPr>
          <a:xfrm>
            <a:off x="460375" y="3362326"/>
            <a:ext cx="4383768" cy="2276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Silver is a white </a:t>
            </a:r>
            <a:r>
              <a:rPr lang="en-GB" dirty="0" smtClean="0">
                <a:solidFill>
                  <a:schemeClr val="tx1">
                    <a:lumMod val="65000"/>
                    <a:lumOff val="35000"/>
                  </a:schemeClr>
                </a:solidFill>
              </a:rPr>
              <a:t>shiny </a:t>
            </a:r>
            <a:r>
              <a:rPr lang="en-GB" dirty="0">
                <a:solidFill>
                  <a:schemeClr val="tx1">
                    <a:lumMod val="65000"/>
                    <a:lumOff val="35000"/>
                  </a:schemeClr>
                </a:solidFill>
              </a:rPr>
              <a:t>metal. It </a:t>
            </a:r>
            <a:r>
              <a:rPr lang="en-GB" dirty="0" smtClean="0">
                <a:solidFill>
                  <a:schemeClr val="tx1">
                    <a:lumMod val="65000"/>
                    <a:lumOff val="35000"/>
                  </a:schemeClr>
                </a:solidFill>
              </a:rPr>
              <a:t>is very </a:t>
            </a:r>
            <a:r>
              <a:rPr lang="en-GB" dirty="0">
                <a:solidFill>
                  <a:schemeClr val="tx1">
                    <a:lumMod val="65000"/>
                    <a:lumOff val="35000"/>
                  </a:schemeClr>
                </a:solidFill>
              </a:rPr>
              <a:t>ductile, malleable and </a:t>
            </a:r>
            <a:r>
              <a:rPr lang="en-GB" dirty="0" smtClean="0">
                <a:solidFill>
                  <a:schemeClr val="tx1">
                    <a:lumMod val="65000"/>
                    <a:lumOff val="35000"/>
                  </a:schemeClr>
                </a:solidFill>
              </a:rPr>
              <a:t>corrosion resistant</a:t>
            </a:r>
            <a:r>
              <a:rPr lang="en-GB" dirty="0">
                <a:solidFill>
                  <a:schemeClr val="tx1">
                    <a:lumMod val="65000"/>
                    <a:lumOff val="35000"/>
                  </a:schemeClr>
                </a:solidFill>
              </a:rPr>
              <a:t>. Silver is a </a:t>
            </a:r>
            <a:r>
              <a:rPr lang="en-GB" b="1" dirty="0">
                <a:solidFill>
                  <a:schemeClr val="tx1">
                    <a:lumMod val="65000"/>
                    <a:lumOff val="35000"/>
                  </a:schemeClr>
                </a:solidFill>
              </a:rPr>
              <a:t>very </a:t>
            </a:r>
            <a:r>
              <a:rPr lang="en-GB" b="1" dirty="0" smtClean="0">
                <a:solidFill>
                  <a:schemeClr val="tx1">
                    <a:lumMod val="65000"/>
                    <a:lumOff val="35000"/>
                  </a:schemeClr>
                </a:solidFill>
              </a:rPr>
              <a:t>good conductor </a:t>
            </a:r>
            <a:r>
              <a:rPr lang="en-GB" b="1" dirty="0">
                <a:solidFill>
                  <a:schemeClr val="tx1">
                    <a:lumMod val="65000"/>
                    <a:lumOff val="35000"/>
                  </a:schemeClr>
                </a:solidFill>
              </a:rPr>
              <a:t>of </a:t>
            </a:r>
            <a:r>
              <a:rPr lang="en-GB" b="1" dirty="0" smtClean="0">
                <a:solidFill>
                  <a:schemeClr val="tx1">
                    <a:lumMod val="65000"/>
                    <a:lumOff val="35000"/>
                  </a:schemeClr>
                </a:solidFill>
              </a:rPr>
              <a:t>electricity</a:t>
            </a:r>
            <a:r>
              <a:rPr lang="en-GB" dirty="0">
                <a:solidFill>
                  <a:schemeClr val="tx1">
                    <a:lumMod val="65000"/>
                    <a:lumOff val="35000"/>
                  </a:schemeClr>
                </a:solidFill>
              </a:rPr>
              <a:t> </a:t>
            </a:r>
            <a:r>
              <a:rPr lang="en-GB" dirty="0" smtClean="0">
                <a:solidFill>
                  <a:schemeClr val="tx1">
                    <a:lumMod val="65000"/>
                    <a:lumOff val="35000"/>
                  </a:schemeClr>
                </a:solidFill>
              </a:rPr>
              <a:t>but it </a:t>
            </a:r>
            <a:r>
              <a:rPr lang="en-GB" dirty="0">
                <a:solidFill>
                  <a:schemeClr val="tx1">
                    <a:lumMod val="65000"/>
                    <a:lumOff val="35000"/>
                  </a:schemeClr>
                </a:solidFill>
              </a:rPr>
              <a:t>is </a:t>
            </a:r>
            <a:r>
              <a:rPr lang="en-GB" dirty="0" smtClean="0">
                <a:solidFill>
                  <a:schemeClr val="tx1">
                    <a:lumMod val="65000"/>
                    <a:lumOff val="35000"/>
                  </a:schemeClr>
                </a:solidFill>
              </a:rPr>
              <a:t>very </a:t>
            </a:r>
            <a:r>
              <a:rPr lang="en-ZA" dirty="0" smtClean="0">
                <a:solidFill>
                  <a:schemeClr val="tx1">
                    <a:lumMod val="65000"/>
                    <a:lumOff val="35000"/>
                  </a:schemeClr>
                </a:solidFill>
              </a:rPr>
              <a:t>expensive</a:t>
            </a:r>
            <a:r>
              <a:rPr lang="en-ZA" dirty="0">
                <a:solidFill>
                  <a:schemeClr val="tx1">
                    <a:lumMod val="65000"/>
                    <a:lumOff val="35000"/>
                  </a:schemeClr>
                </a:solidFill>
              </a:rPr>
              <a:t>. </a:t>
            </a:r>
            <a:r>
              <a:rPr lang="en-ZA" dirty="0" smtClean="0">
                <a:solidFill>
                  <a:schemeClr val="tx1">
                    <a:lumMod val="65000"/>
                    <a:lumOff val="35000"/>
                  </a:schemeClr>
                </a:solidFill>
              </a:rPr>
              <a:t>Silver melts </a:t>
            </a:r>
            <a:r>
              <a:rPr lang="en-ZA" dirty="0">
                <a:solidFill>
                  <a:schemeClr val="tx1">
                    <a:lumMod val="65000"/>
                    <a:lumOff val="35000"/>
                  </a:schemeClr>
                </a:solidFill>
              </a:rPr>
              <a:t>at </a:t>
            </a:r>
            <a:r>
              <a:rPr lang="en-ZA" dirty="0" smtClean="0">
                <a:solidFill>
                  <a:schemeClr val="tx1">
                    <a:lumMod val="65000"/>
                    <a:lumOff val="35000"/>
                  </a:schemeClr>
                </a:solidFill>
              </a:rPr>
              <a:t>960°C.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Silver is used for the </a:t>
            </a:r>
            <a:r>
              <a:rPr lang="en-GB" sz="2400" dirty="0" smtClean="0">
                <a:solidFill>
                  <a:schemeClr val="tx1">
                    <a:lumMod val="65000"/>
                    <a:lumOff val="35000"/>
                  </a:schemeClr>
                </a:solidFill>
              </a:rPr>
              <a:t>contacts </a:t>
            </a:r>
            <a:r>
              <a:rPr lang="en-ZA" sz="2400" dirty="0" smtClean="0">
                <a:solidFill>
                  <a:schemeClr val="tx1">
                    <a:lumMod val="65000"/>
                    <a:lumOff val="35000"/>
                  </a:schemeClr>
                </a:solidFill>
              </a:rPr>
              <a:t>and </a:t>
            </a:r>
            <a:r>
              <a:rPr lang="en-ZA" sz="2400" dirty="0">
                <a:solidFill>
                  <a:schemeClr val="tx1">
                    <a:lumMod val="65000"/>
                    <a:lumOff val="35000"/>
                  </a:schemeClr>
                </a:solidFill>
              </a:rPr>
              <a:t>points in </a:t>
            </a:r>
            <a:r>
              <a:rPr lang="en-ZA" sz="2400" dirty="0" smtClean="0">
                <a:solidFill>
                  <a:schemeClr val="tx1">
                    <a:lumMod val="65000"/>
                    <a:lumOff val="35000"/>
                  </a:schemeClr>
                </a:solidFill>
              </a:rPr>
              <a:t>contactors.</a:t>
            </a:r>
            <a:endParaRPr lang="en-ZA" sz="2400" dirty="0">
              <a:solidFill>
                <a:schemeClr val="tx1">
                  <a:lumMod val="65000"/>
                  <a:lumOff val="35000"/>
                </a:schemeClr>
              </a:solidFill>
            </a:endParaRP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47</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Ag</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Silver</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107.87</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1122873"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Silver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a:solidFill>
                  <a:schemeClr val="tx1">
                    <a:lumMod val="65000"/>
                    <a:lumOff val="35000"/>
                  </a:schemeClr>
                </a:solidFill>
              </a:rPr>
              <a:t>Ingots and fine </a:t>
            </a:r>
            <a:r>
              <a:rPr lang="en-ZA" sz="2400" dirty="0" smtClean="0">
                <a:solidFill>
                  <a:schemeClr val="tx1">
                    <a:lumMod val="65000"/>
                    <a:lumOff val="35000"/>
                  </a:schemeClr>
                </a:solidFill>
              </a:rPr>
              <a:t>wire.</a:t>
            </a:r>
            <a:endParaRPr lang="en-ZA" sz="2400" dirty="0">
              <a:solidFill>
                <a:schemeClr val="tx1">
                  <a:lumMod val="65000"/>
                  <a:lumOff val="35000"/>
                </a:schemeClr>
              </a:solidFill>
            </a:endParaRP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silver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2859738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Tin</a:t>
            </a:r>
            <a:endParaRPr lang="en-GB" sz="3600" dirty="0">
              <a:latin typeface="+mn-lt"/>
            </a:endParaRPr>
          </a:p>
        </p:txBody>
      </p:sp>
      <p:sp>
        <p:nvSpPr>
          <p:cNvPr id="17" name="Content Placeholder 2"/>
          <p:cNvSpPr txBox="1">
            <a:spLocks/>
          </p:cNvSpPr>
          <p:nvPr/>
        </p:nvSpPr>
        <p:spPr>
          <a:xfrm>
            <a:off x="460375" y="3362326"/>
            <a:ext cx="4383768" cy="2276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Tin is a silver/grey </a:t>
            </a:r>
            <a:r>
              <a:rPr lang="en-GB" dirty="0" smtClean="0">
                <a:solidFill>
                  <a:schemeClr val="tx1">
                    <a:lumMod val="65000"/>
                    <a:lumOff val="35000"/>
                  </a:schemeClr>
                </a:solidFill>
              </a:rPr>
              <a:t>coloured metal. </a:t>
            </a:r>
            <a:r>
              <a:rPr lang="en-GB" dirty="0">
                <a:solidFill>
                  <a:schemeClr val="tx1">
                    <a:lumMod val="65000"/>
                    <a:lumOff val="35000"/>
                  </a:schemeClr>
                </a:solidFill>
              </a:rPr>
              <a:t>It is soft </a:t>
            </a:r>
            <a:r>
              <a:rPr lang="en-GB" dirty="0" smtClean="0">
                <a:solidFill>
                  <a:schemeClr val="tx1">
                    <a:lumMod val="65000"/>
                    <a:lumOff val="35000"/>
                  </a:schemeClr>
                </a:solidFill>
              </a:rPr>
              <a:t>and weak</a:t>
            </a:r>
            <a:r>
              <a:rPr lang="en-GB" dirty="0">
                <a:solidFill>
                  <a:schemeClr val="tx1">
                    <a:lumMod val="65000"/>
                    <a:lumOff val="35000"/>
                  </a:schemeClr>
                </a:solidFill>
              </a:rPr>
              <a:t>. </a:t>
            </a:r>
            <a:r>
              <a:rPr lang="en-GB" dirty="0" smtClean="0">
                <a:solidFill>
                  <a:schemeClr val="tx1">
                    <a:lumMod val="65000"/>
                    <a:lumOff val="35000"/>
                  </a:schemeClr>
                </a:solidFill>
              </a:rPr>
              <a:t>Tin</a:t>
            </a:r>
            <a:r>
              <a:rPr lang="en-GB" dirty="0" smtClean="0">
                <a:solidFill>
                  <a:schemeClr val="tx1">
                    <a:lumMod val="65000"/>
                    <a:lumOff val="35000"/>
                  </a:schemeClr>
                </a:solidFill>
              </a:rPr>
              <a:t> </a:t>
            </a:r>
            <a:r>
              <a:rPr lang="en-GB" dirty="0">
                <a:solidFill>
                  <a:schemeClr val="tx1">
                    <a:lumMod val="65000"/>
                    <a:lumOff val="35000"/>
                  </a:schemeClr>
                </a:solidFill>
              </a:rPr>
              <a:t>melts at 232°C.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569660"/>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Tin is alloyed with </a:t>
            </a:r>
            <a:r>
              <a:rPr lang="en-GB" sz="2400" dirty="0" smtClean="0">
                <a:solidFill>
                  <a:schemeClr val="tx1">
                    <a:lumMod val="65000"/>
                    <a:lumOff val="35000"/>
                  </a:schemeClr>
                </a:solidFill>
              </a:rPr>
              <a:t> copper </a:t>
            </a:r>
            <a:r>
              <a:rPr lang="en-GB" sz="2400" dirty="0" smtClean="0">
                <a:solidFill>
                  <a:schemeClr val="tx1">
                    <a:lumMod val="65000"/>
                    <a:lumOff val="35000"/>
                  </a:schemeClr>
                </a:solidFill>
              </a:rPr>
              <a:t>to </a:t>
            </a:r>
            <a:r>
              <a:rPr lang="en-ZA" sz="2400" dirty="0" smtClean="0">
                <a:solidFill>
                  <a:schemeClr val="tx1">
                    <a:lumMod val="65000"/>
                    <a:lumOff val="35000"/>
                  </a:schemeClr>
                </a:solidFill>
              </a:rPr>
              <a:t>produce </a:t>
            </a:r>
            <a:r>
              <a:rPr lang="en-ZA" sz="2400" dirty="0" smtClean="0">
                <a:solidFill>
                  <a:schemeClr val="tx1">
                    <a:lumMod val="65000"/>
                    <a:lumOff val="35000"/>
                  </a:schemeClr>
                </a:solidFill>
              </a:rPr>
              <a:t>solder. Solder used to contain lead but this has been stopped for health reasons (lead is poisonous). Tin is</a:t>
            </a:r>
            <a:r>
              <a:rPr lang="en-GB" sz="2400" dirty="0" smtClean="0">
                <a:solidFill>
                  <a:schemeClr val="tx1">
                    <a:lumMod val="65000"/>
                    <a:lumOff val="35000"/>
                  </a:schemeClr>
                </a:solidFill>
              </a:rPr>
              <a:t> </a:t>
            </a:r>
            <a:r>
              <a:rPr lang="en-GB" sz="2400" dirty="0">
                <a:solidFill>
                  <a:schemeClr val="tx1">
                    <a:lumMod val="65000"/>
                    <a:lumOff val="35000"/>
                  </a:schemeClr>
                </a:solidFill>
              </a:rPr>
              <a:t>alloyed with </a:t>
            </a:r>
            <a:r>
              <a:rPr lang="en-GB" sz="2400" dirty="0" smtClean="0">
                <a:solidFill>
                  <a:schemeClr val="tx1">
                    <a:lumMod val="65000"/>
                    <a:lumOff val="35000"/>
                  </a:schemeClr>
                </a:solidFill>
              </a:rPr>
              <a:t>copper </a:t>
            </a:r>
            <a:r>
              <a:rPr lang="en-ZA" sz="2400" dirty="0" smtClean="0">
                <a:solidFill>
                  <a:schemeClr val="tx1">
                    <a:lumMod val="65000"/>
                    <a:lumOff val="35000"/>
                  </a:schemeClr>
                </a:solidFill>
              </a:rPr>
              <a:t>to </a:t>
            </a:r>
            <a:r>
              <a:rPr lang="en-ZA" sz="2400" dirty="0" smtClean="0">
                <a:solidFill>
                  <a:schemeClr val="tx1">
                    <a:lumMod val="65000"/>
                    <a:lumOff val="35000"/>
                  </a:schemeClr>
                </a:solidFill>
              </a:rPr>
              <a:t>produce </a:t>
            </a:r>
            <a:r>
              <a:rPr lang="en-ZA" sz="2400" dirty="0">
                <a:solidFill>
                  <a:schemeClr val="tx1">
                    <a:lumMod val="65000"/>
                    <a:lumOff val="35000"/>
                  </a:schemeClr>
                </a:solidFill>
              </a:rPr>
              <a:t>bronze.</a:t>
            </a: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50</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Sn</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Tin</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118.71</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1122873"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Tin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smtClean="0">
                <a:solidFill>
                  <a:schemeClr val="tx1">
                    <a:lumMod val="65000"/>
                    <a:lumOff val="35000"/>
                  </a:schemeClr>
                </a:solidFill>
              </a:rPr>
              <a:t>Ingots.</a:t>
            </a:r>
            <a:endParaRPr lang="en-ZA" sz="2400" dirty="0">
              <a:solidFill>
                <a:schemeClr val="tx1">
                  <a:lumMod val="65000"/>
                  <a:lumOff val="35000"/>
                </a:schemeClr>
              </a:solidFill>
            </a:endParaRP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tin used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4120457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Impure water</a:t>
            </a:r>
            <a:endParaRPr lang="en-GB" sz="3600" dirty="0">
              <a:latin typeface="+mn-lt"/>
            </a:endParaRPr>
          </a:p>
        </p:txBody>
      </p:sp>
      <p:sp>
        <p:nvSpPr>
          <p:cNvPr id="17" name="Content Placeholder 2"/>
          <p:cNvSpPr txBox="1">
            <a:spLocks/>
          </p:cNvSpPr>
          <p:nvPr/>
        </p:nvSpPr>
        <p:spPr>
          <a:xfrm>
            <a:off x="460374" y="3362326"/>
            <a:ext cx="5616575" cy="2276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Pure water is </a:t>
            </a:r>
            <a:r>
              <a:rPr lang="en-GB" dirty="0" smtClean="0">
                <a:solidFill>
                  <a:schemeClr val="tx1">
                    <a:lumMod val="65000"/>
                    <a:lumOff val="35000"/>
                  </a:schemeClr>
                </a:solidFill>
              </a:rPr>
              <a:t>a colourless</a:t>
            </a:r>
            <a:r>
              <a:rPr lang="en-GB" dirty="0">
                <a:solidFill>
                  <a:schemeClr val="tx1">
                    <a:lumMod val="65000"/>
                    <a:lumOff val="35000"/>
                  </a:schemeClr>
                </a:solidFill>
              </a:rPr>
              <a:t>, </a:t>
            </a:r>
            <a:r>
              <a:rPr lang="en-GB" dirty="0" smtClean="0">
                <a:solidFill>
                  <a:schemeClr val="tx1">
                    <a:lumMod val="65000"/>
                    <a:lumOff val="35000"/>
                  </a:schemeClr>
                </a:solidFill>
              </a:rPr>
              <a:t>tasteless, odourless </a:t>
            </a:r>
            <a:r>
              <a:rPr lang="en-GB" dirty="0">
                <a:solidFill>
                  <a:schemeClr val="tx1">
                    <a:lumMod val="65000"/>
                    <a:lumOff val="35000"/>
                  </a:schemeClr>
                </a:solidFill>
              </a:rPr>
              <a:t>liquid. Pure water is </a:t>
            </a:r>
            <a:r>
              <a:rPr lang="en-GB" dirty="0" smtClean="0">
                <a:solidFill>
                  <a:schemeClr val="tx1">
                    <a:lumMod val="65000"/>
                    <a:lumOff val="35000"/>
                  </a:schemeClr>
                </a:solidFill>
              </a:rPr>
              <a:t>NOT an electrical </a:t>
            </a:r>
            <a:r>
              <a:rPr lang="en-GB" dirty="0">
                <a:solidFill>
                  <a:schemeClr val="tx1">
                    <a:lumMod val="65000"/>
                    <a:lumOff val="35000"/>
                  </a:schemeClr>
                </a:solidFill>
              </a:rPr>
              <a:t>conductor but with </a:t>
            </a:r>
            <a:r>
              <a:rPr lang="en-GB" dirty="0" smtClean="0">
                <a:solidFill>
                  <a:schemeClr val="tx1">
                    <a:lumMod val="65000"/>
                    <a:lumOff val="35000"/>
                  </a:schemeClr>
                </a:solidFill>
              </a:rPr>
              <a:t>even the </a:t>
            </a:r>
            <a:r>
              <a:rPr lang="en-GB" b="1" dirty="0" smtClean="0">
                <a:solidFill>
                  <a:schemeClr val="tx1">
                    <a:lumMod val="65000"/>
                    <a:lumOff val="35000"/>
                  </a:schemeClr>
                </a:solidFill>
              </a:rPr>
              <a:t>smallest </a:t>
            </a:r>
            <a:r>
              <a:rPr lang="en-GB" b="1" dirty="0">
                <a:solidFill>
                  <a:schemeClr val="tx1">
                    <a:lumMod val="65000"/>
                    <a:lumOff val="35000"/>
                  </a:schemeClr>
                </a:solidFill>
              </a:rPr>
              <a:t>quantities of </a:t>
            </a:r>
            <a:r>
              <a:rPr lang="en-GB" b="1" dirty="0" smtClean="0">
                <a:solidFill>
                  <a:schemeClr val="tx1">
                    <a:lumMod val="65000"/>
                    <a:lumOff val="35000"/>
                  </a:schemeClr>
                </a:solidFill>
              </a:rPr>
              <a:t>impurity</a:t>
            </a:r>
            <a:r>
              <a:rPr lang="en-GB" dirty="0" smtClean="0">
                <a:solidFill>
                  <a:schemeClr val="tx1">
                    <a:lumMod val="65000"/>
                    <a:lumOff val="35000"/>
                  </a:schemeClr>
                </a:solidFill>
              </a:rPr>
              <a:t>, it</a:t>
            </a:r>
            <a:r>
              <a:rPr lang="en-GB" dirty="0">
                <a:solidFill>
                  <a:schemeClr val="tx1">
                    <a:lumMod val="65000"/>
                    <a:lumOff val="35000"/>
                  </a:schemeClr>
                </a:solidFill>
              </a:rPr>
              <a:t> </a:t>
            </a:r>
            <a:r>
              <a:rPr lang="en-GB" dirty="0" smtClean="0">
                <a:solidFill>
                  <a:schemeClr val="tx1">
                    <a:lumMod val="65000"/>
                    <a:lumOff val="35000"/>
                  </a:schemeClr>
                </a:solidFill>
              </a:rPr>
              <a:t>becomes </a:t>
            </a:r>
            <a:r>
              <a:rPr lang="en-GB" dirty="0">
                <a:solidFill>
                  <a:schemeClr val="tx1">
                    <a:lumMod val="65000"/>
                    <a:lumOff val="35000"/>
                  </a:schemeClr>
                </a:solidFill>
              </a:rPr>
              <a:t>a </a:t>
            </a:r>
            <a:r>
              <a:rPr lang="en-GB" b="1" dirty="0">
                <a:solidFill>
                  <a:schemeClr val="tx1">
                    <a:lumMod val="65000"/>
                    <a:lumOff val="35000"/>
                  </a:schemeClr>
                </a:solidFill>
              </a:rPr>
              <a:t>good electrical conductor </a:t>
            </a:r>
            <a:r>
              <a:rPr lang="en-GB" dirty="0" smtClean="0">
                <a:solidFill>
                  <a:schemeClr val="tx1">
                    <a:lumMod val="65000"/>
                    <a:lumOff val="35000"/>
                  </a:schemeClr>
                </a:solidFill>
              </a:rPr>
              <a:t>of </a:t>
            </a:r>
            <a:r>
              <a:rPr lang="en-ZA" dirty="0">
                <a:solidFill>
                  <a:schemeClr val="tx1">
                    <a:lumMod val="65000"/>
                    <a:lumOff val="35000"/>
                  </a:schemeClr>
                </a:solidFill>
              </a:rPr>
              <a:t>e</a:t>
            </a:r>
            <a:r>
              <a:rPr lang="en-ZA" dirty="0" smtClean="0">
                <a:solidFill>
                  <a:schemeClr val="tx1">
                    <a:lumMod val="65000"/>
                    <a:lumOff val="35000"/>
                  </a:schemeClr>
                </a:solidFill>
              </a:rPr>
              <a:t>lectricity</a:t>
            </a:r>
            <a:r>
              <a:rPr lang="en-ZA" dirty="0">
                <a:solidFill>
                  <a:schemeClr val="tx1">
                    <a:lumMod val="65000"/>
                    <a:lumOff val="35000"/>
                  </a:schemeClr>
                </a:solidFill>
              </a:rPr>
              <a:t>. </a:t>
            </a:r>
            <a:endParaRPr lang="en-ZA" dirty="0" smtClean="0">
              <a:solidFill>
                <a:schemeClr val="tx1">
                  <a:lumMod val="65000"/>
                  <a:lumOff val="35000"/>
                </a:schemeClr>
              </a:solidFill>
            </a:endParaRPr>
          </a:p>
          <a:p>
            <a:r>
              <a:rPr lang="en-ZA" dirty="0" smtClean="0">
                <a:solidFill>
                  <a:schemeClr val="tx1">
                    <a:lumMod val="65000"/>
                    <a:lumOff val="35000"/>
                  </a:schemeClr>
                </a:solidFill>
              </a:rPr>
              <a:t>Impurities </a:t>
            </a:r>
            <a:r>
              <a:rPr lang="en-ZA" dirty="0">
                <a:solidFill>
                  <a:schemeClr val="tx1">
                    <a:lumMod val="65000"/>
                    <a:lumOff val="35000"/>
                  </a:schemeClr>
                </a:solidFill>
              </a:rPr>
              <a:t>are </a:t>
            </a:r>
            <a:r>
              <a:rPr lang="en-ZA" dirty="0" smtClean="0">
                <a:solidFill>
                  <a:schemeClr val="tx1">
                    <a:lumMod val="65000"/>
                    <a:lumOff val="35000"/>
                  </a:schemeClr>
                </a:solidFill>
              </a:rPr>
              <a:t>substances </a:t>
            </a:r>
            <a:r>
              <a:rPr lang="en-ZA" dirty="0" smtClean="0">
                <a:solidFill>
                  <a:schemeClr val="tx1">
                    <a:lumMod val="65000"/>
                    <a:lumOff val="35000"/>
                  </a:schemeClr>
                </a:solidFill>
              </a:rPr>
              <a:t>that form </a:t>
            </a:r>
            <a:r>
              <a:rPr lang="en-ZA" dirty="0" smtClean="0">
                <a:solidFill>
                  <a:schemeClr val="tx1">
                    <a:lumMod val="65000"/>
                    <a:lumOff val="35000"/>
                  </a:schemeClr>
                </a:solidFill>
              </a:rPr>
              <a:t>free moving ions when dissolved </a:t>
            </a:r>
            <a:r>
              <a:rPr lang="en-ZA" dirty="0" smtClean="0">
                <a:solidFill>
                  <a:schemeClr val="tx1">
                    <a:lumMod val="65000"/>
                    <a:lumOff val="35000"/>
                  </a:schemeClr>
                </a:solidFill>
              </a:rPr>
              <a:t>such </a:t>
            </a:r>
            <a:r>
              <a:rPr lang="en-ZA" dirty="0" smtClean="0">
                <a:solidFill>
                  <a:schemeClr val="tx1">
                    <a:lumMod val="65000"/>
                    <a:lumOff val="35000"/>
                  </a:schemeClr>
                </a:solidFill>
              </a:rPr>
              <a:t>as </a:t>
            </a:r>
            <a:r>
              <a:rPr lang="en-ZA" dirty="0" smtClean="0">
                <a:solidFill>
                  <a:schemeClr val="tx1">
                    <a:lumMod val="65000"/>
                    <a:lumOff val="35000"/>
                  </a:schemeClr>
                </a:solidFill>
              </a:rPr>
              <a:t>salts, and acids. We call the solution of dissolved ions an electrolyte.</a:t>
            </a:r>
            <a:endParaRPr lang="en-ZA" dirty="0">
              <a:solidFill>
                <a:schemeClr val="tx1">
                  <a:lumMod val="65000"/>
                  <a:lumOff val="35000"/>
                </a:schemeClr>
              </a:solidFill>
            </a:endParaRPr>
          </a:p>
        </p:txBody>
      </p:sp>
      <p:sp>
        <p:nvSpPr>
          <p:cNvPr id="19" name="Rectangle 18"/>
          <p:cNvSpPr/>
          <p:nvPr/>
        </p:nvSpPr>
        <p:spPr>
          <a:xfrm>
            <a:off x="7210425" y="1254464"/>
            <a:ext cx="4480832"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7210425" y="1732450"/>
            <a:ext cx="4480832"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Water is mixed with salts and</a:t>
            </a:r>
          </a:p>
          <a:p>
            <a:r>
              <a:rPr lang="en-ZA" sz="2400" dirty="0">
                <a:solidFill>
                  <a:schemeClr val="tx1">
                    <a:lumMod val="65000"/>
                    <a:lumOff val="35000"/>
                  </a:schemeClr>
                </a:solidFill>
              </a:rPr>
              <a:t>acids </a:t>
            </a:r>
            <a:r>
              <a:rPr lang="en-ZA" sz="2400" dirty="0" smtClean="0">
                <a:solidFill>
                  <a:schemeClr val="tx1">
                    <a:lumMod val="65000"/>
                    <a:lumOff val="35000"/>
                  </a:schemeClr>
                </a:solidFill>
              </a:rPr>
              <a:t>to form</a:t>
            </a:r>
            <a:r>
              <a:rPr lang="en-ZA" sz="2400" dirty="0" smtClean="0">
                <a:solidFill>
                  <a:schemeClr val="tx1">
                    <a:lumMod val="65000"/>
                    <a:lumOff val="35000"/>
                  </a:schemeClr>
                </a:solidFill>
              </a:rPr>
              <a:t> </a:t>
            </a:r>
            <a:r>
              <a:rPr lang="en-ZA" sz="2400" dirty="0">
                <a:solidFill>
                  <a:schemeClr val="tx1">
                    <a:lumMod val="65000"/>
                    <a:lumOff val="35000"/>
                  </a:schemeClr>
                </a:solidFill>
              </a:rPr>
              <a:t>an </a:t>
            </a:r>
            <a:r>
              <a:rPr lang="en-ZA" sz="2400" dirty="0" smtClean="0">
                <a:solidFill>
                  <a:schemeClr val="tx1">
                    <a:lumMod val="65000"/>
                    <a:lumOff val="35000"/>
                  </a:schemeClr>
                </a:solidFill>
              </a:rPr>
              <a:t>electrolyte</a:t>
            </a:r>
            <a:r>
              <a:rPr lang="en-ZA" sz="2400" dirty="0" smtClean="0">
                <a:solidFill>
                  <a:schemeClr val="tx1">
                    <a:lumMod val="65000"/>
                    <a:lumOff val="35000"/>
                  </a:schemeClr>
                </a:solidFill>
              </a:rPr>
              <a:t>. </a:t>
            </a:r>
            <a:endParaRPr lang="en-ZA" sz="2400" dirty="0">
              <a:solidFill>
                <a:schemeClr val="tx1">
                  <a:lumMod val="65000"/>
                  <a:lumOff val="35000"/>
                </a:schemeClr>
              </a:solidFill>
            </a:endParaRPr>
          </a:p>
        </p:txBody>
      </p:sp>
      <p:sp>
        <p:nvSpPr>
          <p:cNvPr id="29" name="Rectangle 28"/>
          <p:cNvSpPr/>
          <p:nvPr/>
        </p:nvSpPr>
        <p:spPr>
          <a:xfrm>
            <a:off x="7277099" y="3904447"/>
            <a:ext cx="4414157"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7277099" y="4380386"/>
            <a:ext cx="4414158" cy="461665"/>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As a liquid and </a:t>
            </a:r>
            <a:r>
              <a:rPr lang="en-GB" sz="2400" dirty="0" smtClean="0">
                <a:solidFill>
                  <a:schemeClr val="tx1">
                    <a:lumMod val="65000"/>
                    <a:lumOff val="35000"/>
                  </a:schemeClr>
                </a:solidFill>
              </a:rPr>
              <a:t>as </a:t>
            </a:r>
            <a:r>
              <a:rPr lang="en-ZA" sz="2400" dirty="0" smtClean="0">
                <a:solidFill>
                  <a:schemeClr val="tx1">
                    <a:lumMod val="65000"/>
                    <a:lumOff val="35000"/>
                  </a:schemeClr>
                </a:solidFill>
              </a:rPr>
              <a:t>ice</a:t>
            </a:r>
            <a:r>
              <a:rPr lang="en-ZA" sz="2400" dirty="0">
                <a:solidFill>
                  <a:schemeClr val="tx1">
                    <a:lumMod val="65000"/>
                    <a:lumOff val="35000"/>
                  </a:schemeClr>
                </a:solidFill>
              </a:rPr>
              <a:t>.</a:t>
            </a:r>
          </a:p>
        </p:txBody>
      </p:sp>
      <p:sp>
        <p:nvSpPr>
          <p:cNvPr id="31" name="Rectangle 30"/>
          <p:cNvSpPr/>
          <p:nvPr/>
        </p:nvSpPr>
        <p:spPr>
          <a:xfrm>
            <a:off x="460374" y="1224575"/>
            <a:ext cx="5263077"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water used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1010199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Zinc and alloys</a:t>
            </a:r>
            <a:endParaRPr lang="en-GB" sz="3600" dirty="0">
              <a:latin typeface="+mn-lt"/>
            </a:endParaRPr>
          </a:p>
        </p:txBody>
      </p:sp>
      <p:sp>
        <p:nvSpPr>
          <p:cNvPr id="17" name="Content Placeholder 2"/>
          <p:cNvSpPr txBox="1">
            <a:spLocks/>
          </p:cNvSpPr>
          <p:nvPr/>
        </p:nvSpPr>
        <p:spPr>
          <a:xfrm>
            <a:off x="460375" y="3362326"/>
            <a:ext cx="4383768" cy="2276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Zinc is a dull grey metal. It is soft </a:t>
            </a:r>
            <a:r>
              <a:rPr lang="en-GB" dirty="0" smtClean="0">
                <a:solidFill>
                  <a:schemeClr val="tx1">
                    <a:lumMod val="65000"/>
                    <a:lumOff val="35000"/>
                  </a:schemeClr>
                </a:solidFill>
              </a:rPr>
              <a:t>and </a:t>
            </a:r>
            <a:r>
              <a:rPr lang="en-ZA" dirty="0" smtClean="0">
                <a:solidFill>
                  <a:schemeClr val="tx1">
                    <a:lumMod val="65000"/>
                    <a:lumOff val="35000"/>
                  </a:schemeClr>
                </a:solidFill>
              </a:rPr>
              <a:t>weak</a:t>
            </a:r>
            <a:r>
              <a:rPr lang="en-ZA" dirty="0">
                <a:solidFill>
                  <a:schemeClr val="tx1">
                    <a:lumMod val="65000"/>
                    <a:lumOff val="35000"/>
                  </a:schemeClr>
                </a:solidFill>
              </a:rPr>
              <a:t>. </a:t>
            </a:r>
            <a:r>
              <a:rPr lang="en-ZA" dirty="0" smtClean="0">
                <a:solidFill>
                  <a:schemeClr val="tx1">
                    <a:lumMod val="65000"/>
                    <a:lumOff val="35000"/>
                  </a:schemeClr>
                </a:solidFill>
              </a:rPr>
              <a:t>The melting </a:t>
            </a:r>
            <a:r>
              <a:rPr lang="en-ZA" dirty="0">
                <a:solidFill>
                  <a:schemeClr val="tx1">
                    <a:lumMod val="65000"/>
                    <a:lumOff val="35000"/>
                  </a:schemeClr>
                </a:solidFill>
              </a:rPr>
              <a:t>temperature 419°</a:t>
            </a:r>
            <a:r>
              <a:rPr lang="en-ZA" dirty="0" smtClean="0">
                <a:solidFill>
                  <a:schemeClr val="tx1">
                    <a:lumMod val="65000"/>
                    <a:lumOff val="35000"/>
                  </a:schemeClr>
                </a:solidFill>
              </a:rPr>
              <a:t>.</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569660"/>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Zinc is alloyed with copper </a:t>
            </a:r>
            <a:r>
              <a:rPr lang="en-GB" sz="2400" dirty="0" smtClean="0">
                <a:solidFill>
                  <a:schemeClr val="tx1">
                    <a:lumMod val="65000"/>
                    <a:lumOff val="35000"/>
                  </a:schemeClr>
                </a:solidFill>
              </a:rPr>
              <a:t>to make </a:t>
            </a:r>
            <a:r>
              <a:rPr lang="en-GB" sz="2400" dirty="0">
                <a:solidFill>
                  <a:schemeClr val="tx1">
                    <a:lumMod val="65000"/>
                    <a:lumOff val="35000"/>
                  </a:schemeClr>
                </a:solidFill>
              </a:rPr>
              <a:t>brass. A coating of </a:t>
            </a:r>
            <a:r>
              <a:rPr lang="en-GB" sz="2400" dirty="0" smtClean="0">
                <a:solidFill>
                  <a:schemeClr val="tx1">
                    <a:lumMod val="65000"/>
                    <a:lumOff val="35000"/>
                  </a:schemeClr>
                </a:solidFill>
              </a:rPr>
              <a:t>zinc is </a:t>
            </a:r>
            <a:r>
              <a:rPr lang="en-GB" sz="2400" dirty="0">
                <a:solidFill>
                  <a:schemeClr val="tx1">
                    <a:lumMod val="65000"/>
                    <a:lumOff val="35000"/>
                  </a:schemeClr>
                </a:solidFill>
              </a:rPr>
              <a:t>applied to steel parts </a:t>
            </a:r>
            <a:r>
              <a:rPr lang="en-GB" sz="2400" dirty="0" smtClean="0">
                <a:solidFill>
                  <a:schemeClr val="tx1">
                    <a:lumMod val="65000"/>
                    <a:lumOff val="35000"/>
                  </a:schemeClr>
                </a:solidFill>
              </a:rPr>
              <a:t>‘</a:t>
            </a:r>
            <a:r>
              <a:rPr lang="en-ZA" sz="2400" dirty="0" smtClean="0">
                <a:solidFill>
                  <a:schemeClr val="tx1">
                    <a:lumMod val="65000"/>
                    <a:lumOff val="35000"/>
                  </a:schemeClr>
                </a:solidFill>
              </a:rPr>
              <a:t>galvanize’ </a:t>
            </a:r>
            <a:r>
              <a:rPr lang="en-ZA" sz="2400" dirty="0">
                <a:solidFill>
                  <a:schemeClr val="tx1">
                    <a:lumMod val="65000"/>
                    <a:lumOff val="35000"/>
                  </a:schemeClr>
                </a:solidFill>
              </a:rPr>
              <a:t>them, </a:t>
            </a:r>
            <a:r>
              <a:rPr lang="en-ZA" sz="2400" dirty="0" smtClean="0">
                <a:solidFill>
                  <a:schemeClr val="tx1">
                    <a:lumMod val="65000"/>
                    <a:lumOff val="35000"/>
                  </a:schemeClr>
                </a:solidFill>
              </a:rPr>
              <a:t>which prevents </a:t>
            </a:r>
            <a:r>
              <a:rPr lang="en-ZA" sz="2400" dirty="0">
                <a:solidFill>
                  <a:schemeClr val="tx1">
                    <a:lumMod val="65000"/>
                    <a:lumOff val="35000"/>
                  </a:schemeClr>
                </a:solidFill>
              </a:rPr>
              <a:t>corrosion. Zinc is</a:t>
            </a:r>
          </a:p>
          <a:p>
            <a:r>
              <a:rPr lang="en-GB" sz="2400" dirty="0">
                <a:solidFill>
                  <a:schemeClr val="tx1">
                    <a:lumMod val="65000"/>
                    <a:lumOff val="35000"/>
                  </a:schemeClr>
                </a:solidFill>
              </a:rPr>
              <a:t>also used in die </a:t>
            </a:r>
            <a:r>
              <a:rPr lang="en-GB" sz="2400" dirty="0" smtClean="0">
                <a:solidFill>
                  <a:schemeClr val="tx1">
                    <a:lumMod val="65000"/>
                    <a:lumOff val="35000"/>
                  </a:schemeClr>
                </a:solidFill>
              </a:rPr>
              <a:t>casting.</a:t>
            </a:r>
            <a:endParaRPr lang="en-ZA" sz="2400" dirty="0">
              <a:solidFill>
                <a:schemeClr val="tx1">
                  <a:lumMod val="65000"/>
                  <a:lumOff val="35000"/>
                </a:schemeClr>
              </a:solidFill>
            </a:endParaRPr>
          </a:p>
        </p:txBody>
      </p:sp>
      <p:grpSp>
        <p:nvGrpSpPr>
          <p:cNvPr id="21" name="Group 20"/>
          <p:cNvGrpSpPr/>
          <p:nvPr/>
        </p:nvGrpSpPr>
        <p:grpSpPr>
          <a:xfrm>
            <a:off x="3081439" y="1254464"/>
            <a:ext cx="1468796" cy="1887287"/>
            <a:chOff x="806606" y="2765794"/>
            <a:chExt cx="1468796" cy="1887287"/>
          </a:xfrm>
        </p:grpSpPr>
        <p:sp>
          <p:nvSpPr>
            <p:cNvPr id="22" name="Rectangle 21"/>
            <p:cNvSpPr/>
            <p:nvPr/>
          </p:nvSpPr>
          <p:spPr>
            <a:xfrm>
              <a:off x="828672" y="2765794"/>
              <a:ext cx="1410482" cy="18872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30</a:t>
              </a:r>
              <a:endParaRPr lang="en-ZA" sz="2400" b="1" dirty="0">
                <a:solidFill>
                  <a:schemeClr val="bg1"/>
                </a:solidFill>
              </a:endParaRPr>
            </a:p>
          </p:txBody>
        </p:sp>
        <p:sp>
          <p:nvSpPr>
            <p:cNvPr id="24" name="TextBox 23"/>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Zn</a:t>
              </a:r>
              <a:endParaRPr lang="en-ZA" sz="4400" b="1" dirty="0">
                <a:solidFill>
                  <a:schemeClr val="bg1"/>
                </a:solidFill>
              </a:endParaRPr>
            </a:p>
          </p:txBody>
        </p:sp>
        <p:sp>
          <p:nvSpPr>
            <p:cNvPr id="25" name="Rectangle 24"/>
            <p:cNvSpPr/>
            <p:nvPr/>
          </p:nvSpPr>
          <p:spPr>
            <a:xfrm>
              <a:off x="806606" y="3657696"/>
              <a:ext cx="1468796" cy="481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Zinc</a:t>
              </a:r>
              <a:endParaRPr lang="en-ZA" sz="2000" b="1" dirty="0"/>
            </a:p>
          </p:txBody>
        </p:sp>
        <p:sp>
          <p:nvSpPr>
            <p:cNvPr id="26" name="Rectangle 25"/>
            <p:cNvSpPr/>
            <p:nvPr/>
          </p:nvSpPr>
          <p:spPr>
            <a:xfrm>
              <a:off x="948123" y="4180405"/>
              <a:ext cx="1171575" cy="34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65.38</a:t>
              </a:r>
              <a:endParaRPr lang="en-ZA" dirty="0"/>
            </a:p>
          </p:txBody>
        </p:sp>
      </p:gr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6136" y="5841260"/>
            <a:ext cx="730116" cy="730116"/>
          </a:xfrm>
          <a:prstGeom prst="rect">
            <a:avLst/>
          </a:prstGeom>
        </p:spPr>
      </p:pic>
      <p:sp>
        <p:nvSpPr>
          <p:cNvPr id="28" name="Rectangle 27">
            <a:extLst>
              <a:ext uri="{FF2B5EF4-FFF2-40B4-BE49-F238E27FC236}">
                <a16:creationId xmlns:a16="http://schemas.microsoft.com/office/drawing/2014/main" id="{B99A2243-0C52-D542-BF61-3FAD1B77F3F3}"/>
              </a:ext>
            </a:extLst>
          </p:cNvPr>
          <p:cNvSpPr/>
          <p:nvPr/>
        </p:nvSpPr>
        <p:spPr>
          <a:xfrm>
            <a:off x="926252" y="5991084"/>
            <a:ext cx="11122873" cy="461665"/>
          </a:xfrm>
          <a:prstGeom prst="rect">
            <a:avLst/>
          </a:prstGeom>
          <a:noFill/>
          <a:ln>
            <a:solidFill>
              <a:srgbClr val="00B050"/>
            </a:solidFill>
          </a:ln>
        </p:spPr>
        <p:txBody>
          <a:bodyPr wrap="square">
            <a:spAutoFit/>
          </a:bodyPr>
          <a:lstStyle/>
          <a:p>
            <a:pPr lvl="0">
              <a:defRPr/>
            </a:pPr>
            <a:r>
              <a:rPr lang="en-ZA" sz="2400" b="1" u="sng" dirty="0" smtClean="0">
                <a:solidFill>
                  <a:srgbClr val="43525A"/>
                </a:solidFill>
              </a:rPr>
              <a:t>Click here </a:t>
            </a:r>
            <a:r>
              <a:rPr lang="en-ZA" sz="2400" b="1" dirty="0" smtClean="0">
                <a:solidFill>
                  <a:srgbClr val="43525A"/>
                </a:solidFill>
              </a:rPr>
              <a:t>to find out even more about Zinc on the Periodic Table of Elements</a:t>
            </a:r>
            <a:r>
              <a:rPr lang="en-ZA" sz="2400" dirty="0" smtClean="0">
                <a:solidFill>
                  <a:srgbClr val="43525A"/>
                </a:solidFill>
              </a:rPr>
              <a:t>.</a:t>
            </a:r>
            <a:endParaRPr lang="en-ZA" sz="2400" b="1" dirty="0">
              <a:solidFill>
                <a:srgbClr val="43525A"/>
              </a:solidFill>
            </a:endParaRPr>
          </a:p>
        </p:txBody>
      </p:sp>
      <p:sp>
        <p:nvSpPr>
          <p:cNvPr id="29" name="Rectangle 28"/>
          <p:cNvSpPr/>
          <p:nvPr/>
        </p:nvSpPr>
        <p:spPr>
          <a:xfrm>
            <a:off x="5290457" y="3904447"/>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Forms of Supply</a:t>
            </a:r>
            <a:endParaRPr lang="en-ZA" sz="2400" dirty="0"/>
          </a:p>
        </p:txBody>
      </p:sp>
      <p:sp>
        <p:nvSpPr>
          <p:cNvPr id="30" name="TextBox 29"/>
          <p:cNvSpPr txBox="1"/>
          <p:nvPr/>
        </p:nvSpPr>
        <p:spPr>
          <a:xfrm>
            <a:off x="5290457" y="4380386"/>
            <a:ext cx="6400800" cy="461665"/>
          </a:xfrm>
          <a:prstGeom prst="rect">
            <a:avLst/>
          </a:prstGeom>
          <a:solidFill>
            <a:schemeClr val="accent5">
              <a:lumMod val="20000"/>
              <a:lumOff val="80000"/>
            </a:schemeClr>
          </a:solidFill>
        </p:spPr>
        <p:txBody>
          <a:bodyPr wrap="square" rtlCol="0">
            <a:spAutoFit/>
          </a:bodyPr>
          <a:lstStyle/>
          <a:p>
            <a:r>
              <a:rPr lang="en-ZA" sz="2400" dirty="0" smtClean="0">
                <a:solidFill>
                  <a:schemeClr val="tx1">
                    <a:lumMod val="65000"/>
                    <a:lumOff val="35000"/>
                  </a:schemeClr>
                </a:solidFill>
              </a:rPr>
              <a:t>Ingots.</a:t>
            </a:r>
            <a:endParaRPr lang="en-ZA" sz="2400" dirty="0">
              <a:solidFill>
                <a:schemeClr val="tx1">
                  <a:lumMod val="65000"/>
                  <a:lumOff val="35000"/>
                </a:schemeClr>
              </a:solidFill>
            </a:endParaRPr>
          </a:p>
        </p:txBody>
      </p:sp>
      <p:sp>
        <p:nvSpPr>
          <p:cNvPr id="31" name="Rectangle 30"/>
          <p:cNvSpPr/>
          <p:nvPr/>
        </p:nvSpPr>
        <p:spPr>
          <a:xfrm>
            <a:off x="460375" y="1224575"/>
            <a:ext cx="2111375"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Need image of zinc for electrical purposes</a:t>
            </a:r>
            <a:endParaRPr lang="en-ZA" dirty="0">
              <a:solidFill>
                <a:srgbClr val="FF0000"/>
              </a:solidFill>
            </a:endParaRPr>
          </a:p>
        </p:txBody>
      </p:sp>
    </p:spTree>
    <p:custDataLst>
      <p:tags r:id="rId1"/>
    </p:custDataLst>
    <p:extLst>
      <p:ext uri="{BB962C8B-B14F-4D97-AF65-F5344CB8AC3E}">
        <p14:creationId xmlns:p14="http://schemas.microsoft.com/office/powerpoint/2010/main" val="2777319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11342940" cy="960112"/>
          </a:xfrm>
        </p:spPr>
        <p:txBody>
          <a:bodyPr>
            <a:normAutofit/>
          </a:bodyPr>
          <a:lstStyle/>
          <a:p>
            <a:r>
              <a:rPr lang="en-ZA" sz="3600" dirty="0" smtClean="0"/>
              <a:t>Experiment: What makes a good conductor? </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561189" y="1910566"/>
            <a:ext cx="1309941" cy="1309941"/>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2794000" y="2013329"/>
            <a:ext cx="3556000" cy="461665"/>
          </a:xfrm>
          <a:prstGeom prst="rect">
            <a:avLst/>
          </a:prstGeom>
          <a:solidFill>
            <a:schemeClr val="accent6">
              <a:lumMod val="60000"/>
              <a:lumOff val="40000"/>
            </a:schemeClr>
          </a:solidFill>
        </p:spPr>
        <p:txBody>
          <a:bodyPr wrap="square">
            <a:spAutoFit/>
          </a:bodyPr>
          <a:lstStyle/>
          <a:p>
            <a:pPr>
              <a:defRPr/>
            </a:pPr>
            <a:r>
              <a:rPr lang="en-US" sz="2400" b="1" dirty="0" smtClean="0">
                <a:solidFill>
                  <a:schemeClr val="tx1">
                    <a:lumMod val="65000"/>
                    <a:lumOff val="35000"/>
                  </a:schemeClr>
                </a:solidFill>
              </a:rPr>
              <a:t>Time required: 45 minutes</a:t>
            </a:r>
          </a:p>
        </p:txBody>
      </p:sp>
      <p:sp>
        <p:nvSpPr>
          <p:cNvPr id="10"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In this experiment you will test the conductivity of </a:t>
            </a:r>
            <a:r>
              <a:rPr lang="en-GB" dirty="0" smtClean="0">
                <a:solidFill>
                  <a:schemeClr val="tx1">
                    <a:lumMod val="65000"/>
                    <a:lumOff val="35000"/>
                  </a:schemeClr>
                </a:solidFill>
              </a:rPr>
              <a:t>several solids.</a:t>
            </a:r>
            <a:endParaRPr lang="en-GB" dirty="0">
              <a:solidFill>
                <a:schemeClr val="tx1">
                  <a:lumMod val="65000"/>
                  <a:lumOff val="35000"/>
                </a:schemeClr>
              </a:solidFill>
            </a:endParaRPr>
          </a:p>
        </p:txBody>
      </p:sp>
      <p:sp>
        <p:nvSpPr>
          <p:cNvPr id="13" name="Rectangle 12">
            <a:extLst>
              <a:ext uri="{FF2B5EF4-FFF2-40B4-BE49-F238E27FC236}">
                <a16:creationId xmlns:a16="http://schemas.microsoft.com/office/drawing/2014/main" id="{EE4D2069-C934-4427-A1B8-6479296A7AC6}"/>
              </a:ext>
            </a:extLst>
          </p:cNvPr>
          <p:cNvSpPr/>
          <p:nvPr/>
        </p:nvSpPr>
        <p:spPr>
          <a:xfrm>
            <a:off x="8186058" y="5983961"/>
            <a:ext cx="2451762" cy="351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descr="Related ima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67511" y="5927688"/>
            <a:ext cx="463648" cy="4636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14510" y="5476511"/>
            <a:ext cx="3216649" cy="461665"/>
          </a:xfrm>
          <a:prstGeom prst="rect">
            <a:avLst/>
          </a:prstGeom>
          <a:noFill/>
        </p:spPr>
        <p:txBody>
          <a:bodyPr wrap="square" rtlCol="0">
            <a:spAutoFit/>
          </a:bodyPr>
          <a:lstStyle/>
          <a:p>
            <a:r>
              <a:rPr lang="en-ZA" sz="2400" b="1" dirty="0" smtClean="0"/>
              <a:t>Upload to e-Portfolio</a:t>
            </a:r>
            <a:endParaRPr lang="en-ZA" sz="2400" b="1" dirty="0"/>
          </a:p>
        </p:txBody>
      </p:sp>
      <p:sp>
        <p:nvSpPr>
          <p:cNvPr id="16" name="Rectangle 15">
            <a:extLst>
              <a:ext uri="{FF2B5EF4-FFF2-40B4-BE49-F238E27FC236}">
                <a16:creationId xmlns:a16="http://schemas.microsoft.com/office/drawing/2014/main" id="{B99A2243-0C52-D542-BF61-3FAD1B77F3F3}"/>
              </a:ext>
            </a:extLst>
          </p:cNvPr>
          <p:cNvSpPr/>
          <p:nvPr/>
        </p:nvSpPr>
        <p:spPr>
          <a:xfrm>
            <a:off x="1871130" y="3100914"/>
            <a:ext cx="10033003" cy="1938992"/>
          </a:xfrm>
          <a:prstGeom prst="rect">
            <a:avLst/>
          </a:prstGeom>
          <a:solidFill>
            <a:schemeClr val="accent6">
              <a:lumMod val="60000"/>
              <a:lumOff val="40000"/>
            </a:schemeClr>
          </a:solidFill>
        </p:spPr>
        <p:txBody>
          <a:bodyPr wrap="square">
            <a:spAutoFit/>
          </a:bodyPr>
          <a:lstStyle/>
          <a:p>
            <a:pPr>
              <a:defRPr/>
            </a:pPr>
            <a:r>
              <a:rPr lang="en-US" sz="2400" b="1" dirty="0" smtClean="0">
                <a:solidFill>
                  <a:schemeClr val="tx1">
                    <a:lumMod val="65000"/>
                    <a:lumOff val="35000"/>
                  </a:schemeClr>
                </a:solidFill>
              </a:rPr>
              <a:t>Instructions: </a:t>
            </a:r>
          </a:p>
          <a:p>
            <a:pPr marL="457200" indent="-457200">
              <a:buFont typeface="+mj-lt"/>
              <a:buAutoNum type="arabicPeriod"/>
              <a:defRPr/>
            </a:pPr>
            <a:r>
              <a:rPr lang="en-US" sz="2400" u="sng" dirty="0" smtClean="0">
                <a:solidFill>
                  <a:schemeClr val="tx1">
                    <a:lumMod val="65000"/>
                    <a:lumOff val="35000"/>
                  </a:schemeClr>
                </a:solidFill>
              </a:rPr>
              <a:t>Click here </a:t>
            </a:r>
            <a:r>
              <a:rPr lang="en-US" sz="2400" dirty="0" smtClean="0">
                <a:solidFill>
                  <a:schemeClr val="tx1">
                    <a:lumMod val="65000"/>
                    <a:lumOff val="35000"/>
                  </a:schemeClr>
                </a:solidFill>
              </a:rPr>
              <a:t>to download the Experiment worksheet.</a:t>
            </a:r>
          </a:p>
          <a:p>
            <a:pPr marL="457200" indent="-457200">
              <a:buFont typeface="+mj-lt"/>
              <a:buAutoNum type="arabicPeriod"/>
              <a:defRPr/>
            </a:pPr>
            <a:r>
              <a:rPr lang="en-US" sz="2400" dirty="0" smtClean="0">
                <a:solidFill>
                  <a:schemeClr val="tx1">
                    <a:lumMod val="65000"/>
                    <a:lumOff val="35000"/>
                  </a:schemeClr>
                </a:solidFill>
              </a:rPr>
              <a:t>Conduct the experiment as instructed and complete the table provided. (Don’t forget to save the document to your computer)</a:t>
            </a:r>
          </a:p>
          <a:p>
            <a:pPr marL="457200" indent="-457200">
              <a:buFont typeface="+mj-lt"/>
              <a:buAutoNum type="arabicPeriod"/>
              <a:defRPr/>
            </a:pPr>
            <a:r>
              <a:rPr lang="en-US" sz="2400" dirty="0" smtClean="0">
                <a:solidFill>
                  <a:schemeClr val="tx1">
                    <a:lumMod val="65000"/>
                    <a:lumOff val="35000"/>
                  </a:schemeClr>
                </a:solidFill>
              </a:rPr>
              <a:t>When complete, upload to your e-portfolio.</a:t>
            </a:r>
          </a:p>
        </p:txBody>
      </p:sp>
      <p:sp>
        <p:nvSpPr>
          <p:cNvPr id="5" name="AutoShape 5" descr="Image result for tim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7" descr="Time left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2536"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1130" y="1904791"/>
            <a:ext cx="825183" cy="76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191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11342940" cy="960112"/>
          </a:xfrm>
        </p:spPr>
        <p:txBody>
          <a:bodyPr>
            <a:normAutofit/>
          </a:bodyPr>
          <a:lstStyle/>
          <a:p>
            <a:r>
              <a:rPr lang="en-ZA" sz="3600" dirty="0" smtClean="0"/>
              <a:t>Experiment: What makes a good conductor? </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sp>
        <p:nvSpPr>
          <p:cNvPr id="10" name="Content Placeholder 2"/>
          <p:cNvSpPr txBox="1">
            <a:spLocks/>
          </p:cNvSpPr>
          <p:nvPr/>
        </p:nvSpPr>
        <p:spPr>
          <a:xfrm>
            <a:off x="856467" y="394872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5" name="AutoShape 5" descr="Image result for tim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7" descr="Time left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483655" y="1295913"/>
            <a:ext cx="1309941" cy="1309941"/>
          </a:xfrm>
          <a:prstGeom prst="rect">
            <a:avLst/>
          </a:prstGeom>
        </p:spPr>
      </p:pic>
      <p:sp>
        <p:nvSpPr>
          <p:cNvPr id="18" name="Rectangle 17">
            <a:extLst>
              <a:ext uri="{FF2B5EF4-FFF2-40B4-BE49-F238E27FC236}">
                <a16:creationId xmlns:a16="http://schemas.microsoft.com/office/drawing/2014/main" id="{B99A2243-0C52-D542-BF61-3FAD1B77F3F3}"/>
              </a:ext>
            </a:extLst>
          </p:cNvPr>
          <p:cNvSpPr/>
          <p:nvPr/>
        </p:nvSpPr>
        <p:spPr>
          <a:xfrm>
            <a:off x="1793596" y="1634994"/>
            <a:ext cx="10033003" cy="830997"/>
          </a:xfrm>
          <a:prstGeom prst="rect">
            <a:avLst/>
          </a:prstGeom>
          <a:solidFill>
            <a:schemeClr val="accent6">
              <a:lumMod val="60000"/>
              <a:lumOff val="40000"/>
            </a:schemeClr>
          </a:solidFill>
        </p:spPr>
        <p:txBody>
          <a:bodyPr wrap="square">
            <a:spAutoFit/>
          </a:bodyPr>
          <a:lstStyle/>
          <a:p>
            <a:r>
              <a:rPr lang="en-GB" sz="2400" dirty="0">
                <a:solidFill>
                  <a:schemeClr val="tx1">
                    <a:lumMod val="65000"/>
                    <a:lumOff val="35000"/>
                  </a:schemeClr>
                </a:solidFill>
              </a:rPr>
              <a:t>How did you find the experiment? In case you were unsure, here is a summary of the </a:t>
            </a:r>
            <a:r>
              <a:rPr lang="en-GB" sz="2400" dirty="0" smtClean="0">
                <a:solidFill>
                  <a:schemeClr val="tx1">
                    <a:lumMod val="65000"/>
                    <a:lumOff val="35000"/>
                  </a:schemeClr>
                </a:solidFill>
              </a:rPr>
              <a:t>findings from the experiment. </a:t>
            </a:r>
            <a:r>
              <a:rPr lang="en-GB" sz="2400" u="sng" dirty="0" smtClean="0">
                <a:solidFill>
                  <a:schemeClr val="tx1">
                    <a:lumMod val="65000"/>
                    <a:lumOff val="35000"/>
                  </a:schemeClr>
                </a:solidFill>
              </a:rPr>
              <a:t>Click here </a:t>
            </a:r>
            <a:r>
              <a:rPr lang="en-GB" sz="2400" dirty="0" smtClean="0">
                <a:solidFill>
                  <a:schemeClr val="tx1">
                    <a:lumMod val="65000"/>
                    <a:lumOff val="35000"/>
                  </a:schemeClr>
                </a:solidFill>
              </a:rPr>
              <a:t>to download.</a:t>
            </a:r>
            <a:endParaRPr lang="en-GB" sz="24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201449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solidFill>
                  <a:schemeClr val="tx1">
                    <a:lumMod val="65000"/>
                    <a:lumOff val="35000"/>
                  </a:schemeClr>
                </a:solidFill>
                <a:latin typeface="+mn-lt"/>
              </a:rPr>
              <a:t>Insulators</a:t>
            </a:r>
            <a:endParaRPr lang="en-GB" sz="3600" dirty="0">
              <a:solidFill>
                <a:schemeClr val="tx1">
                  <a:lumMod val="65000"/>
                  <a:lumOff val="35000"/>
                </a:schemeClr>
              </a:solidFill>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27157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b="1" dirty="0" smtClean="0">
                <a:solidFill>
                  <a:schemeClr val="tx1">
                    <a:lumMod val="65000"/>
                    <a:lumOff val="35000"/>
                  </a:schemeClr>
                </a:solidFill>
              </a:rPr>
              <a:t>Insulators</a:t>
            </a:r>
            <a:r>
              <a:rPr lang="en-GB" dirty="0" smtClean="0">
                <a:solidFill>
                  <a:schemeClr val="tx1">
                    <a:lumMod val="65000"/>
                    <a:lumOff val="35000"/>
                  </a:schemeClr>
                </a:solidFill>
              </a:rPr>
              <a:t> </a:t>
            </a:r>
            <a:r>
              <a:rPr lang="en-GB" dirty="0">
                <a:solidFill>
                  <a:schemeClr val="tx1">
                    <a:lumMod val="65000"/>
                    <a:lumOff val="35000"/>
                  </a:schemeClr>
                </a:solidFill>
              </a:rPr>
              <a:t>are </a:t>
            </a:r>
            <a:r>
              <a:rPr lang="en-GB" dirty="0" smtClean="0">
                <a:solidFill>
                  <a:schemeClr val="tx1">
                    <a:lumMod val="65000"/>
                    <a:lumOff val="35000"/>
                  </a:schemeClr>
                </a:solidFill>
              </a:rPr>
              <a:t>the </a:t>
            </a:r>
            <a:r>
              <a:rPr lang="en-GB" b="1" dirty="0">
                <a:solidFill>
                  <a:schemeClr val="tx1">
                    <a:lumMod val="65000"/>
                    <a:lumOff val="35000"/>
                  </a:schemeClr>
                </a:solidFill>
              </a:rPr>
              <a:t>opposite of conductors</a:t>
            </a:r>
            <a:r>
              <a:rPr lang="en-GB" dirty="0">
                <a:solidFill>
                  <a:schemeClr val="tx1">
                    <a:lumMod val="65000"/>
                    <a:lumOff val="35000"/>
                  </a:schemeClr>
                </a:solidFill>
              </a:rPr>
              <a:t>. They are substances or materials that </a:t>
            </a:r>
            <a:r>
              <a:rPr lang="en-GB" b="1" dirty="0">
                <a:solidFill>
                  <a:schemeClr val="tx1">
                    <a:lumMod val="65000"/>
                    <a:lumOff val="35000"/>
                  </a:schemeClr>
                </a:solidFill>
              </a:rPr>
              <a:t>do not conduct</a:t>
            </a:r>
            <a:r>
              <a:rPr lang="en-GB" dirty="0">
                <a:solidFill>
                  <a:schemeClr val="tx1">
                    <a:lumMod val="65000"/>
                    <a:lumOff val="35000"/>
                  </a:schemeClr>
                </a:solidFill>
              </a:rPr>
              <a:t> electricity.  </a:t>
            </a:r>
            <a:r>
              <a:rPr lang="en-GB" dirty="0" smtClean="0">
                <a:solidFill>
                  <a:schemeClr val="tx1">
                    <a:lumMod val="65000"/>
                    <a:lumOff val="35000"/>
                  </a:schemeClr>
                </a:solidFill>
              </a:rPr>
              <a:t>In an insulator, the electrons (-) are tightly bound to the nuclei (+), and so they prevent movement AND therefore </a:t>
            </a:r>
            <a:r>
              <a:rPr lang="en-GB" b="1" dirty="0">
                <a:solidFill>
                  <a:schemeClr val="tx1">
                    <a:lumMod val="65000"/>
                    <a:lumOff val="35000"/>
                  </a:schemeClr>
                </a:solidFill>
              </a:rPr>
              <a:t>do not allow</a:t>
            </a:r>
            <a:r>
              <a:rPr lang="en-GB" dirty="0">
                <a:solidFill>
                  <a:schemeClr val="tx1">
                    <a:lumMod val="65000"/>
                    <a:lumOff val="35000"/>
                  </a:schemeClr>
                </a:solidFill>
              </a:rPr>
              <a:t> electric current to pass through </a:t>
            </a:r>
            <a:r>
              <a:rPr lang="en-GB" dirty="0" smtClean="0">
                <a:solidFill>
                  <a:schemeClr val="tx1">
                    <a:lumMod val="65000"/>
                    <a:lumOff val="35000"/>
                  </a:schemeClr>
                </a:solidFill>
              </a:rPr>
              <a:t>them.</a:t>
            </a:r>
          </a:p>
          <a:p>
            <a:r>
              <a:rPr lang="en-GB" dirty="0">
                <a:solidFill>
                  <a:schemeClr val="tx1">
                    <a:lumMod val="65000"/>
                    <a:lumOff val="35000"/>
                  </a:schemeClr>
                </a:solidFill>
              </a:rPr>
              <a:t> </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 name="Rectangle 17">
            <a:extLst>
              <a:ext uri="{FF2B5EF4-FFF2-40B4-BE49-F238E27FC236}">
                <a16:creationId xmlns:a16="http://schemas.microsoft.com/office/drawing/2014/main" id="{B99A2243-0C52-D542-BF61-3FAD1B77F3F3}"/>
              </a:ext>
            </a:extLst>
          </p:cNvPr>
          <p:cNvSpPr/>
          <p:nvPr/>
        </p:nvSpPr>
        <p:spPr>
          <a:xfrm>
            <a:off x="4953165" y="5125147"/>
            <a:ext cx="1262739" cy="461665"/>
          </a:xfrm>
          <a:prstGeom prst="rect">
            <a:avLst/>
          </a:prstGeom>
          <a:noFill/>
          <a:ln>
            <a:noFill/>
          </a:ln>
        </p:spPr>
        <p:txBody>
          <a:bodyPr wrap="square">
            <a:spAutoFit/>
          </a:bodyPr>
          <a:lstStyle/>
          <a:p>
            <a:pPr lvl="0" algn="ctr">
              <a:defRPr/>
            </a:pPr>
            <a:r>
              <a:rPr lang="en-ZA" sz="2400" b="1" dirty="0" smtClean="0">
                <a:solidFill>
                  <a:srgbClr val="43525A"/>
                </a:solidFill>
              </a:rPr>
              <a:t>Neon </a:t>
            </a:r>
            <a:endParaRPr lang="en-ZA" sz="2400" b="1" dirty="0">
              <a:solidFill>
                <a:srgbClr val="43525A"/>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91" y="2849318"/>
            <a:ext cx="82010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43218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Atomic structure of an insulator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16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Let’s take a look at the atomic structure of two insulators, neon and argon</a:t>
            </a:r>
            <a:r>
              <a:rPr lang="en-GB" b="1" dirty="0" smtClean="0">
                <a:solidFill>
                  <a:schemeClr val="tx1">
                    <a:lumMod val="65000"/>
                    <a:lumOff val="35000"/>
                  </a:schemeClr>
                </a:solidFill>
              </a:rPr>
              <a:t>.</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 name="Rectangle 1"/>
          <p:cNvSpPr/>
          <p:nvPr/>
        </p:nvSpPr>
        <p:spPr>
          <a:xfrm>
            <a:off x="8334375" y="6238875"/>
            <a:ext cx="148018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62" b="6008"/>
          <a:stretch/>
        </p:blipFill>
        <p:spPr bwMode="auto">
          <a:xfrm>
            <a:off x="981075" y="2050493"/>
            <a:ext cx="9124950" cy="444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46358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Properties of Insulators</a:t>
            </a:r>
            <a:endParaRPr lang="en-GB" sz="3600" dirty="0">
              <a:latin typeface="+mn-lt"/>
            </a:endParaRPr>
          </a:p>
        </p:txBody>
      </p:sp>
      <p:sp>
        <p:nvSpPr>
          <p:cNvPr id="10" name="Content Placeholder 2"/>
          <p:cNvSpPr txBox="1">
            <a:spLocks/>
          </p:cNvSpPr>
          <p:nvPr/>
        </p:nvSpPr>
        <p:spPr>
          <a:xfrm>
            <a:off x="561193" y="1394076"/>
            <a:ext cx="1127157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0"/>
            <a:r>
              <a:rPr lang="en-ZA" dirty="0" smtClean="0">
                <a:solidFill>
                  <a:prstClr val="black"/>
                </a:solidFill>
              </a:rPr>
              <a:t>So, how do we know if a material is useful for the purpose of insulation? The following factors should be considered:</a:t>
            </a:r>
            <a:endParaRPr lang="en-GB" dirty="0" smtClean="0">
              <a:solidFill>
                <a:schemeClr val="tx1">
                  <a:lumMod val="65000"/>
                  <a:lumOff val="35000"/>
                </a:schemeClr>
              </a:solidFill>
            </a:endParaRPr>
          </a:p>
        </p:txBody>
      </p:sp>
      <p:sp>
        <p:nvSpPr>
          <p:cNvPr id="11" name="Rectangle 10">
            <a:extLst>
              <a:ext uri="{FF2B5EF4-FFF2-40B4-BE49-F238E27FC236}">
                <a16:creationId xmlns:a16="http://schemas.microsoft.com/office/drawing/2014/main" id="{B5716E48-6B30-426E-A52D-D1904EE07C91}"/>
              </a:ext>
            </a:extLst>
          </p:cNvPr>
          <p:cNvSpPr/>
          <p:nvPr/>
        </p:nvSpPr>
        <p:spPr>
          <a:xfrm>
            <a:off x="1190845" y="2627036"/>
            <a:ext cx="1963430" cy="1772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2" name="Rectangle 11">
            <a:extLst>
              <a:ext uri="{FF2B5EF4-FFF2-40B4-BE49-F238E27FC236}">
                <a16:creationId xmlns:a16="http://schemas.microsoft.com/office/drawing/2014/main" id="{B5716E48-6B30-426E-A52D-D1904EE07C91}"/>
              </a:ext>
            </a:extLst>
          </p:cNvPr>
          <p:cNvSpPr/>
          <p:nvPr/>
        </p:nvSpPr>
        <p:spPr>
          <a:xfrm>
            <a:off x="3437494" y="2627036"/>
            <a:ext cx="1963430" cy="1772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3" name="Rectangle 12">
            <a:extLst>
              <a:ext uri="{FF2B5EF4-FFF2-40B4-BE49-F238E27FC236}">
                <a16:creationId xmlns:a16="http://schemas.microsoft.com/office/drawing/2014/main" id="{B5716E48-6B30-426E-A52D-D1904EE07C91}"/>
              </a:ext>
            </a:extLst>
          </p:cNvPr>
          <p:cNvSpPr/>
          <p:nvPr/>
        </p:nvSpPr>
        <p:spPr>
          <a:xfrm>
            <a:off x="5663040" y="2627036"/>
            <a:ext cx="1963430" cy="1772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4" name="Rectangle 13">
            <a:extLst>
              <a:ext uri="{FF2B5EF4-FFF2-40B4-BE49-F238E27FC236}">
                <a16:creationId xmlns:a16="http://schemas.microsoft.com/office/drawing/2014/main" id="{B5716E48-6B30-426E-A52D-D1904EE07C91}"/>
              </a:ext>
            </a:extLst>
          </p:cNvPr>
          <p:cNvSpPr/>
          <p:nvPr/>
        </p:nvSpPr>
        <p:spPr>
          <a:xfrm>
            <a:off x="7789997" y="2627036"/>
            <a:ext cx="1963430" cy="1772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5" name="TextBox 4"/>
          <p:cNvSpPr txBox="1"/>
          <p:nvPr/>
        </p:nvSpPr>
        <p:spPr>
          <a:xfrm>
            <a:off x="1190845" y="4487334"/>
            <a:ext cx="1963430" cy="461665"/>
          </a:xfrm>
          <a:prstGeom prst="rect">
            <a:avLst/>
          </a:prstGeom>
          <a:noFill/>
        </p:spPr>
        <p:txBody>
          <a:bodyPr wrap="square" rtlCol="0">
            <a:spAutoFit/>
          </a:bodyPr>
          <a:lstStyle/>
          <a:p>
            <a:pPr algn="ctr"/>
            <a:r>
              <a:rPr lang="en-ZA" sz="2400" b="1" dirty="0" smtClean="0"/>
              <a:t>Electrical</a:t>
            </a:r>
            <a:endParaRPr lang="en-ZA" sz="2400" b="1" dirty="0"/>
          </a:p>
        </p:txBody>
      </p:sp>
      <p:sp>
        <p:nvSpPr>
          <p:cNvPr id="16" name="TextBox 15"/>
          <p:cNvSpPr txBox="1"/>
          <p:nvPr/>
        </p:nvSpPr>
        <p:spPr>
          <a:xfrm>
            <a:off x="3437494" y="4487333"/>
            <a:ext cx="1963430" cy="461665"/>
          </a:xfrm>
          <a:prstGeom prst="rect">
            <a:avLst/>
          </a:prstGeom>
          <a:noFill/>
        </p:spPr>
        <p:txBody>
          <a:bodyPr wrap="square" rtlCol="0">
            <a:spAutoFit/>
          </a:bodyPr>
          <a:lstStyle/>
          <a:p>
            <a:pPr algn="ctr"/>
            <a:r>
              <a:rPr lang="en-ZA" sz="2400" b="1" dirty="0" smtClean="0"/>
              <a:t>Mechanical</a:t>
            </a:r>
            <a:endParaRPr lang="en-ZA" sz="2400" b="1" dirty="0"/>
          </a:p>
        </p:txBody>
      </p:sp>
      <p:sp>
        <p:nvSpPr>
          <p:cNvPr id="17" name="TextBox 16"/>
          <p:cNvSpPr txBox="1"/>
          <p:nvPr/>
        </p:nvSpPr>
        <p:spPr>
          <a:xfrm>
            <a:off x="5663040" y="4487332"/>
            <a:ext cx="1963430" cy="461665"/>
          </a:xfrm>
          <a:prstGeom prst="rect">
            <a:avLst/>
          </a:prstGeom>
          <a:noFill/>
        </p:spPr>
        <p:txBody>
          <a:bodyPr wrap="square" rtlCol="0">
            <a:spAutoFit/>
          </a:bodyPr>
          <a:lstStyle/>
          <a:p>
            <a:pPr algn="ctr"/>
            <a:r>
              <a:rPr lang="en-ZA" sz="2400" b="1" dirty="0" smtClean="0"/>
              <a:t>Physical</a:t>
            </a:r>
            <a:endParaRPr lang="en-ZA" sz="2400" b="1" dirty="0"/>
          </a:p>
        </p:txBody>
      </p:sp>
      <p:sp>
        <p:nvSpPr>
          <p:cNvPr id="18" name="TextBox 17"/>
          <p:cNvSpPr txBox="1"/>
          <p:nvPr/>
        </p:nvSpPr>
        <p:spPr>
          <a:xfrm>
            <a:off x="7778870" y="4487334"/>
            <a:ext cx="1963430" cy="461665"/>
          </a:xfrm>
          <a:prstGeom prst="rect">
            <a:avLst/>
          </a:prstGeom>
          <a:noFill/>
        </p:spPr>
        <p:txBody>
          <a:bodyPr wrap="square" rtlCol="0">
            <a:spAutoFit/>
          </a:bodyPr>
          <a:lstStyle/>
          <a:p>
            <a:pPr algn="ctr"/>
            <a:r>
              <a:rPr lang="en-ZA" sz="2400" b="1" dirty="0" smtClean="0"/>
              <a:t>Chemical</a:t>
            </a:r>
            <a:endParaRPr lang="en-ZA" sz="2400" b="1" dirty="0"/>
          </a:p>
        </p:txBody>
      </p:sp>
    </p:spTree>
    <p:custDataLst>
      <p:tags r:id="rId1"/>
    </p:custDataLst>
    <p:extLst>
      <p:ext uri="{BB962C8B-B14F-4D97-AF65-F5344CB8AC3E}">
        <p14:creationId xmlns:p14="http://schemas.microsoft.com/office/powerpoint/2010/main" val="3352577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Characteristics and uses of insulators</a:t>
            </a:r>
            <a:endParaRPr lang="en-GB" sz="3600" dirty="0">
              <a:latin typeface="+mn-lt"/>
            </a:endParaRP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307975" y="1260519"/>
            <a:ext cx="1030968" cy="1030968"/>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338943" y="1312951"/>
            <a:ext cx="10678886"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rgbClr val="43525A"/>
                </a:solidFill>
              </a:rPr>
              <a:t>Let’s take a look at the characteristics and uses of some popular insulating materials. </a:t>
            </a:r>
          </a:p>
          <a:p>
            <a:pPr lvl="0">
              <a:defRPr/>
            </a:pPr>
            <a:r>
              <a:rPr lang="en-ZA" sz="2400" dirty="0" smtClean="0">
                <a:solidFill>
                  <a:srgbClr val="43525A"/>
                </a:solidFill>
              </a:rPr>
              <a:t>Click on each to find out more.</a:t>
            </a:r>
            <a:endParaRPr lang="en-ZA" sz="2400" dirty="0">
              <a:solidFill>
                <a:srgbClr val="43525A"/>
              </a:solidFill>
            </a:endParaRPr>
          </a:p>
        </p:txBody>
      </p:sp>
      <p:sp>
        <p:nvSpPr>
          <p:cNvPr id="5" name="Rectangle 4"/>
          <p:cNvSpPr/>
          <p:nvPr/>
        </p:nvSpPr>
        <p:spPr>
          <a:xfrm>
            <a:off x="9962250" y="6150429"/>
            <a:ext cx="1846925" cy="42454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Next</a:t>
            </a:r>
            <a:endParaRPr lang="en-ZA" dirty="0"/>
          </a:p>
        </p:txBody>
      </p:sp>
      <p:graphicFrame>
        <p:nvGraphicFramePr>
          <p:cNvPr id="17" name="Diagram 16"/>
          <p:cNvGraphicFramePr/>
          <p:nvPr>
            <p:extLst>
              <p:ext uri="{D42A27DB-BD31-4B8C-83A1-F6EECF244321}">
                <p14:modId xmlns:p14="http://schemas.microsoft.com/office/powerpoint/2010/main" val="1910466789"/>
              </p:ext>
            </p:extLst>
          </p:nvPr>
        </p:nvGraphicFramePr>
        <p:xfrm>
          <a:off x="307975" y="1859993"/>
          <a:ext cx="11974287" cy="478184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9" name="Rectangle 18"/>
          <p:cNvSpPr/>
          <p:nvPr/>
        </p:nvSpPr>
        <p:spPr>
          <a:xfrm>
            <a:off x="12434662" y="581657"/>
            <a:ext cx="2124075" cy="17860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Note to design: Need to source images of each as used for electrical purposes</a:t>
            </a:r>
            <a:endParaRPr lang="en-ZA" dirty="0"/>
          </a:p>
        </p:txBody>
      </p:sp>
      <p:sp>
        <p:nvSpPr>
          <p:cNvPr id="2" name="Rectangle 1"/>
          <p:cNvSpPr/>
          <p:nvPr/>
        </p:nvSpPr>
        <p:spPr>
          <a:xfrm>
            <a:off x="9244012" y="160338"/>
            <a:ext cx="2619375" cy="1038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 Note to SME: </a:t>
            </a:r>
          </a:p>
          <a:p>
            <a:pPr algn="ctr"/>
            <a:r>
              <a:rPr lang="en-ZA" dirty="0" smtClean="0"/>
              <a:t>Seems a lot. Do we need to cover all these?</a:t>
            </a:r>
            <a:endParaRPr lang="en-ZA" dirty="0"/>
          </a:p>
        </p:txBody>
      </p:sp>
    </p:spTree>
    <p:custDataLst>
      <p:tags r:id="rId1"/>
    </p:custDataLst>
    <p:extLst>
      <p:ext uri="{BB962C8B-B14F-4D97-AF65-F5344CB8AC3E}">
        <p14:creationId xmlns:p14="http://schemas.microsoft.com/office/powerpoint/2010/main" val="1095847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Introduction</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08905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Have you ever </a:t>
            </a:r>
            <a:r>
              <a:rPr lang="en-GB" dirty="0" smtClean="0">
                <a:solidFill>
                  <a:schemeClr val="tx1">
                    <a:lumMod val="65000"/>
                    <a:lumOff val="35000"/>
                  </a:schemeClr>
                </a:solidFill>
              </a:rPr>
              <a:t>received an electric </a:t>
            </a:r>
            <a:r>
              <a:rPr lang="en-GB" dirty="0">
                <a:solidFill>
                  <a:schemeClr val="tx1">
                    <a:lumMod val="65000"/>
                    <a:lumOff val="35000"/>
                  </a:schemeClr>
                </a:solidFill>
              </a:rPr>
              <a:t>shock when </a:t>
            </a:r>
            <a:r>
              <a:rPr lang="en-GB" dirty="0" smtClean="0">
                <a:solidFill>
                  <a:schemeClr val="tx1">
                    <a:lumMod val="65000"/>
                    <a:lumOff val="35000"/>
                  </a:schemeClr>
                </a:solidFill>
              </a:rPr>
              <a:t>touching </a:t>
            </a:r>
            <a:r>
              <a:rPr lang="en-GB" dirty="0">
                <a:solidFill>
                  <a:schemeClr val="tx1">
                    <a:lumMod val="65000"/>
                    <a:lumOff val="35000"/>
                  </a:schemeClr>
                </a:solidFill>
              </a:rPr>
              <a:t>a live wire? Why </a:t>
            </a:r>
            <a:r>
              <a:rPr lang="en-GB" dirty="0" smtClean="0">
                <a:solidFill>
                  <a:schemeClr val="tx1">
                    <a:lumMod val="65000"/>
                    <a:lumOff val="35000"/>
                  </a:schemeClr>
                </a:solidFill>
              </a:rPr>
              <a:t>did you think that happened? </a:t>
            </a:r>
            <a:r>
              <a:rPr lang="en-GB" dirty="0">
                <a:solidFill>
                  <a:schemeClr val="tx1">
                    <a:lumMod val="65000"/>
                    <a:lumOff val="35000"/>
                  </a:schemeClr>
                </a:solidFill>
              </a:rPr>
              <a:t>Why don’t you get the same shock when you are holding a plastic stick to touch the wire? </a:t>
            </a:r>
            <a:r>
              <a:rPr lang="en-ZA" dirty="0" smtClean="0">
                <a:solidFill>
                  <a:schemeClr val="tx1">
                    <a:lumMod val="65000"/>
                    <a:lumOff val="35000"/>
                  </a:schemeClr>
                </a:solidFill>
              </a:rPr>
              <a:t>In </a:t>
            </a:r>
            <a:r>
              <a:rPr lang="en-ZA" dirty="0">
                <a:solidFill>
                  <a:schemeClr val="tx1">
                    <a:lumMod val="65000"/>
                    <a:lumOff val="35000"/>
                  </a:schemeClr>
                </a:solidFill>
              </a:rPr>
              <a:t>order to  understand the  flow  of electricity  </a:t>
            </a:r>
            <a:r>
              <a:rPr lang="en-ZA" dirty="0" smtClean="0">
                <a:solidFill>
                  <a:schemeClr val="tx1">
                    <a:lumMod val="65000"/>
                    <a:lumOff val="35000"/>
                  </a:schemeClr>
                </a:solidFill>
              </a:rPr>
              <a:t>through materials, we first need to understand the categories in which materials can be placed:</a:t>
            </a: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Rectangle 10">
            <a:extLst>
              <a:ext uri="{FF2B5EF4-FFF2-40B4-BE49-F238E27FC236}">
                <a16:creationId xmlns:a16="http://schemas.microsoft.com/office/drawing/2014/main" id="{7F2DE604-002E-C142-9C31-C0BAA65CF123}"/>
              </a:ext>
            </a:extLst>
          </p:cNvPr>
          <p:cNvSpPr/>
          <p:nvPr/>
        </p:nvSpPr>
        <p:spPr>
          <a:xfrm>
            <a:off x="640113" y="3158882"/>
            <a:ext cx="10811658"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Conductors</a:t>
            </a:r>
            <a:endParaRPr lang="en-GB" sz="3200" dirty="0"/>
          </a:p>
        </p:txBody>
      </p:sp>
      <p:sp>
        <p:nvSpPr>
          <p:cNvPr id="12" name="Rectangle 11">
            <a:extLst>
              <a:ext uri="{FF2B5EF4-FFF2-40B4-BE49-F238E27FC236}">
                <a16:creationId xmlns:a16="http://schemas.microsoft.com/office/drawing/2014/main" id="{31D2CD83-4310-D142-BD2A-5F18469DBC3B}"/>
              </a:ext>
            </a:extLst>
          </p:cNvPr>
          <p:cNvSpPr/>
          <p:nvPr/>
        </p:nvSpPr>
        <p:spPr>
          <a:xfrm>
            <a:off x="640113" y="3860347"/>
            <a:ext cx="10811658" cy="5599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Insulators</a:t>
            </a:r>
            <a:endParaRPr lang="en-GB" sz="3200" dirty="0"/>
          </a:p>
        </p:txBody>
      </p:sp>
      <p:sp>
        <p:nvSpPr>
          <p:cNvPr id="13" name="Oval 12">
            <a:extLst>
              <a:ext uri="{FF2B5EF4-FFF2-40B4-BE49-F238E27FC236}">
                <a16:creationId xmlns:a16="http://schemas.microsoft.com/office/drawing/2014/main" id="{2FF7A133-EF8E-6B45-B580-6C3D43A82F26}"/>
              </a:ext>
            </a:extLst>
          </p:cNvPr>
          <p:cNvSpPr/>
          <p:nvPr/>
        </p:nvSpPr>
        <p:spPr>
          <a:xfrm>
            <a:off x="728154" y="324024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4" name="Oval 13">
            <a:extLst>
              <a:ext uri="{FF2B5EF4-FFF2-40B4-BE49-F238E27FC236}">
                <a16:creationId xmlns:a16="http://schemas.microsoft.com/office/drawing/2014/main" id="{EFFB9B5B-2BCC-5242-982E-F2CFA703593D}"/>
              </a:ext>
            </a:extLst>
          </p:cNvPr>
          <p:cNvSpPr/>
          <p:nvPr/>
        </p:nvSpPr>
        <p:spPr>
          <a:xfrm>
            <a:off x="728154" y="392245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5" name="Rectangle 14">
            <a:extLst>
              <a:ext uri="{FF2B5EF4-FFF2-40B4-BE49-F238E27FC236}">
                <a16:creationId xmlns:a16="http://schemas.microsoft.com/office/drawing/2014/main" id="{31D2CD83-4310-D142-BD2A-5F18469DBC3B}"/>
              </a:ext>
            </a:extLst>
          </p:cNvPr>
          <p:cNvSpPr/>
          <p:nvPr/>
        </p:nvSpPr>
        <p:spPr>
          <a:xfrm>
            <a:off x="640112" y="4610755"/>
            <a:ext cx="10811659" cy="55997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Semi-conductors</a:t>
            </a:r>
            <a:endParaRPr lang="en-GB" sz="3200" dirty="0"/>
          </a:p>
        </p:txBody>
      </p:sp>
      <p:sp>
        <p:nvSpPr>
          <p:cNvPr id="16" name="Oval 15">
            <a:extLst>
              <a:ext uri="{FF2B5EF4-FFF2-40B4-BE49-F238E27FC236}">
                <a16:creationId xmlns:a16="http://schemas.microsoft.com/office/drawing/2014/main" id="{EFFB9B5B-2BCC-5242-982E-F2CFA703593D}"/>
              </a:ext>
            </a:extLst>
          </p:cNvPr>
          <p:cNvSpPr/>
          <p:nvPr/>
        </p:nvSpPr>
        <p:spPr>
          <a:xfrm>
            <a:off x="728153" y="467286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3</a:t>
            </a:r>
            <a:endParaRPr lang="en-GB" dirty="0">
              <a:solidFill>
                <a:schemeClr val="accent5"/>
              </a:solidFill>
            </a:endParaRPr>
          </a:p>
        </p:txBody>
      </p:sp>
      <p:sp>
        <p:nvSpPr>
          <p:cNvPr id="17" name="Rectangle 16">
            <a:extLst>
              <a:ext uri="{FF2B5EF4-FFF2-40B4-BE49-F238E27FC236}">
                <a16:creationId xmlns:a16="http://schemas.microsoft.com/office/drawing/2014/main" id="{B99A2243-0C52-D542-BF61-3FAD1B77F3F3}"/>
              </a:ext>
            </a:extLst>
          </p:cNvPr>
          <p:cNvSpPr/>
          <p:nvPr/>
        </p:nvSpPr>
        <p:spPr>
          <a:xfrm>
            <a:off x="1148283" y="5815454"/>
            <a:ext cx="10270995" cy="830997"/>
          </a:xfrm>
          <a:prstGeom prst="rect">
            <a:avLst/>
          </a:prstGeom>
          <a:solidFill>
            <a:schemeClr val="accent6">
              <a:lumMod val="60000"/>
              <a:lumOff val="40000"/>
            </a:schemeClr>
          </a:solidFill>
        </p:spPr>
        <p:txBody>
          <a:bodyPr wrap="square">
            <a:spAutoFit/>
          </a:bodyPr>
          <a:lstStyle/>
          <a:p>
            <a:pPr lvl="0">
              <a:defRPr/>
            </a:pPr>
            <a:r>
              <a:rPr lang="en-ZA" sz="2400" b="1" dirty="0" smtClean="0">
                <a:solidFill>
                  <a:srgbClr val="43525A"/>
                </a:solidFill>
              </a:rPr>
              <a:t>Click here </a:t>
            </a:r>
            <a:r>
              <a:rPr lang="en-ZA" sz="2400" dirty="0" smtClean="0">
                <a:solidFill>
                  <a:srgbClr val="43525A"/>
                </a:solidFill>
              </a:rPr>
              <a:t>if you want to refer to the Periodic table to see which elements are conductors (metals), semi-conductors (metalloids) and insulators (non-metals).</a:t>
            </a:r>
            <a:endParaRPr lang="en-ZA" sz="2400" b="1" dirty="0">
              <a:solidFill>
                <a:srgbClr val="43525A"/>
              </a:solidFill>
            </a:endParaRPr>
          </a:p>
        </p:txBody>
      </p:sp>
      <p:pic>
        <p:nvPicPr>
          <p:cNvPr id="18" name="Picture 17"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46" y="5925285"/>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3513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Air</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Air is a good insulator, particularly </a:t>
            </a:r>
            <a:r>
              <a:rPr lang="en-GB" dirty="0" smtClean="0">
                <a:solidFill>
                  <a:schemeClr val="tx1">
                    <a:lumMod val="65000"/>
                    <a:lumOff val="35000"/>
                  </a:schemeClr>
                </a:solidFill>
              </a:rPr>
              <a:t>when </a:t>
            </a:r>
            <a:r>
              <a:rPr lang="en-ZA" dirty="0" smtClean="0">
                <a:solidFill>
                  <a:schemeClr val="tx1">
                    <a:lumMod val="65000"/>
                    <a:lumOff val="35000"/>
                  </a:schemeClr>
                </a:solidFill>
              </a:rPr>
              <a:t>clean </a:t>
            </a:r>
            <a:r>
              <a:rPr lang="en-ZA" dirty="0">
                <a:solidFill>
                  <a:schemeClr val="tx1">
                    <a:lumMod val="65000"/>
                    <a:lumOff val="35000"/>
                  </a:schemeClr>
                </a:solidFill>
              </a:rPr>
              <a:t>and </a:t>
            </a:r>
            <a:r>
              <a:rPr lang="en-ZA" dirty="0" smtClean="0">
                <a:solidFill>
                  <a:schemeClr val="tx1">
                    <a:lumMod val="65000"/>
                    <a:lumOff val="35000"/>
                  </a:schemeClr>
                </a:solidFill>
              </a:rPr>
              <a:t>dry.</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Air is used as an insulator </a:t>
            </a:r>
            <a:r>
              <a:rPr lang="en-GB" sz="2400" dirty="0" smtClean="0">
                <a:solidFill>
                  <a:schemeClr val="tx1">
                    <a:lumMod val="65000"/>
                    <a:lumOff val="35000"/>
                  </a:schemeClr>
                </a:solidFill>
              </a:rPr>
              <a:t>for </a:t>
            </a:r>
            <a:r>
              <a:rPr lang="en-ZA" sz="2400" dirty="0" smtClean="0">
                <a:solidFill>
                  <a:schemeClr val="tx1">
                    <a:lumMod val="65000"/>
                    <a:lumOff val="35000"/>
                  </a:schemeClr>
                </a:solidFill>
              </a:rPr>
              <a:t>overhead </a:t>
            </a:r>
            <a:r>
              <a:rPr lang="en-ZA" sz="2400" dirty="0">
                <a:solidFill>
                  <a:schemeClr val="tx1">
                    <a:lumMod val="65000"/>
                    <a:lumOff val="35000"/>
                  </a:schemeClr>
                </a:solidFill>
              </a:rPr>
              <a:t>lines, open </a:t>
            </a:r>
            <a:r>
              <a:rPr lang="en-ZA" sz="2400" dirty="0" smtClean="0">
                <a:solidFill>
                  <a:schemeClr val="tx1">
                    <a:lumMod val="65000"/>
                    <a:lumOff val="35000"/>
                  </a:schemeClr>
                </a:solidFill>
              </a:rPr>
              <a:t>air switchgear</a:t>
            </a:r>
            <a:r>
              <a:rPr lang="en-ZA" sz="2400" dirty="0">
                <a:solidFill>
                  <a:schemeClr val="tx1">
                    <a:lumMod val="65000"/>
                    <a:lumOff val="35000"/>
                  </a:schemeClr>
                </a:solidFill>
              </a:rPr>
              <a:t>, and bus-bar </a:t>
            </a:r>
            <a:r>
              <a:rPr lang="en-ZA" sz="2400" dirty="0" smtClean="0">
                <a:solidFill>
                  <a:schemeClr val="tx1">
                    <a:lumMod val="65000"/>
                    <a:lumOff val="35000"/>
                  </a:schemeClr>
                </a:solidFill>
              </a:rPr>
              <a:t>chambers.</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
        <p:nvSpPr>
          <p:cNvPr id="9" name="Rectangle 8">
            <a:extLst>
              <a:ext uri="{FF2B5EF4-FFF2-40B4-BE49-F238E27FC236}">
                <a16:creationId xmlns:a16="http://schemas.microsoft.com/office/drawing/2014/main" id="{B99A2243-0C52-D542-BF61-3FAD1B77F3F3}"/>
              </a:ext>
            </a:extLst>
          </p:cNvPr>
          <p:cNvSpPr/>
          <p:nvPr/>
        </p:nvSpPr>
        <p:spPr>
          <a:xfrm>
            <a:off x="1274212" y="5098356"/>
            <a:ext cx="10270995" cy="830997"/>
          </a:xfrm>
          <a:prstGeom prst="rect">
            <a:avLst/>
          </a:prstGeom>
          <a:solidFill>
            <a:schemeClr val="accent6">
              <a:lumMod val="60000"/>
              <a:lumOff val="40000"/>
            </a:schemeClr>
          </a:solidFill>
        </p:spPr>
        <p:txBody>
          <a:bodyPr wrap="square">
            <a:spAutoFit/>
          </a:bodyPr>
          <a:lstStyle/>
          <a:p>
            <a:pPr lvl="0">
              <a:defRPr/>
            </a:pPr>
            <a:r>
              <a:rPr lang="en-ZA" sz="2400" b="1" dirty="0" smtClean="0">
                <a:solidFill>
                  <a:srgbClr val="43525A"/>
                </a:solidFill>
              </a:rPr>
              <a:t>Lightning and sparks </a:t>
            </a:r>
            <a:r>
              <a:rPr lang="en-ZA" sz="2400" dirty="0" smtClean="0">
                <a:solidFill>
                  <a:srgbClr val="43525A"/>
                </a:solidFill>
              </a:rPr>
              <a:t>are examples of where air is no longer an insulator but is conducting charge.</a:t>
            </a:r>
            <a:endParaRPr lang="en-ZA" sz="2400" b="1" dirty="0">
              <a:solidFill>
                <a:srgbClr val="43525A"/>
              </a:solidFill>
            </a:endParaRPr>
          </a:p>
        </p:txBody>
      </p:sp>
      <p:pic>
        <p:nvPicPr>
          <p:cNvPr id="10" name="Picture 9"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208187"/>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5503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Asbestos</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Asbestos is mined in fibre form. It can </a:t>
            </a:r>
            <a:r>
              <a:rPr lang="en-GB" dirty="0" smtClean="0">
                <a:solidFill>
                  <a:schemeClr val="tx1">
                    <a:lumMod val="65000"/>
                    <a:lumOff val="35000"/>
                  </a:schemeClr>
                </a:solidFill>
              </a:rPr>
              <a:t>be pressed </a:t>
            </a:r>
            <a:r>
              <a:rPr lang="en-GB" dirty="0">
                <a:solidFill>
                  <a:schemeClr val="tx1">
                    <a:lumMod val="65000"/>
                    <a:lumOff val="35000"/>
                  </a:schemeClr>
                </a:solidFill>
              </a:rPr>
              <a:t>into rigid sheets or woven </a:t>
            </a:r>
            <a:r>
              <a:rPr lang="en-GB" dirty="0" smtClean="0">
                <a:solidFill>
                  <a:schemeClr val="tx1">
                    <a:lumMod val="65000"/>
                    <a:lumOff val="35000"/>
                  </a:schemeClr>
                </a:solidFill>
              </a:rPr>
              <a:t>into matting </a:t>
            </a:r>
            <a:r>
              <a:rPr lang="en-GB" dirty="0">
                <a:solidFill>
                  <a:schemeClr val="tx1">
                    <a:lumMod val="65000"/>
                    <a:lumOff val="35000"/>
                  </a:schemeClr>
                </a:solidFill>
              </a:rPr>
              <a:t>or tubes. It is flexible in </a:t>
            </a:r>
            <a:r>
              <a:rPr lang="en-GB" dirty="0" smtClean="0">
                <a:solidFill>
                  <a:schemeClr val="tx1">
                    <a:lumMod val="65000"/>
                    <a:lumOff val="35000"/>
                  </a:schemeClr>
                </a:solidFill>
              </a:rPr>
              <a:t>woven form </a:t>
            </a:r>
            <a:r>
              <a:rPr lang="en-GB" dirty="0">
                <a:solidFill>
                  <a:schemeClr val="tx1">
                    <a:lumMod val="65000"/>
                    <a:lumOff val="35000"/>
                  </a:schemeClr>
                </a:solidFill>
              </a:rPr>
              <a:t>but is weak in tension. </a:t>
            </a:r>
            <a:r>
              <a:rPr lang="en-GB" dirty="0" smtClean="0">
                <a:solidFill>
                  <a:schemeClr val="tx1">
                    <a:lumMod val="65000"/>
                    <a:lumOff val="35000"/>
                  </a:schemeClr>
                </a:solidFill>
              </a:rPr>
              <a:t>Rigid sheets of asbestos </a:t>
            </a:r>
            <a:r>
              <a:rPr lang="en-GB" dirty="0">
                <a:solidFill>
                  <a:schemeClr val="tx1">
                    <a:lumMod val="65000"/>
                    <a:lumOff val="35000"/>
                  </a:schemeClr>
                </a:solidFill>
              </a:rPr>
              <a:t>are </a:t>
            </a:r>
            <a:r>
              <a:rPr lang="en-GB" dirty="0" smtClean="0">
                <a:solidFill>
                  <a:schemeClr val="tx1">
                    <a:lumMod val="65000"/>
                    <a:lumOff val="35000"/>
                  </a:schemeClr>
                </a:solidFill>
              </a:rPr>
              <a:t>brittle</a:t>
            </a:r>
            <a:r>
              <a:rPr lang="en-GB" dirty="0">
                <a:solidFill>
                  <a:schemeClr val="tx1">
                    <a:lumMod val="65000"/>
                    <a:lumOff val="35000"/>
                  </a:schemeClr>
                </a:solidFill>
              </a:rPr>
              <a:t>. Asbestos is a </a:t>
            </a:r>
            <a:r>
              <a:rPr lang="en-GB" b="1" dirty="0" smtClean="0">
                <a:solidFill>
                  <a:schemeClr val="tx1">
                    <a:lumMod val="65000"/>
                    <a:lumOff val="35000"/>
                  </a:schemeClr>
                </a:solidFill>
              </a:rPr>
              <a:t>good insulator </a:t>
            </a:r>
            <a:r>
              <a:rPr lang="en-GB" dirty="0">
                <a:solidFill>
                  <a:schemeClr val="tx1">
                    <a:lumMod val="65000"/>
                    <a:lumOff val="35000"/>
                  </a:schemeClr>
                </a:solidFill>
              </a:rPr>
              <a:t>and can withstand </a:t>
            </a:r>
            <a:r>
              <a:rPr lang="en-GB" dirty="0" smtClean="0">
                <a:solidFill>
                  <a:schemeClr val="tx1">
                    <a:lumMod val="65000"/>
                    <a:lumOff val="35000"/>
                  </a:schemeClr>
                </a:solidFill>
              </a:rPr>
              <a:t>high t</a:t>
            </a:r>
            <a:r>
              <a:rPr lang="en-ZA" dirty="0" smtClean="0">
                <a:solidFill>
                  <a:schemeClr val="tx1">
                    <a:lumMod val="65000"/>
                    <a:lumOff val="35000"/>
                  </a:schemeClr>
                </a:solidFill>
              </a:rPr>
              <a:t>temperatures.</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Asbestos is used to </a:t>
            </a:r>
            <a:r>
              <a:rPr lang="en-GB" sz="2400" dirty="0" smtClean="0">
                <a:solidFill>
                  <a:schemeClr val="tx1">
                    <a:lumMod val="65000"/>
                    <a:lumOff val="35000"/>
                  </a:schemeClr>
                </a:solidFill>
              </a:rPr>
              <a:t>insulate </a:t>
            </a:r>
            <a:r>
              <a:rPr lang="en-ZA" sz="2400" dirty="0" smtClean="0">
                <a:solidFill>
                  <a:schemeClr val="tx1">
                    <a:lumMod val="65000"/>
                    <a:lumOff val="35000"/>
                  </a:schemeClr>
                </a:solidFill>
              </a:rPr>
              <a:t>conductors </a:t>
            </a:r>
            <a:r>
              <a:rPr lang="en-ZA" sz="2400" dirty="0">
                <a:solidFill>
                  <a:schemeClr val="tx1">
                    <a:lumMod val="65000"/>
                    <a:lumOff val="35000"/>
                  </a:schemeClr>
                </a:solidFill>
              </a:rPr>
              <a:t>where temperatures </a:t>
            </a:r>
            <a:r>
              <a:rPr lang="en-ZA" sz="2400" dirty="0" smtClean="0">
                <a:solidFill>
                  <a:schemeClr val="tx1">
                    <a:lumMod val="65000"/>
                    <a:lumOff val="35000"/>
                  </a:schemeClr>
                </a:solidFill>
              </a:rPr>
              <a:t>are high, for example, stoves.</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2987735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Bitumen</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Bitumen is a product of oil refining. It has </a:t>
            </a:r>
            <a:r>
              <a:rPr lang="en-GB" dirty="0" smtClean="0">
                <a:solidFill>
                  <a:schemeClr val="tx1">
                    <a:lumMod val="65000"/>
                    <a:lumOff val="35000"/>
                  </a:schemeClr>
                </a:solidFill>
              </a:rPr>
              <a:t>a melting </a:t>
            </a:r>
            <a:r>
              <a:rPr lang="en-GB" dirty="0">
                <a:solidFill>
                  <a:schemeClr val="tx1">
                    <a:lumMod val="65000"/>
                    <a:lumOff val="35000"/>
                  </a:schemeClr>
                </a:solidFill>
              </a:rPr>
              <a:t>temperature of 135°C. It is a </a:t>
            </a:r>
            <a:r>
              <a:rPr lang="en-GB" dirty="0" smtClean="0">
                <a:solidFill>
                  <a:schemeClr val="tx1">
                    <a:lumMod val="65000"/>
                    <a:lumOff val="35000"/>
                  </a:schemeClr>
                </a:solidFill>
              </a:rPr>
              <a:t>hard solid at </a:t>
            </a:r>
            <a:r>
              <a:rPr lang="en-GB" dirty="0">
                <a:solidFill>
                  <a:schemeClr val="tx1">
                    <a:lumMod val="65000"/>
                    <a:lumOff val="35000"/>
                  </a:schemeClr>
                </a:solidFill>
              </a:rPr>
              <a:t>low temperatures and gets soft </a:t>
            </a:r>
            <a:r>
              <a:rPr lang="en-GB" dirty="0" smtClean="0">
                <a:solidFill>
                  <a:schemeClr val="tx1">
                    <a:lumMod val="65000"/>
                    <a:lumOff val="35000"/>
                  </a:schemeClr>
                </a:solidFill>
              </a:rPr>
              <a:t>and plastic </a:t>
            </a:r>
            <a:r>
              <a:rPr lang="en-GB" dirty="0">
                <a:solidFill>
                  <a:schemeClr val="tx1">
                    <a:lumMod val="65000"/>
                    <a:lumOff val="35000"/>
                  </a:schemeClr>
                </a:solidFill>
              </a:rPr>
              <a:t>as temperature increases. Bitumen </a:t>
            </a:r>
            <a:r>
              <a:rPr lang="en-GB" dirty="0" smtClean="0">
                <a:solidFill>
                  <a:schemeClr val="tx1">
                    <a:lumMod val="65000"/>
                    <a:lumOff val="35000"/>
                  </a:schemeClr>
                </a:solidFill>
              </a:rPr>
              <a:t>is a </a:t>
            </a:r>
            <a:r>
              <a:rPr lang="en-GB" b="1" dirty="0">
                <a:solidFill>
                  <a:schemeClr val="tx1">
                    <a:lumMod val="65000"/>
                    <a:lumOff val="35000"/>
                  </a:schemeClr>
                </a:solidFill>
              </a:rPr>
              <a:t>low grade insulator</a:t>
            </a:r>
            <a:r>
              <a:rPr lang="en-GB" dirty="0">
                <a:solidFill>
                  <a:schemeClr val="tx1">
                    <a:lumMod val="65000"/>
                    <a:lumOff val="35000"/>
                  </a:schemeClr>
                </a:solidFill>
              </a:rPr>
              <a:t>. It </a:t>
            </a:r>
            <a:r>
              <a:rPr lang="en-GB" dirty="0" smtClean="0">
                <a:solidFill>
                  <a:schemeClr val="tx1">
                    <a:lumMod val="65000"/>
                    <a:lumOff val="35000"/>
                  </a:schemeClr>
                </a:solidFill>
              </a:rPr>
              <a:t>does </a:t>
            </a:r>
            <a:r>
              <a:rPr lang="en-GB" dirty="0">
                <a:solidFill>
                  <a:schemeClr val="tx1">
                    <a:lumMod val="65000"/>
                    <a:lumOff val="35000"/>
                  </a:schemeClr>
                </a:solidFill>
              </a:rPr>
              <a:t>not absorb </a:t>
            </a:r>
            <a:r>
              <a:rPr lang="en-GB" dirty="0" smtClean="0">
                <a:solidFill>
                  <a:schemeClr val="tx1">
                    <a:lumMod val="65000"/>
                    <a:lumOff val="35000"/>
                  </a:schemeClr>
                </a:solidFill>
              </a:rPr>
              <a:t>water.</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Bitumen is used for sealing </a:t>
            </a:r>
            <a:r>
              <a:rPr lang="en-GB" sz="2400" dirty="0" smtClean="0">
                <a:solidFill>
                  <a:schemeClr val="tx1">
                    <a:lumMod val="65000"/>
                    <a:lumOff val="35000"/>
                  </a:schemeClr>
                </a:solidFill>
              </a:rPr>
              <a:t>cable boxes </a:t>
            </a:r>
            <a:r>
              <a:rPr lang="en-GB" sz="2400" dirty="0">
                <a:solidFill>
                  <a:schemeClr val="tx1">
                    <a:lumMod val="65000"/>
                    <a:lumOff val="35000"/>
                  </a:schemeClr>
                </a:solidFill>
              </a:rPr>
              <a:t>to keep moisture out.</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57261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Cotton and Silk</a:t>
            </a:r>
            <a:endParaRPr lang="en-GB" sz="3600" dirty="0">
              <a:latin typeface="+mn-lt"/>
            </a:endParaRPr>
          </a:p>
        </p:txBody>
      </p:sp>
      <p:sp>
        <p:nvSpPr>
          <p:cNvPr id="17" name="Content Placeholder 2"/>
          <p:cNvSpPr txBox="1">
            <a:spLocks/>
          </p:cNvSpPr>
          <p:nvPr/>
        </p:nvSpPr>
        <p:spPr>
          <a:xfrm>
            <a:off x="561193" y="3362326"/>
            <a:ext cx="4282950"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Cotton and silk are natural </a:t>
            </a:r>
            <a:r>
              <a:rPr lang="en-GB" dirty="0" smtClean="0">
                <a:solidFill>
                  <a:schemeClr val="tx1">
                    <a:lumMod val="65000"/>
                    <a:lumOff val="35000"/>
                  </a:schemeClr>
                </a:solidFill>
              </a:rPr>
              <a:t>fibres. </a:t>
            </a:r>
            <a:r>
              <a:rPr lang="en-GB" dirty="0">
                <a:solidFill>
                  <a:schemeClr val="tx1">
                    <a:lumMod val="65000"/>
                    <a:lumOff val="35000"/>
                  </a:schemeClr>
                </a:solidFill>
              </a:rPr>
              <a:t>They </a:t>
            </a:r>
            <a:r>
              <a:rPr lang="en-GB" dirty="0" smtClean="0">
                <a:solidFill>
                  <a:schemeClr val="tx1">
                    <a:lumMod val="65000"/>
                    <a:lumOff val="35000"/>
                  </a:schemeClr>
                </a:solidFill>
              </a:rPr>
              <a:t>are good </a:t>
            </a:r>
            <a:r>
              <a:rPr lang="en-GB" dirty="0">
                <a:solidFill>
                  <a:schemeClr val="tx1">
                    <a:lumMod val="65000"/>
                    <a:lumOff val="35000"/>
                  </a:schemeClr>
                </a:solidFill>
              </a:rPr>
              <a:t>insulators when dry. </a:t>
            </a:r>
            <a:endParaRPr lang="en-GB" dirty="0" smtClean="0">
              <a:solidFill>
                <a:schemeClr val="tx1">
                  <a:lumMod val="65000"/>
                  <a:lumOff val="35000"/>
                </a:schemeClr>
              </a:solidFill>
            </a:endParaRPr>
          </a:p>
          <a:p>
            <a:r>
              <a:rPr lang="en-GB" dirty="0" smtClean="0">
                <a:solidFill>
                  <a:schemeClr val="tx1">
                    <a:lumMod val="65000"/>
                    <a:lumOff val="35000"/>
                  </a:schemeClr>
                </a:solidFill>
              </a:rPr>
              <a:t>They </a:t>
            </a:r>
            <a:r>
              <a:rPr lang="en-GB" dirty="0">
                <a:solidFill>
                  <a:schemeClr val="tx1">
                    <a:lumMod val="65000"/>
                    <a:lumOff val="35000"/>
                  </a:schemeClr>
                </a:solidFill>
              </a:rPr>
              <a:t>are </a:t>
            </a:r>
            <a:r>
              <a:rPr lang="en-GB" dirty="0" smtClean="0">
                <a:solidFill>
                  <a:schemeClr val="tx1">
                    <a:lumMod val="65000"/>
                    <a:lumOff val="35000"/>
                  </a:schemeClr>
                </a:solidFill>
              </a:rPr>
              <a:t>flexible and durable and can absorb water. They </a:t>
            </a:r>
            <a:r>
              <a:rPr lang="en-GB" dirty="0">
                <a:solidFill>
                  <a:schemeClr val="tx1">
                    <a:lumMod val="65000"/>
                    <a:lumOff val="35000"/>
                  </a:schemeClr>
                </a:solidFill>
              </a:rPr>
              <a:t>are not used </a:t>
            </a:r>
            <a:r>
              <a:rPr lang="en-GB" dirty="0" smtClean="0">
                <a:solidFill>
                  <a:schemeClr val="tx1">
                    <a:lumMod val="65000"/>
                    <a:lumOff val="35000"/>
                  </a:schemeClr>
                </a:solidFill>
              </a:rPr>
              <a:t>where </a:t>
            </a:r>
            <a:r>
              <a:rPr lang="en-ZA" dirty="0" smtClean="0">
                <a:solidFill>
                  <a:schemeClr val="tx1">
                    <a:lumMod val="65000"/>
                    <a:lumOff val="35000"/>
                  </a:schemeClr>
                </a:solidFill>
              </a:rPr>
              <a:t>temperatures </a:t>
            </a:r>
            <a:r>
              <a:rPr lang="en-ZA" dirty="0">
                <a:solidFill>
                  <a:schemeClr val="tx1">
                    <a:lumMod val="65000"/>
                    <a:lumOff val="35000"/>
                  </a:schemeClr>
                </a:solidFill>
              </a:rPr>
              <a:t>a</a:t>
            </a:r>
            <a:r>
              <a:rPr lang="en-ZA" dirty="0" smtClean="0">
                <a:solidFill>
                  <a:schemeClr val="tx1">
                    <a:lumMod val="65000"/>
                    <a:lumOff val="35000"/>
                  </a:schemeClr>
                </a:solidFill>
              </a:rPr>
              <a:t>re </a:t>
            </a:r>
            <a:r>
              <a:rPr lang="en-ZA" dirty="0">
                <a:solidFill>
                  <a:schemeClr val="tx1">
                    <a:lumMod val="65000"/>
                    <a:lumOff val="35000"/>
                  </a:schemeClr>
                </a:solidFill>
              </a:rPr>
              <a:t>above </a:t>
            </a:r>
            <a:r>
              <a:rPr lang="en-ZA" dirty="0" smtClean="0">
                <a:solidFill>
                  <a:schemeClr val="tx1">
                    <a:lumMod val="65000"/>
                    <a:lumOff val="35000"/>
                  </a:schemeClr>
                </a:solidFill>
              </a:rPr>
              <a:t>65°C.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200329"/>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Cotton and silk tapes are used </a:t>
            </a:r>
            <a:r>
              <a:rPr lang="en-GB" sz="2400" dirty="0" smtClean="0">
                <a:solidFill>
                  <a:schemeClr val="tx1">
                    <a:lumMod val="65000"/>
                    <a:lumOff val="35000"/>
                  </a:schemeClr>
                </a:solidFill>
              </a:rPr>
              <a:t>in </a:t>
            </a:r>
            <a:r>
              <a:rPr lang="en-ZA" sz="2400" dirty="0" smtClean="0">
                <a:solidFill>
                  <a:schemeClr val="tx1">
                    <a:lumMod val="65000"/>
                    <a:lumOff val="35000"/>
                  </a:schemeClr>
                </a:solidFill>
              </a:rPr>
              <a:t>insulating </a:t>
            </a:r>
            <a:r>
              <a:rPr lang="en-ZA" sz="2400" dirty="0">
                <a:solidFill>
                  <a:schemeClr val="tx1">
                    <a:lumMod val="65000"/>
                    <a:lumOff val="35000"/>
                  </a:schemeClr>
                </a:solidFill>
              </a:rPr>
              <a:t>the windings </a:t>
            </a:r>
            <a:r>
              <a:rPr lang="en-ZA" sz="2400" dirty="0" smtClean="0">
                <a:solidFill>
                  <a:schemeClr val="tx1">
                    <a:lumMod val="65000"/>
                    <a:lumOff val="35000"/>
                  </a:schemeClr>
                </a:solidFill>
              </a:rPr>
              <a:t>in </a:t>
            </a:r>
            <a:r>
              <a:rPr lang="en-GB" sz="2400" dirty="0" smtClean="0">
                <a:solidFill>
                  <a:schemeClr val="tx1">
                    <a:lumMod val="65000"/>
                    <a:lumOff val="35000"/>
                  </a:schemeClr>
                </a:solidFill>
              </a:rPr>
              <a:t>generators </a:t>
            </a:r>
            <a:r>
              <a:rPr lang="en-GB" sz="2400" dirty="0">
                <a:solidFill>
                  <a:schemeClr val="tx1">
                    <a:lumMod val="65000"/>
                    <a:lumOff val="35000"/>
                  </a:schemeClr>
                </a:solidFill>
              </a:rPr>
              <a:t>and motors. They </a:t>
            </a:r>
            <a:r>
              <a:rPr lang="en-GB" sz="2400" dirty="0" smtClean="0">
                <a:solidFill>
                  <a:schemeClr val="tx1">
                    <a:lumMod val="65000"/>
                    <a:lumOff val="35000"/>
                  </a:schemeClr>
                </a:solidFill>
              </a:rPr>
              <a:t>are also used </a:t>
            </a:r>
            <a:r>
              <a:rPr lang="en-GB" sz="2400" dirty="0">
                <a:solidFill>
                  <a:schemeClr val="tx1">
                    <a:lumMod val="65000"/>
                    <a:lumOff val="35000"/>
                  </a:schemeClr>
                </a:solidFill>
              </a:rPr>
              <a:t>in insulating bell </a:t>
            </a:r>
            <a:r>
              <a:rPr lang="en-GB" sz="2400" dirty="0" smtClean="0">
                <a:solidFill>
                  <a:schemeClr val="tx1">
                    <a:lumMod val="65000"/>
                    <a:lumOff val="35000"/>
                  </a:schemeClr>
                </a:solidFill>
              </a:rPr>
              <a:t>and </a:t>
            </a:r>
            <a:r>
              <a:rPr lang="en-ZA" sz="2400" dirty="0" smtClean="0">
                <a:solidFill>
                  <a:schemeClr val="tx1">
                    <a:lumMod val="65000"/>
                    <a:lumOff val="35000"/>
                  </a:schemeClr>
                </a:solidFill>
              </a:rPr>
              <a:t>telephone wire.</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1713702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Empire cloth and tape</a:t>
            </a:r>
            <a:endParaRPr lang="en-GB" sz="3600" dirty="0">
              <a:latin typeface="+mn-lt"/>
            </a:endParaRPr>
          </a:p>
        </p:txBody>
      </p:sp>
      <p:sp>
        <p:nvSpPr>
          <p:cNvPr id="17" name="Content Placeholder 2"/>
          <p:cNvSpPr txBox="1">
            <a:spLocks/>
          </p:cNvSpPr>
          <p:nvPr/>
        </p:nvSpPr>
        <p:spPr>
          <a:xfrm>
            <a:off x="561193" y="3362326"/>
            <a:ext cx="11297432"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Empire cloth and tape are </a:t>
            </a:r>
            <a:r>
              <a:rPr lang="en-GB" dirty="0" smtClean="0">
                <a:solidFill>
                  <a:schemeClr val="tx1">
                    <a:lumMod val="65000"/>
                    <a:lumOff val="35000"/>
                  </a:schemeClr>
                </a:solidFill>
              </a:rPr>
              <a:t>non-adhesive insulating </a:t>
            </a:r>
            <a:r>
              <a:rPr lang="en-GB" dirty="0">
                <a:solidFill>
                  <a:schemeClr val="tx1">
                    <a:lumMod val="65000"/>
                    <a:lumOff val="35000"/>
                  </a:schemeClr>
                </a:solidFill>
              </a:rPr>
              <a:t>material of cotton </a:t>
            </a:r>
            <a:r>
              <a:rPr lang="en-GB" dirty="0" smtClean="0">
                <a:solidFill>
                  <a:schemeClr val="tx1">
                    <a:lumMod val="65000"/>
                    <a:lumOff val="35000"/>
                  </a:schemeClr>
                </a:solidFill>
              </a:rPr>
              <a:t>fabric soaked </a:t>
            </a:r>
            <a:r>
              <a:rPr lang="en-GB" dirty="0">
                <a:solidFill>
                  <a:schemeClr val="tx1">
                    <a:lumMod val="65000"/>
                    <a:lumOff val="35000"/>
                  </a:schemeClr>
                </a:solidFill>
              </a:rPr>
              <a:t>w</a:t>
            </a:r>
            <a:r>
              <a:rPr lang="en-GB" dirty="0" smtClean="0">
                <a:solidFill>
                  <a:schemeClr val="tx1">
                    <a:lumMod val="65000"/>
                    <a:lumOff val="35000"/>
                  </a:schemeClr>
                </a:solidFill>
              </a:rPr>
              <a:t>ith </a:t>
            </a:r>
            <a:r>
              <a:rPr lang="en-GB" dirty="0">
                <a:solidFill>
                  <a:schemeClr val="tx1">
                    <a:lumMod val="65000"/>
                    <a:lumOff val="35000"/>
                  </a:schemeClr>
                </a:solidFill>
              </a:rPr>
              <a:t>a flexible </a:t>
            </a:r>
            <a:r>
              <a:rPr lang="en-GB" dirty="0" smtClean="0">
                <a:solidFill>
                  <a:schemeClr val="tx1">
                    <a:lumMod val="65000"/>
                    <a:lumOff val="35000"/>
                  </a:schemeClr>
                </a:solidFill>
              </a:rPr>
              <a:t>insulating varnish</a:t>
            </a:r>
            <a:r>
              <a:rPr lang="en-GB" dirty="0">
                <a:solidFill>
                  <a:schemeClr val="tx1">
                    <a:lumMod val="65000"/>
                    <a:lumOff val="35000"/>
                  </a:schemeClr>
                </a:solidFill>
              </a:rPr>
              <a:t>. As an additional protection </a:t>
            </a:r>
            <a:r>
              <a:rPr lang="en-GB" dirty="0" smtClean="0">
                <a:solidFill>
                  <a:schemeClr val="tx1">
                    <a:lumMod val="65000"/>
                    <a:lumOff val="35000"/>
                  </a:schemeClr>
                </a:solidFill>
              </a:rPr>
              <a:t>against moisture</a:t>
            </a:r>
            <a:r>
              <a:rPr lang="en-GB" dirty="0">
                <a:solidFill>
                  <a:schemeClr val="tx1">
                    <a:lumMod val="65000"/>
                    <a:lumOff val="35000"/>
                  </a:schemeClr>
                </a:solidFill>
              </a:rPr>
              <a:t>, it is usually </a:t>
            </a:r>
            <a:r>
              <a:rPr lang="en-GB" dirty="0" smtClean="0">
                <a:solidFill>
                  <a:schemeClr val="tx1">
                    <a:lumMod val="65000"/>
                    <a:lumOff val="35000"/>
                  </a:schemeClr>
                </a:solidFill>
              </a:rPr>
              <a:t>supplied </a:t>
            </a:r>
            <a:r>
              <a:rPr lang="en-GB" dirty="0">
                <a:solidFill>
                  <a:schemeClr val="tx1">
                    <a:lumMod val="65000"/>
                    <a:lumOff val="35000"/>
                  </a:schemeClr>
                </a:solidFill>
              </a:rPr>
              <a:t>with </a:t>
            </a:r>
            <a:r>
              <a:rPr lang="en-GB" dirty="0" smtClean="0">
                <a:solidFill>
                  <a:schemeClr val="tx1">
                    <a:lumMod val="65000"/>
                    <a:lumOff val="35000"/>
                  </a:schemeClr>
                </a:solidFill>
              </a:rPr>
              <a:t>an outside </a:t>
            </a:r>
            <a:r>
              <a:rPr lang="en-GB" dirty="0">
                <a:solidFill>
                  <a:schemeClr val="tx1">
                    <a:lumMod val="65000"/>
                    <a:lumOff val="35000"/>
                  </a:schemeClr>
                </a:solidFill>
              </a:rPr>
              <a:t>coating of wax. It is a </a:t>
            </a:r>
            <a:r>
              <a:rPr lang="en-GB" b="1" dirty="0" smtClean="0">
                <a:solidFill>
                  <a:schemeClr val="tx1">
                    <a:lumMod val="65000"/>
                    <a:lumOff val="35000"/>
                  </a:schemeClr>
                </a:solidFill>
              </a:rPr>
              <a:t>good </a:t>
            </a:r>
            <a:r>
              <a:rPr lang="en-ZA" b="1" dirty="0" smtClean="0">
                <a:solidFill>
                  <a:schemeClr val="tx1">
                    <a:lumMod val="65000"/>
                    <a:lumOff val="35000"/>
                  </a:schemeClr>
                </a:solidFill>
              </a:rPr>
              <a:t>insulator</a:t>
            </a:r>
            <a:r>
              <a:rPr lang="en-ZA" dirty="0">
                <a:solidFill>
                  <a:schemeClr val="tx1">
                    <a:lumMod val="65000"/>
                    <a:lumOff val="35000"/>
                  </a:schemeClr>
                </a:solidFill>
              </a:rPr>
              <a:t>, flexible, durable and </a:t>
            </a:r>
            <a:r>
              <a:rPr lang="en-GB" dirty="0">
                <a:solidFill>
                  <a:schemeClr val="tx1">
                    <a:lumMod val="65000"/>
                    <a:lumOff val="35000"/>
                  </a:schemeClr>
                </a:solidFill>
              </a:rPr>
              <a:t>d</a:t>
            </a:r>
            <a:r>
              <a:rPr lang="en-GB" dirty="0" smtClean="0">
                <a:solidFill>
                  <a:schemeClr val="tx1">
                    <a:lumMod val="65000"/>
                    <a:lumOff val="35000"/>
                  </a:schemeClr>
                </a:solidFill>
              </a:rPr>
              <a:t>oes not absorb water </a:t>
            </a:r>
            <a:r>
              <a:rPr lang="en-GB" dirty="0">
                <a:solidFill>
                  <a:schemeClr val="tx1">
                    <a:lumMod val="65000"/>
                    <a:lumOff val="35000"/>
                  </a:schemeClr>
                </a:solidFill>
              </a:rPr>
              <a:t>when waxed. It is not </a:t>
            </a:r>
            <a:r>
              <a:rPr lang="en-GB" dirty="0" smtClean="0">
                <a:solidFill>
                  <a:schemeClr val="tx1">
                    <a:lumMod val="65000"/>
                    <a:lumOff val="35000"/>
                  </a:schemeClr>
                </a:solidFill>
              </a:rPr>
              <a:t>used when </a:t>
            </a:r>
            <a:r>
              <a:rPr lang="en-GB" dirty="0">
                <a:solidFill>
                  <a:schemeClr val="tx1">
                    <a:lumMod val="65000"/>
                    <a:lumOff val="35000"/>
                  </a:schemeClr>
                </a:solidFill>
              </a:rPr>
              <a:t>temperatures are above </a:t>
            </a:r>
            <a:r>
              <a:rPr lang="en-GB" dirty="0" smtClean="0">
                <a:solidFill>
                  <a:schemeClr val="tx1">
                    <a:lumMod val="65000"/>
                    <a:lumOff val="35000"/>
                  </a:schemeClr>
                </a:solidFill>
              </a:rPr>
              <a:t>65°C.</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Empire tape is used to </a:t>
            </a:r>
            <a:r>
              <a:rPr lang="en-GB" sz="2400" dirty="0" smtClean="0">
                <a:solidFill>
                  <a:schemeClr val="tx1">
                    <a:lumMod val="65000"/>
                    <a:lumOff val="35000"/>
                  </a:schemeClr>
                </a:solidFill>
              </a:rPr>
              <a:t>insulate </a:t>
            </a:r>
            <a:r>
              <a:rPr lang="en-ZA" sz="2400" dirty="0" smtClean="0">
                <a:solidFill>
                  <a:schemeClr val="tx1">
                    <a:lumMod val="65000"/>
                    <a:lumOff val="35000"/>
                  </a:schemeClr>
                </a:solidFill>
              </a:rPr>
              <a:t>motor </a:t>
            </a:r>
            <a:r>
              <a:rPr lang="en-ZA" sz="2400" dirty="0">
                <a:solidFill>
                  <a:schemeClr val="tx1">
                    <a:lumMod val="65000"/>
                    <a:lumOff val="35000"/>
                  </a:schemeClr>
                </a:solidFill>
              </a:rPr>
              <a:t>and generator </a:t>
            </a:r>
            <a:r>
              <a:rPr lang="en-ZA" sz="2400" dirty="0" smtClean="0">
                <a:solidFill>
                  <a:schemeClr val="tx1">
                    <a:lumMod val="65000"/>
                    <a:lumOff val="35000"/>
                  </a:schemeClr>
                </a:solidFill>
              </a:rPr>
              <a:t>windings, cables </a:t>
            </a:r>
            <a:r>
              <a:rPr lang="en-ZA" sz="2400" dirty="0">
                <a:solidFill>
                  <a:schemeClr val="tx1">
                    <a:lumMod val="65000"/>
                    <a:lumOff val="35000"/>
                  </a:schemeClr>
                </a:solidFill>
              </a:rPr>
              <a:t>and bus </a:t>
            </a:r>
            <a:r>
              <a:rPr lang="en-ZA" sz="2400" dirty="0" smtClean="0">
                <a:solidFill>
                  <a:schemeClr val="tx1">
                    <a:lumMod val="65000"/>
                    <a:lumOff val="35000"/>
                  </a:schemeClr>
                </a:solidFill>
              </a:rPr>
              <a:t>bars.</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2790655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Glass</a:t>
            </a:r>
            <a:endParaRPr lang="en-GB" sz="3600" dirty="0">
              <a:latin typeface="+mn-lt"/>
            </a:endParaRPr>
          </a:p>
        </p:txBody>
      </p:sp>
      <p:sp>
        <p:nvSpPr>
          <p:cNvPr id="17" name="Content Placeholder 2"/>
          <p:cNvSpPr txBox="1">
            <a:spLocks/>
          </p:cNvSpPr>
          <p:nvPr/>
        </p:nvSpPr>
        <p:spPr>
          <a:xfrm>
            <a:off x="561193" y="3362326"/>
            <a:ext cx="4439432"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Glass is a </a:t>
            </a:r>
            <a:r>
              <a:rPr lang="en-GB" b="1" dirty="0">
                <a:solidFill>
                  <a:schemeClr val="tx1">
                    <a:lumMod val="65000"/>
                    <a:lumOff val="35000"/>
                  </a:schemeClr>
                </a:solidFill>
              </a:rPr>
              <a:t>very good insulator</a:t>
            </a:r>
            <a:r>
              <a:rPr lang="en-GB" dirty="0">
                <a:solidFill>
                  <a:schemeClr val="tx1">
                    <a:lumMod val="65000"/>
                    <a:lumOff val="35000"/>
                  </a:schemeClr>
                </a:solidFill>
              </a:rPr>
              <a:t> when dry. </a:t>
            </a:r>
            <a:r>
              <a:rPr lang="en-GB" dirty="0" smtClean="0">
                <a:solidFill>
                  <a:schemeClr val="tx1">
                    <a:lumMod val="65000"/>
                    <a:lumOff val="35000"/>
                  </a:schemeClr>
                </a:solidFill>
              </a:rPr>
              <a:t>It is </a:t>
            </a:r>
            <a:r>
              <a:rPr lang="en-GB" dirty="0">
                <a:solidFill>
                  <a:schemeClr val="tx1">
                    <a:lumMod val="65000"/>
                    <a:lumOff val="35000"/>
                  </a:schemeClr>
                </a:solidFill>
              </a:rPr>
              <a:t>easily moulded to any shape. </a:t>
            </a:r>
            <a:endParaRPr lang="en-GB" dirty="0" smtClean="0">
              <a:solidFill>
                <a:schemeClr val="tx1">
                  <a:lumMod val="65000"/>
                  <a:lumOff val="35000"/>
                </a:schemeClr>
              </a:solidFill>
            </a:endParaRPr>
          </a:p>
          <a:p>
            <a:r>
              <a:rPr lang="en-GB" dirty="0" smtClean="0">
                <a:solidFill>
                  <a:schemeClr val="tx1">
                    <a:lumMod val="65000"/>
                    <a:lumOff val="35000"/>
                  </a:schemeClr>
                </a:solidFill>
              </a:rPr>
              <a:t>In its standard form, glass </a:t>
            </a:r>
            <a:r>
              <a:rPr lang="en-GB" dirty="0">
                <a:solidFill>
                  <a:schemeClr val="tx1">
                    <a:lumMod val="65000"/>
                    <a:lumOff val="35000"/>
                  </a:schemeClr>
                </a:solidFill>
              </a:rPr>
              <a:t>is very brittle. </a:t>
            </a:r>
            <a:r>
              <a:rPr lang="en-GB" dirty="0" smtClean="0">
                <a:solidFill>
                  <a:schemeClr val="tx1">
                    <a:lumMod val="65000"/>
                    <a:lumOff val="35000"/>
                  </a:schemeClr>
                </a:solidFill>
              </a:rPr>
              <a:t>When used </a:t>
            </a:r>
            <a:r>
              <a:rPr lang="en-GB" dirty="0">
                <a:solidFill>
                  <a:schemeClr val="tx1">
                    <a:lumMod val="65000"/>
                    <a:lumOff val="35000"/>
                  </a:schemeClr>
                </a:solidFill>
              </a:rPr>
              <a:t>as a woven fibre glass it is flexible </a:t>
            </a:r>
            <a:r>
              <a:rPr lang="en-GB" dirty="0" smtClean="0">
                <a:solidFill>
                  <a:schemeClr val="tx1">
                    <a:lumMod val="65000"/>
                    <a:lumOff val="35000"/>
                  </a:schemeClr>
                </a:solidFill>
              </a:rPr>
              <a:t>and </a:t>
            </a:r>
            <a:r>
              <a:rPr lang="en-ZA" dirty="0" smtClean="0">
                <a:solidFill>
                  <a:schemeClr val="tx1">
                    <a:lumMod val="65000"/>
                    <a:lumOff val="35000"/>
                  </a:schemeClr>
                </a:solidFill>
              </a:rPr>
              <a:t>strong.</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938992"/>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Glass is used for lamps, neon </a:t>
            </a:r>
            <a:r>
              <a:rPr lang="en-GB" sz="2400" dirty="0" smtClean="0">
                <a:solidFill>
                  <a:schemeClr val="tx1">
                    <a:lumMod val="65000"/>
                    <a:lumOff val="35000"/>
                  </a:schemeClr>
                </a:solidFill>
              </a:rPr>
              <a:t>signs, and </a:t>
            </a:r>
            <a:r>
              <a:rPr lang="en-GB" sz="2400" dirty="0">
                <a:solidFill>
                  <a:schemeClr val="tx1">
                    <a:lumMod val="65000"/>
                    <a:lumOff val="35000"/>
                  </a:schemeClr>
                </a:solidFill>
              </a:rPr>
              <a:t>insulators for overhead </a:t>
            </a:r>
            <a:r>
              <a:rPr lang="en-GB" sz="2400" dirty="0" smtClean="0">
                <a:solidFill>
                  <a:schemeClr val="tx1">
                    <a:lumMod val="65000"/>
                    <a:lumOff val="35000"/>
                  </a:schemeClr>
                </a:solidFill>
              </a:rPr>
              <a:t>lines, television screens </a:t>
            </a:r>
            <a:r>
              <a:rPr lang="en-GB" sz="2400" dirty="0">
                <a:solidFill>
                  <a:schemeClr val="tx1">
                    <a:lumMod val="65000"/>
                    <a:lumOff val="35000"/>
                  </a:schemeClr>
                </a:solidFill>
              </a:rPr>
              <a:t>and many </a:t>
            </a:r>
            <a:r>
              <a:rPr lang="en-GB" sz="2400" dirty="0" smtClean="0">
                <a:solidFill>
                  <a:schemeClr val="tx1">
                    <a:lumMod val="65000"/>
                    <a:lumOff val="35000"/>
                  </a:schemeClr>
                </a:solidFill>
              </a:rPr>
              <a:t>other </a:t>
            </a:r>
            <a:r>
              <a:rPr lang="en-GB" sz="2400" dirty="0" smtClean="0">
                <a:solidFill>
                  <a:schemeClr val="tx1">
                    <a:lumMod val="65000"/>
                    <a:lumOff val="35000"/>
                  </a:schemeClr>
                </a:solidFill>
              </a:rPr>
              <a:t>a</a:t>
            </a:r>
            <a:r>
              <a:rPr lang="en-ZA" sz="2400" dirty="0" smtClean="0">
                <a:solidFill>
                  <a:schemeClr val="tx1">
                    <a:lumMod val="65000"/>
                    <a:lumOff val="35000"/>
                  </a:schemeClr>
                </a:solidFill>
              </a:rPr>
              <a:t>applications. </a:t>
            </a:r>
            <a:r>
              <a:rPr lang="en-ZA" sz="2400" dirty="0">
                <a:solidFill>
                  <a:schemeClr val="tx1">
                    <a:lumMod val="65000"/>
                    <a:lumOff val="35000"/>
                  </a:schemeClr>
                </a:solidFill>
              </a:rPr>
              <a:t>Fibre glass </a:t>
            </a:r>
            <a:r>
              <a:rPr lang="en-ZA" sz="2400" dirty="0" smtClean="0">
                <a:solidFill>
                  <a:schemeClr val="tx1">
                    <a:lumMod val="65000"/>
                    <a:lumOff val="35000"/>
                  </a:schemeClr>
                </a:solidFill>
              </a:rPr>
              <a:t>is a type of glass</a:t>
            </a:r>
            <a:endParaRPr lang="en-ZA" sz="2400" dirty="0">
              <a:solidFill>
                <a:schemeClr val="tx1">
                  <a:lumMod val="65000"/>
                  <a:lumOff val="35000"/>
                </a:schemeClr>
              </a:solidFill>
            </a:endParaRPr>
          </a:p>
          <a:p>
            <a:r>
              <a:rPr lang="en-GB" sz="2400" dirty="0">
                <a:solidFill>
                  <a:schemeClr val="tx1">
                    <a:lumMod val="65000"/>
                    <a:lumOff val="35000"/>
                  </a:schemeClr>
                </a:solidFill>
              </a:rPr>
              <a:t>used to insulate motor </a:t>
            </a:r>
            <a:r>
              <a:rPr lang="en-GB" sz="2400" dirty="0" smtClean="0">
                <a:solidFill>
                  <a:schemeClr val="tx1">
                    <a:lumMod val="65000"/>
                    <a:lumOff val="35000"/>
                  </a:schemeClr>
                </a:solidFill>
              </a:rPr>
              <a:t>and </a:t>
            </a:r>
            <a:r>
              <a:rPr lang="en-ZA" sz="2400" dirty="0" smtClean="0">
                <a:solidFill>
                  <a:schemeClr val="tx1">
                    <a:lumMod val="65000"/>
                    <a:lumOff val="35000"/>
                  </a:schemeClr>
                </a:solidFill>
              </a:rPr>
              <a:t>generator </a:t>
            </a:r>
            <a:r>
              <a:rPr lang="en-ZA" sz="2400" dirty="0">
                <a:solidFill>
                  <a:schemeClr val="tx1">
                    <a:lumMod val="65000"/>
                    <a:lumOff val="35000"/>
                  </a:schemeClr>
                </a:solidFill>
              </a:rPr>
              <a:t>windings </a:t>
            </a:r>
            <a:r>
              <a:rPr lang="en-ZA" sz="2400" dirty="0" smtClean="0">
                <a:solidFill>
                  <a:schemeClr val="tx1">
                    <a:lumMod val="65000"/>
                    <a:lumOff val="35000"/>
                  </a:schemeClr>
                </a:solidFill>
              </a:rPr>
              <a:t>where temperatures </a:t>
            </a:r>
            <a:r>
              <a:rPr lang="en-ZA" sz="2400" dirty="0">
                <a:solidFill>
                  <a:schemeClr val="tx1">
                    <a:lumMod val="65000"/>
                    <a:lumOff val="35000"/>
                  </a:schemeClr>
                </a:solidFill>
              </a:rPr>
              <a:t>are above </a:t>
            </a:r>
            <a:r>
              <a:rPr lang="en-ZA" sz="2400" dirty="0" smtClean="0">
                <a:solidFill>
                  <a:schemeClr val="tx1">
                    <a:lumMod val="65000"/>
                    <a:lumOff val="35000"/>
                  </a:schemeClr>
                </a:solidFill>
              </a:rPr>
              <a:t>65°C.</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2181045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Mica</a:t>
            </a:r>
            <a:endParaRPr lang="en-GB" sz="3600" dirty="0">
              <a:latin typeface="+mn-lt"/>
            </a:endParaRPr>
          </a:p>
        </p:txBody>
      </p:sp>
      <p:sp>
        <p:nvSpPr>
          <p:cNvPr id="17" name="Content Placeholder 2"/>
          <p:cNvSpPr txBox="1">
            <a:spLocks/>
          </p:cNvSpPr>
          <p:nvPr/>
        </p:nvSpPr>
        <p:spPr>
          <a:xfrm>
            <a:off x="561193" y="3362326"/>
            <a:ext cx="4439432"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Mica is mined. It is a form of rock, which </a:t>
            </a:r>
            <a:r>
              <a:rPr lang="en-GB" dirty="0" smtClean="0">
                <a:solidFill>
                  <a:schemeClr val="tx1">
                    <a:lumMod val="65000"/>
                    <a:lumOff val="35000"/>
                  </a:schemeClr>
                </a:solidFill>
              </a:rPr>
              <a:t>is layered</a:t>
            </a:r>
            <a:r>
              <a:rPr lang="en-GB" dirty="0">
                <a:solidFill>
                  <a:schemeClr val="tx1">
                    <a:lumMod val="65000"/>
                    <a:lumOff val="35000"/>
                  </a:schemeClr>
                </a:solidFill>
              </a:rPr>
              <a:t>. </a:t>
            </a:r>
            <a:endParaRPr lang="en-GB" dirty="0" smtClean="0">
              <a:solidFill>
                <a:schemeClr val="tx1">
                  <a:lumMod val="65000"/>
                  <a:lumOff val="35000"/>
                </a:schemeClr>
              </a:solidFill>
            </a:endParaRPr>
          </a:p>
          <a:p>
            <a:r>
              <a:rPr lang="en-GB" dirty="0" smtClean="0">
                <a:solidFill>
                  <a:schemeClr val="tx1">
                    <a:lumMod val="65000"/>
                    <a:lumOff val="35000"/>
                  </a:schemeClr>
                </a:solidFill>
              </a:rPr>
              <a:t>Mica </a:t>
            </a:r>
            <a:r>
              <a:rPr lang="en-GB" dirty="0">
                <a:solidFill>
                  <a:schemeClr val="tx1">
                    <a:lumMod val="65000"/>
                    <a:lumOff val="35000"/>
                  </a:schemeClr>
                </a:solidFill>
              </a:rPr>
              <a:t>is a </a:t>
            </a:r>
            <a:r>
              <a:rPr lang="en-GB" b="1" dirty="0">
                <a:solidFill>
                  <a:schemeClr val="tx1">
                    <a:lumMod val="65000"/>
                    <a:lumOff val="35000"/>
                  </a:schemeClr>
                </a:solidFill>
              </a:rPr>
              <a:t>very good insulator</a:t>
            </a:r>
            <a:r>
              <a:rPr lang="en-GB" dirty="0">
                <a:solidFill>
                  <a:schemeClr val="tx1">
                    <a:lumMod val="65000"/>
                    <a:lumOff val="35000"/>
                  </a:schemeClr>
                </a:solidFill>
              </a:rPr>
              <a:t> </a:t>
            </a:r>
            <a:r>
              <a:rPr lang="en-GB" dirty="0" smtClean="0">
                <a:solidFill>
                  <a:schemeClr val="tx1">
                    <a:lumMod val="65000"/>
                    <a:lumOff val="35000"/>
                  </a:schemeClr>
                </a:solidFill>
              </a:rPr>
              <a:t>if pure</a:t>
            </a:r>
            <a:r>
              <a:rPr lang="en-GB" dirty="0">
                <a:solidFill>
                  <a:schemeClr val="tx1">
                    <a:lumMod val="65000"/>
                    <a:lumOff val="35000"/>
                  </a:schemeClr>
                </a:solidFill>
              </a:rPr>
              <a:t>. It will withstand high temperature </a:t>
            </a:r>
            <a:r>
              <a:rPr lang="en-GB" dirty="0" smtClean="0">
                <a:solidFill>
                  <a:schemeClr val="tx1">
                    <a:lumMod val="65000"/>
                    <a:lumOff val="35000"/>
                  </a:schemeClr>
                </a:solidFill>
              </a:rPr>
              <a:t>and pressure. </a:t>
            </a:r>
            <a:r>
              <a:rPr lang="en-GB" dirty="0">
                <a:solidFill>
                  <a:schemeClr val="tx1">
                    <a:lumMod val="65000"/>
                    <a:lumOff val="35000"/>
                  </a:schemeClr>
                </a:solidFill>
              </a:rPr>
              <a:t>It </a:t>
            </a:r>
            <a:r>
              <a:rPr lang="en-GB" dirty="0" smtClean="0">
                <a:solidFill>
                  <a:schemeClr val="tx1">
                    <a:lumMod val="65000"/>
                    <a:lumOff val="35000"/>
                  </a:schemeClr>
                </a:solidFill>
              </a:rPr>
              <a:t>does not absorb water </a:t>
            </a:r>
            <a:r>
              <a:rPr lang="en-GB" dirty="0" smtClean="0">
                <a:solidFill>
                  <a:schemeClr val="tx1">
                    <a:lumMod val="65000"/>
                    <a:lumOff val="35000"/>
                  </a:schemeClr>
                </a:solidFill>
              </a:rPr>
              <a:t>but</a:t>
            </a:r>
            <a:r>
              <a:rPr lang="en-GB" dirty="0" smtClean="0">
                <a:solidFill>
                  <a:schemeClr val="tx1">
                    <a:lumMod val="65000"/>
                    <a:lumOff val="35000"/>
                  </a:schemeClr>
                </a:solidFill>
              </a:rPr>
              <a:t> </a:t>
            </a:r>
            <a:r>
              <a:rPr lang="en-GB" dirty="0" smtClean="0">
                <a:solidFill>
                  <a:schemeClr val="tx1">
                    <a:lumMod val="65000"/>
                    <a:lumOff val="35000"/>
                  </a:schemeClr>
                </a:solidFill>
              </a:rPr>
              <a:t>cracks </a:t>
            </a:r>
            <a:r>
              <a:rPr lang="en-ZA" dirty="0" smtClean="0">
                <a:solidFill>
                  <a:schemeClr val="tx1">
                    <a:lumMod val="65000"/>
                    <a:lumOff val="35000"/>
                  </a:schemeClr>
                </a:solidFill>
              </a:rPr>
              <a:t>easily </a:t>
            </a:r>
            <a:r>
              <a:rPr lang="en-ZA" dirty="0">
                <a:solidFill>
                  <a:schemeClr val="tx1">
                    <a:lumMod val="65000"/>
                    <a:lumOff val="35000"/>
                  </a:schemeClr>
                </a:solidFill>
              </a:rPr>
              <a:t>if </a:t>
            </a:r>
            <a:r>
              <a:rPr lang="en-ZA" dirty="0" smtClean="0">
                <a:solidFill>
                  <a:schemeClr val="tx1">
                    <a:lumMod val="65000"/>
                    <a:lumOff val="35000"/>
                  </a:schemeClr>
                </a:solidFill>
              </a:rPr>
              <a:t>bent</a:t>
            </a:r>
            <a:r>
              <a:rPr lang="en-ZA" dirty="0">
                <a:solidFill>
                  <a:schemeClr val="tx1">
                    <a:lumMod val="65000"/>
                    <a:lumOff val="35000"/>
                  </a:schemeClr>
                </a:solidFill>
              </a:rPr>
              <a:t>.</a:t>
            </a: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830997"/>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Mica is used as an insulation </a:t>
            </a:r>
            <a:r>
              <a:rPr lang="en-GB" sz="2400" dirty="0" smtClean="0">
                <a:solidFill>
                  <a:schemeClr val="tx1">
                    <a:lumMod val="65000"/>
                    <a:lumOff val="35000"/>
                  </a:schemeClr>
                </a:solidFill>
              </a:rPr>
              <a:t>for </a:t>
            </a:r>
            <a:r>
              <a:rPr lang="en-ZA" sz="2400" dirty="0" smtClean="0">
                <a:solidFill>
                  <a:schemeClr val="tx1">
                    <a:lumMod val="65000"/>
                    <a:lumOff val="35000"/>
                  </a:schemeClr>
                </a:solidFill>
              </a:rPr>
              <a:t>iron </a:t>
            </a:r>
            <a:r>
              <a:rPr lang="en-ZA" sz="2400" dirty="0">
                <a:solidFill>
                  <a:schemeClr val="tx1">
                    <a:lumMod val="65000"/>
                    <a:lumOff val="35000"/>
                  </a:schemeClr>
                </a:solidFill>
              </a:rPr>
              <a:t>elements, insulation </a:t>
            </a:r>
            <a:r>
              <a:rPr lang="en-ZA" sz="2400" dirty="0" smtClean="0">
                <a:solidFill>
                  <a:schemeClr val="tx1">
                    <a:lumMod val="65000"/>
                    <a:lumOff val="35000"/>
                  </a:schemeClr>
                </a:solidFill>
              </a:rPr>
              <a:t>between commentator segments</a:t>
            </a:r>
            <a:r>
              <a:rPr lang="en-ZA" sz="2400" dirty="0">
                <a:solidFill>
                  <a:schemeClr val="tx1">
                    <a:lumMod val="65000"/>
                    <a:lumOff val="35000"/>
                  </a:schemeClr>
                </a:solidFill>
              </a:rPr>
              <a:t>.</a:t>
            </a: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2575533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Paper</a:t>
            </a:r>
            <a:endParaRPr lang="en-GB" sz="3600" dirty="0">
              <a:latin typeface="+mn-lt"/>
            </a:endParaRPr>
          </a:p>
        </p:txBody>
      </p:sp>
      <p:sp>
        <p:nvSpPr>
          <p:cNvPr id="17" name="Content Placeholder 2"/>
          <p:cNvSpPr txBox="1">
            <a:spLocks/>
          </p:cNvSpPr>
          <p:nvPr/>
        </p:nvSpPr>
        <p:spPr>
          <a:xfrm>
            <a:off x="561193" y="3362326"/>
            <a:ext cx="4439432"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Paper is a </a:t>
            </a:r>
            <a:r>
              <a:rPr lang="en-GB" b="1" dirty="0">
                <a:solidFill>
                  <a:schemeClr val="tx1">
                    <a:lumMod val="65000"/>
                    <a:lumOff val="35000"/>
                  </a:schemeClr>
                </a:solidFill>
              </a:rPr>
              <a:t>very good insulator when dry</a:t>
            </a:r>
            <a:r>
              <a:rPr lang="en-GB" dirty="0">
                <a:solidFill>
                  <a:schemeClr val="tx1">
                    <a:lumMod val="65000"/>
                    <a:lumOff val="35000"/>
                  </a:schemeClr>
                </a:solidFill>
              </a:rPr>
              <a:t>. </a:t>
            </a:r>
            <a:endParaRPr lang="en-GB" dirty="0" smtClean="0">
              <a:solidFill>
                <a:schemeClr val="tx1">
                  <a:lumMod val="65000"/>
                  <a:lumOff val="35000"/>
                </a:schemeClr>
              </a:solidFill>
            </a:endParaRPr>
          </a:p>
          <a:p>
            <a:r>
              <a:rPr lang="en-GB" dirty="0" smtClean="0">
                <a:solidFill>
                  <a:schemeClr val="tx1">
                    <a:lumMod val="65000"/>
                    <a:lumOff val="35000"/>
                  </a:schemeClr>
                </a:solidFill>
              </a:rPr>
              <a:t>It can absorb water and is not </a:t>
            </a:r>
            <a:r>
              <a:rPr lang="en-GB" dirty="0">
                <a:solidFill>
                  <a:schemeClr val="tx1">
                    <a:lumMod val="65000"/>
                    <a:lumOff val="35000"/>
                  </a:schemeClr>
                </a:solidFill>
              </a:rPr>
              <a:t>used where </a:t>
            </a:r>
            <a:r>
              <a:rPr lang="en-GB" dirty="0" smtClean="0">
                <a:solidFill>
                  <a:schemeClr val="tx1">
                    <a:lumMod val="65000"/>
                    <a:lumOff val="35000"/>
                  </a:schemeClr>
                </a:solidFill>
              </a:rPr>
              <a:t>the </a:t>
            </a:r>
            <a:r>
              <a:rPr lang="en-ZA" dirty="0" smtClean="0">
                <a:solidFill>
                  <a:schemeClr val="tx1">
                    <a:lumMod val="65000"/>
                    <a:lumOff val="35000"/>
                  </a:schemeClr>
                </a:solidFill>
              </a:rPr>
              <a:t>temperature </a:t>
            </a:r>
            <a:r>
              <a:rPr lang="en-ZA" dirty="0">
                <a:solidFill>
                  <a:schemeClr val="tx1">
                    <a:lumMod val="65000"/>
                    <a:lumOff val="35000"/>
                  </a:schemeClr>
                </a:solidFill>
              </a:rPr>
              <a:t>will exceed 65°C.</a:t>
            </a: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200329"/>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Paper is used as insulation </a:t>
            </a:r>
            <a:r>
              <a:rPr lang="en-GB" sz="2400" dirty="0" smtClean="0">
                <a:solidFill>
                  <a:schemeClr val="tx1">
                    <a:lumMod val="65000"/>
                    <a:lumOff val="35000"/>
                  </a:schemeClr>
                </a:solidFill>
              </a:rPr>
              <a:t>on </a:t>
            </a:r>
            <a:r>
              <a:rPr lang="en-ZA" sz="2400" dirty="0" smtClean="0">
                <a:solidFill>
                  <a:schemeClr val="tx1">
                    <a:lumMod val="65000"/>
                    <a:lumOff val="35000"/>
                  </a:schemeClr>
                </a:solidFill>
              </a:rPr>
              <a:t>power </a:t>
            </a:r>
            <a:r>
              <a:rPr lang="en-ZA" sz="2400" dirty="0">
                <a:solidFill>
                  <a:schemeClr val="tx1">
                    <a:lumMod val="65000"/>
                    <a:lumOff val="35000"/>
                  </a:schemeClr>
                </a:solidFill>
              </a:rPr>
              <a:t>cables and </a:t>
            </a:r>
            <a:r>
              <a:rPr lang="en-ZA" sz="2400" dirty="0" smtClean="0">
                <a:solidFill>
                  <a:schemeClr val="tx1">
                    <a:lumMod val="65000"/>
                    <a:lumOff val="35000"/>
                  </a:schemeClr>
                </a:solidFill>
              </a:rPr>
              <a:t>transformer windings. It is usually covered in oil to keep moisture out.</a:t>
            </a:r>
            <a:endParaRPr lang="en-ZA" sz="2400" dirty="0">
              <a:solidFill>
                <a:schemeClr val="tx1">
                  <a:lumMod val="65000"/>
                  <a:lumOff val="35000"/>
                </a:schemeClr>
              </a:solidFill>
            </a:endParaRP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1809618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Plastics</a:t>
            </a:r>
            <a:endParaRPr lang="en-GB" sz="3600" dirty="0">
              <a:latin typeface="+mn-lt"/>
            </a:endParaRPr>
          </a:p>
        </p:txBody>
      </p:sp>
      <p:sp>
        <p:nvSpPr>
          <p:cNvPr id="17" name="Content Placeholder 2"/>
          <p:cNvSpPr txBox="1">
            <a:spLocks/>
          </p:cNvSpPr>
          <p:nvPr/>
        </p:nvSpPr>
        <p:spPr>
          <a:xfrm>
            <a:off x="561191" y="3362326"/>
            <a:ext cx="6325383"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The development and application of plastics has been very rapid; new plastics are continually been </a:t>
            </a:r>
            <a:r>
              <a:rPr lang="en-GB" dirty="0" smtClean="0">
                <a:solidFill>
                  <a:schemeClr val="tx1">
                    <a:lumMod val="65000"/>
                    <a:lumOff val="35000"/>
                  </a:schemeClr>
                </a:solidFill>
              </a:rPr>
              <a:t>developed and </a:t>
            </a:r>
            <a:r>
              <a:rPr lang="en-GB" dirty="0">
                <a:solidFill>
                  <a:schemeClr val="tx1">
                    <a:lumMod val="65000"/>
                    <a:lumOff val="35000"/>
                  </a:schemeClr>
                </a:solidFill>
              </a:rPr>
              <a:t>existing ones improved. </a:t>
            </a:r>
            <a:endParaRPr lang="en-ZA" dirty="0">
              <a:solidFill>
                <a:schemeClr val="tx1">
                  <a:lumMod val="65000"/>
                  <a:lumOff val="35000"/>
                </a:schemeClr>
              </a:solidFill>
            </a:endParaRPr>
          </a:p>
        </p:txBody>
      </p:sp>
      <p:sp>
        <p:nvSpPr>
          <p:cNvPr id="14" name="Rectangle 13"/>
          <p:cNvSpPr/>
          <p:nvPr/>
        </p:nvSpPr>
        <p:spPr>
          <a:xfrm>
            <a:off x="460374" y="1224575"/>
            <a:ext cx="6426199"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images</a:t>
            </a:r>
            <a:endParaRPr lang="en-ZA" dirty="0">
              <a:solidFill>
                <a:srgbClr val="FF0000"/>
              </a:solidFill>
            </a:endParaRPr>
          </a:p>
        </p:txBody>
      </p:sp>
      <p:sp>
        <p:nvSpPr>
          <p:cNvPr id="2" name="Rectangle 1"/>
          <p:cNvSpPr/>
          <p:nvPr/>
        </p:nvSpPr>
        <p:spPr>
          <a:xfrm>
            <a:off x="7572375" y="1224575"/>
            <a:ext cx="4162425" cy="53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Placeholder for infographic on Plastic. Thumbnail to display on screen but opens to large, downloadable version when clicked.</a:t>
            </a:r>
            <a:endParaRPr lang="en-ZA" dirty="0"/>
          </a:p>
        </p:txBody>
      </p:sp>
      <p:pic>
        <p:nvPicPr>
          <p:cNvPr id="1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307975" y="4763013"/>
            <a:ext cx="1309941" cy="1309941"/>
          </a:xfrm>
          <a:prstGeom prst="rect">
            <a:avLst/>
          </a:prstGeom>
        </p:spPr>
      </p:pic>
      <p:sp>
        <p:nvSpPr>
          <p:cNvPr id="13" name="Rectangle 12">
            <a:extLst>
              <a:ext uri="{FF2B5EF4-FFF2-40B4-BE49-F238E27FC236}">
                <a16:creationId xmlns:a16="http://schemas.microsoft.com/office/drawing/2014/main" id="{B99A2243-0C52-D542-BF61-3FAD1B77F3F3}"/>
              </a:ext>
            </a:extLst>
          </p:cNvPr>
          <p:cNvSpPr/>
          <p:nvPr/>
        </p:nvSpPr>
        <p:spPr>
          <a:xfrm>
            <a:off x="1617915" y="4750182"/>
            <a:ext cx="5392485" cy="1200329"/>
          </a:xfrm>
          <a:prstGeom prst="rect">
            <a:avLst/>
          </a:prstGeom>
          <a:solidFill>
            <a:schemeClr val="accent6">
              <a:lumMod val="60000"/>
              <a:lumOff val="40000"/>
            </a:schemeClr>
          </a:solidFill>
        </p:spPr>
        <p:txBody>
          <a:bodyPr wrap="square">
            <a:spAutoFit/>
          </a:bodyPr>
          <a:lstStyle/>
          <a:p>
            <a:r>
              <a:rPr lang="en-GB" sz="2400" dirty="0" smtClean="0">
                <a:solidFill>
                  <a:schemeClr val="tx1">
                    <a:lumMod val="65000"/>
                    <a:lumOff val="35000"/>
                  </a:schemeClr>
                </a:solidFill>
              </a:rPr>
              <a:t>Click on the image to find out more about the advantages and disadvantages of plastics over other materials.</a:t>
            </a:r>
            <a:endParaRPr lang="en-GB" sz="24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37677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Porcelain</a:t>
            </a:r>
            <a:endParaRPr lang="en-GB" sz="3600" dirty="0">
              <a:latin typeface="+mn-lt"/>
            </a:endParaRPr>
          </a:p>
        </p:txBody>
      </p:sp>
      <p:sp>
        <p:nvSpPr>
          <p:cNvPr id="17" name="Content Placeholder 2"/>
          <p:cNvSpPr txBox="1">
            <a:spLocks/>
          </p:cNvSpPr>
          <p:nvPr/>
        </p:nvSpPr>
        <p:spPr>
          <a:xfrm>
            <a:off x="561193" y="3362326"/>
            <a:ext cx="4439432" cy="1901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Porcelain is a </a:t>
            </a:r>
            <a:r>
              <a:rPr lang="en-GB" b="1" dirty="0">
                <a:solidFill>
                  <a:schemeClr val="tx1">
                    <a:lumMod val="65000"/>
                    <a:lumOff val="35000"/>
                  </a:schemeClr>
                </a:solidFill>
              </a:rPr>
              <a:t>very good insulator when </a:t>
            </a:r>
            <a:r>
              <a:rPr lang="en-GB" b="1" dirty="0" smtClean="0">
                <a:solidFill>
                  <a:schemeClr val="tx1">
                    <a:lumMod val="65000"/>
                    <a:lumOff val="35000"/>
                  </a:schemeClr>
                </a:solidFill>
              </a:rPr>
              <a:t>dry.</a:t>
            </a:r>
            <a:r>
              <a:rPr lang="en-GB" dirty="0" smtClean="0">
                <a:solidFill>
                  <a:schemeClr val="tx1">
                    <a:lumMod val="65000"/>
                    <a:lumOff val="35000"/>
                  </a:schemeClr>
                </a:solidFill>
              </a:rPr>
              <a:t> It </a:t>
            </a:r>
            <a:r>
              <a:rPr lang="en-GB" dirty="0">
                <a:solidFill>
                  <a:schemeClr val="tx1">
                    <a:lumMod val="65000"/>
                    <a:lumOff val="35000"/>
                  </a:schemeClr>
                </a:solidFill>
              </a:rPr>
              <a:t>is easily moulded to any shape before it </a:t>
            </a:r>
            <a:r>
              <a:rPr lang="en-GB" dirty="0" smtClean="0">
                <a:solidFill>
                  <a:schemeClr val="tx1">
                    <a:lumMod val="65000"/>
                    <a:lumOff val="35000"/>
                  </a:schemeClr>
                </a:solidFill>
              </a:rPr>
              <a:t>is dried </a:t>
            </a:r>
            <a:r>
              <a:rPr lang="en-GB" dirty="0">
                <a:solidFill>
                  <a:schemeClr val="tx1">
                    <a:lumMod val="65000"/>
                    <a:lumOff val="35000"/>
                  </a:schemeClr>
                </a:solidFill>
              </a:rPr>
              <a:t>and baked. </a:t>
            </a:r>
            <a:endParaRPr lang="en-GB" dirty="0" smtClean="0">
              <a:solidFill>
                <a:schemeClr val="tx1">
                  <a:lumMod val="65000"/>
                  <a:lumOff val="35000"/>
                </a:schemeClr>
              </a:solidFill>
            </a:endParaRPr>
          </a:p>
          <a:p>
            <a:r>
              <a:rPr lang="en-GB" dirty="0" smtClean="0">
                <a:solidFill>
                  <a:schemeClr val="tx1">
                    <a:lumMod val="65000"/>
                    <a:lumOff val="35000"/>
                  </a:schemeClr>
                </a:solidFill>
              </a:rPr>
              <a:t>Once it </a:t>
            </a:r>
            <a:r>
              <a:rPr lang="en-GB" dirty="0">
                <a:solidFill>
                  <a:schemeClr val="tx1">
                    <a:lumMod val="65000"/>
                    <a:lumOff val="35000"/>
                  </a:schemeClr>
                </a:solidFill>
              </a:rPr>
              <a:t>is </a:t>
            </a:r>
            <a:r>
              <a:rPr lang="en-GB" dirty="0" smtClean="0">
                <a:solidFill>
                  <a:schemeClr val="tx1">
                    <a:lumMod val="65000"/>
                    <a:lumOff val="35000"/>
                  </a:schemeClr>
                </a:solidFill>
              </a:rPr>
              <a:t>glazed,  </a:t>
            </a:r>
            <a:r>
              <a:rPr lang="en-GB" dirty="0">
                <a:solidFill>
                  <a:schemeClr val="tx1">
                    <a:lumMod val="65000"/>
                    <a:lumOff val="35000"/>
                  </a:schemeClr>
                </a:solidFill>
              </a:rPr>
              <a:t>it </a:t>
            </a:r>
            <a:r>
              <a:rPr lang="en-GB" dirty="0" smtClean="0">
                <a:solidFill>
                  <a:schemeClr val="tx1">
                    <a:lumMod val="65000"/>
                    <a:lumOff val="35000"/>
                  </a:schemeClr>
                </a:solidFill>
              </a:rPr>
              <a:t>does not absorb water.</a:t>
            </a:r>
            <a:r>
              <a:rPr lang="en-GB" dirty="0">
                <a:solidFill>
                  <a:schemeClr val="tx1">
                    <a:lumMod val="65000"/>
                    <a:lumOff val="35000"/>
                  </a:schemeClr>
                </a:solidFill>
              </a:rPr>
              <a:t> </a:t>
            </a:r>
            <a:r>
              <a:rPr lang="en-GB" dirty="0" smtClean="0">
                <a:solidFill>
                  <a:schemeClr val="tx1">
                    <a:lumMod val="65000"/>
                    <a:lumOff val="35000"/>
                  </a:schemeClr>
                </a:solidFill>
              </a:rPr>
              <a:t>It </a:t>
            </a:r>
            <a:r>
              <a:rPr lang="en-GB" dirty="0">
                <a:solidFill>
                  <a:schemeClr val="tx1">
                    <a:lumMod val="65000"/>
                    <a:lumOff val="35000"/>
                  </a:schemeClr>
                </a:solidFill>
              </a:rPr>
              <a:t>is very brittle and will </a:t>
            </a:r>
            <a:r>
              <a:rPr lang="en-GB" dirty="0" smtClean="0">
                <a:solidFill>
                  <a:schemeClr val="tx1">
                    <a:lumMod val="65000"/>
                    <a:lumOff val="35000"/>
                  </a:schemeClr>
                </a:solidFill>
              </a:rPr>
              <a:t>not </a:t>
            </a:r>
            <a:r>
              <a:rPr lang="en-ZA" dirty="0" smtClean="0">
                <a:solidFill>
                  <a:schemeClr val="tx1">
                    <a:lumMod val="65000"/>
                    <a:lumOff val="35000"/>
                  </a:schemeClr>
                </a:solidFill>
              </a:rPr>
              <a:t>withstand </a:t>
            </a:r>
            <a:r>
              <a:rPr lang="en-ZA" dirty="0">
                <a:solidFill>
                  <a:schemeClr val="tx1">
                    <a:lumMod val="65000"/>
                    <a:lumOff val="35000"/>
                  </a:schemeClr>
                </a:solidFill>
              </a:rPr>
              <a:t>m</a:t>
            </a:r>
            <a:r>
              <a:rPr lang="en-ZA" dirty="0" smtClean="0">
                <a:solidFill>
                  <a:schemeClr val="tx1">
                    <a:lumMod val="65000"/>
                    <a:lumOff val="35000"/>
                  </a:schemeClr>
                </a:solidFill>
              </a:rPr>
              <a:t>echanical shock.</a:t>
            </a:r>
            <a:endParaRPr lang="en-ZA" dirty="0">
              <a:solidFill>
                <a:schemeClr val="tx1">
                  <a:lumMod val="65000"/>
                  <a:lumOff val="35000"/>
                </a:schemeClr>
              </a:solidFill>
            </a:endParaRPr>
          </a:p>
        </p:txBody>
      </p:sp>
      <p:sp>
        <p:nvSpPr>
          <p:cNvPr id="19" name="Rectangle 18"/>
          <p:cNvSpPr/>
          <p:nvPr/>
        </p:nvSpPr>
        <p:spPr>
          <a:xfrm>
            <a:off x="5290457" y="1254464"/>
            <a:ext cx="6400800" cy="4136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Uses</a:t>
            </a:r>
            <a:endParaRPr lang="en-ZA" sz="2400" dirty="0"/>
          </a:p>
        </p:txBody>
      </p:sp>
      <p:sp>
        <p:nvSpPr>
          <p:cNvPr id="5" name="TextBox 4"/>
          <p:cNvSpPr txBox="1"/>
          <p:nvPr/>
        </p:nvSpPr>
        <p:spPr>
          <a:xfrm>
            <a:off x="5290457" y="1732450"/>
            <a:ext cx="6400800" cy="1200329"/>
          </a:xfrm>
          <a:prstGeom prst="rect">
            <a:avLst/>
          </a:prstGeom>
          <a:solidFill>
            <a:schemeClr val="accent5">
              <a:lumMod val="20000"/>
              <a:lumOff val="80000"/>
            </a:schemeClr>
          </a:solidFill>
        </p:spPr>
        <p:txBody>
          <a:bodyPr wrap="square" rtlCol="0">
            <a:spAutoFit/>
          </a:bodyPr>
          <a:lstStyle/>
          <a:p>
            <a:r>
              <a:rPr lang="en-GB" sz="2400" dirty="0">
                <a:solidFill>
                  <a:schemeClr val="tx1">
                    <a:lumMod val="65000"/>
                    <a:lumOff val="35000"/>
                  </a:schemeClr>
                </a:solidFill>
              </a:rPr>
              <a:t>Porcelain is used for overhead </a:t>
            </a:r>
            <a:r>
              <a:rPr lang="en-GB" sz="2400" dirty="0" smtClean="0">
                <a:solidFill>
                  <a:schemeClr val="tx1">
                    <a:lumMod val="65000"/>
                    <a:lumOff val="35000"/>
                  </a:schemeClr>
                </a:solidFill>
              </a:rPr>
              <a:t>line </a:t>
            </a:r>
            <a:r>
              <a:rPr lang="en-ZA" sz="2400" dirty="0" smtClean="0">
                <a:solidFill>
                  <a:schemeClr val="tx1">
                    <a:lumMod val="65000"/>
                    <a:lumOff val="35000"/>
                  </a:schemeClr>
                </a:solidFill>
              </a:rPr>
              <a:t>insulators</a:t>
            </a:r>
            <a:r>
              <a:rPr lang="en-ZA" sz="2400" dirty="0">
                <a:solidFill>
                  <a:schemeClr val="tx1">
                    <a:lumMod val="65000"/>
                    <a:lumOff val="35000"/>
                  </a:schemeClr>
                </a:solidFill>
              </a:rPr>
              <a:t>, high voltage </a:t>
            </a:r>
            <a:r>
              <a:rPr lang="en-ZA" sz="2400" dirty="0" smtClean="0">
                <a:solidFill>
                  <a:schemeClr val="tx1">
                    <a:lumMod val="65000"/>
                    <a:lumOff val="35000"/>
                  </a:schemeClr>
                </a:solidFill>
              </a:rPr>
              <a:t>transformer bushings</a:t>
            </a:r>
            <a:r>
              <a:rPr lang="en-ZA" sz="2400" dirty="0">
                <a:solidFill>
                  <a:schemeClr val="tx1">
                    <a:lumMod val="65000"/>
                    <a:lumOff val="35000"/>
                  </a:schemeClr>
                </a:solidFill>
              </a:rPr>
              <a:t>, Bus-bar insulators,</a:t>
            </a:r>
          </a:p>
          <a:p>
            <a:r>
              <a:rPr lang="en-ZA" sz="2400" dirty="0">
                <a:solidFill>
                  <a:schemeClr val="tx1">
                    <a:lumMod val="65000"/>
                    <a:lumOff val="35000"/>
                  </a:schemeClr>
                </a:solidFill>
              </a:rPr>
              <a:t>bobbins and cleats.</a:t>
            </a:r>
          </a:p>
        </p:txBody>
      </p:sp>
      <p:sp>
        <p:nvSpPr>
          <p:cNvPr id="14" name="Rectangle 13"/>
          <p:cNvSpPr/>
          <p:nvPr/>
        </p:nvSpPr>
        <p:spPr>
          <a:xfrm>
            <a:off x="460375" y="1224575"/>
            <a:ext cx="4540250" cy="18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Placeholder image</a:t>
            </a:r>
            <a:endParaRPr lang="en-ZA" dirty="0">
              <a:solidFill>
                <a:srgbClr val="FF0000"/>
              </a:solidFill>
            </a:endParaRPr>
          </a:p>
        </p:txBody>
      </p:sp>
    </p:spTree>
    <p:custDataLst>
      <p:tags r:id="rId1"/>
    </p:custDataLst>
    <p:extLst>
      <p:ext uri="{BB962C8B-B14F-4D97-AF65-F5344CB8AC3E}">
        <p14:creationId xmlns:p14="http://schemas.microsoft.com/office/powerpoint/2010/main" val="348340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fontScale="90000"/>
          </a:bodyPr>
          <a:lstStyle/>
          <a:p>
            <a:r>
              <a:rPr lang="en-GB" sz="3600" dirty="0" smtClean="0">
                <a:latin typeface="+mn-lt"/>
              </a:rPr>
              <a:t>Conductors, insulators and semi-conductors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561193" y="1475137"/>
            <a:ext cx="1150711" cy="1150711"/>
          </a:xfrm>
          <a:prstGeom prst="rect">
            <a:avLst/>
          </a:prstGeom>
        </p:spPr>
      </p:pic>
      <p:sp>
        <p:nvSpPr>
          <p:cNvPr id="18" name="Rectangle 17">
            <a:extLst>
              <a:ext uri="{FF2B5EF4-FFF2-40B4-BE49-F238E27FC236}">
                <a16:creationId xmlns:a16="http://schemas.microsoft.com/office/drawing/2014/main" id="{B99A2243-0C52-D542-BF61-3FAD1B77F3F3}"/>
              </a:ext>
            </a:extLst>
          </p:cNvPr>
          <p:cNvSpPr/>
          <p:nvPr/>
        </p:nvSpPr>
        <p:spPr>
          <a:xfrm>
            <a:off x="1711904" y="1634993"/>
            <a:ext cx="4786867"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rgbClr val="43525A"/>
                </a:solidFill>
              </a:rPr>
              <a:t>Watch the video for an introduction to </a:t>
            </a:r>
            <a:r>
              <a:rPr lang="en-ZA" sz="2400" dirty="0" smtClean="0">
                <a:solidFill>
                  <a:srgbClr val="43525A"/>
                </a:solidFill>
              </a:rPr>
              <a:t>conductors and insulators.</a:t>
            </a:r>
            <a:endParaRPr lang="en-ZA" sz="2400" dirty="0">
              <a:solidFill>
                <a:srgbClr val="43525A"/>
              </a:solidFill>
            </a:endParaRPr>
          </a:p>
        </p:txBody>
      </p:sp>
      <p:sp>
        <p:nvSpPr>
          <p:cNvPr id="19" name="Rectangle 18">
            <a:extLst>
              <a:ext uri="{FF2B5EF4-FFF2-40B4-BE49-F238E27FC236}">
                <a16:creationId xmlns:a16="http://schemas.microsoft.com/office/drawing/2014/main" id="{7945B0CB-7A9B-4093-898C-6EFD0F8B8B11}"/>
              </a:ext>
            </a:extLst>
          </p:cNvPr>
          <p:cNvSpPr/>
          <p:nvPr/>
        </p:nvSpPr>
        <p:spPr>
          <a:xfrm>
            <a:off x="6853653" y="1634994"/>
            <a:ext cx="4761404" cy="2404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smtClean="0"/>
          </a:p>
          <a:p>
            <a:pPr algn="ctr"/>
            <a:endParaRPr lang="en-ZA" sz="1553" dirty="0"/>
          </a:p>
          <a:p>
            <a:pPr algn="ctr"/>
            <a:endParaRPr lang="en-ZA" sz="1553" dirty="0" smtClean="0"/>
          </a:p>
          <a:p>
            <a:pPr algn="ctr"/>
            <a:endParaRPr lang="en-ZA" sz="1553" dirty="0"/>
          </a:p>
          <a:p>
            <a:pPr algn="ctr"/>
            <a:r>
              <a:rPr lang="en-ZA" sz="1553" dirty="0" smtClean="0">
                <a:solidFill>
                  <a:sysClr val="windowText" lastClr="000000"/>
                </a:solidFill>
              </a:rPr>
              <a:t>Embedded </a:t>
            </a:r>
            <a:r>
              <a:rPr lang="en-ZA" sz="1553" dirty="0" err="1" smtClean="0">
                <a:solidFill>
                  <a:sysClr val="windowText" lastClr="000000"/>
                </a:solidFill>
              </a:rPr>
              <a:t>Youtube</a:t>
            </a:r>
            <a:r>
              <a:rPr lang="en-ZA" sz="1553" dirty="0" smtClean="0">
                <a:solidFill>
                  <a:sysClr val="windowText" lastClr="000000"/>
                </a:solidFill>
              </a:rPr>
              <a:t> video</a:t>
            </a:r>
            <a:endParaRPr lang="en-ZA" sz="1553" dirty="0">
              <a:solidFill>
                <a:sysClr val="windowText" lastClr="000000"/>
              </a:solidFill>
            </a:endParaRPr>
          </a:p>
        </p:txBody>
      </p:sp>
      <p:pic>
        <p:nvPicPr>
          <p:cNvPr id="2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05936" y="2193884"/>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2024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1218418" y="250751"/>
            <a:ext cx="7616770" cy="960112"/>
          </a:xfrm>
        </p:spPr>
        <p:txBody>
          <a:bodyPr>
            <a:normAutofit/>
          </a:bodyPr>
          <a:lstStyle/>
          <a:p>
            <a:r>
              <a:rPr lang="en-GB" sz="3600" dirty="0" smtClean="0">
                <a:solidFill>
                  <a:schemeClr val="tx1">
                    <a:lumMod val="65000"/>
                    <a:lumOff val="35000"/>
                  </a:schemeClr>
                </a:solidFill>
                <a:latin typeface="+mn-lt"/>
              </a:rPr>
              <a:t>Pause and reflect</a:t>
            </a:r>
            <a:endParaRPr lang="en-GB" sz="3600" dirty="0">
              <a:solidFill>
                <a:schemeClr val="tx1">
                  <a:lumMod val="65000"/>
                  <a:lumOff val="35000"/>
                </a:schemeClr>
              </a:solidFill>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1545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Take a moment to pause and reflect on the main differences between conductors and insulators.</a:t>
            </a: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00" y="472314"/>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2641"/>
          <a:stretch/>
        </p:blipFill>
        <p:spPr bwMode="auto">
          <a:xfrm>
            <a:off x="1423987" y="2381250"/>
            <a:ext cx="8848725" cy="353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46937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solidFill>
                  <a:schemeClr val="tx1">
                    <a:lumMod val="65000"/>
                    <a:lumOff val="35000"/>
                  </a:schemeClr>
                </a:solidFill>
                <a:latin typeface="+mn-lt"/>
              </a:rPr>
              <a:t>Semi-conductors</a:t>
            </a:r>
            <a:endParaRPr lang="en-GB" sz="3600" dirty="0">
              <a:solidFill>
                <a:schemeClr val="tx1">
                  <a:lumMod val="65000"/>
                  <a:lumOff val="35000"/>
                </a:schemeClr>
              </a:solidFill>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57824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Semi-conductors</a:t>
            </a:r>
            <a:r>
              <a:rPr lang="en-GB" dirty="0">
                <a:solidFill>
                  <a:schemeClr val="tx1">
                    <a:lumMod val="65000"/>
                    <a:lumOff val="35000"/>
                  </a:schemeClr>
                </a:solidFill>
              </a:rPr>
              <a:t> are materials which have a </a:t>
            </a:r>
            <a:r>
              <a:rPr lang="en-GB" dirty="0" smtClean="0">
                <a:solidFill>
                  <a:schemeClr val="tx1">
                    <a:lumMod val="65000"/>
                    <a:lumOff val="35000"/>
                  </a:schemeClr>
                </a:solidFill>
              </a:rPr>
              <a:t>conductivity between</a:t>
            </a:r>
            <a:r>
              <a:rPr lang="en-GB" dirty="0">
                <a:solidFill>
                  <a:schemeClr val="tx1">
                    <a:lumMod val="65000"/>
                    <a:lumOff val="35000"/>
                  </a:schemeClr>
                </a:solidFill>
              </a:rPr>
              <a:t> conductors (generally metals) and i</a:t>
            </a:r>
            <a:r>
              <a:rPr lang="en-GB" dirty="0" smtClean="0">
                <a:solidFill>
                  <a:schemeClr val="tx1">
                    <a:lumMod val="65000"/>
                    <a:lumOff val="35000"/>
                  </a:schemeClr>
                </a:solidFill>
              </a:rPr>
              <a:t>nsulators</a:t>
            </a:r>
            <a:r>
              <a:rPr lang="en-GB" dirty="0">
                <a:solidFill>
                  <a:schemeClr val="tx1">
                    <a:lumMod val="65000"/>
                    <a:lumOff val="35000"/>
                  </a:schemeClr>
                </a:solidFill>
              </a:rPr>
              <a:t> (such as most ceramics</a:t>
            </a:r>
            <a:r>
              <a:rPr lang="en-GB" dirty="0" smtClean="0">
                <a:solidFill>
                  <a:schemeClr val="tx1">
                    <a:lumMod val="65000"/>
                    <a:lumOff val="35000"/>
                  </a:schemeClr>
                </a:solidFill>
              </a:rPr>
              <a:t>). Some of these are metalloids on the </a:t>
            </a:r>
            <a:r>
              <a:rPr lang="en-GB" b="1" dirty="0" smtClean="0">
                <a:solidFill>
                  <a:schemeClr val="tx1">
                    <a:lumMod val="65000"/>
                    <a:lumOff val="35000"/>
                  </a:schemeClr>
                </a:solidFill>
              </a:rPr>
              <a:t>Periodic Table</a:t>
            </a:r>
            <a:r>
              <a:rPr lang="en-GB" dirty="0" smtClean="0">
                <a:solidFill>
                  <a:schemeClr val="tx1">
                    <a:lumMod val="65000"/>
                    <a:lumOff val="35000"/>
                  </a:schemeClr>
                </a:solidFill>
              </a:rPr>
              <a:t>.</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888846"/>
            <a:ext cx="5139487" cy="285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353925" y="1224575"/>
            <a:ext cx="1314450" cy="20520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Not sure if this detail is necessary?</a:t>
            </a:r>
            <a:endParaRPr lang="en-ZA" dirty="0"/>
          </a:p>
        </p:txBody>
      </p:sp>
      <p:sp>
        <p:nvSpPr>
          <p:cNvPr id="3" name="TextBox 2"/>
          <p:cNvSpPr txBox="1"/>
          <p:nvPr/>
        </p:nvSpPr>
        <p:spPr>
          <a:xfrm>
            <a:off x="561194" y="3735378"/>
            <a:ext cx="10691829" cy="3323987"/>
          </a:xfrm>
          <a:prstGeom prst="rect">
            <a:avLst/>
          </a:prstGeom>
          <a:noFill/>
        </p:spPr>
        <p:txBody>
          <a:bodyPr wrap="square" rtlCol="0">
            <a:spAutoFit/>
          </a:bodyPr>
          <a:lstStyle/>
          <a:p>
            <a:pPr fontAlgn="base"/>
            <a:r>
              <a:rPr lang="en-GB" sz="2400" dirty="0">
                <a:solidFill>
                  <a:schemeClr val="tx1">
                    <a:lumMod val="65000"/>
                    <a:lumOff val="35000"/>
                  </a:schemeClr>
                </a:solidFill>
              </a:rPr>
              <a:t>Particles of semiconductors are arranged in a lattice structure. At low temperatures the electrons are not free to move but as the temperature increases conductivity increases</a:t>
            </a:r>
            <a:r>
              <a:rPr lang="en-GB" sz="2400" dirty="0" smtClean="0">
                <a:solidFill>
                  <a:schemeClr val="tx1">
                    <a:lumMod val="65000"/>
                    <a:lumOff val="35000"/>
                  </a:schemeClr>
                </a:solidFill>
              </a:rPr>
              <a:t>.</a:t>
            </a:r>
          </a:p>
          <a:p>
            <a:pPr fontAlgn="base"/>
            <a:endParaRPr lang="en-GB" sz="2400" dirty="0">
              <a:solidFill>
                <a:schemeClr val="tx1">
                  <a:lumMod val="65000"/>
                  <a:lumOff val="35000"/>
                </a:schemeClr>
              </a:solidFill>
            </a:endParaRPr>
          </a:p>
          <a:p>
            <a:pPr fontAlgn="base"/>
            <a:r>
              <a:rPr lang="en-GB" sz="2400" dirty="0">
                <a:solidFill>
                  <a:schemeClr val="tx1">
                    <a:lumMod val="65000"/>
                    <a:lumOff val="35000"/>
                  </a:schemeClr>
                </a:solidFill>
              </a:rPr>
              <a:t>This happens because increasing the temperature weakens the forces on valence electrons and free electrons are generated. At the point where a free electron was released, a small positive region called defect hole") forms</a:t>
            </a:r>
            <a:r>
              <a:rPr lang="en-GB" sz="2400" dirty="0" smtClean="0">
                <a:solidFill>
                  <a:schemeClr val="tx1">
                    <a:lumMod val="65000"/>
                    <a:lumOff val="35000"/>
                  </a:schemeClr>
                </a:solidFill>
              </a:rPr>
              <a:t>. The presence of “holes” allows electrons to move through the material. </a:t>
            </a:r>
            <a:r>
              <a:rPr lang="en-GB" dirty="0">
                <a:solidFill>
                  <a:schemeClr val="tx1">
                    <a:lumMod val="65000"/>
                    <a:lumOff val="35000"/>
                  </a:schemeClr>
                </a:solidFill>
              </a:rPr>
              <a:t> </a:t>
            </a:r>
          </a:p>
          <a:p>
            <a:endParaRPr lang="en-ZA" dirty="0"/>
          </a:p>
        </p:txBody>
      </p:sp>
    </p:spTree>
    <p:custDataLst>
      <p:tags r:id="rId1"/>
    </p:custDataLst>
    <p:extLst>
      <p:ext uri="{BB962C8B-B14F-4D97-AF65-F5344CB8AC3E}">
        <p14:creationId xmlns:p14="http://schemas.microsoft.com/office/powerpoint/2010/main" val="3643269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Atomic structure of a semi-conductor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16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Let’s take a look at the atomic structure of two semi-conductors; carbon and silicon</a:t>
            </a:r>
            <a:r>
              <a:rPr lang="en-GB" b="1" dirty="0" smtClean="0">
                <a:solidFill>
                  <a:schemeClr val="tx1">
                    <a:lumMod val="65000"/>
                    <a:lumOff val="35000"/>
                  </a:schemeClr>
                </a:solidFill>
              </a:rPr>
              <a:t>.</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 name="Rectangle 1"/>
          <p:cNvSpPr/>
          <p:nvPr/>
        </p:nvSpPr>
        <p:spPr>
          <a:xfrm>
            <a:off x="8334375" y="6238875"/>
            <a:ext cx="148018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352" b="5460"/>
          <a:stretch/>
        </p:blipFill>
        <p:spPr bwMode="auto">
          <a:xfrm>
            <a:off x="1575435" y="1976225"/>
            <a:ext cx="8401050" cy="42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14168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Why are semi-conductors so important?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16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Due to their role in the </a:t>
            </a:r>
            <a:r>
              <a:rPr lang="en-GB" dirty="0" smtClean="0">
                <a:solidFill>
                  <a:schemeClr val="tx1">
                    <a:lumMod val="65000"/>
                    <a:lumOff val="35000"/>
                  </a:schemeClr>
                </a:solidFill>
              </a:rPr>
              <a:t>manufacture </a:t>
            </a:r>
            <a:r>
              <a:rPr lang="en-GB" dirty="0">
                <a:solidFill>
                  <a:schemeClr val="tx1">
                    <a:lumMod val="65000"/>
                    <a:lumOff val="35000"/>
                  </a:schemeClr>
                </a:solidFill>
              </a:rPr>
              <a:t>of electronic devices, </a:t>
            </a:r>
            <a:r>
              <a:rPr lang="en-GB" dirty="0" smtClean="0">
                <a:solidFill>
                  <a:schemeClr val="tx1">
                    <a:lumMod val="65000"/>
                    <a:lumOff val="35000"/>
                  </a:schemeClr>
                </a:solidFill>
              </a:rPr>
              <a:t>semi-conductors </a:t>
            </a:r>
            <a:r>
              <a:rPr lang="en-GB" dirty="0">
                <a:solidFill>
                  <a:schemeClr val="tx1">
                    <a:lumMod val="65000"/>
                    <a:lumOff val="35000"/>
                  </a:schemeClr>
                </a:solidFill>
              </a:rPr>
              <a:t>are an important part of our lives.  </a:t>
            </a:r>
            <a:r>
              <a:rPr lang="en-GB" dirty="0" smtClean="0">
                <a:solidFill>
                  <a:schemeClr val="tx1">
                    <a:lumMod val="65000"/>
                    <a:lumOff val="35000"/>
                  </a:schemeClr>
                </a:solidFill>
              </a:rPr>
              <a:t>Imagine </a:t>
            </a:r>
            <a:r>
              <a:rPr lang="en-GB" dirty="0">
                <a:solidFill>
                  <a:schemeClr val="tx1">
                    <a:lumMod val="65000"/>
                    <a:lumOff val="35000"/>
                  </a:schemeClr>
                </a:solidFill>
              </a:rPr>
              <a:t>life without electronic </a:t>
            </a:r>
            <a:r>
              <a:rPr lang="en-GB" dirty="0" smtClean="0">
                <a:solidFill>
                  <a:schemeClr val="tx1">
                    <a:lumMod val="65000"/>
                    <a:lumOff val="35000"/>
                  </a:schemeClr>
                </a:solidFill>
              </a:rPr>
              <a:t>devices? There </a:t>
            </a:r>
            <a:r>
              <a:rPr lang="en-GB" dirty="0">
                <a:solidFill>
                  <a:schemeClr val="tx1">
                    <a:lumMod val="65000"/>
                    <a:lumOff val="35000"/>
                  </a:schemeClr>
                </a:solidFill>
              </a:rPr>
              <a:t>would be no radios, no TV's, no computers, no video games, and poor medical diagnostic equipment. Although many electronic devices could be made using vacuum tube technology, the developments in semiconductor technology during the past 50 years have made electronic devices smaller, faster, and more reliable. </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 name="Rectangle 1"/>
          <p:cNvSpPr/>
          <p:nvPr/>
        </p:nvSpPr>
        <p:spPr>
          <a:xfrm>
            <a:off x="8334375" y="6238875"/>
            <a:ext cx="148018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307973" y="3384654"/>
            <a:ext cx="1309941" cy="1309941"/>
          </a:xfrm>
          <a:prstGeom prst="rect">
            <a:avLst/>
          </a:prstGeom>
        </p:spPr>
      </p:pic>
      <p:sp>
        <p:nvSpPr>
          <p:cNvPr id="10" name="Rectangle 9">
            <a:extLst>
              <a:ext uri="{FF2B5EF4-FFF2-40B4-BE49-F238E27FC236}">
                <a16:creationId xmlns:a16="http://schemas.microsoft.com/office/drawing/2014/main" id="{B99A2243-0C52-D542-BF61-3FAD1B77F3F3}"/>
              </a:ext>
            </a:extLst>
          </p:cNvPr>
          <p:cNvSpPr/>
          <p:nvPr/>
        </p:nvSpPr>
        <p:spPr>
          <a:xfrm>
            <a:off x="1522665" y="3540507"/>
            <a:ext cx="10450260" cy="1569660"/>
          </a:xfrm>
          <a:prstGeom prst="rect">
            <a:avLst/>
          </a:prstGeom>
          <a:solidFill>
            <a:schemeClr val="accent6">
              <a:lumMod val="60000"/>
              <a:lumOff val="40000"/>
            </a:schemeClr>
          </a:solidFill>
        </p:spPr>
        <p:txBody>
          <a:bodyPr wrap="square">
            <a:spAutoFit/>
          </a:bodyPr>
          <a:lstStyle/>
          <a:p>
            <a:r>
              <a:rPr lang="en-GB" sz="2400" dirty="0" smtClean="0">
                <a:solidFill>
                  <a:schemeClr val="tx1">
                    <a:lumMod val="65000"/>
                    <a:lumOff val="35000"/>
                  </a:schemeClr>
                </a:solidFill>
              </a:rPr>
              <a:t>Take a moment to think about all the </a:t>
            </a:r>
            <a:r>
              <a:rPr lang="en-GB" sz="2400" dirty="0">
                <a:solidFill>
                  <a:schemeClr val="tx1">
                    <a:lumMod val="65000"/>
                    <a:lumOff val="35000"/>
                  </a:schemeClr>
                </a:solidFill>
              </a:rPr>
              <a:t>encounters you have </a:t>
            </a:r>
            <a:r>
              <a:rPr lang="en-GB" sz="2400" dirty="0" smtClean="0">
                <a:solidFill>
                  <a:schemeClr val="tx1">
                    <a:lumMod val="65000"/>
                    <a:lumOff val="35000"/>
                  </a:schemeClr>
                </a:solidFill>
              </a:rPr>
              <a:t>had with </a:t>
            </a:r>
            <a:r>
              <a:rPr lang="en-GB" sz="2400" dirty="0">
                <a:solidFill>
                  <a:schemeClr val="tx1">
                    <a:lumMod val="65000"/>
                    <a:lumOff val="35000"/>
                  </a:schemeClr>
                </a:solidFill>
              </a:rPr>
              <a:t>electronic devices. How many of the following have you seen or used in the last twenty-four hours? Each has important components that have been manufactured with electronic materials.</a:t>
            </a:r>
          </a:p>
        </p:txBody>
      </p:sp>
      <p:sp>
        <p:nvSpPr>
          <p:cNvPr id="3" name="Rectangle 2"/>
          <p:cNvSpPr/>
          <p:nvPr/>
        </p:nvSpPr>
        <p:spPr>
          <a:xfrm>
            <a:off x="733425" y="5343525"/>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Placeholders</a:t>
            </a:r>
            <a:endParaRPr lang="en-ZA" dirty="0"/>
          </a:p>
        </p:txBody>
      </p:sp>
      <p:sp>
        <p:nvSpPr>
          <p:cNvPr id="11" name="Rectangle 10"/>
          <p:cNvSpPr/>
          <p:nvPr/>
        </p:nvSpPr>
        <p:spPr>
          <a:xfrm>
            <a:off x="2476500" y="5343525"/>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257675" y="5324475"/>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5985795" y="5307806"/>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7662195" y="5317331"/>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9576720" y="5307806"/>
            <a:ext cx="1524000"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963721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1193" y="264463"/>
            <a:ext cx="7616770"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600" b="1" dirty="0" smtClean="0"/>
              <a:t>A quick quiz</a:t>
            </a:r>
            <a:endParaRPr lang="en-GB" sz="3600" dirty="0">
              <a:latin typeface="+mn-lt"/>
            </a:endParaRPr>
          </a:p>
        </p:txBody>
      </p:sp>
      <p:sp>
        <p:nvSpPr>
          <p:cNvPr id="8" name="Content Placeholder 2"/>
          <p:cNvSpPr txBox="1">
            <a:spLocks/>
          </p:cNvSpPr>
          <p:nvPr/>
        </p:nvSpPr>
        <p:spPr>
          <a:xfrm>
            <a:off x="561193" y="1224575"/>
            <a:ext cx="110497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just"/>
            <a:r>
              <a:rPr lang="en-GB" dirty="0">
                <a:solidFill>
                  <a:schemeClr val="tx1">
                    <a:lumMod val="65000"/>
                    <a:lumOff val="35000"/>
                  </a:schemeClr>
                </a:solidFill>
              </a:rPr>
              <a:t>Before we end off, take some time to check your understanding of what we have covered in this unit by answering the following questions</a:t>
            </a:r>
            <a:r>
              <a:rPr lang="en-GB" dirty="0" smtClean="0">
                <a:solidFill>
                  <a:schemeClr val="tx1">
                    <a:lumMod val="65000"/>
                    <a:lumOff val="35000"/>
                  </a:schemeClr>
                </a:solidFill>
              </a:rPr>
              <a:t>.</a:t>
            </a:r>
          </a:p>
          <a:p>
            <a:pPr algn="just"/>
            <a:endParaRPr lang="en-GB" dirty="0">
              <a:solidFill>
                <a:schemeClr val="tx1">
                  <a:lumMod val="65000"/>
                  <a:lumOff val="35000"/>
                </a:schemeClr>
              </a:solidFill>
            </a:endParaRPr>
          </a:p>
          <a:p>
            <a:pPr algn="just"/>
            <a:r>
              <a:rPr lang="en-GB" dirty="0" smtClean="0">
                <a:solidFill>
                  <a:schemeClr val="tx1">
                    <a:lumMod val="65000"/>
                    <a:lumOff val="35000"/>
                  </a:schemeClr>
                </a:solidFill>
              </a:rPr>
              <a:t>Q1: </a:t>
            </a:r>
            <a:r>
              <a:rPr lang="en-GB" dirty="0" smtClean="0">
                <a:solidFill>
                  <a:schemeClr val="tx1">
                    <a:lumMod val="65000"/>
                    <a:lumOff val="35000"/>
                  </a:schemeClr>
                </a:solidFill>
              </a:rPr>
              <a:t>What type of elements are good conductors?</a:t>
            </a:r>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Q2</a:t>
            </a:r>
            <a:r>
              <a:rPr lang="en-GB" dirty="0" smtClean="0">
                <a:solidFill>
                  <a:schemeClr val="tx1">
                    <a:lumMod val="65000"/>
                    <a:lumOff val="35000"/>
                  </a:schemeClr>
                </a:solidFill>
              </a:rPr>
              <a:t>: Name a non-metal conductor</a:t>
            </a:r>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Q3</a:t>
            </a:r>
            <a:r>
              <a:rPr lang="en-GB" dirty="0" smtClean="0">
                <a:solidFill>
                  <a:schemeClr val="tx1">
                    <a:lumMod val="65000"/>
                    <a:lumOff val="35000"/>
                  </a:schemeClr>
                </a:solidFill>
              </a:rPr>
              <a:t>: What type of bonding do you find between the atoms of insulators?</a:t>
            </a:r>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Q4</a:t>
            </a:r>
            <a:r>
              <a:rPr lang="en-GB" dirty="0" smtClean="0">
                <a:solidFill>
                  <a:schemeClr val="tx1">
                    <a:lumMod val="65000"/>
                    <a:lumOff val="35000"/>
                  </a:schemeClr>
                </a:solidFill>
              </a:rPr>
              <a:t>: What word do we use to describe a material that is a mixture of metals?</a:t>
            </a:r>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Q5</a:t>
            </a:r>
            <a:r>
              <a:rPr lang="en-GB" dirty="0" smtClean="0">
                <a:solidFill>
                  <a:schemeClr val="tx1">
                    <a:lumMod val="65000"/>
                    <a:lumOff val="35000"/>
                  </a:schemeClr>
                </a:solidFill>
              </a:rPr>
              <a:t>: What metals are present in bronze?</a:t>
            </a:r>
            <a:endParaRPr lang="en-ZA" dirty="0">
              <a:solidFill>
                <a:prstClr val="black"/>
              </a:solidFill>
            </a:endParaRPr>
          </a:p>
          <a:p>
            <a:pPr lvl="0" algn="just"/>
            <a:endParaRPr lang="en-ZA" dirty="0"/>
          </a:p>
          <a:p>
            <a:pPr lvl="0" algn="just"/>
            <a:endParaRPr lang="en-ZA" dirty="0">
              <a:solidFill>
                <a:schemeClr val="tx1">
                  <a:lumMod val="65000"/>
                  <a:lumOff val="35000"/>
                </a:schemeClr>
              </a:solidFill>
            </a:endParaRPr>
          </a:p>
          <a:p>
            <a:pPr algn="just"/>
            <a:endParaRPr lang="en-GB" dirty="0">
              <a:solidFill>
                <a:schemeClr val="tx1">
                  <a:lumMod val="65000"/>
                  <a:lumOff val="35000"/>
                </a:schemeClr>
              </a:solidFill>
            </a:endParaRPr>
          </a:p>
          <a:p>
            <a:endParaRPr lang="en-GB" dirty="0">
              <a:solidFill>
                <a:schemeClr val="tx1">
                  <a:lumMod val="65000"/>
                  <a:lumOff val="35000"/>
                </a:schemeClr>
              </a:solidFill>
            </a:endParaRPr>
          </a:p>
          <a:p>
            <a:r>
              <a:rPr lang="en-GB" dirty="0"/>
              <a:t/>
            </a:r>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9" name="Rectangle 8"/>
          <p:cNvSpPr/>
          <p:nvPr/>
        </p:nvSpPr>
        <p:spPr>
          <a:xfrm>
            <a:off x="9077326" y="1852417"/>
            <a:ext cx="2743200" cy="12888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Add feedback and multiple choice options</a:t>
            </a:r>
            <a:endParaRPr lang="en-ZA" dirty="0"/>
          </a:p>
        </p:txBody>
      </p:sp>
    </p:spTree>
    <p:extLst>
      <p:ext uri="{BB962C8B-B14F-4D97-AF65-F5344CB8AC3E}">
        <p14:creationId xmlns:p14="http://schemas.microsoft.com/office/powerpoint/2010/main" val="1895397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smtClean="0"/>
              <a:t>Activity: Conductors and insulators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561192" y="1873890"/>
            <a:ext cx="658006" cy="658006"/>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303583" y="1782052"/>
            <a:ext cx="10600549" cy="1938992"/>
          </a:xfrm>
          <a:prstGeom prst="rect">
            <a:avLst/>
          </a:prstGeom>
          <a:solidFill>
            <a:schemeClr val="accent6">
              <a:lumMod val="60000"/>
              <a:lumOff val="40000"/>
            </a:schemeClr>
          </a:solidFill>
        </p:spPr>
        <p:txBody>
          <a:bodyPr wrap="square">
            <a:spAutoFit/>
          </a:bodyPr>
          <a:lstStyle/>
          <a:p>
            <a:pPr>
              <a:defRPr/>
            </a:pPr>
            <a:r>
              <a:rPr lang="en-US" sz="2400" b="1" dirty="0" smtClean="0">
                <a:solidFill>
                  <a:schemeClr val="tx1">
                    <a:lumMod val="65000"/>
                    <a:lumOff val="35000"/>
                  </a:schemeClr>
                </a:solidFill>
              </a:rPr>
              <a:t>Instructions:</a:t>
            </a:r>
          </a:p>
          <a:p>
            <a:pPr marL="457200" indent="-457200">
              <a:buAutoNum type="arabicPeriod"/>
              <a:defRPr/>
            </a:pPr>
            <a:r>
              <a:rPr lang="en-US" sz="2400" u="sng" dirty="0" smtClean="0">
                <a:solidFill>
                  <a:schemeClr val="tx1">
                    <a:lumMod val="65000"/>
                    <a:lumOff val="35000"/>
                  </a:schemeClr>
                </a:solidFill>
              </a:rPr>
              <a:t>Click here </a:t>
            </a:r>
            <a:r>
              <a:rPr lang="en-US" sz="2400" dirty="0" smtClean="0">
                <a:solidFill>
                  <a:schemeClr val="tx1">
                    <a:lumMod val="65000"/>
                    <a:lumOff val="35000"/>
                  </a:schemeClr>
                </a:solidFill>
              </a:rPr>
              <a:t>to open </a:t>
            </a:r>
            <a:r>
              <a:rPr lang="en-US" sz="2400" dirty="0">
                <a:solidFill>
                  <a:schemeClr val="tx1">
                    <a:lumMod val="65000"/>
                    <a:lumOff val="35000"/>
                  </a:schemeClr>
                </a:solidFill>
              </a:rPr>
              <a:t>the </a:t>
            </a:r>
            <a:r>
              <a:rPr lang="en-US" sz="2400" dirty="0" smtClean="0">
                <a:solidFill>
                  <a:schemeClr val="tx1">
                    <a:lumMod val="65000"/>
                    <a:lumOff val="35000"/>
                  </a:schemeClr>
                </a:solidFill>
              </a:rPr>
              <a:t>simulation tool.</a:t>
            </a:r>
            <a:endParaRPr lang="en-ZA" sz="2400" dirty="0">
              <a:solidFill>
                <a:schemeClr val="tx1">
                  <a:lumMod val="65000"/>
                  <a:lumOff val="35000"/>
                </a:schemeClr>
              </a:solidFill>
            </a:endParaRPr>
          </a:p>
          <a:p>
            <a:pPr marL="457200" indent="-457200">
              <a:buAutoNum type="arabicPeriod"/>
              <a:defRPr/>
            </a:pPr>
            <a:r>
              <a:rPr lang="en-ZA" sz="2400" dirty="0" smtClean="0">
                <a:solidFill>
                  <a:schemeClr val="tx1">
                    <a:lumMod val="65000"/>
                    <a:lumOff val="35000"/>
                  </a:schemeClr>
                </a:solidFill>
              </a:rPr>
              <a:t>Next, </a:t>
            </a:r>
            <a:r>
              <a:rPr lang="en-ZA" sz="2400" u="sng" dirty="0" smtClean="0">
                <a:solidFill>
                  <a:schemeClr val="tx1">
                    <a:lumMod val="65000"/>
                    <a:lumOff val="35000"/>
                  </a:schemeClr>
                </a:solidFill>
              </a:rPr>
              <a:t>click here </a:t>
            </a:r>
            <a:r>
              <a:rPr lang="en-ZA" sz="2400" dirty="0" smtClean="0">
                <a:solidFill>
                  <a:schemeClr val="tx1">
                    <a:lumMod val="65000"/>
                    <a:lumOff val="35000"/>
                  </a:schemeClr>
                </a:solidFill>
              </a:rPr>
              <a:t>to download the question sheet. Remember to save to your computer.</a:t>
            </a:r>
          </a:p>
          <a:p>
            <a:pPr marL="457200" indent="-457200">
              <a:buAutoNum type="arabicPeriod"/>
              <a:defRPr/>
            </a:pPr>
            <a:r>
              <a:rPr lang="en-ZA" sz="2400" dirty="0" smtClean="0">
                <a:solidFill>
                  <a:schemeClr val="tx1">
                    <a:lumMod val="65000"/>
                    <a:lumOff val="35000"/>
                  </a:schemeClr>
                </a:solidFill>
              </a:rPr>
              <a:t>Once complete, upload to your e-Portfolio</a:t>
            </a:r>
            <a:endParaRPr lang="en-US" sz="2400" dirty="0" smtClean="0">
              <a:solidFill>
                <a:schemeClr val="tx1">
                  <a:lumMod val="65000"/>
                  <a:lumOff val="35000"/>
                </a:schemeClr>
              </a:solidFill>
            </a:endParaRPr>
          </a:p>
        </p:txBody>
      </p:sp>
      <p:sp>
        <p:nvSpPr>
          <p:cNvPr id="10"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ZA" dirty="0">
                <a:solidFill>
                  <a:schemeClr val="tx1">
                    <a:lumMod val="65000"/>
                    <a:lumOff val="35000"/>
                  </a:schemeClr>
                </a:solidFill>
              </a:rPr>
              <a:t>You are going to have </a:t>
            </a:r>
            <a:r>
              <a:rPr lang="en-ZA" dirty="0" smtClean="0">
                <a:solidFill>
                  <a:schemeClr val="tx1">
                    <a:lumMod val="65000"/>
                    <a:lumOff val="35000"/>
                  </a:schemeClr>
                </a:solidFill>
              </a:rPr>
              <a:t>fun experimenting with conductors and insulators.</a:t>
            </a:r>
            <a:r>
              <a:rPr lang="en-GB" dirty="0">
                <a:solidFill>
                  <a:schemeClr val="tx1">
                    <a:lumMod val="65000"/>
                    <a:lumOff val="35000"/>
                  </a:schemeClr>
                </a:solidFill>
              </a:rPr>
              <a:t/>
            </a:r>
            <a:br>
              <a:rPr lang="en-GB" dirty="0">
                <a:solidFill>
                  <a:schemeClr val="tx1">
                    <a:lumMod val="65000"/>
                    <a:lumOff val="35000"/>
                  </a:schemeClr>
                </a:solidFill>
              </a:rPr>
            </a:br>
            <a:endParaRPr lang="en-GB" dirty="0">
              <a:solidFill>
                <a:schemeClr val="tx1">
                  <a:lumMod val="65000"/>
                  <a:lumOff val="35000"/>
                </a:schemeClr>
              </a:solidFill>
            </a:endParaRPr>
          </a:p>
        </p:txBody>
      </p:sp>
      <p:sp>
        <p:nvSpPr>
          <p:cNvPr id="11" name="Rectangle 10">
            <a:extLst>
              <a:ext uri="{FF2B5EF4-FFF2-40B4-BE49-F238E27FC236}">
                <a16:creationId xmlns:a16="http://schemas.microsoft.com/office/drawing/2014/main" id="{EE4D2069-C934-4427-A1B8-6479296A7AC6}"/>
              </a:ext>
            </a:extLst>
          </p:cNvPr>
          <p:cNvSpPr/>
          <p:nvPr/>
        </p:nvSpPr>
        <p:spPr>
          <a:xfrm>
            <a:off x="8186058" y="5983961"/>
            <a:ext cx="2451762" cy="351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2" descr="Related ima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67511" y="5927688"/>
            <a:ext cx="463648" cy="4636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14510" y="5476511"/>
            <a:ext cx="3216649" cy="461665"/>
          </a:xfrm>
          <a:prstGeom prst="rect">
            <a:avLst/>
          </a:prstGeom>
          <a:noFill/>
        </p:spPr>
        <p:txBody>
          <a:bodyPr wrap="square" rtlCol="0">
            <a:spAutoFit/>
          </a:bodyPr>
          <a:lstStyle/>
          <a:p>
            <a:r>
              <a:rPr lang="en-ZA" sz="2400" b="1" dirty="0" smtClean="0"/>
              <a:t>Upload to e-Portfolio</a:t>
            </a:r>
            <a:endParaRPr lang="en-ZA" sz="2400" b="1" dirty="0"/>
          </a:p>
        </p:txBody>
      </p:sp>
    </p:spTree>
    <p:custDataLst>
      <p:tags r:id="rId1"/>
    </p:custDataLst>
    <p:extLst>
      <p:ext uri="{BB962C8B-B14F-4D97-AF65-F5344CB8AC3E}">
        <p14:creationId xmlns:p14="http://schemas.microsoft.com/office/powerpoint/2010/main" val="4206016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smtClean="0"/>
              <a:t>Activity: Conductors and Insulators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561192" y="1352645"/>
            <a:ext cx="1096157" cy="1096157"/>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847850" y="1525685"/>
            <a:ext cx="9553575" cy="1200329"/>
          </a:xfrm>
          <a:prstGeom prst="rect">
            <a:avLst/>
          </a:prstGeom>
          <a:solidFill>
            <a:schemeClr val="accent6">
              <a:lumMod val="60000"/>
              <a:lumOff val="40000"/>
            </a:schemeClr>
          </a:solidFill>
        </p:spPr>
        <p:txBody>
          <a:bodyPr wrap="square">
            <a:spAutoFit/>
          </a:bodyPr>
          <a:lstStyle/>
          <a:p>
            <a:pPr>
              <a:defRPr/>
            </a:pPr>
            <a:r>
              <a:rPr lang="en-ZA" sz="2400" dirty="0" smtClean="0">
                <a:solidFill>
                  <a:schemeClr val="tx1">
                    <a:lumMod val="65000"/>
                    <a:lumOff val="35000"/>
                  </a:schemeClr>
                </a:solidFill>
              </a:rPr>
              <a:t>How did you find the activity? </a:t>
            </a:r>
            <a:r>
              <a:rPr lang="en-GB" sz="2400" dirty="0" smtClean="0">
                <a:solidFill>
                  <a:schemeClr val="tx1">
                    <a:lumMod val="65000"/>
                    <a:lumOff val="35000"/>
                  </a:schemeClr>
                </a:solidFill>
              </a:rPr>
              <a:t>In </a:t>
            </a:r>
            <a:r>
              <a:rPr lang="en-GB" sz="2400" dirty="0">
                <a:solidFill>
                  <a:schemeClr val="tx1">
                    <a:lumMod val="65000"/>
                    <a:lumOff val="35000"/>
                  </a:schemeClr>
                </a:solidFill>
              </a:rPr>
              <a:t>case you were unsure, here is a summary of the </a:t>
            </a:r>
            <a:r>
              <a:rPr lang="en-GB" sz="2400" dirty="0" smtClean="0">
                <a:solidFill>
                  <a:schemeClr val="tx1">
                    <a:lumMod val="65000"/>
                    <a:lumOff val="35000"/>
                  </a:schemeClr>
                </a:solidFill>
              </a:rPr>
              <a:t>results from the activity. </a:t>
            </a:r>
            <a:r>
              <a:rPr lang="en-GB" sz="2400" u="sng" dirty="0" smtClean="0">
                <a:solidFill>
                  <a:schemeClr val="tx1">
                    <a:lumMod val="65000"/>
                    <a:lumOff val="35000"/>
                  </a:schemeClr>
                </a:solidFill>
              </a:rPr>
              <a:t>Click here </a:t>
            </a:r>
            <a:r>
              <a:rPr lang="en-GB" sz="2400" dirty="0" smtClean="0">
                <a:solidFill>
                  <a:schemeClr val="tx1">
                    <a:lumMod val="65000"/>
                    <a:lumOff val="35000"/>
                  </a:schemeClr>
                </a:solidFill>
              </a:rPr>
              <a:t>to download.</a:t>
            </a:r>
            <a:endParaRPr lang="en-GB" sz="2400" dirty="0">
              <a:solidFill>
                <a:schemeClr val="tx1">
                  <a:lumMod val="65000"/>
                  <a:lumOff val="35000"/>
                </a:schemeClr>
              </a:solidFill>
            </a:endParaRPr>
          </a:p>
          <a:p>
            <a:pPr>
              <a:defRPr/>
            </a:pPr>
            <a:r>
              <a:rPr lang="en-ZA" sz="2400" dirty="0" smtClean="0">
                <a:solidFill>
                  <a:schemeClr val="tx1">
                    <a:lumMod val="65000"/>
                    <a:lumOff val="35000"/>
                  </a:schemeClr>
                </a:solidFill>
              </a:rPr>
              <a:t> </a:t>
            </a:r>
            <a:endParaRPr lang="en-ZA" sz="24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585127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Rectangle 3"/>
          <p:cNvSpPr/>
          <p:nvPr/>
        </p:nvSpPr>
        <p:spPr>
          <a:xfrm>
            <a:off x="1238250" y="1187503"/>
            <a:ext cx="6096000" cy="1015663"/>
          </a:xfrm>
          <a:prstGeom prst="rect">
            <a:avLst/>
          </a:prstGeom>
        </p:spPr>
        <p:txBody>
          <a:bodyPr>
            <a:spAutoFit/>
          </a:bodyPr>
          <a:lstStyle/>
          <a:p>
            <a:r>
              <a:rPr lang="en-ZA" sz="6000" dirty="0" smtClean="0">
                <a:solidFill>
                  <a:schemeClr val="bg1"/>
                </a:solidFill>
              </a:rPr>
              <a:t>APPENDIX</a:t>
            </a:r>
            <a:endParaRPr lang="en-ZA" sz="6000" dirty="0">
              <a:solidFill>
                <a:schemeClr val="bg1"/>
              </a:solidFill>
            </a:endParaRPr>
          </a:p>
        </p:txBody>
      </p:sp>
    </p:spTree>
    <p:extLst>
      <p:ext uri="{BB962C8B-B14F-4D97-AF65-F5344CB8AC3E}">
        <p14:creationId xmlns:p14="http://schemas.microsoft.com/office/powerpoint/2010/main" val="209872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Types of bonds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1191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The </a:t>
            </a:r>
            <a:r>
              <a:rPr lang="en-GB" dirty="0">
                <a:solidFill>
                  <a:schemeClr val="tx1">
                    <a:lumMod val="65000"/>
                    <a:lumOff val="35000"/>
                  </a:schemeClr>
                </a:solidFill>
              </a:rPr>
              <a:t>way in which the </a:t>
            </a:r>
            <a:r>
              <a:rPr lang="en-GB" b="1" dirty="0">
                <a:solidFill>
                  <a:schemeClr val="tx1">
                    <a:lumMod val="65000"/>
                    <a:lumOff val="35000"/>
                  </a:schemeClr>
                </a:solidFill>
              </a:rPr>
              <a:t>atoms are combined within the material </a:t>
            </a:r>
            <a:r>
              <a:rPr lang="en-GB" dirty="0">
                <a:solidFill>
                  <a:schemeClr val="tx1">
                    <a:lumMod val="65000"/>
                    <a:lumOff val="35000"/>
                  </a:schemeClr>
                </a:solidFill>
              </a:rPr>
              <a:t>(its bond type) </a:t>
            </a:r>
            <a:r>
              <a:rPr lang="en-GB" dirty="0" smtClean="0">
                <a:solidFill>
                  <a:schemeClr val="tx1">
                    <a:lumMod val="65000"/>
                    <a:lumOff val="35000"/>
                  </a:schemeClr>
                </a:solidFill>
              </a:rPr>
              <a:t>will determine </a:t>
            </a:r>
            <a:r>
              <a:rPr lang="en-GB" dirty="0">
                <a:solidFill>
                  <a:schemeClr val="tx1">
                    <a:lumMod val="65000"/>
                    <a:lumOff val="35000"/>
                  </a:schemeClr>
                </a:solidFill>
              </a:rPr>
              <a:t>whether or not the material will allow the flow of electrons</a:t>
            </a:r>
            <a:r>
              <a:rPr lang="en-GB" dirty="0" smtClean="0">
                <a:solidFill>
                  <a:schemeClr val="tx1">
                    <a:lumMod val="65000"/>
                    <a:lumOff val="35000"/>
                  </a:schemeClr>
                </a:solidFill>
              </a:rPr>
              <a:t>. There are three </a:t>
            </a:r>
            <a:r>
              <a:rPr lang="en-GB" b="1" dirty="0" smtClean="0">
                <a:solidFill>
                  <a:schemeClr val="tx1">
                    <a:lumMod val="65000"/>
                    <a:lumOff val="35000"/>
                  </a:schemeClr>
                </a:solidFill>
              </a:rPr>
              <a:t>types of </a:t>
            </a:r>
            <a:r>
              <a:rPr lang="en-GB" b="1" dirty="0" smtClean="0">
                <a:solidFill>
                  <a:schemeClr val="tx1">
                    <a:lumMod val="65000"/>
                    <a:lumOff val="35000"/>
                  </a:schemeClr>
                </a:solidFill>
              </a:rPr>
              <a:t>bonds</a:t>
            </a:r>
            <a:r>
              <a:rPr lang="en-GB" dirty="0" smtClean="0">
                <a:solidFill>
                  <a:schemeClr val="tx1">
                    <a:lumMod val="65000"/>
                    <a:lumOff val="35000"/>
                  </a:schemeClr>
                </a:solidFill>
              </a:rPr>
              <a:t>:</a:t>
            </a:r>
            <a:endParaRPr lang="en-ZA"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9" name="Rectangle 28">
            <a:extLst>
              <a:ext uri="{FF2B5EF4-FFF2-40B4-BE49-F238E27FC236}">
                <a16:creationId xmlns:a16="http://schemas.microsoft.com/office/drawing/2014/main" id="{7F2DE604-002E-C142-9C31-C0BAA65CF123}"/>
              </a:ext>
            </a:extLst>
          </p:cNvPr>
          <p:cNvSpPr/>
          <p:nvPr/>
        </p:nvSpPr>
        <p:spPr>
          <a:xfrm>
            <a:off x="640113" y="2654057"/>
            <a:ext cx="10811658"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Metallic bonds</a:t>
            </a:r>
            <a:endParaRPr lang="en-GB" sz="3200" dirty="0"/>
          </a:p>
        </p:txBody>
      </p:sp>
      <p:sp>
        <p:nvSpPr>
          <p:cNvPr id="30" name="Rectangle 29">
            <a:extLst>
              <a:ext uri="{FF2B5EF4-FFF2-40B4-BE49-F238E27FC236}">
                <a16:creationId xmlns:a16="http://schemas.microsoft.com/office/drawing/2014/main" id="{31D2CD83-4310-D142-BD2A-5F18469DBC3B}"/>
              </a:ext>
            </a:extLst>
          </p:cNvPr>
          <p:cNvSpPr/>
          <p:nvPr/>
        </p:nvSpPr>
        <p:spPr>
          <a:xfrm>
            <a:off x="640113" y="3355522"/>
            <a:ext cx="10811658" cy="5599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Covalent bonds</a:t>
            </a:r>
            <a:endParaRPr lang="en-GB" sz="3200" dirty="0"/>
          </a:p>
        </p:txBody>
      </p:sp>
      <p:sp>
        <p:nvSpPr>
          <p:cNvPr id="31" name="Oval 30">
            <a:extLst>
              <a:ext uri="{FF2B5EF4-FFF2-40B4-BE49-F238E27FC236}">
                <a16:creationId xmlns:a16="http://schemas.microsoft.com/office/drawing/2014/main" id="{2FF7A133-EF8E-6B45-B580-6C3D43A82F26}"/>
              </a:ext>
            </a:extLst>
          </p:cNvPr>
          <p:cNvSpPr/>
          <p:nvPr/>
        </p:nvSpPr>
        <p:spPr>
          <a:xfrm>
            <a:off x="728154" y="273542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32" name="Oval 31">
            <a:extLst>
              <a:ext uri="{FF2B5EF4-FFF2-40B4-BE49-F238E27FC236}">
                <a16:creationId xmlns:a16="http://schemas.microsoft.com/office/drawing/2014/main" id="{EFFB9B5B-2BCC-5242-982E-F2CFA703593D}"/>
              </a:ext>
            </a:extLst>
          </p:cNvPr>
          <p:cNvSpPr/>
          <p:nvPr/>
        </p:nvSpPr>
        <p:spPr>
          <a:xfrm>
            <a:off x="728154" y="341763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36" name="Rectangle 35">
            <a:extLst>
              <a:ext uri="{FF2B5EF4-FFF2-40B4-BE49-F238E27FC236}">
                <a16:creationId xmlns:a16="http://schemas.microsoft.com/office/drawing/2014/main" id="{0F2C6F92-B0E0-7441-B83F-47EAD9E62534}"/>
              </a:ext>
            </a:extLst>
          </p:cNvPr>
          <p:cNvSpPr/>
          <p:nvPr/>
        </p:nvSpPr>
        <p:spPr>
          <a:xfrm>
            <a:off x="1657350" y="5103256"/>
            <a:ext cx="9632496" cy="1569660"/>
          </a:xfrm>
          <a:prstGeom prst="rect">
            <a:avLst/>
          </a:prstGeom>
          <a:noFill/>
          <a:ln w="28575">
            <a:solidFill>
              <a:srgbClr val="00B050"/>
            </a:solidFill>
          </a:ln>
        </p:spPr>
        <p:txBody>
          <a:bodyPr wrap="square">
            <a:spAutoFit/>
          </a:bodyPr>
          <a:lstStyle/>
          <a:p>
            <a:r>
              <a:rPr lang="en-ZA" sz="2400" b="1" dirty="0" smtClean="0">
                <a:solidFill>
                  <a:schemeClr val="tx1">
                    <a:lumMod val="65000"/>
                    <a:lumOff val="35000"/>
                  </a:schemeClr>
                </a:solidFill>
              </a:rPr>
              <a:t>Did you know?</a:t>
            </a:r>
          </a:p>
          <a:p>
            <a:r>
              <a:rPr lang="en-ZA" sz="2400" b="1" dirty="0" smtClean="0">
                <a:solidFill>
                  <a:schemeClr val="tx1">
                    <a:lumMod val="65000"/>
                    <a:lumOff val="35000"/>
                  </a:schemeClr>
                </a:solidFill>
              </a:rPr>
              <a:t>Metals </a:t>
            </a:r>
            <a:r>
              <a:rPr lang="en-ZA" sz="2400" dirty="0" smtClean="0">
                <a:solidFill>
                  <a:schemeClr val="tx1">
                    <a:lumMod val="65000"/>
                    <a:lumOff val="35000"/>
                  </a:schemeClr>
                </a:solidFill>
              </a:rPr>
              <a:t>are not only good electrical conductors, they also conduct heat. Metals can be made into strands of wire (ductile) or rolled into flat sheets (malleable).</a:t>
            </a:r>
            <a:endParaRPr lang="en-ZA" sz="2400" b="1" dirty="0">
              <a:solidFill>
                <a:schemeClr val="tx1">
                  <a:lumMod val="65000"/>
                  <a:lumOff val="35000"/>
                </a:schemeClr>
              </a:solidFill>
            </a:endParaRPr>
          </a:p>
        </p:txBody>
      </p:sp>
      <p:pic>
        <p:nvPicPr>
          <p:cNvPr id="39"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 xmlns:asvg="http://schemas.microsoft.com/office/drawing/2016/SVG/main" r:embed="rId12"/>
              </a:ext>
            </a:extLst>
          </a:blip>
          <a:stretch>
            <a:fillRect/>
          </a:stretch>
        </p:blipFill>
        <p:spPr>
          <a:xfrm>
            <a:off x="513458" y="5103256"/>
            <a:ext cx="915182" cy="915182"/>
          </a:xfrm>
          <a:prstGeom prst="rect">
            <a:avLst/>
          </a:prstGeom>
        </p:spPr>
      </p:pic>
      <p:sp>
        <p:nvSpPr>
          <p:cNvPr id="40" name="Rectangle 39">
            <a:extLst>
              <a:ext uri="{FF2B5EF4-FFF2-40B4-BE49-F238E27FC236}">
                <a16:creationId xmlns:a16="http://schemas.microsoft.com/office/drawing/2014/main" id="{31D2CD83-4310-D142-BD2A-5F18469DBC3B}"/>
              </a:ext>
            </a:extLst>
          </p:cNvPr>
          <p:cNvSpPr/>
          <p:nvPr/>
        </p:nvSpPr>
        <p:spPr>
          <a:xfrm>
            <a:off x="640113" y="3990160"/>
            <a:ext cx="10811658" cy="5599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Ionic bonds</a:t>
            </a:r>
            <a:endParaRPr lang="en-GB" sz="3200" dirty="0"/>
          </a:p>
        </p:txBody>
      </p:sp>
      <p:sp>
        <p:nvSpPr>
          <p:cNvPr id="41" name="Oval 40">
            <a:extLst>
              <a:ext uri="{FF2B5EF4-FFF2-40B4-BE49-F238E27FC236}">
                <a16:creationId xmlns:a16="http://schemas.microsoft.com/office/drawing/2014/main" id="{EFFB9B5B-2BCC-5242-982E-F2CFA703593D}"/>
              </a:ext>
            </a:extLst>
          </p:cNvPr>
          <p:cNvSpPr/>
          <p:nvPr/>
        </p:nvSpPr>
        <p:spPr>
          <a:xfrm>
            <a:off x="728154" y="405226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5"/>
                </a:solidFill>
              </a:rPr>
              <a:t>3</a:t>
            </a:r>
            <a:endParaRPr lang="en-GB" dirty="0">
              <a:solidFill>
                <a:schemeClr val="accent5"/>
              </a:solidFill>
            </a:endParaRPr>
          </a:p>
        </p:txBody>
      </p:sp>
    </p:spTree>
    <p:custDataLst>
      <p:tags r:id="rId1"/>
    </p:custDataLst>
    <p:extLst>
      <p:ext uri="{BB962C8B-B14F-4D97-AF65-F5344CB8AC3E}">
        <p14:creationId xmlns:p14="http://schemas.microsoft.com/office/powerpoint/2010/main" val="50371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Conductors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27157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An electrical current is the </a:t>
            </a:r>
            <a:r>
              <a:rPr lang="en-GB" b="1" dirty="0">
                <a:solidFill>
                  <a:schemeClr val="tx1">
                    <a:lumMod val="65000"/>
                    <a:lumOff val="35000"/>
                  </a:schemeClr>
                </a:solidFill>
              </a:rPr>
              <a:t>free movement of </a:t>
            </a:r>
            <a:r>
              <a:rPr lang="en-GB" b="1" dirty="0" smtClean="0">
                <a:solidFill>
                  <a:schemeClr val="tx1">
                    <a:lumMod val="65000"/>
                    <a:lumOff val="35000"/>
                  </a:schemeClr>
                </a:solidFill>
              </a:rPr>
              <a:t>charged particles</a:t>
            </a:r>
            <a:r>
              <a:rPr lang="en-GB" dirty="0" smtClean="0">
                <a:solidFill>
                  <a:schemeClr val="tx1">
                    <a:lumMod val="65000"/>
                    <a:lumOff val="35000"/>
                  </a:schemeClr>
                </a:solidFill>
              </a:rPr>
              <a:t>. </a:t>
            </a:r>
            <a:r>
              <a:rPr lang="en-GB" dirty="0" smtClean="0">
                <a:solidFill>
                  <a:schemeClr val="tx1">
                    <a:lumMod val="65000"/>
                    <a:lumOff val="35000"/>
                  </a:schemeClr>
                </a:solidFill>
              </a:rPr>
              <a:t>So if</a:t>
            </a:r>
            <a:r>
              <a:rPr lang="en-GB" dirty="0" smtClean="0">
                <a:solidFill>
                  <a:schemeClr val="tx1">
                    <a:lumMod val="65000"/>
                    <a:lumOff val="35000"/>
                  </a:schemeClr>
                </a:solidFill>
              </a:rPr>
              <a:t> </a:t>
            </a:r>
            <a:r>
              <a:rPr lang="en-GB" dirty="0">
                <a:solidFill>
                  <a:schemeClr val="tx1">
                    <a:lumMod val="65000"/>
                    <a:lumOff val="35000"/>
                  </a:schemeClr>
                </a:solidFill>
              </a:rPr>
              <a:t>a material </a:t>
            </a:r>
            <a:r>
              <a:rPr lang="en-GB" b="1" dirty="0">
                <a:solidFill>
                  <a:schemeClr val="tx1">
                    <a:lumMod val="65000"/>
                    <a:lumOff val="35000"/>
                  </a:schemeClr>
                </a:solidFill>
              </a:rPr>
              <a:t>allows the </a:t>
            </a:r>
            <a:r>
              <a:rPr lang="en-GB" b="1" dirty="0" smtClean="0">
                <a:solidFill>
                  <a:schemeClr val="tx1">
                    <a:lumMod val="65000"/>
                    <a:lumOff val="35000"/>
                  </a:schemeClr>
                </a:solidFill>
              </a:rPr>
              <a:t>flow </a:t>
            </a:r>
            <a:r>
              <a:rPr lang="en-GB" b="1" dirty="0">
                <a:solidFill>
                  <a:schemeClr val="tx1">
                    <a:lumMod val="65000"/>
                    <a:lumOff val="35000"/>
                  </a:schemeClr>
                </a:solidFill>
              </a:rPr>
              <a:t>of electrons </a:t>
            </a:r>
            <a:r>
              <a:rPr lang="en-GB" dirty="0">
                <a:solidFill>
                  <a:schemeClr val="tx1">
                    <a:lumMod val="65000"/>
                    <a:lumOff val="35000"/>
                  </a:schemeClr>
                </a:solidFill>
              </a:rPr>
              <a:t>through it, it is a </a:t>
            </a:r>
            <a:r>
              <a:rPr lang="en-GB" b="1" dirty="0">
                <a:solidFill>
                  <a:schemeClr val="tx1">
                    <a:lumMod val="65000"/>
                    <a:lumOff val="35000"/>
                  </a:schemeClr>
                </a:solidFill>
              </a:rPr>
              <a:t>conductor</a:t>
            </a:r>
            <a:r>
              <a:rPr lang="en-GB" dirty="0">
                <a:solidFill>
                  <a:schemeClr val="tx1">
                    <a:lumMod val="65000"/>
                    <a:lumOff val="35000"/>
                  </a:schemeClr>
                </a:solidFill>
              </a:rPr>
              <a:t>.  </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106" t="48578" r="27259" b="-1"/>
          <a:stretch/>
        </p:blipFill>
        <p:spPr bwMode="auto">
          <a:xfrm>
            <a:off x="4556588" y="3176079"/>
            <a:ext cx="2002219" cy="238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 xmlns:asvg="http://schemas.microsoft.com/office/drawing/2016/SVG/main" r:embed="rId14"/>
              </a:ext>
            </a:extLst>
          </a:blip>
          <a:stretch>
            <a:fillRect/>
          </a:stretch>
        </p:blipFill>
        <p:spPr>
          <a:xfrm>
            <a:off x="419844" y="1991287"/>
            <a:ext cx="1278492" cy="1278492"/>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698336" y="2277124"/>
            <a:ext cx="9720942"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rgbClr val="43525A"/>
                </a:solidFill>
              </a:rPr>
              <a:t>Take a look at the atomic structure of </a:t>
            </a:r>
            <a:r>
              <a:rPr lang="en-ZA" sz="2400" dirty="0" smtClean="0">
                <a:solidFill>
                  <a:srgbClr val="43525A"/>
                </a:solidFill>
              </a:rPr>
              <a:t>three </a:t>
            </a:r>
            <a:r>
              <a:rPr lang="en-ZA" sz="2400" dirty="0" smtClean="0">
                <a:solidFill>
                  <a:srgbClr val="43525A"/>
                </a:solidFill>
              </a:rPr>
              <a:t>metal elements</a:t>
            </a:r>
            <a:r>
              <a:rPr lang="en-ZA" sz="2400" dirty="0" smtClean="0">
                <a:solidFill>
                  <a:srgbClr val="43525A"/>
                </a:solidFill>
              </a:rPr>
              <a:t> </a:t>
            </a:r>
            <a:r>
              <a:rPr lang="en-ZA" sz="2400" dirty="0" smtClean="0">
                <a:solidFill>
                  <a:srgbClr val="43525A"/>
                </a:solidFill>
              </a:rPr>
              <a:t>below. </a:t>
            </a:r>
            <a:br>
              <a:rPr lang="en-ZA" sz="2400" dirty="0" smtClean="0">
                <a:solidFill>
                  <a:srgbClr val="43525A"/>
                </a:solidFill>
              </a:rPr>
            </a:br>
            <a:r>
              <a:rPr lang="en-ZA" sz="2400" b="1" dirty="0" smtClean="0">
                <a:solidFill>
                  <a:srgbClr val="43525A"/>
                </a:solidFill>
              </a:rPr>
              <a:t>Do you notice anything </a:t>
            </a:r>
            <a:r>
              <a:rPr lang="en-ZA" sz="2400" b="1" dirty="0" smtClean="0">
                <a:solidFill>
                  <a:srgbClr val="43525A"/>
                </a:solidFill>
              </a:rPr>
              <a:t>that these atoms have in </a:t>
            </a:r>
            <a:r>
              <a:rPr lang="en-ZA" sz="2400" b="1" dirty="0" smtClean="0">
                <a:solidFill>
                  <a:srgbClr val="43525A"/>
                </a:solidFill>
              </a:rPr>
              <a:t>common?</a:t>
            </a:r>
            <a:endParaRPr lang="en-ZA" sz="2400" b="1" dirty="0">
              <a:solidFill>
                <a:srgbClr val="43525A"/>
              </a:solidFill>
            </a:endParaRPr>
          </a:p>
        </p:txBody>
      </p:sp>
      <p:sp>
        <p:nvSpPr>
          <p:cNvPr id="2" name="TextBox 1"/>
          <p:cNvSpPr txBox="1"/>
          <p:nvPr/>
        </p:nvSpPr>
        <p:spPr>
          <a:xfrm>
            <a:off x="12398827" y="1831507"/>
            <a:ext cx="2764972" cy="4154984"/>
          </a:xfrm>
          <a:prstGeom prst="rect">
            <a:avLst/>
          </a:prstGeom>
          <a:solidFill>
            <a:schemeClr val="accent1">
              <a:lumMod val="60000"/>
              <a:lumOff val="40000"/>
            </a:schemeClr>
          </a:solidFill>
        </p:spPr>
        <p:txBody>
          <a:bodyPr wrap="square" rtlCol="0">
            <a:spAutoFit/>
          </a:bodyPr>
          <a:lstStyle/>
          <a:p>
            <a:r>
              <a:rPr lang="en-GB" sz="2400" dirty="0" smtClean="0">
                <a:solidFill>
                  <a:schemeClr val="tx1">
                    <a:lumMod val="65000"/>
                    <a:lumOff val="35000"/>
                  </a:schemeClr>
                </a:solidFill>
              </a:rPr>
              <a:t>All these conductors contain one electron in their outer shell. These are called </a:t>
            </a:r>
            <a:r>
              <a:rPr lang="en-GB" sz="2400" dirty="0" smtClean="0">
                <a:solidFill>
                  <a:schemeClr val="tx1">
                    <a:lumMod val="65000"/>
                    <a:lumOff val="35000"/>
                  </a:schemeClr>
                </a:solidFill>
              </a:rPr>
              <a:t>valence </a:t>
            </a:r>
            <a:r>
              <a:rPr lang="en-GB" sz="2400" dirty="0" smtClean="0">
                <a:solidFill>
                  <a:schemeClr val="tx1">
                    <a:lumMod val="65000"/>
                    <a:lumOff val="35000"/>
                  </a:schemeClr>
                </a:solidFill>
              </a:rPr>
              <a:t>electrons. Valence electrons are easily freed from the atom of conductors, producing current flow.</a:t>
            </a:r>
            <a:endParaRPr lang="en-GB" sz="2400" dirty="0">
              <a:solidFill>
                <a:schemeClr val="tx1">
                  <a:lumMod val="65000"/>
                  <a:lumOff val="35000"/>
                </a:schemeClr>
              </a:solidFill>
            </a:endParaRPr>
          </a:p>
        </p:txBody>
      </p:sp>
      <p:pic>
        <p:nvPicPr>
          <p:cNvPr id="11"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548847" y="5415362"/>
            <a:ext cx="982963" cy="982963"/>
          </a:xfrm>
          <a:prstGeom prst="rect">
            <a:avLst/>
          </a:prstGeom>
        </p:spPr>
      </p:pic>
      <p:sp>
        <p:nvSpPr>
          <p:cNvPr id="12" name="Rectangle 11">
            <a:extLst>
              <a:ext uri="{FF2B5EF4-FFF2-40B4-BE49-F238E27FC236}">
                <a16:creationId xmlns:a16="http://schemas.microsoft.com/office/drawing/2014/main" id="{B99A2243-0C52-D542-BF61-3FAD1B77F3F3}"/>
              </a:ext>
            </a:extLst>
          </p:cNvPr>
          <p:cNvSpPr/>
          <p:nvPr/>
        </p:nvSpPr>
        <p:spPr>
          <a:xfrm>
            <a:off x="1698335" y="5750284"/>
            <a:ext cx="9448799" cy="461665"/>
          </a:xfrm>
          <a:prstGeom prst="rect">
            <a:avLst/>
          </a:prstGeom>
          <a:noFill/>
          <a:ln>
            <a:solidFill>
              <a:srgbClr val="00B050"/>
            </a:solidFill>
          </a:ln>
        </p:spPr>
        <p:txBody>
          <a:bodyPr wrap="square">
            <a:spAutoFit/>
          </a:bodyPr>
          <a:lstStyle/>
          <a:p>
            <a:pPr lvl="0">
              <a:defRPr/>
            </a:pPr>
            <a:r>
              <a:rPr lang="en-ZA" sz="2400" b="1" dirty="0" smtClean="0">
                <a:solidFill>
                  <a:srgbClr val="43525A"/>
                </a:solidFill>
              </a:rPr>
              <a:t>Need a hint…? </a:t>
            </a:r>
            <a:r>
              <a:rPr lang="en-ZA" sz="2400" dirty="0" smtClean="0">
                <a:solidFill>
                  <a:srgbClr val="43525A"/>
                </a:solidFill>
              </a:rPr>
              <a:t>Click here.</a:t>
            </a:r>
            <a:endParaRPr lang="en-ZA" sz="2400" b="1" dirty="0">
              <a:solidFill>
                <a:srgbClr val="43525A"/>
              </a:solidFill>
            </a:endParaRPr>
          </a:p>
        </p:txBody>
      </p:sp>
      <p:sp>
        <p:nvSpPr>
          <p:cNvPr id="15" name="Rectangle 14">
            <a:extLst>
              <a:ext uri="{FF2B5EF4-FFF2-40B4-BE49-F238E27FC236}">
                <a16:creationId xmlns:a16="http://schemas.microsoft.com/office/drawing/2014/main" id="{B99A2243-0C52-D542-BF61-3FAD1B77F3F3}"/>
              </a:ext>
            </a:extLst>
          </p:cNvPr>
          <p:cNvSpPr/>
          <p:nvPr/>
        </p:nvSpPr>
        <p:spPr>
          <a:xfrm>
            <a:off x="12764347" y="1343732"/>
            <a:ext cx="1262739" cy="461665"/>
          </a:xfrm>
          <a:prstGeom prst="rect">
            <a:avLst/>
          </a:prstGeom>
          <a:noFill/>
          <a:ln>
            <a:noFill/>
          </a:ln>
        </p:spPr>
        <p:txBody>
          <a:bodyPr wrap="square">
            <a:spAutoFit/>
          </a:bodyPr>
          <a:lstStyle/>
          <a:p>
            <a:pPr lvl="0">
              <a:defRPr/>
            </a:pPr>
            <a:r>
              <a:rPr lang="en-ZA" sz="2400" b="1" dirty="0" smtClean="0">
                <a:solidFill>
                  <a:srgbClr val="43525A"/>
                </a:solidFill>
              </a:rPr>
              <a:t>Hint </a:t>
            </a:r>
            <a:endParaRPr lang="en-ZA" sz="2400" b="1" dirty="0">
              <a:solidFill>
                <a:srgbClr val="43525A"/>
              </a:solidFill>
            </a:endParaRPr>
          </a:p>
        </p:txBody>
      </p:sp>
      <p:pic>
        <p:nvPicPr>
          <p:cNvPr id="16"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2192000" y="1144072"/>
            <a:ext cx="687435" cy="687435"/>
          </a:xfrm>
          <a:prstGeom prst="rect">
            <a:avLst/>
          </a:prstGeom>
        </p:spPr>
      </p:pic>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952" t="52295" r="48645" b="-1"/>
          <a:stretch/>
        </p:blipFill>
        <p:spPr bwMode="auto">
          <a:xfrm>
            <a:off x="1192541" y="3167544"/>
            <a:ext cx="1790145" cy="232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3416" t="40934" b="-1"/>
          <a:stretch/>
        </p:blipFill>
        <p:spPr bwMode="auto">
          <a:xfrm>
            <a:off x="8577943" y="3244040"/>
            <a:ext cx="2019743" cy="224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B99A2243-0C52-D542-BF61-3FAD1B77F3F3}"/>
              </a:ext>
            </a:extLst>
          </p:cNvPr>
          <p:cNvSpPr/>
          <p:nvPr/>
        </p:nvSpPr>
        <p:spPr>
          <a:xfrm>
            <a:off x="1328060" y="5125147"/>
            <a:ext cx="1262739" cy="461665"/>
          </a:xfrm>
          <a:prstGeom prst="rect">
            <a:avLst/>
          </a:prstGeom>
          <a:noFill/>
          <a:ln>
            <a:noFill/>
          </a:ln>
        </p:spPr>
        <p:txBody>
          <a:bodyPr wrap="square">
            <a:spAutoFit/>
          </a:bodyPr>
          <a:lstStyle/>
          <a:p>
            <a:pPr lvl="0">
              <a:defRPr/>
            </a:pPr>
            <a:r>
              <a:rPr lang="en-ZA" sz="2400" b="1" dirty="0" smtClean="0">
                <a:solidFill>
                  <a:srgbClr val="43525A"/>
                </a:solidFill>
              </a:rPr>
              <a:t>Copper </a:t>
            </a:r>
            <a:endParaRPr lang="en-ZA" sz="2400" b="1" dirty="0">
              <a:solidFill>
                <a:srgbClr val="43525A"/>
              </a:solidFill>
            </a:endParaRPr>
          </a:p>
        </p:txBody>
      </p:sp>
      <p:sp>
        <p:nvSpPr>
          <p:cNvPr id="20" name="Rectangle 19">
            <a:extLst>
              <a:ext uri="{FF2B5EF4-FFF2-40B4-BE49-F238E27FC236}">
                <a16:creationId xmlns:a16="http://schemas.microsoft.com/office/drawing/2014/main" id="{B99A2243-0C52-D542-BF61-3FAD1B77F3F3}"/>
              </a:ext>
            </a:extLst>
          </p:cNvPr>
          <p:cNvSpPr/>
          <p:nvPr/>
        </p:nvSpPr>
        <p:spPr>
          <a:xfrm>
            <a:off x="4953165" y="5125147"/>
            <a:ext cx="1262739" cy="461665"/>
          </a:xfrm>
          <a:prstGeom prst="rect">
            <a:avLst/>
          </a:prstGeom>
          <a:noFill/>
          <a:ln>
            <a:noFill/>
          </a:ln>
        </p:spPr>
        <p:txBody>
          <a:bodyPr wrap="square">
            <a:spAutoFit/>
          </a:bodyPr>
          <a:lstStyle/>
          <a:p>
            <a:pPr lvl="0" algn="ctr">
              <a:defRPr/>
            </a:pPr>
            <a:r>
              <a:rPr lang="en-ZA" sz="2400" b="1" dirty="0" smtClean="0">
                <a:solidFill>
                  <a:srgbClr val="43525A"/>
                </a:solidFill>
              </a:rPr>
              <a:t>Silver </a:t>
            </a:r>
            <a:endParaRPr lang="en-ZA" sz="2400" b="1" dirty="0">
              <a:solidFill>
                <a:srgbClr val="43525A"/>
              </a:solidFill>
            </a:endParaRPr>
          </a:p>
        </p:txBody>
      </p:sp>
      <p:sp>
        <p:nvSpPr>
          <p:cNvPr id="21" name="Rectangle 20">
            <a:extLst>
              <a:ext uri="{FF2B5EF4-FFF2-40B4-BE49-F238E27FC236}">
                <a16:creationId xmlns:a16="http://schemas.microsoft.com/office/drawing/2014/main" id="{B99A2243-0C52-D542-BF61-3FAD1B77F3F3}"/>
              </a:ext>
            </a:extLst>
          </p:cNvPr>
          <p:cNvSpPr/>
          <p:nvPr/>
        </p:nvSpPr>
        <p:spPr>
          <a:xfrm>
            <a:off x="8956444" y="5125147"/>
            <a:ext cx="1262739" cy="461665"/>
          </a:xfrm>
          <a:prstGeom prst="rect">
            <a:avLst/>
          </a:prstGeom>
          <a:noFill/>
          <a:ln>
            <a:noFill/>
          </a:ln>
        </p:spPr>
        <p:txBody>
          <a:bodyPr wrap="square">
            <a:spAutoFit/>
          </a:bodyPr>
          <a:lstStyle/>
          <a:p>
            <a:pPr lvl="0" algn="ctr">
              <a:defRPr/>
            </a:pPr>
            <a:r>
              <a:rPr lang="en-ZA" sz="2400" b="1" dirty="0" smtClean="0">
                <a:solidFill>
                  <a:srgbClr val="43525A"/>
                </a:solidFill>
              </a:rPr>
              <a:t>Gold </a:t>
            </a:r>
            <a:endParaRPr lang="en-ZA" sz="2400" b="1" dirty="0">
              <a:solidFill>
                <a:srgbClr val="43525A"/>
              </a:solidFill>
            </a:endParaRPr>
          </a:p>
        </p:txBody>
      </p:sp>
    </p:spTree>
    <p:custDataLst>
      <p:tags r:id="rId1"/>
    </p:custDataLst>
    <p:extLst>
      <p:ext uri="{BB962C8B-B14F-4D97-AF65-F5344CB8AC3E}">
        <p14:creationId xmlns:p14="http://schemas.microsoft.com/office/powerpoint/2010/main" val="66844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Atomic structure of a conductor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16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Let’s take a look at the atomic structure of two conductors, silver and copper</a:t>
            </a:r>
            <a:r>
              <a:rPr lang="en-GB" b="1" dirty="0" smtClean="0">
                <a:solidFill>
                  <a:schemeClr val="tx1">
                    <a:lumMod val="65000"/>
                    <a:lumOff val="35000"/>
                  </a:schemeClr>
                </a:solidFill>
              </a:rPr>
              <a:t>.</a:t>
            </a:r>
            <a:endParaRPr lang="en-GB" dirty="0" smtClean="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 name="Rectangle 1"/>
          <p:cNvSpPr/>
          <p:nvPr/>
        </p:nvSpPr>
        <p:spPr>
          <a:xfrm>
            <a:off x="8334375" y="6238875"/>
            <a:ext cx="148018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p:cNvPicPr>
            <a:picLocks noChangeAspect="1"/>
          </p:cNvPicPr>
          <p:nvPr/>
        </p:nvPicPr>
        <p:blipFill>
          <a:blip r:embed="rId4"/>
          <a:stretch>
            <a:fillRect/>
          </a:stretch>
        </p:blipFill>
        <p:spPr>
          <a:xfrm>
            <a:off x="2495550" y="1858684"/>
            <a:ext cx="7200900" cy="4724400"/>
          </a:xfrm>
          <a:prstGeom prst="rect">
            <a:avLst/>
          </a:prstGeom>
        </p:spPr>
      </p:pic>
    </p:spTree>
    <p:custDataLst>
      <p:tags r:id="rId1"/>
    </p:custDataLst>
    <p:extLst>
      <p:ext uri="{BB962C8B-B14F-4D97-AF65-F5344CB8AC3E}">
        <p14:creationId xmlns:p14="http://schemas.microsoft.com/office/powerpoint/2010/main" val="140341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makes a good conductor?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1191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b="1" dirty="0" smtClean="0">
                <a:solidFill>
                  <a:schemeClr val="tx1">
                    <a:lumMod val="65000"/>
                    <a:lumOff val="35000"/>
                  </a:schemeClr>
                </a:solidFill>
              </a:rPr>
              <a:t>Metals</a:t>
            </a:r>
            <a:r>
              <a:rPr lang="en-GB" dirty="0" smtClean="0">
                <a:solidFill>
                  <a:schemeClr val="tx1">
                    <a:lumMod val="65000"/>
                    <a:lumOff val="35000"/>
                  </a:schemeClr>
                </a:solidFill>
              </a:rPr>
              <a:t> are </a:t>
            </a:r>
            <a:r>
              <a:rPr lang="en-GB" b="1" dirty="0" smtClean="0">
                <a:solidFill>
                  <a:schemeClr val="tx1">
                    <a:lumMod val="65000"/>
                    <a:lumOff val="35000"/>
                  </a:schemeClr>
                </a:solidFill>
              </a:rPr>
              <a:t>good conductors </a:t>
            </a:r>
            <a:r>
              <a:rPr lang="en-GB" dirty="0" smtClean="0">
                <a:solidFill>
                  <a:schemeClr val="tx1">
                    <a:lumMod val="65000"/>
                    <a:lumOff val="35000"/>
                  </a:schemeClr>
                </a:solidFill>
              </a:rPr>
              <a:t>of electricity. Metals have valence electrons which are loosely bound.  In an electric circuit, these electrons can freely move around the circuit with a domino-like effect. (*We cover electrical circuits in more detail in the next unit).</a:t>
            </a: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948" t="19529"/>
          <a:stretch/>
        </p:blipFill>
        <p:spPr bwMode="auto">
          <a:xfrm>
            <a:off x="987021" y="2953003"/>
            <a:ext cx="2737039" cy="240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6795" r="46173"/>
          <a:stretch/>
        </p:blipFill>
        <p:spPr bwMode="auto">
          <a:xfrm>
            <a:off x="7224213" y="3061665"/>
            <a:ext cx="3065961" cy="218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85256" y="2583671"/>
            <a:ext cx="2710544" cy="369332"/>
          </a:xfrm>
          <a:prstGeom prst="rect">
            <a:avLst/>
          </a:prstGeom>
          <a:noFill/>
        </p:spPr>
        <p:txBody>
          <a:bodyPr wrap="square" rtlCol="0">
            <a:spAutoFit/>
          </a:bodyPr>
          <a:lstStyle/>
          <a:p>
            <a:r>
              <a:rPr lang="en-ZA" b="1" dirty="0" smtClean="0"/>
              <a:t>Metals (Conductors)</a:t>
            </a:r>
            <a:endParaRPr lang="en-ZA" b="1" dirty="0"/>
          </a:p>
        </p:txBody>
      </p:sp>
      <p:sp>
        <p:nvSpPr>
          <p:cNvPr id="12" name="TextBox 11"/>
          <p:cNvSpPr txBox="1"/>
          <p:nvPr/>
        </p:nvSpPr>
        <p:spPr>
          <a:xfrm>
            <a:off x="7968341" y="2551405"/>
            <a:ext cx="3363688" cy="369332"/>
          </a:xfrm>
          <a:prstGeom prst="rect">
            <a:avLst/>
          </a:prstGeom>
          <a:noFill/>
        </p:spPr>
        <p:txBody>
          <a:bodyPr wrap="square" rtlCol="0">
            <a:spAutoFit/>
          </a:bodyPr>
          <a:lstStyle/>
          <a:p>
            <a:r>
              <a:rPr lang="en-ZA" b="1" dirty="0" smtClean="0"/>
              <a:t>Ceramics (Insulators)</a:t>
            </a:r>
            <a:endParaRPr lang="en-ZA" b="1" dirty="0"/>
          </a:p>
        </p:txBody>
      </p:sp>
      <p:pic>
        <p:nvPicPr>
          <p:cNvPr id="1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 xmlns:asvg="http://schemas.microsoft.com/office/drawing/2016/SVG/main" r:embed="rId14"/>
              </a:ext>
            </a:extLst>
          </a:blip>
          <a:stretch>
            <a:fillRect/>
          </a:stretch>
        </p:blipFill>
        <p:spPr>
          <a:xfrm>
            <a:off x="460375" y="5247099"/>
            <a:ext cx="835025" cy="835025"/>
          </a:xfrm>
          <a:prstGeom prst="rect">
            <a:avLst/>
          </a:prstGeom>
        </p:spPr>
      </p:pic>
      <p:sp>
        <p:nvSpPr>
          <p:cNvPr id="14" name="Rectangle 13">
            <a:extLst>
              <a:ext uri="{FF2B5EF4-FFF2-40B4-BE49-F238E27FC236}">
                <a16:creationId xmlns:a16="http://schemas.microsoft.com/office/drawing/2014/main" id="{B99A2243-0C52-D542-BF61-3FAD1B77F3F3}"/>
              </a:ext>
            </a:extLst>
          </p:cNvPr>
          <p:cNvSpPr/>
          <p:nvPr/>
        </p:nvSpPr>
        <p:spPr>
          <a:xfrm>
            <a:off x="1365009" y="5359789"/>
            <a:ext cx="10315362" cy="830997"/>
          </a:xfrm>
          <a:prstGeom prst="rect">
            <a:avLst/>
          </a:prstGeom>
          <a:solidFill>
            <a:schemeClr val="accent6">
              <a:lumMod val="60000"/>
              <a:lumOff val="40000"/>
            </a:schemeClr>
          </a:solidFill>
        </p:spPr>
        <p:txBody>
          <a:bodyPr wrap="square">
            <a:spAutoFit/>
          </a:bodyPr>
          <a:lstStyle/>
          <a:p>
            <a:r>
              <a:rPr lang="en-GB" sz="2400" dirty="0">
                <a:solidFill>
                  <a:schemeClr val="tx1">
                    <a:lumMod val="65000"/>
                    <a:lumOff val="35000"/>
                  </a:schemeClr>
                </a:solidFill>
              </a:rPr>
              <a:t>Can you name a metal which you are familiar with which is used in electrical wiring?  </a:t>
            </a:r>
          </a:p>
        </p:txBody>
      </p:sp>
      <p:sp>
        <p:nvSpPr>
          <p:cNvPr id="8" name="Rectangle 7"/>
          <p:cNvSpPr/>
          <p:nvPr/>
        </p:nvSpPr>
        <p:spPr>
          <a:xfrm>
            <a:off x="3559627" y="3469102"/>
            <a:ext cx="2100943" cy="56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Free-flowing electrons</a:t>
            </a:r>
            <a:endParaRPr lang="en-ZA" dirty="0"/>
          </a:p>
        </p:txBody>
      </p:sp>
      <p:sp>
        <p:nvSpPr>
          <p:cNvPr id="16" name="Rectangle 15"/>
          <p:cNvSpPr/>
          <p:nvPr/>
        </p:nvSpPr>
        <p:spPr>
          <a:xfrm>
            <a:off x="8177962" y="3207698"/>
            <a:ext cx="241383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Electricity blocked</a:t>
            </a:r>
            <a:endParaRPr lang="en-ZA" dirty="0"/>
          </a:p>
        </p:txBody>
      </p:sp>
    </p:spTree>
    <p:custDataLst>
      <p:tags r:id="rId1"/>
    </p:custDataLst>
    <p:extLst>
      <p:ext uri="{BB962C8B-B14F-4D97-AF65-F5344CB8AC3E}">
        <p14:creationId xmlns:p14="http://schemas.microsoft.com/office/powerpoint/2010/main" val="173625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itle 1"/>
          <p:cNvSpPr txBox="1">
            <a:spLocks/>
          </p:cNvSpPr>
          <p:nvPr/>
        </p:nvSpPr>
        <p:spPr>
          <a:xfrm>
            <a:off x="561192" y="264463"/>
            <a:ext cx="10324521"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Characteristics and uses of conductors</a:t>
            </a:r>
            <a:endParaRPr lang="en-GB" sz="3600" dirty="0">
              <a:latin typeface="+mn-lt"/>
            </a:endParaRP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 xmlns:asvg="http://schemas.microsoft.com/office/drawing/2016/SVG/main" r:embed="rId14"/>
              </a:ext>
            </a:extLst>
          </a:blip>
          <a:stretch>
            <a:fillRect/>
          </a:stretch>
        </p:blipFill>
        <p:spPr>
          <a:xfrm>
            <a:off x="307975" y="1336719"/>
            <a:ext cx="1030968" cy="1030968"/>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338943" y="1389151"/>
            <a:ext cx="10678886"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rgbClr val="43525A"/>
                </a:solidFill>
              </a:rPr>
              <a:t>What are the characteristics and uses of some popular conductors? Let’s explore, </a:t>
            </a:r>
            <a:r>
              <a:rPr lang="en-ZA" sz="2400" dirty="0">
                <a:solidFill>
                  <a:srgbClr val="43525A"/>
                </a:solidFill>
              </a:rPr>
              <a:t>c</a:t>
            </a:r>
            <a:r>
              <a:rPr lang="en-ZA" sz="2400" dirty="0" smtClean="0">
                <a:solidFill>
                  <a:srgbClr val="43525A"/>
                </a:solidFill>
              </a:rPr>
              <a:t>lick on each to find out more.</a:t>
            </a:r>
            <a:endParaRPr lang="en-ZA" sz="2400" dirty="0">
              <a:solidFill>
                <a:srgbClr val="43525A"/>
              </a:solidFill>
            </a:endParaRPr>
          </a:p>
        </p:txBody>
      </p:sp>
      <p:sp>
        <p:nvSpPr>
          <p:cNvPr id="5" name="Rectangle 4"/>
          <p:cNvSpPr/>
          <p:nvPr/>
        </p:nvSpPr>
        <p:spPr>
          <a:xfrm>
            <a:off x="9962250" y="6150429"/>
            <a:ext cx="1846925" cy="42454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Next</a:t>
            </a:r>
            <a:endParaRPr lang="en-ZA" dirty="0"/>
          </a:p>
        </p:txBody>
      </p:sp>
      <p:graphicFrame>
        <p:nvGraphicFramePr>
          <p:cNvPr id="17" name="Diagram 16"/>
          <p:cNvGraphicFramePr/>
          <p:nvPr>
            <p:extLst>
              <p:ext uri="{D42A27DB-BD31-4B8C-83A1-F6EECF244321}">
                <p14:modId xmlns:p14="http://schemas.microsoft.com/office/powerpoint/2010/main" val="1508869775"/>
              </p:ext>
            </p:extLst>
          </p:nvPr>
        </p:nvGraphicFramePr>
        <p:xfrm>
          <a:off x="51708" y="1551167"/>
          <a:ext cx="12235542" cy="551349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35" name="Picture 2" descr="difference copper brass bronze"/>
          <p:cNvPicPr>
            <a:picLocks noChangeAspect="1" noChangeArrowheads="1"/>
          </p:cNvPicPr>
          <p:nvPr/>
        </p:nvPicPr>
        <p:blipFill rotWithShape="1">
          <a:blip r:embed="rId20">
            <a:extLst>
              <a:ext uri="{28A0092B-C50C-407E-A947-70E740481C1C}">
                <a14:useLocalDpi xmlns:a14="http://schemas.microsoft.com/office/drawing/2010/main" val="0"/>
              </a:ext>
            </a:extLst>
          </a:blip>
          <a:srcRect t="67706" b="5172"/>
          <a:stretch/>
        </p:blipFill>
        <p:spPr bwMode="auto">
          <a:xfrm>
            <a:off x="3623415" y="2547257"/>
            <a:ext cx="1364338" cy="85654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ifference copper brass bronze"/>
          <p:cNvPicPr>
            <a:picLocks noChangeAspect="1" noChangeArrowheads="1"/>
          </p:cNvPicPr>
          <p:nvPr/>
        </p:nvPicPr>
        <p:blipFill rotWithShape="1">
          <a:blip r:embed="rId20">
            <a:extLst>
              <a:ext uri="{28A0092B-C50C-407E-A947-70E740481C1C}">
                <a14:useLocalDpi xmlns:a14="http://schemas.microsoft.com/office/drawing/2010/main" val="0"/>
              </a:ext>
            </a:extLst>
          </a:blip>
          <a:srcRect l="7701" t="36003" b="40907"/>
          <a:stretch/>
        </p:blipFill>
        <p:spPr bwMode="auto">
          <a:xfrm>
            <a:off x="1907095" y="2550988"/>
            <a:ext cx="1358620" cy="786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difference copper brass bronze"/>
          <p:cNvPicPr>
            <a:picLocks noChangeAspect="1" noChangeArrowheads="1"/>
          </p:cNvPicPr>
          <p:nvPr/>
        </p:nvPicPr>
        <p:blipFill rotWithShape="1">
          <a:blip r:embed="rId20">
            <a:extLst>
              <a:ext uri="{28A0092B-C50C-407E-A947-70E740481C1C}">
                <a14:useLocalDpi xmlns:a14="http://schemas.microsoft.com/office/drawing/2010/main" val="0"/>
              </a:ext>
            </a:extLst>
          </a:blip>
          <a:srcRect l="13657" b="76317"/>
          <a:stretch/>
        </p:blipFill>
        <p:spPr bwMode="auto">
          <a:xfrm>
            <a:off x="5451478" y="2547257"/>
            <a:ext cx="1349034" cy="8565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2460741" y="764958"/>
            <a:ext cx="2124075" cy="17860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Note to design: Need to source images of each as used for electrical purposes</a:t>
            </a:r>
            <a:endParaRPr lang="en-ZA" dirty="0"/>
          </a:p>
        </p:txBody>
      </p:sp>
      <p:sp>
        <p:nvSpPr>
          <p:cNvPr id="13" name="Rectangle 12"/>
          <p:cNvSpPr/>
          <p:nvPr/>
        </p:nvSpPr>
        <p:spPr>
          <a:xfrm>
            <a:off x="12613140" y="2975531"/>
            <a:ext cx="2124075" cy="17860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Too much information. Not sure all of these are necessary.</a:t>
            </a:r>
            <a:endParaRPr lang="en-ZA" dirty="0"/>
          </a:p>
        </p:txBody>
      </p:sp>
    </p:spTree>
    <p:custDataLst>
      <p:tags r:id="rId1"/>
    </p:custDataLst>
    <p:extLst>
      <p:ext uri="{BB962C8B-B14F-4D97-AF65-F5344CB8AC3E}">
        <p14:creationId xmlns:p14="http://schemas.microsoft.com/office/powerpoint/2010/main" val="1119350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22403</TotalTime>
  <Words>4656</Words>
  <Application>Microsoft Office PowerPoint</Application>
  <PresentationFormat>Widescreen</PresentationFormat>
  <Paragraphs>576</Paragraphs>
  <Slides>47</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Electrical Principles</vt:lpstr>
      <vt:lpstr>Outcomes</vt:lpstr>
      <vt:lpstr>Introduction</vt:lpstr>
      <vt:lpstr>Conductors, insulators and semi-conductors</vt:lpstr>
      <vt:lpstr>Types of bonds</vt:lpstr>
      <vt:lpstr>Conductors</vt:lpstr>
      <vt:lpstr>Atomic structure of a conductor</vt:lpstr>
      <vt:lpstr>What makes a good conductor?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What makes a good conductor? </vt:lpstr>
      <vt:lpstr>Experiment: What makes a good conductor? </vt:lpstr>
      <vt:lpstr>Insulators</vt:lpstr>
      <vt:lpstr>Atomic structure of an insulator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and reflect</vt:lpstr>
      <vt:lpstr>Semi-conductors</vt:lpstr>
      <vt:lpstr>Atomic structure of a semi-conductor</vt:lpstr>
      <vt:lpstr>Why are semi-conductors so important?</vt:lpstr>
      <vt:lpstr>PowerPoint Presentation</vt:lpstr>
      <vt:lpstr>Activity: Conductors and insulators</vt:lpstr>
      <vt:lpstr>Activity: Conductors and Insulators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John McBride</cp:lastModifiedBy>
  <cp:revision>525</cp:revision>
  <dcterms:created xsi:type="dcterms:W3CDTF">2018-02-02T12:07:09Z</dcterms:created>
  <dcterms:modified xsi:type="dcterms:W3CDTF">2018-09-03T06:10:26Z</dcterms:modified>
</cp:coreProperties>
</file>