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9.xml" ContentType="application/vnd.openxmlformats-officedocument.presentationml.notesSlide+xml"/>
  <Override PartName="/ppt/comments/comment3.xml" ContentType="application/vnd.openxmlformats-officedocument.presentationml.comment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comments/comment4.xml" ContentType="application/vnd.openxmlformats-officedocument.presentationml.comments+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22" r:id="rId3"/>
    <p:sldId id="293" r:id="rId4"/>
    <p:sldId id="298" r:id="rId5"/>
    <p:sldId id="352" r:id="rId6"/>
    <p:sldId id="356" r:id="rId7"/>
    <p:sldId id="363" r:id="rId8"/>
    <p:sldId id="414" r:id="rId9"/>
    <p:sldId id="415" r:id="rId10"/>
    <p:sldId id="435" r:id="rId11"/>
    <p:sldId id="433" r:id="rId12"/>
    <p:sldId id="434" r:id="rId13"/>
    <p:sldId id="361" r:id="rId14"/>
    <p:sldId id="365" r:id="rId15"/>
    <p:sldId id="439" r:id="rId16"/>
    <p:sldId id="437" r:id="rId17"/>
    <p:sldId id="438" r:id="rId18"/>
    <p:sldId id="436" r:id="rId19"/>
    <p:sldId id="367" r:id="rId20"/>
    <p:sldId id="442" r:id="rId21"/>
    <p:sldId id="385" r:id="rId22"/>
    <p:sldId id="370" r:id="rId23"/>
    <p:sldId id="389" r:id="rId24"/>
    <p:sldId id="376" r:id="rId25"/>
    <p:sldId id="421" r:id="rId26"/>
    <p:sldId id="379" r:id="rId27"/>
    <p:sldId id="424" r:id="rId28"/>
    <p:sldId id="431" r:id="rId29"/>
    <p:sldId id="380" r:id="rId30"/>
    <p:sldId id="440" r:id="rId31"/>
    <p:sldId id="381" r:id="rId32"/>
    <p:sldId id="441" r:id="rId33"/>
    <p:sldId id="430" r:id="rId34"/>
    <p:sldId id="405" r:id="rId35"/>
    <p:sldId id="419" r:id="rId36"/>
    <p:sldId id="417" r:id="rId37"/>
    <p:sldId id="41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6" clrIdx="0">
    <p:extLst/>
  </p:cmAuthor>
  <p:cmAuthor id="2" name="Windows User" initials="WU" lastIdx="7" clrIdx="1"/>
  <p:cmAuthor id="3" name="John McBride" initials="JM" lastIdx="15" clrIdx="2">
    <p:extLst>
      <p:ext uri="{19B8F6BF-5375-455C-9EA6-DF929625EA0E}">
        <p15:presenceInfo xmlns:p15="http://schemas.microsoft.com/office/powerpoint/2012/main" userId="791ea6c0d1a428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7062" autoAdjust="0"/>
  </p:normalViewPr>
  <p:slideViewPr>
    <p:cSldViewPr snapToGrid="0" snapToObjects="1">
      <p:cViewPr varScale="1">
        <p:scale>
          <a:sx n="73" d="100"/>
          <a:sy n="73" d="100"/>
        </p:scale>
        <p:origin x="12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6-14T08:58:31.562" idx="1">
    <p:pos x="1328" y="2777"/>
    <p:text>Link to slide What are Solids</p:text>
  </p:cm>
  <p:cm authorId="2" dt="2018-06-14T08:58:47.958" idx="2">
    <p:pos x="3878" y="2849"/>
    <p:text>Link to Slide 'What are Liquids"</p:text>
  </p:cm>
  <p:cm authorId="2" dt="2018-06-14T08:59:07.162" idx="3">
    <p:pos x="6332" y="2808"/>
    <p:text>Links to slide "What are gases"</p:text>
  </p:cm>
  <p:cm authorId="3" dt="2018-09-02T09:41:36.267" idx="7">
    <p:pos x="6273" y="2809"/>
    <p:text>This image is not correct - steam is condensed water. Rather use image of a coloured gas like chlorine, iodine or nitrogen dioxide</p:text>
    <p:extLst>
      <p:ext uri="{C676402C-5697-4E1C-873F-D02D1690AC5C}">
        <p15:threadingInfo xmlns:p15="http://schemas.microsoft.com/office/powerpoint/2012/main" timeZoneBias="-120"/>
      </p:ext>
    </p:extLst>
  </p:cm>
  <p:cm authorId="3" dt="2018-09-02T09:43:35.912" idx="8">
    <p:pos x="1835" y="2798"/>
    <p:text>Rather use a different solid not ice</p:text>
    <p:extLst>
      <p:ext uri="{C676402C-5697-4E1C-873F-D02D1690AC5C}">
        <p15:threadingInfo xmlns:p15="http://schemas.microsoft.com/office/powerpoint/2012/main" timeZoneBias="-120"/>
      </p:ext>
    </p:extLst>
  </p:cm>
  <p:cm authorId="3" dt="2018-09-02T12:12:37.278" idx="15">
    <p:pos x="1835" y="2934"/>
    <p:text>See image of copper wire on Slide 14</p:text>
    <p:extLst>
      <p:ext uri="{C676402C-5697-4E1C-873F-D02D1690AC5C}">
        <p15:threadingInfo xmlns:p15="http://schemas.microsoft.com/office/powerpoint/2012/main" timeZoneBias="-120">
          <p15:parentCm authorId="3" idx="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9-02T09:38:44.187" idx="4">
    <p:pos x="6574" y="2675"/>
    <p:text>Use a helium balloon</p:text>
    <p:extLst>
      <p:ext uri="{C676402C-5697-4E1C-873F-D02D1690AC5C}">
        <p15:threadingInfo xmlns:p15="http://schemas.microsoft.com/office/powerpoint/2012/main" timeZoneBias="-120"/>
      </p:ext>
    </p:extLst>
  </p:cm>
  <p:cm authorId="3" dt="2018-09-02T09:39:12.217" idx="5">
    <p:pos x="7243" y="2900"/>
    <p:text>Bubbles in sparkling water</p:text>
    <p:extLst>
      <p:ext uri="{C676402C-5697-4E1C-873F-D02D1690AC5C}">
        <p15:threadingInfo xmlns:p15="http://schemas.microsoft.com/office/powerpoint/2012/main" timeZoneBias="-120"/>
      </p:ext>
    </p:extLst>
  </p:cm>
  <p:cm authorId="3" dt="2018-09-02T09:40:29.987" idx="6">
    <p:pos x="6985" y="3132"/>
    <p:text>Brown gas that makes up smog. Could also use chlorine (yellow green gas) or Iodine (purple gas)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09-02T10:47:46.482" idx="9">
    <p:pos x="1966" y="2999"/>
    <p:text>Drop down options:</p:text>
    <p:extLst>
      <p:ext uri="{C676402C-5697-4E1C-873F-D02D1690AC5C}">
        <p15:threadingInfo xmlns:p15="http://schemas.microsoft.com/office/powerpoint/2012/main" timeZoneBias="-120"/>
      </p:ext>
    </p:extLst>
  </p:cm>
  <p:cm authorId="3" dt="2018-09-02T10:48:34.291" idx="10">
    <p:pos x="1966" y="3135"/>
    <p:text>Solid, Liquid, gas, cannot say</p:text>
    <p:extLst>
      <p:ext uri="{C676402C-5697-4E1C-873F-D02D1690AC5C}">
        <p15:threadingInfo xmlns:p15="http://schemas.microsoft.com/office/powerpoint/2012/main" timeZoneBias="-120">
          <p15:parentCm authorId="3" idx="9"/>
        </p15:threadingInfo>
      </p:ext>
    </p:extLst>
  </p:cm>
  <p:cm authorId="3" dt="2018-09-02T10:48:37.004" idx="11">
    <p:pos x="1139" y="2999"/>
    <p:text>Words in blue text in table are correct options</p:text>
    <p:extLst>
      <p:ext uri="{C676402C-5697-4E1C-873F-D02D1690AC5C}">
        <p15:threadingInfo xmlns:p15="http://schemas.microsoft.com/office/powerpoint/2012/main" timeZoneBias="-120"/>
      </p:ext>
    </p:extLst>
  </p:cm>
  <p:cm authorId="3" dt="2018-09-02T10:51:47.649" idx="12">
    <p:pos x="1218" y="3290"/>
    <p:text>Options for dropdown in this row, fix shape, shape of container, Cannot say</p:text>
    <p:extLst>
      <p:ext uri="{C676402C-5697-4E1C-873F-D02D1690AC5C}">
        <p15:threadingInfo xmlns:p15="http://schemas.microsoft.com/office/powerpoint/2012/main" timeZoneBias="-120"/>
      </p:ext>
    </p:extLst>
  </p:cm>
  <p:cm authorId="3" dt="2018-09-02T10:53:41.709" idx="13">
    <p:pos x="1337" y="3575"/>
    <p:text>Options for dropdown in this row, own volume, volume of container, Cannot say</p:text>
    <p:extLst>
      <p:ext uri="{C676402C-5697-4E1C-873F-D02D1690AC5C}">
        <p15:threadingInfo xmlns:p15="http://schemas.microsoft.com/office/powerpoint/2012/main" timeZoneBias="-120"/>
      </p:ext>
    </p:extLst>
  </p:cm>
  <p:cm authorId="3" dt="2018-09-02T10:54:25.049" idx="14">
    <p:pos x="1357" y="3866"/>
    <p:text>Need three options for each cell in the dropdown in this row, 1. strong forces, medium forces, weak forces, Cannot say</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8-06-14T10:41:55.840" idx="4">
    <p:pos x="2110" y="2836"/>
    <p:text>Link image to Slide- Hydrogen atom</p:text>
  </p:cm>
  <p:cm authorId="2" dt="2018-06-14T11:01:50.929" idx="5">
    <p:pos x="5338" y="2896"/>
    <p:text>Link image to slide- Carbon atom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02/09/2018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hem4kids.com/files/atom_orbital.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wyRy8kowyM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 Interactive graphic: </a:t>
            </a:r>
            <a:r>
              <a:rPr lang="en-ZA" b="0" dirty="0" smtClean="0"/>
              <a:t>Click</a:t>
            </a:r>
            <a:r>
              <a:rPr lang="en-ZA" b="0" baseline="0" dirty="0" smtClean="0"/>
              <a:t> on arrow to reveal name</a:t>
            </a:r>
          </a:p>
          <a:p>
            <a:r>
              <a:rPr lang="en-ZA" b="1" dirty="0" smtClean="0"/>
              <a:t>http://teachersinstitute.yale.edu/curriculum/units/2016/4/16.04.06.x.html</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96571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CLICK HERE Link to simulation: https://phet.colorado.edu/sims/html/states-of-matter-basics/latest/states-of-matter-basics_en.html</a:t>
            </a:r>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92223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0" dirty="0" smtClean="0"/>
              <a:t>Notes for interactivity:</a:t>
            </a:r>
          </a:p>
          <a:p>
            <a:r>
              <a:rPr lang="en-ZA" b="0" dirty="0" smtClean="0"/>
              <a:t>Drag and drop</a:t>
            </a:r>
            <a:r>
              <a:rPr lang="en-ZA" b="0" baseline="0" dirty="0" smtClean="0"/>
              <a:t> activity. </a:t>
            </a:r>
            <a:endParaRPr lang="en-ZA" b="0" dirty="0" smtClean="0"/>
          </a:p>
          <a:p>
            <a:endParaRPr lang="en-ZA" b="0" dirty="0" smtClean="0"/>
          </a:p>
          <a:p>
            <a:r>
              <a:rPr lang="en-ZA" b="0" dirty="0" smtClean="0"/>
              <a:t>Correct Answers:</a:t>
            </a:r>
          </a:p>
          <a:p>
            <a:endParaRPr lang="en-ZA" b="0" dirty="0" smtClean="0"/>
          </a:p>
          <a:p>
            <a:r>
              <a:rPr lang="en-ZA" b="1" dirty="0" smtClean="0"/>
              <a:t>Solids</a:t>
            </a:r>
          </a:p>
          <a:p>
            <a:r>
              <a:rPr lang="en-GB" dirty="0" smtClean="0"/>
              <a:t>pencil</a:t>
            </a:r>
          </a:p>
          <a:p>
            <a:r>
              <a:rPr lang="en-GB" dirty="0" smtClean="0"/>
              <a:t>ice cream</a:t>
            </a:r>
          </a:p>
          <a:p>
            <a:r>
              <a:rPr lang="en-GB" dirty="0" smtClean="0"/>
              <a:t>Copper wire</a:t>
            </a:r>
          </a:p>
          <a:p>
            <a:endParaRPr lang="en-ZA" b="0" dirty="0" smtClean="0"/>
          </a:p>
          <a:p>
            <a:r>
              <a:rPr lang="en-ZA" b="1" dirty="0" smtClean="0"/>
              <a:t>Liquids</a:t>
            </a:r>
          </a:p>
          <a:p>
            <a:r>
              <a:rPr lang="en-GB" dirty="0" smtClean="0"/>
              <a:t>water</a:t>
            </a:r>
          </a:p>
          <a:p>
            <a:r>
              <a:rPr lang="en-GB" dirty="0" smtClean="0"/>
              <a:t>juice</a:t>
            </a:r>
          </a:p>
          <a:p>
            <a:endParaRPr lang="en-ZA" b="0" dirty="0" smtClean="0"/>
          </a:p>
          <a:p>
            <a:endParaRPr lang="en-ZA" b="0" dirty="0" smtClean="0"/>
          </a:p>
          <a:p>
            <a:r>
              <a:rPr lang="en-ZA" b="1" dirty="0" smtClean="0"/>
              <a:t>Gases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Nitrogen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Feedback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a:t>
            </a:r>
            <a:r>
              <a:rPr lang="en-GB" baseline="0" dirty="0" smtClean="0"/>
              <a:t> correct: Great, well done! You know your matter!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incorrect: Sorry, you got a few wrong. Don’t worry, you can revise them. Click here (Link back to slide- What is matter)</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0" dirty="0" smtClean="0"/>
          </a:p>
          <a:p>
            <a:r>
              <a:rPr lang="en-ZA" b="1" dirty="0" smtClean="0"/>
              <a:t>Notes for Design</a:t>
            </a:r>
            <a:r>
              <a:rPr lang="en-ZA" b="1" baseline="0" dirty="0" smtClean="0"/>
              <a:t> and Interactivity:</a:t>
            </a:r>
          </a:p>
          <a:p>
            <a:r>
              <a:rPr lang="en-ZA" b="0" dirty="0" smtClean="0"/>
              <a:t>Recreate or find suitable image replacements</a:t>
            </a:r>
          </a:p>
          <a:p>
            <a:r>
              <a:rPr lang="en-ZA" b="0" dirty="0" smtClean="0"/>
              <a:t>When learner clicks on each</a:t>
            </a:r>
            <a:r>
              <a:rPr lang="en-ZA" b="0" baseline="0" dirty="0" smtClean="0"/>
              <a:t> item, additional info pops up and image for each changes – see next 3 slides</a:t>
            </a:r>
            <a:endParaRPr lang="en-ZA" b="0" dirty="0" smtClean="0"/>
          </a:p>
          <a:p>
            <a:endParaRPr lang="en-ZA" b="0" dirty="0" smtClean="0"/>
          </a:p>
          <a:p>
            <a:r>
              <a:rPr lang="en-ZA" b="0" dirty="0" smtClean="0"/>
              <a:t>Element: Copper https://upload.wikimedia.org/wikipedia/commons/7/76/Enamelled_litz_copper_wire.JPG (</a:t>
            </a:r>
            <a:r>
              <a:rPr lang="en-US" b="0" dirty="0" smtClean="0"/>
              <a:t>By </a:t>
            </a:r>
            <a:r>
              <a:rPr lang="en-US" b="0" dirty="0" err="1" smtClean="0"/>
              <a:t>Alisdojo</a:t>
            </a:r>
            <a:r>
              <a:rPr lang="en-US" b="0" dirty="0" smtClean="0"/>
              <a:t> [CC0], from Wikimedia Commons)</a:t>
            </a:r>
          </a:p>
          <a:p>
            <a:endParaRPr lang="en-US" b="0" dirty="0" smtClean="0"/>
          </a:p>
          <a:p>
            <a:r>
              <a:rPr lang="en-US" b="0" dirty="0" smtClean="0"/>
              <a:t>Compound: Re-Use image created for liquid water (Slide 6)</a:t>
            </a:r>
          </a:p>
          <a:p>
            <a:endParaRPr lang="en-US" b="0" dirty="0" smtClean="0"/>
          </a:p>
          <a:p>
            <a:r>
              <a:rPr lang="en-US" b="0" dirty="0" smtClean="0"/>
              <a:t>Mixtures: Brass https://commons.wikimedia.org/wiki/File:Brass_instruments,_Tuba,_part_of.jpg</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Note to media/design</a:t>
            </a:r>
            <a:r>
              <a:rPr lang="en-GB" b="1" baseline="0" dirty="0" smtClean="0">
                <a:solidFill>
                  <a:schemeClr val="tx1">
                    <a:lumMod val="65000"/>
                    <a:lumOff val="35000"/>
                  </a:schemeClr>
                </a:solidFill>
              </a:rPr>
              <a:t> team: </a:t>
            </a:r>
            <a:r>
              <a:rPr lang="en-GB" b="0" baseline="0" dirty="0" smtClean="0">
                <a:solidFill>
                  <a:schemeClr val="tx1">
                    <a:lumMod val="65000"/>
                    <a:lumOff val="35000"/>
                  </a:schemeClr>
                </a:solidFill>
              </a:rPr>
              <a:t>Insert </a:t>
            </a:r>
            <a:r>
              <a:rPr lang="en-GB" b="0" baseline="0" dirty="0" err="1" smtClean="0">
                <a:solidFill>
                  <a:schemeClr val="tx1">
                    <a:lumMod val="65000"/>
                    <a:lumOff val="35000"/>
                  </a:schemeClr>
                </a:solidFill>
              </a:rPr>
              <a:t>gfx</a:t>
            </a:r>
            <a:r>
              <a:rPr lang="en-GB" b="0" baseline="0" dirty="0" smtClean="0">
                <a:solidFill>
                  <a:schemeClr val="tx1">
                    <a:lumMod val="65000"/>
                    <a:lumOff val="35000"/>
                  </a:schemeClr>
                </a:solidFill>
              </a:rPr>
              <a:t> of a sample of each element showing were you will find it</a:t>
            </a:r>
            <a:r>
              <a:rPr lang="en-GB" baseline="0" dirty="0" smtClean="0">
                <a:solidFill>
                  <a:schemeClr val="tx1">
                    <a:lumMod val="65000"/>
                    <a:lumOff val="35000"/>
                  </a:schemeClr>
                </a:solidFill>
              </a:rPr>
              <a:t>. (Copper wire, Iron – nail, silicon – computer chip, Oxygen – gas bottle connected to life support / breathing apparatus, Mercury – thermometer. Label each image with name and symbol. Include an arrow so users can click on the image and move on to the next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tx1">
                    <a:lumMod val="65000"/>
                    <a:lumOff val="35000"/>
                  </a:schemeClr>
                </a:solidFill>
              </a:rPr>
              <a:t>Information block: </a:t>
            </a:r>
            <a:r>
              <a:rPr lang="en-GB" baseline="0" dirty="0" smtClean="0">
                <a:solidFill>
                  <a:schemeClr val="tx1">
                    <a:lumMod val="65000"/>
                    <a:lumOff val="35000"/>
                  </a:schemeClr>
                </a:solidFill>
              </a:rPr>
              <a:t>Link Click here to https://ptable.com/</a:t>
            </a:r>
            <a:endParaRPr lang="en-GB" dirty="0" smtClean="0">
              <a:solidFill>
                <a:schemeClr val="tx1">
                  <a:lumMod val="65000"/>
                  <a:lumOff val="35000"/>
                </a:schemeClr>
              </a:solidFill>
            </a:endParaRPr>
          </a:p>
          <a:p>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22805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Note to media/design</a:t>
            </a:r>
            <a:r>
              <a:rPr lang="en-GB" b="1" baseline="0" dirty="0" smtClean="0">
                <a:solidFill>
                  <a:schemeClr val="tx1">
                    <a:lumMod val="65000"/>
                    <a:lumOff val="35000"/>
                  </a:schemeClr>
                </a:solidFill>
              </a:rPr>
              <a:t> team</a:t>
            </a:r>
            <a:r>
              <a:rPr lang="en-GB" b="1" baseline="0" dirty="0" smtClean="0">
                <a:solidFill>
                  <a:schemeClr val="tx1">
                    <a:lumMod val="65000"/>
                    <a:lumOff val="3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lumMod val="65000"/>
                    <a:lumOff val="35000"/>
                  </a:schemeClr>
                </a:solidFill>
              </a:rPr>
              <a:t>Insert </a:t>
            </a:r>
            <a:r>
              <a:rPr lang="en-GB" b="0" baseline="0" dirty="0" err="1" smtClean="0">
                <a:solidFill>
                  <a:schemeClr val="tx1">
                    <a:lumMod val="65000"/>
                    <a:lumOff val="35000"/>
                  </a:schemeClr>
                </a:solidFill>
              </a:rPr>
              <a:t>gfx</a:t>
            </a:r>
            <a:r>
              <a:rPr lang="en-GB" b="0" baseline="0" dirty="0" smtClean="0">
                <a:solidFill>
                  <a:schemeClr val="tx1">
                    <a:lumMod val="65000"/>
                    <a:lumOff val="35000"/>
                  </a:schemeClr>
                </a:solidFill>
              </a:rPr>
              <a:t> of a sample of each compound showing were you will find it</a:t>
            </a:r>
            <a:r>
              <a:rPr lang="en-GB" baseline="0" dirty="0" smtClean="0">
                <a:solidFill>
                  <a:schemeClr val="tx1">
                    <a:lumMod val="65000"/>
                    <a:lumOff val="35000"/>
                  </a:schemeClr>
                </a:solidFill>
              </a:rPr>
              <a:t>. (Water – glass with ice cubes in the water, Carbon dioxide –dry ice, Clear plastic – like for a shopping bag, sodium chloride – salt </a:t>
            </a:r>
            <a:r>
              <a:rPr lang="en-GB" baseline="0" dirty="0" err="1" smtClean="0">
                <a:solidFill>
                  <a:schemeClr val="tx1">
                    <a:lumMod val="65000"/>
                    <a:lumOff val="35000"/>
                  </a:schemeClr>
                </a:solidFill>
              </a:rPr>
              <a:t>crysals</a:t>
            </a:r>
            <a:r>
              <a:rPr lang="en-GB" baseline="0" dirty="0" smtClean="0">
                <a:solidFill>
                  <a:schemeClr val="tx1">
                    <a:lumMod val="65000"/>
                    <a:lumOff val="35000"/>
                  </a:schemeClr>
                </a:solidFill>
              </a:rPr>
              <a:t>. Label each image with name and formula. Include a tab on the graphic labelled Particles – show </a:t>
            </a:r>
            <a:r>
              <a:rPr lang="en-GB" baseline="0" dirty="0" err="1" smtClean="0">
                <a:solidFill>
                  <a:schemeClr val="tx1">
                    <a:lumMod val="65000"/>
                    <a:lumOff val="35000"/>
                  </a:schemeClr>
                </a:solidFill>
              </a:rPr>
              <a:t>gfx</a:t>
            </a:r>
            <a:r>
              <a:rPr lang="en-GB" baseline="0" dirty="0" smtClean="0">
                <a:solidFill>
                  <a:schemeClr val="tx1">
                    <a:lumMod val="65000"/>
                    <a:lumOff val="35000"/>
                  </a:schemeClr>
                </a:solidFill>
              </a:rPr>
              <a:t> of molecules (water, dry ice, plastic) or ionic lattice (salt) Include an arrow so users can click on the image and move on to the next example </a:t>
            </a:r>
            <a:endParaRPr lang="en-GB" baseline="0"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56961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Note to media/design</a:t>
            </a:r>
            <a:r>
              <a:rPr lang="en-GB" b="1" baseline="0" dirty="0" smtClean="0">
                <a:solidFill>
                  <a:schemeClr val="tx1">
                    <a:lumMod val="65000"/>
                    <a:lumOff val="35000"/>
                  </a:schemeClr>
                </a:solidFill>
              </a:rPr>
              <a:t> team</a:t>
            </a:r>
            <a:r>
              <a:rPr lang="en-GB" b="1" baseline="0" dirty="0" smtClean="0">
                <a:solidFill>
                  <a:schemeClr val="tx1">
                    <a:lumMod val="65000"/>
                    <a:lumOff val="3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lumMod val="65000"/>
                    <a:lumOff val="35000"/>
                  </a:schemeClr>
                </a:solidFill>
              </a:rPr>
              <a:t>Insert </a:t>
            </a:r>
            <a:r>
              <a:rPr lang="en-GB" b="0" baseline="0" dirty="0" err="1" smtClean="0">
                <a:solidFill>
                  <a:schemeClr val="tx1">
                    <a:lumMod val="65000"/>
                    <a:lumOff val="35000"/>
                  </a:schemeClr>
                </a:solidFill>
              </a:rPr>
              <a:t>gfx</a:t>
            </a:r>
            <a:r>
              <a:rPr lang="en-GB" b="0" baseline="0" dirty="0" smtClean="0">
                <a:solidFill>
                  <a:schemeClr val="tx1">
                    <a:lumMod val="65000"/>
                    <a:lumOff val="35000"/>
                  </a:schemeClr>
                </a:solidFill>
              </a:rPr>
              <a:t> of a sample of each mixture showing were you likely to find it</a:t>
            </a:r>
            <a:r>
              <a:rPr lang="en-GB" baseline="0" dirty="0" smtClean="0">
                <a:solidFill>
                  <a:schemeClr val="tx1">
                    <a:lumMod val="65000"/>
                    <a:lumOff val="35000"/>
                  </a:schemeClr>
                </a:solidFill>
              </a:rPr>
              <a:t>. Add in label and the components that make up the mixture below</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65000"/>
                    <a:lumOff val="35000"/>
                  </a:schemeClr>
                </a:solidFill>
              </a:rPr>
              <a:t>Tea: Water, sugar, milk, chemicals extracted from tea leaves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65000"/>
                    <a:lumOff val="35000"/>
                  </a:schemeClr>
                </a:solidFill>
              </a:rPr>
              <a:t>Concrete: stones, sand, cement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65000"/>
                    <a:lumOff val="35000"/>
                  </a:schemeClr>
                </a:solidFill>
              </a:rPr>
              <a:t>Brass: Copper &amp; Zinc</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65000"/>
                    <a:lumOff val="35000"/>
                  </a:schemeClr>
                </a:solidFill>
              </a:rPr>
              <a:t>Bronze Copper &amp; tin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65000"/>
                    <a:lumOff val="35000"/>
                  </a:schemeClr>
                </a:solidFill>
              </a:rPr>
              <a:t>Steel: Iron, carbon, chromium or magnesium or vanadium</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65000"/>
                    <a:lumOff val="35000"/>
                  </a:schemeClr>
                </a:solidFill>
              </a:rPr>
              <a:t>Solder: tin and copper ( Used to include lead too but removed due to health risks)  </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2507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0" dirty="0" smtClean="0"/>
              <a:t>Embed the video</a:t>
            </a:r>
            <a:r>
              <a:rPr lang="en-ZA" b="0" baseline="0" dirty="0" smtClean="0"/>
              <a:t> – See appendix- Video script- What is an atom?</a:t>
            </a:r>
            <a:endParaRPr lang="en-ZA" b="0" dirty="0" smtClean="0"/>
          </a:p>
          <a:p>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53626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Interactivity;</a:t>
            </a:r>
          </a:p>
          <a:p>
            <a:pPr marL="228600" indent="-228600">
              <a:buAutoNum type="arabicPeriod"/>
            </a:pPr>
            <a:r>
              <a:rPr lang="en-ZA" b="1" dirty="0" smtClean="0"/>
              <a:t>Recreate image </a:t>
            </a:r>
          </a:p>
          <a:p>
            <a:pPr marL="228600" indent="-228600">
              <a:buAutoNum type="arabicPeriod"/>
            </a:pPr>
            <a:r>
              <a:rPr lang="en-ZA" b="1" dirty="0" smtClean="0"/>
              <a:t>Learner must drag</a:t>
            </a:r>
            <a:r>
              <a:rPr lang="en-ZA" b="1" baseline="0" dirty="0" smtClean="0"/>
              <a:t> and drop labels to correct positions on atom structure.  If label is placed on incorrect place, it wont stick and will bounce back to original position. Learner must try again until they get it right. Please recreate atom image.</a:t>
            </a:r>
          </a:p>
          <a:p>
            <a:endParaRPr lang="en-ZA" b="1" baseline="0" dirty="0" smtClean="0"/>
          </a:p>
          <a:p>
            <a:r>
              <a:rPr lang="en-ZA" b="1" baseline="0" dirty="0" smtClean="0"/>
              <a:t>When learner places them on corresponding spot, following text appears:</a:t>
            </a:r>
          </a:p>
          <a:p>
            <a:r>
              <a:rPr lang="en-GB" b="1" dirty="0" smtClean="0">
                <a:solidFill>
                  <a:schemeClr val="tx1">
                    <a:lumMod val="65000"/>
                    <a:lumOff val="35000"/>
                  </a:schemeClr>
                </a:solidFill>
              </a:rPr>
              <a:t>Protons</a:t>
            </a:r>
            <a:r>
              <a:rPr lang="en-GB" dirty="0" smtClean="0">
                <a:solidFill>
                  <a:schemeClr val="tx1">
                    <a:lumMod val="65000"/>
                    <a:lumOff val="35000"/>
                  </a:schemeClr>
                </a:solidFill>
              </a:rPr>
              <a:t> -positive electrical charge, found in the nucleus of an atom</a:t>
            </a:r>
          </a:p>
          <a:p>
            <a:r>
              <a:rPr lang="en-GB" b="1" dirty="0" smtClean="0">
                <a:solidFill>
                  <a:schemeClr val="tx1">
                    <a:lumMod val="65000"/>
                    <a:lumOff val="35000"/>
                  </a:schemeClr>
                </a:solidFill>
              </a:rPr>
              <a:t>Neutrons</a:t>
            </a:r>
            <a:r>
              <a:rPr lang="en-GB" dirty="0" smtClean="0">
                <a:solidFill>
                  <a:schemeClr val="tx1">
                    <a:lumMod val="65000"/>
                    <a:lumOff val="35000"/>
                  </a:schemeClr>
                </a:solidFill>
              </a:rPr>
              <a:t> - neutral or no electrical charge, found in the nucleus of an atom</a:t>
            </a:r>
          </a:p>
          <a:p>
            <a:r>
              <a:rPr lang="en-GB" b="1" dirty="0" smtClean="0">
                <a:solidFill>
                  <a:schemeClr val="tx1">
                    <a:lumMod val="65000"/>
                    <a:lumOff val="35000"/>
                  </a:schemeClr>
                </a:solidFill>
              </a:rPr>
              <a:t>Electrons</a:t>
            </a:r>
            <a:r>
              <a:rPr lang="en-GB" dirty="0" smtClean="0">
                <a:solidFill>
                  <a:schemeClr val="tx1">
                    <a:lumMod val="65000"/>
                    <a:lumOff val="35000"/>
                  </a:schemeClr>
                </a:solidFill>
              </a:rPr>
              <a:t> - negative electrical charge. Electrons are the smallest of the three particles that make up atoms and are found in shells or </a:t>
            </a:r>
            <a:r>
              <a:rPr lang="en-GB" u="sng" dirty="0" smtClean="0">
                <a:solidFill>
                  <a:schemeClr val="tx1">
                    <a:lumMod val="65000"/>
                    <a:lumOff val="35000"/>
                  </a:schemeClr>
                </a:solidFill>
                <a:hlinkClick r:id="rId3" tooltip="atomic orbitals"/>
              </a:rPr>
              <a:t>orbitals</a:t>
            </a:r>
            <a:r>
              <a:rPr lang="en-GB" u="sng" dirty="0" smtClean="0">
                <a:solidFill>
                  <a:schemeClr val="tx1">
                    <a:lumMod val="65000"/>
                    <a:lumOff val="35000"/>
                  </a:schemeClr>
                </a:solidFill>
              </a:rPr>
              <a:t> </a:t>
            </a:r>
            <a:r>
              <a:rPr lang="en-GB" dirty="0" smtClean="0">
                <a:solidFill>
                  <a:schemeClr val="tx1">
                    <a:lumMod val="65000"/>
                    <a:lumOff val="35000"/>
                  </a:schemeClr>
                </a:solidFill>
              </a:rPr>
              <a:t>that surround the nucleus of an atom. </a:t>
            </a:r>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90803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Present boxes with just the number. On click/touch, reveal the full statement as a slide right animation</a:t>
            </a:r>
          </a:p>
          <a:p>
            <a:endParaRPr lang="en-GB"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a:t>
            </a:r>
            <a:r>
              <a:rPr lang="en-ZA" b="1" baseline="0" dirty="0" smtClean="0"/>
              <a:t> to design:</a:t>
            </a:r>
          </a:p>
          <a:p>
            <a:r>
              <a:rPr lang="en-ZA" b="1" baseline="0" dirty="0" smtClean="0"/>
              <a:t>Please recreate atom images to all be same style</a:t>
            </a:r>
          </a:p>
          <a:p>
            <a:r>
              <a:rPr lang="en-ZA" b="1" dirty="0" smtClean="0"/>
              <a:t>Images link to additional info slides.. Once</a:t>
            </a:r>
            <a:r>
              <a:rPr lang="en-ZA" b="1" baseline="0" dirty="0" smtClean="0"/>
              <a:t> </a:t>
            </a:r>
            <a:r>
              <a:rPr lang="en-ZA" b="1" baseline="0" dirty="0" smtClean="0"/>
              <a:t>both are </a:t>
            </a:r>
            <a:r>
              <a:rPr lang="en-ZA" b="1" baseline="0" dirty="0" smtClean="0"/>
              <a:t>viewed, can proceed to next slide in sequence.</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 for interactivity:</a:t>
            </a:r>
          </a:p>
          <a:p>
            <a:r>
              <a:rPr lang="en-ZA" b="0" dirty="0" smtClean="0"/>
              <a:t>Create image as animated gif which </a:t>
            </a:r>
            <a:r>
              <a:rPr lang="en-ZA" b="0" dirty="0" smtClean="0"/>
              <a:t>shows one electron</a:t>
            </a:r>
            <a:r>
              <a:rPr lang="en-ZA" b="0" baseline="0" dirty="0" smtClean="0"/>
              <a:t> moving in a circle around one proton. </a:t>
            </a:r>
          </a:p>
          <a:p>
            <a:endParaRPr lang="en-ZA" b="0" baseline="0" dirty="0" smtClean="0"/>
          </a:p>
          <a:p>
            <a:r>
              <a:rPr lang="en-ZA" b="1" baseline="0" dirty="0" smtClean="0"/>
              <a:t>Correct values are filled in on table in blue </a:t>
            </a:r>
          </a:p>
          <a:p>
            <a:r>
              <a:rPr lang="en-ZA" b="1" baseline="0" dirty="0" smtClean="0"/>
              <a:t>Feedback from table:  If values are all correct – </a:t>
            </a:r>
            <a:r>
              <a:rPr lang="en-ZA" b="0" baseline="0" dirty="0" smtClean="0"/>
              <a:t>Well done! Now look at the carbon atom</a:t>
            </a:r>
          </a:p>
          <a:p>
            <a:r>
              <a:rPr lang="en-ZA" b="0" baseline="0" dirty="0" smtClean="0"/>
              <a:t>                                      </a:t>
            </a:r>
            <a:r>
              <a:rPr lang="en-ZA" b="1" baseline="0" dirty="0" smtClean="0"/>
              <a:t>If values are not correct </a:t>
            </a:r>
            <a:r>
              <a:rPr lang="en-ZA" b="0" baseline="0" dirty="0" smtClean="0"/>
              <a:t>– Not all your answers are correct. Look at the image of the hydrogen atom and try again. Remember, in any neutral atom the number of protons is equal to the number of electrons, the Atomic Number is equal to the number of protons and the Mass number is equal to the number of protons plus the number of neutrons. </a:t>
            </a:r>
          </a:p>
          <a:p>
            <a:endParaRPr lang="en-ZA" b="0" baseline="0" dirty="0" smtClean="0"/>
          </a:p>
          <a:p>
            <a:r>
              <a:rPr lang="en-ZA" b="0" baseline="0" dirty="0" smtClean="0"/>
              <a:t>Return to slide 21 after positive feedback</a:t>
            </a:r>
            <a:endParaRPr lang="en-ZA" b="0" baseline="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 for interactivity:</a:t>
            </a:r>
          </a:p>
          <a:p>
            <a:r>
              <a:rPr lang="en-ZA" b="0" dirty="0" smtClean="0"/>
              <a:t>Create image as animated gif which shows </a:t>
            </a:r>
            <a:r>
              <a:rPr lang="en-ZA" b="0" dirty="0" smtClean="0"/>
              <a:t>6 electrons</a:t>
            </a:r>
            <a:r>
              <a:rPr lang="en-ZA" b="0" baseline="0" dirty="0" smtClean="0"/>
              <a:t> moving around a nucleus with 6 neutrons and 6 protons</a:t>
            </a:r>
          </a:p>
          <a:p>
            <a:endParaRPr lang="en-ZA" b="0" baseline="0" dirty="0" smtClean="0"/>
          </a:p>
          <a:p>
            <a:r>
              <a:rPr lang="en-ZA" b="1" baseline="0" dirty="0" smtClean="0"/>
              <a:t>Correct values are filled in on table in blue </a:t>
            </a:r>
          </a:p>
          <a:p>
            <a:r>
              <a:rPr lang="en-ZA" b="1" baseline="0" dirty="0" smtClean="0"/>
              <a:t>Feedback from table:  If values are all correct – </a:t>
            </a:r>
            <a:r>
              <a:rPr lang="en-ZA" b="0" baseline="0" dirty="0" smtClean="0"/>
              <a:t>Well done! You are ready to move on</a:t>
            </a:r>
          </a:p>
          <a:p>
            <a:r>
              <a:rPr lang="en-ZA" b="0" baseline="0" dirty="0" smtClean="0"/>
              <a:t>                                      </a:t>
            </a:r>
            <a:r>
              <a:rPr lang="en-ZA" b="1" baseline="0" dirty="0" smtClean="0"/>
              <a:t>If values are not correct </a:t>
            </a:r>
            <a:r>
              <a:rPr lang="en-ZA" b="0" baseline="0" dirty="0" smtClean="0"/>
              <a:t>– Not all your answers are correct. Look at the image of the carbon atom and try again. Remember, in any neutral atom the number of protons is equal to the number of electrons, the Atomic Number (shown below the symbol C) is equal to the number of protons and the Mass number (shown above the symbol C)  is equal to the number of protons plus the number of neutrons. </a:t>
            </a:r>
          </a:p>
          <a:p>
            <a:endParaRPr lang="en-ZA" b="0" baseline="0" dirty="0" smtClean="0"/>
          </a:p>
          <a:p>
            <a:r>
              <a:rPr lang="en-ZA" b="0" baseline="0" dirty="0" smtClean="0"/>
              <a:t>Return to slide 24 after positive feedback</a:t>
            </a:r>
          </a:p>
          <a:p>
            <a:endParaRPr lang="en-ZA" b="0" baseline="0" dirty="0" smtClean="0"/>
          </a:p>
          <a:p>
            <a:r>
              <a:rPr lang="en-ZA" b="0" baseline="0" dirty="0" smtClean="0"/>
              <a:t> </a:t>
            </a:r>
            <a:endParaRPr lang="en-ZA" b="0" dirty="0" smtClean="0"/>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b="1" dirty="0" smtClean="0"/>
              <a:t> Image </a:t>
            </a:r>
            <a:r>
              <a:rPr lang="en-ZA" b="1" dirty="0" smtClean="0"/>
              <a:t>of periodic </a:t>
            </a:r>
            <a:r>
              <a:rPr lang="en-ZA" b="1" dirty="0" smtClean="0"/>
              <a:t>table taken from https://ptable.com/</a:t>
            </a:r>
            <a:endParaRPr lang="en-ZA"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smtClean="0"/>
              <a:t>2.    When user clicks on image direct</a:t>
            </a:r>
            <a:r>
              <a:rPr lang="en-ZA" b="1" baseline="0" dirty="0" smtClean="0"/>
              <a:t> user to </a:t>
            </a:r>
            <a:r>
              <a:rPr lang="en-ZA" b="1" dirty="0" smtClean="0"/>
              <a:t>https://ptable.com/</a:t>
            </a:r>
          </a:p>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	</a:t>
            </a:r>
            <a:endParaRPr lang="en-ZA"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b="1" dirty="0" smtClean="0"/>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 for interactivity:</a:t>
            </a:r>
          </a:p>
          <a:p>
            <a:pPr marL="228600" indent="-228600">
              <a:buAutoNum type="arabicPeriod"/>
            </a:pPr>
            <a:r>
              <a:rPr lang="en-ZA" b="1" dirty="0" smtClean="0"/>
              <a:t>Link to Interactive</a:t>
            </a:r>
            <a:r>
              <a:rPr lang="en-ZA" b="1" baseline="0" dirty="0" smtClean="0"/>
              <a:t> table of elements: https://ptable.com/</a:t>
            </a:r>
          </a:p>
          <a:p>
            <a:pPr marL="228600" indent="-228600">
              <a:buAutoNum type="arabicPeriod"/>
            </a:pPr>
            <a:r>
              <a:rPr lang="en-ZA" b="1" baseline="0" dirty="0" smtClean="0"/>
              <a:t>Learner to type in missing details into the blocks</a:t>
            </a:r>
          </a:p>
          <a:p>
            <a:pPr marL="0" indent="0">
              <a:buNone/>
            </a:pPr>
            <a:endParaRPr lang="en-ZA" b="1" baseline="0" dirty="0" smtClean="0"/>
          </a:p>
          <a:p>
            <a:pPr marL="0" indent="0">
              <a:buNone/>
            </a:pPr>
            <a:r>
              <a:rPr lang="en-ZA" b="1" baseline="0" dirty="0" smtClean="0"/>
              <a:t>Activity:</a:t>
            </a:r>
          </a:p>
          <a:p>
            <a:pPr marL="0" indent="0">
              <a:buNone/>
            </a:pPr>
            <a:r>
              <a:rPr lang="en-ZA" b="1" baseline="0" dirty="0" smtClean="0"/>
              <a:t>Correct answers for missing detail:</a:t>
            </a:r>
          </a:p>
          <a:p>
            <a:pPr marL="0" indent="0">
              <a:buNone/>
            </a:pPr>
            <a:endParaRPr lang="en-ZA"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smtClean="0"/>
              <a:t>Element 1:  Copper; 63.546</a:t>
            </a:r>
          </a:p>
          <a:p>
            <a:pPr marL="0" indent="0">
              <a:buNone/>
            </a:pPr>
            <a:r>
              <a:rPr lang="en-ZA" b="0" baseline="0" dirty="0" smtClean="0"/>
              <a:t>Element 2: C; Cobalt</a:t>
            </a:r>
          </a:p>
          <a:p>
            <a:pPr marL="0" indent="0">
              <a:buNone/>
            </a:pPr>
            <a:r>
              <a:rPr lang="en-ZA" b="0" baseline="0" dirty="0" smtClean="0"/>
              <a:t>Element 3: 30; Zinc</a:t>
            </a:r>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smtClean="0"/>
              <a:t>Element 4: Oxygen</a:t>
            </a:r>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smtClean="0"/>
              <a:t>Element 5: H, Hydrogen, 1.008</a:t>
            </a:r>
          </a:p>
          <a:p>
            <a:pPr marL="0" indent="0">
              <a:buNone/>
            </a:pPr>
            <a:r>
              <a:rPr lang="en-ZA" b="0" dirty="0" smtClean="0"/>
              <a:t>Element 6: 47, Silver</a:t>
            </a:r>
          </a:p>
          <a:p>
            <a:pPr marL="0" indent="0">
              <a:buNone/>
            </a:pPr>
            <a:endParaRPr lang="en-ZA"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Feedback if all correct: </a:t>
            </a:r>
            <a:r>
              <a:rPr lang="en-US" b="0" dirty="0" smtClean="0"/>
              <a:t>Well done! You have completed all the elements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lvl="0" indent="0">
              <a:buFont typeface="Arial" panose="020B0604020202020204" pitchFamily="34" charset="0"/>
              <a:buNone/>
            </a:pPr>
            <a:r>
              <a:rPr lang="en-US" b="1" dirty="0" smtClean="0"/>
              <a:t>Feedback if some incorrect: </a:t>
            </a:r>
            <a:r>
              <a:rPr lang="en-US" b="0" dirty="0" smtClean="0"/>
              <a:t>Oops not quite, you</a:t>
            </a:r>
            <a:r>
              <a:rPr lang="en-US" b="0" baseline="0" dirty="0" smtClean="0"/>
              <a:t> seem to have got a few wrong. Here’s the correct answers (indicated on hidden slide that follows)</a:t>
            </a:r>
            <a:endParaRPr lang="en-US" b="0" dirty="0" smtClean="0"/>
          </a:p>
          <a:p>
            <a:pPr marL="0" indent="0">
              <a:buNone/>
            </a:pP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ZA" b="1" baseline="0" dirty="0" smtClean="0"/>
              <a:t>Activity:</a:t>
            </a:r>
          </a:p>
          <a:p>
            <a:pPr marL="0" indent="0">
              <a:buNone/>
            </a:pPr>
            <a:r>
              <a:rPr lang="en-ZA" b="1" baseline="0" dirty="0" smtClean="0"/>
              <a:t>Correct answers for missing detail:</a:t>
            </a:r>
          </a:p>
          <a:p>
            <a:pPr marL="0" indent="0">
              <a:buNone/>
            </a:pPr>
            <a:endParaRPr lang="en-ZA"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smtClean="0"/>
              <a:t>Element 1:  Copper; 63.546</a:t>
            </a:r>
          </a:p>
          <a:p>
            <a:pPr marL="0" indent="0">
              <a:buNone/>
            </a:pPr>
            <a:r>
              <a:rPr lang="en-ZA" b="0" baseline="0" dirty="0" smtClean="0"/>
              <a:t>Element 2: </a:t>
            </a:r>
            <a:r>
              <a:rPr lang="en-ZA" b="0" baseline="0" dirty="0" smtClean="0"/>
              <a:t>Co; </a:t>
            </a:r>
            <a:r>
              <a:rPr lang="en-ZA" b="0" baseline="0" dirty="0" smtClean="0"/>
              <a:t>Cobalt</a:t>
            </a:r>
          </a:p>
          <a:p>
            <a:pPr marL="0" indent="0">
              <a:buNone/>
            </a:pPr>
            <a:r>
              <a:rPr lang="en-ZA" b="0" baseline="0" dirty="0" smtClean="0"/>
              <a:t>Element 3: 30; Zinc</a:t>
            </a:r>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smtClean="0"/>
              <a:t>Element 4: Oxygen</a:t>
            </a:r>
          </a:p>
          <a:p>
            <a:pPr marL="0" marR="0" indent="0" algn="l" defTabSz="914400" rtl="0" eaLnBrk="1" fontAlgn="auto" latinLnBrk="0" hangingPunct="1">
              <a:lnSpc>
                <a:spcPct val="100000"/>
              </a:lnSpc>
              <a:spcBef>
                <a:spcPts val="0"/>
              </a:spcBef>
              <a:spcAft>
                <a:spcPts val="0"/>
              </a:spcAft>
              <a:buClrTx/>
              <a:buSzTx/>
              <a:buFontTx/>
              <a:buNone/>
              <a:tabLst/>
              <a:defRPr/>
            </a:pPr>
            <a:r>
              <a:rPr lang="en-ZA" b="0" baseline="0" dirty="0" smtClean="0"/>
              <a:t>Element 5: H, Hydrogen, 1.008</a:t>
            </a:r>
          </a:p>
          <a:p>
            <a:pPr marL="0" indent="0">
              <a:buNone/>
            </a:pPr>
            <a:r>
              <a:rPr lang="en-ZA" b="0" dirty="0" smtClean="0"/>
              <a:t>Element 6: 47, Silver</a:t>
            </a:r>
          </a:p>
          <a:p>
            <a:pPr marL="0" indent="0">
              <a:buNone/>
            </a:pP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CLICK HERE Link to simulation: https://phet.colorado.edu/sims/html/build-an-atom/latest/build-an-atom_en.html</a:t>
            </a:r>
          </a:p>
          <a:p>
            <a:endParaRPr lang="en-ZA" b="1" dirty="0" smtClean="0"/>
          </a:p>
          <a:p>
            <a:r>
              <a:rPr lang="en-ZA" b="1" dirty="0" smtClean="0"/>
              <a:t>Click here link to Games:</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 </a:t>
            </a:r>
            <a:r>
              <a:rPr lang="en-ZA" b="1" dirty="0" smtClean="0"/>
              <a:t>for interactivity:</a:t>
            </a:r>
          </a:p>
          <a:p>
            <a:r>
              <a:rPr lang="en-ZA" b="0" dirty="0" smtClean="0"/>
              <a:t>Recreate </a:t>
            </a:r>
            <a:r>
              <a:rPr lang="en-ZA" b="0" dirty="0" smtClean="0"/>
              <a:t>image </a:t>
            </a:r>
            <a:r>
              <a:rPr lang="en-ZA" b="0" baseline="0" dirty="0" smtClean="0"/>
              <a:t>(Image taken from https://phet.colorado.edu/sims/html/build-an-atom/latest/build-an-atom_en.html)</a:t>
            </a:r>
          </a:p>
          <a:p>
            <a:endParaRPr lang="en-ZA" b="0" baseline="0" dirty="0" smtClean="0"/>
          </a:p>
          <a:p>
            <a:endParaRPr lang="en-ZA" b="0" baseline="0" dirty="0" smtClean="0"/>
          </a:p>
          <a:p>
            <a:r>
              <a:rPr lang="en-ZA" b="0" baseline="0" dirty="0" smtClean="0"/>
              <a:t>Answer Box: Answer in blue is correct</a:t>
            </a:r>
          </a:p>
          <a:p>
            <a:r>
              <a:rPr lang="en-ZA" b="1" baseline="0" dirty="0" smtClean="0"/>
              <a:t>Feedback</a:t>
            </a:r>
          </a:p>
          <a:p>
            <a:r>
              <a:rPr lang="en-ZA" b="1" baseline="0" dirty="0" smtClean="0"/>
              <a:t>Correct answer</a:t>
            </a:r>
            <a:endParaRPr lang="en-ZA" b="1" dirty="0" smtClean="0"/>
          </a:p>
          <a:p>
            <a:r>
              <a:rPr lang="en-GB" dirty="0" smtClean="0">
                <a:solidFill>
                  <a:schemeClr val="tx1">
                    <a:lumMod val="65000"/>
                    <a:lumOff val="35000"/>
                  </a:schemeClr>
                </a:solidFill>
              </a:rPr>
              <a:t>Well done! A</a:t>
            </a:r>
            <a:r>
              <a:rPr lang="en-GB" baseline="0" dirty="0" smtClean="0">
                <a:solidFill>
                  <a:schemeClr val="tx1">
                    <a:lumMod val="65000"/>
                    <a:lumOff val="35000"/>
                  </a:schemeClr>
                </a:solidFill>
              </a:rPr>
              <a:t> neutral carbon atom has 6 electrons. Two electrons are in the 1</a:t>
            </a:r>
            <a:r>
              <a:rPr lang="en-GB" baseline="30000" dirty="0" smtClean="0">
                <a:solidFill>
                  <a:schemeClr val="tx1">
                    <a:lumMod val="65000"/>
                    <a:lumOff val="35000"/>
                  </a:schemeClr>
                </a:solidFill>
              </a:rPr>
              <a:t>st</a:t>
            </a:r>
            <a:r>
              <a:rPr lang="en-GB" baseline="0" dirty="0" smtClean="0">
                <a:solidFill>
                  <a:schemeClr val="tx1">
                    <a:lumMod val="65000"/>
                    <a:lumOff val="35000"/>
                  </a:schemeClr>
                </a:solidFill>
              </a:rPr>
              <a:t> energy level (core electrons) and 4 electrons are in the 2</a:t>
            </a:r>
            <a:r>
              <a:rPr lang="en-GB" baseline="30000" dirty="0" smtClean="0">
                <a:solidFill>
                  <a:schemeClr val="tx1">
                    <a:lumMod val="65000"/>
                    <a:lumOff val="35000"/>
                  </a:schemeClr>
                </a:solidFill>
              </a:rPr>
              <a:t>nd</a:t>
            </a:r>
            <a:r>
              <a:rPr lang="en-GB" baseline="0" dirty="0" smtClean="0">
                <a:solidFill>
                  <a:schemeClr val="tx1">
                    <a:lumMod val="65000"/>
                    <a:lumOff val="35000"/>
                  </a:schemeClr>
                </a:solidFill>
              </a:rPr>
              <a:t> energy level furthest from the nucleus.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tx1">
                    <a:lumMod val="65000"/>
                    <a:lumOff val="35000"/>
                  </a:schemeClr>
                </a:solidFill>
              </a:rPr>
              <a:t>In</a:t>
            </a:r>
            <a:r>
              <a:rPr lang="en-ZA" b="1" baseline="0" dirty="0" smtClean="0">
                <a:solidFill>
                  <a:schemeClr val="tx1"/>
                </a:solidFill>
              </a:rPr>
              <a:t>c</a:t>
            </a:r>
            <a:r>
              <a:rPr lang="en-ZA" b="1" baseline="0" dirty="0" smtClean="0"/>
              <a:t>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baseline="0" dirty="0" smtClean="0"/>
              <a:t>Try again! Count the number of electrons in the carbon atom. How many are in the </a:t>
            </a:r>
            <a:r>
              <a:rPr lang="en-GB" baseline="0" dirty="0" smtClean="0">
                <a:solidFill>
                  <a:schemeClr val="tx1">
                    <a:lumMod val="65000"/>
                    <a:lumOff val="35000"/>
                  </a:schemeClr>
                </a:solidFill>
              </a:rPr>
              <a:t>1</a:t>
            </a:r>
            <a:r>
              <a:rPr lang="en-GB" baseline="30000" dirty="0" smtClean="0">
                <a:solidFill>
                  <a:schemeClr val="tx1">
                    <a:lumMod val="65000"/>
                    <a:lumOff val="35000"/>
                  </a:schemeClr>
                </a:solidFill>
              </a:rPr>
              <a:t>st</a:t>
            </a:r>
            <a:r>
              <a:rPr lang="en-GB" baseline="0" dirty="0" smtClean="0">
                <a:solidFill>
                  <a:schemeClr val="tx1">
                    <a:lumMod val="65000"/>
                    <a:lumOff val="35000"/>
                  </a:schemeClr>
                </a:solidFill>
              </a:rPr>
              <a:t> energy level. These are the core electrons. How many electrons are in the 2</a:t>
            </a:r>
            <a:r>
              <a:rPr lang="en-GB" baseline="30000" dirty="0" smtClean="0">
                <a:solidFill>
                  <a:schemeClr val="tx1">
                    <a:lumMod val="65000"/>
                    <a:lumOff val="35000"/>
                  </a:schemeClr>
                </a:solidFill>
              </a:rPr>
              <a:t>nd</a:t>
            </a:r>
            <a:r>
              <a:rPr lang="en-GB" baseline="0" dirty="0" smtClean="0">
                <a:solidFill>
                  <a:schemeClr val="tx1">
                    <a:lumMod val="65000"/>
                    <a:lumOff val="35000"/>
                  </a:schemeClr>
                </a:solidFill>
              </a:rPr>
              <a:t> energy level? These are the valence electrons of the carbon atom.</a:t>
            </a:r>
            <a:endParaRPr lang="en-ZA" b="0" dirty="0" smtClean="0"/>
          </a:p>
          <a:p>
            <a:endParaRPr lang="en-GB" baseline="0" dirty="0" smtClean="0">
              <a:solidFill>
                <a:schemeClr val="tx1">
                  <a:lumMod val="65000"/>
                  <a:lumOff val="35000"/>
                </a:schemeClr>
              </a:solidFill>
            </a:endParaRPr>
          </a:p>
          <a:p>
            <a:endParaRPr lang="en-GB" dirty="0" smtClean="0">
              <a:solidFill>
                <a:schemeClr val="tx1">
                  <a:lumMod val="65000"/>
                  <a:lumOff val="35000"/>
                </a:schemeClr>
              </a:solidFill>
            </a:endParaRPr>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smtClean="0"/>
              <a:t>Video link on image taken from video: </a:t>
            </a:r>
            <a:r>
              <a:rPr lang="en-ZA" dirty="0" smtClean="0"/>
              <a:t> https://www.youtube.com/watch?v=yADrWdNTWEc</a:t>
            </a:r>
          </a:p>
          <a:p>
            <a:endParaRPr lang="en-ZA" b="0" dirty="0" smtClean="0"/>
          </a:p>
          <a:p>
            <a:endParaRPr lang="en-GB" dirty="0" smtClean="0">
              <a:solidFill>
                <a:schemeClr val="tx1">
                  <a:lumMod val="65000"/>
                  <a:lumOff val="35000"/>
                </a:schemeClr>
              </a:solidFill>
            </a:endParaRPr>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23759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John Dalton- image source: http://www.technologycorp.com.au/resource/john_dalton/</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Video link: Fuse School (OER): https://www.youtube.com/watch?v=S08qdOTd0w0</a:t>
            </a:r>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Video link: https://www.youtube.com/watch?v=mCKM7QqypjI</a:t>
            </a:r>
          </a:p>
          <a:p>
            <a:endParaRPr lang="en-ZA" b="1"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23879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Correct answers:</a:t>
            </a:r>
          </a:p>
          <a:p>
            <a:pPr marL="228600" indent="-228600">
              <a:buAutoNum type="arabicPeriod"/>
            </a:pPr>
            <a:r>
              <a:rPr lang="en-ZA" dirty="0" smtClean="0"/>
              <a:t>Atom</a:t>
            </a:r>
          </a:p>
          <a:p>
            <a:pPr marL="228600" indent="-228600">
              <a:buAutoNum type="arabicPeriod"/>
            </a:pPr>
            <a:r>
              <a:rPr lang="en-ZA" dirty="0" smtClean="0">
                <a:solidFill>
                  <a:prstClr val="black"/>
                </a:solidFill>
              </a:rPr>
              <a:t>The sum of the protons and neutrons is the mass number of an atom.</a:t>
            </a:r>
          </a:p>
          <a:p>
            <a:pPr marL="228600" indent="-228600">
              <a:buAutoNum type="arabicPeriod"/>
            </a:pPr>
            <a:r>
              <a:rPr lang="en-ZA" dirty="0" smtClean="0">
                <a:solidFill>
                  <a:prstClr val="black"/>
                </a:solidFill>
              </a:rPr>
              <a:t>Compound</a:t>
            </a:r>
          </a:p>
          <a:p>
            <a:pPr marL="228600" indent="-228600">
              <a:buAutoNum type="arabicPeriod"/>
            </a:pPr>
            <a:r>
              <a:rPr lang="en-ZA" dirty="0" smtClean="0">
                <a:solidFill>
                  <a:srgbClr val="FF0000"/>
                </a:solidFill>
              </a:rPr>
              <a:t>ADD ATOMIC NUMBERS HERE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dirty="0" smtClean="0">
                <a:solidFill>
                  <a:prstClr val="black"/>
                </a:solidFill>
              </a:rPr>
              <a:t>Protons, neutrons, and electrons</a:t>
            </a:r>
          </a:p>
          <a:p>
            <a:pPr marL="228600" indent="-228600">
              <a:buAutoNum type="arabicPeriod"/>
            </a:pPr>
            <a:r>
              <a:rPr lang="en-ZA" dirty="0" smtClean="0">
                <a:solidFill>
                  <a:prstClr val="black"/>
                </a:solidFill>
              </a:rPr>
              <a:t>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344184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When learner clicks on button  text,</a:t>
            </a:r>
            <a:r>
              <a:rPr lang="en-ZA" b="1" baseline="0" dirty="0" smtClean="0"/>
              <a:t> it expands to reveal description. When learner clicks on second text button, the first will collapse to reveal second description. Supporting image to be shown with text</a:t>
            </a:r>
          </a:p>
          <a:p>
            <a:r>
              <a:rPr lang="en-ZA" b="1" baseline="0" dirty="0" smtClean="0"/>
              <a:t>Text as follows:</a:t>
            </a:r>
          </a:p>
          <a:p>
            <a:endParaRPr lang="en-ZA" b="1" baseline="0" dirty="0" smtClean="0"/>
          </a:p>
          <a:p>
            <a:r>
              <a:rPr lang="en-ZA" b="1" baseline="0" dirty="0" smtClean="0"/>
              <a:t>Atoms</a:t>
            </a:r>
          </a:p>
          <a:p>
            <a:pPr fontAlgn="base"/>
            <a:r>
              <a:rPr lang="en-GB" sz="1200" dirty="0" smtClean="0"/>
              <a:t>An atom is </a:t>
            </a:r>
            <a:r>
              <a:rPr lang="en-GB" sz="1200" dirty="0" smtClean="0"/>
              <a:t>the</a:t>
            </a:r>
            <a:r>
              <a:rPr lang="en-GB" sz="1200" baseline="0" dirty="0" smtClean="0"/>
              <a:t> smallest</a:t>
            </a:r>
            <a:r>
              <a:rPr lang="en-GB" sz="1200" dirty="0" smtClean="0"/>
              <a:t> </a:t>
            </a:r>
            <a:r>
              <a:rPr lang="en-GB" sz="1200" dirty="0" smtClean="0"/>
              <a:t>particle of matter that </a:t>
            </a:r>
            <a:r>
              <a:rPr lang="en-GB" sz="1200" dirty="0" smtClean="0"/>
              <a:t>makes</a:t>
            </a:r>
            <a:r>
              <a:rPr lang="en-GB" sz="1200" baseline="0" dirty="0" smtClean="0"/>
              <a:t> up</a:t>
            </a:r>
            <a:r>
              <a:rPr lang="en-GB" sz="1200" dirty="0" smtClean="0"/>
              <a:t> an </a:t>
            </a:r>
            <a:r>
              <a:rPr lang="en-GB" sz="1200" dirty="0" smtClean="0"/>
              <a:t>element. </a:t>
            </a:r>
            <a:r>
              <a:rPr lang="en-GB" sz="1200" dirty="0" smtClean="0"/>
              <a:t>An</a:t>
            </a:r>
            <a:r>
              <a:rPr lang="en-GB" sz="1200" baseline="0" dirty="0" smtClean="0"/>
              <a:t> atom</a:t>
            </a:r>
            <a:r>
              <a:rPr lang="en-GB" sz="1200" dirty="0" smtClean="0"/>
              <a:t> </a:t>
            </a:r>
            <a:r>
              <a:rPr lang="en-GB" sz="1200" dirty="0" smtClean="0"/>
              <a:t>consists</a:t>
            </a:r>
            <a:r>
              <a:rPr lang="en-GB" sz="1200" baseline="0" dirty="0" smtClean="0"/>
              <a:t> of </a:t>
            </a:r>
            <a:r>
              <a:rPr lang="en-GB" sz="1200" dirty="0" smtClean="0"/>
              <a:t>protons, neutrons and </a:t>
            </a:r>
            <a:r>
              <a:rPr lang="en-GB" sz="1200" dirty="0" smtClean="0"/>
              <a:t>electrons.</a:t>
            </a:r>
            <a:endParaRPr lang="en-GB" sz="1200" dirty="0" smtClean="0"/>
          </a:p>
          <a:p>
            <a:pPr fontAlgn="base"/>
            <a:endParaRPr lang="en-GB" sz="1200" dirty="0" smtClean="0"/>
          </a:p>
          <a:p>
            <a:pPr fontAlgn="base"/>
            <a:r>
              <a:rPr lang="en-GB" sz="1200" b="1" dirty="0" smtClean="0"/>
              <a:t>Elements</a:t>
            </a:r>
          </a:p>
          <a:p>
            <a:pPr fontAlgn="base"/>
            <a:r>
              <a:rPr lang="en-GB" sz="1200" dirty="0" smtClean="0"/>
              <a:t>An element is a </a:t>
            </a:r>
            <a:r>
              <a:rPr lang="en-GB" sz="1200" dirty="0" smtClean="0"/>
              <a:t>pure</a:t>
            </a:r>
            <a:r>
              <a:rPr lang="en-GB" sz="1200" baseline="0" dirty="0" smtClean="0"/>
              <a:t> s</a:t>
            </a:r>
            <a:r>
              <a:rPr lang="en-GB" sz="1200" dirty="0" smtClean="0"/>
              <a:t>ubstance that cannot be broken down into a simpler substance An element </a:t>
            </a:r>
            <a:r>
              <a:rPr lang="en-GB" sz="1200" dirty="0" smtClean="0"/>
              <a:t>is made </a:t>
            </a:r>
            <a:r>
              <a:rPr lang="en-GB" sz="1200" dirty="0" smtClean="0"/>
              <a:t>up of</a:t>
            </a:r>
            <a:r>
              <a:rPr lang="en-GB" sz="1200" baseline="0" dirty="0" smtClean="0"/>
              <a:t> </a:t>
            </a:r>
            <a:r>
              <a:rPr lang="en-GB" sz="1200" dirty="0" smtClean="0"/>
              <a:t>atoms that all have the same number of protons.. </a:t>
            </a:r>
            <a:r>
              <a:rPr lang="en-GB" sz="1200" dirty="0" smtClean="0"/>
              <a:t>For example, the element sodium is made up of only sodium atoms</a:t>
            </a:r>
            <a:r>
              <a:rPr lang="en-GB" sz="1200" dirty="0" smtClean="0"/>
              <a:t>. They all have 11 protons. The atomic number of sodium is 11.</a:t>
            </a:r>
            <a:endParaRPr lang="en-GB" sz="1200" dirty="0" smtClean="0"/>
          </a:p>
          <a:p>
            <a:pPr fontAlgn="base"/>
            <a:endParaRPr lang="en-GB" sz="1200" dirty="0" smtClean="0"/>
          </a:p>
          <a:p>
            <a:pPr fontAlgn="base"/>
            <a:r>
              <a:rPr lang="en-GB" sz="1200" b="1" dirty="0" smtClean="0"/>
              <a:t>Molecules</a:t>
            </a:r>
          </a:p>
          <a:p>
            <a:pPr fontAlgn="base"/>
            <a:r>
              <a:rPr lang="en-GB" sz="1200" dirty="0" smtClean="0"/>
              <a:t>A molecule is a substance that contains two or more </a:t>
            </a:r>
            <a:r>
              <a:rPr lang="en-GB" sz="1200" dirty="0" smtClean="0"/>
              <a:t>atoms joined together. We find molecules in compounds, </a:t>
            </a:r>
            <a:r>
              <a:rPr lang="en-GB" sz="1200" dirty="0" smtClean="0"/>
              <a:t>such </a:t>
            </a:r>
            <a:r>
              <a:rPr lang="en-GB" sz="1200" dirty="0" smtClean="0"/>
              <a:t>as water,H</a:t>
            </a:r>
            <a:r>
              <a:rPr lang="en-GB" sz="1200" baseline="-25000" dirty="0" smtClean="0"/>
              <a:t>2</a:t>
            </a:r>
            <a:r>
              <a:rPr lang="en-GB" sz="1200" dirty="0" smtClean="0"/>
              <a:t>O. This molecule has two hydrogen atoms joined to one oxygen atom.</a:t>
            </a:r>
            <a:endParaRPr lang="en-GB" sz="1200" dirty="0" smtClean="0"/>
          </a:p>
          <a:p>
            <a:pPr fontAlgn="base"/>
            <a:endParaRPr lang="en-GB" sz="1200" dirty="0" smtClean="0"/>
          </a:p>
          <a:p>
            <a:pPr fontAlgn="base"/>
            <a:r>
              <a:rPr lang="en-GB" sz="1200" b="1" dirty="0" smtClean="0"/>
              <a:t>Compounds</a:t>
            </a:r>
          </a:p>
          <a:p>
            <a:pPr fontAlgn="base"/>
            <a:r>
              <a:rPr lang="en-GB" sz="1200" dirty="0" smtClean="0"/>
              <a:t>A compound is a </a:t>
            </a:r>
            <a:r>
              <a:rPr lang="en-GB" sz="1200" dirty="0" smtClean="0"/>
              <a:t>pure substance </a:t>
            </a:r>
            <a:r>
              <a:rPr lang="en-GB" sz="1200" dirty="0" smtClean="0"/>
              <a:t>that is made up of two or more </a:t>
            </a:r>
            <a:r>
              <a:rPr lang="en-GB" sz="1200" dirty="0" smtClean="0"/>
              <a:t>different elements</a:t>
            </a:r>
            <a:r>
              <a:rPr lang="en-GB" sz="1200" u="none" baseline="0" dirty="0" smtClean="0"/>
              <a:t> </a:t>
            </a:r>
            <a:r>
              <a:rPr lang="en-GB" sz="1200" dirty="0" smtClean="0"/>
              <a:t>that are joined</a:t>
            </a:r>
            <a:r>
              <a:rPr lang="en-GB" sz="1200" baseline="0" dirty="0" smtClean="0"/>
              <a:t> together. The particles in compounds are either molecules </a:t>
            </a:r>
            <a:r>
              <a:rPr lang="en-GB" sz="1200" baseline="0" dirty="0" err="1" smtClean="0"/>
              <a:t>e.g</a:t>
            </a:r>
            <a:r>
              <a:rPr lang="en-GB" sz="1200" baseline="0" dirty="0" smtClean="0"/>
              <a:t> Water</a:t>
            </a:r>
            <a:r>
              <a:rPr lang="en-GB" sz="1200" dirty="0" smtClean="0"/>
              <a:t> </a:t>
            </a:r>
            <a:r>
              <a:rPr lang="en-GB" sz="1200" dirty="0" smtClean="0"/>
              <a:t>H</a:t>
            </a:r>
            <a:r>
              <a:rPr lang="en-GB" sz="1200" baseline="-25000" dirty="0" smtClean="0"/>
              <a:t>2</a:t>
            </a:r>
            <a:r>
              <a:rPr lang="en-GB" sz="1200" dirty="0" smtClean="0"/>
              <a:t>O</a:t>
            </a:r>
            <a:r>
              <a:rPr lang="en-GB" sz="1200" baseline="0" dirty="0" smtClean="0"/>
              <a:t> or an ionic lattice </a:t>
            </a:r>
            <a:r>
              <a:rPr lang="en-GB" sz="1200" baseline="0" dirty="0" err="1" smtClean="0"/>
              <a:t>e.g</a:t>
            </a:r>
            <a:r>
              <a:rPr lang="en-GB" sz="1200" baseline="0" dirty="0" smtClean="0"/>
              <a:t> salt </a:t>
            </a:r>
            <a:r>
              <a:rPr lang="en-GB" sz="1200" dirty="0" err="1" smtClean="0"/>
              <a:t>NaCl</a:t>
            </a:r>
            <a:r>
              <a:rPr lang="en-GB" sz="1200" dirty="0" smtClean="0"/>
              <a:t>.</a:t>
            </a:r>
          </a:p>
          <a:p>
            <a:pPr fontAlgn="base"/>
            <a:endParaRPr lang="en-GB" sz="1200" dirty="0" smtClean="0"/>
          </a:p>
          <a:p>
            <a:endParaRPr lang="en-ZA" b="1" baseline="0" dirty="0" smtClean="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056719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121909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Icons to be re-created and used across all UNITS as required.</a:t>
            </a:r>
            <a:r>
              <a:rPr lang="en-ZA" baseline="0" dirty="0" smtClean="0"/>
              <a:t> These are examples only.</a:t>
            </a:r>
            <a:endParaRPr lang="en-ZA" dirty="0" smtClean="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837345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Can use this video as a guide for</a:t>
            </a:r>
            <a:r>
              <a:rPr lang="en-ZA" baseline="0" dirty="0" smtClean="0"/>
              <a:t> video style and content: https://www.youtube.com/watch?v=h6LPAwAmnCQ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18249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smtClean="0"/>
              <a:t>Video- embed </a:t>
            </a:r>
            <a:r>
              <a:rPr lang="en-ZA" b="1" baseline="0" dirty="0" err="1" smtClean="0"/>
              <a:t>Youtube</a:t>
            </a:r>
            <a:r>
              <a:rPr lang="en-ZA" b="1" baseline="0" dirty="0" smtClean="0"/>
              <a:t> video: </a:t>
            </a:r>
            <a:r>
              <a:rPr lang="en-ZA" sz="1200" u="sng" kern="1200" dirty="0" smtClean="0">
                <a:solidFill>
                  <a:schemeClr val="tx1"/>
                </a:solidFill>
                <a:effectLst/>
                <a:latin typeface="+mn-lt"/>
                <a:ea typeface="+mn-ea"/>
                <a:cs typeface="+mn-cs"/>
                <a:hlinkClick r:id="rId3"/>
              </a:rPr>
              <a:t>https://youtu.be/wyRy8kowyM8</a:t>
            </a:r>
            <a:endParaRPr lang="en-ZA" sz="1200" kern="1200" dirty="0" smtClean="0">
              <a:solidFill>
                <a:schemeClr val="tx1"/>
              </a:solidFill>
              <a:effectLst/>
              <a:latin typeface="+mn-lt"/>
              <a:ea typeface="+mn-ea"/>
              <a:cs typeface="+mn-cs"/>
            </a:endParaRPr>
          </a:p>
          <a:p>
            <a:r>
              <a:rPr lang="en-ZA" b="1" dirty="0" smtClean="0"/>
              <a:t> </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Notes for Design</a:t>
            </a:r>
            <a:r>
              <a:rPr lang="en-ZA" b="1" baseline="0" dirty="0" smtClean="0"/>
              <a:t> and Interactivity:</a:t>
            </a:r>
          </a:p>
          <a:p>
            <a:r>
              <a:rPr lang="en-ZA" b="0" dirty="0" smtClean="0"/>
              <a:t>Recreate or find suitable image replacements</a:t>
            </a:r>
          </a:p>
          <a:p>
            <a:r>
              <a:rPr lang="en-ZA" b="0" dirty="0" smtClean="0"/>
              <a:t>When learner clicks on each</a:t>
            </a:r>
            <a:r>
              <a:rPr lang="en-ZA" b="0" baseline="0" dirty="0" smtClean="0"/>
              <a:t> item, additional info pops up and image for each changes – see next </a:t>
            </a:r>
            <a:r>
              <a:rPr lang="en-ZA" b="0" baseline="0" dirty="0" smtClean="0"/>
              <a:t>3 slides</a:t>
            </a: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Note to media/design</a:t>
            </a:r>
            <a:r>
              <a:rPr lang="en-GB" b="1" baseline="0" dirty="0" smtClean="0">
                <a:solidFill>
                  <a:schemeClr val="tx1">
                    <a:lumMod val="65000"/>
                    <a:lumOff val="35000"/>
                  </a:schemeClr>
                </a:solidFill>
              </a:rPr>
              <a:t> team: </a:t>
            </a:r>
            <a:r>
              <a:rPr lang="en-GB" dirty="0" smtClean="0">
                <a:solidFill>
                  <a:schemeClr val="tx1">
                    <a:lumMod val="65000"/>
                    <a:lumOff val="35000"/>
                  </a:schemeClr>
                </a:solidFill>
              </a:rPr>
              <a:t>Recreate content here</a:t>
            </a:r>
            <a:r>
              <a:rPr lang="en-GB" baseline="0" dirty="0" smtClean="0">
                <a:solidFill>
                  <a:schemeClr val="tx1">
                    <a:lumMod val="65000"/>
                    <a:lumOff val="35000"/>
                  </a:schemeClr>
                </a:solidFill>
              </a:rPr>
              <a:t> to visually appealing format</a:t>
            </a:r>
            <a:endParaRPr lang="en-GB" dirty="0" smtClean="0">
              <a:solidFill>
                <a:schemeClr val="tx1">
                  <a:lumMod val="65000"/>
                  <a:lumOff val="35000"/>
                </a:schemeClr>
              </a:solidFill>
            </a:endParaRPr>
          </a:p>
          <a:p>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Note to media/design</a:t>
            </a:r>
            <a:r>
              <a:rPr lang="en-GB" b="1" baseline="0" dirty="0" smtClean="0">
                <a:solidFill>
                  <a:schemeClr val="tx1">
                    <a:lumMod val="65000"/>
                    <a:lumOff val="35000"/>
                  </a:schemeClr>
                </a:solidFill>
              </a:rPr>
              <a:t> team: </a:t>
            </a:r>
            <a:r>
              <a:rPr lang="en-GB" dirty="0" smtClean="0">
                <a:solidFill>
                  <a:schemeClr val="tx1">
                    <a:lumMod val="65000"/>
                    <a:lumOff val="35000"/>
                  </a:schemeClr>
                </a:solidFill>
              </a:rPr>
              <a:t>Recreate content here</a:t>
            </a:r>
            <a:r>
              <a:rPr lang="en-GB" baseline="0" dirty="0" smtClean="0">
                <a:solidFill>
                  <a:schemeClr val="tx1">
                    <a:lumMod val="65000"/>
                    <a:lumOff val="35000"/>
                  </a:schemeClr>
                </a:solidFill>
              </a:rPr>
              <a:t> to visually appealing format</a:t>
            </a:r>
            <a:endParaRPr lang="en-GB" dirty="0" smtClean="0">
              <a:solidFill>
                <a:schemeClr val="tx1">
                  <a:lumMod val="65000"/>
                  <a:lumOff val="35000"/>
                </a:schemeClr>
              </a:solidFill>
            </a:endParaRPr>
          </a:p>
          <a:p>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Note to media/design</a:t>
            </a:r>
            <a:r>
              <a:rPr lang="en-GB" b="1" baseline="0" dirty="0" smtClean="0">
                <a:solidFill>
                  <a:schemeClr val="tx1">
                    <a:lumMod val="65000"/>
                    <a:lumOff val="35000"/>
                  </a:schemeClr>
                </a:solidFill>
              </a:rPr>
              <a:t> team: </a:t>
            </a:r>
            <a:r>
              <a:rPr lang="en-GB" dirty="0" smtClean="0">
                <a:solidFill>
                  <a:schemeClr val="tx1">
                    <a:lumMod val="65000"/>
                    <a:lumOff val="35000"/>
                  </a:schemeClr>
                </a:solidFill>
              </a:rPr>
              <a:t>Recreate content here</a:t>
            </a:r>
            <a:r>
              <a:rPr lang="en-GB" baseline="0" dirty="0" smtClean="0">
                <a:solidFill>
                  <a:schemeClr val="tx1">
                    <a:lumMod val="65000"/>
                    <a:lumOff val="35000"/>
                  </a:schemeClr>
                </a:solidFill>
              </a:rPr>
              <a:t> to visually appealing format</a:t>
            </a:r>
            <a:endParaRPr lang="en-GB"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smtClean="0"/>
              <a:t> Graphic: </a:t>
            </a:r>
            <a:r>
              <a:rPr lang="en-ZA" b="0" dirty="0" smtClean="0"/>
              <a:t>https://www.tes.com/lessons/K_sJGJe1TnCcKA/solid-liquid-and-gas (Original from NASA)</a:t>
            </a:r>
          </a:p>
          <a:p>
            <a:endParaRPr lang="en-ZA"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Feedback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a:t>
            </a:r>
            <a:r>
              <a:rPr lang="en-GB" baseline="0" dirty="0" smtClean="0"/>
              <a:t> correct: Well done! You know the differences between states of matter!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incorrect: Sorry, you got a few wrong. Don’t worry, you can revise them. Click here (Link back to the 1</a:t>
            </a:r>
            <a:r>
              <a:rPr lang="en-GB" baseline="30000" dirty="0" smtClean="0"/>
              <a:t>st</a:t>
            </a:r>
            <a:r>
              <a:rPr lang="en-GB" baseline="0" dirty="0" smtClean="0"/>
              <a:t> slide on- What is matter (slide 4))</a:t>
            </a:r>
            <a:endParaRPr lang="en-GB" dirty="0" smtClean="0"/>
          </a:p>
          <a:p>
            <a:endParaRPr lang="en-ZA" b="0" dirty="0" smtClean="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62093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1289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6153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59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4"/>
            <a:ext cx="10515600" cy="4849495"/>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235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6" Type="http://schemas.openxmlformats.org/officeDocument/2006/relationships/comments" Target="../comments/comment3.xml"/><Relationship Id="rId1" Type="http://schemas.openxmlformats.org/officeDocument/2006/relationships/tags" Target="../tags/tag9.xml"/><Relationship Id="rId15" Type="http://schemas.openxmlformats.org/officeDocument/2006/relationships/image" Target="../media/image10.png"/><Relationship Id="rId4" Type="http://schemas.openxmlformats.org/officeDocument/2006/relationships/image" Target="../media/image4.png"/><Relationship Id="rId1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15" Type="http://schemas.openxmlformats.org/officeDocument/2006/relationships/image" Target="../media/image11.png"/><Relationship Id="rId4" Type="http://schemas.openxmlformats.org/officeDocument/2006/relationships/image" Target="../media/image4.png"/><Relationship Id="rId1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4.png"/><Relationship Id="rId1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15" Type="http://schemas.openxmlformats.org/officeDocument/2006/relationships/image" Target="../media/image9.png"/><Relationship Id="rId4" Type="http://schemas.openxmlformats.org/officeDocument/2006/relationships/image" Target="../media/image4.png"/><Relationship Id="rId1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17" Type="http://schemas.openxmlformats.org/officeDocument/2006/relationships/image" Target="../media/image6.jpeg"/><Relationship Id="rId2" Type="http://schemas.openxmlformats.org/officeDocument/2006/relationships/slideLayout" Target="../slideLayouts/slideLayout3.xml"/><Relationship Id="rId16" Type="http://schemas.openxmlformats.org/officeDocument/2006/relationships/image" Target="../media/image13.png"/><Relationship Id="rId1" Type="http://schemas.openxmlformats.org/officeDocument/2006/relationships/tags" Target="../tags/tag13.xml"/><Relationship Id="rId15" Type="http://schemas.openxmlformats.org/officeDocument/2006/relationships/image" Target="../media/image12.png"/><Relationship Id="rId4" Type="http://schemas.openxmlformats.org/officeDocument/2006/relationships/image" Target="../media/image4.png"/><Relationship Id="rId1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6" Type="http://schemas.openxmlformats.org/officeDocument/2006/relationships/image" Target="../media/image15.png"/><Relationship Id="rId1" Type="http://schemas.openxmlformats.org/officeDocument/2006/relationships/tags" Target="../tags/tag17.xml"/><Relationship Id="rId15" Type="http://schemas.openxmlformats.org/officeDocument/2006/relationships/image" Target="../media/image5.png"/><Relationship Id="rId4" Type="http://schemas.openxmlformats.org/officeDocument/2006/relationships/image" Target="../media/image4.png"/><Relationship Id="rId1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16.png"/><Relationship Id="rId1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6" Type="http://schemas.openxmlformats.org/officeDocument/2006/relationships/comments" Target="../comments/comment4.xml"/><Relationship Id="rId1" Type="http://schemas.openxmlformats.org/officeDocument/2006/relationships/tags" Target="../tags/tag21.xml"/><Relationship Id="rId5" Type="http://schemas.openxmlformats.org/officeDocument/2006/relationships/image" Target="../media/image4.png"/><Relationship Id="rId15" Type="http://schemas.openxmlformats.org/officeDocument/2006/relationships/image" Target="../media/image19.jpeg"/><Relationship Id="rId4" Type="http://schemas.openxmlformats.org/officeDocument/2006/relationships/image" Target="../media/image18.png"/><Relationship Id="rId1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4.png"/><Relationship Id="rId15" Type="http://schemas.openxmlformats.org/officeDocument/2006/relationships/image" Target="../media/image14.png"/><Relationship Id="rId4" Type="http://schemas.openxmlformats.org/officeDocument/2006/relationships/image" Target="../media/image18.png"/><Relationship Id="rId1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20.png"/><Relationship Id="rId1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4.png"/><Relationship Id="rId1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4.png"/><Relationship Id="rId1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4.png"/><Relationship Id="rId1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22.png"/><Relationship Id="rId1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23.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24.gif"/><Relationship Id="rId14" Type="http://schemas.openxmlformats.org/officeDocument/2006/relationships/image" Target="../media/image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3.xml"/><Relationship Id="rId7" Type="http://schemas.openxmlformats.org/officeDocument/2006/relationships/image" Target="../media/image4.sv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15" Type="http://schemas.openxmlformats.org/officeDocument/2006/relationships/image" Target="../media/image5.png"/><Relationship Id="rId4" Type="http://schemas.openxmlformats.org/officeDocument/2006/relationships/image" Target="../media/image4.png"/><Relationship Id="rId14" Type="http://schemas.openxmlformats.org/officeDocument/2006/relationships/image" Target="../media/image2.svg"/></Relationships>
</file>

<file path=ppt/slides/_rels/slide6.xml.rels><?xml version="1.0" encoding="UTF-8" standalone="yes"?>
<Relationships xmlns="http://schemas.openxmlformats.org/package/2006/relationships"><Relationship Id="rId18" Type="http://schemas.openxmlformats.org/officeDocument/2006/relationships/comments" Target="../comments/comment1.xml"/><Relationship Id="rId3" Type="http://schemas.openxmlformats.org/officeDocument/2006/relationships/notesSlide" Target="../notesSlides/notesSlide5.xml"/><Relationship Id="rId17" Type="http://schemas.openxmlformats.org/officeDocument/2006/relationships/image" Target="../media/image8.jpeg"/><Relationship Id="rId2" Type="http://schemas.openxmlformats.org/officeDocument/2006/relationships/slideLayout" Target="../slideLayouts/slideLayout3.xml"/><Relationship Id="rId16" Type="http://schemas.openxmlformats.org/officeDocument/2006/relationships/image" Target="../media/image7.jpeg"/><Relationship Id="rId1" Type="http://schemas.openxmlformats.org/officeDocument/2006/relationships/tags" Target="../tags/tag5.xml"/><Relationship Id="rId15" Type="http://schemas.openxmlformats.org/officeDocument/2006/relationships/image" Target="../media/image6.jpeg"/><Relationship Id="rId4" Type="http://schemas.openxmlformats.org/officeDocument/2006/relationships/image" Target="../media/image4.png"/><Relationship Id="rId1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comments" Target="../comments/commen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Electrical Principles</a:t>
            </a:r>
            <a:endParaRPr lang="en-GB" dirty="0"/>
          </a:p>
        </p:txBody>
      </p:sp>
      <p:sp>
        <p:nvSpPr>
          <p:cNvPr id="3" name="Subtitle 2"/>
          <p:cNvSpPr>
            <a:spLocks noGrp="1"/>
          </p:cNvSpPr>
          <p:nvPr>
            <p:ph type="subTitle" idx="1"/>
          </p:nvPr>
        </p:nvSpPr>
        <p:spPr/>
        <p:txBody>
          <a:bodyPr>
            <a:normAutofit/>
          </a:bodyPr>
          <a:lstStyle/>
          <a:p>
            <a:r>
              <a:rPr lang="en-GB" sz="3200" dirty="0" smtClean="0"/>
              <a:t>Topic 1: Basic Atomic Theory</a:t>
            </a:r>
          </a:p>
          <a:p>
            <a:r>
              <a:rPr lang="en-GB" sz="3200" dirty="0" smtClean="0"/>
              <a:t>Unit 1: Composition of matter</a:t>
            </a:r>
            <a:endParaRPr lang="en-GB" sz="3200" dirty="0"/>
          </a:p>
        </p:txBody>
      </p:sp>
    </p:spTree>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Summary of matter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0890578"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pic>
        <p:nvPicPr>
          <p:cNvPr id="15"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443717" y="1514572"/>
            <a:ext cx="1106044" cy="1106044"/>
          </a:xfrm>
          <a:prstGeom prst="rect">
            <a:avLst/>
          </a:prstGeom>
        </p:spPr>
      </p:pic>
      <p:sp>
        <p:nvSpPr>
          <p:cNvPr id="16" name="Rectangle 15">
            <a:extLst>
              <a:ext uri="{FF2B5EF4-FFF2-40B4-BE49-F238E27FC236}">
                <a16:creationId xmlns:a16="http://schemas.microsoft.com/office/drawing/2014/main" id="{B99A2243-0C52-D542-BF61-3FAD1B77F3F3}"/>
              </a:ext>
            </a:extLst>
          </p:cNvPr>
          <p:cNvSpPr/>
          <p:nvPr/>
        </p:nvSpPr>
        <p:spPr>
          <a:xfrm>
            <a:off x="1864178" y="1741228"/>
            <a:ext cx="9587594"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Fill in the missing words in the table below the diagram</a:t>
            </a:r>
            <a:endParaRPr lang="en-ZA" sz="2400" dirty="0">
              <a:solidFill>
                <a:schemeClr val="tx1">
                  <a:lumMod val="65000"/>
                  <a:lumOff val="35000"/>
                </a:schemeClr>
              </a:solidFill>
            </a:endParaRPr>
          </a:p>
        </p:txBody>
      </p:sp>
      <p:pic>
        <p:nvPicPr>
          <p:cNvPr id="2" name="Picture 1"/>
          <p:cNvPicPr>
            <a:picLocks noChangeAspect="1"/>
          </p:cNvPicPr>
          <p:nvPr/>
        </p:nvPicPr>
        <p:blipFill rotWithShape="1">
          <a:blip r:embed="rId15"/>
          <a:srcRect b="39586"/>
          <a:stretch/>
        </p:blipFill>
        <p:spPr>
          <a:xfrm>
            <a:off x="3217715" y="2304568"/>
            <a:ext cx="6187133" cy="2312986"/>
          </a:xfrm>
          <a:prstGeom prst="rect">
            <a:avLst/>
          </a:prstGeom>
        </p:spPr>
      </p:pic>
      <p:sp>
        <p:nvSpPr>
          <p:cNvPr id="3" name="TextBox 2"/>
          <p:cNvSpPr txBox="1"/>
          <p:nvPr/>
        </p:nvSpPr>
        <p:spPr>
          <a:xfrm>
            <a:off x="644978" y="1128139"/>
            <a:ext cx="8258768" cy="738664"/>
          </a:xfrm>
          <a:prstGeom prst="rect">
            <a:avLst/>
          </a:prstGeom>
          <a:noFill/>
        </p:spPr>
        <p:txBody>
          <a:bodyPr wrap="square" rtlCol="0">
            <a:spAutoFit/>
          </a:bodyPr>
          <a:lstStyle/>
          <a:p>
            <a:r>
              <a:rPr lang="en-ZA" sz="2400" dirty="0"/>
              <a:t>Let’s summarise what you know about matter</a:t>
            </a:r>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105706341"/>
              </p:ext>
            </p:extLst>
          </p:nvPr>
        </p:nvGraphicFramePr>
        <p:xfrm>
          <a:off x="443715" y="4723491"/>
          <a:ext cx="10329388" cy="2194560"/>
        </p:xfrm>
        <a:graphic>
          <a:graphicData uri="http://schemas.openxmlformats.org/drawingml/2006/table">
            <a:tbl>
              <a:tblPr firstRow="1" bandRow="1">
                <a:tableStyleId>{073A0DAA-6AF3-43AB-8588-CEC1D06C72B9}</a:tableStyleId>
              </a:tblPr>
              <a:tblGrid>
                <a:gridCol w="2236423">
                  <a:extLst>
                    <a:ext uri="{9D8B030D-6E8A-4147-A177-3AD203B41FA5}">
                      <a16:colId xmlns:a16="http://schemas.microsoft.com/office/drawing/2014/main" val="39165530"/>
                    </a:ext>
                  </a:extLst>
                </a:gridCol>
                <a:gridCol w="2039007">
                  <a:extLst>
                    <a:ext uri="{9D8B030D-6E8A-4147-A177-3AD203B41FA5}">
                      <a16:colId xmlns:a16="http://schemas.microsoft.com/office/drawing/2014/main" val="995994548"/>
                    </a:ext>
                  </a:extLst>
                </a:gridCol>
                <a:gridCol w="2554014">
                  <a:extLst>
                    <a:ext uri="{9D8B030D-6E8A-4147-A177-3AD203B41FA5}">
                      <a16:colId xmlns:a16="http://schemas.microsoft.com/office/drawing/2014/main" val="325987"/>
                    </a:ext>
                  </a:extLst>
                </a:gridCol>
                <a:gridCol w="3499944">
                  <a:extLst>
                    <a:ext uri="{9D8B030D-6E8A-4147-A177-3AD203B41FA5}">
                      <a16:colId xmlns:a16="http://schemas.microsoft.com/office/drawing/2014/main" val="546670511"/>
                    </a:ext>
                  </a:extLst>
                </a:gridCol>
              </a:tblGrid>
              <a:tr h="0">
                <a:tc>
                  <a:txBody>
                    <a:bodyPr/>
                    <a:lstStyle/>
                    <a:p>
                      <a:r>
                        <a:rPr lang="en-ZA" sz="2400" b="1" kern="1200" dirty="0" smtClean="0">
                          <a:solidFill>
                            <a:schemeClr val="tx1"/>
                          </a:solidFill>
                          <a:latin typeface="+mn-lt"/>
                          <a:ea typeface="+mn-ea"/>
                          <a:cs typeface="+mn-cs"/>
                        </a:rPr>
                        <a:t>State</a:t>
                      </a:r>
                      <a:endParaRPr lang="en-ZA"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Solid</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Liquid</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Gas</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6951119"/>
                  </a:ext>
                </a:extLst>
              </a:tr>
              <a:tr h="0">
                <a:tc>
                  <a:txBody>
                    <a:bodyPr/>
                    <a:lstStyle/>
                    <a:p>
                      <a:r>
                        <a:rPr lang="en-ZA" sz="2400" b="1" kern="1200" dirty="0" smtClean="0">
                          <a:solidFill>
                            <a:schemeClr val="tx1"/>
                          </a:solidFill>
                          <a:latin typeface="+mn-lt"/>
                          <a:ea typeface="+mn-ea"/>
                          <a:cs typeface="+mn-cs"/>
                        </a:rPr>
                        <a:t>Shape</a:t>
                      </a:r>
                      <a:endParaRPr lang="en-ZA"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Fixed shape</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Shape of container</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0" dirty="0" smtClean="0">
                          <a:solidFill>
                            <a:schemeClr val="accent1"/>
                          </a:solidFill>
                        </a:rPr>
                        <a:t>Shape of container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28390"/>
                  </a:ext>
                </a:extLst>
              </a:tr>
              <a:tr h="0">
                <a:tc>
                  <a:txBody>
                    <a:bodyPr/>
                    <a:lstStyle/>
                    <a:p>
                      <a:r>
                        <a:rPr lang="en-ZA" sz="2400" b="1" kern="1200" dirty="0" smtClean="0">
                          <a:solidFill>
                            <a:schemeClr val="tx1"/>
                          </a:solidFill>
                          <a:latin typeface="+mn-lt"/>
                          <a:ea typeface="+mn-ea"/>
                          <a:cs typeface="+mn-cs"/>
                        </a:rPr>
                        <a:t>Volume</a:t>
                      </a:r>
                      <a:endParaRPr lang="en-ZA"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Own volume</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Own volume</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Volume of container</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45673"/>
                  </a:ext>
                </a:extLst>
              </a:tr>
              <a:tr h="0">
                <a:tc>
                  <a:txBody>
                    <a:bodyPr/>
                    <a:lstStyle/>
                    <a:p>
                      <a:r>
                        <a:rPr lang="en-ZA" sz="2400" b="1" kern="1200" dirty="0" smtClean="0">
                          <a:solidFill>
                            <a:schemeClr val="tx1"/>
                          </a:solidFill>
                          <a:latin typeface="+mn-lt"/>
                          <a:ea typeface="+mn-ea"/>
                          <a:cs typeface="+mn-cs"/>
                        </a:rPr>
                        <a:t>Forces between particles</a:t>
                      </a:r>
                      <a:endParaRPr lang="en-ZA" sz="2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Strong forces</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Medium forces</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Weak forces</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6905862"/>
                  </a:ext>
                </a:extLst>
              </a:tr>
            </a:tbl>
          </a:graphicData>
        </a:graphic>
      </p:graphicFrame>
    </p:spTree>
    <p:custDataLst>
      <p:tags r:id="rId1"/>
    </p:custDataLst>
    <p:extLst>
      <p:ext uri="{BB962C8B-B14F-4D97-AF65-F5344CB8AC3E}">
        <p14:creationId xmlns:p14="http://schemas.microsoft.com/office/powerpoint/2010/main" val="3221461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Changing states of matter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0890578"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So</a:t>
            </a:r>
            <a:r>
              <a:rPr lang="en-GB" b="1" dirty="0" smtClean="0">
                <a:solidFill>
                  <a:schemeClr val="tx1">
                    <a:lumMod val="65000"/>
                    <a:lumOff val="35000"/>
                  </a:schemeClr>
                </a:solidFill>
              </a:rPr>
              <a:t> Matter</a:t>
            </a:r>
            <a:r>
              <a:rPr lang="en-GB" dirty="0">
                <a:solidFill>
                  <a:schemeClr val="tx1">
                    <a:lumMod val="65000"/>
                    <a:lumOff val="35000"/>
                  </a:schemeClr>
                </a:solidFill>
              </a:rPr>
              <a:t> </a:t>
            </a:r>
            <a:r>
              <a:rPr lang="en-GB" dirty="0" smtClean="0">
                <a:solidFill>
                  <a:schemeClr val="tx1">
                    <a:lumMod val="65000"/>
                    <a:lumOff val="35000"/>
                  </a:schemeClr>
                </a:solidFill>
              </a:rPr>
              <a:t>is anything that </a:t>
            </a:r>
            <a:r>
              <a:rPr lang="en-GB" dirty="0">
                <a:solidFill>
                  <a:schemeClr val="tx1">
                    <a:lumMod val="65000"/>
                    <a:lumOff val="35000"/>
                  </a:schemeClr>
                </a:solidFill>
              </a:rPr>
              <a:t>has </a:t>
            </a:r>
            <a:r>
              <a:rPr lang="en-GB" b="1" dirty="0" smtClean="0">
                <a:solidFill>
                  <a:schemeClr val="tx1">
                    <a:lumMod val="65000"/>
                    <a:lumOff val="35000"/>
                  </a:schemeClr>
                </a:solidFill>
              </a:rPr>
              <a:t>weight </a:t>
            </a:r>
            <a:r>
              <a:rPr lang="en-GB" dirty="0" smtClean="0">
                <a:solidFill>
                  <a:schemeClr val="tx1">
                    <a:lumMod val="65000"/>
                    <a:lumOff val="35000"/>
                  </a:schemeClr>
                </a:solidFill>
              </a:rPr>
              <a:t>(</a:t>
            </a:r>
            <a:r>
              <a:rPr lang="en-GB" dirty="0">
                <a:solidFill>
                  <a:schemeClr val="tx1">
                    <a:lumMod val="65000"/>
                    <a:lumOff val="35000"/>
                  </a:schemeClr>
                </a:solidFill>
              </a:rPr>
              <a:t>mass) and </a:t>
            </a:r>
            <a:r>
              <a:rPr lang="en-GB" b="1" dirty="0" smtClean="0">
                <a:solidFill>
                  <a:schemeClr val="tx1">
                    <a:lumMod val="65000"/>
                    <a:lumOff val="35000"/>
                  </a:schemeClr>
                </a:solidFill>
              </a:rPr>
              <a:t>takes up space </a:t>
            </a:r>
            <a:r>
              <a:rPr lang="en-GB" dirty="0" smtClean="0">
                <a:solidFill>
                  <a:schemeClr val="tx1">
                    <a:lumMod val="65000"/>
                    <a:lumOff val="35000"/>
                  </a:schemeClr>
                </a:solidFill>
              </a:rPr>
              <a:t>(has volume). And can exist either as a </a:t>
            </a:r>
            <a:r>
              <a:rPr lang="en-GB" b="1" dirty="0" smtClean="0">
                <a:solidFill>
                  <a:schemeClr val="tx1">
                    <a:lumMod val="65000"/>
                    <a:lumOff val="35000"/>
                  </a:schemeClr>
                </a:solidFill>
              </a:rPr>
              <a:t>solid</a:t>
            </a:r>
            <a:r>
              <a:rPr lang="en-GB" dirty="0" smtClean="0">
                <a:solidFill>
                  <a:schemeClr val="tx1">
                    <a:lumMod val="65000"/>
                    <a:lumOff val="35000"/>
                  </a:schemeClr>
                </a:solidFill>
              </a:rPr>
              <a:t>, </a:t>
            </a:r>
            <a:r>
              <a:rPr lang="en-GB" b="1" dirty="0" smtClean="0">
                <a:solidFill>
                  <a:schemeClr val="tx1">
                    <a:lumMod val="65000"/>
                    <a:lumOff val="35000"/>
                  </a:schemeClr>
                </a:solidFill>
              </a:rPr>
              <a:t>liquid</a:t>
            </a:r>
            <a:r>
              <a:rPr lang="en-GB" dirty="0" smtClean="0">
                <a:solidFill>
                  <a:schemeClr val="tx1">
                    <a:lumMod val="65000"/>
                    <a:lumOff val="35000"/>
                  </a:schemeClr>
                </a:solidFill>
              </a:rPr>
              <a:t> or </a:t>
            </a:r>
            <a:r>
              <a:rPr lang="en-GB" b="1" dirty="0" smtClean="0">
                <a:solidFill>
                  <a:schemeClr val="tx1">
                    <a:lumMod val="65000"/>
                    <a:lumOff val="35000"/>
                  </a:schemeClr>
                </a:solidFill>
              </a:rPr>
              <a:t>gas. </a:t>
            </a:r>
            <a:r>
              <a:rPr lang="en-GB" dirty="0" smtClean="0">
                <a:solidFill>
                  <a:schemeClr val="tx1">
                    <a:lumMod val="65000"/>
                    <a:lumOff val="35000"/>
                  </a:schemeClr>
                </a:solidFill>
              </a:rPr>
              <a:t>The state of matter depends on the way the particles are arranged at a particular temperature.</a:t>
            </a:r>
            <a:endParaRPr lang="en-GB" b="1" dirty="0" smtClean="0">
              <a:solidFill>
                <a:schemeClr val="tx1">
                  <a:lumMod val="65000"/>
                  <a:lumOff val="35000"/>
                </a:schemeClr>
              </a:solidFill>
            </a:endParaRPr>
          </a:p>
          <a:p>
            <a:r>
              <a:rPr lang="en-GB" dirty="0" smtClean="0">
                <a:solidFill>
                  <a:schemeClr val="tx1">
                    <a:lumMod val="65000"/>
                    <a:lumOff val="35000"/>
                  </a:schemeClr>
                </a:solidFill>
              </a:rPr>
              <a:t>By changing the temperature (amount of energy particles have) we can change the state of matter.</a:t>
            </a:r>
            <a:endParaRPr lang="en-GB" dirty="0">
              <a:solidFill>
                <a:schemeClr val="tx1">
                  <a:lumMod val="65000"/>
                  <a:lumOff val="35000"/>
                </a:schemeClr>
              </a:solidFill>
            </a:endParaRPr>
          </a:p>
        </p:txBody>
      </p:sp>
      <p:pic>
        <p:nvPicPr>
          <p:cNvPr id="15"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372006" y="3224245"/>
            <a:ext cx="1106044" cy="1106044"/>
          </a:xfrm>
          <a:prstGeom prst="rect">
            <a:avLst/>
          </a:prstGeom>
        </p:spPr>
      </p:pic>
      <p:sp>
        <p:nvSpPr>
          <p:cNvPr id="16" name="Rectangle 15">
            <a:extLst>
              <a:ext uri="{FF2B5EF4-FFF2-40B4-BE49-F238E27FC236}">
                <a16:creationId xmlns:a16="http://schemas.microsoft.com/office/drawing/2014/main" id="{B99A2243-0C52-D542-BF61-3FAD1B77F3F3}"/>
              </a:ext>
            </a:extLst>
          </p:cNvPr>
          <p:cNvSpPr/>
          <p:nvPr/>
        </p:nvSpPr>
        <p:spPr>
          <a:xfrm>
            <a:off x="1864177" y="3420705"/>
            <a:ext cx="9587594"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Click on the arrow in the diagram below to see what we call each of the changes in state.</a:t>
            </a:r>
            <a:endParaRPr lang="en-ZA" sz="2400" dirty="0">
              <a:solidFill>
                <a:schemeClr val="tx1">
                  <a:lumMod val="65000"/>
                  <a:lumOff val="35000"/>
                </a:schemeClr>
              </a:solidFill>
            </a:endParaRPr>
          </a:p>
        </p:txBody>
      </p:sp>
      <p:sp>
        <p:nvSpPr>
          <p:cNvPr id="9" name="TextBox 8"/>
          <p:cNvSpPr txBox="1"/>
          <p:nvPr/>
        </p:nvSpPr>
        <p:spPr>
          <a:xfrm>
            <a:off x="830343" y="4446404"/>
            <a:ext cx="4729629" cy="830997"/>
          </a:xfrm>
          <a:prstGeom prst="rect">
            <a:avLst/>
          </a:prstGeom>
          <a:solidFill>
            <a:schemeClr val="accent5">
              <a:lumMod val="20000"/>
              <a:lumOff val="80000"/>
            </a:schemeClr>
          </a:solidFill>
        </p:spPr>
        <p:txBody>
          <a:bodyPr wrap="square" rtlCol="0">
            <a:spAutoFit/>
          </a:bodyPr>
          <a:lstStyle/>
          <a:p>
            <a:pPr algn="ctr"/>
            <a:r>
              <a:rPr lang="en-GB" sz="2400" dirty="0" smtClean="0"/>
              <a:t>Placeholder:</a:t>
            </a:r>
            <a:endParaRPr lang="en-GB" sz="2400" b="1" dirty="0" smtClean="0"/>
          </a:p>
          <a:p>
            <a:pPr algn="ctr"/>
            <a:endParaRPr lang="en-GB" sz="2400" b="1" dirty="0"/>
          </a:p>
        </p:txBody>
      </p:sp>
      <p:pic>
        <p:nvPicPr>
          <p:cNvPr id="2" name="Picture 1"/>
          <p:cNvPicPr>
            <a:picLocks noChangeAspect="1"/>
          </p:cNvPicPr>
          <p:nvPr/>
        </p:nvPicPr>
        <p:blipFill>
          <a:blip r:embed="rId15"/>
          <a:stretch>
            <a:fillRect/>
          </a:stretch>
        </p:blipFill>
        <p:spPr>
          <a:xfrm>
            <a:off x="4249582" y="4293592"/>
            <a:ext cx="3513799" cy="2479466"/>
          </a:xfrm>
          <a:prstGeom prst="rect">
            <a:avLst/>
          </a:prstGeom>
        </p:spPr>
      </p:pic>
    </p:spTree>
    <p:custDataLst>
      <p:tags r:id="rId1"/>
    </p:custDataLst>
    <p:extLst>
      <p:ext uri="{BB962C8B-B14F-4D97-AF65-F5344CB8AC3E}">
        <p14:creationId xmlns:p14="http://schemas.microsoft.com/office/powerpoint/2010/main" val="4072866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smtClean="0"/>
              <a:t>Activity: Changing states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561191" y="2019188"/>
            <a:ext cx="658006" cy="658006"/>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247492" y="1926919"/>
            <a:ext cx="10600549" cy="4893647"/>
          </a:xfrm>
          <a:prstGeom prst="rect">
            <a:avLst/>
          </a:prstGeom>
          <a:solidFill>
            <a:schemeClr val="accent6">
              <a:lumMod val="60000"/>
              <a:lumOff val="40000"/>
            </a:schemeClr>
          </a:solidFill>
        </p:spPr>
        <p:txBody>
          <a:bodyPr wrap="square">
            <a:spAutoFit/>
          </a:bodyPr>
          <a:lstStyle/>
          <a:p>
            <a:pPr>
              <a:defRPr/>
            </a:pPr>
            <a:r>
              <a:rPr lang="en-US" sz="2400" b="1" dirty="0" smtClean="0">
                <a:solidFill>
                  <a:schemeClr val="tx1">
                    <a:lumMod val="65000"/>
                    <a:lumOff val="35000"/>
                  </a:schemeClr>
                </a:solidFill>
              </a:rPr>
              <a:t>Instructions:</a:t>
            </a:r>
          </a:p>
          <a:p>
            <a:pPr marL="457200" indent="-457200">
              <a:buAutoNum type="arabicPeriod"/>
              <a:defRPr/>
            </a:pPr>
            <a:r>
              <a:rPr lang="en-US" sz="2400" u="sng" dirty="0" smtClean="0">
                <a:solidFill>
                  <a:schemeClr val="tx1">
                    <a:lumMod val="65000"/>
                    <a:lumOff val="35000"/>
                  </a:schemeClr>
                </a:solidFill>
              </a:rPr>
              <a:t>Click here </a:t>
            </a:r>
            <a:r>
              <a:rPr lang="en-US" sz="2400" dirty="0" smtClean="0">
                <a:solidFill>
                  <a:schemeClr val="tx1">
                    <a:lumMod val="65000"/>
                    <a:lumOff val="35000"/>
                  </a:schemeClr>
                </a:solidFill>
              </a:rPr>
              <a:t>to open </a:t>
            </a:r>
            <a:r>
              <a:rPr lang="en-US" sz="2400" dirty="0">
                <a:solidFill>
                  <a:schemeClr val="tx1">
                    <a:lumMod val="65000"/>
                    <a:lumOff val="35000"/>
                  </a:schemeClr>
                </a:solidFill>
              </a:rPr>
              <a:t>the </a:t>
            </a:r>
            <a:r>
              <a:rPr lang="en-US" sz="2400" dirty="0" smtClean="0">
                <a:solidFill>
                  <a:schemeClr val="tx1">
                    <a:lumMod val="65000"/>
                    <a:lumOff val="35000"/>
                  </a:schemeClr>
                </a:solidFill>
              </a:rPr>
              <a:t>simulation tool and select “</a:t>
            </a:r>
            <a:r>
              <a:rPr lang="en-US" sz="2400" b="1" dirty="0" smtClean="0">
                <a:solidFill>
                  <a:schemeClr val="tx1">
                    <a:lumMod val="65000"/>
                    <a:lumOff val="35000"/>
                  </a:schemeClr>
                </a:solidFill>
              </a:rPr>
              <a:t>States</a:t>
            </a:r>
            <a:r>
              <a:rPr lang="en-US" sz="2400" dirty="0" smtClean="0">
                <a:solidFill>
                  <a:schemeClr val="tx1">
                    <a:lumMod val="65000"/>
                    <a:lumOff val="35000"/>
                  </a:schemeClr>
                </a:solidFill>
              </a:rPr>
              <a:t>”.</a:t>
            </a:r>
          </a:p>
          <a:p>
            <a:pPr marL="457200" indent="-457200">
              <a:buAutoNum type="arabicPeriod"/>
              <a:defRPr/>
            </a:pPr>
            <a:r>
              <a:rPr lang="en-US" sz="2400" dirty="0" smtClean="0">
                <a:solidFill>
                  <a:schemeClr val="tx1">
                    <a:lumMod val="65000"/>
                    <a:lumOff val="35000"/>
                  </a:schemeClr>
                </a:solidFill>
              </a:rPr>
              <a:t>The starting item on </a:t>
            </a:r>
            <a:r>
              <a:rPr lang="en-US" sz="2400" b="1" dirty="0" smtClean="0">
                <a:solidFill>
                  <a:schemeClr val="tx1">
                    <a:lumMod val="65000"/>
                    <a:lumOff val="35000"/>
                  </a:schemeClr>
                </a:solidFill>
              </a:rPr>
              <a:t>“Atoms &amp; Molecules” </a:t>
            </a:r>
            <a:r>
              <a:rPr lang="en-US" sz="2400" dirty="0" smtClean="0">
                <a:solidFill>
                  <a:schemeClr val="tx1">
                    <a:lumMod val="65000"/>
                    <a:lumOff val="35000"/>
                  </a:schemeClr>
                </a:solidFill>
              </a:rPr>
              <a:t>menu is Neon. Above the thermometer the temperature is given as 13K (13 Kelvin) Click to change the temperature reading to degrees Celsius.  </a:t>
            </a:r>
            <a:endParaRPr lang="en-ZA" sz="2400" dirty="0">
              <a:solidFill>
                <a:schemeClr val="tx1">
                  <a:lumMod val="65000"/>
                  <a:lumOff val="35000"/>
                </a:schemeClr>
              </a:solidFill>
            </a:endParaRPr>
          </a:p>
          <a:p>
            <a:pPr marL="457200" indent="-457200">
              <a:buAutoNum type="arabicPeriod"/>
              <a:defRPr/>
            </a:pPr>
            <a:r>
              <a:rPr lang="en-US" sz="2400" dirty="0" smtClean="0">
                <a:solidFill>
                  <a:schemeClr val="tx1">
                    <a:lumMod val="65000"/>
                    <a:lumOff val="35000"/>
                  </a:schemeClr>
                </a:solidFill>
              </a:rPr>
              <a:t>Now, click on:</a:t>
            </a:r>
            <a:endParaRPr lang="en-ZA" sz="2400" dirty="0">
              <a:solidFill>
                <a:schemeClr val="tx1">
                  <a:lumMod val="65000"/>
                  <a:lumOff val="35000"/>
                </a:schemeClr>
              </a:solidFill>
            </a:endParaRPr>
          </a:p>
          <a:p>
            <a:pPr marL="914400" lvl="1" indent="-457200">
              <a:buFont typeface="Arial" panose="020B0604020202020204" pitchFamily="34" charset="0"/>
              <a:buChar char="•"/>
              <a:defRPr/>
            </a:pPr>
            <a:r>
              <a:rPr lang="en-US" sz="2400" b="1" dirty="0" smtClean="0">
                <a:solidFill>
                  <a:schemeClr val="tx1">
                    <a:lumMod val="65000"/>
                    <a:lumOff val="35000"/>
                  </a:schemeClr>
                </a:solidFill>
              </a:rPr>
              <a:t>Solid</a:t>
            </a:r>
            <a:r>
              <a:rPr lang="en-US" sz="2400" dirty="0" smtClean="0">
                <a:solidFill>
                  <a:schemeClr val="tx1">
                    <a:lumMod val="65000"/>
                    <a:lumOff val="35000"/>
                  </a:schemeClr>
                </a:solidFill>
              </a:rPr>
              <a:t>: </a:t>
            </a:r>
            <a:r>
              <a:rPr lang="en-ZA" sz="2400" dirty="0" smtClean="0">
                <a:solidFill>
                  <a:schemeClr val="tx1">
                    <a:lumMod val="65000"/>
                    <a:lumOff val="35000"/>
                  </a:schemeClr>
                </a:solidFill>
              </a:rPr>
              <a:t>Look at how the particles are arranged</a:t>
            </a:r>
            <a:endParaRPr lang="en-ZA" sz="2400" dirty="0">
              <a:solidFill>
                <a:schemeClr val="tx1">
                  <a:lumMod val="65000"/>
                  <a:lumOff val="35000"/>
                </a:schemeClr>
              </a:solidFill>
            </a:endParaRPr>
          </a:p>
          <a:p>
            <a:pPr marL="914400" lvl="1" indent="-457200">
              <a:buFont typeface="Arial" panose="020B0604020202020204" pitchFamily="34" charset="0"/>
              <a:buChar char="•"/>
              <a:defRPr/>
            </a:pPr>
            <a:r>
              <a:rPr lang="en-US" sz="2400" b="1" dirty="0" smtClean="0">
                <a:solidFill>
                  <a:schemeClr val="tx1">
                    <a:lumMod val="65000"/>
                    <a:lumOff val="35000"/>
                  </a:schemeClr>
                </a:solidFill>
              </a:rPr>
              <a:t>Liquid: </a:t>
            </a:r>
            <a:r>
              <a:rPr lang="en-US" sz="2400" dirty="0" smtClean="0">
                <a:solidFill>
                  <a:schemeClr val="tx1">
                    <a:lumMod val="65000"/>
                    <a:lumOff val="35000"/>
                  </a:schemeClr>
                </a:solidFill>
              </a:rPr>
              <a:t>What do you notice about how the particles are arranged? What has happened to the temperature?</a:t>
            </a:r>
            <a:endParaRPr lang="en-ZA" sz="2400" b="1" dirty="0">
              <a:solidFill>
                <a:schemeClr val="tx1">
                  <a:lumMod val="65000"/>
                  <a:lumOff val="35000"/>
                </a:schemeClr>
              </a:solidFill>
            </a:endParaRPr>
          </a:p>
          <a:p>
            <a:pPr marL="914400" lvl="1" indent="-457200">
              <a:buFont typeface="Arial" panose="020B0604020202020204" pitchFamily="34" charset="0"/>
              <a:buChar char="•"/>
              <a:defRPr/>
            </a:pPr>
            <a:r>
              <a:rPr lang="en-US" sz="2400" b="1" dirty="0" smtClean="0">
                <a:solidFill>
                  <a:schemeClr val="tx1">
                    <a:lumMod val="65000"/>
                    <a:lumOff val="35000"/>
                  </a:schemeClr>
                </a:solidFill>
              </a:rPr>
              <a:t>Gas: </a:t>
            </a:r>
            <a:r>
              <a:rPr lang="en-US" sz="2400" dirty="0">
                <a:solidFill>
                  <a:schemeClr val="tx1">
                    <a:lumMod val="65000"/>
                    <a:lumOff val="35000"/>
                  </a:schemeClr>
                </a:solidFill>
              </a:rPr>
              <a:t>What do you notice about how the particles are arranged? What has happened to the temperature?</a:t>
            </a:r>
            <a:endParaRPr lang="en-ZA" sz="2400" b="1" dirty="0">
              <a:solidFill>
                <a:schemeClr val="tx1">
                  <a:lumMod val="65000"/>
                  <a:lumOff val="35000"/>
                </a:schemeClr>
              </a:solidFill>
            </a:endParaRPr>
          </a:p>
          <a:p>
            <a:pPr lvl="0" defTabSz="273050">
              <a:defRPr/>
            </a:pPr>
            <a:r>
              <a:rPr lang="en-US" sz="2400" dirty="0" smtClean="0">
                <a:solidFill>
                  <a:schemeClr val="tx1">
                    <a:lumMod val="65000"/>
                    <a:lumOff val="35000"/>
                  </a:schemeClr>
                </a:solidFill>
              </a:rPr>
              <a:t>4. 	Select a different substance from the </a:t>
            </a:r>
            <a:r>
              <a:rPr lang="en-US" sz="2400" b="1" dirty="0">
                <a:solidFill>
                  <a:schemeClr val="tx1">
                    <a:lumMod val="65000"/>
                    <a:lumOff val="35000"/>
                  </a:schemeClr>
                </a:solidFill>
              </a:rPr>
              <a:t>“Atoms &amp; Molecules” </a:t>
            </a:r>
            <a:r>
              <a:rPr lang="en-US" sz="2400" dirty="0">
                <a:solidFill>
                  <a:schemeClr val="tx1">
                    <a:lumMod val="65000"/>
                    <a:lumOff val="35000"/>
                  </a:schemeClr>
                </a:solidFill>
              </a:rPr>
              <a:t>menu </a:t>
            </a:r>
            <a:r>
              <a:rPr lang="en-US" sz="2400" dirty="0" smtClean="0">
                <a:solidFill>
                  <a:schemeClr val="tx1">
                    <a:lumMod val="65000"/>
                    <a:lumOff val="35000"/>
                  </a:schemeClr>
                </a:solidFill>
              </a:rPr>
              <a:t>and repeat  			step 3. You can change the temperature by using the heat or cool switch too. </a:t>
            </a:r>
            <a:endParaRPr lang="en-ZA" sz="2400" dirty="0">
              <a:solidFill>
                <a:schemeClr val="tx1">
                  <a:lumMod val="65000"/>
                  <a:lumOff val="35000"/>
                </a:schemeClr>
              </a:solidFill>
            </a:endParaRPr>
          </a:p>
        </p:txBody>
      </p:sp>
      <p:sp>
        <p:nvSpPr>
          <p:cNvPr id="10"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ZA" dirty="0">
                <a:solidFill>
                  <a:schemeClr val="tx1">
                    <a:lumMod val="65000"/>
                    <a:lumOff val="35000"/>
                  </a:schemeClr>
                </a:solidFill>
              </a:rPr>
              <a:t>You are going to </a:t>
            </a:r>
            <a:r>
              <a:rPr lang="en-ZA" dirty="0" smtClean="0">
                <a:solidFill>
                  <a:schemeClr val="tx1">
                    <a:lumMod val="65000"/>
                    <a:lumOff val="35000"/>
                  </a:schemeClr>
                </a:solidFill>
              </a:rPr>
              <a:t>use a simulation to see what happens to the particles of a substance when the temperature changes. </a:t>
            </a:r>
            <a:r>
              <a:rPr lang="en-GB" dirty="0">
                <a:solidFill>
                  <a:schemeClr val="tx1">
                    <a:lumMod val="65000"/>
                    <a:lumOff val="35000"/>
                  </a:schemeClr>
                </a:solidFill>
              </a:rPr>
              <a:t/>
            </a:r>
            <a:br>
              <a:rPr lang="en-GB" dirty="0">
                <a:solidFill>
                  <a:schemeClr val="tx1">
                    <a:lumMod val="65000"/>
                    <a:lumOff val="35000"/>
                  </a:schemeClr>
                </a:solidFill>
              </a:rPr>
            </a:br>
            <a:endParaRPr lang="en-GB"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417614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Sort the matter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475435" y="1369045"/>
            <a:ext cx="554079" cy="554079"/>
          </a:xfrm>
          <a:prstGeom prst="rect">
            <a:avLst/>
          </a:prstGeom>
        </p:spPr>
      </p:pic>
      <p:sp>
        <p:nvSpPr>
          <p:cNvPr id="22" name="Rectangle 21">
            <a:extLst>
              <a:ext uri="{FF2B5EF4-FFF2-40B4-BE49-F238E27FC236}">
                <a16:creationId xmlns:a16="http://schemas.microsoft.com/office/drawing/2014/main" id="{B99A2243-0C52-D542-BF61-3FAD1B77F3F3}"/>
              </a:ext>
            </a:extLst>
          </p:cNvPr>
          <p:cNvSpPr/>
          <p:nvPr/>
        </p:nvSpPr>
        <p:spPr>
          <a:xfrm>
            <a:off x="1114425" y="1415251"/>
            <a:ext cx="10764368"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Help sort the matter! Drag and drop the items into the correct containers.</a:t>
            </a:r>
            <a:endParaRPr lang="en-ZA" sz="2400" dirty="0">
              <a:solidFill>
                <a:schemeClr val="tx1">
                  <a:lumMod val="65000"/>
                  <a:lumOff val="35000"/>
                </a:schemeClr>
              </a:solidFill>
            </a:endParaRPr>
          </a:p>
        </p:txBody>
      </p:sp>
      <p:sp>
        <p:nvSpPr>
          <p:cNvPr id="23" name="TextBox 22"/>
          <p:cNvSpPr txBox="1"/>
          <p:nvPr/>
        </p:nvSpPr>
        <p:spPr>
          <a:xfrm>
            <a:off x="262876" y="2409420"/>
            <a:ext cx="2371725" cy="461665"/>
          </a:xfrm>
          <a:prstGeom prst="rect">
            <a:avLst/>
          </a:prstGeom>
          <a:noFill/>
        </p:spPr>
        <p:txBody>
          <a:bodyPr wrap="square" rtlCol="0">
            <a:spAutoFit/>
          </a:bodyPr>
          <a:lstStyle/>
          <a:p>
            <a:pPr algn="ctr"/>
            <a:r>
              <a:rPr lang="en-ZA" sz="2400" b="1" dirty="0" smtClean="0"/>
              <a:t>Solids</a:t>
            </a:r>
            <a:endParaRPr lang="en-ZA" sz="2400" b="1" dirty="0"/>
          </a:p>
        </p:txBody>
      </p:sp>
      <p:sp>
        <p:nvSpPr>
          <p:cNvPr id="24" name="TextBox 23"/>
          <p:cNvSpPr txBox="1"/>
          <p:nvPr/>
        </p:nvSpPr>
        <p:spPr>
          <a:xfrm>
            <a:off x="2977724" y="2484231"/>
            <a:ext cx="2371725" cy="461665"/>
          </a:xfrm>
          <a:prstGeom prst="rect">
            <a:avLst/>
          </a:prstGeom>
          <a:noFill/>
        </p:spPr>
        <p:txBody>
          <a:bodyPr wrap="square" rtlCol="0">
            <a:spAutoFit/>
          </a:bodyPr>
          <a:lstStyle/>
          <a:p>
            <a:pPr algn="ctr"/>
            <a:r>
              <a:rPr lang="en-ZA" sz="2400" b="1" dirty="0" smtClean="0"/>
              <a:t>Liquids</a:t>
            </a:r>
            <a:endParaRPr lang="en-ZA" sz="2400" b="1" dirty="0"/>
          </a:p>
        </p:txBody>
      </p:sp>
      <p:sp>
        <p:nvSpPr>
          <p:cNvPr id="25" name="TextBox 24"/>
          <p:cNvSpPr txBox="1"/>
          <p:nvPr/>
        </p:nvSpPr>
        <p:spPr>
          <a:xfrm>
            <a:off x="5536495" y="2484230"/>
            <a:ext cx="2371725" cy="461665"/>
          </a:xfrm>
          <a:prstGeom prst="rect">
            <a:avLst/>
          </a:prstGeom>
          <a:noFill/>
        </p:spPr>
        <p:txBody>
          <a:bodyPr wrap="square" rtlCol="0">
            <a:spAutoFit/>
          </a:bodyPr>
          <a:lstStyle/>
          <a:p>
            <a:pPr algn="ctr"/>
            <a:r>
              <a:rPr lang="en-ZA" sz="2400" b="1" dirty="0" smtClean="0"/>
              <a:t>Gases</a:t>
            </a:r>
            <a:endParaRPr lang="en-ZA" sz="2400" b="1" dirty="0"/>
          </a:p>
        </p:txBody>
      </p:sp>
      <p:pic>
        <p:nvPicPr>
          <p:cNvPr id="26" name="Picture 2" descr="Image result for solid liquid gas"/>
          <p:cNvPicPr>
            <a:picLocks noChangeAspect="1" noChangeArrowheads="1"/>
          </p:cNvPicPr>
          <p:nvPr/>
        </p:nvPicPr>
        <p:blipFill rotWithShape="1">
          <a:blip r:embed="rId15">
            <a:extLst>
              <a:ext uri="{28A0092B-C50C-407E-A947-70E740481C1C}">
                <a14:useLocalDpi xmlns:a14="http://schemas.microsoft.com/office/drawing/2010/main" val="0"/>
              </a:ext>
            </a:extLst>
          </a:blip>
          <a:srcRect l="65741" t="11072" r="3912" b="15007"/>
          <a:stretch/>
        </p:blipFill>
        <p:spPr bwMode="auto">
          <a:xfrm>
            <a:off x="5700172" y="2920450"/>
            <a:ext cx="2044370" cy="20388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solid liquid gas"/>
          <p:cNvPicPr>
            <a:picLocks noChangeAspect="1" noChangeArrowheads="1"/>
          </p:cNvPicPr>
          <p:nvPr/>
        </p:nvPicPr>
        <p:blipFill rotWithShape="1">
          <a:blip r:embed="rId15">
            <a:extLst>
              <a:ext uri="{28A0092B-C50C-407E-A947-70E740481C1C}">
                <a14:useLocalDpi xmlns:a14="http://schemas.microsoft.com/office/drawing/2010/main" val="0"/>
              </a:ext>
            </a:extLst>
          </a:blip>
          <a:srcRect l="29850" t="14615" r="33904" b="10681"/>
          <a:stretch/>
        </p:blipFill>
        <p:spPr bwMode="auto">
          <a:xfrm>
            <a:off x="2891063" y="3062360"/>
            <a:ext cx="2296814" cy="19382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solid liquid gas"/>
          <p:cNvPicPr>
            <a:picLocks noChangeAspect="1" noChangeArrowheads="1"/>
          </p:cNvPicPr>
          <p:nvPr/>
        </p:nvPicPr>
        <p:blipFill rotWithShape="1">
          <a:blip r:embed="rId15">
            <a:extLst>
              <a:ext uri="{28A0092B-C50C-407E-A947-70E740481C1C}">
                <a14:useLocalDpi xmlns:a14="http://schemas.microsoft.com/office/drawing/2010/main" val="0"/>
              </a:ext>
            </a:extLst>
          </a:blip>
          <a:srcRect t="11072" r="69911" b="10680"/>
          <a:stretch/>
        </p:blipFill>
        <p:spPr bwMode="auto">
          <a:xfrm>
            <a:off x="343447" y="2945896"/>
            <a:ext cx="2039131" cy="21711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96250" y="2640252"/>
            <a:ext cx="3676650" cy="3791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Placeholder: Create images to represent the following items:</a:t>
            </a:r>
          </a:p>
          <a:p>
            <a:r>
              <a:rPr lang="en-GB" dirty="0" smtClean="0"/>
              <a:t>pencil</a:t>
            </a:r>
            <a:endParaRPr lang="en-GB" dirty="0"/>
          </a:p>
          <a:p>
            <a:r>
              <a:rPr lang="en-GB" dirty="0" smtClean="0"/>
              <a:t>water</a:t>
            </a:r>
            <a:endParaRPr lang="en-GB" dirty="0"/>
          </a:p>
          <a:p>
            <a:r>
              <a:rPr lang="en-GB" dirty="0"/>
              <a:t>nitrogen</a:t>
            </a:r>
          </a:p>
          <a:p>
            <a:r>
              <a:rPr lang="en-GB" dirty="0"/>
              <a:t>ice cream</a:t>
            </a:r>
          </a:p>
          <a:p>
            <a:r>
              <a:rPr lang="en-GB" dirty="0"/>
              <a:t>c</a:t>
            </a:r>
            <a:r>
              <a:rPr lang="en-GB" dirty="0" smtClean="0"/>
              <a:t>opper wire</a:t>
            </a:r>
          </a:p>
          <a:p>
            <a:r>
              <a:rPr lang="en-GB" dirty="0" smtClean="0"/>
              <a:t>juice</a:t>
            </a:r>
            <a:endParaRPr lang="en-GB" dirty="0"/>
          </a:p>
        </p:txBody>
      </p:sp>
    </p:spTree>
    <p:custDataLst>
      <p:tags r:id="rId1"/>
    </p:custDataLst>
    <p:extLst>
      <p:ext uri="{BB962C8B-B14F-4D97-AF65-F5344CB8AC3E}">
        <p14:creationId xmlns:p14="http://schemas.microsoft.com/office/powerpoint/2010/main" val="1664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Different types of matter</a:t>
            </a:r>
            <a:endParaRPr lang="en-GB" sz="3600" dirty="0">
              <a:latin typeface="+mn-lt"/>
            </a:endParaRPr>
          </a:p>
        </p:txBody>
      </p:sp>
      <p:sp>
        <p:nvSpPr>
          <p:cNvPr id="38" name="Content Placeholder 2"/>
          <p:cNvSpPr txBox="1">
            <a:spLocks/>
          </p:cNvSpPr>
          <p:nvPr/>
        </p:nvSpPr>
        <p:spPr>
          <a:xfrm>
            <a:off x="561194" y="1241676"/>
            <a:ext cx="55538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0212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solidFill>
              </a:rPr>
              <a:t>You already know quite a lot about matter! But there is much more to learn about matter too. You will notice that different solids look different and have different properties. This is because they are made up of different particles. Scientists classify or group substances into three main categories, namely, elements, compounds and mixtures</a:t>
            </a:r>
          </a:p>
          <a:p>
            <a:endParaRPr lang="en-GB" dirty="0">
              <a:solidFill>
                <a:schemeClr val="tx1">
                  <a:lumMod val="65000"/>
                  <a:lumOff val="35000"/>
                </a:schemeClr>
              </a:solidFill>
            </a:endParaRPr>
          </a:p>
          <a:p>
            <a:r>
              <a:rPr lang="en-GB" dirty="0">
                <a:solidFill>
                  <a:schemeClr val="tx1">
                    <a:lumMod val="65000"/>
                    <a:lumOff val="35000"/>
                  </a:schemeClr>
                </a:solidFill>
              </a:rPr>
              <a:t> </a:t>
            </a:r>
            <a:r>
              <a:rPr lang="en-GB" dirty="0" smtClean="0">
                <a:solidFill>
                  <a:schemeClr val="tx1">
                    <a:lumMod val="65000"/>
                    <a:lumOff val="35000"/>
                  </a:schemeClr>
                </a:solidFill>
              </a:rPr>
              <a:t>        </a:t>
            </a:r>
            <a:r>
              <a:rPr lang="en-GB" b="1" dirty="0" smtClean="0">
                <a:solidFill>
                  <a:schemeClr val="tx1"/>
                </a:solidFill>
              </a:rPr>
              <a:t>Element			  Compound			Mixture </a:t>
            </a:r>
            <a:endParaRPr lang="en-GB" b="1" dirty="0">
              <a:solidFill>
                <a:schemeClr val="tx1"/>
              </a:solidFill>
            </a:endParaRP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561193" y="3133099"/>
            <a:ext cx="554079" cy="554079"/>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200183" y="3179305"/>
            <a:ext cx="10764368"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Click on each of the </a:t>
            </a:r>
            <a:r>
              <a:rPr lang="en-ZA" sz="2400" b="1" dirty="0" smtClean="0">
                <a:solidFill>
                  <a:schemeClr val="tx1">
                    <a:lumMod val="65000"/>
                    <a:lumOff val="35000"/>
                  </a:schemeClr>
                </a:solidFill>
              </a:rPr>
              <a:t>types</a:t>
            </a:r>
            <a:r>
              <a:rPr lang="en-ZA" sz="2400" b="1" dirty="0" smtClean="0">
                <a:solidFill>
                  <a:schemeClr val="tx1">
                    <a:lumMod val="65000"/>
                    <a:lumOff val="35000"/>
                  </a:schemeClr>
                </a:solidFill>
              </a:rPr>
              <a:t> </a:t>
            </a:r>
            <a:r>
              <a:rPr lang="en-ZA" sz="2400" b="1" dirty="0" smtClean="0">
                <a:solidFill>
                  <a:schemeClr val="tx1">
                    <a:lumMod val="65000"/>
                    <a:lumOff val="35000"/>
                  </a:schemeClr>
                </a:solidFill>
              </a:rPr>
              <a:t>of matter </a:t>
            </a:r>
            <a:r>
              <a:rPr lang="en-ZA" sz="2400" dirty="0" smtClean="0">
                <a:solidFill>
                  <a:schemeClr val="tx1">
                    <a:lumMod val="65000"/>
                    <a:lumOff val="35000"/>
                  </a:schemeClr>
                </a:solidFill>
              </a:rPr>
              <a:t>to </a:t>
            </a:r>
            <a:r>
              <a:rPr lang="en-ZA" sz="2400" dirty="0">
                <a:solidFill>
                  <a:schemeClr val="tx1">
                    <a:lumMod val="65000"/>
                    <a:lumOff val="35000"/>
                  </a:schemeClr>
                </a:solidFill>
              </a:rPr>
              <a:t>find out </a:t>
            </a:r>
            <a:r>
              <a:rPr lang="en-ZA" sz="2400" dirty="0" smtClean="0">
                <a:solidFill>
                  <a:schemeClr val="tx1">
                    <a:lumMod val="65000"/>
                    <a:lumOff val="35000"/>
                  </a:schemeClr>
                </a:solidFill>
              </a:rPr>
              <a:t>more about them.</a:t>
            </a:r>
            <a:endParaRPr lang="en-ZA" sz="2400" dirty="0">
              <a:solidFill>
                <a:schemeClr val="tx1">
                  <a:lumMod val="65000"/>
                  <a:lumOff val="35000"/>
                </a:schemeClr>
              </a:solidFill>
            </a:endParaRPr>
          </a:p>
        </p:txBody>
      </p:sp>
      <p:pic>
        <p:nvPicPr>
          <p:cNvPr id="2" name="Picture 1"/>
          <p:cNvPicPr>
            <a:picLocks noChangeAspect="1"/>
          </p:cNvPicPr>
          <p:nvPr/>
        </p:nvPicPr>
        <p:blipFill>
          <a:blip r:embed="rId15"/>
          <a:stretch>
            <a:fillRect/>
          </a:stretch>
        </p:blipFill>
        <p:spPr>
          <a:xfrm>
            <a:off x="561194" y="4039749"/>
            <a:ext cx="3014943" cy="2148891"/>
          </a:xfrm>
          <a:prstGeom prst="rect">
            <a:avLst/>
          </a:prstGeom>
        </p:spPr>
      </p:pic>
      <p:sp>
        <p:nvSpPr>
          <p:cNvPr id="3" name="TextBox 2"/>
          <p:cNvSpPr txBox="1"/>
          <p:nvPr/>
        </p:nvSpPr>
        <p:spPr>
          <a:xfrm>
            <a:off x="725214" y="6264166"/>
            <a:ext cx="11130455" cy="462455"/>
          </a:xfrm>
          <a:prstGeom prst="rect">
            <a:avLst/>
          </a:prstGeom>
          <a:noFill/>
        </p:spPr>
        <p:txBody>
          <a:bodyPr wrap="square" rtlCol="0">
            <a:spAutoFit/>
          </a:bodyPr>
          <a:lstStyle/>
          <a:p>
            <a:r>
              <a:rPr lang="en-ZA" sz="2400" dirty="0" smtClean="0"/>
              <a:t>Copper				Water				Brass</a:t>
            </a:r>
            <a:endParaRPr lang="en-ZA" sz="2400" dirty="0"/>
          </a:p>
        </p:txBody>
      </p:sp>
      <p:pic>
        <p:nvPicPr>
          <p:cNvPr id="5" name="Picture 4"/>
          <p:cNvPicPr>
            <a:picLocks noChangeAspect="1"/>
          </p:cNvPicPr>
          <p:nvPr/>
        </p:nvPicPr>
        <p:blipFill>
          <a:blip r:embed="rId16"/>
          <a:stretch>
            <a:fillRect/>
          </a:stretch>
        </p:blipFill>
        <p:spPr>
          <a:xfrm>
            <a:off x="7729249" y="4039748"/>
            <a:ext cx="3012878" cy="2148891"/>
          </a:xfrm>
          <a:prstGeom prst="rect">
            <a:avLst/>
          </a:prstGeom>
        </p:spPr>
      </p:pic>
      <p:pic>
        <p:nvPicPr>
          <p:cNvPr id="14" name="Picture 4" descr="Image result for water cu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9962" y="4108973"/>
            <a:ext cx="1215532" cy="20104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9322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are </a:t>
            </a:r>
            <a:r>
              <a:rPr lang="en-GB" sz="3600" dirty="0">
                <a:latin typeface="+mn-lt"/>
              </a:rPr>
              <a:t>e</a:t>
            </a:r>
            <a:r>
              <a:rPr lang="en-GB" sz="3600" dirty="0" smtClean="0">
                <a:latin typeface="+mn-lt"/>
              </a:rPr>
              <a:t>lement</a:t>
            </a:r>
            <a:r>
              <a:rPr lang="en-GB" sz="3600" dirty="0" smtClean="0">
                <a:latin typeface="+mn-lt"/>
              </a:rPr>
              <a:t>s</a:t>
            </a:r>
            <a:r>
              <a:rPr lang="en-GB" sz="3600" dirty="0" smtClean="0">
                <a:latin typeface="+mn-lt"/>
              </a:rPr>
              <a:t>?</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2" name="Rectangle 1"/>
          <p:cNvSpPr/>
          <p:nvPr/>
        </p:nvSpPr>
        <p:spPr>
          <a:xfrm>
            <a:off x="430924" y="1332866"/>
            <a:ext cx="8796556" cy="2308324"/>
          </a:xfrm>
          <a:prstGeom prst="rect">
            <a:avLst/>
          </a:prstGeom>
        </p:spPr>
        <p:txBody>
          <a:bodyPr wrap="square">
            <a:spAutoFit/>
          </a:bodyPr>
          <a:lstStyle/>
          <a:p>
            <a:r>
              <a:rPr lang="en-GB" sz="2400" b="1" dirty="0" smtClean="0"/>
              <a:t>Element</a:t>
            </a:r>
            <a:r>
              <a:rPr lang="en-GB" sz="2400" b="1" dirty="0" smtClean="0"/>
              <a:t>s</a:t>
            </a:r>
            <a:r>
              <a:rPr lang="en-GB" sz="2400" dirty="0" smtClean="0"/>
              <a:t> </a:t>
            </a:r>
            <a:r>
              <a:rPr lang="en-GB" sz="2400" dirty="0"/>
              <a:t>are </a:t>
            </a:r>
            <a:r>
              <a:rPr lang="en-GB" sz="2400" dirty="0" smtClean="0"/>
              <a:t>pure substances that cannot be broken down into simpler substances. Each element has a unique symbol so that you can identify it.</a:t>
            </a:r>
            <a:endParaRPr lang="en-GB" sz="2400" dirty="0"/>
          </a:p>
          <a:p>
            <a:r>
              <a:rPr lang="en-GB" sz="2400" dirty="0" smtClean="0"/>
              <a:t>There are three types of</a:t>
            </a:r>
            <a:r>
              <a:rPr lang="en-GB" sz="2400" dirty="0" smtClean="0"/>
              <a:t> elements </a:t>
            </a:r>
            <a:r>
              <a:rPr lang="en-GB" sz="2400" dirty="0" smtClean="0"/>
              <a:t>- </a:t>
            </a:r>
            <a:r>
              <a:rPr lang="en-GB" sz="2400" b="1" dirty="0" smtClean="0"/>
              <a:t>metals, metalloids and non-metals.</a:t>
            </a:r>
            <a:r>
              <a:rPr lang="en-GB" sz="2400" dirty="0" smtClean="0"/>
              <a:t> The main difference in these types of elements is related to how they conduct or do not conduct electricity. </a:t>
            </a:r>
          </a:p>
        </p:txBody>
      </p:sp>
      <p:sp>
        <p:nvSpPr>
          <p:cNvPr id="18" name="TextBox 17"/>
          <p:cNvSpPr txBox="1"/>
          <p:nvPr/>
        </p:nvSpPr>
        <p:spPr>
          <a:xfrm>
            <a:off x="9227480" y="780011"/>
            <a:ext cx="2688294" cy="830997"/>
          </a:xfrm>
          <a:prstGeom prst="rect">
            <a:avLst/>
          </a:prstGeom>
          <a:noFill/>
        </p:spPr>
        <p:txBody>
          <a:bodyPr wrap="square" rtlCol="0">
            <a:spAutoFit/>
          </a:bodyPr>
          <a:lstStyle/>
          <a:p>
            <a:pPr algn="ctr"/>
            <a:r>
              <a:rPr lang="en-ZA" sz="2400" b="1" dirty="0" smtClean="0"/>
              <a:t>Examples of </a:t>
            </a:r>
            <a:r>
              <a:rPr lang="en-ZA" sz="2400" b="1" dirty="0" smtClean="0"/>
              <a:t>elements</a:t>
            </a:r>
            <a:endParaRPr lang="en-ZA" sz="2400" b="1" dirty="0"/>
          </a:p>
        </p:txBody>
      </p:sp>
      <p:sp>
        <p:nvSpPr>
          <p:cNvPr id="19" name="TextBox 18"/>
          <p:cNvSpPr txBox="1"/>
          <p:nvPr/>
        </p:nvSpPr>
        <p:spPr>
          <a:xfrm>
            <a:off x="9385764" y="1611008"/>
            <a:ext cx="2371725" cy="3785652"/>
          </a:xfrm>
          <a:prstGeom prst="rect">
            <a:avLst/>
          </a:prstGeom>
          <a:solidFill>
            <a:schemeClr val="accent5">
              <a:lumMod val="20000"/>
              <a:lumOff val="80000"/>
            </a:schemeClr>
          </a:solidFill>
        </p:spPr>
        <p:txBody>
          <a:bodyPr wrap="square" rtlCol="0">
            <a:spAutoFit/>
          </a:bodyPr>
          <a:lstStyle/>
          <a:p>
            <a:pPr algn="ctr"/>
            <a:r>
              <a:rPr lang="en-GB" sz="2400" dirty="0" smtClean="0"/>
              <a:t>Placeholder: Create Images to represent the following examples</a:t>
            </a:r>
            <a:r>
              <a:rPr lang="en-GB" sz="2400" dirty="0" smtClean="0"/>
              <a:t>:</a:t>
            </a:r>
            <a:endParaRPr lang="en-GB" sz="2400" dirty="0"/>
          </a:p>
          <a:p>
            <a:pPr algn="ctr"/>
            <a:r>
              <a:rPr lang="en-GB" sz="2400" dirty="0" smtClean="0"/>
              <a:t>Copper Cu</a:t>
            </a:r>
          </a:p>
          <a:p>
            <a:pPr algn="ctr"/>
            <a:r>
              <a:rPr lang="en-GB" sz="2400" dirty="0" smtClean="0"/>
              <a:t>I</a:t>
            </a:r>
            <a:r>
              <a:rPr lang="en-GB" sz="2400" dirty="0" smtClean="0"/>
              <a:t>ron Fe, </a:t>
            </a:r>
          </a:p>
          <a:p>
            <a:pPr algn="ctr"/>
            <a:r>
              <a:rPr lang="en-GB" sz="2400" dirty="0" smtClean="0"/>
              <a:t>Silicon Si</a:t>
            </a:r>
          </a:p>
          <a:p>
            <a:pPr algn="ctr"/>
            <a:r>
              <a:rPr lang="en-GB" sz="2400" dirty="0" smtClean="0"/>
              <a:t>O</a:t>
            </a:r>
            <a:r>
              <a:rPr lang="en-GB" sz="2400" dirty="0" smtClean="0"/>
              <a:t>xygen O</a:t>
            </a:r>
            <a:r>
              <a:rPr lang="en-GB" sz="2400" baseline="-25000" dirty="0" smtClean="0"/>
              <a:t>2</a:t>
            </a:r>
            <a:r>
              <a:rPr lang="en-GB" sz="2400" dirty="0" smtClean="0"/>
              <a:t>, </a:t>
            </a:r>
          </a:p>
          <a:p>
            <a:pPr algn="ctr"/>
            <a:r>
              <a:rPr lang="en-GB" sz="2400" dirty="0" smtClean="0"/>
              <a:t>M</a:t>
            </a:r>
            <a:r>
              <a:rPr lang="en-GB" sz="2400" dirty="0" smtClean="0"/>
              <a:t>ercury Hg</a:t>
            </a:r>
            <a:endParaRPr lang="en-GB" sz="2400" dirty="0"/>
          </a:p>
        </p:txBody>
      </p:sp>
      <p:sp>
        <p:nvSpPr>
          <p:cNvPr id="5" name="TextBox 4"/>
          <p:cNvSpPr txBox="1"/>
          <p:nvPr/>
        </p:nvSpPr>
        <p:spPr>
          <a:xfrm>
            <a:off x="346659" y="3614270"/>
            <a:ext cx="9109554" cy="2677656"/>
          </a:xfrm>
          <a:prstGeom prst="rect">
            <a:avLst/>
          </a:prstGeom>
          <a:noFill/>
        </p:spPr>
        <p:txBody>
          <a:bodyPr wrap="square" rtlCol="0">
            <a:spAutoFit/>
          </a:bodyPr>
          <a:lstStyle/>
          <a:p>
            <a:r>
              <a:rPr lang="en-GB" sz="2400" b="1" dirty="0"/>
              <a:t>P</a:t>
            </a:r>
            <a:r>
              <a:rPr lang="en-GB" sz="2400" b="1" dirty="0" smtClean="0"/>
              <a:t>articles </a:t>
            </a:r>
            <a:r>
              <a:rPr lang="en-GB" sz="2400" b="1" dirty="0" smtClean="0"/>
              <a:t>in </a:t>
            </a:r>
            <a:r>
              <a:rPr lang="en-GB" sz="2400" b="1" dirty="0" smtClean="0"/>
              <a:t>an element</a:t>
            </a:r>
            <a:endParaRPr lang="en-GB" sz="2400" dirty="0"/>
          </a:p>
          <a:p>
            <a:pPr marL="342900" indent="-342900">
              <a:buFont typeface="Arial" panose="020B0604020202020204" pitchFamily="34" charset="0"/>
              <a:buChar char="•"/>
            </a:pPr>
            <a:r>
              <a:rPr lang="en-GB" sz="2400" dirty="0" smtClean="0"/>
              <a:t>The smallest particles in all elements are atoms. </a:t>
            </a:r>
            <a:r>
              <a:rPr lang="en-GB" sz="2400" dirty="0"/>
              <a:t>S</a:t>
            </a:r>
            <a:r>
              <a:rPr lang="en-GB" sz="2400" dirty="0" smtClean="0"/>
              <a:t>ome non-metals atoms, like oxygen, hydrogen and nitrogen, join together to form simple units called </a:t>
            </a:r>
            <a:r>
              <a:rPr lang="en-GB" sz="2400" b="1" dirty="0" smtClean="0"/>
              <a:t>molecules </a:t>
            </a:r>
            <a:r>
              <a:rPr lang="en-GB" sz="2400" dirty="0" smtClean="0"/>
              <a:t>of two atoms each.  </a:t>
            </a:r>
          </a:p>
          <a:p>
            <a:pPr marL="342900" indent="-342900">
              <a:buFont typeface="Arial" panose="020B0604020202020204" pitchFamily="34" charset="0"/>
              <a:buChar char="•"/>
            </a:pPr>
            <a:r>
              <a:rPr lang="en-GB" sz="2400" dirty="0"/>
              <a:t>Different elements are made from </a:t>
            </a:r>
            <a:r>
              <a:rPr lang="en-GB" sz="2400" dirty="0" smtClean="0"/>
              <a:t>atoms of different size and mass. </a:t>
            </a:r>
          </a:p>
          <a:p>
            <a:pPr marL="342900" indent="-342900">
              <a:buFont typeface="Arial" panose="020B0604020202020204" pitchFamily="34" charset="0"/>
              <a:buChar char="•"/>
            </a:pPr>
            <a:r>
              <a:rPr lang="en-GB" sz="2400" dirty="0" smtClean="0"/>
              <a:t>The atoms of a specific element have the same size and are similar in mass.</a:t>
            </a:r>
          </a:p>
        </p:txBody>
      </p:sp>
      <p:sp>
        <p:nvSpPr>
          <p:cNvPr id="11" name="Rectangle 10">
            <a:extLst>
              <a:ext uri="{FF2B5EF4-FFF2-40B4-BE49-F238E27FC236}">
                <a16:creationId xmlns:a16="http://schemas.microsoft.com/office/drawing/2014/main" id="{B99A2243-0C52-D542-BF61-3FAD1B77F3F3}"/>
              </a:ext>
            </a:extLst>
          </p:cNvPr>
          <p:cNvSpPr/>
          <p:nvPr/>
        </p:nvSpPr>
        <p:spPr>
          <a:xfrm>
            <a:off x="1578555" y="5930678"/>
            <a:ext cx="10613445"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Elements are arranged in the Periodic Table. </a:t>
            </a:r>
            <a:r>
              <a:rPr lang="en-ZA" sz="2400" u="sng" dirty="0" smtClean="0">
                <a:solidFill>
                  <a:schemeClr val="tx1">
                    <a:lumMod val="65000"/>
                    <a:lumOff val="35000"/>
                  </a:schemeClr>
                </a:solidFill>
              </a:rPr>
              <a:t>Click here </a:t>
            </a:r>
            <a:r>
              <a:rPr lang="en-ZA" sz="2400" dirty="0" smtClean="0">
                <a:solidFill>
                  <a:schemeClr val="tx1">
                    <a:lumMod val="65000"/>
                    <a:lumOff val="35000"/>
                  </a:schemeClr>
                </a:solidFill>
              </a:rPr>
              <a:t>to see an interactive Periodic Table. </a:t>
            </a:r>
            <a:r>
              <a:rPr lang="en-ZA" sz="2400" dirty="0" smtClean="0">
                <a:solidFill>
                  <a:schemeClr val="tx1">
                    <a:lumMod val="65000"/>
                    <a:lumOff val="35000"/>
                  </a:schemeClr>
                </a:solidFill>
              </a:rPr>
              <a:t>Click on a symbol of </a:t>
            </a:r>
            <a:r>
              <a:rPr lang="en-ZA" sz="2400" dirty="0" smtClean="0">
                <a:solidFill>
                  <a:schemeClr val="tx1">
                    <a:lumMod val="65000"/>
                    <a:lumOff val="35000"/>
                  </a:schemeClr>
                </a:solidFill>
              </a:rPr>
              <a:t> element to find out more about it’s properties.</a:t>
            </a:r>
            <a:endParaRPr lang="en-ZA" sz="2400" dirty="0">
              <a:solidFill>
                <a:schemeClr val="tx1">
                  <a:lumMod val="65000"/>
                  <a:lumOff val="35000"/>
                </a:schemeClr>
              </a:solidFill>
            </a:endParaRPr>
          </a:p>
        </p:txBody>
      </p:sp>
      <p:pic>
        <p:nvPicPr>
          <p:cNvPr id="12" name="Picture 11"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63" y="6199969"/>
            <a:ext cx="611334" cy="611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8480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are </a:t>
            </a:r>
            <a:r>
              <a:rPr lang="en-GB" sz="3600" dirty="0" smtClean="0">
                <a:latin typeface="+mn-lt"/>
              </a:rPr>
              <a:t>compounds</a:t>
            </a:r>
            <a:r>
              <a:rPr lang="en-GB" sz="3600" dirty="0" smtClean="0">
                <a:latin typeface="+mn-lt"/>
              </a:rPr>
              <a:t>?</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2" name="Rectangle 1"/>
          <p:cNvSpPr/>
          <p:nvPr/>
        </p:nvSpPr>
        <p:spPr>
          <a:xfrm>
            <a:off x="561194" y="1193561"/>
            <a:ext cx="8554818" cy="1938992"/>
          </a:xfrm>
          <a:prstGeom prst="rect">
            <a:avLst/>
          </a:prstGeom>
        </p:spPr>
        <p:txBody>
          <a:bodyPr wrap="square">
            <a:spAutoFit/>
          </a:bodyPr>
          <a:lstStyle/>
          <a:p>
            <a:r>
              <a:rPr lang="en-GB" sz="2400" b="1" dirty="0" smtClean="0"/>
              <a:t>Compound</a:t>
            </a:r>
            <a:r>
              <a:rPr lang="en-GB" sz="2400" b="1" dirty="0" smtClean="0"/>
              <a:t>s</a:t>
            </a:r>
            <a:r>
              <a:rPr lang="en-GB" sz="2400" dirty="0" smtClean="0"/>
              <a:t> </a:t>
            </a:r>
            <a:r>
              <a:rPr lang="en-GB" sz="2400" dirty="0"/>
              <a:t>are </a:t>
            </a:r>
            <a:r>
              <a:rPr lang="en-GB" sz="2400" dirty="0" smtClean="0"/>
              <a:t>pure substances that are formed when elements combine with each other during a chemical reaction. </a:t>
            </a:r>
          </a:p>
          <a:p>
            <a:r>
              <a:rPr lang="en-GB" sz="2400" dirty="0" smtClean="0"/>
              <a:t>The chemical formula of a compound shows the ratio of how the elements combine e.g. H</a:t>
            </a:r>
            <a:r>
              <a:rPr lang="en-GB" sz="2400" baseline="-25000" dirty="0" smtClean="0"/>
              <a:t>2</a:t>
            </a:r>
            <a:r>
              <a:rPr lang="en-GB" sz="2400" dirty="0" smtClean="0"/>
              <a:t>O is the chemical formula of water. The ratio between the amount of hydrogen to oxygen is 2:1 </a:t>
            </a:r>
            <a:endParaRPr lang="en-ZA" sz="2400" dirty="0"/>
          </a:p>
        </p:txBody>
      </p:sp>
      <p:sp>
        <p:nvSpPr>
          <p:cNvPr id="18" name="TextBox 17"/>
          <p:cNvSpPr txBox="1"/>
          <p:nvPr/>
        </p:nvSpPr>
        <p:spPr>
          <a:xfrm>
            <a:off x="9227480" y="780011"/>
            <a:ext cx="2688294" cy="830997"/>
          </a:xfrm>
          <a:prstGeom prst="rect">
            <a:avLst/>
          </a:prstGeom>
          <a:noFill/>
        </p:spPr>
        <p:txBody>
          <a:bodyPr wrap="square" rtlCol="0">
            <a:spAutoFit/>
          </a:bodyPr>
          <a:lstStyle/>
          <a:p>
            <a:pPr algn="ctr"/>
            <a:r>
              <a:rPr lang="en-ZA" sz="2400" b="1" dirty="0" smtClean="0"/>
              <a:t>Examples of </a:t>
            </a:r>
            <a:r>
              <a:rPr lang="en-ZA" sz="2400" b="1" dirty="0" smtClean="0"/>
              <a:t>compounds</a:t>
            </a:r>
            <a:endParaRPr lang="en-ZA" sz="2400" b="1" dirty="0"/>
          </a:p>
        </p:txBody>
      </p:sp>
      <p:sp>
        <p:nvSpPr>
          <p:cNvPr id="19" name="TextBox 18"/>
          <p:cNvSpPr txBox="1"/>
          <p:nvPr/>
        </p:nvSpPr>
        <p:spPr>
          <a:xfrm>
            <a:off x="9383662" y="1555552"/>
            <a:ext cx="2371725" cy="5262979"/>
          </a:xfrm>
          <a:prstGeom prst="rect">
            <a:avLst/>
          </a:prstGeom>
          <a:solidFill>
            <a:schemeClr val="accent5">
              <a:lumMod val="20000"/>
              <a:lumOff val="80000"/>
            </a:schemeClr>
          </a:solidFill>
        </p:spPr>
        <p:txBody>
          <a:bodyPr wrap="square" rtlCol="0">
            <a:spAutoFit/>
          </a:bodyPr>
          <a:lstStyle/>
          <a:p>
            <a:pPr algn="ctr"/>
            <a:r>
              <a:rPr lang="en-GB" sz="2400" dirty="0" smtClean="0"/>
              <a:t>Placeholder: Create Images to represent the following examples:</a:t>
            </a:r>
          </a:p>
          <a:p>
            <a:pPr algn="ctr"/>
            <a:r>
              <a:rPr lang="en-GB" sz="2400" dirty="0" smtClean="0"/>
              <a:t>Water (H</a:t>
            </a:r>
            <a:r>
              <a:rPr lang="en-GB" sz="2400" baseline="-25000" dirty="0" smtClean="0"/>
              <a:t>2</a:t>
            </a:r>
            <a:r>
              <a:rPr lang="en-GB" sz="2400" dirty="0" smtClean="0"/>
              <a:t>O), </a:t>
            </a:r>
          </a:p>
          <a:p>
            <a:pPr algn="ctr"/>
            <a:r>
              <a:rPr lang="en-GB" sz="2400" dirty="0" smtClean="0"/>
              <a:t>Carbon dioxide (Dry ice) (CO</a:t>
            </a:r>
            <a:r>
              <a:rPr lang="en-GB" sz="2400" baseline="-25000" dirty="0" smtClean="0"/>
              <a:t>2</a:t>
            </a:r>
            <a:r>
              <a:rPr lang="en-GB" sz="2400" dirty="0" smtClean="0"/>
              <a:t>)</a:t>
            </a:r>
            <a:endParaRPr lang="en-GB" sz="2400" dirty="0"/>
          </a:p>
          <a:p>
            <a:pPr algn="ctr"/>
            <a:r>
              <a:rPr lang="en-GB" sz="2400" dirty="0" err="1" smtClean="0"/>
              <a:t>Polyethene</a:t>
            </a:r>
            <a:r>
              <a:rPr lang="en-GB" sz="2400" dirty="0" smtClean="0"/>
              <a:t> (Plastic) </a:t>
            </a:r>
          </a:p>
          <a:p>
            <a:pPr algn="ctr"/>
            <a:r>
              <a:rPr lang="en-GB" sz="2400" dirty="0" smtClean="0"/>
              <a:t>([-(CH</a:t>
            </a:r>
            <a:r>
              <a:rPr lang="en-GB" sz="2400" baseline="-25000" dirty="0" smtClean="0"/>
              <a:t>2</a:t>
            </a:r>
            <a:r>
              <a:rPr lang="en-GB" sz="2400" dirty="0" smtClean="0"/>
              <a:t>)-]</a:t>
            </a:r>
            <a:r>
              <a:rPr lang="en-GB" sz="2400" baseline="-25000" dirty="0" smtClean="0"/>
              <a:t>n</a:t>
            </a:r>
            <a:r>
              <a:rPr lang="en-GB" sz="2400" dirty="0" smtClean="0"/>
              <a:t> </a:t>
            </a:r>
          </a:p>
          <a:p>
            <a:pPr algn="ctr"/>
            <a:r>
              <a:rPr lang="en-GB" sz="2400" dirty="0" smtClean="0"/>
              <a:t>Sodium chloride</a:t>
            </a:r>
          </a:p>
          <a:p>
            <a:pPr algn="ctr"/>
            <a:r>
              <a:rPr lang="en-GB" sz="2400" dirty="0" smtClean="0"/>
              <a:t>(salt)(</a:t>
            </a:r>
            <a:r>
              <a:rPr lang="en-GB" sz="2400" dirty="0" err="1" smtClean="0"/>
              <a:t>NaCl</a:t>
            </a:r>
            <a:r>
              <a:rPr lang="en-GB" sz="2400" dirty="0" smtClean="0"/>
              <a:t>)</a:t>
            </a:r>
            <a:endParaRPr lang="en-GB" sz="2400" b="1" dirty="0" smtClean="0"/>
          </a:p>
          <a:p>
            <a:pPr algn="ctr"/>
            <a:endParaRPr lang="en-GB" sz="2400" b="1" dirty="0"/>
          </a:p>
        </p:txBody>
      </p:sp>
      <p:sp>
        <p:nvSpPr>
          <p:cNvPr id="5" name="TextBox 4"/>
          <p:cNvSpPr txBox="1"/>
          <p:nvPr/>
        </p:nvSpPr>
        <p:spPr>
          <a:xfrm>
            <a:off x="276210" y="3032879"/>
            <a:ext cx="9109554" cy="3785652"/>
          </a:xfrm>
          <a:prstGeom prst="rect">
            <a:avLst/>
          </a:prstGeom>
          <a:noFill/>
        </p:spPr>
        <p:txBody>
          <a:bodyPr wrap="square" rtlCol="0">
            <a:spAutoFit/>
          </a:bodyPr>
          <a:lstStyle/>
          <a:p>
            <a:r>
              <a:rPr lang="en-GB" sz="2400" b="1" dirty="0"/>
              <a:t>P</a:t>
            </a:r>
            <a:r>
              <a:rPr lang="en-GB" sz="2400" b="1" dirty="0" smtClean="0"/>
              <a:t>articles </a:t>
            </a:r>
            <a:r>
              <a:rPr lang="en-GB" sz="2400" b="1" dirty="0" smtClean="0"/>
              <a:t>in </a:t>
            </a:r>
            <a:r>
              <a:rPr lang="en-GB" sz="2400" b="1" dirty="0"/>
              <a:t>a </a:t>
            </a:r>
            <a:r>
              <a:rPr lang="en-GB" sz="2400" b="1" dirty="0" smtClean="0"/>
              <a:t>compound</a:t>
            </a:r>
            <a:endParaRPr lang="en-GB" sz="2400" dirty="0"/>
          </a:p>
          <a:p>
            <a:pPr marL="342900" indent="-342900">
              <a:buFont typeface="Arial" panose="020B0604020202020204" pitchFamily="34" charset="0"/>
              <a:buChar char="•"/>
            </a:pPr>
            <a:r>
              <a:rPr lang="en-GB" sz="2400" dirty="0" smtClean="0"/>
              <a:t>The particles in all compounds are a collection of atoms joined together.</a:t>
            </a:r>
          </a:p>
          <a:p>
            <a:pPr marL="342900" indent="-342900">
              <a:buFont typeface="Arial" panose="020B0604020202020204" pitchFamily="34" charset="0"/>
              <a:buChar char="•"/>
            </a:pPr>
            <a:r>
              <a:rPr lang="en-GB" sz="2400" dirty="0" smtClean="0"/>
              <a:t>In many compounds the atoms join together in the simple ratio as given in the chemical. The particles are called </a:t>
            </a:r>
            <a:r>
              <a:rPr lang="en-GB" sz="2400" b="1" dirty="0" smtClean="0"/>
              <a:t>molecules.</a:t>
            </a:r>
          </a:p>
          <a:p>
            <a:pPr marL="342900" indent="-342900">
              <a:buFont typeface="Arial" panose="020B0604020202020204" pitchFamily="34" charset="0"/>
              <a:buChar char="•"/>
            </a:pPr>
            <a:r>
              <a:rPr lang="en-GB" sz="2400" dirty="0" smtClean="0"/>
              <a:t>Molecules can vary in size from small (a few atoms per molecule) to giant sized molecules (thousands of atoms per molecule).</a:t>
            </a:r>
          </a:p>
          <a:p>
            <a:pPr marL="342900" indent="-342900">
              <a:buFont typeface="Arial" panose="020B0604020202020204" pitchFamily="34" charset="0"/>
              <a:buChar char="•"/>
            </a:pPr>
            <a:r>
              <a:rPr lang="en-GB" sz="2400" dirty="0" smtClean="0"/>
              <a:t>When a metal atom joins to a non-metal atom an ordered arrangement of positively charged and negatively charge particles (ions) is formed. This structure is called an </a:t>
            </a:r>
            <a:r>
              <a:rPr lang="en-GB" sz="2400" b="1" dirty="0" smtClean="0"/>
              <a:t>ionic lattice</a:t>
            </a:r>
            <a:r>
              <a:rPr lang="en-GB" sz="2400" dirty="0" smtClean="0"/>
              <a:t>.</a:t>
            </a:r>
            <a:endParaRPr lang="en-ZA" sz="2400" dirty="0"/>
          </a:p>
        </p:txBody>
      </p:sp>
    </p:spTree>
    <p:custDataLst>
      <p:tags r:id="rId1"/>
    </p:custDataLst>
    <p:extLst>
      <p:ext uri="{BB962C8B-B14F-4D97-AF65-F5344CB8AC3E}">
        <p14:creationId xmlns:p14="http://schemas.microsoft.com/office/powerpoint/2010/main" val="2331576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are </a:t>
            </a:r>
            <a:r>
              <a:rPr lang="en-GB" sz="3600" dirty="0" smtClean="0">
                <a:latin typeface="+mn-lt"/>
              </a:rPr>
              <a:t>mixture</a:t>
            </a:r>
            <a:r>
              <a:rPr lang="en-GB" sz="3600" dirty="0" smtClean="0">
                <a:latin typeface="+mn-lt"/>
              </a:rPr>
              <a:t>s</a:t>
            </a:r>
            <a:r>
              <a:rPr lang="en-GB" sz="3600" dirty="0" smtClean="0">
                <a:latin typeface="+mn-lt"/>
              </a:rPr>
              <a:t>?</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2" name="Rectangle 1"/>
          <p:cNvSpPr/>
          <p:nvPr/>
        </p:nvSpPr>
        <p:spPr>
          <a:xfrm>
            <a:off x="1866722" y="1332866"/>
            <a:ext cx="7360758" cy="1569660"/>
          </a:xfrm>
          <a:prstGeom prst="rect">
            <a:avLst/>
          </a:prstGeom>
        </p:spPr>
        <p:txBody>
          <a:bodyPr wrap="square">
            <a:spAutoFit/>
          </a:bodyPr>
          <a:lstStyle/>
          <a:p>
            <a:r>
              <a:rPr lang="en-GB" sz="2400" b="1" dirty="0" smtClean="0"/>
              <a:t>Mixture</a:t>
            </a:r>
            <a:r>
              <a:rPr lang="en-GB" sz="2400" b="1" dirty="0"/>
              <a:t>s</a:t>
            </a:r>
            <a:r>
              <a:rPr lang="en-GB" sz="2400" dirty="0" smtClean="0"/>
              <a:t> </a:t>
            </a:r>
            <a:r>
              <a:rPr lang="en-GB" sz="2400" dirty="0"/>
              <a:t>are </a:t>
            </a:r>
            <a:r>
              <a:rPr lang="en-GB" sz="2400" dirty="0" smtClean="0"/>
              <a:t>impure substances that are random combinations of elements or / and compounds. There is no fixed ratio of the components of a mixture. Each part of the mixture retains its own properties</a:t>
            </a:r>
            <a:endParaRPr lang="en-ZA" sz="2400" dirty="0"/>
          </a:p>
        </p:txBody>
      </p:sp>
      <p:sp>
        <p:nvSpPr>
          <p:cNvPr id="18" name="TextBox 17"/>
          <p:cNvSpPr txBox="1"/>
          <p:nvPr/>
        </p:nvSpPr>
        <p:spPr>
          <a:xfrm>
            <a:off x="9227480" y="780011"/>
            <a:ext cx="2688294" cy="830997"/>
          </a:xfrm>
          <a:prstGeom prst="rect">
            <a:avLst/>
          </a:prstGeom>
          <a:noFill/>
        </p:spPr>
        <p:txBody>
          <a:bodyPr wrap="square" rtlCol="0">
            <a:spAutoFit/>
          </a:bodyPr>
          <a:lstStyle/>
          <a:p>
            <a:pPr algn="ctr"/>
            <a:r>
              <a:rPr lang="en-ZA" sz="2400" b="1" dirty="0" smtClean="0"/>
              <a:t>Examples of </a:t>
            </a:r>
            <a:r>
              <a:rPr lang="en-ZA" sz="2400" b="1" dirty="0" smtClean="0"/>
              <a:t>mixtures</a:t>
            </a:r>
            <a:endParaRPr lang="en-ZA" sz="2400" b="1" dirty="0"/>
          </a:p>
        </p:txBody>
      </p:sp>
      <p:sp>
        <p:nvSpPr>
          <p:cNvPr id="19" name="TextBox 18"/>
          <p:cNvSpPr txBox="1"/>
          <p:nvPr/>
        </p:nvSpPr>
        <p:spPr>
          <a:xfrm>
            <a:off x="9385671" y="1670130"/>
            <a:ext cx="2371725" cy="3046988"/>
          </a:xfrm>
          <a:prstGeom prst="rect">
            <a:avLst/>
          </a:prstGeom>
          <a:solidFill>
            <a:schemeClr val="accent5">
              <a:lumMod val="20000"/>
              <a:lumOff val="80000"/>
            </a:schemeClr>
          </a:solidFill>
        </p:spPr>
        <p:txBody>
          <a:bodyPr wrap="square" rtlCol="0">
            <a:spAutoFit/>
          </a:bodyPr>
          <a:lstStyle/>
          <a:p>
            <a:pPr algn="ctr"/>
            <a:r>
              <a:rPr lang="en-GB" sz="2400" dirty="0" smtClean="0"/>
              <a:t>Placeholder: Create Images to represent the following examples</a:t>
            </a:r>
            <a:r>
              <a:rPr lang="en-GB" sz="2400" dirty="0" smtClean="0"/>
              <a:t>:</a:t>
            </a:r>
          </a:p>
          <a:p>
            <a:pPr algn="ctr"/>
            <a:r>
              <a:rPr lang="en-GB" sz="2400" dirty="0" smtClean="0"/>
              <a:t>Tea, concrete</a:t>
            </a:r>
            <a:r>
              <a:rPr lang="en-GB" sz="2400" dirty="0"/>
              <a:t>, </a:t>
            </a:r>
            <a:endParaRPr lang="en-GB" sz="2400" dirty="0"/>
          </a:p>
          <a:p>
            <a:pPr algn="ctr"/>
            <a:r>
              <a:rPr lang="en-GB" sz="2400" dirty="0" smtClean="0"/>
              <a:t>Brass, Bronze, Steel, </a:t>
            </a:r>
            <a:endParaRPr lang="en-GB" sz="2400" dirty="0"/>
          </a:p>
        </p:txBody>
      </p:sp>
      <p:sp>
        <p:nvSpPr>
          <p:cNvPr id="5" name="TextBox 4"/>
          <p:cNvSpPr txBox="1"/>
          <p:nvPr/>
        </p:nvSpPr>
        <p:spPr>
          <a:xfrm>
            <a:off x="344526" y="2910766"/>
            <a:ext cx="9109554" cy="2308324"/>
          </a:xfrm>
          <a:prstGeom prst="rect">
            <a:avLst/>
          </a:prstGeom>
          <a:noFill/>
        </p:spPr>
        <p:txBody>
          <a:bodyPr wrap="square" rtlCol="0">
            <a:spAutoFit/>
          </a:bodyPr>
          <a:lstStyle/>
          <a:p>
            <a:r>
              <a:rPr lang="en-GB" sz="2400" b="1" dirty="0"/>
              <a:t>P</a:t>
            </a:r>
            <a:r>
              <a:rPr lang="en-GB" sz="2400" b="1" dirty="0" smtClean="0"/>
              <a:t>articles </a:t>
            </a:r>
            <a:r>
              <a:rPr lang="en-GB" sz="2400" b="1" dirty="0" smtClean="0"/>
              <a:t>in </a:t>
            </a:r>
            <a:r>
              <a:rPr lang="en-GB" sz="2400" b="1" dirty="0"/>
              <a:t>a </a:t>
            </a:r>
            <a:r>
              <a:rPr lang="en-GB" sz="2400" b="1" dirty="0" smtClean="0"/>
              <a:t>mixture</a:t>
            </a:r>
            <a:endParaRPr lang="en-GB" sz="2400" dirty="0"/>
          </a:p>
          <a:p>
            <a:pPr marL="342900" indent="-342900">
              <a:buFont typeface="Arial" panose="020B0604020202020204" pitchFamily="34" charset="0"/>
              <a:buChar char="•"/>
            </a:pPr>
            <a:r>
              <a:rPr lang="en-GB" sz="2400" dirty="0" smtClean="0"/>
              <a:t>The particles </a:t>
            </a:r>
            <a:r>
              <a:rPr lang="en-GB" sz="2400" dirty="0" smtClean="0"/>
              <a:t>of a mixture can be any combination of atoms, molecules or ionic lattices.</a:t>
            </a:r>
          </a:p>
          <a:p>
            <a:pPr marL="342900" indent="-342900">
              <a:buFont typeface="Arial" panose="020B0604020202020204" pitchFamily="34" charset="0"/>
              <a:buChar char="•"/>
            </a:pPr>
            <a:r>
              <a:rPr lang="en-GB" sz="2400" dirty="0" smtClean="0"/>
              <a:t>The particles of the different components can be separate from each other by mechanical method. For example, hand sorting</a:t>
            </a:r>
            <a:r>
              <a:rPr lang="en-GB" sz="2400" dirty="0"/>
              <a:t> </a:t>
            </a:r>
            <a:r>
              <a:rPr lang="en-GB" sz="2400" dirty="0" smtClean="0"/>
              <a:t>or</a:t>
            </a:r>
            <a:r>
              <a:rPr lang="en-GB" sz="2400" dirty="0" smtClean="0"/>
              <a:t> filtering </a:t>
            </a:r>
            <a:r>
              <a:rPr lang="en-GB" sz="2400" dirty="0" smtClean="0"/>
              <a:t>or </a:t>
            </a:r>
            <a:r>
              <a:rPr lang="en-GB" sz="2400" dirty="0" smtClean="0"/>
              <a:t>by using a magnet.  </a:t>
            </a:r>
            <a:endParaRPr lang="en-ZA" sz="2400" dirty="0"/>
          </a:p>
        </p:txBody>
      </p:sp>
      <p:pic>
        <p:nvPicPr>
          <p:cNvPr id="10" name="Picture 9"/>
          <p:cNvPicPr>
            <a:picLocks noChangeAspect="1"/>
          </p:cNvPicPr>
          <p:nvPr/>
        </p:nvPicPr>
        <p:blipFill rotWithShape="1">
          <a:blip r:embed="rId4"/>
          <a:srcRect r="41315"/>
          <a:stretch/>
        </p:blipFill>
        <p:spPr>
          <a:xfrm>
            <a:off x="561194" y="1402854"/>
            <a:ext cx="1173013" cy="1425631"/>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313054" y="5227331"/>
            <a:ext cx="10444342" cy="1569660"/>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Mixtures of metals are called </a:t>
            </a:r>
            <a:r>
              <a:rPr lang="en-ZA" sz="2400" b="1" dirty="0" smtClean="0">
                <a:solidFill>
                  <a:schemeClr val="tx1">
                    <a:lumMod val="65000"/>
                    <a:lumOff val="35000"/>
                  </a:schemeClr>
                </a:solidFill>
              </a:rPr>
              <a:t>alloys. </a:t>
            </a:r>
            <a:r>
              <a:rPr lang="en-ZA" sz="2400" dirty="0" smtClean="0">
                <a:solidFill>
                  <a:schemeClr val="tx1">
                    <a:lumMod val="65000"/>
                    <a:lumOff val="35000"/>
                  </a:schemeClr>
                </a:solidFill>
              </a:rPr>
              <a:t>These are formed when hot molten metals (liquid) are mixed together. Common alloys include:</a:t>
            </a:r>
          </a:p>
          <a:p>
            <a:pPr lvl="0">
              <a:defRPr/>
            </a:pPr>
            <a:r>
              <a:rPr lang="en-ZA" sz="2400" b="1" dirty="0" smtClean="0">
                <a:solidFill>
                  <a:schemeClr val="tx1">
                    <a:lumMod val="65000"/>
                    <a:lumOff val="35000"/>
                  </a:schemeClr>
                </a:solidFill>
              </a:rPr>
              <a:t>Brass -</a:t>
            </a:r>
            <a:r>
              <a:rPr lang="en-ZA" sz="2400" dirty="0" smtClean="0">
                <a:solidFill>
                  <a:schemeClr val="tx1">
                    <a:lumMod val="65000"/>
                    <a:lumOff val="35000"/>
                  </a:schemeClr>
                </a:solidFill>
              </a:rPr>
              <a:t>	Copper &amp; Zinc			</a:t>
            </a:r>
            <a:r>
              <a:rPr lang="en-ZA" sz="2400" b="1" dirty="0" smtClean="0">
                <a:solidFill>
                  <a:schemeClr val="tx1">
                    <a:lumMod val="65000"/>
                    <a:lumOff val="35000"/>
                  </a:schemeClr>
                </a:solidFill>
              </a:rPr>
              <a:t>Bronze –</a:t>
            </a:r>
            <a:r>
              <a:rPr lang="en-ZA" sz="2400" dirty="0" smtClean="0">
                <a:solidFill>
                  <a:schemeClr val="tx1">
                    <a:lumMod val="65000"/>
                    <a:lumOff val="35000"/>
                  </a:schemeClr>
                </a:solidFill>
              </a:rPr>
              <a:t> Copper &amp; tin	</a:t>
            </a:r>
          </a:p>
          <a:p>
            <a:pPr lvl="0">
              <a:defRPr/>
            </a:pPr>
            <a:r>
              <a:rPr lang="en-ZA" sz="2400" b="1" dirty="0" smtClean="0">
                <a:solidFill>
                  <a:schemeClr val="tx1">
                    <a:lumMod val="65000"/>
                    <a:lumOff val="35000"/>
                  </a:schemeClr>
                </a:solidFill>
              </a:rPr>
              <a:t>Steel – </a:t>
            </a:r>
            <a:r>
              <a:rPr lang="en-US" sz="2400" dirty="0">
                <a:solidFill>
                  <a:schemeClr val="tx1">
                    <a:lumMod val="65000"/>
                    <a:lumOff val="35000"/>
                  </a:schemeClr>
                </a:solidFill>
              </a:rPr>
              <a:t>Iron, carbon &amp; chromium</a:t>
            </a:r>
            <a:r>
              <a:rPr lang="en-ZA" sz="2400" dirty="0" smtClean="0">
                <a:solidFill>
                  <a:schemeClr val="tx1">
                    <a:lumMod val="65000"/>
                    <a:lumOff val="35000"/>
                  </a:schemeClr>
                </a:solidFill>
              </a:rPr>
              <a:t>	</a:t>
            </a:r>
            <a:r>
              <a:rPr lang="en-ZA" sz="2400" b="1" dirty="0" smtClean="0">
                <a:solidFill>
                  <a:schemeClr val="tx1">
                    <a:lumMod val="65000"/>
                    <a:lumOff val="35000"/>
                  </a:schemeClr>
                </a:solidFill>
              </a:rPr>
              <a:t>Solder </a:t>
            </a:r>
            <a:r>
              <a:rPr lang="en-ZA" sz="2400" dirty="0" smtClean="0">
                <a:solidFill>
                  <a:schemeClr val="tx1">
                    <a:lumMod val="65000"/>
                    <a:lumOff val="35000"/>
                  </a:schemeClr>
                </a:solidFill>
              </a:rPr>
              <a:t>(modern)</a:t>
            </a:r>
            <a:r>
              <a:rPr lang="en-ZA" sz="2400" b="1" dirty="0">
                <a:solidFill>
                  <a:schemeClr val="tx1">
                    <a:lumMod val="65000"/>
                    <a:lumOff val="35000"/>
                  </a:schemeClr>
                </a:solidFill>
              </a:rPr>
              <a:t> </a:t>
            </a:r>
            <a:r>
              <a:rPr lang="en-ZA" sz="2400" b="1" dirty="0" smtClean="0">
                <a:solidFill>
                  <a:schemeClr val="tx1">
                    <a:lumMod val="65000"/>
                    <a:lumOff val="35000"/>
                  </a:schemeClr>
                </a:solidFill>
              </a:rPr>
              <a:t>– </a:t>
            </a:r>
            <a:r>
              <a:rPr lang="en-ZA" sz="2400" dirty="0" smtClean="0">
                <a:solidFill>
                  <a:schemeClr val="tx1">
                    <a:lumMod val="65000"/>
                    <a:lumOff val="35000"/>
                  </a:schemeClr>
                </a:solidFill>
              </a:rPr>
              <a:t>tin and copper</a:t>
            </a:r>
            <a:endParaRPr lang="en-ZA" sz="2400" dirty="0">
              <a:solidFill>
                <a:schemeClr val="tx1">
                  <a:lumMod val="65000"/>
                  <a:lumOff val="35000"/>
                </a:schemeClr>
              </a:solidFill>
            </a:endParaRPr>
          </a:p>
        </p:txBody>
      </p:sp>
      <p:pic>
        <p:nvPicPr>
          <p:cNvPr id="12" name="Picture 11" descr="Image result for inform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59" y="5793527"/>
            <a:ext cx="611334" cy="611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841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t>
            </a:r>
            <a:r>
              <a:rPr lang="en-GB" sz="3600" dirty="0" smtClean="0">
                <a:latin typeface="+mn-lt"/>
              </a:rPr>
              <a:t>are atoms</a:t>
            </a:r>
            <a:r>
              <a:rPr lang="en-GB" sz="3600" dirty="0" smtClean="0">
                <a:latin typeface="+mn-lt"/>
              </a:rPr>
              <a:t> </a:t>
            </a:r>
            <a:r>
              <a:rPr lang="en-GB" sz="3600" dirty="0" smtClean="0">
                <a:latin typeface="+mn-lt"/>
              </a:rPr>
              <a:t>made </a:t>
            </a:r>
            <a:r>
              <a:rPr lang="en-GB" sz="3600" dirty="0" smtClean="0">
                <a:latin typeface="+mn-lt"/>
              </a:rPr>
              <a:t>of?</a:t>
            </a:r>
            <a:endParaRPr lang="en-GB" sz="3600" dirty="0">
              <a:latin typeface="+mn-lt"/>
            </a:endParaRPr>
          </a:p>
        </p:txBody>
      </p:sp>
      <p:sp>
        <p:nvSpPr>
          <p:cNvPr id="38" name="Content Placeholder 2"/>
          <p:cNvSpPr txBox="1">
            <a:spLocks/>
          </p:cNvSpPr>
          <p:nvPr/>
        </p:nvSpPr>
        <p:spPr>
          <a:xfrm>
            <a:off x="561194" y="1241676"/>
            <a:ext cx="55538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0212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solidFill>
              </a:rPr>
              <a:t>As you have seen the basic building block of all matter is the </a:t>
            </a:r>
            <a:r>
              <a:rPr lang="en-GB" b="1" dirty="0" smtClean="0">
                <a:solidFill>
                  <a:schemeClr val="tx1"/>
                </a:solidFill>
              </a:rPr>
              <a:t>atom. </a:t>
            </a:r>
            <a:r>
              <a:rPr lang="en-GB" dirty="0" smtClean="0">
                <a:solidFill>
                  <a:schemeClr val="tx1"/>
                </a:solidFill>
              </a:rPr>
              <a:t>You cannot see an atom but by doing experiments scientists have developed different models of what an atom </a:t>
            </a:r>
            <a:r>
              <a:rPr lang="en-GB" dirty="0" smtClean="0">
                <a:solidFill>
                  <a:schemeClr val="tx1"/>
                </a:solidFill>
              </a:rPr>
              <a:t>is</a:t>
            </a:r>
            <a:r>
              <a:rPr lang="en-GB" dirty="0" smtClean="0">
                <a:solidFill>
                  <a:schemeClr val="tx1"/>
                </a:solidFill>
              </a:rPr>
              <a:t>. </a:t>
            </a:r>
            <a:endParaRPr lang="en-GB" dirty="0">
              <a:solidFill>
                <a:schemeClr val="tx1"/>
              </a:solidFill>
            </a:endParaRPr>
          </a:p>
        </p:txBody>
      </p:sp>
      <p:pic>
        <p:nvPicPr>
          <p:cNvPr id="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296789" y="3883667"/>
            <a:ext cx="1094252" cy="1094252"/>
          </a:xfrm>
          <a:prstGeom prst="rect">
            <a:avLst/>
          </a:prstGeom>
        </p:spPr>
      </p:pic>
      <p:sp>
        <p:nvSpPr>
          <p:cNvPr id="7" name="Rectangle 6">
            <a:extLst>
              <a:ext uri="{FF2B5EF4-FFF2-40B4-BE49-F238E27FC236}">
                <a16:creationId xmlns:a16="http://schemas.microsoft.com/office/drawing/2014/main" id="{B99A2243-0C52-D542-BF61-3FAD1B77F3F3}"/>
              </a:ext>
            </a:extLst>
          </p:cNvPr>
          <p:cNvSpPr/>
          <p:nvPr/>
        </p:nvSpPr>
        <p:spPr>
          <a:xfrm>
            <a:off x="1649422" y="2522572"/>
            <a:ext cx="9481457"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Do you know or remember the parts of an atom? Make a drawing and write down a few notes to see what you know.</a:t>
            </a:r>
            <a:endParaRPr lang="en-ZA" sz="2400" dirty="0">
              <a:solidFill>
                <a:schemeClr val="tx1">
                  <a:lumMod val="65000"/>
                  <a:lumOff val="35000"/>
                </a:schemeClr>
              </a:solidFill>
            </a:endParaRPr>
          </a:p>
        </p:txBody>
      </p:sp>
      <p:sp>
        <p:nvSpPr>
          <p:cNvPr id="8" name="Rectangle 7">
            <a:extLst>
              <a:ext uri="{FF2B5EF4-FFF2-40B4-BE49-F238E27FC236}">
                <a16:creationId xmlns:a16="http://schemas.microsoft.com/office/drawing/2014/main" id="{7945B0CB-7A9B-4093-898C-6EFD0F8B8B11}"/>
              </a:ext>
            </a:extLst>
          </p:cNvPr>
          <p:cNvSpPr/>
          <p:nvPr/>
        </p:nvSpPr>
        <p:spPr>
          <a:xfrm>
            <a:off x="1799223" y="4532046"/>
            <a:ext cx="3700853" cy="217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smtClean="0"/>
          </a:p>
          <a:p>
            <a:pPr algn="ctr"/>
            <a:endParaRPr lang="en-ZA" sz="1553" dirty="0"/>
          </a:p>
          <a:p>
            <a:pPr algn="ctr"/>
            <a:endParaRPr lang="en-ZA" sz="1553" dirty="0" smtClean="0"/>
          </a:p>
          <a:p>
            <a:pPr algn="ctr"/>
            <a:endParaRPr lang="en-ZA" sz="1553" dirty="0"/>
          </a:p>
          <a:p>
            <a:pPr algn="ctr"/>
            <a:r>
              <a:rPr lang="en-ZA" sz="1553" dirty="0" smtClean="0">
                <a:solidFill>
                  <a:sysClr val="windowText" lastClr="000000"/>
                </a:solidFill>
              </a:rPr>
              <a:t>Placeholder for Video- See appendix</a:t>
            </a:r>
            <a:endParaRPr lang="en-ZA" sz="1600" dirty="0">
              <a:solidFill>
                <a:schemeClr val="tx1">
                  <a:lumMod val="65000"/>
                  <a:lumOff val="35000"/>
                </a:schemeClr>
              </a:solidFill>
            </a:endParaRPr>
          </a:p>
          <a:p>
            <a:pPr algn="ctr"/>
            <a:r>
              <a:rPr lang="en-ZA" sz="1553" dirty="0" smtClean="0">
                <a:solidFill>
                  <a:schemeClr val="tx1">
                    <a:lumMod val="65000"/>
                    <a:lumOff val="35000"/>
                  </a:schemeClr>
                </a:solidFill>
              </a:rPr>
              <a:t> </a:t>
            </a:r>
            <a:endParaRPr lang="en-ZA" sz="1553" dirty="0">
              <a:solidFill>
                <a:schemeClr val="tx1">
                  <a:lumMod val="65000"/>
                  <a:lumOff val="35000"/>
                </a:schemeClr>
              </a:solidFill>
            </a:endParaRPr>
          </a:p>
        </p:txBody>
      </p:sp>
      <p:pic>
        <p:nvPicPr>
          <p:cNvPr id="9"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5337" y="4780515"/>
            <a:ext cx="1108624" cy="8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B99A2243-0C52-D542-BF61-3FAD1B77F3F3}"/>
              </a:ext>
            </a:extLst>
          </p:cNvPr>
          <p:cNvSpPr/>
          <p:nvPr/>
        </p:nvSpPr>
        <p:spPr>
          <a:xfrm>
            <a:off x="1649422" y="3969128"/>
            <a:ext cx="9481457"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Check your ideas by watching the video below: </a:t>
            </a:r>
            <a:endParaRPr lang="en-ZA" sz="2400" dirty="0">
              <a:solidFill>
                <a:schemeClr val="tx1">
                  <a:lumMod val="65000"/>
                  <a:lumOff val="35000"/>
                </a:schemeClr>
              </a:solidFill>
            </a:endParaRPr>
          </a:p>
        </p:txBody>
      </p:sp>
      <p:pic>
        <p:nvPicPr>
          <p:cNvPr id="1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4609" y="243119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2542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Structure of the atom</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71"/>
          <a:stretch/>
        </p:blipFill>
        <p:spPr bwMode="auto">
          <a:xfrm>
            <a:off x="2882941" y="2440846"/>
            <a:ext cx="6641126" cy="363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10373" y="6053501"/>
            <a:ext cx="5122333" cy="461665"/>
          </a:xfrm>
          <a:prstGeom prst="rect">
            <a:avLst/>
          </a:prstGeom>
          <a:noFill/>
        </p:spPr>
        <p:txBody>
          <a:bodyPr wrap="square" rtlCol="0">
            <a:spAutoFit/>
          </a:bodyPr>
          <a:lstStyle/>
          <a:p>
            <a:pPr algn="ctr"/>
            <a:r>
              <a:rPr lang="en-ZA" sz="2400" b="1" dirty="0" smtClean="0"/>
              <a:t>Basic Structure of an Atom</a:t>
            </a:r>
            <a:endParaRPr lang="en-ZA" sz="2400" b="1" dirty="0"/>
          </a:p>
        </p:txBody>
      </p:sp>
      <p:pic>
        <p:nvPicPr>
          <p:cNvPr id="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xmlns="" r:embed="rId14"/>
              </a:ext>
            </a:extLst>
          </a:blip>
          <a:stretch>
            <a:fillRect/>
          </a:stretch>
        </p:blipFill>
        <p:spPr>
          <a:xfrm>
            <a:off x="475435" y="1369045"/>
            <a:ext cx="852622" cy="852622"/>
          </a:xfrm>
          <a:prstGeom prst="rect">
            <a:avLst/>
          </a:prstGeom>
        </p:spPr>
      </p:pic>
      <p:sp>
        <p:nvSpPr>
          <p:cNvPr id="8" name="Rectangle 7">
            <a:extLst>
              <a:ext uri="{FF2B5EF4-FFF2-40B4-BE49-F238E27FC236}">
                <a16:creationId xmlns:a16="http://schemas.microsoft.com/office/drawing/2014/main" id="{B99A2243-0C52-D542-BF61-3FAD1B77F3F3}"/>
              </a:ext>
            </a:extLst>
          </p:cNvPr>
          <p:cNvSpPr/>
          <p:nvPr/>
        </p:nvSpPr>
        <p:spPr>
          <a:xfrm>
            <a:off x="1328057" y="1415251"/>
            <a:ext cx="10550736"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We know that there are </a:t>
            </a:r>
            <a:r>
              <a:rPr lang="en-ZA" sz="2400" b="1" dirty="0" smtClean="0">
                <a:solidFill>
                  <a:schemeClr val="tx1">
                    <a:lumMod val="65000"/>
                    <a:lumOff val="35000"/>
                  </a:schemeClr>
                </a:solidFill>
              </a:rPr>
              <a:t>three basic parts </a:t>
            </a:r>
            <a:r>
              <a:rPr lang="en-ZA" sz="2400" dirty="0" smtClean="0">
                <a:solidFill>
                  <a:schemeClr val="tx1">
                    <a:lumMod val="65000"/>
                    <a:lumOff val="35000"/>
                  </a:schemeClr>
                </a:solidFill>
              </a:rPr>
              <a:t>of an atom. Can you drag and drop the labels to their correct position?</a:t>
            </a:r>
            <a:endParaRPr lang="en-ZA" sz="2400" dirty="0">
              <a:solidFill>
                <a:schemeClr val="tx1">
                  <a:lumMod val="65000"/>
                  <a:lumOff val="35000"/>
                </a:schemeClr>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71"/>
          <a:stretch/>
        </p:blipFill>
        <p:spPr bwMode="auto">
          <a:xfrm>
            <a:off x="12478309" y="593666"/>
            <a:ext cx="5324475" cy="291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497668" y="2440846"/>
            <a:ext cx="1381125" cy="35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lumMod val="65000"/>
                    <a:lumOff val="35000"/>
                  </a:schemeClr>
                </a:solidFill>
              </a:rPr>
              <a:t>Protons</a:t>
            </a:r>
            <a:endParaRPr lang="en-ZA" sz="2400" b="1" dirty="0">
              <a:solidFill>
                <a:schemeClr val="tx1">
                  <a:lumMod val="65000"/>
                  <a:lumOff val="35000"/>
                </a:schemeClr>
              </a:solidFill>
            </a:endParaRPr>
          </a:p>
        </p:txBody>
      </p:sp>
      <p:sp>
        <p:nvSpPr>
          <p:cNvPr id="11" name="Rectangle 10"/>
          <p:cNvSpPr/>
          <p:nvPr/>
        </p:nvSpPr>
        <p:spPr>
          <a:xfrm>
            <a:off x="10497668" y="2938592"/>
            <a:ext cx="1381125" cy="35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lumMod val="65000"/>
                    <a:lumOff val="35000"/>
                  </a:schemeClr>
                </a:solidFill>
              </a:rPr>
              <a:t>Electrons</a:t>
            </a:r>
            <a:endParaRPr lang="en-ZA" sz="2400" b="1" dirty="0">
              <a:solidFill>
                <a:schemeClr val="tx1">
                  <a:lumMod val="65000"/>
                  <a:lumOff val="35000"/>
                </a:schemeClr>
              </a:solidFill>
            </a:endParaRPr>
          </a:p>
        </p:txBody>
      </p:sp>
      <p:sp>
        <p:nvSpPr>
          <p:cNvPr id="12" name="Rectangle 11"/>
          <p:cNvSpPr/>
          <p:nvPr/>
        </p:nvSpPr>
        <p:spPr>
          <a:xfrm>
            <a:off x="10497667" y="3448309"/>
            <a:ext cx="1381125" cy="35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lumMod val="65000"/>
                    <a:lumOff val="35000"/>
                  </a:schemeClr>
                </a:solidFill>
              </a:rPr>
              <a:t>Neutrons</a:t>
            </a:r>
            <a:endParaRPr lang="en-ZA" sz="2400" b="1" dirty="0">
              <a:solidFill>
                <a:schemeClr val="tx1">
                  <a:lumMod val="65000"/>
                  <a:lumOff val="35000"/>
                </a:schemeClr>
              </a:solidFill>
            </a:endParaRPr>
          </a:p>
        </p:txBody>
      </p:sp>
      <p:sp>
        <p:nvSpPr>
          <p:cNvPr id="13" name="Rectangle 12"/>
          <p:cNvSpPr/>
          <p:nvPr/>
        </p:nvSpPr>
        <p:spPr>
          <a:xfrm>
            <a:off x="6135217" y="2617058"/>
            <a:ext cx="1381125" cy="35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b="1" dirty="0">
              <a:solidFill>
                <a:schemeClr val="tx1">
                  <a:lumMod val="65000"/>
                  <a:lumOff val="35000"/>
                </a:schemeClr>
              </a:solidFill>
            </a:endParaRPr>
          </a:p>
        </p:txBody>
      </p:sp>
      <p:sp>
        <p:nvSpPr>
          <p:cNvPr id="14" name="Rectangle 13"/>
          <p:cNvSpPr/>
          <p:nvPr/>
        </p:nvSpPr>
        <p:spPr>
          <a:xfrm>
            <a:off x="7344893" y="3731483"/>
            <a:ext cx="1056158" cy="35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b="1" dirty="0">
              <a:solidFill>
                <a:schemeClr val="tx1">
                  <a:lumMod val="65000"/>
                  <a:lumOff val="35000"/>
                </a:schemeClr>
              </a:solidFill>
            </a:endParaRPr>
          </a:p>
        </p:txBody>
      </p:sp>
      <p:sp>
        <p:nvSpPr>
          <p:cNvPr id="15" name="Rectangle 14"/>
          <p:cNvSpPr/>
          <p:nvPr/>
        </p:nvSpPr>
        <p:spPr>
          <a:xfrm>
            <a:off x="7344893" y="4186114"/>
            <a:ext cx="1056158" cy="35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b="1" dirty="0">
              <a:solidFill>
                <a:schemeClr val="tx1">
                  <a:lumMod val="65000"/>
                  <a:lumOff val="35000"/>
                </a:schemeClr>
              </a:solidFill>
            </a:endParaRPr>
          </a:p>
        </p:txBody>
      </p:sp>
      <p:sp>
        <p:nvSpPr>
          <p:cNvPr id="18" name="Rectangle 17"/>
          <p:cNvSpPr/>
          <p:nvPr/>
        </p:nvSpPr>
        <p:spPr>
          <a:xfrm>
            <a:off x="13659968" y="0"/>
            <a:ext cx="2599207" cy="704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lumMod val="65000"/>
                    <a:lumOff val="35000"/>
                  </a:schemeClr>
                </a:solidFill>
              </a:rPr>
              <a:t>Completed Diagram</a:t>
            </a:r>
            <a:endParaRPr lang="en-ZA" b="1"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4444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596" y="1496469"/>
            <a:ext cx="9596443" cy="1116679"/>
          </a:xfrm>
        </p:spPr>
        <p:txBody>
          <a:bodyPr>
            <a:no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Content Placeholder 2"/>
          <p:cNvSpPr txBox="1">
            <a:spLocks/>
          </p:cNvSpPr>
          <p:nvPr/>
        </p:nvSpPr>
        <p:spPr>
          <a:xfrm>
            <a:off x="1196386" y="1550626"/>
            <a:ext cx="7956015"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smtClean="0"/>
              <a:t>For this Unit there no assumptions about prior learning</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9" name="Title 1"/>
          <p:cNvSpPr>
            <a:spLocks noGrp="1"/>
          </p:cNvSpPr>
          <p:nvPr>
            <p:ph type="title"/>
          </p:nvPr>
        </p:nvSpPr>
        <p:spPr>
          <a:xfrm>
            <a:off x="1153883" y="264463"/>
            <a:ext cx="7616770" cy="960112"/>
          </a:xfrm>
        </p:spPr>
        <p:txBody>
          <a:bodyPr>
            <a:normAutofit/>
          </a:bodyPr>
          <a:lstStyle/>
          <a:p>
            <a:r>
              <a:rPr lang="en-GB" sz="3600" dirty="0" smtClean="0">
                <a:latin typeface="+mn-lt"/>
              </a:rPr>
              <a:t>Assumed Prior Learning</a:t>
            </a:r>
            <a:endParaRPr lang="en-GB" sz="3600" dirty="0">
              <a:latin typeface="+mn-lt"/>
            </a:endParaRPr>
          </a:p>
        </p:txBody>
      </p:sp>
      <p:sp>
        <p:nvSpPr>
          <p:cNvPr id="10" name="Rectangle 9"/>
          <p:cNvSpPr/>
          <p:nvPr/>
        </p:nvSpPr>
        <p:spPr>
          <a:xfrm>
            <a:off x="844244" y="1639344"/>
            <a:ext cx="267775" cy="243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8362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Electrostatic forces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399268" y="3470526"/>
            <a:ext cx="1118313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smtClean="0"/>
          </a:p>
        </p:txBody>
      </p:sp>
      <p:sp>
        <p:nvSpPr>
          <p:cNvPr id="7" name="Content Placeholder 2"/>
          <p:cNvSpPr txBox="1">
            <a:spLocks/>
          </p:cNvSpPr>
          <p:nvPr/>
        </p:nvSpPr>
        <p:spPr>
          <a:xfrm>
            <a:off x="561193" y="1224575"/>
            <a:ext cx="111545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solidFill>
              </a:rPr>
              <a:t>The most important forces that you will need to know about in this course are </a:t>
            </a:r>
            <a:r>
              <a:rPr lang="en-GB" b="1" dirty="0" smtClean="0">
                <a:solidFill>
                  <a:schemeClr val="tx1"/>
                </a:solidFill>
              </a:rPr>
              <a:t>electrostatic forces</a:t>
            </a:r>
            <a:r>
              <a:rPr lang="en-GB" dirty="0" smtClean="0">
                <a:solidFill>
                  <a:schemeClr val="tx1"/>
                </a:solidFill>
              </a:rPr>
              <a:t>. These forces are non-contact forces that are found between charged objects. They can act over a large distance. </a:t>
            </a:r>
          </a:p>
          <a:p>
            <a:r>
              <a:rPr lang="en-GB" dirty="0" smtClean="0">
                <a:solidFill>
                  <a:schemeClr val="tx1"/>
                </a:solidFill>
              </a:rPr>
              <a:t>There are two types of electrostatic forces. The force of </a:t>
            </a:r>
            <a:r>
              <a:rPr lang="en-GB" b="1" dirty="0" smtClean="0">
                <a:solidFill>
                  <a:schemeClr val="tx1"/>
                </a:solidFill>
              </a:rPr>
              <a:t>attraction</a:t>
            </a:r>
            <a:r>
              <a:rPr lang="en-GB" dirty="0" smtClean="0">
                <a:solidFill>
                  <a:schemeClr val="tx1"/>
                </a:solidFill>
              </a:rPr>
              <a:t> and the force of </a:t>
            </a:r>
            <a:r>
              <a:rPr lang="en-GB" b="1" dirty="0" smtClean="0">
                <a:solidFill>
                  <a:schemeClr val="tx1"/>
                </a:solidFill>
              </a:rPr>
              <a:t>repulsion</a:t>
            </a:r>
          </a:p>
          <a:p>
            <a:endParaRPr lang="en-GB" dirty="0" smtClean="0">
              <a:solidFill>
                <a:schemeClr val="tx1"/>
              </a:solidFill>
            </a:endParaRPr>
          </a:p>
          <a:p>
            <a:endParaRPr lang="en-GB" b="1" dirty="0" smtClean="0">
              <a:solidFill>
                <a:schemeClr val="tx1"/>
              </a:solidFill>
            </a:endParaRPr>
          </a:p>
          <a:p>
            <a:endParaRPr lang="en-GB" dirty="0">
              <a:solidFill>
                <a:schemeClr val="tx1"/>
              </a:solidFill>
            </a:endParaRPr>
          </a:p>
          <a:p>
            <a:endParaRPr lang="en-GB" dirty="0">
              <a:solidFill>
                <a:schemeClr val="tx1">
                  <a:lumMod val="65000"/>
                  <a:lumOff val="35000"/>
                </a:schemeClr>
              </a:solidFill>
            </a:endParaRPr>
          </a:p>
          <a:p>
            <a:endParaRPr lang="en-GB" dirty="0"/>
          </a:p>
          <a:p>
            <a:endParaRPr lang="en-GB" dirty="0" smtClean="0">
              <a:solidFill>
                <a:schemeClr val="tx1">
                  <a:lumMod val="65000"/>
                  <a:lumOff val="35000"/>
                </a:schemeClr>
              </a:solidFill>
            </a:endParaRPr>
          </a:p>
        </p:txBody>
      </p:sp>
      <p:pic>
        <p:nvPicPr>
          <p:cNvPr id="184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505"/>
          <a:stretch/>
        </p:blipFill>
        <p:spPr bwMode="auto">
          <a:xfrm>
            <a:off x="561192" y="3298054"/>
            <a:ext cx="3771902" cy="227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9208" b="40551"/>
          <a:stretch/>
        </p:blipFill>
        <p:spPr bwMode="auto">
          <a:xfrm>
            <a:off x="5609188" y="3253251"/>
            <a:ext cx="3416242" cy="166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4637" y="3109447"/>
            <a:ext cx="3625013" cy="41735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lumMod val="65000"/>
                    <a:lumOff val="35000"/>
                  </a:schemeClr>
                </a:solidFill>
              </a:rPr>
              <a:t>Like Charges Repel each other </a:t>
            </a:r>
            <a:endParaRPr lang="en-ZA" dirty="0"/>
          </a:p>
        </p:txBody>
      </p:sp>
      <p:sp>
        <p:nvSpPr>
          <p:cNvPr id="10" name="Rectangle 9"/>
          <p:cNvSpPr/>
          <p:nvPr/>
        </p:nvSpPr>
        <p:spPr>
          <a:xfrm>
            <a:off x="5504802" y="3100851"/>
            <a:ext cx="3625013" cy="41735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lumMod val="65000"/>
                    <a:lumOff val="35000"/>
                  </a:schemeClr>
                </a:solidFill>
              </a:rPr>
              <a:t>Unlike charges Attract each other</a:t>
            </a:r>
          </a:p>
        </p:txBody>
      </p:sp>
      <p:sp>
        <p:nvSpPr>
          <p:cNvPr id="3" name="TextBox 2"/>
          <p:cNvSpPr txBox="1"/>
          <p:nvPr/>
        </p:nvSpPr>
        <p:spPr>
          <a:xfrm>
            <a:off x="809297" y="5568664"/>
            <a:ext cx="8713075" cy="830997"/>
          </a:xfrm>
          <a:prstGeom prst="rect">
            <a:avLst/>
          </a:prstGeom>
          <a:noFill/>
        </p:spPr>
        <p:txBody>
          <a:bodyPr wrap="square" rtlCol="0">
            <a:spAutoFit/>
          </a:bodyPr>
          <a:lstStyle/>
          <a:p>
            <a:r>
              <a:rPr lang="en-ZA" sz="2400" dirty="0" smtClean="0"/>
              <a:t>Electrostatic forces are found </a:t>
            </a:r>
            <a:r>
              <a:rPr lang="en-ZA" sz="2400" b="1" dirty="0" smtClean="0"/>
              <a:t>inside atoms </a:t>
            </a:r>
            <a:r>
              <a:rPr lang="en-ZA" sz="2400" dirty="0" smtClean="0"/>
              <a:t>and also </a:t>
            </a:r>
            <a:r>
              <a:rPr lang="en-ZA" sz="2400" b="1" dirty="0" smtClean="0"/>
              <a:t>between</a:t>
            </a:r>
            <a:r>
              <a:rPr lang="en-ZA" sz="2400" dirty="0" smtClean="0"/>
              <a:t> </a:t>
            </a:r>
            <a:r>
              <a:rPr lang="en-ZA" sz="2400" b="1" dirty="0" smtClean="0"/>
              <a:t>atoms </a:t>
            </a:r>
            <a:r>
              <a:rPr lang="en-ZA" sz="2400" dirty="0" smtClean="0"/>
              <a:t>of elements and compounds.</a:t>
            </a:r>
            <a:endParaRPr lang="en-ZA" sz="2400" b="1" dirty="0"/>
          </a:p>
        </p:txBody>
      </p:sp>
    </p:spTree>
    <p:custDataLst>
      <p:tags r:id="rId1"/>
    </p:custDataLst>
    <p:extLst>
      <p:ext uri="{BB962C8B-B14F-4D97-AF65-F5344CB8AC3E}">
        <p14:creationId xmlns:p14="http://schemas.microsoft.com/office/powerpoint/2010/main" val="4240099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Forces inside an atom</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399268" y="3470526"/>
            <a:ext cx="1118313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smtClean="0"/>
          </a:p>
        </p:txBody>
      </p:sp>
      <p:sp>
        <p:nvSpPr>
          <p:cNvPr id="7" name="Content Placeholder 2"/>
          <p:cNvSpPr txBox="1">
            <a:spLocks/>
          </p:cNvSpPr>
          <p:nvPr/>
        </p:nvSpPr>
        <p:spPr>
          <a:xfrm>
            <a:off x="561194" y="1224575"/>
            <a:ext cx="111545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solidFill>
              </a:rPr>
              <a:t>There are different forces inside an atom.</a:t>
            </a:r>
          </a:p>
          <a:p>
            <a:r>
              <a:rPr lang="en-GB" b="1" dirty="0" smtClean="0">
                <a:solidFill>
                  <a:schemeClr val="tx1"/>
                </a:solidFill>
              </a:rPr>
              <a:t>Forces between </a:t>
            </a:r>
            <a:r>
              <a:rPr lang="en-GB" b="1" dirty="0">
                <a:solidFill>
                  <a:schemeClr val="tx1"/>
                </a:solidFill>
              </a:rPr>
              <a:t>the </a:t>
            </a:r>
            <a:r>
              <a:rPr lang="en-GB" b="1" dirty="0" smtClean="0">
                <a:solidFill>
                  <a:schemeClr val="tx1"/>
                </a:solidFill>
              </a:rPr>
              <a:t>nucleus and the electrons:</a:t>
            </a:r>
          </a:p>
          <a:p>
            <a:r>
              <a:rPr lang="en-GB" dirty="0" smtClean="0">
                <a:solidFill>
                  <a:schemeClr val="tx1"/>
                </a:solidFill>
              </a:rPr>
              <a:t>The force between the positively charged protons and negatively charged nucleus is called an </a:t>
            </a:r>
            <a:r>
              <a:rPr lang="en-GB" b="1" dirty="0" smtClean="0">
                <a:solidFill>
                  <a:schemeClr val="tx1"/>
                </a:solidFill>
              </a:rPr>
              <a:t>electrostatic force</a:t>
            </a:r>
            <a:r>
              <a:rPr lang="en-GB" dirty="0" smtClean="0">
                <a:solidFill>
                  <a:schemeClr val="tx1"/>
                </a:solidFill>
              </a:rPr>
              <a:t>. This is a force of </a:t>
            </a:r>
            <a:r>
              <a:rPr lang="en-GB" b="1" dirty="0" smtClean="0">
                <a:solidFill>
                  <a:schemeClr val="tx1"/>
                </a:solidFill>
              </a:rPr>
              <a:t>attraction</a:t>
            </a:r>
            <a:r>
              <a:rPr lang="en-GB" dirty="0" smtClean="0">
                <a:solidFill>
                  <a:schemeClr val="tx1"/>
                </a:solidFill>
              </a:rPr>
              <a:t>.</a:t>
            </a:r>
          </a:p>
          <a:p>
            <a:r>
              <a:rPr lang="en-GB" dirty="0" smtClean="0">
                <a:solidFill>
                  <a:schemeClr val="tx1"/>
                </a:solidFill>
              </a:rPr>
              <a:t>The force between the electrons moving in a circular motion around the nucleus. This force is called </a:t>
            </a:r>
            <a:r>
              <a:rPr lang="en-GB" dirty="0">
                <a:solidFill>
                  <a:schemeClr val="tx1"/>
                </a:solidFill>
              </a:rPr>
              <a:t>the </a:t>
            </a:r>
            <a:r>
              <a:rPr lang="en-GB" b="1" dirty="0">
                <a:solidFill>
                  <a:schemeClr val="tx1"/>
                </a:solidFill>
              </a:rPr>
              <a:t>centrifugal force </a:t>
            </a:r>
            <a:r>
              <a:rPr lang="en-GB" dirty="0" smtClean="0">
                <a:solidFill>
                  <a:schemeClr val="tx1"/>
                </a:solidFill>
              </a:rPr>
              <a:t>and pushes the electrons away from the nucleus.</a:t>
            </a:r>
          </a:p>
          <a:p>
            <a:r>
              <a:rPr lang="en-GB" b="1" dirty="0">
                <a:solidFill>
                  <a:schemeClr val="tx1"/>
                </a:solidFill>
              </a:rPr>
              <a:t>Forces inside the nucleus:</a:t>
            </a:r>
          </a:p>
          <a:p>
            <a:r>
              <a:rPr lang="en-GB" dirty="0">
                <a:solidFill>
                  <a:schemeClr val="tx1"/>
                </a:solidFill>
              </a:rPr>
              <a:t>Positively charged protons and neutral neutrons are held together in the nucleus by very strong nuclear forces</a:t>
            </a:r>
            <a:r>
              <a:rPr lang="en-GB" dirty="0" smtClean="0">
                <a:solidFill>
                  <a:schemeClr val="tx1"/>
                </a:solidFill>
              </a:rPr>
              <a:t>. These forces are not the same as electrostatic forces.</a:t>
            </a:r>
            <a:endParaRPr lang="en-GB" b="1" dirty="0">
              <a:solidFill>
                <a:schemeClr val="tx1"/>
              </a:solidFill>
            </a:endParaRPr>
          </a:p>
          <a:p>
            <a:endParaRPr lang="en-GB" dirty="0" smtClean="0">
              <a:solidFill>
                <a:schemeClr val="tx1"/>
              </a:solidFill>
            </a:endParaRPr>
          </a:p>
          <a:p>
            <a:endParaRPr lang="en-GB" b="1" dirty="0" smtClean="0">
              <a:solidFill>
                <a:schemeClr val="tx1"/>
              </a:solidFill>
            </a:endParaRPr>
          </a:p>
          <a:p>
            <a:endParaRPr lang="en-GB" dirty="0">
              <a:solidFill>
                <a:schemeClr val="tx1"/>
              </a:solidFill>
            </a:endParaRPr>
          </a:p>
          <a:p>
            <a:endParaRPr lang="en-GB" dirty="0">
              <a:solidFill>
                <a:schemeClr val="tx1">
                  <a:lumMod val="65000"/>
                  <a:lumOff val="35000"/>
                </a:schemeClr>
              </a:solidFill>
            </a:endParaRPr>
          </a:p>
          <a:p>
            <a:endParaRPr lang="en-GB" dirty="0"/>
          </a:p>
          <a:p>
            <a:endParaRPr lang="en-GB" dirty="0" smtClean="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57159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Are all atoms the same?</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224575"/>
            <a:ext cx="110497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It is true that </a:t>
            </a:r>
            <a:r>
              <a:rPr lang="en-GB" b="1" dirty="0" smtClean="0">
                <a:solidFill>
                  <a:schemeClr val="tx1">
                    <a:lumMod val="65000"/>
                    <a:lumOff val="35000"/>
                  </a:schemeClr>
                </a:solidFill>
              </a:rPr>
              <a:t>all</a:t>
            </a:r>
            <a:r>
              <a:rPr lang="en-GB" dirty="0">
                <a:solidFill>
                  <a:schemeClr val="tx1">
                    <a:lumMod val="65000"/>
                    <a:lumOff val="35000"/>
                  </a:schemeClr>
                </a:solidFill>
              </a:rPr>
              <a:t> things are made of </a:t>
            </a:r>
            <a:r>
              <a:rPr lang="en-GB" b="1" dirty="0">
                <a:solidFill>
                  <a:schemeClr val="tx1">
                    <a:lumMod val="65000"/>
                    <a:lumOff val="35000"/>
                  </a:schemeClr>
                </a:solidFill>
              </a:rPr>
              <a:t>atoms</a:t>
            </a:r>
            <a:r>
              <a:rPr lang="en-GB" dirty="0">
                <a:solidFill>
                  <a:schemeClr val="tx1">
                    <a:lumMod val="65000"/>
                    <a:lumOff val="35000"/>
                  </a:schemeClr>
                </a:solidFill>
              </a:rPr>
              <a:t>, and </a:t>
            </a:r>
            <a:r>
              <a:rPr lang="en-GB" b="1" dirty="0">
                <a:solidFill>
                  <a:schemeClr val="tx1">
                    <a:lumMod val="65000"/>
                    <a:lumOff val="35000"/>
                  </a:schemeClr>
                </a:solidFill>
              </a:rPr>
              <a:t>all atoms</a:t>
            </a:r>
            <a:r>
              <a:rPr lang="en-GB" dirty="0">
                <a:solidFill>
                  <a:schemeClr val="tx1">
                    <a:lumMod val="65000"/>
                    <a:lumOff val="35000"/>
                  </a:schemeClr>
                </a:solidFill>
              </a:rPr>
              <a:t> are made of the </a:t>
            </a:r>
            <a:r>
              <a:rPr lang="en-GB" b="1" dirty="0">
                <a:solidFill>
                  <a:schemeClr val="tx1">
                    <a:lumMod val="65000"/>
                    <a:lumOff val="35000"/>
                  </a:schemeClr>
                </a:solidFill>
              </a:rPr>
              <a:t>same</a:t>
            </a:r>
            <a:r>
              <a:rPr lang="en-GB" dirty="0">
                <a:solidFill>
                  <a:schemeClr val="tx1">
                    <a:lumMod val="65000"/>
                    <a:lumOff val="35000"/>
                  </a:schemeClr>
                </a:solidFill>
              </a:rPr>
              <a:t> three basic particles - </a:t>
            </a:r>
            <a:r>
              <a:rPr lang="en-GB" b="1" dirty="0">
                <a:solidFill>
                  <a:schemeClr val="tx1">
                    <a:lumMod val="65000"/>
                    <a:lumOff val="35000"/>
                  </a:schemeClr>
                </a:solidFill>
              </a:rPr>
              <a:t>protons, neutrons, and electrons.</a:t>
            </a:r>
            <a:r>
              <a:rPr lang="en-GB" dirty="0">
                <a:solidFill>
                  <a:schemeClr val="tx1">
                    <a:lumMod val="65000"/>
                    <a:lumOff val="35000"/>
                  </a:schemeClr>
                </a:solidFill>
              </a:rPr>
              <a:t> </a:t>
            </a:r>
            <a:endParaRPr lang="en-GB" dirty="0" smtClean="0">
              <a:solidFill>
                <a:schemeClr val="tx1">
                  <a:lumMod val="65000"/>
                  <a:lumOff val="35000"/>
                </a:schemeClr>
              </a:solidFill>
            </a:endParaRPr>
          </a:p>
          <a:p>
            <a:r>
              <a:rPr lang="en-GB" dirty="0" smtClean="0">
                <a:solidFill>
                  <a:schemeClr val="tx1">
                    <a:lumMod val="65000"/>
                    <a:lumOff val="35000"/>
                  </a:schemeClr>
                </a:solidFill>
              </a:rPr>
              <a:t>But</a:t>
            </a:r>
            <a:r>
              <a:rPr lang="en-GB" dirty="0">
                <a:solidFill>
                  <a:schemeClr val="tx1">
                    <a:lumMod val="65000"/>
                    <a:lumOff val="35000"/>
                  </a:schemeClr>
                </a:solidFill>
              </a:rPr>
              <a:t>, </a:t>
            </a:r>
            <a:r>
              <a:rPr lang="en-GB" b="1" dirty="0">
                <a:solidFill>
                  <a:schemeClr val="tx1">
                    <a:lumMod val="65000"/>
                    <a:lumOff val="35000"/>
                  </a:schemeClr>
                </a:solidFill>
              </a:rPr>
              <a:t>all atoms</a:t>
            </a:r>
            <a:r>
              <a:rPr lang="en-GB" dirty="0">
                <a:solidFill>
                  <a:schemeClr val="tx1">
                    <a:lumMod val="65000"/>
                    <a:lumOff val="35000"/>
                  </a:schemeClr>
                </a:solidFill>
              </a:rPr>
              <a:t> are </a:t>
            </a:r>
            <a:r>
              <a:rPr lang="en-GB" b="1" dirty="0" smtClean="0">
                <a:solidFill>
                  <a:schemeClr val="tx1">
                    <a:lumMod val="65000"/>
                    <a:lumOff val="35000"/>
                  </a:schemeClr>
                </a:solidFill>
              </a:rPr>
              <a:t>NOT</a:t>
            </a:r>
            <a:r>
              <a:rPr lang="en-GB" dirty="0" smtClean="0">
                <a:solidFill>
                  <a:schemeClr val="tx1">
                    <a:lumMod val="65000"/>
                    <a:lumOff val="35000"/>
                  </a:schemeClr>
                </a:solidFill>
              </a:rPr>
              <a:t> </a:t>
            </a:r>
            <a:r>
              <a:rPr lang="en-GB" dirty="0">
                <a:solidFill>
                  <a:schemeClr val="tx1">
                    <a:lumMod val="65000"/>
                    <a:lumOff val="35000"/>
                  </a:schemeClr>
                </a:solidFill>
              </a:rPr>
              <a:t>the </a:t>
            </a:r>
            <a:r>
              <a:rPr lang="en-GB" dirty="0" smtClean="0">
                <a:solidFill>
                  <a:schemeClr val="tx1">
                    <a:lumMod val="65000"/>
                    <a:lumOff val="35000"/>
                  </a:schemeClr>
                </a:solidFill>
              </a:rPr>
              <a:t>same. </a:t>
            </a:r>
          </a:p>
          <a:p>
            <a:r>
              <a:rPr lang="en-GB" dirty="0" smtClean="0">
                <a:solidFill>
                  <a:schemeClr val="tx1">
                    <a:lumMod val="65000"/>
                    <a:lumOff val="35000"/>
                  </a:schemeClr>
                </a:solidFill>
              </a:rPr>
              <a:t>The </a:t>
            </a:r>
            <a:r>
              <a:rPr lang="en-GB" dirty="0">
                <a:solidFill>
                  <a:schemeClr val="tx1">
                    <a:lumMod val="65000"/>
                    <a:lumOff val="35000"/>
                  </a:schemeClr>
                </a:solidFill>
              </a:rPr>
              <a:t>number of </a:t>
            </a:r>
            <a:r>
              <a:rPr lang="en-GB" b="1" dirty="0">
                <a:solidFill>
                  <a:schemeClr val="tx1">
                    <a:lumMod val="65000"/>
                    <a:lumOff val="35000"/>
                  </a:schemeClr>
                </a:solidFill>
              </a:rPr>
              <a:t>protons </a:t>
            </a:r>
            <a:r>
              <a:rPr lang="en-GB" dirty="0" smtClean="0">
                <a:solidFill>
                  <a:schemeClr val="tx1">
                    <a:lumMod val="65000"/>
                    <a:lumOff val="35000"/>
                  </a:schemeClr>
                </a:solidFill>
              </a:rPr>
              <a:t>in </a:t>
            </a:r>
            <a:r>
              <a:rPr lang="en-GB" dirty="0">
                <a:solidFill>
                  <a:schemeClr val="tx1">
                    <a:lumMod val="65000"/>
                    <a:lumOff val="35000"/>
                  </a:schemeClr>
                </a:solidFill>
              </a:rPr>
              <a:t>the nucleus of an atom </a:t>
            </a:r>
            <a:r>
              <a:rPr lang="en-GB" dirty="0" smtClean="0">
                <a:solidFill>
                  <a:schemeClr val="tx1">
                    <a:lumMod val="65000"/>
                    <a:lumOff val="35000"/>
                  </a:schemeClr>
                </a:solidFill>
              </a:rPr>
              <a:t>will determine </a:t>
            </a:r>
            <a:r>
              <a:rPr lang="en-GB" dirty="0">
                <a:solidFill>
                  <a:schemeClr val="tx1">
                    <a:lumMod val="65000"/>
                    <a:lumOff val="35000"/>
                  </a:schemeClr>
                </a:solidFill>
              </a:rPr>
              <a:t>the element it </a:t>
            </a:r>
            <a:r>
              <a:rPr lang="en-GB" dirty="0" smtClean="0">
                <a:solidFill>
                  <a:schemeClr val="tx1">
                    <a:lumMod val="65000"/>
                    <a:lumOff val="35000"/>
                  </a:schemeClr>
                </a:solidFill>
              </a:rPr>
              <a:t>represents. </a:t>
            </a:r>
            <a:r>
              <a:rPr lang="en-GB" dirty="0" smtClean="0">
                <a:solidFill>
                  <a:schemeClr val="tx1">
                    <a:lumMod val="65000"/>
                    <a:lumOff val="35000"/>
                  </a:schemeClr>
                </a:solidFill>
              </a:rPr>
              <a:t>This is called the </a:t>
            </a:r>
            <a:r>
              <a:rPr lang="en-GB" b="1" dirty="0" smtClean="0">
                <a:solidFill>
                  <a:schemeClr val="tx1">
                    <a:lumMod val="65000"/>
                    <a:lumOff val="35000"/>
                  </a:schemeClr>
                </a:solidFill>
              </a:rPr>
              <a:t>atomic number (Z) </a:t>
            </a:r>
            <a:r>
              <a:rPr lang="en-GB" dirty="0" smtClean="0">
                <a:solidFill>
                  <a:schemeClr val="tx1">
                    <a:lumMod val="65000"/>
                    <a:lumOff val="35000"/>
                  </a:schemeClr>
                </a:solidFill>
              </a:rPr>
              <a:t>of an element.</a:t>
            </a:r>
          </a:p>
          <a:p>
            <a:r>
              <a:rPr lang="en-GB" dirty="0">
                <a:solidFill>
                  <a:schemeClr val="tx1">
                    <a:lumMod val="65000"/>
                    <a:lumOff val="35000"/>
                  </a:schemeClr>
                </a:solidFill>
              </a:rPr>
              <a:t>The </a:t>
            </a:r>
            <a:r>
              <a:rPr lang="en-GB" b="1" dirty="0">
                <a:solidFill>
                  <a:schemeClr val="tx1">
                    <a:lumMod val="65000"/>
                    <a:lumOff val="35000"/>
                  </a:schemeClr>
                </a:solidFill>
              </a:rPr>
              <a:t>mass number (A) </a:t>
            </a:r>
            <a:r>
              <a:rPr lang="en-GB" dirty="0" smtClean="0">
                <a:solidFill>
                  <a:schemeClr val="tx1">
                    <a:lumMod val="65000"/>
                    <a:lumOff val="35000"/>
                  </a:schemeClr>
                </a:solidFill>
              </a:rPr>
              <a:t>of an atom is the number of protons and neutrons in the nucleus. </a:t>
            </a:r>
            <a:endParaRPr lang="en-GB" dirty="0">
              <a:solidFill>
                <a:schemeClr val="tx1">
                  <a:lumMod val="65000"/>
                  <a:lumOff val="35000"/>
                </a:schemeClr>
              </a:solidFill>
            </a:endParaRPr>
          </a:p>
          <a:p>
            <a:endParaRPr lang="en-GB" dirty="0" smtClean="0">
              <a:solidFill>
                <a:schemeClr val="tx1">
                  <a:lumMod val="65000"/>
                  <a:lumOff val="35000"/>
                </a:schemeClr>
              </a:solidFill>
            </a:endParaRPr>
          </a:p>
          <a:p>
            <a:endParaRPr lang="en-GB" dirty="0">
              <a:solidFill>
                <a:schemeClr val="tx1">
                  <a:lumMod val="65000"/>
                  <a:lumOff val="35000"/>
                </a:schemeClr>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67" r="17569" b="15015"/>
          <a:stretch/>
        </p:blipFill>
        <p:spPr bwMode="auto">
          <a:xfrm>
            <a:off x="1495918" y="4326572"/>
            <a:ext cx="2075464" cy="167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xmlns="" r:embed="rId14"/>
              </a:ext>
            </a:extLst>
          </a:blip>
          <a:stretch>
            <a:fillRect/>
          </a:stretch>
        </p:blipFill>
        <p:spPr>
          <a:xfrm>
            <a:off x="376540" y="3771335"/>
            <a:ext cx="1076269" cy="1076269"/>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495918" y="3847805"/>
            <a:ext cx="9481457"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Let’s take a closer look at some examples of atoms. Click on each below.</a:t>
            </a:r>
            <a:endParaRPr lang="en-ZA" sz="2400" dirty="0">
              <a:solidFill>
                <a:schemeClr val="tx1">
                  <a:lumMod val="65000"/>
                  <a:lumOff val="35000"/>
                </a:schemeClr>
              </a:solidFill>
            </a:endParaRPr>
          </a:p>
        </p:txBody>
      </p:sp>
      <p:sp>
        <p:nvSpPr>
          <p:cNvPr id="12" name="TextBox 11"/>
          <p:cNvSpPr txBox="1"/>
          <p:nvPr/>
        </p:nvSpPr>
        <p:spPr>
          <a:xfrm>
            <a:off x="1409700" y="6006455"/>
            <a:ext cx="2669190" cy="461665"/>
          </a:xfrm>
          <a:prstGeom prst="rect">
            <a:avLst/>
          </a:prstGeom>
          <a:noFill/>
        </p:spPr>
        <p:txBody>
          <a:bodyPr wrap="square" rtlCol="0">
            <a:spAutoFit/>
          </a:bodyPr>
          <a:lstStyle/>
          <a:p>
            <a:pPr algn="ctr"/>
            <a:r>
              <a:rPr lang="en-ZA" sz="2400" b="1" dirty="0" smtClean="0"/>
              <a:t>Hydrogen Atom</a:t>
            </a:r>
            <a:endParaRPr lang="en-ZA" sz="2400" b="1" dirty="0"/>
          </a:p>
        </p:txBody>
      </p:sp>
      <p:sp>
        <p:nvSpPr>
          <p:cNvPr id="14" name="TextBox 13"/>
          <p:cNvSpPr txBox="1"/>
          <p:nvPr/>
        </p:nvSpPr>
        <p:spPr>
          <a:xfrm>
            <a:off x="6347106" y="6006454"/>
            <a:ext cx="2669190" cy="461665"/>
          </a:xfrm>
          <a:prstGeom prst="rect">
            <a:avLst/>
          </a:prstGeom>
          <a:noFill/>
        </p:spPr>
        <p:txBody>
          <a:bodyPr wrap="square" rtlCol="0">
            <a:spAutoFit/>
          </a:bodyPr>
          <a:lstStyle/>
          <a:p>
            <a:pPr algn="ctr"/>
            <a:r>
              <a:rPr lang="en-ZA" sz="2400" b="1" dirty="0" smtClean="0"/>
              <a:t>Carbon Atom</a:t>
            </a:r>
            <a:endParaRPr lang="en-ZA" sz="2400" b="1" dirty="0"/>
          </a:p>
        </p:txBody>
      </p:sp>
      <p:pic>
        <p:nvPicPr>
          <p:cNvPr id="4098" name="Picture 2" descr="Image result for carbon atom"/>
          <p:cNvPicPr>
            <a:picLocks noChangeAspect="1" noChangeArrowheads="1"/>
          </p:cNvPicPr>
          <p:nvPr/>
        </p:nvPicPr>
        <p:blipFill rotWithShape="1">
          <a:blip r:embed="rId15">
            <a:extLst>
              <a:ext uri="{28A0092B-C50C-407E-A947-70E740481C1C}">
                <a14:useLocalDpi xmlns:a14="http://schemas.microsoft.com/office/drawing/2010/main" val="0"/>
              </a:ext>
            </a:extLst>
          </a:blip>
          <a:srcRect t="8702" r="24818"/>
          <a:stretch/>
        </p:blipFill>
        <p:spPr bwMode="auto">
          <a:xfrm>
            <a:off x="6821096" y="4326572"/>
            <a:ext cx="1721211" cy="1734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1599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Hydrogen atom</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224575"/>
            <a:ext cx="6378279"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The </a:t>
            </a:r>
            <a:r>
              <a:rPr lang="en-GB" dirty="0">
                <a:solidFill>
                  <a:schemeClr val="tx1">
                    <a:lumMod val="65000"/>
                    <a:lumOff val="35000"/>
                  </a:schemeClr>
                </a:solidFill>
              </a:rPr>
              <a:t>nucleus of </a:t>
            </a:r>
            <a:r>
              <a:rPr lang="en-GB" b="1" dirty="0">
                <a:solidFill>
                  <a:schemeClr val="tx1">
                    <a:lumMod val="65000"/>
                    <a:lumOff val="35000"/>
                  </a:schemeClr>
                </a:solidFill>
              </a:rPr>
              <a:t>every</a:t>
            </a:r>
            <a:r>
              <a:rPr lang="en-GB" dirty="0">
                <a:solidFill>
                  <a:schemeClr val="tx1">
                    <a:lumMod val="65000"/>
                    <a:lumOff val="35000"/>
                  </a:schemeClr>
                </a:solidFill>
              </a:rPr>
              <a:t> atom contains </a:t>
            </a:r>
            <a:r>
              <a:rPr lang="en-GB" b="1" dirty="0">
                <a:solidFill>
                  <a:schemeClr val="tx1">
                    <a:lumMod val="65000"/>
                    <a:lumOff val="35000"/>
                  </a:schemeClr>
                </a:solidFill>
              </a:rPr>
              <a:t>one </a:t>
            </a:r>
            <a:r>
              <a:rPr lang="en-GB" b="1" dirty="0" smtClean="0">
                <a:solidFill>
                  <a:schemeClr val="tx1">
                    <a:lumMod val="65000"/>
                    <a:lumOff val="35000"/>
                  </a:schemeClr>
                </a:solidFill>
              </a:rPr>
              <a:t>proton</a:t>
            </a:r>
            <a:r>
              <a:rPr lang="en-GB" dirty="0" smtClean="0">
                <a:solidFill>
                  <a:schemeClr val="tx1">
                    <a:lumMod val="65000"/>
                    <a:lumOff val="35000"/>
                  </a:schemeClr>
                </a:solidFill>
              </a:rPr>
              <a:t>. </a:t>
            </a:r>
            <a:endParaRPr lang="en-GB" dirty="0">
              <a:solidFill>
                <a:schemeClr val="tx1">
                  <a:lumMod val="65000"/>
                  <a:lumOff val="35000"/>
                </a:schemeClr>
              </a:solidFill>
            </a:endParaRPr>
          </a:p>
          <a:p>
            <a:r>
              <a:rPr lang="en-GB" dirty="0" smtClean="0">
                <a:solidFill>
                  <a:schemeClr val="tx1">
                    <a:lumMod val="65000"/>
                    <a:lumOff val="35000"/>
                  </a:schemeClr>
                </a:solidFill>
              </a:rPr>
              <a:t>In most hydrogen atoms there are </a:t>
            </a:r>
            <a:r>
              <a:rPr lang="en-GB" b="1" dirty="0" smtClean="0">
                <a:solidFill>
                  <a:schemeClr val="tx1">
                    <a:lumMod val="65000"/>
                    <a:lumOff val="35000"/>
                  </a:schemeClr>
                </a:solidFill>
              </a:rPr>
              <a:t>no neutrons.</a:t>
            </a:r>
          </a:p>
          <a:p>
            <a:endParaRPr lang="en-GB" dirty="0" smtClean="0">
              <a:solidFill>
                <a:schemeClr val="tx1">
                  <a:lumMod val="65000"/>
                  <a:lumOff val="35000"/>
                </a:schemeClr>
              </a:solidFill>
            </a:endParaRPr>
          </a:p>
          <a:p>
            <a:endParaRPr lang="en-GB" dirty="0">
              <a:solidFill>
                <a:schemeClr val="tx1">
                  <a:lumMod val="65000"/>
                  <a:lumOff val="35000"/>
                </a:schemeClr>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67" r="17569" b="15015"/>
          <a:stretch/>
        </p:blipFill>
        <p:spPr bwMode="auto">
          <a:xfrm>
            <a:off x="7766033" y="481479"/>
            <a:ext cx="4295773" cy="347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9473" y="481479"/>
            <a:ext cx="5122333" cy="461665"/>
          </a:xfrm>
          <a:prstGeom prst="rect">
            <a:avLst/>
          </a:prstGeom>
          <a:noFill/>
        </p:spPr>
        <p:txBody>
          <a:bodyPr wrap="square" rtlCol="0">
            <a:spAutoFit/>
          </a:bodyPr>
          <a:lstStyle/>
          <a:p>
            <a:pPr algn="ctr"/>
            <a:r>
              <a:rPr lang="en-ZA" sz="2400" b="1" dirty="0" smtClean="0"/>
              <a:t>Hydrogen Atom</a:t>
            </a:r>
            <a:endParaRPr lang="en-ZA" sz="2400" b="1" dirty="0"/>
          </a:p>
        </p:txBody>
      </p:sp>
      <p:pic>
        <p:nvPicPr>
          <p:cNvPr id="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xmlns="" r:embed="rId14"/>
              </a:ext>
            </a:extLst>
          </a:blip>
          <a:stretch>
            <a:fillRect/>
          </a:stretch>
        </p:blipFill>
        <p:spPr>
          <a:xfrm>
            <a:off x="445263" y="2067594"/>
            <a:ext cx="724990" cy="1076269"/>
          </a:xfrm>
          <a:prstGeom prst="rect">
            <a:avLst/>
          </a:prstGeom>
        </p:spPr>
      </p:pic>
      <p:sp>
        <p:nvSpPr>
          <p:cNvPr id="8" name="Rectangle 7">
            <a:extLst>
              <a:ext uri="{FF2B5EF4-FFF2-40B4-BE49-F238E27FC236}">
                <a16:creationId xmlns:a16="http://schemas.microsoft.com/office/drawing/2014/main" id="{B99A2243-0C52-D542-BF61-3FAD1B77F3F3}"/>
              </a:ext>
            </a:extLst>
          </p:cNvPr>
          <p:cNvSpPr/>
          <p:nvPr/>
        </p:nvSpPr>
        <p:spPr>
          <a:xfrm>
            <a:off x="1285710" y="2219981"/>
            <a:ext cx="7301241"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Complete the table below for a common hydrogen atom: </a:t>
            </a:r>
            <a:endParaRPr lang="en-ZA" sz="2400" dirty="0">
              <a:solidFill>
                <a:schemeClr val="tx1">
                  <a:lumMod val="65000"/>
                  <a:lumOff val="3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58253898"/>
              </p:ext>
            </p:extLst>
          </p:nvPr>
        </p:nvGraphicFramePr>
        <p:xfrm>
          <a:off x="1285709" y="3296456"/>
          <a:ext cx="5472442" cy="2286000"/>
        </p:xfrm>
        <a:graphic>
          <a:graphicData uri="http://schemas.openxmlformats.org/drawingml/2006/table">
            <a:tbl>
              <a:tblPr firstRow="1" bandRow="1">
                <a:tableStyleId>{073A0DAA-6AF3-43AB-8588-CEC1D06C72B9}</a:tableStyleId>
              </a:tblPr>
              <a:tblGrid>
                <a:gridCol w="3790788">
                  <a:extLst>
                    <a:ext uri="{9D8B030D-6E8A-4147-A177-3AD203B41FA5}">
                      <a16:colId xmlns:a16="http://schemas.microsoft.com/office/drawing/2014/main" val="3328196364"/>
                    </a:ext>
                  </a:extLst>
                </a:gridCol>
                <a:gridCol w="1681654">
                  <a:extLst>
                    <a:ext uri="{9D8B030D-6E8A-4147-A177-3AD203B41FA5}">
                      <a16:colId xmlns:a16="http://schemas.microsoft.com/office/drawing/2014/main" val="2411917072"/>
                    </a:ext>
                  </a:extLst>
                </a:gridCol>
              </a:tblGrid>
              <a:tr h="0">
                <a:tc>
                  <a:txBody>
                    <a:bodyPr/>
                    <a:lstStyle/>
                    <a:p>
                      <a:r>
                        <a:rPr lang="en-ZA" sz="2400" dirty="0" smtClean="0">
                          <a:solidFill>
                            <a:schemeClr val="tx1"/>
                          </a:solidFill>
                        </a:rPr>
                        <a:t>Number of protons</a:t>
                      </a:r>
                      <a:endParaRPr lang="en-Z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1</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3467756"/>
                  </a:ext>
                </a:extLst>
              </a:tr>
              <a:tr h="0">
                <a:tc>
                  <a:txBody>
                    <a:bodyPr/>
                    <a:lstStyle/>
                    <a:p>
                      <a:r>
                        <a:rPr lang="en-ZA" sz="2400" b="1" dirty="0" smtClean="0">
                          <a:solidFill>
                            <a:schemeClr val="tx1"/>
                          </a:solidFill>
                        </a:rPr>
                        <a:t>Number of electrons</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1</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891701"/>
                  </a:ext>
                </a:extLst>
              </a:tr>
              <a:tr h="0">
                <a:tc>
                  <a:txBody>
                    <a:bodyPr/>
                    <a:lstStyle/>
                    <a:p>
                      <a:r>
                        <a:rPr lang="en-ZA" sz="2400" b="1" dirty="0" smtClean="0">
                          <a:solidFill>
                            <a:schemeClr val="tx1"/>
                          </a:solidFill>
                        </a:rPr>
                        <a:t>Number of neutrons</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0</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459741"/>
                  </a:ext>
                </a:extLst>
              </a:tr>
              <a:tr h="0">
                <a:tc>
                  <a:txBody>
                    <a:bodyPr/>
                    <a:lstStyle/>
                    <a:p>
                      <a:r>
                        <a:rPr lang="en-ZA" sz="2400" b="1" dirty="0" smtClean="0">
                          <a:solidFill>
                            <a:schemeClr val="tx1"/>
                          </a:solidFill>
                        </a:rPr>
                        <a:t>Atomic Number (Z)</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1</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7716406"/>
                  </a:ext>
                </a:extLst>
              </a:tr>
              <a:tr h="0">
                <a:tc>
                  <a:txBody>
                    <a:bodyPr/>
                    <a:lstStyle/>
                    <a:p>
                      <a:r>
                        <a:rPr lang="en-ZA" sz="2400" b="1" dirty="0" smtClean="0">
                          <a:solidFill>
                            <a:schemeClr val="tx1"/>
                          </a:solidFill>
                        </a:rPr>
                        <a:t>Mass Number (A)</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1</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995314"/>
                  </a:ext>
                </a:extLst>
              </a:tr>
            </a:tbl>
          </a:graphicData>
        </a:graphic>
      </p:graphicFrame>
      <p:sp>
        <p:nvSpPr>
          <p:cNvPr id="10" name="Rectangle 9">
            <a:extLst>
              <a:ext uri="{FF2B5EF4-FFF2-40B4-BE49-F238E27FC236}">
                <a16:creationId xmlns:a16="http://schemas.microsoft.com/office/drawing/2014/main" id="{B99A2243-0C52-D542-BF61-3FAD1B77F3F3}"/>
              </a:ext>
            </a:extLst>
          </p:cNvPr>
          <p:cNvSpPr/>
          <p:nvPr/>
        </p:nvSpPr>
        <p:spPr>
          <a:xfrm>
            <a:off x="1285709" y="6027003"/>
            <a:ext cx="10517406"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A small % of</a:t>
            </a:r>
            <a:r>
              <a:rPr lang="en-ZA" sz="2400" dirty="0" smtClean="0">
                <a:solidFill>
                  <a:schemeClr val="tx1">
                    <a:lumMod val="65000"/>
                    <a:lumOff val="35000"/>
                  </a:schemeClr>
                </a:solidFill>
              </a:rPr>
              <a:t> </a:t>
            </a:r>
            <a:r>
              <a:rPr lang="en-ZA" sz="2400" dirty="0">
                <a:solidFill>
                  <a:schemeClr val="tx1">
                    <a:lumMod val="65000"/>
                    <a:lumOff val="35000"/>
                  </a:schemeClr>
                </a:solidFill>
              </a:rPr>
              <a:t>h</a:t>
            </a:r>
            <a:r>
              <a:rPr lang="en-ZA" sz="2400" dirty="0" smtClean="0">
                <a:solidFill>
                  <a:schemeClr val="tx1">
                    <a:lumMod val="65000"/>
                    <a:lumOff val="35000"/>
                  </a:schemeClr>
                </a:solidFill>
              </a:rPr>
              <a:t>ydrogen atoms have one neutron. It has a mass number of 2. We say this is</a:t>
            </a:r>
            <a:r>
              <a:rPr lang="en-ZA" sz="2400" dirty="0" smtClean="0">
                <a:solidFill>
                  <a:schemeClr val="tx1">
                    <a:lumMod val="65000"/>
                    <a:lumOff val="35000"/>
                  </a:schemeClr>
                </a:solidFill>
              </a:rPr>
              <a:t> an </a:t>
            </a:r>
            <a:r>
              <a:rPr lang="en-ZA" sz="2400" b="1" dirty="0" smtClean="0">
                <a:solidFill>
                  <a:schemeClr val="tx1">
                    <a:lumMod val="65000"/>
                    <a:lumOff val="35000"/>
                  </a:schemeClr>
                </a:solidFill>
              </a:rPr>
              <a:t>isotopes</a:t>
            </a:r>
            <a:r>
              <a:rPr lang="en-ZA" sz="2400" dirty="0" smtClean="0">
                <a:solidFill>
                  <a:schemeClr val="tx1">
                    <a:lumMod val="65000"/>
                    <a:lumOff val="35000"/>
                  </a:schemeClr>
                </a:solidFill>
              </a:rPr>
              <a:t> of Hydrogen and write it’s name as hydrogen - 2.</a:t>
            </a:r>
            <a:endParaRPr lang="en-ZA" sz="2400" dirty="0">
              <a:solidFill>
                <a:schemeClr val="tx1">
                  <a:lumMod val="65000"/>
                  <a:lumOff val="35000"/>
                </a:schemeClr>
              </a:solidFill>
            </a:endParaRPr>
          </a:p>
        </p:txBody>
      </p:sp>
      <p:pic>
        <p:nvPicPr>
          <p:cNvPr id="11" name="Picture 10" descr="Image result for information 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384" y="5992839"/>
            <a:ext cx="611334" cy="611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552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Carbon atom</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2" y="1224575"/>
            <a:ext cx="686962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The </a:t>
            </a:r>
            <a:r>
              <a:rPr lang="en-GB" dirty="0" smtClean="0">
                <a:solidFill>
                  <a:schemeClr val="tx1">
                    <a:lumMod val="65000"/>
                    <a:lumOff val="35000"/>
                  </a:schemeClr>
                </a:solidFill>
              </a:rPr>
              <a:t>most common</a:t>
            </a:r>
            <a:r>
              <a:rPr lang="en-GB" dirty="0" smtClean="0">
                <a:solidFill>
                  <a:schemeClr val="tx1">
                    <a:lumMod val="65000"/>
                    <a:lumOff val="35000"/>
                  </a:schemeClr>
                </a:solidFill>
              </a:rPr>
              <a:t> carbon atom can be represented by the following symbol:</a:t>
            </a:r>
          </a:p>
        </p:txBody>
      </p:sp>
      <p:sp>
        <p:nvSpPr>
          <p:cNvPr id="6" name="TextBox 5"/>
          <p:cNvSpPr txBox="1"/>
          <p:nvPr/>
        </p:nvSpPr>
        <p:spPr>
          <a:xfrm>
            <a:off x="6601829" y="808755"/>
            <a:ext cx="5122333" cy="461665"/>
          </a:xfrm>
          <a:prstGeom prst="rect">
            <a:avLst/>
          </a:prstGeom>
          <a:noFill/>
        </p:spPr>
        <p:txBody>
          <a:bodyPr wrap="square" rtlCol="0">
            <a:spAutoFit/>
          </a:bodyPr>
          <a:lstStyle/>
          <a:p>
            <a:pPr algn="ctr"/>
            <a:r>
              <a:rPr lang="en-ZA" sz="2400" b="1" dirty="0"/>
              <a:t>C</a:t>
            </a:r>
            <a:r>
              <a:rPr lang="en-ZA" sz="2400" b="1" dirty="0" smtClean="0"/>
              <a:t>arbon Atom</a:t>
            </a:r>
            <a:endParaRPr lang="en-ZA" sz="2400" b="1" dirty="0"/>
          </a:p>
        </p:txBody>
      </p:sp>
      <p:pic>
        <p:nvPicPr>
          <p:cNvPr id="1126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676" y="1556001"/>
            <a:ext cx="3212950" cy="259689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xmlns="" r:embed="rId14"/>
              </a:ext>
            </a:extLst>
          </a:blip>
          <a:stretch>
            <a:fillRect/>
          </a:stretch>
        </p:blipFill>
        <p:spPr>
          <a:xfrm>
            <a:off x="445263" y="2834849"/>
            <a:ext cx="724990" cy="1076269"/>
          </a:xfrm>
          <a:prstGeom prst="rect">
            <a:avLst/>
          </a:prstGeom>
        </p:spPr>
      </p:pic>
      <p:sp>
        <p:nvSpPr>
          <p:cNvPr id="8" name="Rectangle 7">
            <a:extLst>
              <a:ext uri="{FF2B5EF4-FFF2-40B4-BE49-F238E27FC236}">
                <a16:creationId xmlns:a16="http://schemas.microsoft.com/office/drawing/2014/main" id="{B99A2243-0C52-D542-BF61-3FAD1B77F3F3}"/>
              </a:ext>
            </a:extLst>
          </p:cNvPr>
          <p:cNvSpPr/>
          <p:nvPr/>
        </p:nvSpPr>
        <p:spPr>
          <a:xfrm>
            <a:off x="1285711" y="2987236"/>
            <a:ext cx="5588056" cy="1200329"/>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Use the information from </a:t>
            </a:r>
            <a:r>
              <a:rPr lang="en-ZA" sz="2400" dirty="0" smtClean="0">
                <a:solidFill>
                  <a:schemeClr val="tx1">
                    <a:lumMod val="65000"/>
                    <a:lumOff val="35000"/>
                  </a:schemeClr>
                </a:solidFill>
              </a:rPr>
              <a:t>the table symbol and the diagram a common carbon atom to complete the table: </a:t>
            </a:r>
            <a:endParaRPr lang="en-ZA" sz="2400" dirty="0">
              <a:solidFill>
                <a:schemeClr val="tx1">
                  <a:lumMod val="65000"/>
                  <a:lumOff val="35000"/>
                </a:schemeClr>
              </a:solidFill>
            </a:endParaRPr>
          </a:p>
        </p:txBody>
      </p:sp>
      <p:sp>
        <p:nvSpPr>
          <p:cNvPr id="2" name="TextBox 1"/>
          <p:cNvSpPr txBox="1"/>
          <p:nvPr/>
        </p:nvSpPr>
        <p:spPr>
          <a:xfrm>
            <a:off x="3005959" y="2033392"/>
            <a:ext cx="903889" cy="584775"/>
          </a:xfrm>
          <a:prstGeom prst="rect">
            <a:avLst/>
          </a:prstGeom>
          <a:noFill/>
        </p:spPr>
        <p:txBody>
          <a:bodyPr wrap="square" rtlCol="0">
            <a:spAutoFit/>
          </a:bodyPr>
          <a:lstStyle/>
          <a:p>
            <a:r>
              <a:rPr lang="en-ZA" sz="3200" dirty="0" smtClean="0"/>
              <a:t>C</a:t>
            </a:r>
            <a:endParaRPr lang="en-ZA" sz="3200" dirty="0"/>
          </a:p>
        </p:txBody>
      </p:sp>
      <p:sp>
        <p:nvSpPr>
          <p:cNvPr id="10" name="TextBox 9"/>
          <p:cNvSpPr txBox="1"/>
          <p:nvPr/>
        </p:nvSpPr>
        <p:spPr>
          <a:xfrm>
            <a:off x="2779986" y="2325779"/>
            <a:ext cx="903889" cy="461665"/>
          </a:xfrm>
          <a:prstGeom prst="rect">
            <a:avLst/>
          </a:prstGeom>
          <a:noFill/>
        </p:spPr>
        <p:txBody>
          <a:bodyPr wrap="square" rtlCol="0">
            <a:spAutoFit/>
          </a:bodyPr>
          <a:lstStyle/>
          <a:p>
            <a:r>
              <a:rPr lang="en-ZA" sz="2400" dirty="0"/>
              <a:t>6</a:t>
            </a:r>
            <a:endParaRPr lang="en-ZA" sz="2400" dirty="0"/>
          </a:p>
        </p:txBody>
      </p:sp>
      <p:sp>
        <p:nvSpPr>
          <p:cNvPr id="11" name="TextBox 10"/>
          <p:cNvSpPr txBox="1"/>
          <p:nvPr/>
        </p:nvSpPr>
        <p:spPr>
          <a:xfrm>
            <a:off x="2701616" y="1887198"/>
            <a:ext cx="903889" cy="461665"/>
          </a:xfrm>
          <a:prstGeom prst="rect">
            <a:avLst/>
          </a:prstGeom>
          <a:noFill/>
        </p:spPr>
        <p:txBody>
          <a:bodyPr wrap="square" rtlCol="0">
            <a:spAutoFit/>
          </a:bodyPr>
          <a:lstStyle/>
          <a:p>
            <a:r>
              <a:rPr lang="en-ZA" sz="2400" dirty="0" smtClean="0"/>
              <a:t>12</a:t>
            </a:r>
            <a:endParaRPr lang="en-ZA" sz="2400" dirty="0"/>
          </a:p>
        </p:txBody>
      </p:sp>
      <p:graphicFrame>
        <p:nvGraphicFramePr>
          <p:cNvPr id="3" name="Table 2"/>
          <p:cNvGraphicFramePr>
            <a:graphicFrameLocks noGrp="1"/>
          </p:cNvGraphicFramePr>
          <p:nvPr>
            <p:extLst>
              <p:ext uri="{D42A27DB-BD31-4B8C-83A1-F6EECF244321}">
                <p14:modId xmlns:p14="http://schemas.microsoft.com/office/powerpoint/2010/main" val="2626719892"/>
              </p:ext>
            </p:extLst>
          </p:nvPr>
        </p:nvGraphicFramePr>
        <p:xfrm>
          <a:off x="1259782" y="4285046"/>
          <a:ext cx="5472442" cy="2286000"/>
        </p:xfrm>
        <a:graphic>
          <a:graphicData uri="http://schemas.openxmlformats.org/drawingml/2006/table">
            <a:tbl>
              <a:tblPr firstRow="1" bandRow="1">
                <a:tableStyleId>{073A0DAA-6AF3-43AB-8588-CEC1D06C72B9}</a:tableStyleId>
              </a:tblPr>
              <a:tblGrid>
                <a:gridCol w="3790788">
                  <a:extLst>
                    <a:ext uri="{9D8B030D-6E8A-4147-A177-3AD203B41FA5}">
                      <a16:colId xmlns:a16="http://schemas.microsoft.com/office/drawing/2014/main" val="3657571225"/>
                    </a:ext>
                  </a:extLst>
                </a:gridCol>
                <a:gridCol w="1681654">
                  <a:extLst>
                    <a:ext uri="{9D8B030D-6E8A-4147-A177-3AD203B41FA5}">
                      <a16:colId xmlns:a16="http://schemas.microsoft.com/office/drawing/2014/main" val="2994160013"/>
                    </a:ext>
                  </a:extLst>
                </a:gridCol>
              </a:tblGrid>
              <a:tr h="0">
                <a:tc>
                  <a:txBody>
                    <a:bodyPr/>
                    <a:lstStyle/>
                    <a:p>
                      <a:r>
                        <a:rPr lang="en-ZA" sz="2400" dirty="0" smtClean="0">
                          <a:solidFill>
                            <a:schemeClr val="tx1"/>
                          </a:solidFill>
                        </a:rPr>
                        <a:t>Number of protons</a:t>
                      </a:r>
                      <a:endParaRPr lang="en-Z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b="0" dirty="0" smtClean="0">
                          <a:solidFill>
                            <a:schemeClr val="accent1"/>
                          </a:solidFill>
                        </a:rPr>
                        <a:t>6</a:t>
                      </a:r>
                      <a:endParaRPr lang="en-ZA" sz="24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227445"/>
                  </a:ext>
                </a:extLst>
              </a:tr>
              <a:tr h="0">
                <a:tc>
                  <a:txBody>
                    <a:bodyPr/>
                    <a:lstStyle/>
                    <a:p>
                      <a:r>
                        <a:rPr lang="en-ZA" sz="2400" b="1" dirty="0" smtClean="0">
                          <a:solidFill>
                            <a:schemeClr val="tx1"/>
                          </a:solidFill>
                        </a:rPr>
                        <a:t>Number of electrons</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6</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694614"/>
                  </a:ext>
                </a:extLst>
              </a:tr>
              <a:tr h="0">
                <a:tc>
                  <a:txBody>
                    <a:bodyPr/>
                    <a:lstStyle/>
                    <a:p>
                      <a:r>
                        <a:rPr lang="en-ZA" sz="2400" b="1" dirty="0" smtClean="0">
                          <a:solidFill>
                            <a:schemeClr val="tx1"/>
                          </a:solidFill>
                        </a:rPr>
                        <a:t>Number of neutrons</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6</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47535"/>
                  </a:ext>
                </a:extLst>
              </a:tr>
              <a:tr h="0">
                <a:tc>
                  <a:txBody>
                    <a:bodyPr/>
                    <a:lstStyle/>
                    <a:p>
                      <a:r>
                        <a:rPr lang="en-ZA" sz="2400" b="1" dirty="0" smtClean="0">
                          <a:solidFill>
                            <a:schemeClr val="tx1"/>
                          </a:solidFill>
                        </a:rPr>
                        <a:t>Atomic Number (Z)</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6</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3132259"/>
                  </a:ext>
                </a:extLst>
              </a:tr>
              <a:tr h="0">
                <a:tc>
                  <a:txBody>
                    <a:bodyPr/>
                    <a:lstStyle/>
                    <a:p>
                      <a:r>
                        <a:rPr lang="en-ZA" sz="2400" b="1" dirty="0" smtClean="0">
                          <a:solidFill>
                            <a:schemeClr val="tx1"/>
                          </a:solidFill>
                        </a:rPr>
                        <a:t>Mass Number (A)</a:t>
                      </a:r>
                      <a:endParaRPr lang="en-ZA"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2400" dirty="0" smtClean="0">
                          <a:solidFill>
                            <a:schemeClr val="accent1"/>
                          </a:solidFill>
                        </a:rPr>
                        <a:t>12</a:t>
                      </a:r>
                      <a:endParaRPr lang="en-ZA" sz="24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621950"/>
                  </a:ext>
                </a:extLst>
              </a:tr>
            </a:tbl>
          </a:graphicData>
        </a:graphic>
      </p:graphicFrame>
    </p:spTree>
    <p:custDataLst>
      <p:tags r:id="rId1"/>
    </p:custDataLst>
    <p:extLst>
      <p:ext uri="{BB962C8B-B14F-4D97-AF65-F5344CB8AC3E}">
        <p14:creationId xmlns:p14="http://schemas.microsoft.com/office/powerpoint/2010/main" val="3533793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932668" y="377532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sp>
        <p:nvSpPr>
          <p:cNvPr id="6" name="Title 1"/>
          <p:cNvSpPr txBox="1">
            <a:spLocks/>
          </p:cNvSpPr>
          <p:nvPr/>
        </p:nvSpPr>
        <p:spPr>
          <a:xfrm>
            <a:off x="561193" y="264463"/>
            <a:ext cx="10440182"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latin typeface="+mn-lt"/>
              </a:rPr>
              <a:t>Organising the </a:t>
            </a:r>
            <a:r>
              <a:rPr lang="en-GB" sz="3600" dirty="0" smtClean="0">
                <a:latin typeface="+mn-lt"/>
              </a:rPr>
              <a:t>elements</a:t>
            </a:r>
            <a:endParaRPr lang="en-GB" sz="3600" dirty="0">
              <a:latin typeface="+mn-lt"/>
            </a:endParaRPr>
          </a:p>
        </p:txBody>
      </p:sp>
      <p:sp>
        <p:nvSpPr>
          <p:cNvPr id="8" name="Content Placeholder 2"/>
          <p:cNvSpPr txBox="1">
            <a:spLocks/>
          </p:cNvSpPr>
          <p:nvPr/>
        </p:nvSpPr>
        <p:spPr>
          <a:xfrm>
            <a:off x="561194" y="1272200"/>
            <a:ext cx="522009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All together there are 118 elements, 94 of which occur naturally on earth. Each element has unique </a:t>
            </a:r>
            <a:r>
              <a:rPr lang="en-GB" dirty="0" smtClean="0">
                <a:solidFill>
                  <a:schemeClr val="tx1">
                    <a:lumMod val="65000"/>
                    <a:lumOff val="35000"/>
                  </a:schemeClr>
                </a:solidFill>
              </a:rPr>
              <a:t>characteristics. </a:t>
            </a:r>
          </a:p>
          <a:p>
            <a:r>
              <a:rPr lang="en-GB" dirty="0" smtClean="0">
                <a:solidFill>
                  <a:schemeClr val="tx1">
                    <a:lumMod val="65000"/>
                    <a:lumOff val="35000"/>
                  </a:schemeClr>
                </a:solidFill>
              </a:rPr>
              <a:t>The </a:t>
            </a:r>
            <a:r>
              <a:rPr lang="en-GB" b="1" dirty="0">
                <a:solidFill>
                  <a:schemeClr val="tx1">
                    <a:lumMod val="65000"/>
                    <a:lumOff val="35000"/>
                  </a:schemeClr>
                </a:solidFill>
              </a:rPr>
              <a:t>Periodic Table of the Elements </a:t>
            </a:r>
            <a:r>
              <a:rPr lang="en-GB" dirty="0">
                <a:solidFill>
                  <a:schemeClr val="tx1">
                    <a:lumMod val="65000"/>
                    <a:lumOff val="35000"/>
                  </a:schemeClr>
                </a:solidFill>
              </a:rPr>
              <a:t>provides a great </a:t>
            </a:r>
            <a:r>
              <a:rPr lang="en-GB" dirty="0" smtClean="0">
                <a:solidFill>
                  <a:schemeClr val="tx1">
                    <a:lumMod val="65000"/>
                    <a:lumOff val="35000"/>
                  </a:schemeClr>
                </a:solidFill>
              </a:rPr>
              <a:t>a way to organise the elements. The </a:t>
            </a:r>
            <a:r>
              <a:rPr lang="en-GB" dirty="0">
                <a:solidFill>
                  <a:schemeClr val="tx1">
                    <a:lumMod val="65000"/>
                    <a:lumOff val="35000"/>
                  </a:schemeClr>
                </a:solidFill>
              </a:rPr>
              <a:t>elements are arranged </a:t>
            </a:r>
            <a:r>
              <a:rPr lang="en-GB" dirty="0" smtClean="0">
                <a:solidFill>
                  <a:schemeClr val="tx1">
                    <a:lumMod val="65000"/>
                    <a:lumOff val="35000"/>
                  </a:schemeClr>
                </a:solidFill>
              </a:rPr>
              <a:t>in </a:t>
            </a:r>
            <a:r>
              <a:rPr lang="en-GB" dirty="0" smtClean="0">
                <a:solidFill>
                  <a:schemeClr val="tx1">
                    <a:lumMod val="65000"/>
                    <a:lumOff val="35000"/>
                  </a:schemeClr>
                </a:solidFill>
              </a:rPr>
              <a:t>order </a:t>
            </a:r>
            <a:r>
              <a:rPr lang="en-GB" dirty="0">
                <a:solidFill>
                  <a:schemeClr val="tx1">
                    <a:lumMod val="65000"/>
                    <a:lumOff val="35000"/>
                  </a:schemeClr>
                </a:solidFill>
              </a:rPr>
              <a:t>of atomic </a:t>
            </a:r>
            <a:r>
              <a:rPr lang="en-GB" dirty="0" smtClean="0">
                <a:solidFill>
                  <a:schemeClr val="tx1">
                    <a:lumMod val="65000"/>
                    <a:lumOff val="35000"/>
                  </a:schemeClr>
                </a:solidFill>
              </a:rPr>
              <a:t>number written above each symbol on this table. </a:t>
            </a:r>
          </a:p>
          <a:p>
            <a:r>
              <a:rPr lang="en-GB" dirty="0" smtClean="0">
                <a:solidFill>
                  <a:schemeClr val="tx1">
                    <a:lumMod val="65000"/>
                    <a:lumOff val="35000"/>
                  </a:schemeClr>
                </a:solidFill>
              </a:rPr>
              <a:t>The number below the symbol is the atomic weight and is the average weight of an atom including all </a:t>
            </a:r>
            <a:r>
              <a:rPr lang="en-GB" b="1" dirty="0" smtClean="0">
                <a:solidFill>
                  <a:schemeClr val="tx1">
                    <a:lumMod val="65000"/>
                    <a:lumOff val="35000"/>
                  </a:schemeClr>
                </a:solidFill>
              </a:rPr>
              <a:t>isotopes </a:t>
            </a:r>
            <a:r>
              <a:rPr lang="en-GB" dirty="0" smtClean="0">
                <a:solidFill>
                  <a:schemeClr val="tx1">
                    <a:lumMod val="65000"/>
                    <a:lumOff val="35000"/>
                  </a:schemeClr>
                </a:solidFill>
              </a:rPr>
              <a:t>of the elements. The atomic weight is usual written a decimal number. </a:t>
            </a:r>
            <a:endParaRPr lang="en-GB" b="1" dirty="0" smtClean="0">
              <a:solidFill>
                <a:schemeClr val="tx1">
                  <a:lumMod val="65000"/>
                  <a:lumOff val="35000"/>
                </a:schemeClr>
              </a:solidFill>
            </a:endParaRPr>
          </a:p>
          <a:p>
            <a:r>
              <a:rPr lang="en-GB" dirty="0" smtClean="0">
                <a:solidFill>
                  <a:schemeClr val="tx1">
                    <a:lumMod val="65000"/>
                    <a:lumOff val="35000"/>
                  </a:schemeClr>
                </a:solidFill>
              </a:rPr>
              <a:t> </a:t>
            </a: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10" name="Rectangle 9">
            <a:extLst>
              <a:ext uri="{FF2B5EF4-FFF2-40B4-BE49-F238E27FC236}">
                <a16:creationId xmlns:a16="http://schemas.microsoft.com/office/drawing/2014/main" id="{B99A2243-0C52-D542-BF61-3FAD1B77F3F3}"/>
              </a:ext>
            </a:extLst>
          </p:cNvPr>
          <p:cNvSpPr/>
          <p:nvPr/>
        </p:nvSpPr>
        <p:spPr>
          <a:xfrm>
            <a:off x="1305922" y="5910258"/>
            <a:ext cx="9401203" cy="830997"/>
          </a:xfrm>
          <a:prstGeom prst="rect">
            <a:avLst/>
          </a:prstGeom>
          <a:solidFill>
            <a:schemeClr val="accent6">
              <a:lumMod val="60000"/>
              <a:lumOff val="40000"/>
            </a:schemeClr>
          </a:solidFill>
        </p:spPr>
        <p:txBody>
          <a:bodyPr wrap="square">
            <a:spAutoFit/>
          </a:bodyPr>
          <a:lstStyle/>
          <a:p>
            <a:pPr lvl="0">
              <a:defRPr/>
            </a:pPr>
            <a:r>
              <a:rPr lang="en-ZA" sz="2400" u="sng" dirty="0" smtClean="0">
                <a:solidFill>
                  <a:schemeClr val="tx1">
                    <a:lumMod val="65000"/>
                    <a:lumOff val="35000"/>
                  </a:schemeClr>
                </a:solidFill>
              </a:rPr>
              <a:t>Click on the image of periodic table </a:t>
            </a:r>
            <a:r>
              <a:rPr lang="en-ZA" sz="2400" dirty="0" smtClean="0">
                <a:solidFill>
                  <a:schemeClr val="tx1">
                    <a:lumMod val="65000"/>
                    <a:lumOff val="35000"/>
                  </a:schemeClr>
                </a:solidFill>
              </a:rPr>
              <a:t>and find out the properties of different elements.</a:t>
            </a:r>
            <a:endParaRPr lang="en-ZA" sz="2400" dirty="0">
              <a:solidFill>
                <a:schemeClr val="tx1">
                  <a:lumMod val="65000"/>
                  <a:lumOff val="35000"/>
                </a:schemeClr>
              </a:solidFill>
            </a:endParaRPr>
          </a:p>
        </p:txBody>
      </p:sp>
      <p:sp>
        <p:nvSpPr>
          <p:cNvPr id="15" name="Rectangle 14"/>
          <p:cNvSpPr/>
          <p:nvPr/>
        </p:nvSpPr>
        <p:spPr>
          <a:xfrm>
            <a:off x="7376362" y="4302531"/>
            <a:ext cx="3625013" cy="41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lumMod val="65000"/>
                    <a:lumOff val="35000"/>
                  </a:schemeClr>
                </a:solidFill>
              </a:rPr>
              <a:t>Periodic table of elements</a:t>
            </a:r>
            <a:endParaRPr lang="en-ZA" dirty="0"/>
          </a:p>
        </p:txBody>
      </p:sp>
      <p:pic>
        <p:nvPicPr>
          <p:cNvPr id="11" name="Picture 10"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84" y="6003309"/>
            <a:ext cx="611334" cy="61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988269" y="819054"/>
            <a:ext cx="5870384" cy="3347731"/>
          </a:xfrm>
          <a:prstGeom prst="rect">
            <a:avLst/>
          </a:prstGeom>
        </p:spPr>
      </p:pic>
    </p:spTree>
    <p:custDataLst>
      <p:tags r:id="rId1"/>
    </p:custDataLst>
    <p:extLst>
      <p:ext uri="{BB962C8B-B14F-4D97-AF65-F5344CB8AC3E}">
        <p14:creationId xmlns:p14="http://schemas.microsoft.com/office/powerpoint/2010/main" val="916686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8456683" cy="960112"/>
          </a:xfrm>
        </p:spPr>
        <p:txBody>
          <a:bodyPr>
            <a:normAutofit fontScale="90000"/>
          </a:bodyPr>
          <a:lstStyle/>
          <a:p>
            <a:r>
              <a:rPr lang="en-GB" sz="3600" b="1" dirty="0" smtClean="0"/>
              <a:t>Can </a:t>
            </a:r>
            <a:r>
              <a:rPr lang="en-GB" sz="3600" b="1" dirty="0" smtClean="0"/>
              <a:t>you use the Periodic Table of the </a:t>
            </a:r>
            <a:r>
              <a:rPr lang="en-GB" sz="3600" b="1" dirty="0" smtClean="0"/>
              <a:t>elements?</a:t>
            </a:r>
            <a:endParaRPr lang="en-GB" sz="3600" b="1" dirty="0"/>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1001460" y="411822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8"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1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561192" y="1526617"/>
            <a:ext cx="693288" cy="693288"/>
          </a:xfrm>
          <a:prstGeom prst="rect">
            <a:avLst/>
          </a:prstGeom>
        </p:spPr>
      </p:pic>
      <p:sp>
        <p:nvSpPr>
          <p:cNvPr id="18" name="Rectangle 17">
            <a:extLst>
              <a:ext uri="{FF2B5EF4-FFF2-40B4-BE49-F238E27FC236}">
                <a16:creationId xmlns:a16="http://schemas.microsoft.com/office/drawing/2014/main" id="{B99A2243-0C52-D542-BF61-3FAD1B77F3F3}"/>
              </a:ext>
            </a:extLst>
          </p:cNvPr>
          <p:cNvSpPr/>
          <p:nvPr/>
        </p:nvSpPr>
        <p:spPr>
          <a:xfrm>
            <a:off x="1301219" y="1510095"/>
            <a:ext cx="10365427"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Some of the information about these elements is missing. Refer back to the </a:t>
            </a:r>
            <a:r>
              <a:rPr lang="en-ZA" sz="2400" b="1" u="sng" dirty="0" smtClean="0">
                <a:solidFill>
                  <a:schemeClr val="tx1">
                    <a:lumMod val="65000"/>
                    <a:lumOff val="35000"/>
                  </a:schemeClr>
                </a:solidFill>
              </a:rPr>
              <a:t>Table of Elements</a:t>
            </a:r>
            <a:r>
              <a:rPr lang="en-ZA" sz="2400" u="sng" dirty="0" smtClean="0">
                <a:solidFill>
                  <a:schemeClr val="tx1">
                    <a:lumMod val="65000"/>
                    <a:lumOff val="35000"/>
                  </a:schemeClr>
                </a:solidFill>
              </a:rPr>
              <a:t> </a:t>
            </a:r>
            <a:r>
              <a:rPr lang="en-ZA" sz="2400" dirty="0" smtClean="0">
                <a:solidFill>
                  <a:schemeClr val="tx1">
                    <a:lumMod val="65000"/>
                    <a:lumOff val="35000"/>
                  </a:schemeClr>
                </a:solidFill>
              </a:rPr>
              <a:t>and then complete the missing information.</a:t>
            </a:r>
            <a:endParaRPr lang="en-ZA" sz="2400" dirty="0">
              <a:solidFill>
                <a:schemeClr val="tx1">
                  <a:lumMod val="65000"/>
                  <a:lumOff val="35000"/>
                </a:schemeClr>
              </a:solidFill>
            </a:endParaRPr>
          </a:p>
        </p:txBody>
      </p:sp>
      <p:sp>
        <p:nvSpPr>
          <p:cNvPr id="9" name="Rectangle 8"/>
          <p:cNvSpPr/>
          <p:nvPr/>
        </p:nvSpPr>
        <p:spPr>
          <a:xfrm>
            <a:off x="5778691" y="2765794"/>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5778691" y="2801541"/>
            <a:ext cx="1410482" cy="461665"/>
          </a:xfrm>
          <a:prstGeom prst="rect">
            <a:avLst/>
          </a:prstGeom>
          <a:noFill/>
        </p:spPr>
        <p:txBody>
          <a:bodyPr wrap="square" rtlCol="0">
            <a:spAutoFit/>
          </a:bodyPr>
          <a:lstStyle/>
          <a:p>
            <a:pPr algn="ctr"/>
            <a:r>
              <a:rPr lang="en-ZA" sz="2400" b="1" dirty="0" smtClean="0">
                <a:solidFill>
                  <a:schemeClr val="bg1"/>
                </a:solidFill>
              </a:rPr>
              <a:t>8</a:t>
            </a:r>
            <a:endParaRPr lang="en-ZA" sz="2400" b="1" dirty="0">
              <a:solidFill>
                <a:schemeClr val="bg1"/>
              </a:solidFill>
            </a:endParaRPr>
          </a:p>
        </p:txBody>
      </p:sp>
      <p:sp>
        <p:nvSpPr>
          <p:cNvPr id="22" name="TextBox 21"/>
          <p:cNvSpPr txBox="1"/>
          <p:nvPr/>
        </p:nvSpPr>
        <p:spPr>
          <a:xfrm>
            <a:off x="5778691" y="3031423"/>
            <a:ext cx="1410481" cy="769441"/>
          </a:xfrm>
          <a:prstGeom prst="rect">
            <a:avLst/>
          </a:prstGeom>
          <a:noFill/>
        </p:spPr>
        <p:txBody>
          <a:bodyPr wrap="square" rtlCol="0">
            <a:spAutoFit/>
          </a:bodyPr>
          <a:lstStyle/>
          <a:p>
            <a:pPr algn="ctr"/>
            <a:r>
              <a:rPr lang="en-ZA" sz="4400" b="1" dirty="0" smtClean="0">
                <a:solidFill>
                  <a:schemeClr val="bg1"/>
                </a:solidFill>
              </a:rPr>
              <a:t>O</a:t>
            </a:r>
            <a:endParaRPr lang="en-ZA" sz="4400" b="1" dirty="0">
              <a:solidFill>
                <a:schemeClr val="bg1"/>
              </a:solidFill>
            </a:endParaRPr>
          </a:p>
        </p:txBody>
      </p:sp>
      <p:sp>
        <p:nvSpPr>
          <p:cNvPr id="23" name="TextBox 22"/>
          <p:cNvSpPr txBox="1"/>
          <p:nvPr/>
        </p:nvSpPr>
        <p:spPr>
          <a:xfrm>
            <a:off x="5899177" y="3703381"/>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24" name="TextBox 23"/>
          <p:cNvSpPr txBox="1"/>
          <p:nvPr/>
        </p:nvSpPr>
        <p:spPr>
          <a:xfrm>
            <a:off x="5778690" y="4112913"/>
            <a:ext cx="1410482" cy="461665"/>
          </a:xfrm>
          <a:prstGeom prst="rect">
            <a:avLst/>
          </a:prstGeom>
          <a:noFill/>
        </p:spPr>
        <p:txBody>
          <a:bodyPr wrap="square" rtlCol="0">
            <a:spAutoFit/>
          </a:bodyPr>
          <a:lstStyle/>
          <a:p>
            <a:pPr algn="ctr"/>
            <a:r>
              <a:rPr lang="en-ZA" sz="2400" dirty="0" smtClean="0">
                <a:solidFill>
                  <a:schemeClr val="bg1"/>
                </a:solidFill>
              </a:rPr>
              <a:t>15.999</a:t>
            </a:r>
            <a:endParaRPr lang="en-ZA" sz="2400" dirty="0">
              <a:solidFill>
                <a:schemeClr val="bg1"/>
              </a:solidFill>
            </a:endParaRPr>
          </a:p>
        </p:txBody>
      </p:sp>
      <p:sp>
        <p:nvSpPr>
          <p:cNvPr id="25" name="Rectangle 24"/>
          <p:cNvSpPr/>
          <p:nvPr/>
        </p:nvSpPr>
        <p:spPr>
          <a:xfrm>
            <a:off x="2394114" y="2766746"/>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TextBox 25"/>
          <p:cNvSpPr txBox="1"/>
          <p:nvPr/>
        </p:nvSpPr>
        <p:spPr>
          <a:xfrm>
            <a:off x="2394114" y="2802493"/>
            <a:ext cx="1410482" cy="461665"/>
          </a:xfrm>
          <a:prstGeom prst="rect">
            <a:avLst/>
          </a:prstGeom>
          <a:noFill/>
        </p:spPr>
        <p:txBody>
          <a:bodyPr wrap="square" rtlCol="0">
            <a:spAutoFit/>
          </a:bodyPr>
          <a:lstStyle/>
          <a:p>
            <a:pPr algn="ctr"/>
            <a:r>
              <a:rPr lang="en-ZA" sz="2400" b="1" dirty="0" smtClean="0">
                <a:solidFill>
                  <a:schemeClr val="bg1"/>
                </a:solidFill>
              </a:rPr>
              <a:t>27</a:t>
            </a:r>
            <a:endParaRPr lang="en-ZA" sz="2400" b="1" dirty="0">
              <a:solidFill>
                <a:schemeClr val="bg1"/>
              </a:solidFill>
            </a:endParaRPr>
          </a:p>
        </p:txBody>
      </p:sp>
      <p:sp>
        <p:nvSpPr>
          <p:cNvPr id="29" name="TextBox 28"/>
          <p:cNvSpPr txBox="1"/>
          <p:nvPr/>
        </p:nvSpPr>
        <p:spPr>
          <a:xfrm>
            <a:off x="2394113" y="4113865"/>
            <a:ext cx="1410482" cy="461665"/>
          </a:xfrm>
          <a:prstGeom prst="rect">
            <a:avLst/>
          </a:prstGeom>
          <a:noFill/>
        </p:spPr>
        <p:txBody>
          <a:bodyPr wrap="square" rtlCol="0">
            <a:spAutoFit/>
          </a:bodyPr>
          <a:lstStyle/>
          <a:p>
            <a:pPr algn="ctr"/>
            <a:r>
              <a:rPr lang="en-ZA" sz="2400" dirty="0" smtClean="0">
                <a:solidFill>
                  <a:schemeClr val="bg1"/>
                </a:solidFill>
              </a:rPr>
              <a:t>58.933</a:t>
            </a:r>
            <a:endParaRPr lang="en-ZA" sz="2400" dirty="0">
              <a:solidFill>
                <a:schemeClr val="bg1"/>
              </a:solidFill>
            </a:endParaRPr>
          </a:p>
        </p:txBody>
      </p:sp>
      <p:sp>
        <p:nvSpPr>
          <p:cNvPr id="30" name="Rectangle 29"/>
          <p:cNvSpPr/>
          <p:nvPr/>
        </p:nvSpPr>
        <p:spPr>
          <a:xfrm>
            <a:off x="4070514" y="2765795"/>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TextBox 31"/>
          <p:cNvSpPr txBox="1"/>
          <p:nvPr/>
        </p:nvSpPr>
        <p:spPr>
          <a:xfrm>
            <a:off x="4070514" y="3031424"/>
            <a:ext cx="1410481" cy="769441"/>
          </a:xfrm>
          <a:prstGeom prst="rect">
            <a:avLst/>
          </a:prstGeom>
          <a:noFill/>
        </p:spPr>
        <p:txBody>
          <a:bodyPr wrap="square" rtlCol="0">
            <a:spAutoFit/>
          </a:bodyPr>
          <a:lstStyle/>
          <a:p>
            <a:pPr algn="ctr"/>
            <a:r>
              <a:rPr lang="en-ZA" sz="4400" b="1" dirty="0" smtClean="0">
                <a:solidFill>
                  <a:schemeClr val="bg1"/>
                </a:solidFill>
              </a:rPr>
              <a:t>Zn</a:t>
            </a:r>
            <a:endParaRPr lang="en-ZA" sz="4400" b="1" dirty="0">
              <a:solidFill>
                <a:schemeClr val="bg1"/>
              </a:solidFill>
            </a:endParaRPr>
          </a:p>
        </p:txBody>
      </p:sp>
      <p:sp>
        <p:nvSpPr>
          <p:cNvPr id="34" name="TextBox 33"/>
          <p:cNvSpPr txBox="1"/>
          <p:nvPr/>
        </p:nvSpPr>
        <p:spPr>
          <a:xfrm>
            <a:off x="4070513" y="4112914"/>
            <a:ext cx="1410482" cy="461665"/>
          </a:xfrm>
          <a:prstGeom prst="rect">
            <a:avLst/>
          </a:prstGeom>
          <a:noFill/>
        </p:spPr>
        <p:txBody>
          <a:bodyPr wrap="square" rtlCol="0">
            <a:spAutoFit/>
          </a:bodyPr>
          <a:lstStyle/>
          <a:p>
            <a:pPr algn="ctr"/>
            <a:r>
              <a:rPr lang="en-ZA" sz="2400" dirty="0" smtClean="0">
                <a:solidFill>
                  <a:schemeClr val="bg1"/>
                </a:solidFill>
              </a:rPr>
              <a:t>65.38</a:t>
            </a:r>
            <a:endParaRPr lang="en-ZA" sz="2400" dirty="0">
              <a:solidFill>
                <a:schemeClr val="bg1"/>
              </a:solidFill>
            </a:endParaRPr>
          </a:p>
        </p:txBody>
      </p:sp>
      <p:sp>
        <p:nvSpPr>
          <p:cNvPr id="35" name="Rectangle 34"/>
          <p:cNvSpPr/>
          <p:nvPr/>
        </p:nvSpPr>
        <p:spPr>
          <a:xfrm>
            <a:off x="828672" y="2765794"/>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29</a:t>
            </a:r>
            <a:endParaRPr lang="en-ZA" sz="2400" b="1" dirty="0">
              <a:solidFill>
                <a:schemeClr val="bg1"/>
              </a:solidFill>
            </a:endParaRPr>
          </a:p>
        </p:txBody>
      </p:sp>
      <p:sp>
        <p:nvSpPr>
          <p:cNvPr id="39" name="TextBox 38"/>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Cu</a:t>
            </a:r>
            <a:endParaRPr lang="en-ZA" sz="4400" b="1" dirty="0">
              <a:solidFill>
                <a:schemeClr val="bg1"/>
              </a:solidFill>
            </a:endParaRPr>
          </a:p>
        </p:txBody>
      </p:sp>
      <p:sp>
        <p:nvSpPr>
          <p:cNvPr id="42" name="Rectangle 41"/>
          <p:cNvSpPr/>
          <p:nvPr/>
        </p:nvSpPr>
        <p:spPr>
          <a:xfrm>
            <a:off x="7472722" y="2746745"/>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TextBox 42"/>
          <p:cNvSpPr txBox="1"/>
          <p:nvPr/>
        </p:nvSpPr>
        <p:spPr>
          <a:xfrm>
            <a:off x="7472722" y="2782492"/>
            <a:ext cx="1410482" cy="461665"/>
          </a:xfrm>
          <a:prstGeom prst="rect">
            <a:avLst/>
          </a:prstGeom>
          <a:noFill/>
        </p:spPr>
        <p:txBody>
          <a:bodyPr wrap="square" rtlCol="0">
            <a:spAutoFit/>
          </a:bodyPr>
          <a:lstStyle/>
          <a:p>
            <a:pPr algn="ctr"/>
            <a:r>
              <a:rPr lang="en-ZA" sz="2400" b="1" dirty="0">
                <a:solidFill>
                  <a:schemeClr val="bg1"/>
                </a:solidFill>
              </a:rPr>
              <a:t>1</a:t>
            </a:r>
          </a:p>
        </p:txBody>
      </p:sp>
      <p:sp>
        <p:nvSpPr>
          <p:cNvPr id="47" name="Rectangle 46"/>
          <p:cNvSpPr/>
          <p:nvPr/>
        </p:nvSpPr>
        <p:spPr>
          <a:xfrm>
            <a:off x="9158647" y="2743054"/>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9158647" y="3008683"/>
            <a:ext cx="1410481" cy="769441"/>
          </a:xfrm>
          <a:prstGeom prst="rect">
            <a:avLst/>
          </a:prstGeom>
          <a:noFill/>
        </p:spPr>
        <p:txBody>
          <a:bodyPr wrap="square" rtlCol="0">
            <a:spAutoFit/>
          </a:bodyPr>
          <a:lstStyle/>
          <a:p>
            <a:pPr algn="ctr"/>
            <a:r>
              <a:rPr lang="en-ZA" sz="4400" b="1" dirty="0" smtClean="0">
                <a:solidFill>
                  <a:schemeClr val="bg1"/>
                </a:solidFill>
              </a:rPr>
              <a:t>Ag</a:t>
            </a:r>
            <a:endParaRPr lang="en-ZA" sz="4400" b="1" dirty="0">
              <a:solidFill>
                <a:schemeClr val="bg1"/>
              </a:solidFill>
            </a:endParaRPr>
          </a:p>
        </p:txBody>
      </p:sp>
      <p:sp>
        <p:nvSpPr>
          <p:cNvPr id="51" name="TextBox 50"/>
          <p:cNvSpPr txBox="1"/>
          <p:nvPr/>
        </p:nvSpPr>
        <p:spPr>
          <a:xfrm>
            <a:off x="9158646" y="4090173"/>
            <a:ext cx="1410482" cy="461665"/>
          </a:xfrm>
          <a:prstGeom prst="rect">
            <a:avLst/>
          </a:prstGeom>
          <a:noFill/>
        </p:spPr>
        <p:txBody>
          <a:bodyPr wrap="square" rtlCol="0">
            <a:spAutoFit/>
          </a:bodyPr>
          <a:lstStyle/>
          <a:p>
            <a:pPr algn="ctr"/>
            <a:r>
              <a:rPr lang="en-ZA" sz="2400" dirty="0" smtClean="0">
                <a:solidFill>
                  <a:schemeClr val="bg1"/>
                </a:solidFill>
              </a:rPr>
              <a:t>107.87</a:t>
            </a:r>
            <a:endParaRPr lang="en-ZA" sz="2400" dirty="0">
              <a:solidFill>
                <a:schemeClr val="bg1"/>
              </a:solidFill>
            </a:endParaRPr>
          </a:p>
        </p:txBody>
      </p:sp>
      <p:sp>
        <p:nvSpPr>
          <p:cNvPr id="53" name="TextBox 52"/>
          <p:cNvSpPr txBox="1"/>
          <p:nvPr/>
        </p:nvSpPr>
        <p:spPr>
          <a:xfrm>
            <a:off x="2513566" y="3673350"/>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54" name="TextBox 53"/>
          <p:cNvSpPr txBox="1"/>
          <p:nvPr/>
        </p:nvSpPr>
        <p:spPr>
          <a:xfrm>
            <a:off x="2513567" y="3189953"/>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20" name="Rectangle 19"/>
          <p:cNvSpPr/>
          <p:nvPr/>
        </p:nvSpPr>
        <p:spPr>
          <a:xfrm>
            <a:off x="4189966" y="2826400"/>
            <a:ext cx="1171575" cy="3635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ectangle 55"/>
          <p:cNvSpPr/>
          <p:nvPr/>
        </p:nvSpPr>
        <p:spPr>
          <a:xfrm>
            <a:off x="4189965" y="3654006"/>
            <a:ext cx="1171575" cy="481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p:cNvSpPr/>
          <p:nvPr/>
        </p:nvSpPr>
        <p:spPr>
          <a:xfrm>
            <a:off x="948124" y="3657696"/>
            <a:ext cx="1171575" cy="481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p:cNvSpPr/>
          <p:nvPr/>
        </p:nvSpPr>
        <p:spPr>
          <a:xfrm>
            <a:off x="948123" y="4180405"/>
            <a:ext cx="1171575" cy="3459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TextBox 58"/>
          <p:cNvSpPr txBox="1"/>
          <p:nvPr/>
        </p:nvSpPr>
        <p:spPr>
          <a:xfrm>
            <a:off x="7565457" y="4795409"/>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60" name="TextBox 59"/>
          <p:cNvSpPr txBox="1"/>
          <p:nvPr/>
        </p:nvSpPr>
        <p:spPr>
          <a:xfrm>
            <a:off x="7565456" y="3228723"/>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61" name="TextBox 60"/>
          <p:cNvSpPr txBox="1"/>
          <p:nvPr/>
        </p:nvSpPr>
        <p:spPr>
          <a:xfrm>
            <a:off x="7573125" y="3751528"/>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63" name="Rectangle 62"/>
          <p:cNvSpPr/>
          <p:nvPr/>
        </p:nvSpPr>
        <p:spPr>
          <a:xfrm>
            <a:off x="7592175" y="4283352"/>
            <a:ext cx="1171575" cy="2429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p:cNvSpPr/>
          <p:nvPr/>
        </p:nvSpPr>
        <p:spPr>
          <a:xfrm>
            <a:off x="9278099" y="2797023"/>
            <a:ext cx="1171575" cy="3635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p:cNvSpPr/>
          <p:nvPr/>
        </p:nvSpPr>
        <p:spPr>
          <a:xfrm>
            <a:off x="9278098" y="3749361"/>
            <a:ext cx="1171575" cy="3635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p:cNvSpPr/>
          <p:nvPr/>
        </p:nvSpPr>
        <p:spPr>
          <a:xfrm>
            <a:off x="10036084" y="6121248"/>
            <a:ext cx="1171575" cy="363553"/>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Submit</a:t>
            </a:r>
            <a:endParaRPr lang="en-ZA" dirty="0"/>
          </a:p>
        </p:txBody>
      </p:sp>
    </p:spTree>
    <p:custDataLst>
      <p:tags r:id="rId1"/>
    </p:custDataLst>
    <p:extLst>
      <p:ext uri="{BB962C8B-B14F-4D97-AF65-F5344CB8AC3E}">
        <p14:creationId xmlns:p14="http://schemas.microsoft.com/office/powerpoint/2010/main" val="1830134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b="1" dirty="0" smtClean="0"/>
              <a:t>Check </a:t>
            </a:r>
            <a:r>
              <a:rPr lang="en-GB" sz="3600" b="1" dirty="0" smtClean="0"/>
              <a:t>you complete the elements?</a:t>
            </a:r>
            <a:endParaRPr lang="en-GB" sz="3600" b="1" dirty="0"/>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1001460" y="411822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8"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17"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561192" y="1526617"/>
            <a:ext cx="693288" cy="693288"/>
          </a:xfrm>
          <a:prstGeom prst="rect">
            <a:avLst/>
          </a:prstGeom>
        </p:spPr>
      </p:pic>
      <p:sp>
        <p:nvSpPr>
          <p:cNvPr id="18" name="Rectangle 17">
            <a:extLst>
              <a:ext uri="{FF2B5EF4-FFF2-40B4-BE49-F238E27FC236}">
                <a16:creationId xmlns:a16="http://schemas.microsoft.com/office/drawing/2014/main" id="{B99A2243-0C52-D542-BF61-3FAD1B77F3F3}"/>
              </a:ext>
            </a:extLst>
          </p:cNvPr>
          <p:cNvSpPr/>
          <p:nvPr/>
        </p:nvSpPr>
        <p:spPr>
          <a:xfrm>
            <a:off x="1301219" y="1510095"/>
            <a:ext cx="10365427" cy="830997"/>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Some of the information about these elements is missing. Refer back to the </a:t>
            </a:r>
            <a:r>
              <a:rPr lang="en-ZA" sz="2400" b="1" u="sng" dirty="0" smtClean="0">
                <a:solidFill>
                  <a:schemeClr val="tx1">
                    <a:lumMod val="65000"/>
                    <a:lumOff val="35000"/>
                  </a:schemeClr>
                </a:solidFill>
              </a:rPr>
              <a:t>Table of Elements</a:t>
            </a:r>
            <a:r>
              <a:rPr lang="en-ZA" sz="2400" u="sng" dirty="0" smtClean="0">
                <a:solidFill>
                  <a:schemeClr val="tx1">
                    <a:lumMod val="65000"/>
                    <a:lumOff val="35000"/>
                  </a:schemeClr>
                </a:solidFill>
              </a:rPr>
              <a:t> </a:t>
            </a:r>
            <a:r>
              <a:rPr lang="en-ZA" sz="2400" dirty="0" smtClean="0">
                <a:solidFill>
                  <a:schemeClr val="tx1">
                    <a:lumMod val="65000"/>
                    <a:lumOff val="35000"/>
                  </a:schemeClr>
                </a:solidFill>
              </a:rPr>
              <a:t>and then complete the missing information.</a:t>
            </a:r>
            <a:endParaRPr lang="en-ZA" sz="2400" dirty="0">
              <a:solidFill>
                <a:schemeClr val="tx1">
                  <a:lumMod val="65000"/>
                  <a:lumOff val="35000"/>
                </a:schemeClr>
              </a:solidFill>
            </a:endParaRPr>
          </a:p>
        </p:txBody>
      </p:sp>
      <p:sp>
        <p:nvSpPr>
          <p:cNvPr id="9" name="Rectangle 8"/>
          <p:cNvSpPr/>
          <p:nvPr/>
        </p:nvSpPr>
        <p:spPr>
          <a:xfrm>
            <a:off x="5778691" y="2765794"/>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5778691" y="2801541"/>
            <a:ext cx="1410482" cy="461665"/>
          </a:xfrm>
          <a:prstGeom prst="rect">
            <a:avLst/>
          </a:prstGeom>
          <a:noFill/>
        </p:spPr>
        <p:txBody>
          <a:bodyPr wrap="square" rtlCol="0">
            <a:spAutoFit/>
          </a:bodyPr>
          <a:lstStyle/>
          <a:p>
            <a:pPr algn="ctr"/>
            <a:r>
              <a:rPr lang="en-ZA" sz="2400" b="1" dirty="0" smtClean="0">
                <a:solidFill>
                  <a:schemeClr val="bg1"/>
                </a:solidFill>
              </a:rPr>
              <a:t>8</a:t>
            </a:r>
            <a:endParaRPr lang="en-ZA" sz="2400" b="1" dirty="0">
              <a:solidFill>
                <a:schemeClr val="bg1"/>
              </a:solidFill>
            </a:endParaRPr>
          </a:p>
        </p:txBody>
      </p:sp>
      <p:sp>
        <p:nvSpPr>
          <p:cNvPr id="22" name="TextBox 21"/>
          <p:cNvSpPr txBox="1"/>
          <p:nvPr/>
        </p:nvSpPr>
        <p:spPr>
          <a:xfrm>
            <a:off x="5778691" y="3031423"/>
            <a:ext cx="1410481" cy="769441"/>
          </a:xfrm>
          <a:prstGeom prst="rect">
            <a:avLst/>
          </a:prstGeom>
          <a:noFill/>
        </p:spPr>
        <p:txBody>
          <a:bodyPr wrap="square" rtlCol="0">
            <a:spAutoFit/>
          </a:bodyPr>
          <a:lstStyle/>
          <a:p>
            <a:pPr algn="ctr"/>
            <a:r>
              <a:rPr lang="en-ZA" sz="4400" b="1" dirty="0" smtClean="0">
                <a:solidFill>
                  <a:schemeClr val="bg1"/>
                </a:solidFill>
              </a:rPr>
              <a:t>O</a:t>
            </a:r>
            <a:endParaRPr lang="en-ZA" sz="4400" b="1" dirty="0">
              <a:solidFill>
                <a:schemeClr val="bg1"/>
              </a:solidFill>
            </a:endParaRPr>
          </a:p>
        </p:txBody>
      </p:sp>
      <p:sp>
        <p:nvSpPr>
          <p:cNvPr id="24" name="TextBox 23"/>
          <p:cNvSpPr txBox="1"/>
          <p:nvPr/>
        </p:nvSpPr>
        <p:spPr>
          <a:xfrm>
            <a:off x="5778690" y="4112913"/>
            <a:ext cx="1410482" cy="461665"/>
          </a:xfrm>
          <a:prstGeom prst="rect">
            <a:avLst/>
          </a:prstGeom>
          <a:noFill/>
        </p:spPr>
        <p:txBody>
          <a:bodyPr wrap="square" rtlCol="0">
            <a:spAutoFit/>
          </a:bodyPr>
          <a:lstStyle/>
          <a:p>
            <a:pPr algn="ctr"/>
            <a:r>
              <a:rPr lang="en-ZA" sz="2400" dirty="0" smtClean="0">
                <a:solidFill>
                  <a:schemeClr val="bg1"/>
                </a:solidFill>
              </a:rPr>
              <a:t>15.999</a:t>
            </a:r>
            <a:endParaRPr lang="en-ZA" sz="2400" dirty="0">
              <a:solidFill>
                <a:schemeClr val="bg1"/>
              </a:solidFill>
            </a:endParaRPr>
          </a:p>
        </p:txBody>
      </p:sp>
      <p:sp>
        <p:nvSpPr>
          <p:cNvPr id="25" name="Rectangle 24"/>
          <p:cNvSpPr/>
          <p:nvPr/>
        </p:nvSpPr>
        <p:spPr>
          <a:xfrm>
            <a:off x="2394114" y="2766746"/>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TextBox 25"/>
          <p:cNvSpPr txBox="1"/>
          <p:nvPr/>
        </p:nvSpPr>
        <p:spPr>
          <a:xfrm>
            <a:off x="2394114" y="2802493"/>
            <a:ext cx="1410482" cy="461665"/>
          </a:xfrm>
          <a:prstGeom prst="rect">
            <a:avLst/>
          </a:prstGeom>
          <a:noFill/>
        </p:spPr>
        <p:txBody>
          <a:bodyPr wrap="square" rtlCol="0">
            <a:spAutoFit/>
          </a:bodyPr>
          <a:lstStyle/>
          <a:p>
            <a:pPr algn="ctr"/>
            <a:r>
              <a:rPr lang="en-ZA" sz="2400" b="1" dirty="0" smtClean="0">
                <a:solidFill>
                  <a:schemeClr val="bg1"/>
                </a:solidFill>
              </a:rPr>
              <a:t>27</a:t>
            </a:r>
            <a:endParaRPr lang="en-ZA" sz="2400" b="1" dirty="0">
              <a:solidFill>
                <a:schemeClr val="bg1"/>
              </a:solidFill>
            </a:endParaRPr>
          </a:p>
        </p:txBody>
      </p:sp>
      <p:sp>
        <p:nvSpPr>
          <p:cNvPr id="29" name="TextBox 28"/>
          <p:cNvSpPr txBox="1"/>
          <p:nvPr/>
        </p:nvSpPr>
        <p:spPr>
          <a:xfrm>
            <a:off x="2394113" y="4113865"/>
            <a:ext cx="1410482" cy="461665"/>
          </a:xfrm>
          <a:prstGeom prst="rect">
            <a:avLst/>
          </a:prstGeom>
          <a:noFill/>
        </p:spPr>
        <p:txBody>
          <a:bodyPr wrap="square" rtlCol="0">
            <a:spAutoFit/>
          </a:bodyPr>
          <a:lstStyle/>
          <a:p>
            <a:pPr algn="ctr"/>
            <a:r>
              <a:rPr lang="en-ZA" sz="2400" dirty="0" smtClean="0">
                <a:solidFill>
                  <a:schemeClr val="bg1"/>
                </a:solidFill>
              </a:rPr>
              <a:t>58.933</a:t>
            </a:r>
            <a:endParaRPr lang="en-ZA" sz="2400" dirty="0">
              <a:solidFill>
                <a:schemeClr val="bg1"/>
              </a:solidFill>
            </a:endParaRPr>
          </a:p>
        </p:txBody>
      </p:sp>
      <p:sp>
        <p:nvSpPr>
          <p:cNvPr id="30" name="Rectangle 29"/>
          <p:cNvSpPr/>
          <p:nvPr/>
        </p:nvSpPr>
        <p:spPr>
          <a:xfrm>
            <a:off x="4070514" y="2765795"/>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TextBox 31"/>
          <p:cNvSpPr txBox="1"/>
          <p:nvPr/>
        </p:nvSpPr>
        <p:spPr>
          <a:xfrm>
            <a:off x="4070514" y="3031424"/>
            <a:ext cx="1410481" cy="769441"/>
          </a:xfrm>
          <a:prstGeom prst="rect">
            <a:avLst/>
          </a:prstGeom>
          <a:noFill/>
        </p:spPr>
        <p:txBody>
          <a:bodyPr wrap="square" rtlCol="0">
            <a:spAutoFit/>
          </a:bodyPr>
          <a:lstStyle/>
          <a:p>
            <a:pPr algn="ctr"/>
            <a:r>
              <a:rPr lang="en-ZA" sz="4400" b="1" dirty="0" smtClean="0">
                <a:solidFill>
                  <a:schemeClr val="bg1"/>
                </a:solidFill>
              </a:rPr>
              <a:t>Zn</a:t>
            </a:r>
            <a:endParaRPr lang="en-ZA" sz="4400" b="1" dirty="0">
              <a:solidFill>
                <a:schemeClr val="bg1"/>
              </a:solidFill>
            </a:endParaRPr>
          </a:p>
        </p:txBody>
      </p:sp>
      <p:sp>
        <p:nvSpPr>
          <p:cNvPr id="34" name="TextBox 33"/>
          <p:cNvSpPr txBox="1"/>
          <p:nvPr/>
        </p:nvSpPr>
        <p:spPr>
          <a:xfrm>
            <a:off x="4070513" y="4112914"/>
            <a:ext cx="1410482" cy="461665"/>
          </a:xfrm>
          <a:prstGeom prst="rect">
            <a:avLst/>
          </a:prstGeom>
          <a:noFill/>
        </p:spPr>
        <p:txBody>
          <a:bodyPr wrap="square" rtlCol="0">
            <a:spAutoFit/>
          </a:bodyPr>
          <a:lstStyle/>
          <a:p>
            <a:pPr algn="ctr"/>
            <a:r>
              <a:rPr lang="en-ZA" sz="2400" dirty="0" smtClean="0">
                <a:solidFill>
                  <a:schemeClr val="bg1"/>
                </a:solidFill>
              </a:rPr>
              <a:t>65.38</a:t>
            </a:r>
            <a:endParaRPr lang="en-ZA" sz="2400" dirty="0">
              <a:solidFill>
                <a:schemeClr val="bg1"/>
              </a:solidFill>
            </a:endParaRPr>
          </a:p>
        </p:txBody>
      </p:sp>
      <p:sp>
        <p:nvSpPr>
          <p:cNvPr id="35" name="Rectangle 34"/>
          <p:cNvSpPr/>
          <p:nvPr/>
        </p:nvSpPr>
        <p:spPr>
          <a:xfrm>
            <a:off x="828672" y="2765794"/>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p:cNvSpPr txBox="1"/>
          <p:nvPr/>
        </p:nvSpPr>
        <p:spPr>
          <a:xfrm>
            <a:off x="828672" y="2801541"/>
            <a:ext cx="1410482" cy="461665"/>
          </a:xfrm>
          <a:prstGeom prst="rect">
            <a:avLst/>
          </a:prstGeom>
          <a:noFill/>
        </p:spPr>
        <p:txBody>
          <a:bodyPr wrap="square" rtlCol="0">
            <a:spAutoFit/>
          </a:bodyPr>
          <a:lstStyle/>
          <a:p>
            <a:pPr algn="ctr"/>
            <a:r>
              <a:rPr lang="en-ZA" sz="2400" b="1" dirty="0" smtClean="0">
                <a:solidFill>
                  <a:schemeClr val="bg1"/>
                </a:solidFill>
              </a:rPr>
              <a:t>29</a:t>
            </a:r>
            <a:endParaRPr lang="en-ZA" sz="2400" b="1" dirty="0">
              <a:solidFill>
                <a:schemeClr val="bg1"/>
              </a:solidFill>
            </a:endParaRPr>
          </a:p>
        </p:txBody>
      </p:sp>
      <p:sp>
        <p:nvSpPr>
          <p:cNvPr id="39" name="TextBox 38"/>
          <p:cNvSpPr txBox="1"/>
          <p:nvPr/>
        </p:nvSpPr>
        <p:spPr>
          <a:xfrm>
            <a:off x="828672" y="3031423"/>
            <a:ext cx="1410481" cy="769441"/>
          </a:xfrm>
          <a:prstGeom prst="rect">
            <a:avLst/>
          </a:prstGeom>
          <a:noFill/>
        </p:spPr>
        <p:txBody>
          <a:bodyPr wrap="square" rtlCol="0">
            <a:spAutoFit/>
          </a:bodyPr>
          <a:lstStyle/>
          <a:p>
            <a:pPr algn="ctr"/>
            <a:r>
              <a:rPr lang="en-ZA" sz="4400" b="1" dirty="0" smtClean="0">
                <a:solidFill>
                  <a:schemeClr val="bg1"/>
                </a:solidFill>
              </a:rPr>
              <a:t>Cu</a:t>
            </a:r>
            <a:endParaRPr lang="en-ZA" sz="4400" b="1" dirty="0">
              <a:solidFill>
                <a:schemeClr val="bg1"/>
              </a:solidFill>
            </a:endParaRPr>
          </a:p>
        </p:txBody>
      </p:sp>
      <p:sp>
        <p:nvSpPr>
          <p:cNvPr id="42" name="Rectangle 41"/>
          <p:cNvSpPr/>
          <p:nvPr/>
        </p:nvSpPr>
        <p:spPr>
          <a:xfrm>
            <a:off x="7472722" y="2746745"/>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TextBox 42"/>
          <p:cNvSpPr txBox="1"/>
          <p:nvPr/>
        </p:nvSpPr>
        <p:spPr>
          <a:xfrm>
            <a:off x="7472722" y="2782492"/>
            <a:ext cx="1410482" cy="461665"/>
          </a:xfrm>
          <a:prstGeom prst="rect">
            <a:avLst/>
          </a:prstGeom>
          <a:noFill/>
        </p:spPr>
        <p:txBody>
          <a:bodyPr wrap="square" rtlCol="0">
            <a:spAutoFit/>
          </a:bodyPr>
          <a:lstStyle/>
          <a:p>
            <a:pPr algn="ctr"/>
            <a:r>
              <a:rPr lang="en-ZA" sz="2400" b="1" dirty="0">
                <a:solidFill>
                  <a:schemeClr val="bg1"/>
                </a:solidFill>
              </a:rPr>
              <a:t>1</a:t>
            </a:r>
          </a:p>
        </p:txBody>
      </p:sp>
      <p:sp>
        <p:nvSpPr>
          <p:cNvPr id="47" name="Rectangle 46"/>
          <p:cNvSpPr/>
          <p:nvPr/>
        </p:nvSpPr>
        <p:spPr>
          <a:xfrm>
            <a:off x="9158647" y="2743054"/>
            <a:ext cx="1410482" cy="18872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TextBox 48"/>
          <p:cNvSpPr txBox="1"/>
          <p:nvPr/>
        </p:nvSpPr>
        <p:spPr>
          <a:xfrm>
            <a:off x="9158647" y="3008683"/>
            <a:ext cx="1410481" cy="769441"/>
          </a:xfrm>
          <a:prstGeom prst="rect">
            <a:avLst/>
          </a:prstGeom>
          <a:noFill/>
        </p:spPr>
        <p:txBody>
          <a:bodyPr wrap="square" rtlCol="0">
            <a:spAutoFit/>
          </a:bodyPr>
          <a:lstStyle/>
          <a:p>
            <a:pPr algn="ctr"/>
            <a:r>
              <a:rPr lang="en-ZA" sz="4400" b="1" dirty="0" smtClean="0">
                <a:solidFill>
                  <a:schemeClr val="bg1"/>
                </a:solidFill>
              </a:rPr>
              <a:t>Ag</a:t>
            </a:r>
            <a:endParaRPr lang="en-ZA" sz="4400" b="1" dirty="0">
              <a:solidFill>
                <a:schemeClr val="bg1"/>
              </a:solidFill>
            </a:endParaRPr>
          </a:p>
        </p:txBody>
      </p:sp>
      <p:sp>
        <p:nvSpPr>
          <p:cNvPr id="51" name="TextBox 50"/>
          <p:cNvSpPr txBox="1"/>
          <p:nvPr/>
        </p:nvSpPr>
        <p:spPr>
          <a:xfrm>
            <a:off x="9158646" y="4090173"/>
            <a:ext cx="1410482" cy="461665"/>
          </a:xfrm>
          <a:prstGeom prst="rect">
            <a:avLst/>
          </a:prstGeom>
          <a:noFill/>
        </p:spPr>
        <p:txBody>
          <a:bodyPr wrap="square" rtlCol="0">
            <a:spAutoFit/>
          </a:bodyPr>
          <a:lstStyle/>
          <a:p>
            <a:pPr algn="ctr"/>
            <a:r>
              <a:rPr lang="en-ZA" sz="2400" dirty="0" smtClean="0">
                <a:solidFill>
                  <a:schemeClr val="bg1"/>
                </a:solidFill>
              </a:rPr>
              <a:t>107.87</a:t>
            </a:r>
            <a:endParaRPr lang="en-ZA" sz="2400" dirty="0">
              <a:solidFill>
                <a:schemeClr val="bg1"/>
              </a:solidFill>
            </a:endParaRPr>
          </a:p>
        </p:txBody>
      </p:sp>
      <p:sp>
        <p:nvSpPr>
          <p:cNvPr id="20" name="Rectangle 19"/>
          <p:cNvSpPr/>
          <p:nvPr/>
        </p:nvSpPr>
        <p:spPr>
          <a:xfrm>
            <a:off x="4189966" y="2826400"/>
            <a:ext cx="1171575" cy="3635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30</a:t>
            </a:r>
            <a:endParaRPr lang="en-ZA" sz="2400" b="1" dirty="0"/>
          </a:p>
        </p:txBody>
      </p:sp>
      <p:sp>
        <p:nvSpPr>
          <p:cNvPr id="57" name="Rectangle 56"/>
          <p:cNvSpPr/>
          <p:nvPr/>
        </p:nvSpPr>
        <p:spPr>
          <a:xfrm>
            <a:off x="948124" y="3657696"/>
            <a:ext cx="1171575" cy="4810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Copper</a:t>
            </a:r>
            <a:endParaRPr lang="en-ZA" dirty="0"/>
          </a:p>
        </p:txBody>
      </p:sp>
      <p:sp>
        <p:nvSpPr>
          <p:cNvPr id="58" name="Rectangle 57"/>
          <p:cNvSpPr/>
          <p:nvPr/>
        </p:nvSpPr>
        <p:spPr>
          <a:xfrm>
            <a:off x="948123" y="4180405"/>
            <a:ext cx="1171575" cy="3459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63.656</a:t>
            </a:r>
            <a:endParaRPr lang="en-ZA" dirty="0"/>
          </a:p>
        </p:txBody>
      </p:sp>
      <p:sp>
        <p:nvSpPr>
          <p:cNvPr id="59" name="TextBox 58"/>
          <p:cNvSpPr txBox="1"/>
          <p:nvPr/>
        </p:nvSpPr>
        <p:spPr>
          <a:xfrm>
            <a:off x="7565457" y="4795409"/>
            <a:ext cx="1171575" cy="461665"/>
          </a:xfrm>
          <a:prstGeom prst="rect">
            <a:avLst/>
          </a:prstGeom>
          <a:noFill/>
          <a:ln>
            <a:solidFill>
              <a:schemeClr val="bg1"/>
            </a:solidFill>
          </a:ln>
        </p:spPr>
        <p:txBody>
          <a:bodyPr wrap="square" rtlCol="0">
            <a:spAutoFit/>
          </a:bodyPr>
          <a:lstStyle/>
          <a:p>
            <a:pPr algn="ctr"/>
            <a:endParaRPr lang="en-ZA" sz="2400" dirty="0">
              <a:solidFill>
                <a:schemeClr val="bg1"/>
              </a:solidFill>
            </a:endParaRPr>
          </a:p>
        </p:txBody>
      </p:sp>
      <p:sp>
        <p:nvSpPr>
          <p:cNvPr id="66" name="Rectangle 65"/>
          <p:cNvSpPr/>
          <p:nvPr/>
        </p:nvSpPr>
        <p:spPr>
          <a:xfrm>
            <a:off x="10036084" y="6121248"/>
            <a:ext cx="1171575" cy="363553"/>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Submit</a:t>
            </a:r>
            <a:endParaRPr lang="en-ZA" dirty="0"/>
          </a:p>
        </p:txBody>
      </p:sp>
      <p:sp>
        <p:nvSpPr>
          <p:cNvPr id="45" name="Rectangle 44"/>
          <p:cNvSpPr/>
          <p:nvPr/>
        </p:nvSpPr>
        <p:spPr>
          <a:xfrm>
            <a:off x="2513567" y="3199478"/>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b="1" dirty="0" smtClean="0"/>
              <a:t>Co</a:t>
            </a:r>
            <a:endParaRPr lang="en-ZA" sz="4400" b="1" dirty="0"/>
          </a:p>
        </p:txBody>
      </p:sp>
      <p:sp>
        <p:nvSpPr>
          <p:cNvPr id="46" name="Rectangle 45"/>
          <p:cNvSpPr/>
          <p:nvPr/>
        </p:nvSpPr>
        <p:spPr>
          <a:xfrm>
            <a:off x="2513566" y="3713957"/>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Cobalt</a:t>
            </a:r>
            <a:endParaRPr lang="en-ZA" dirty="0"/>
          </a:p>
        </p:txBody>
      </p:sp>
      <p:sp>
        <p:nvSpPr>
          <p:cNvPr id="48" name="Rectangle 47"/>
          <p:cNvSpPr/>
          <p:nvPr/>
        </p:nvSpPr>
        <p:spPr>
          <a:xfrm>
            <a:off x="4217507" y="3713957"/>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Zinc</a:t>
            </a:r>
            <a:endParaRPr lang="en-ZA" dirty="0"/>
          </a:p>
        </p:txBody>
      </p:sp>
      <p:sp>
        <p:nvSpPr>
          <p:cNvPr id="50" name="Rectangle 49"/>
          <p:cNvSpPr/>
          <p:nvPr/>
        </p:nvSpPr>
        <p:spPr>
          <a:xfrm>
            <a:off x="5898143" y="3722258"/>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Oxygen</a:t>
            </a:r>
            <a:endParaRPr lang="en-ZA" dirty="0"/>
          </a:p>
        </p:txBody>
      </p:sp>
      <p:sp>
        <p:nvSpPr>
          <p:cNvPr id="52" name="Rectangle 51"/>
          <p:cNvSpPr/>
          <p:nvPr/>
        </p:nvSpPr>
        <p:spPr>
          <a:xfrm>
            <a:off x="7565456" y="3217606"/>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b="1" dirty="0" smtClean="0"/>
              <a:t>H</a:t>
            </a:r>
            <a:endParaRPr lang="en-ZA" sz="4400" b="1" dirty="0"/>
          </a:p>
        </p:txBody>
      </p:sp>
      <p:sp>
        <p:nvSpPr>
          <p:cNvPr id="55" name="Rectangle 54"/>
          <p:cNvSpPr/>
          <p:nvPr/>
        </p:nvSpPr>
        <p:spPr>
          <a:xfrm>
            <a:off x="7565457" y="3686697"/>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Hydrogen</a:t>
            </a:r>
            <a:endParaRPr lang="en-ZA" dirty="0"/>
          </a:p>
        </p:txBody>
      </p:sp>
      <p:sp>
        <p:nvSpPr>
          <p:cNvPr id="62" name="Rectangle 61"/>
          <p:cNvSpPr/>
          <p:nvPr/>
        </p:nvSpPr>
        <p:spPr>
          <a:xfrm>
            <a:off x="7565457" y="4202574"/>
            <a:ext cx="1171575" cy="3459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1.008</a:t>
            </a:r>
            <a:endParaRPr lang="en-ZA" dirty="0"/>
          </a:p>
        </p:txBody>
      </p:sp>
      <p:sp>
        <p:nvSpPr>
          <p:cNvPr id="67" name="Rectangle 66"/>
          <p:cNvSpPr/>
          <p:nvPr/>
        </p:nvSpPr>
        <p:spPr>
          <a:xfrm>
            <a:off x="9278100" y="2826400"/>
            <a:ext cx="1171575" cy="3635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47</a:t>
            </a:r>
            <a:endParaRPr lang="en-ZA" sz="2400" b="1" dirty="0"/>
          </a:p>
        </p:txBody>
      </p:sp>
      <p:sp>
        <p:nvSpPr>
          <p:cNvPr id="68" name="Rectangle 67"/>
          <p:cNvSpPr/>
          <p:nvPr/>
        </p:nvSpPr>
        <p:spPr>
          <a:xfrm>
            <a:off x="9381110" y="3722661"/>
            <a:ext cx="1171575" cy="417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Silver</a:t>
            </a:r>
            <a:endParaRPr lang="en-ZA" dirty="0"/>
          </a:p>
        </p:txBody>
      </p:sp>
    </p:spTree>
    <p:custDataLst>
      <p:tags r:id="rId1"/>
    </p:custDataLst>
    <p:extLst>
      <p:ext uri="{BB962C8B-B14F-4D97-AF65-F5344CB8AC3E}">
        <p14:creationId xmlns:p14="http://schemas.microsoft.com/office/powerpoint/2010/main" val="13441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smtClean="0"/>
              <a:t>Activity: Building Atoms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t/>
            </a:r>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561192" y="1873890"/>
            <a:ext cx="658006" cy="658006"/>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303583" y="1782052"/>
            <a:ext cx="10600549" cy="4893647"/>
          </a:xfrm>
          <a:prstGeom prst="rect">
            <a:avLst/>
          </a:prstGeom>
          <a:solidFill>
            <a:schemeClr val="accent6">
              <a:lumMod val="60000"/>
              <a:lumOff val="40000"/>
            </a:schemeClr>
          </a:solidFill>
        </p:spPr>
        <p:txBody>
          <a:bodyPr wrap="square">
            <a:spAutoFit/>
          </a:bodyPr>
          <a:lstStyle/>
          <a:p>
            <a:pPr>
              <a:defRPr/>
            </a:pPr>
            <a:r>
              <a:rPr lang="en-US" sz="2400" b="1" dirty="0" smtClean="0">
                <a:solidFill>
                  <a:schemeClr val="tx1">
                    <a:lumMod val="65000"/>
                    <a:lumOff val="35000"/>
                  </a:schemeClr>
                </a:solidFill>
              </a:rPr>
              <a:t>Instructions:</a:t>
            </a:r>
          </a:p>
          <a:p>
            <a:pPr marL="457200" indent="-457200">
              <a:buAutoNum type="arabicPeriod"/>
              <a:defRPr/>
            </a:pPr>
            <a:r>
              <a:rPr lang="en-US" sz="2400" u="sng" dirty="0" smtClean="0">
                <a:solidFill>
                  <a:schemeClr val="tx1">
                    <a:lumMod val="65000"/>
                    <a:lumOff val="35000"/>
                  </a:schemeClr>
                </a:solidFill>
              </a:rPr>
              <a:t>Click here </a:t>
            </a:r>
            <a:r>
              <a:rPr lang="en-US" sz="2400" dirty="0" smtClean="0">
                <a:solidFill>
                  <a:schemeClr val="tx1">
                    <a:lumMod val="65000"/>
                    <a:lumOff val="35000"/>
                  </a:schemeClr>
                </a:solidFill>
              </a:rPr>
              <a:t>to open </a:t>
            </a:r>
            <a:r>
              <a:rPr lang="en-US" sz="2400" dirty="0">
                <a:solidFill>
                  <a:schemeClr val="tx1">
                    <a:lumMod val="65000"/>
                    <a:lumOff val="35000"/>
                  </a:schemeClr>
                </a:solidFill>
              </a:rPr>
              <a:t>the </a:t>
            </a:r>
            <a:r>
              <a:rPr lang="en-US" sz="2400" dirty="0" smtClean="0">
                <a:solidFill>
                  <a:schemeClr val="tx1">
                    <a:lumMod val="65000"/>
                    <a:lumOff val="35000"/>
                  </a:schemeClr>
                </a:solidFill>
              </a:rPr>
              <a:t>simulation tool.</a:t>
            </a:r>
          </a:p>
          <a:p>
            <a:pPr marL="457200" indent="-457200">
              <a:buAutoNum type="arabicPeriod"/>
              <a:defRPr/>
            </a:pPr>
            <a:r>
              <a:rPr lang="en-US" sz="2400" dirty="0" smtClean="0">
                <a:solidFill>
                  <a:schemeClr val="tx1">
                    <a:lumMod val="65000"/>
                    <a:lumOff val="35000"/>
                  </a:schemeClr>
                </a:solidFill>
              </a:rPr>
              <a:t>Choose </a:t>
            </a:r>
            <a:r>
              <a:rPr lang="en-US" sz="2400" dirty="0">
                <a:solidFill>
                  <a:schemeClr val="tx1">
                    <a:lumMod val="65000"/>
                    <a:lumOff val="35000"/>
                  </a:schemeClr>
                </a:solidFill>
              </a:rPr>
              <a:t>the </a:t>
            </a:r>
            <a:r>
              <a:rPr lang="en-US" sz="2400" b="1" dirty="0">
                <a:solidFill>
                  <a:schemeClr val="tx1">
                    <a:lumMod val="65000"/>
                    <a:lumOff val="35000"/>
                  </a:schemeClr>
                </a:solidFill>
              </a:rPr>
              <a:t>‘Symbol’ </a:t>
            </a:r>
            <a:r>
              <a:rPr lang="en-US" sz="2400" dirty="0">
                <a:solidFill>
                  <a:schemeClr val="tx1">
                    <a:lumMod val="65000"/>
                    <a:lumOff val="35000"/>
                  </a:schemeClr>
                </a:solidFill>
              </a:rPr>
              <a:t>option</a:t>
            </a:r>
            <a:r>
              <a:rPr lang="en-US" sz="2400" dirty="0" smtClean="0">
                <a:solidFill>
                  <a:schemeClr val="tx1">
                    <a:lumMod val="65000"/>
                    <a:lumOff val="35000"/>
                  </a:schemeClr>
                </a:solidFill>
              </a:rPr>
              <a:t>. </a:t>
            </a:r>
            <a:r>
              <a:rPr lang="en-US" sz="2400" dirty="0" smtClean="0">
                <a:solidFill>
                  <a:schemeClr val="tx1">
                    <a:lumMod val="65000"/>
                    <a:lumOff val="35000"/>
                  </a:schemeClr>
                </a:solidFill>
              </a:rPr>
              <a:t>You will work the Atomic Number and Mass Number of different isotopes of the elements.</a:t>
            </a:r>
            <a:r>
              <a:rPr lang="en-US" sz="2400" dirty="0" smtClean="0">
                <a:solidFill>
                  <a:schemeClr val="tx1">
                    <a:lumMod val="65000"/>
                    <a:lumOff val="35000"/>
                  </a:schemeClr>
                </a:solidFill>
              </a:rPr>
              <a:t> </a:t>
            </a:r>
            <a:endParaRPr lang="en-ZA" sz="2400" dirty="0">
              <a:solidFill>
                <a:schemeClr val="tx1">
                  <a:lumMod val="65000"/>
                  <a:lumOff val="35000"/>
                </a:schemeClr>
              </a:solidFill>
            </a:endParaRPr>
          </a:p>
          <a:p>
            <a:pPr marL="457200" indent="-457200">
              <a:buAutoNum type="arabicPeriod"/>
              <a:defRPr/>
            </a:pPr>
            <a:r>
              <a:rPr lang="en-US" sz="2400" dirty="0" smtClean="0">
                <a:solidFill>
                  <a:schemeClr val="tx1">
                    <a:lumMod val="65000"/>
                    <a:lumOff val="35000"/>
                  </a:schemeClr>
                </a:solidFill>
              </a:rPr>
              <a:t>Now, try </a:t>
            </a:r>
            <a:r>
              <a:rPr lang="en-US" sz="2400" dirty="0">
                <a:solidFill>
                  <a:schemeClr val="tx1">
                    <a:lumMod val="65000"/>
                    <a:lumOff val="35000"/>
                  </a:schemeClr>
                </a:solidFill>
              </a:rPr>
              <a:t>to build the </a:t>
            </a:r>
            <a:r>
              <a:rPr lang="en-US" sz="2400" dirty="0" smtClean="0">
                <a:solidFill>
                  <a:schemeClr val="tx1">
                    <a:lumMod val="65000"/>
                    <a:lumOff val="35000"/>
                  </a:schemeClr>
                </a:solidFill>
              </a:rPr>
              <a:t>following:</a:t>
            </a:r>
            <a:endParaRPr lang="en-ZA" sz="2400" dirty="0">
              <a:solidFill>
                <a:schemeClr val="tx1">
                  <a:lumMod val="65000"/>
                  <a:lumOff val="35000"/>
                </a:schemeClr>
              </a:solidFill>
            </a:endParaRPr>
          </a:p>
          <a:p>
            <a:pPr marL="914400" lvl="1" indent="-457200">
              <a:buFont typeface="Arial" panose="020B0604020202020204" pitchFamily="34" charset="0"/>
              <a:buChar char="•"/>
              <a:defRPr/>
            </a:pPr>
            <a:r>
              <a:rPr lang="en-US" sz="2400" b="1" dirty="0" smtClean="0">
                <a:solidFill>
                  <a:schemeClr val="tx1">
                    <a:lumMod val="65000"/>
                    <a:lumOff val="35000"/>
                  </a:schemeClr>
                </a:solidFill>
              </a:rPr>
              <a:t>Hydrogen </a:t>
            </a:r>
            <a:r>
              <a:rPr lang="en-US" sz="2400" b="1" dirty="0">
                <a:solidFill>
                  <a:schemeClr val="tx1">
                    <a:lumMod val="65000"/>
                    <a:lumOff val="35000"/>
                  </a:schemeClr>
                </a:solidFill>
              </a:rPr>
              <a:t>atom</a:t>
            </a:r>
            <a:r>
              <a:rPr lang="en-US" sz="2400" dirty="0">
                <a:solidFill>
                  <a:schemeClr val="tx1">
                    <a:lumMod val="65000"/>
                    <a:lumOff val="35000"/>
                  </a:schemeClr>
                </a:solidFill>
              </a:rPr>
              <a:t>: Place one proton and one neutron in the </a:t>
            </a:r>
            <a:r>
              <a:rPr lang="en-US" sz="2400" dirty="0" smtClean="0">
                <a:solidFill>
                  <a:schemeClr val="tx1">
                    <a:lumMod val="65000"/>
                    <a:lumOff val="35000"/>
                  </a:schemeClr>
                </a:solidFill>
              </a:rPr>
              <a:t>nucleus</a:t>
            </a:r>
            <a:r>
              <a:rPr lang="en-US" sz="2400" dirty="0" smtClean="0">
                <a:solidFill>
                  <a:schemeClr val="tx1">
                    <a:lumMod val="65000"/>
                    <a:lumOff val="35000"/>
                  </a:schemeClr>
                </a:solidFill>
              </a:rPr>
              <a:t>. </a:t>
            </a:r>
            <a:r>
              <a:rPr lang="en-US" sz="2400" dirty="0">
                <a:solidFill>
                  <a:schemeClr val="tx1">
                    <a:lumMod val="65000"/>
                    <a:lumOff val="35000"/>
                  </a:schemeClr>
                </a:solidFill>
              </a:rPr>
              <a:t>Place one electron in the first </a:t>
            </a:r>
            <a:r>
              <a:rPr lang="en-US" sz="2400" dirty="0" smtClean="0">
                <a:solidFill>
                  <a:schemeClr val="tx1">
                    <a:lumMod val="65000"/>
                    <a:lumOff val="35000"/>
                  </a:schemeClr>
                </a:solidFill>
              </a:rPr>
              <a:t>orbit (energy level)</a:t>
            </a:r>
            <a:r>
              <a:rPr lang="en-US" sz="2400" dirty="0" smtClean="0">
                <a:solidFill>
                  <a:schemeClr val="tx1">
                    <a:lumMod val="65000"/>
                    <a:lumOff val="35000"/>
                  </a:schemeClr>
                </a:solidFill>
              </a:rPr>
              <a:t>.</a:t>
            </a:r>
            <a:endParaRPr lang="en-ZA" sz="2400" dirty="0">
              <a:solidFill>
                <a:schemeClr val="tx1">
                  <a:lumMod val="65000"/>
                  <a:lumOff val="35000"/>
                </a:schemeClr>
              </a:solidFill>
            </a:endParaRPr>
          </a:p>
          <a:p>
            <a:pPr marL="914400" lvl="1" indent="-457200">
              <a:buFont typeface="Arial" panose="020B0604020202020204" pitchFamily="34" charset="0"/>
              <a:buChar char="•"/>
              <a:defRPr/>
            </a:pPr>
            <a:r>
              <a:rPr lang="en-US" sz="2400" b="1" dirty="0" smtClean="0">
                <a:solidFill>
                  <a:schemeClr val="tx1">
                    <a:lumMod val="65000"/>
                    <a:lumOff val="35000"/>
                  </a:schemeClr>
                </a:solidFill>
              </a:rPr>
              <a:t>Carbon atom: </a:t>
            </a:r>
            <a:r>
              <a:rPr lang="en-US" sz="2400" dirty="0">
                <a:solidFill>
                  <a:schemeClr val="tx1">
                    <a:lumMod val="65000"/>
                    <a:lumOff val="35000"/>
                  </a:schemeClr>
                </a:solidFill>
              </a:rPr>
              <a:t>Place </a:t>
            </a:r>
            <a:r>
              <a:rPr lang="en-US" sz="2400" dirty="0" smtClean="0">
                <a:solidFill>
                  <a:schemeClr val="tx1">
                    <a:lumMod val="65000"/>
                    <a:lumOff val="35000"/>
                  </a:schemeClr>
                </a:solidFill>
              </a:rPr>
              <a:t>six protons </a:t>
            </a:r>
            <a:r>
              <a:rPr lang="en-US" sz="2400" dirty="0">
                <a:solidFill>
                  <a:schemeClr val="tx1">
                    <a:lumMod val="65000"/>
                    <a:lumOff val="35000"/>
                  </a:schemeClr>
                </a:solidFill>
              </a:rPr>
              <a:t>and </a:t>
            </a:r>
            <a:r>
              <a:rPr lang="en-US" sz="2400" dirty="0" smtClean="0">
                <a:solidFill>
                  <a:schemeClr val="tx1">
                    <a:lumMod val="65000"/>
                    <a:lumOff val="35000"/>
                  </a:schemeClr>
                </a:solidFill>
              </a:rPr>
              <a:t>six neutrons </a:t>
            </a:r>
            <a:r>
              <a:rPr lang="en-US" sz="2400" dirty="0">
                <a:solidFill>
                  <a:schemeClr val="tx1">
                    <a:lumMod val="65000"/>
                    <a:lumOff val="35000"/>
                  </a:schemeClr>
                </a:solidFill>
              </a:rPr>
              <a:t>in the </a:t>
            </a:r>
            <a:r>
              <a:rPr lang="en-US" sz="2400" dirty="0">
                <a:solidFill>
                  <a:schemeClr val="tx1">
                    <a:lumMod val="65000"/>
                    <a:lumOff val="35000"/>
                  </a:schemeClr>
                </a:solidFill>
              </a:rPr>
              <a:t>nucleus. </a:t>
            </a:r>
            <a:r>
              <a:rPr lang="en-US" sz="2400" dirty="0">
                <a:solidFill>
                  <a:schemeClr val="tx1">
                    <a:lumMod val="65000"/>
                    <a:lumOff val="35000"/>
                  </a:schemeClr>
                </a:solidFill>
              </a:rPr>
              <a:t>Place </a:t>
            </a:r>
            <a:r>
              <a:rPr lang="en-US" sz="2400" dirty="0" smtClean="0">
                <a:solidFill>
                  <a:schemeClr val="tx1">
                    <a:lumMod val="65000"/>
                    <a:lumOff val="35000"/>
                  </a:schemeClr>
                </a:solidFill>
              </a:rPr>
              <a:t>six electrons on the atom</a:t>
            </a:r>
            <a:r>
              <a:rPr lang="en-US" sz="2400" dirty="0" smtClean="0">
                <a:solidFill>
                  <a:schemeClr val="tx1">
                    <a:lumMod val="65000"/>
                    <a:lumOff val="35000"/>
                  </a:schemeClr>
                </a:solidFill>
              </a:rPr>
              <a:t>. Start by filling the orbit (energy level) closest to the nucleus.</a:t>
            </a:r>
            <a:endParaRPr lang="en-ZA" sz="2400" b="1" dirty="0">
              <a:solidFill>
                <a:schemeClr val="tx1">
                  <a:lumMod val="65000"/>
                  <a:lumOff val="35000"/>
                </a:schemeClr>
              </a:solidFill>
            </a:endParaRPr>
          </a:p>
          <a:p>
            <a:pPr marL="914400" lvl="1" indent="-457200">
              <a:buFont typeface="Arial" panose="020B0604020202020204" pitchFamily="34" charset="0"/>
              <a:buChar char="•"/>
              <a:defRPr/>
            </a:pPr>
            <a:r>
              <a:rPr lang="en-US" sz="2400" b="1" dirty="0" smtClean="0">
                <a:solidFill>
                  <a:schemeClr val="tx1">
                    <a:lumMod val="65000"/>
                    <a:lumOff val="35000"/>
                  </a:schemeClr>
                </a:solidFill>
              </a:rPr>
              <a:t>Neon atom: </a:t>
            </a:r>
            <a:r>
              <a:rPr lang="en-US" sz="2400" dirty="0">
                <a:solidFill>
                  <a:schemeClr val="tx1">
                    <a:lumMod val="65000"/>
                    <a:lumOff val="35000"/>
                  </a:schemeClr>
                </a:solidFill>
              </a:rPr>
              <a:t>Place </a:t>
            </a:r>
            <a:r>
              <a:rPr lang="en-US" sz="2400" dirty="0" smtClean="0">
                <a:solidFill>
                  <a:schemeClr val="tx1">
                    <a:lumMod val="65000"/>
                    <a:lumOff val="35000"/>
                  </a:schemeClr>
                </a:solidFill>
              </a:rPr>
              <a:t>ten protons </a:t>
            </a:r>
            <a:r>
              <a:rPr lang="en-US" sz="2400" dirty="0">
                <a:solidFill>
                  <a:schemeClr val="tx1">
                    <a:lumMod val="65000"/>
                    <a:lumOff val="35000"/>
                  </a:schemeClr>
                </a:solidFill>
              </a:rPr>
              <a:t>and </a:t>
            </a:r>
            <a:r>
              <a:rPr lang="en-US" sz="2400" dirty="0" smtClean="0">
                <a:solidFill>
                  <a:schemeClr val="tx1">
                    <a:lumMod val="65000"/>
                    <a:lumOff val="35000"/>
                  </a:schemeClr>
                </a:solidFill>
              </a:rPr>
              <a:t>ten </a:t>
            </a:r>
            <a:r>
              <a:rPr lang="en-US" sz="2400" dirty="0">
                <a:solidFill>
                  <a:schemeClr val="tx1">
                    <a:lumMod val="65000"/>
                    <a:lumOff val="35000"/>
                  </a:schemeClr>
                </a:solidFill>
              </a:rPr>
              <a:t>neutrons in the </a:t>
            </a:r>
            <a:r>
              <a:rPr lang="en-US" sz="2400" dirty="0">
                <a:solidFill>
                  <a:schemeClr val="tx1">
                    <a:lumMod val="65000"/>
                    <a:lumOff val="35000"/>
                  </a:schemeClr>
                </a:solidFill>
              </a:rPr>
              <a:t>nucleus. </a:t>
            </a:r>
            <a:r>
              <a:rPr lang="en-US" sz="2400" dirty="0">
                <a:solidFill>
                  <a:schemeClr val="tx1">
                    <a:lumMod val="65000"/>
                    <a:lumOff val="35000"/>
                  </a:schemeClr>
                </a:solidFill>
              </a:rPr>
              <a:t>Place </a:t>
            </a:r>
            <a:r>
              <a:rPr lang="en-US" sz="2400" dirty="0" smtClean="0">
                <a:solidFill>
                  <a:schemeClr val="tx1">
                    <a:lumMod val="65000"/>
                    <a:lumOff val="35000"/>
                  </a:schemeClr>
                </a:solidFill>
              </a:rPr>
              <a:t>ten electrons </a:t>
            </a:r>
            <a:r>
              <a:rPr lang="en-US" sz="2400" dirty="0">
                <a:solidFill>
                  <a:schemeClr val="tx1">
                    <a:lumMod val="65000"/>
                    <a:lumOff val="35000"/>
                  </a:schemeClr>
                </a:solidFill>
              </a:rPr>
              <a:t>on the atom.</a:t>
            </a:r>
            <a:endParaRPr lang="en-ZA" sz="2400" b="1" dirty="0">
              <a:solidFill>
                <a:schemeClr val="tx1">
                  <a:lumMod val="65000"/>
                  <a:lumOff val="35000"/>
                </a:schemeClr>
              </a:solidFill>
            </a:endParaRPr>
          </a:p>
          <a:p>
            <a:pPr lvl="0">
              <a:defRPr/>
            </a:pPr>
            <a:r>
              <a:rPr lang="en-US" sz="2400" dirty="0" smtClean="0">
                <a:solidFill>
                  <a:schemeClr val="tx1">
                    <a:lumMod val="65000"/>
                    <a:lumOff val="35000"/>
                  </a:schemeClr>
                </a:solidFill>
              </a:rPr>
              <a:t>4. When </a:t>
            </a:r>
            <a:r>
              <a:rPr lang="en-US" sz="2400" dirty="0">
                <a:solidFill>
                  <a:schemeClr val="tx1">
                    <a:lumMod val="65000"/>
                    <a:lumOff val="35000"/>
                  </a:schemeClr>
                </a:solidFill>
              </a:rPr>
              <a:t>you feel ready select the </a:t>
            </a:r>
            <a:r>
              <a:rPr lang="en-US" sz="2400" b="1" dirty="0">
                <a:solidFill>
                  <a:schemeClr val="tx1">
                    <a:lumMod val="65000"/>
                    <a:lumOff val="35000"/>
                  </a:schemeClr>
                </a:solidFill>
              </a:rPr>
              <a:t>‘Game’ </a:t>
            </a:r>
            <a:r>
              <a:rPr lang="en-US" sz="2400" dirty="0">
                <a:solidFill>
                  <a:schemeClr val="tx1">
                    <a:lumMod val="65000"/>
                    <a:lumOff val="35000"/>
                  </a:schemeClr>
                </a:solidFill>
              </a:rPr>
              <a:t>option and complete all four games</a:t>
            </a:r>
            <a:r>
              <a:rPr lang="en-US" sz="2400" dirty="0" smtClean="0">
                <a:solidFill>
                  <a:schemeClr val="tx1">
                    <a:lumMod val="65000"/>
                    <a:lumOff val="35000"/>
                  </a:schemeClr>
                </a:solidFill>
              </a:rPr>
              <a:t>. </a:t>
            </a:r>
            <a:endParaRPr lang="en-ZA" sz="2400" dirty="0">
              <a:solidFill>
                <a:schemeClr val="tx1">
                  <a:lumMod val="65000"/>
                  <a:lumOff val="35000"/>
                </a:schemeClr>
              </a:solidFill>
            </a:endParaRPr>
          </a:p>
        </p:txBody>
      </p:sp>
      <p:sp>
        <p:nvSpPr>
          <p:cNvPr id="10"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ZA" dirty="0">
                <a:solidFill>
                  <a:schemeClr val="tx1">
                    <a:lumMod val="65000"/>
                    <a:lumOff val="35000"/>
                  </a:schemeClr>
                </a:solidFill>
              </a:rPr>
              <a:t>You are going to have some fun building </a:t>
            </a:r>
            <a:r>
              <a:rPr lang="en-ZA" dirty="0" smtClean="0">
                <a:solidFill>
                  <a:schemeClr val="tx1">
                    <a:lumMod val="65000"/>
                    <a:lumOff val="35000"/>
                  </a:schemeClr>
                </a:solidFill>
              </a:rPr>
              <a:t>several different types of atoms.</a:t>
            </a:r>
            <a:r>
              <a:rPr lang="en-GB" dirty="0">
                <a:solidFill>
                  <a:schemeClr val="tx1">
                    <a:lumMod val="65000"/>
                    <a:lumOff val="35000"/>
                  </a:schemeClr>
                </a:solidFill>
              </a:rPr>
              <a:t/>
            </a:r>
            <a:br>
              <a:rPr lang="en-GB" dirty="0">
                <a:solidFill>
                  <a:schemeClr val="tx1">
                    <a:lumMod val="65000"/>
                    <a:lumOff val="35000"/>
                  </a:schemeClr>
                </a:solidFill>
              </a:rPr>
            </a:br>
            <a:endParaRPr lang="en-GB"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851598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10800490" cy="960112"/>
          </a:xfrm>
        </p:spPr>
        <p:txBody>
          <a:bodyPr>
            <a:normAutofit fontScale="90000"/>
          </a:bodyPr>
          <a:lstStyle/>
          <a:p>
            <a:r>
              <a:rPr lang="en-GB" sz="3600" dirty="0" smtClean="0">
                <a:latin typeface="+mn-lt"/>
              </a:rPr>
              <a:t>How the electrons are arranged around the nucleus of an atom</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408793" y="5004051"/>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3" y="1224575"/>
            <a:ext cx="52204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When you were building atoms did you notice </a:t>
            </a:r>
            <a:r>
              <a:rPr lang="en-GB" dirty="0" smtClean="0">
                <a:solidFill>
                  <a:schemeClr val="tx1">
                    <a:lumMod val="65000"/>
                    <a:lumOff val="35000"/>
                  </a:schemeClr>
                </a:solidFill>
              </a:rPr>
              <a:t>how </a:t>
            </a:r>
            <a:r>
              <a:rPr lang="en-GB" dirty="0" smtClean="0">
                <a:solidFill>
                  <a:schemeClr val="tx1">
                    <a:lumMod val="65000"/>
                    <a:lumOff val="35000"/>
                  </a:schemeClr>
                </a:solidFill>
              </a:rPr>
              <a:t>that the </a:t>
            </a:r>
            <a:r>
              <a:rPr lang="en-GB" dirty="0" smtClean="0">
                <a:solidFill>
                  <a:schemeClr val="tx1">
                    <a:lumMod val="65000"/>
                    <a:lumOff val="35000"/>
                  </a:schemeClr>
                </a:solidFill>
              </a:rPr>
              <a:t>electrons </a:t>
            </a:r>
            <a:r>
              <a:rPr lang="en-GB" dirty="0">
                <a:solidFill>
                  <a:schemeClr val="tx1">
                    <a:lumMod val="65000"/>
                    <a:lumOff val="35000"/>
                  </a:schemeClr>
                </a:solidFill>
              </a:rPr>
              <a:t>are </a:t>
            </a:r>
            <a:r>
              <a:rPr lang="en-GB" dirty="0" smtClean="0">
                <a:solidFill>
                  <a:schemeClr val="tx1">
                    <a:lumMod val="65000"/>
                    <a:lumOff val="35000"/>
                  </a:schemeClr>
                </a:solidFill>
              </a:rPr>
              <a:t>not all the </a:t>
            </a:r>
            <a:r>
              <a:rPr lang="en-GB" dirty="0">
                <a:solidFill>
                  <a:schemeClr val="tx1">
                    <a:lumMod val="65000"/>
                    <a:lumOff val="35000"/>
                  </a:schemeClr>
                </a:solidFill>
              </a:rPr>
              <a:t>same distance away from the </a:t>
            </a:r>
            <a:r>
              <a:rPr lang="en-GB" dirty="0" smtClean="0">
                <a:solidFill>
                  <a:schemeClr val="tx1">
                    <a:lumMod val="65000"/>
                    <a:lumOff val="35000"/>
                  </a:schemeClr>
                </a:solidFill>
              </a:rPr>
              <a:t>nucleus</a:t>
            </a:r>
            <a:r>
              <a:rPr lang="en-GB" dirty="0" smtClean="0">
                <a:solidFill>
                  <a:schemeClr val="tx1">
                    <a:lumMod val="65000"/>
                    <a:lumOff val="35000"/>
                  </a:schemeClr>
                </a:solidFill>
              </a:rPr>
              <a:t>?</a:t>
            </a:r>
          </a:p>
          <a:p>
            <a:r>
              <a:rPr lang="en-GB" dirty="0" smtClean="0">
                <a:solidFill>
                  <a:schemeClr val="tx1">
                    <a:lumMod val="65000"/>
                    <a:lumOff val="35000"/>
                  </a:schemeClr>
                </a:solidFill>
              </a:rPr>
              <a:t>The negative electrons in the orbits (energy levels) closest to the nucleus experience a strong force of attraction to the positively charged nucleus. These electrons are called </a:t>
            </a:r>
            <a:r>
              <a:rPr lang="en-GB" b="1" dirty="0" smtClean="0">
                <a:solidFill>
                  <a:schemeClr val="tx1">
                    <a:lumMod val="65000"/>
                    <a:lumOff val="35000"/>
                  </a:schemeClr>
                </a:solidFill>
              </a:rPr>
              <a:t>core electrons </a:t>
            </a:r>
          </a:p>
          <a:p>
            <a:r>
              <a:rPr lang="en-GB" dirty="0" smtClean="0">
                <a:solidFill>
                  <a:schemeClr val="tx1">
                    <a:lumMod val="65000"/>
                    <a:lumOff val="35000"/>
                  </a:schemeClr>
                </a:solidFill>
              </a:rPr>
              <a:t>The electrons in the orbit (energy level) furthest from the nucleus are not as tightly held. These electrons are called the </a:t>
            </a:r>
            <a:r>
              <a:rPr lang="en-GB" b="1" dirty="0" smtClean="0">
                <a:solidFill>
                  <a:schemeClr val="tx1">
                    <a:lumMod val="65000"/>
                    <a:lumOff val="35000"/>
                  </a:schemeClr>
                </a:solidFill>
              </a:rPr>
              <a:t>valence electrons </a:t>
            </a:r>
            <a:r>
              <a:rPr lang="en-GB" dirty="0" smtClean="0">
                <a:solidFill>
                  <a:schemeClr val="tx1">
                    <a:lumMod val="65000"/>
                    <a:lumOff val="35000"/>
                  </a:schemeClr>
                </a:solidFill>
              </a:rPr>
              <a:t>of an atom </a:t>
            </a:r>
            <a:endParaRPr lang="en-GB" dirty="0">
              <a:solidFill>
                <a:schemeClr val="tx1">
                  <a:lumMod val="65000"/>
                  <a:lumOff val="35000"/>
                </a:schemeClr>
              </a:solidFill>
            </a:endParaRPr>
          </a:p>
          <a:p>
            <a:r>
              <a:rPr lang="en-GB" dirty="0" smtClean="0">
                <a:solidFill>
                  <a:schemeClr val="tx1">
                    <a:lumMod val="65000"/>
                    <a:lumOff val="35000"/>
                  </a:schemeClr>
                </a:solidFill>
              </a:rPr>
              <a:t> </a:t>
            </a:r>
            <a:endParaRPr lang="en-GB" dirty="0" smtClean="0">
              <a:solidFill>
                <a:schemeClr val="tx1">
                  <a:lumMod val="65000"/>
                  <a:lumOff val="35000"/>
                </a:schemeClr>
              </a:solidFill>
            </a:endParaRPr>
          </a:p>
          <a:p>
            <a:endParaRPr lang="en-GB" dirty="0" smtClean="0">
              <a:solidFill>
                <a:schemeClr val="tx1">
                  <a:lumMod val="65000"/>
                  <a:lumOff val="35000"/>
                </a:schemeClr>
              </a:solidFill>
            </a:endParaRPr>
          </a:p>
          <a:p>
            <a:endParaRPr lang="en-GB" dirty="0">
              <a:solidFill>
                <a:schemeClr val="tx1">
                  <a:lumMod val="65000"/>
                  <a:lumOff val="35000"/>
                </a:schemeClr>
              </a:solidFill>
            </a:endParaRPr>
          </a:p>
          <a:p>
            <a:endParaRPr lang="en-GB" dirty="0" smtClean="0">
              <a:solidFill>
                <a:schemeClr val="tx1">
                  <a:lumMod val="65000"/>
                  <a:lumOff val="35000"/>
                </a:schemeClr>
              </a:solidFill>
            </a:endParaRPr>
          </a:p>
        </p:txBody>
      </p:sp>
      <p:pic>
        <p:nvPicPr>
          <p:cNvPr id="3" name="Picture 2"/>
          <p:cNvPicPr>
            <a:picLocks noChangeAspect="1"/>
          </p:cNvPicPr>
          <p:nvPr/>
        </p:nvPicPr>
        <p:blipFill>
          <a:blip r:embed="rId4"/>
          <a:stretch>
            <a:fillRect/>
          </a:stretch>
        </p:blipFill>
        <p:spPr>
          <a:xfrm>
            <a:off x="6684579" y="1224575"/>
            <a:ext cx="4118514" cy="4045361"/>
          </a:xfrm>
          <a:prstGeom prst="rect">
            <a:avLst/>
          </a:prstGeom>
        </p:spPr>
      </p:pic>
      <p:pic>
        <p:nvPicPr>
          <p:cNvPr id="15"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xmlns="" r:embed="rId14"/>
              </a:ext>
            </a:extLst>
          </a:blip>
          <a:stretch>
            <a:fillRect/>
          </a:stretch>
        </p:blipFill>
        <p:spPr>
          <a:xfrm>
            <a:off x="561192" y="5677193"/>
            <a:ext cx="1274481" cy="1076269"/>
          </a:xfrm>
          <a:prstGeom prst="rect">
            <a:avLst/>
          </a:prstGeom>
        </p:spPr>
      </p:pic>
      <p:sp>
        <p:nvSpPr>
          <p:cNvPr id="16" name="Rectangle 15">
            <a:extLst>
              <a:ext uri="{FF2B5EF4-FFF2-40B4-BE49-F238E27FC236}">
                <a16:creationId xmlns:a16="http://schemas.microsoft.com/office/drawing/2014/main" id="{B99A2243-0C52-D542-BF61-3FAD1B77F3F3}"/>
              </a:ext>
            </a:extLst>
          </p:cNvPr>
          <p:cNvSpPr/>
          <p:nvPr/>
        </p:nvSpPr>
        <p:spPr>
          <a:xfrm>
            <a:off x="1928325" y="5860715"/>
            <a:ext cx="9823407"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How many valence electrons are there in a carbon atom? </a:t>
            </a:r>
            <a:r>
              <a:rPr lang="en-ZA" sz="2400" dirty="0" smtClean="0">
                <a:solidFill>
                  <a:schemeClr val="tx1">
                    <a:lumMod val="65000"/>
                    <a:lumOff val="35000"/>
                  </a:schemeClr>
                </a:solidFill>
              </a:rPr>
              <a:t> </a:t>
            </a:r>
            <a:endParaRPr lang="en-ZA" sz="2400" dirty="0">
              <a:solidFill>
                <a:schemeClr val="tx1">
                  <a:lumMod val="65000"/>
                  <a:lumOff val="35000"/>
                </a:schemeClr>
              </a:solidFill>
            </a:endParaRPr>
          </a:p>
        </p:txBody>
      </p:sp>
      <p:sp>
        <p:nvSpPr>
          <p:cNvPr id="9" name="TextBox 8"/>
          <p:cNvSpPr txBox="1"/>
          <p:nvPr/>
        </p:nvSpPr>
        <p:spPr>
          <a:xfrm>
            <a:off x="1928325" y="6322380"/>
            <a:ext cx="3242765" cy="461665"/>
          </a:xfrm>
          <a:prstGeom prst="rect">
            <a:avLst/>
          </a:prstGeom>
          <a:noFill/>
          <a:ln>
            <a:solidFill>
              <a:schemeClr val="tx1"/>
            </a:solidFill>
          </a:ln>
        </p:spPr>
        <p:txBody>
          <a:bodyPr wrap="square" rtlCol="0">
            <a:spAutoFit/>
          </a:bodyPr>
          <a:lstStyle/>
          <a:p>
            <a:r>
              <a:rPr lang="en-ZA" sz="2400" dirty="0" smtClean="0">
                <a:solidFill>
                  <a:schemeClr val="accent1"/>
                </a:solidFill>
              </a:rPr>
              <a:t>Enter answer:        </a:t>
            </a:r>
            <a:r>
              <a:rPr lang="en-ZA" sz="2400" b="1" dirty="0" smtClean="0">
                <a:solidFill>
                  <a:schemeClr val="accent1"/>
                </a:solidFill>
              </a:rPr>
              <a:t>4</a:t>
            </a:r>
            <a:endParaRPr lang="en-ZA" sz="2400" b="1" dirty="0">
              <a:solidFill>
                <a:schemeClr val="accent1"/>
              </a:solidFill>
            </a:endParaRPr>
          </a:p>
        </p:txBody>
      </p:sp>
    </p:spTree>
    <p:custDataLst>
      <p:tags r:id="rId1"/>
    </p:custDataLst>
    <p:extLst>
      <p:ext uri="{BB962C8B-B14F-4D97-AF65-F5344CB8AC3E}">
        <p14:creationId xmlns:p14="http://schemas.microsoft.com/office/powerpoint/2010/main" val="144164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61" y="1496470"/>
            <a:ext cx="9526418" cy="5361531"/>
          </a:xfrm>
        </p:spPr>
        <p:txBody>
          <a:bodyPr>
            <a:noAutofit/>
          </a:bodyPr>
          <a:lstStyle/>
          <a:p>
            <a:r>
              <a:rPr lang="en-GB" dirty="0">
                <a:solidFill>
                  <a:schemeClr val="tx1">
                    <a:lumMod val="65000"/>
                    <a:lumOff val="35000"/>
                  </a:schemeClr>
                </a:solidFill>
              </a:rPr>
              <a:t>By the of this </a:t>
            </a:r>
            <a:r>
              <a:rPr lang="en-GB" dirty="0" smtClean="0">
                <a:solidFill>
                  <a:schemeClr val="tx1">
                    <a:lumMod val="65000"/>
                    <a:lumOff val="35000"/>
                  </a:schemeClr>
                </a:solidFill>
              </a:rPr>
              <a:t>topic, </a:t>
            </a:r>
            <a:r>
              <a:rPr lang="en-GB" dirty="0">
                <a:solidFill>
                  <a:schemeClr val="tx1">
                    <a:lumMod val="65000"/>
                    <a:lumOff val="35000"/>
                  </a:schemeClr>
                </a:solidFill>
              </a:rPr>
              <a:t>you will be able to: </a:t>
            </a:r>
          </a:p>
          <a:p>
            <a:endParaRPr lang="en-GB" sz="3000" dirty="0"/>
          </a:p>
          <a:p>
            <a:endParaRPr lang="en-GB" sz="3000" dirty="0"/>
          </a:p>
          <a:p>
            <a:endParaRPr lang="en-GB" sz="3000" dirty="0"/>
          </a:p>
          <a:p>
            <a:endParaRPr lang="en-GB" sz="3000" dirty="0"/>
          </a:p>
          <a:p>
            <a:endParaRPr lang="en-GB" sz="3000" dirty="0"/>
          </a:p>
          <a:p>
            <a:endParaRPr lang="en-GB" sz="3000" dirty="0"/>
          </a:p>
          <a:p>
            <a:endParaRPr lang="en-GB" sz="3000" dirty="0"/>
          </a:p>
          <a:p>
            <a:endParaRPr lang="en-GB" sz="3000" dirty="0"/>
          </a:p>
        </p:txBody>
      </p:sp>
      <p:sp>
        <p:nvSpPr>
          <p:cNvPr id="4" name="Rectangle 3">
            <a:extLst>
              <a:ext uri="{FF2B5EF4-FFF2-40B4-BE49-F238E27FC236}">
                <a16:creationId xmlns:a16="http://schemas.microsoft.com/office/drawing/2014/main" id="{CCEB0F6D-8040-044E-86A2-C9350C1A951E}"/>
              </a:ext>
            </a:extLst>
          </p:cNvPr>
          <p:cNvSpPr/>
          <p:nvPr/>
        </p:nvSpPr>
        <p:spPr>
          <a:xfrm>
            <a:off x="640993" y="2204031"/>
            <a:ext cx="10785112" cy="5102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r>
              <a:rPr lang="en-ZA" sz="2400" dirty="0" smtClean="0"/>
              <a:t>1. Describe </a:t>
            </a:r>
            <a:r>
              <a:rPr lang="en-ZA" sz="2400" dirty="0"/>
              <a:t>matter, elements, compounds and molecules</a:t>
            </a:r>
            <a:endParaRPr lang="en-US" sz="2400" dirty="0"/>
          </a:p>
        </p:txBody>
      </p:sp>
      <p:sp>
        <p:nvSpPr>
          <p:cNvPr id="6" name="Rectangle 5">
            <a:extLst>
              <a:ext uri="{FF2B5EF4-FFF2-40B4-BE49-F238E27FC236}">
                <a16:creationId xmlns:a16="http://schemas.microsoft.com/office/drawing/2014/main" id="{CCEB0F6D-8040-044E-86A2-C9350C1A951E}"/>
              </a:ext>
            </a:extLst>
          </p:cNvPr>
          <p:cNvSpPr/>
          <p:nvPr/>
        </p:nvSpPr>
        <p:spPr>
          <a:xfrm>
            <a:off x="640993" y="2771434"/>
            <a:ext cx="10785112" cy="8373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r>
              <a:rPr lang="en-ZA" sz="2400" dirty="0"/>
              <a:t>2</a:t>
            </a:r>
            <a:r>
              <a:rPr lang="en-ZA" sz="2400" dirty="0" smtClean="0"/>
              <a:t>. Describe </a:t>
            </a:r>
            <a:r>
              <a:rPr lang="en-ZA" sz="2400" dirty="0"/>
              <a:t>the construction of an atom in respect of orbits, nucleus, electrons, valence </a:t>
            </a:r>
            <a:r>
              <a:rPr lang="en-ZA" sz="2400" dirty="0" smtClean="0"/>
              <a:t>electrons and free electrons</a:t>
            </a:r>
            <a:endParaRPr lang="en-ZA" sz="2400" dirty="0"/>
          </a:p>
        </p:txBody>
      </p:sp>
      <p:sp>
        <p:nvSpPr>
          <p:cNvPr id="7" name="Rectangle 6">
            <a:extLst>
              <a:ext uri="{FF2B5EF4-FFF2-40B4-BE49-F238E27FC236}">
                <a16:creationId xmlns:a16="http://schemas.microsoft.com/office/drawing/2014/main" id="{CCEB0F6D-8040-044E-86A2-C9350C1A951E}"/>
              </a:ext>
            </a:extLst>
          </p:cNvPr>
          <p:cNvSpPr/>
          <p:nvPr/>
        </p:nvSpPr>
        <p:spPr>
          <a:xfrm>
            <a:off x="640993" y="3767835"/>
            <a:ext cx="10785112" cy="8373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r>
              <a:rPr lang="en-ZA" sz="2400" dirty="0" smtClean="0"/>
              <a:t>3. Explain </a:t>
            </a:r>
            <a:r>
              <a:rPr lang="en-ZA" sz="2400" dirty="0"/>
              <a:t>the forces in an </a:t>
            </a:r>
            <a:r>
              <a:rPr lang="en-ZA" sz="2400" dirty="0" smtClean="0"/>
              <a:t>atom</a:t>
            </a:r>
            <a:endParaRPr lang="en-ZA" sz="2400" dirty="0"/>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23640" y="410509"/>
            <a:ext cx="722789" cy="74873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153883" y="264463"/>
            <a:ext cx="7616770" cy="960112"/>
          </a:xfrm>
        </p:spPr>
        <p:txBody>
          <a:bodyPr>
            <a:normAutofit/>
          </a:bodyPr>
          <a:lstStyle/>
          <a:p>
            <a:r>
              <a:rPr lang="en-GB" sz="3600" dirty="0" smtClean="0">
                <a:latin typeface="+mn-lt"/>
              </a:rPr>
              <a:t>Outcomes</a:t>
            </a:r>
            <a:endParaRPr lang="en-GB" sz="3600" dirty="0">
              <a:latin typeface="+mn-lt"/>
            </a:endParaRPr>
          </a:p>
        </p:txBody>
      </p:sp>
    </p:spTree>
    <p:custDataLst>
      <p:tags r:id="rId1"/>
    </p:custDataLst>
    <p:extLst>
      <p:ext uri="{BB962C8B-B14F-4D97-AF65-F5344CB8AC3E}">
        <p14:creationId xmlns:p14="http://schemas.microsoft.com/office/powerpoint/2010/main" val="1062417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Valence </a:t>
            </a:r>
            <a:r>
              <a:rPr lang="en-GB" sz="3600" dirty="0" smtClean="0">
                <a:latin typeface="+mn-lt"/>
              </a:rPr>
              <a:t>electrons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408793" y="5004051"/>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3" y="1224575"/>
            <a:ext cx="52204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 </a:t>
            </a:r>
            <a:endParaRPr lang="en-GB" dirty="0" smtClean="0">
              <a:solidFill>
                <a:schemeClr val="tx1">
                  <a:lumMod val="65000"/>
                  <a:lumOff val="35000"/>
                </a:schemeClr>
              </a:solidFill>
            </a:endParaRPr>
          </a:p>
          <a:p>
            <a:endParaRPr lang="en-GB" dirty="0" smtClean="0">
              <a:solidFill>
                <a:schemeClr val="tx1">
                  <a:lumMod val="65000"/>
                  <a:lumOff val="35000"/>
                </a:schemeClr>
              </a:solidFill>
            </a:endParaRPr>
          </a:p>
          <a:p>
            <a:endParaRPr lang="en-GB" dirty="0">
              <a:solidFill>
                <a:schemeClr val="tx1">
                  <a:lumMod val="65000"/>
                  <a:lumOff val="35000"/>
                </a:schemeClr>
              </a:solidFill>
            </a:endParaRPr>
          </a:p>
          <a:p>
            <a:endParaRPr lang="en-GB" dirty="0" smtClean="0">
              <a:solidFill>
                <a:schemeClr val="tx1">
                  <a:lumMod val="65000"/>
                  <a:lumOff val="35000"/>
                </a:schemeClr>
              </a:solidFill>
            </a:endParaRPr>
          </a:p>
        </p:txBody>
      </p:sp>
      <p:sp>
        <p:nvSpPr>
          <p:cNvPr id="3" name="TextBox 2"/>
          <p:cNvSpPr txBox="1"/>
          <p:nvPr/>
        </p:nvSpPr>
        <p:spPr>
          <a:xfrm>
            <a:off x="735724" y="1394076"/>
            <a:ext cx="4624552" cy="5262979"/>
          </a:xfrm>
          <a:prstGeom prst="rect">
            <a:avLst/>
          </a:prstGeom>
          <a:noFill/>
        </p:spPr>
        <p:txBody>
          <a:bodyPr wrap="square" rtlCol="0">
            <a:spAutoFit/>
          </a:bodyPr>
          <a:lstStyle/>
          <a:p>
            <a:r>
              <a:rPr lang="en-GB" sz="2400" dirty="0" smtClean="0"/>
              <a:t>The </a:t>
            </a:r>
            <a:r>
              <a:rPr lang="en-GB" sz="2400" b="1" dirty="0"/>
              <a:t>valence electrons </a:t>
            </a:r>
            <a:r>
              <a:rPr lang="en-GB" sz="2400" dirty="0"/>
              <a:t>of an </a:t>
            </a:r>
            <a:r>
              <a:rPr lang="en-GB" sz="2400" dirty="0" smtClean="0"/>
              <a:t>atom are very important. They are involved in chemical bonding when atoms of different element join together to form molecules or an ionic lattice.</a:t>
            </a:r>
          </a:p>
          <a:p>
            <a:endParaRPr lang="en-GB" sz="2400" dirty="0"/>
          </a:p>
          <a:p>
            <a:r>
              <a:rPr lang="en-GB" sz="2400" dirty="0" smtClean="0"/>
              <a:t>When valence electrons are not tightly held, they are called </a:t>
            </a:r>
            <a:r>
              <a:rPr lang="en-GB" sz="2400" b="1" dirty="0" smtClean="0"/>
              <a:t>free or delocalise electrons.</a:t>
            </a:r>
            <a:r>
              <a:rPr lang="en-GB" sz="2400" dirty="0" smtClean="0"/>
              <a:t>  Atoms that have free electrons are found in elements that are good conductors of heat and electricity.   </a:t>
            </a:r>
            <a:endParaRPr lang="en-GB" sz="2400" dirty="0"/>
          </a:p>
          <a:p>
            <a:endParaRPr lang="en-ZA" sz="2400" dirty="0"/>
          </a:p>
        </p:txBody>
      </p:sp>
      <p:sp>
        <p:nvSpPr>
          <p:cNvPr id="15" name="Rectangle 14">
            <a:extLst>
              <a:ext uri="{FF2B5EF4-FFF2-40B4-BE49-F238E27FC236}">
                <a16:creationId xmlns:a16="http://schemas.microsoft.com/office/drawing/2014/main" id="{B99A2243-0C52-D542-BF61-3FAD1B77F3F3}"/>
              </a:ext>
            </a:extLst>
          </p:cNvPr>
          <p:cNvSpPr/>
          <p:nvPr/>
        </p:nvSpPr>
        <p:spPr>
          <a:xfrm>
            <a:off x="6275241" y="1161206"/>
            <a:ext cx="5418322" cy="1200329"/>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Click on the image below to watch a video that shows you how to draw a diagram showing the valence electrons of an atom.</a:t>
            </a:r>
            <a:endParaRPr lang="en-ZA" sz="2400" dirty="0">
              <a:solidFill>
                <a:schemeClr val="tx1">
                  <a:lumMod val="65000"/>
                  <a:lumOff val="35000"/>
                </a:schemeClr>
              </a:solidFill>
            </a:endParaRPr>
          </a:p>
        </p:txBody>
      </p:sp>
      <p:pic>
        <p:nvPicPr>
          <p:cNvPr id="16" name="Picture 15"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104" y="1161206"/>
            <a:ext cx="352338" cy="611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016915" y="2586400"/>
            <a:ext cx="3934974" cy="3146928"/>
          </a:xfrm>
          <a:prstGeom prst="rect">
            <a:avLst/>
          </a:prstGeom>
          <a:ln>
            <a:solidFill>
              <a:schemeClr val="tx1"/>
            </a:solidFill>
          </a:ln>
        </p:spPr>
      </p:pic>
    </p:spTree>
    <p:custDataLst>
      <p:tags r:id="rId1"/>
    </p:custDataLst>
    <p:extLst>
      <p:ext uri="{BB962C8B-B14F-4D97-AF65-F5344CB8AC3E}">
        <p14:creationId xmlns:p14="http://schemas.microsoft.com/office/powerpoint/2010/main" val="3708059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A closer look at atoms in metals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484994" y="3241926"/>
            <a:ext cx="1094500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8"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solidFill>
              </a:rPr>
              <a:t>All metal atoms have only a few valence electrons. These valence electrons are not tightly held by the positively charged nucleus and can drift away from one atom to a neighbouring atom. We call these electrons delocalised or free electrons.</a:t>
            </a:r>
          </a:p>
          <a:p>
            <a:endParaRPr lang="en-GB" dirty="0">
              <a:solidFill>
                <a:schemeClr val="tx1"/>
              </a:solidFill>
            </a:endParaRPr>
          </a:p>
        </p:txBody>
      </p:sp>
      <p:pic>
        <p:nvPicPr>
          <p:cNvPr id="9" name="Picture 8" descr="ecurrent.gif"/>
          <p:cNvPicPr>
            <a:picLocks noChangeAspect="1"/>
          </p:cNvPicPr>
          <p:nvPr/>
        </p:nvPicPr>
        <p:blipFill>
          <a:blip r:embed="rId4" cstate="print"/>
          <a:stretch>
            <a:fillRect/>
          </a:stretch>
        </p:blipFill>
        <p:spPr>
          <a:xfrm>
            <a:off x="12468225" y="3018583"/>
            <a:ext cx="2362200" cy="2441420"/>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299065" y="5983945"/>
            <a:ext cx="10492883"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Watch the video demonstrating the </a:t>
            </a:r>
            <a:r>
              <a:rPr lang="en-ZA" sz="2400" b="1" dirty="0" smtClean="0">
                <a:solidFill>
                  <a:schemeClr val="tx1">
                    <a:lumMod val="65000"/>
                    <a:lumOff val="35000"/>
                  </a:schemeClr>
                </a:solidFill>
              </a:rPr>
              <a:t>metallic bond</a:t>
            </a:r>
            <a:r>
              <a:rPr lang="en-ZA" sz="2400" dirty="0" smtClean="0">
                <a:solidFill>
                  <a:schemeClr val="tx1">
                    <a:lumMod val="65000"/>
                    <a:lumOff val="35000"/>
                  </a:schemeClr>
                </a:solidFill>
              </a:rPr>
              <a:t>.</a:t>
            </a:r>
            <a:endParaRPr lang="en-ZA" sz="2400" dirty="0">
              <a:solidFill>
                <a:schemeClr val="tx1">
                  <a:lumMod val="65000"/>
                  <a:lumOff val="35000"/>
                </a:schemeClr>
              </a:solidFill>
            </a:endParaRPr>
          </a:p>
        </p:txBody>
      </p:sp>
      <p:sp>
        <p:nvSpPr>
          <p:cNvPr id="2" name="Rectangle 1"/>
          <p:cNvSpPr/>
          <p:nvPr/>
        </p:nvSpPr>
        <p:spPr>
          <a:xfrm>
            <a:off x="12468225" y="979334"/>
            <a:ext cx="1990725"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Video demo showing flow of electrons</a:t>
            </a:r>
            <a:endParaRPr lang="en-ZA" dirty="0"/>
          </a:p>
        </p:txBody>
      </p:sp>
      <p:sp>
        <p:nvSpPr>
          <p:cNvPr id="6" name="TextBox 5"/>
          <p:cNvSpPr txBox="1"/>
          <p:nvPr/>
        </p:nvSpPr>
        <p:spPr>
          <a:xfrm>
            <a:off x="688489" y="2372394"/>
            <a:ext cx="4765638" cy="3416320"/>
          </a:xfrm>
          <a:prstGeom prst="rect">
            <a:avLst/>
          </a:prstGeom>
          <a:noFill/>
        </p:spPr>
        <p:txBody>
          <a:bodyPr wrap="square" rtlCol="0">
            <a:spAutoFit/>
          </a:bodyPr>
          <a:lstStyle/>
          <a:p>
            <a:r>
              <a:rPr lang="en-GB" sz="2400" dirty="0"/>
              <a:t>When a </a:t>
            </a:r>
            <a:r>
              <a:rPr lang="en-GB" sz="2400" dirty="0" smtClean="0"/>
              <a:t>free electron moves away from an atom, the atom becomes a  positively charged ion and </a:t>
            </a:r>
            <a:r>
              <a:rPr lang="en-GB" sz="2400" dirty="0"/>
              <a:t>attracts electrons from other atoms in order to </a:t>
            </a:r>
            <a:r>
              <a:rPr lang="en-GB" sz="2400" dirty="0" smtClean="0"/>
              <a:t>become neutral. </a:t>
            </a:r>
            <a:r>
              <a:rPr lang="en-GB" sz="2400" dirty="0"/>
              <a:t>This causes electrons to move from atom to </a:t>
            </a:r>
            <a:r>
              <a:rPr lang="en-GB" sz="2400" dirty="0" smtClean="0"/>
              <a:t>atom in a random way and also holds all the metal atoms together.</a:t>
            </a:r>
          </a:p>
          <a:p>
            <a:r>
              <a:rPr lang="en-GB" sz="2400" dirty="0" smtClean="0"/>
              <a:t>We call this a </a:t>
            </a:r>
            <a:r>
              <a:rPr lang="en-GB" sz="2400" b="1" dirty="0" smtClean="0"/>
              <a:t>metallic bond</a:t>
            </a:r>
            <a:r>
              <a:rPr lang="en-GB" sz="2400" dirty="0" smtClean="0"/>
              <a:t>.  </a:t>
            </a:r>
            <a:endParaRPr lang="en-ZA" dirty="0"/>
          </a:p>
        </p:txBody>
      </p:sp>
      <p:pic>
        <p:nvPicPr>
          <p:cNvPr id="12" name="Picture 11"/>
          <p:cNvPicPr>
            <a:picLocks noChangeAspect="1"/>
          </p:cNvPicPr>
          <p:nvPr/>
        </p:nvPicPr>
        <p:blipFill>
          <a:blip r:embed="rId5"/>
          <a:stretch>
            <a:fillRect/>
          </a:stretch>
        </p:blipFill>
        <p:spPr>
          <a:xfrm>
            <a:off x="5829300" y="2355293"/>
            <a:ext cx="5600700" cy="3495675"/>
          </a:xfrm>
          <a:prstGeom prst="rect">
            <a:avLst/>
          </a:prstGeom>
        </p:spPr>
      </p:pic>
      <p:pic>
        <p:nvPicPr>
          <p:cNvPr id="16" name="Picture 15" descr="Image result for informat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92" y="5882049"/>
            <a:ext cx="611334" cy="611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9219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The </a:t>
            </a:r>
            <a:r>
              <a:rPr lang="en-GB" sz="3600" dirty="0" smtClean="0">
                <a:latin typeface="+mn-lt"/>
              </a:rPr>
              <a:t>movement</a:t>
            </a:r>
            <a:r>
              <a:rPr lang="en-GB" sz="3600" dirty="0" smtClean="0">
                <a:latin typeface="+mn-lt"/>
              </a:rPr>
              <a:t> </a:t>
            </a:r>
            <a:r>
              <a:rPr lang="en-GB" sz="3600" dirty="0" smtClean="0">
                <a:latin typeface="+mn-lt"/>
              </a:rPr>
              <a:t>of </a:t>
            </a:r>
            <a:r>
              <a:rPr lang="en-GB" sz="3600" dirty="0" smtClean="0">
                <a:latin typeface="+mn-lt"/>
              </a:rPr>
              <a:t>free electrons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484994" y="3241926"/>
            <a:ext cx="1094500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8"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F</a:t>
            </a:r>
            <a:r>
              <a:rPr lang="en-GB" dirty="0" smtClean="0">
                <a:solidFill>
                  <a:schemeClr val="tx1">
                    <a:lumMod val="65000"/>
                    <a:lumOff val="35000"/>
                  </a:schemeClr>
                </a:solidFill>
              </a:rPr>
              <a:t>ree </a:t>
            </a:r>
            <a:r>
              <a:rPr lang="en-GB" dirty="0" smtClean="0">
                <a:solidFill>
                  <a:schemeClr val="tx1">
                    <a:lumMod val="65000"/>
                    <a:lumOff val="35000"/>
                  </a:schemeClr>
                </a:solidFill>
              </a:rPr>
              <a:t>electrons from the outer orbit move in a random way through the arrangement of positively charge metal ions. </a:t>
            </a:r>
            <a:endParaRPr lang="en-GB" dirty="0" smtClean="0">
              <a:solidFill>
                <a:schemeClr val="tx1">
                  <a:lumMod val="65000"/>
                  <a:lumOff val="35000"/>
                </a:schemeClr>
              </a:solidFill>
            </a:endParaRPr>
          </a:p>
          <a:p>
            <a:r>
              <a:rPr lang="en-GB" dirty="0" smtClean="0">
                <a:solidFill>
                  <a:schemeClr val="tx1">
                    <a:lumMod val="65000"/>
                    <a:lumOff val="35000"/>
                  </a:schemeClr>
                </a:solidFill>
              </a:rPr>
              <a:t>If we attach the positive terminal of a battery to one end of the metal wire and the negative end to the other end of the wire, the free electrons all move in the </a:t>
            </a:r>
            <a:r>
              <a:rPr lang="en-GB" b="1" dirty="0" smtClean="0">
                <a:solidFill>
                  <a:schemeClr val="tx1">
                    <a:lumMod val="65000"/>
                    <a:lumOff val="35000"/>
                  </a:schemeClr>
                </a:solidFill>
              </a:rPr>
              <a:t>same direction</a:t>
            </a:r>
            <a:r>
              <a:rPr lang="en-GB" dirty="0" smtClean="0">
                <a:solidFill>
                  <a:schemeClr val="tx1">
                    <a:lumMod val="65000"/>
                    <a:lumOff val="35000"/>
                  </a:schemeClr>
                </a:solidFill>
              </a:rPr>
              <a:t>. We </a:t>
            </a:r>
            <a:r>
              <a:rPr lang="en-GB" dirty="0" smtClean="0">
                <a:solidFill>
                  <a:schemeClr val="tx1">
                    <a:lumMod val="65000"/>
                    <a:lumOff val="35000"/>
                  </a:schemeClr>
                </a:solidFill>
              </a:rPr>
              <a:t>call this flow of electrons an </a:t>
            </a:r>
            <a:r>
              <a:rPr lang="en-GB" b="1" dirty="0">
                <a:solidFill>
                  <a:schemeClr val="tx1">
                    <a:lumMod val="65000"/>
                    <a:lumOff val="35000"/>
                  </a:schemeClr>
                </a:solidFill>
              </a:rPr>
              <a:t>electric current</a:t>
            </a:r>
            <a:r>
              <a:rPr lang="en-GB" dirty="0">
                <a:solidFill>
                  <a:schemeClr val="tx1">
                    <a:lumMod val="65000"/>
                    <a:lumOff val="35000"/>
                  </a:schemeClr>
                </a:solidFill>
              </a:rPr>
              <a:t>.</a:t>
            </a:r>
          </a:p>
        </p:txBody>
      </p:sp>
      <p:pic>
        <p:nvPicPr>
          <p:cNvPr id="9" name="Picture 8" descr="ecurrent.gif"/>
          <p:cNvPicPr>
            <a:picLocks noChangeAspect="1"/>
          </p:cNvPicPr>
          <p:nvPr/>
        </p:nvPicPr>
        <p:blipFill>
          <a:blip r:embed="rId4" cstate="print"/>
          <a:stretch>
            <a:fillRect/>
          </a:stretch>
        </p:blipFill>
        <p:spPr>
          <a:xfrm>
            <a:off x="12468225" y="3018583"/>
            <a:ext cx="2362200" cy="2441420"/>
          </a:xfrm>
          <a:prstGeom prst="rect">
            <a:avLst/>
          </a:prstGeom>
        </p:spPr>
      </p:pic>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xmlns="" r:embed="rId14"/>
              </a:ext>
            </a:extLst>
          </a:blip>
          <a:stretch>
            <a:fillRect/>
          </a:stretch>
        </p:blipFill>
        <p:spPr>
          <a:xfrm>
            <a:off x="484994" y="4351905"/>
            <a:ext cx="737871" cy="737871"/>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299065" y="4490007"/>
            <a:ext cx="10492883"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Watch the </a:t>
            </a:r>
            <a:r>
              <a:rPr lang="en-ZA" sz="2400" dirty="0" smtClean="0">
                <a:solidFill>
                  <a:schemeClr val="tx1">
                    <a:lumMod val="65000"/>
                    <a:lumOff val="35000"/>
                  </a:schemeClr>
                </a:solidFill>
              </a:rPr>
              <a:t>short video </a:t>
            </a:r>
            <a:r>
              <a:rPr lang="en-ZA" sz="2400" dirty="0" smtClean="0">
                <a:solidFill>
                  <a:schemeClr val="tx1">
                    <a:lumMod val="65000"/>
                    <a:lumOff val="35000"/>
                  </a:schemeClr>
                </a:solidFill>
              </a:rPr>
              <a:t>showing</a:t>
            </a:r>
            <a:r>
              <a:rPr lang="en-ZA" sz="2400" dirty="0" smtClean="0">
                <a:solidFill>
                  <a:schemeClr val="tx1">
                    <a:lumMod val="65000"/>
                    <a:lumOff val="35000"/>
                  </a:schemeClr>
                </a:solidFill>
              </a:rPr>
              <a:t> </a:t>
            </a:r>
            <a:r>
              <a:rPr lang="en-ZA" sz="2400" dirty="0" smtClean="0">
                <a:solidFill>
                  <a:schemeClr val="tx1">
                    <a:lumMod val="65000"/>
                    <a:lumOff val="35000"/>
                  </a:schemeClr>
                </a:solidFill>
              </a:rPr>
              <a:t>the </a:t>
            </a:r>
            <a:r>
              <a:rPr lang="en-ZA" sz="2400" dirty="0" smtClean="0">
                <a:solidFill>
                  <a:schemeClr val="tx1">
                    <a:lumMod val="65000"/>
                    <a:lumOff val="35000"/>
                  </a:schemeClr>
                </a:solidFill>
              </a:rPr>
              <a:t>movement</a:t>
            </a:r>
            <a:r>
              <a:rPr lang="en-ZA" sz="2400" dirty="0" smtClean="0">
                <a:solidFill>
                  <a:schemeClr val="tx1">
                    <a:lumMod val="65000"/>
                    <a:lumOff val="35000"/>
                  </a:schemeClr>
                </a:solidFill>
              </a:rPr>
              <a:t> </a:t>
            </a:r>
            <a:r>
              <a:rPr lang="en-ZA" sz="2400" dirty="0" smtClean="0">
                <a:solidFill>
                  <a:schemeClr val="tx1">
                    <a:lumMod val="65000"/>
                    <a:lumOff val="35000"/>
                  </a:schemeClr>
                </a:solidFill>
              </a:rPr>
              <a:t>of electrons </a:t>
            </a:r>
            <a:r>
              <a:rPr lang="en-ZA" sz="2400" dirty="0" smtClean="0">
                <a:solidFill>
                  <a:schemeClr val="tx1">
                    <a:lumMod val="65000"/>
                    <a:lumOff val="35000"/>
                  </a:schemeClr>
                </a:solidFill>
              </a:rPr>
              <a:t>in a metal</a:t>
            </a:r>
            <a:r>
              <a:rPr lang="en-ZA" sz="2400" dirty="0" smtClean="0">
                <a:solidFill>
                  <a:schemeClr val="tx1">
                    <a:lumMod val="65000"/>
                    <a:lumOff val="35000"/>
                  </a:schemeClr>
                </a:solidFill>
              </a:rPr>
              <a:t>.</a:t>
            </a:r>
            <a:endParaRPr lang="en-ZA" sz="2400" dirty="0">
              <a:solidFill>
                <a:schemeClr val="tx1">
                  <a:lumMod val="65000"/>
                  <a:lumOff val="35000"/>
                </a:schemeClr>
              </a:solidFill>
            </a:endParaRPr>
          </a:p>
        </p:txBody>
      </p:sp>
      <p:sp>
        <p:nvSpPr>
          <p:cNvPr id="2" name="Rectangle 1"/>
          <p:cNvSpPr/>
          <p:nvPr/>
        </p:nvSpPr>
        <p:spPr>
          <a:xfrm>
            <a:off x="12468225" y="979334"/>
            <a:ext cx="1990725"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Video demo showing flow of electrons</a:t>
            </a:r>
            <a:endParaRPr lang="en-ZA" dirty="0"/>
          </a:p>
        </p:txBody>
      </p:sp>
    </p:spTree>
    <p:custDataLst>
      <p:tags r:id="rId1"/>
    </p:custDataLst>
    <p:extLst>
      <p:ext uri="{BB962C8B-B14F-4D97-AF65-F5344CB8AC3E}">
        <p14:creationId xmlns:p14="http://schemas.microsoft.com/office/powerpoint/2010/main" val="4235486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1193" y="264463"/>
            <a:ext cx="7616770"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3600" b="1" dirty="0" smtClean="0"/>
              <a:t>A quick quiz</a:t>
            </a:r>
            <a:endParaRPr lang="en-GB" sz="3600" dirty="0">
              <a:latin typeface="+mn-lt"/>
            </a:endParaRPr>
          </a:p>
        </p:txBody>
      </p:sp>
      <p:sp>
        <p:nvSpPr>
          <p:cNvPr id="8" name="Content Placeholder 2"/>
          <p:cNvSpPr txBox="1">
            <a:spLocks/>
          </p:cNvSpPr>
          <p:nvPr/>
        </p:nvSpPr>
        <p:spPr>
          <a:xfrm>
            <a:off x="561193" y="1224575"/>
            <a:ext cx="110497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just"/>
            <a:r>
              <a:rPr lang="en-GB" dirty="0">
                <a:solidFill>
                  <a:schemeClr val="tx1">
                    <a:lumMod val="65000"/>
                    <a:lumOff val="35000"/>
                  </a:schemeClr>
                </a:solidFill>
              </a:rPr>
              <a:t>Before we end off, take some time to check your understanding of what we have covered in this unit by answering the following questions</a:t>
            </a:r>
            <a:r>
              <a:rPr lang="en-GB" dirty="0" smtClean="0">
                <a:solidFill>
                  <a:schemeClr val="tx1">
                    <a:lumMod val="65000"/>
                    <a:lumOff val="35000"/>
                  </a:schemeClr>
                </a:solidFill>
              </a:rPr>
              <a:t>.</a:t>
            </a:r>
          </a:p>
          <a:p>
            <a:pPr algn="just"/>
            <a:endParaRPr lang="en-GB" dirty="0">
              <a:solidFill>
                <a:schemeClr val="tx1">
                  <a:lumMod val="65000"/>
                  <a:lumOff val="35000"/>
                </a:schemeClr>
              </a:solidFill>
            </a:endParaRPr>
          </a:p>
          <a:p>
            <a:pPr algn="just"/>
            <a:r>
              <a:rPr lang="en-GB" dirty="0" smtClean="0">
                <a:solidFill>
                  <a:schemeClr val="tx1">
                    <a:lumMod val="65000"/>
                    <a:lumOff val="35000"/>
                  </a:schemeClr>
                </a:solidFill>
              </a:rPr>
              <a:t>Q1: </a:t>
            </a:r>
            <a:r>
              <a:rPr lang="en-ZA" dirty="0">
                <a:solidFill>
                  <a:schemeClr val="tx1">
                    <a:lumMod val="65000"/>
                    <a:lumOff val="35000"/>
                  </a:schemeClr>
                </a:solidFill>
              </a:rPr>
              <a:t>What is the simplest unit of an element called? </a:t>
            </a:r>
          </a:p>
          <a:p>
            <a:pPr lvl="0" algn="just"/>
            <a:r>
              <a:rPr lang="en-GB" dirty="0" smtClean="0">
                <a:solidFill>
                  <a:schemeClr val="tx1">
                    <a:lumMod val="65000"/>
                    <a:lumOff val="35000"/>
                  </a:schemeClr>
                </a:solidFill>
              </a:rPr>
              <a:t>Q2: </a:t>
            </a:r>
            <a:r>
              <a:rPr lang="en-ZA" dirty="0">
                <a:solidFill>
                  <a:schemeClr val="tx1">
                    <a:lumMod val="65000"/>
                    <a:lumOff val="35000"/>
                  </a:schemeClr>
                </a:solidFill>
              </a:rPr>
              <a:t>What is the mass number for an </a:t>
            </a:r>
            <a:r>
              <a:rPr lang="en-ZA" dirty="0" smtClean="0">
                <a:solidFill>
                  <a:schemeClr val="tx1">
                    <a:lumMod val="65000"/>
                    <a:lumOff val="35000"/>
                  </a:schemeClr>
                </a:solidFill>
              </a:rPr>
              <a:t>atom?</a:t>
            </a:r>
          </a:p>
          <a:p>
            <a:pPr lvl="0" algn="just"/>
            <a:r>
              <a:rPr lang="en-ZA" dirty="0" smtClean="0">
                <a:solidFill>
                  <a:schemeClr val="tx1">
                    <a:lumMod val="65000"/>
                    <a:lumOff val="35000"/>
                  </a:schemeClr>
                </a:solidFill>
              </a:rPr>
              <a:t>Q3: Provide </a:t>
            </a:r>
            <a:r>
              <a:rPr lang="en-ZA" dirty="0">
                <a:solidFill>
                  <a:schemeClr val="tx1">
                    <a:lumMod val="65000"/>
                    <a:lumOff val="35000"/>
                  </a:schemeClr>
                </a:solidFill>
              </a:rPr>
              <a:t>one word for a substance containing atoms of more than one element. </a:t>
            </a:r>
            <a:endParaRPr lang="en-ZA" dirty="0" smtClean="0">
              <a:solidFill>
                <a:schemeClr val="tx1">
                  <a:lumMod val="65000"/>
                  <a:lumOff val="35000"/>
                </a:schemeClr>
              </a:solidFill>
            </a:endParaRPr>
          </a:p>
          <a:p>
            <a:pPr algn="just"/>
            <a:r>
              <a:rPr lang="en-ZA" dirty="0" smtClean="0">
                <a:solidFill>
                  <a:schemeClr val="tx1">
                    <a:lumMod val="65000"/>
                    <a:lumOff val="35000"/>
                  </a:schemeClr>
                </a:solidFill>
              </a:rPr>
              <a:t>Q4: </a:t>
            </a:r>
            <a:r>
              <a:rPr lang="en-ZA" dirty="0">
                <a:solidFill>
                  <a:schemeClr val="tx1">
                    <a:lumMod val="65000"/>
                    <a:lumOff val="35000"/>
                  </a:schemeClr>
                </a:solidFill>
              </a:rPr>
              <a:t>Provide the atomic number for: Hydrogen, Neon, Carbon, Oxygen, Silver, </a:t>
            </a:r>
            <a:r>
              <a:rPr lang="en-ZA" dirty="0" smtClean="0">
                <a:solidFill>
                  <a:schemeClr val="tx1">
                    <a:lumMod val="65000"/>
                    <a:lumOff val="35000"/>
                  </a:schemeClr>
                </a:solidFill>
              </a:rPr>
              <a:t>Aluminium</a:t>
            </a:r>
          </a:p>
          <a:p>
            <a:pPr algn="just"/>
            <a:r>
              <a:rPr lang="en-ZA" dirty="0" smtClean="0">
                <a:solidFill>
                  <a:schemeClr val="tx1">
                    <a:lumMod val="65000"/>
                    <a:lumOff val="35000"/>
                  </a:schemeClr>
                </a:solidFill>
              </a:rPr>
              <a:t>Q5: </a:t>
            </a:r>
            <a:r>
              <a:rPr lang="en-ZA" dirty="0">
                <a:solidFill>
                  <a:schemeClr val="tx1">
                    <a:lumMod val="65000"/>
                    <a:lumOff val="35000"/>
                  </a:schemeClr>
                </a:solidFill>
              </a:rPr>
              <a:t>Name </a:t>
            </a:r>
            <a:r>
              <a:rPr lang="en-ZA" dirty="0" smtClean="0">
                <a:solidFill>
                  <a:schemeClr val="tx1">
                    <a:lumMod val="65000"/>
                    <a:lumOff val="35000"/>
                  </a:schemeClr>
                </a:solidFill>
              </a:rPr>
              <a:t>three sub-atomic </a:t>
            </a:r>
            <a:r>
              <a:rPr lang="en-ZA" dirty="0">
                <a:solidFill>
                  <a:schemeClr val="tx1">
                    <a:lumMod val="65000"/>
                    <a:lumOff val="35000"/>
                  </a:schemeClr>
                </a:solidFill>
              </a:rPr>
              <a:t>particles that make up an atom. </a:t>
            </a:r>
          </a:p>
          <a:p>
            <a:pPr algn="just"/>
            <a:endParaRPr lang="en-ZA" dirty="0">
              <a:solidFill>
                <a:prstClr val="black"/>
              </a:solidFill>
            </a:endParaRPr>
          </a:p>
          <a:p>
            <a:pPr lvl="0" algn="just"/>
            <a:endParaRPr lang="en-ZA" dirty="0"/>
          </a:p>
          <a:p>
            <a:pPr lvl="0" algn="just"/>
            <a:endParaRPr lang="en-ZA" dirty="0">
              <a:solidFill>
                <a:schemeClr val="tx1">
                  <a:lumMod val="65000"/>
                  <a:lumOff val="35000"/>
                </a:schemeClr>
              </a:solidFill>
            </a:endParaRPr>
          </a:p>
          <a:p>
            <a:pPr algn="just"/>
            <a:endParaRPr lang="en-GB" dirty="0">
              <a:solidFill>
                <a:schemeClr val="tx1">
                  <a:lumMod val="65000"/>
                  <a:lumOff val="35000"/>
                </a:schemeClr>
              </a:solidFill>
            </a:endParaRPr>
          </a:p>
          <a:p>
            <a:endParaRPr lang="en-GB" dirty="0">
              <a:solidFill>
                <a:schemeClr val="tx1">
                  <a:lumMod val="65000"/>
                  <a:lumOff val="35000"/>
                </a:schemeClr>
              </a:solidFill>
            </a:endParaRPr>
          </a:p>
          <a:p>
            <a:r>
              <a:rPr lang="en-GB" dirty="0"/>
              <a:t/>
            </a:r>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9" name="Rectangle 8"/>
          <p:cNvSpPr/>
          <p:nvPr/>
        </p:nvSpPr>
        <p:spPr>
          <a:xfrm>
            <a:off x="12334876" y="1131780"/>
            <a:ext cx="2743200" cy="12888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Add feedback and multiple choice options</a:t>
            </a:r>
            <a:endParaRPr lang="en-ZA" dirty="0"/>
          </a:p>
        </p:txBody>
      </p:sp>
    </p:spTree>
    <p:extLst>
      <p:ext uri="{BB962C8B-B14F-4D97-AF65-F5344CB8AC3E}">
        <p14:creationId xmlns:p14="http://schemas.microsoft.com/office/powerpoint/2010/main" val="2896825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88" y="23585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218418" y="235851"/>
            <a:ext cx="7616770"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3600" b="1" dirty="0" smtClean="0"/>
              <a:t>Stop and Reflect</a:t>
            </a:r>
            <a:endParaRPr lang="en-GB" sz="3600" dirty="0">
              <a:latin typeface="+mn-lt"/>
            </a:endParaRPr>
          </a:p>
        </p:txBody>
      </p:sp>
      <p:sp>
        <p:nvSpPr>
          <p:cNvPr id="7" name="Rectangle 6">
            <a:extLst>
              <a:ext uri="{FF2B5EF4-FFF2-40B4-BE49-F238E27FC236}">
                <a16:creationId xmlns:a16="http://schemas.microsoft.com/office/drawing/2014/main" id="{7F2DE604-002E-C142-9C31-C0BAA65CF123}"/>
              </a:ext>
            </a:extLst>
          </p:cNvPr>
          <p:cNvSpPr/>
          <p:nvPr/>
        </p:nvSpPr>
        <p:spPr>
          <a:xfrm>
            <a:off x="561193" y="1631641"/>
            <a:ext cx="11068832" cy="5599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Atoms</a:t>
            </a:r>
            <a:endParaRPr lang="en-GB" sz="3200" dirty="0"/>
          </a:p>
        </p:txBody>
      </p:sp>
      <p:sp>
        <p:nvSpPr>
          <p:cNvPr id="8" name="Rectangle 7">
            <a:extLst>
              <a:ext uri="{FF2B5EF4-FFF2-40B4-BE49-F238E27FC236}">
                <a16:creationId xmlns:a16="http://schemas.microsoft.com/office/drawing/2014/main" id="{31D2CD83-4310-D142-BD2A-5F18469DBC3B}"/>
              </a:ext>
            </a:extLst>
          </p:cNvPr>
          <p:cNvSpPr/>
          <p:nvPr/>
        </p:nvSpPr>
        <p:spPr>
          <a:xfrm>
            <a:off x="561193" y="2333106"/>
            <a:ext cx="11068832" cy="5599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Elements</a:t>
            </a:r>
            <a:endParaRPr lang="en-GB" sz="3200" dirty="0"/>
          </a:p>
        </p:txBody>
      </p:sp>
      <p:sp>
        <p:nvSpPr>
          <p:cNvPr id="9" name="Oval 8">
            <a:extLst>
              <a:ext uri="{FF2B5EF4-FFF2-40B4-BE49-F238E27FC236}">
                <a16:creationId xmlns:a16="http://schemas.microsoft.com/office/drawing/2014/main" id="{2FF7A133-EF8E-6B45-B580-6C3D43A82F26}"/>
              </a:ext>
            </a:extLst>
          </p:cNvPr>
          <p:cNvSpPr/>
          <p:nvPr/>
        </p:nvSpPr>
        <p:spPr>
          <a:xfrm>
            <a:off x="649234" y="171300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1</a:t>
            </a:r>
            <a:endParaRPr lang="en-GB" dirty="0">
              <a:solidFill>
                <a:sysClr val="windowText" lastClr="000000"/>
              </a:solidFill>
            </a:endParaRPr>
          </a:p>
        </p:txBody>
      </p:sp>
      <p:sp>
        <p:nvSpPr>
          <p:cNvPr id="10" name="Oval 9">
            <a:extLst>
              <a:ext uri="{FF2B5EF4-FFF2-40B4-BE49-F238E27FC236}">
                <a16:creationId xmlns:a16="http://schemas.microsoft.com/office/drawing/2014/main" id="{EFFB9B5B-2BCC-5242-982E-F2CFA703593D}"/>
              </a:ext>
            </a:extLst>
          </p:cNvPr>
          <p:cNvSpPr/>
          <p:nvPr/>
        </p:nvSpPr>
        <p:spPr>
          <a:xfrm>
            <a:off x="649234" y="239521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2</a:t>
            </a:r>
            <a:endParaRPr lang="en-GB" dirty="0">
              <a:solidFill>
                <a:sysClr val="windowText" lastClr="000000"/>
              </a:solidFill>
            </a:endParaRPr>
          </a:p>
        </p:txBody>
      </p:sp>
      <p:sp>
        <p:nvSpPr>
          <p:cNvPr id="11" name="Rectangle 10">
            <a:extLst>
              <a:ext uri="{FF2B5EF4-FFF2-40B4-BE49-F238E27FC236}">
                <a16:creationId xmlns:a16="http://schemas.microsoft.com/office/drawing/2014/main" id="{31D2CD83-4310-D142-BD2A-5F18469DBC3B}"/>
              </a:ext>
            </a:extLst>
          </p:cNvPr>
          <p:cNvSpPr/>
          <p:nvPr/>
        </p:nvSpPr>
        <p:spPr>
          <a:xfrm>
            <a:off x="561193" y="3114156"/>
            <a:ext cx="11068832" cy="5599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Molecules</a:t>
            </a:r>
            <a:endParaRPr lang="en-GB" sz="3200" dirty="0"/>
          </a:p>
        </p:txBody>
      </p:sp>
      <p:sp>
        <p:nvSpPr>
          <p:cNvPr id="12" name="Oval 11">
            <a:extLst>
              <a:ext uri="{FF2B5EF4-FFF2-40B4-BE49-F238E27FC236}">
                <a16:creationId xmlns:a16="http://schemas.microsoft.com/office/drawing/2014/main" id="{EFFB9B5B-2BCC-5242-982E-F2CFA703593D}"/>
              </a:ext>
            </a:extLst>
          </p:cNvPr>
          <p:cNvSpPr/>
          <p:nvPr/>
        </p:nvSpPr>
        <p:spPr>
          <a:xfrm>
            <a:off x="649234" y="317626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rPr>
              <a:t>3</a:t>
            </a:r>
            <a:endParaRPr lang="en-GB" dirty="0">
              <a:solidFill>
                <a:sysClr val="windowText" lastClr="000000"/>
              </a:solidFill>
            </a:endParaRPr>
          </a:p>
        </p:txBody>
      </p:sp>
      <p:sp>
        <p:nvSpPr>
          <p:cNvPr id="13" name="Rectangle 12">
            <a:extLst>
              <a:ext uri="{FF2B5EF4-FFF2-40B4-BE49-F238E27FC236}">
                <a16:creationId xmlns:a16="http://schemas.microsoft.com/office/drawing/2014/main" id="{31D2CD83-4310-D142-BD2A-5F18469DBC3B}"/>
              </a:ext>
            </a:extLst>
          </p:cNvPr>
          <p:cNvSpPr/>
          <p:nvPr/>
        </p:nvSpPr>
        <p:spPr>
          <a:xfrm>
            <a:off x="523874" y="3904731"/>
            <a:ext cx="11068832" cy="5599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r>
              <a:rPr lang="en-GB" sz="2800" dirty="0" smtClean="0"/>
              <a:t>Compounds</a:t>
            </a:r>
            <a:endParaRPr lang="en-GB" sz="3200" dirty="0"/>
          </a:p>
        </p:txBody>
      </p:sp>
      <p:sp>
        <p:nvSpPr>
          <p:cNvPr id="14" name="Oval 13">
            <a:extLst>
              <a:ext uri="{FF2B5EF4-FFF2-40B4-BE49-F238E27FC236}">
                <a16:creationId xmlns:a16="http://schemas.microsoft.com/office/drawing/2014/main" id="{EFFB9B5B-2BCC-5242-982E-F2CFA703593D}"/>
              </a:ext>
            </a:extLst>
          </p:cNvPr>
          <p:cNvSpPr/>
          <p:nvPr/>
        </p:nvSpPr>
        <p:spPr>
          <a:xfrm>
            <a:off x="611915" y="396683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4</a:t>
            </a:r>
            <a:endParaRPr lang="en-GB" dirty="0">
              <a:solidFill>
                <a:sysClr val="windowText" lastClr="000000"/>
              </a:solidFill>
            </a:endParaRPr>
          </a:p>
        </p:txBody>
      </p:sp>
    </p:spTree>
    <p:extLst>
      <p:ext uri="{BB962C8B-B14F-4D97-AF65-F5344CB8AC3E}">
        <p14:creationId xmlns:p14="http://schemas.microsoft.com/office/powerpoint/2010/main" val="2684812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561193" y="264463"/>
            <a:ext cx="7616770" cy="960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ZA" b="1" dirty="0" smtClean="0"/>
              <a:t>APPENDIX</a:t>
            </a:r>
            <a:endParaRPr lang="en-GB" dirty="0">
              <a:latin typeface="+mn-lt"/>
            </a:endParaRPr>
          </a:p>
        </p:txBody>
      </p:sp>
    </p:spTree>
    <p:custDataLst>
      <p:tags r:id="rId1"/>
    </p:custDataLst>
    <p:extLst>
      <p:ext uri="{BB962C8B-B14F-4D97-AF65-F5344CB8AC3E}">
        <p14:creationId xmlns:p14="http://schemas.microsoft.com/office/powerpoint/2010/main" val="1902319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b="1" dirty="0" smtClean="0"/>
              <a:t>Appendix</a:t>
            </a:r>
            <a:endParaRPr lang="en-ZA" sz="5400" b="1" dirty="0"/>
          </a:p>
        </p:txBody>
      </p:sp>
      <p:graphicFrame>
        <p:nvGraphicFramePr>
          <p:cNvPr id="4" name="Table 3"/>
          <p:cNvGraphicFramePr>
            <a:graphicFrameLocks noGrp="1"/>
          </p:cNvGraphicFramePr>
          <p:nvPr>
            <p:extLst>
              <p:ext uri="{D42A27DB-BD31-4B8C-83A1-F6EECF244321}">
                <p14:modId xmlns:p14="http://schemas.microsoft.com/office/powerpoint/2010/main" val="2370177724"/>
              </p:ext>
            </p:extLst>
          </p:nvPr>
        </p:nvGraphicFramePr>
        <p:xfrm>
          <a:off x="297880" y="741779"/>
          <a:ext cx="11055921" cy="6088281"/>
        </p:xfrm>
        <a:graphic>
          <a:graphicData uri="http://schemas.openxmlformats.org/drawingml/2006/table">
            <a:tbl>
              <a:tblPr firstRow="1" bandRow="1">
                <a:tableStyleId>{5C22544A-7EE6-4342-B048-85BDC9FD1C3A}</a:tableStyleId>
              </a:tblPr>
              <a:tblGrid>
                <a:gridCol w="3685307">
                  <a:extLst>
                    <a:ext uri="{9D8B030D-6E8A-4147-A177-3AD203B41FA5}">
                      <a16:colId xmlns:a16="http://schemas.microsoft.com/office/drawing/2014/main" val="20000"/>
                    </a:ext>
                  </a:extLst>
                </a:gridCol>
                <a:gridCol w="3685307">
                  <a:extLst>
                    <a:ext uri="{9D8B030D-6E8A-4147-A177-3AD203B41FA5}">
                      <a16:colId xmlns:a16="http://schemas.microsoft.com/office/drawing/2014/main" val="20001"/>
                    </a:ext>
                  </a:extLst>
                </a:gridCol>
                <a:gridCol w="3685307">
                  <a:extLst>
                    <a:ext uri="{9D8B030D-6E8A-4147-A177-3AD203B41FA5}">
                      <a16:colId xmlns:a16="http://schemas.microsoft.com/office/drawing/2014/main" val="20002"/>
                    </a:ext>
                  </a:extLst>
                </a:gridCol>
              </a:tblGrid>
              <a:tr h="287853">
                <a:tc>
                  <a:txBody>
                    <a:bodyPr/>
                    <a:lstStyle/>
                    <a:p>
                      <a:r>
                        <a:rPr lang="en-ZA" dirty="0" smtClean="0"/>
                        <a:t>ICON REQUIRED</a:t>
                      </a:r>
                      <a:endParaRPr lang="en-ZA" dirty="0"/>
                    </a:p>
                  </a:txBody>
                  <a:tcPr/>
                </a:tc>
                <a:tc>
                  <a:txBody>
                    <a:bodyPr/>
                    <a:lstStyle/>
                    <a:p>
                      <a:r>
                        <a:rPr lang="en-ZA" dirty="0" smtClean="0"/>
                        <a:t>ICON PURPOSE</a:t>
                      </a:r>
                      <a:endParaRPr lang="en-ZA" dirty="0"/>
                    </a:p>
                  </a:txBody>
                  <a:tcPr/>
                </a:tc>
                <a:tc>
                  <a:txBody>
                    <a:bodyPr/>
                    <a:lstStyle/>
                    <a:p>
                      <a:r>
                        <a:rPr lang="en-ZA" dirty="0" smtClean="0"/>
                        <a:t>Example:</a:t>
                      </a:r>
                      <a:endParaRPr lang="en-ZA" dirty="0"/>
                    </a:p>
                  </a:txBody>
                  <a:tcPr/>
                </a:tc>
                <a:extLst>
                  <a:ext uri="{0D108BD9-81ED-4DB2-BD59-A6C34878D82A}">
                    <a16:rowId xmlns:a16="http://schemas.microsoft.com/office/drawing/2014/main" val="10000"/>
                  </a:ext>
                </a:extLst>
              </a:tr>
              <a:tr h="370840">
                <a:tc>
                  <a:txBody>
                    <a:bodyPr/>
                    <a:lstStyle/>
                    <a:p>
                      <a:r>
                        <a:rPr lang="en-ZA" dirty="0" smtClean="0"/>
                        <a:t>Outcomes</a:t>
                      </a:r>
                      <a:endParaRPr lang="en-ZA" dirty="0"/>
                    </a:p>
                  </a:txBody>
                  <a:tcPr/>
                </a:tc>
                <a:tc>
                  <a:txBody>
                    <a:bodyPr/>
                    <a:lstStyle/>
                    <a:p>
                      <a:r>
                        <a:rPr lang="en-ZA" dirty="0" smtClean="0"/>
                        <a:t>Icon to represent Learning</a:t>
                      </a:r>
                      <a:r>
                        <a:rPr lang="en-ZA" baseline="0" dirty="0" smtClean="0"/>
                        <a:t> Outcomes</a:t>
                      </a:r>
                      <a:endParaRPr lang="en-ZA" dirty="0"/>
                    </a:p>
                  </a:txBody>
                  <a:tcPr/>
                </a:tc>
                <a:tc>
                  <a:txBody>
                    <a:bodyPr/>
                    <a:lstStyle/>
                    <a:p>
                      <a:endParaRPr lang="en-ZA" dirty="0" smtClean="0"/>
                    </a:p>
                    <a:p>
                      <a:endParaRPr lang="en-ZA" dirty="0" smtClean="0"/>
                    </a:p>
                    <a:p>
                      <a:endParaRPr lang="en-ZA" dirty="0" smtClean="0"/>
                    </a:p>
                    <a:p>
                      <a:endParaRPr lang="en-ZA" dirty="0"/>
                    </a:p>
                  </a:txBody>
                  <a:tcPr/>
                </a:tc>
                <a:extLst>
                  <a:ext uri="{0D108BD9-81ED-4DB2-BD59-A6C34878D82A}">
                    <a16:rowId xmlns:a16="http://schemas.microsoft.com/office/drawing/2014/main" val="10001"/>
                  </a:ext>
                </a:extLst>
              </a:tr>
              <a:tr h="729970">
                <a:tc>
                  <a:txBody>
                    <a:bodyPr/>
                    <a:lstStyle/>
                    <a:p>
                      <a:r>
                        <a:rPr lang="en-ZA" dirty="0" smtClean="0"/>
                        <a:t>Extra Information</a:t>
                      </a:r>
                      <a:endParaRPr lang="en-ZA" dirty="0"/>
                    </a:p>
                  </a:txBody>
                  <a:tcPr/>
                </a:tc>
                <a:tc>
                  <a:txBody>
                    <a:bodyPr/>
                    <a:lstStyle/>
                    <a:p>
                      <a:r>
                        <a:rPr lang="en-ZA" dirty="0" smtClean="0"/>
                        <a:t>Icon to represent Additional Information</a:t>
                      </a:r>
                      <a:endParaRPr lang="en-ZA" dirty="0"/>
                    </a:p>
                  </a:txBody>
                  <a:tcPr/>
                </a:tc>
                <a:tc>
                  <a:txBody>
                    <a:bodyPr/>
                    <a:lstStyle/>
                    <a:p>
                      <a:endParaRPr lang="en-ZA" dirty="0" smtClean="0"/>
                    </a:p>
                    <a:p>
                      <a:endParaRPr lang="en-ZA" dirty="0" smtClean="0"/>
                    </a:p>
                    <a:p>
                      <a:endParaRPr lang="en-ZA" dirty="0"/>
                    </a:p>
                  </a:txBody>
                  <a:tcPr/>
                </a:tc>
                <a:extLst>
                  <a:ext uri="{0D108BD9-81ED-4DB2-BD59-A6C34878D82A}">
                    <a16:rowId xmlns:a16="http://schemas.microsoft.com/office/drawing/2014/main" val="10002"/>
                  </a:ext>
                </a:extLst>
              </a:tr>
              <a:tr h="370840">
                <a:tc>
                  <a:txBody>
                    <a:bodyPr/>
                    <a:lstStyle/>
                    <a:p>
                      <a:r>
                        <a:rPr lang="en-ZA" dirty="0" smtClean="0"/>
                        <a:t>Instruction</a:t>
                      </a:r>
                      <a:endParaRPr lang="en-ZA" dirty="0"/>
                    </a:p>
                  </a:txBody>
                  <a:tcPr/>
                </a:tc>
                <a:tc>
                  <a:txBody>
                    <a:bodyPr/>
                    <a:lstStyle/>
                    <a:p>
                      <a:r>
                        <a:rPr lang="en-ZA" dirty="0" smtClean="0"/>
                        <a:t>Icon/ Or actual person to represent an Instruction</a:t>
                      </a:r>
                      <a:r>
                        <a:rPr lang="en-ZA" baseline="0" dirty="0" smtClean="0"/>
                        <a:t> (something learner needs to do)</a:t>
                      </a:r>
                      <a:endParaRPr lang="en-ZA" dirty="0"/>
                    </a:p>
                  </a:txBody>
                  <a:tcPr/>
                </a:tc>
                <a:tc>
                  <a:txBody>
                    <a:bodyPr/>
                    <a:lstStyle/>
                    <a:p>
                      <a:endParaRPr lang="en-ZA" dirty="0" smtClean="0"/>
                    </a:p>
                    <a:p>
                      <a:endParaRPr lang="en-ZA" dirty="0" smtClean="0"/>
                    </a:p>
                    <a:p>
                      <a:endParaRPr lang="en-ZA" dirty="0"/>
                    </a:p>
                  </a:txBody>
                  <a:tcPr/>
                </a:tc>
                <a:extLst>
                  <a:ext uri="{0D108BD9-81ED-4DB2-BD59-A6C34878D82A}">
                    <a16:rowId xmlns:a16="http://schemas.microsoft.com/office/drawing/2014/main" val="10003"/>
                  </a:ext>
                </a:extLst>
              </a:tr>
              <a:tr h="675541">
                <a:tc>
                  <a:txBody>
                    <a:bodyPr/>
                    <a:lstStyle/>
                    <a:p>
                      <a:r>
                        <a:rPr lang="en-ZA" dirty="0" smtClean="0"/>
                        <a:t>Tip</a:t>
                      </a:r>
                      <a:endParaRPr lang="en-ZA" dirty="0"/>
                    </a:p>
                  </a:txBody>
                  <a:tcPr/>
                </a:tc>
                <a:tc>
                  <a:txBody>
                    <a:bodyPr/>
                    <a:lstStyle/>
                    <a:p>
                      <a:r>
                        <a:rPr lang="en-ZA" dirty="0" smtClean="0"/>
                        <a:t>Icon to represent a hint or tip</a:t>
                      </a:r>
                      <a:endParaRPr lang="en-ZA" dirty="0"/>
                    </a:p>
                  </a:txBody>
                  <a:tcPr/>
                </a:tc>
                <a:tc>
                  <a:txBody>
                    <a:bodyPr/>
                    <a:lstStyle/>
                    <a:p>
                      <a:endParaRPr lang="en-ZA" dirty="0" smtClean="0"/>
                    </a:p>
                    <a:p>
                      <a:endParaRPr lang="en-ZA" dirty="0" smtClean="0"/>
                    </a:p>
                    <a:p>
                      <a:endParaRPr lang="en-ZA" dirty="0"/>
                    </a:p>
                  </a:txBody>
                  <a:tcPr/>
                </a:tc>
                <a:extLst>
                  <a:ext uri="{0D108BD9-81ED-4DB2-BD59-A6C34878D82A}">
                    <a16:rowId xmlns:a16="http://schemas.microsoft.com/office/drawing/2014/main" val="10004"/>
                  </a:ext>
                </a:extLst>
              </a:tr>
              <a:tr h="876201">
                <a:tc>
                  <a:txBody>
                    <a:bodyPr/>
                    <a:lstStyle/>
                    <a:p>
                      <a:r>
                        <a:rPr lang="en-ZA" dirty="0" smtClean="0"/>
                        <a:t>Glossary</a:t>
                      </a:r>
                      <a:endParaRPr lang="en-ZA" dirty="0"/>
                    </a:p>
                  </a:txBody>
                  <a:tcPr/>
                </a:tc>
                <a:tc>
                  <a:txBody>
                    <a:bodyPr/>
                    <a:lstStyle/>
                    <a:p>
                      <a:r>
                        <a:rPr lang="en-ZA" dirty="0" smtClean="0"/>
                        <a:t>Icon to represent Glossary Page</a:t>
                      </a:r>
                      <a:endParaRPr lang="en-ZA" dirty="0"/>
                    </a:p>
                  </a:txBody>
                  <a:tcPr/>
                </a:tc>
                <a:tc>
                  <a:txBody>
                    <a:bodyPr/>
                    <a:lstStyle/>
                    <a:p>
                      <a:endParaRPr lang="en-ZA" dirty="0" smtClean="0"/>
                    </a:p>
                    <a:p>
                      <a:endParaRPr lang="en-ZA" dirty="0" smtClean="0"/>
                    </a:p>
                    <a:p>
                      <a:endParaRPr lang="en-ZA" dirty="0"/>
                    </a:p>
                  </a:txBody>
                  <a:tcPr/>
                </a:tc>
                <a:extLst>
                  <a:ext uri="{0D108BD9-81ED-4DB2-BD59-A6C34878D82A}">
                    <a16:rowId xmlns:a16="http://schemas.microsoft.com/office/drawing/2014/main" val="10005"/>
                  </a:ext>
                </a:extLst>
              </a:tr>
              <a:tr h="876201">
                <a:tc>
                  <a:txBody>
                    <a:bodyPr/>
                    <a:lstStyle/>
                    <a:p>
                      <a:r>
                        <a:rPr lang="en-ZA" dirty="0" smtClean="0"/>
                        <a:t>Reflection</a:t>
                      </a:r>
                      <a:endParaRPr lang="en-ZA" dirty="0"/>
                    </a:p>
                  </a:txBody>
                  <a:tcPr/>
                </a:tc>
                <a:tc>
                  <a:txBody>
                    <a:bodyPr/>
                    <a:lstStyle/>
                    <a:p>
                      <a:r>
                        <a:rPr lang="en-ZA" dirty="0" smtClean="0"/>
                        <a:t>Icon to represent Reflection/ Stop</a:t>
                      </a:r>
                      <a:r>
                        <a:rPr lang="en-ZA" baseline="0" dirty="0" smtClean="0"/>
                        <a:t> </a:t>
                      </a:r>
                      <a:r>
                        <a:rPr lang="en-ZA" baseline="0" smtClean="0"/>
                        <a:t>and Think</a:t>
                      </a:r>
                      <a:endParaRPr lang="en-ZA" dirty="0"/>
                    </a:p>
                  </a:txBody>
                  <a:tcPr/>
                </a:tc>
                <a:tc>
                  <a:txBody>
                    <a:bodyPr/>
                    <a:lstStyle/>
                    <a:p>
                      <a:endParaRPr lang="en-ZA"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97880" y="97869"/>
            <a:ext cx="3988370" cy="584775"/>
          </a:xfrm>
          <a:prstGeom prst="rect">
            <a:avLst/>
          </a:prstGeom>
          <a:noFill/>
        </p:spPr>
        <p:txBody>
          <a:bodyPr wrap="square" rtlCol="0">
            <a:spAutoFit/>
          </a:bodyPr>
          <a:lstStyle/>
          <a:p>
            <a:r>
              <a:rPr lang="en-ZA" sz="3200" b="1" dirty="0" smtClean="0"/>
              <a:t>ICONS REQUIRED</a:t>
            </a:r>
            <a:endParaRPr lang="en-ZA" sz="3200" b="1" dirty="0"/>
          </a:p>
        </p:txBody>
      </p:sp>
      <p:pic>
        <p:nvPicPr>
          <p:cNvPr id="6" name="Picture 4" descr="Image result for outcomes icon"/>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7817658" y="1303125"/>
            <a:ext cx="775126" cy="775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450" y="2416905"/>
            <a:ext cx="611334" cy="61133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064755" y="4149890"/>
            <a:ext cx="687435" cy="687435"/>
          </a:xfrm>
          <a:prstGeom prst="rect">
            <a:avLst/>
          </a:prstGeom>
        </p:spPr>
      </p:pic>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xmlns="" r:embed="rId11"/>
              </a:ext>
            </a:extLst>
          </a:blip>
          <a:stretch>
            <a:fillRect/>
          </a:stretch>
        </p:blipFill>
        <p:spPr>
          <a:xfrm>
            <a:off x="7981450" y="3287122"/>
            <a:ext cx="854046" cy="854046"/>
          </a:xfrm>
          <a:prstGeom prst="rect">
            <a:avLst/>
          </a:prstGeom>
        </p:spPr>
      </p:pic>
      <p:pic>
        <p:nvPicPr>
          <p:cNvPr id="10" name="Picture 2" descr="Image result for glossary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6899" y="5079068"/>
            <a:ext cx="692517" cy="692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8577" y="5996556"/>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910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61193" y="264463"/>
            <a:ext cx="7616770" cy="960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ZA" b="1" dirty="0" smtClean="0"/>
              <a:t>Video Script- What is an atom?</a:t>
            </a:r>
            <a:endParaRPr lang="en-GB" dirty="0">
              <a:latin typeface="+mn-lt"/>
            </a:endParaRPr>
          </a:p>
        </p:txBody>
      </p:sp>
      <p:sp>
        <p:nvSpPr>
          <p:cNvPr id="5" name="Content Placeholder 2"/>
          <p:cNvSpPr txBox="1">
            <a:spLocks/>
          </p:cNvSpPr>
          <p:nvPr/>
        </p:nvSpPr>
        <p:spPr>
          <a:xfrm>
            <a:off x="561192" y="909264"/>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0"/>
            <a:r>
              <a:rPr lang="en-ZA" sz="1600" dirty="0" smtClean="0">
                <a:solidFill>
                  <a:schemeClr val="tx1">
                    <a:lumMod val="65000"/>
                    <a:lumOff val="35000"/>
                  </a:schemeClr>
                </a:solidFill>
              </a:rPr>
              <a:t>Video of a topic expert speaking through main characteristics/features of atoms, interspersed with </a:t>
            </a:r>
            <a:r>
              <a:rPr lang="en-ZA" sz="1600" b="1" dirty="0" smtClean="0">
                <a:solidFill>
                  <a:schemeClr val="tx1">
                    <a:lumMod val="65000"/>
                    <a:lumOff val="35000"/>
                  </a:schemeClr>
                </a:solidFill>
              </a:rPr>
              <a:t>hand-drawn images/sketches </a:t>
            </a:r>
            <a:r>
              <a:rPr lang="en-ZA" sz="1600" dirty="0" smtClean="0">
                <a:solidFill>
                  <a:schemeClr val="tx1">
                    <a:lumMod val="65000"/>
                    <a:lumOff val="35000"/>
                  </a:schemeClr>
                </a:solidFill>
              </a:rPr>
              <a:t>to illustrate points. </a:t>
            </a:r>
            <a:r>
              <a:rPr lang="en-ZA" sz="1600" b="1" dirty="0" smtClean="0">
                <a:solidFill>
                  <a:schemeClr val="tx1">
                    <a:lumMod val="65000"/>
                    <a:lumOff val="35000"/>
                  </a:schemeClr>
                </a:solidFill>
              </a:rPr>
              <a:t>Talking Points to be covered include:</a:t>
            </a:r>
          </a:p>
          <a:p>
            <a:pPr marL="285750" lvl="0" indent="-285750">
              <a:spcBef>
                <a:spcPts val="0"/>
              </a:spcBef>
              <a:buFont typeface="Arial" panose="020B0604020202020204" pitchFamily="34" charset="0"/>
              <a:buChar char="•"/>
            </a:pPr>
            <a:r>
              <a:rPr lang="en-ZA" sz="1600" b="1" dirty="0" smtClean="0">
                <a:solidFill>
                  <a:schemeClr val="tx1">
                    <a:lumMod val="65000"/>
                    <a:lumOff val="35000"/>
                  </a:schemeClr>
                </a:solidFill>
              </a:rPr>
              <a:t>Structure of atom</a:t>
            </a:r>
          </a:p>
          <a:p>
            <a:pPr marL="742950" lvl="1" indent="-285750">
              <a:buFont typeface="Arial" panose="020B0604020202020204" pitchFamily="34" charset="0"/>
              <a:buChar char="•"/>
            </a:pPr>
            <a:r>
              <a:rPr lang="en-ZA" sz="1400" b="1" dirty="0" smtClean="0">
                <a:solidFill>
                  <a:schemeClr val="tx1">
                    <a:lumMod val="65000"/>
                    <a:lumOff val="35000"/>
                  </a:schemeClr>
                </a:solidFill>
              </a:rPr>
              <a:t>Inner core:</a:t>
            </a:r>
          </a:p>
          <a:p>
            <a:pPr marL="1200150" lvl="2" indent="-285750">
              <a:buFont typeface="Arial" panose="020B0604020202020204" pitchFamily="34" charset="0"/>
              <a:buChar char="•"/>
            </a:pPr>
            <a:r>
              <a:rPr lang="en-ZA" sz="1400" dirty="0" smtClean="0">
                <a:solidFill>
                  <a:schemeClr val="tx1">
                    <a:lumMod val="65000"/>
                    <a:lumOff val="35000"/>
                  </a:schemeClr>
                </a:solidFill>
              </a:rPr>
              <a:t>Most of the mass of the atom is found in the inner core</a:t>
            </a:r>
          </a:p>
          <a:p>
            <a:pPr marL="1200150" lvl="2" indent="-285750">
              <a:buFont typeface="Arial" panose="020B0604020202020204" pitchFamily="34" charset="0"/>
              <a:buChar char="•"/>
            </a:pPr>
            <a:r>
              <a:rPr lang="en-ZA" sz="1400" dirty="0" smtClean="0">
                <a:solidFill>
                  <a:schemeClr val="tx1">
                    <a:lumMod val="65000"/>
                    <a:lumOff val="35000"/>
                  </a:schemeClr>
                </a:solidFill>
              </a:rPr>
              <a:t>Contains </a:t>
            </a:r>
            <a:r>
              <a:rPr lang="en-ZA" sz="1400" dirty="0">
                <a:solidFill>
                  <a:schemeClr val="tx1">
                    <a:lumMod val="65000"/>
                    <a:lumOff val="35000"/>
                  </a:schemeClr>
                </a:solidFill>
              </a:rPr>
              <a:t>n</a:t>
            </a:r>
            <a:r>
              <a:rPr lang="en-ZA" sz="1400" dirty="0" smtClean="0">
                <a:solidFill>
                  <a:schemeClr val="tx1">
                    <a:lumMod val="65000"/>
                    <a:lumOff val="35000"/>
                  </a:schemeClr>
                </a:solidFill>
              </a:rPr>
              <a:t>ucleus consisting of </a:t>
            </a:r>
            <a:r>
              <a:rPr lang="en-ZA" sz="1400" dirty="0">
                <a:solidFill>
                  <a:schemeClr val="tx1">
                    <a:lumMod val="65000"/>
                    <a:lumOff val="35000"/>
                  </a:schemeClr>
                </a:solidFill>
              </a:rPr>
              <a:t>protons and </a:t>
            </a:r>
            <a:r>
              <a:rPr lang="en-ZA" sz="1400" dirty="0" smtClean="0">
                <a:solidFill>
                  <a:schemeClr val="tx1">
                    <a:lumMod val="65000"/>
                    <a:lumOff val="35000"/>
                  </a:schemeClr>
                </a:solidFill>
              </a:rPr>
              <a:t>neutrons</a:t>
            </a:r>
            <a:r>
              <a:rPr lang="en-ZA" sz="1400" dirty="0" smtClean="0">
                <a:solidFill>
                  <a:schemeClr val="tx1">
                    <a:lumMod val="65000"/>
                    <a:lumOff val="35000"/>
                  </a:schemeClr>
                </a:solidFill>
              </a:rPr>
              <a:t>.</a:t>
            </a:r>
          </a:p>
          <a:p>
            <a:pPr marL="1200150" lvl="2" indent="-285750">
              <a:buFont typeface="Arial" panose="020B0604020202020204" pitchFamily="34" charset="0"/>
              <a:buChar char="•"/>
            </a:pPr>
            <a:r>
              <a:rPr lang="en-ZA" sz="1400" dirty="0" smtClean="0">
                <a:solidFill>
                  <a:schemeClr val="tx1">
                    <a:lumMod val="65000"/>
                    <a:lumOff val="35000"/>
                  </a:schemeClr>
                </a:solidFill>
              </a:rPr>
              <a:t>Held together by very strong nuclear forces. </a:t>
            </a:r>
            <a:endParaRPr lang="en-ZA" sz="1400" dirty="0" smtClean="0">
              <a:solidFill>
                <a:schemeClr val="tx1">
                  <a:lumMod val="65000"/>
                  <a:lumOff val="35000"/>
                </a:schemeClr>
              </a:solidFill>
            </a:endParaRPr>
          </a:p>
          <a:p>
            <a:pPr marL="1200150" lvl="2" indent="-285750">
              <a:buFont typeface="Arial" panose="020B0604020202020204" pitchFamily="34" charset="0"/>
              <a:buChar char="•"/>
            </a:pPr>
            <a:r>
              <a:rPr lang="en-ZA" sz="1400" b="1" dirty="0" smtClean="0">
                <a:solidFill>
                  <a:schemeClr val="tx1">
                    <a:lumMod val="65000"/>
                    <a:lumOff val="35000"/>
                  </a:schemeClr>
                </a:solidFill>
              </a:rPr>
              <a:t>Protons (p</a:t>
            </a:r>
            <a:r>
              <a:rPr lang="en-ZA" sz="1400" b="1" baseline="30000" dirty="0" smtClean="0">
                <a:solidFill>
                  <a:schemeClr val="tx1">
                    <a:lumMod val="65000"/>
                    <a:lumOff val="35000"/>
                  </a:schemeClr>
                </a:solidFill>
              </a:rPr>
              <a:t>+</a:t>
            </a:r>
            <a:r>
              <a:rPr lang="en-ZA" sz="1400" b="1" dirty="0" smtClean="0">
                <a:solidFill>
                  <a:schemeClr val="tx1">
                    <a:lumMod val="65000"/>
                    <a:lumOff val="35000"/>
                  </a:schemeClr>
                </a:solidFill>
              </a:rPr>
              <a:t>)</a:t>
            </a:r>
            <a:endParaRPr lang="en-ZA" sz="1400" b="1" dirty="0">
              <a:solidFill>
                <a:schemeClr val="tx1">
                  <a:lumMod val="65000"/>
                  <a:lumOff val="35000"/>
                </a:schemeClr>
              </a:solidFill>
            </a:endParaRPr>
          </a:p>
          <a:p>
            <a:pPr marL="1657350" lvl="3" indent="-285750">
              <a:buFont typeface="Arial" panose="020B0604020202020204" pitchFamily="34" charset="0"/>
              <a:buChar char="•"/>
            </a:pPr>
            <a:r>
              <a:rPr lang="en-ZA" sz="1400" dirty="0">
                <a:solidFill>
                  <a:schemeClr val="tx1">
                    <a:lumMod val="65000"/>
                    <a:lumOff val="35000"/>
                  </a:schemeClr>
                </a:solidFill>
              </a:rPr>
              <a:t>These are positively charged particles found in the nucleus. </a:t>
            </a:r>
          </a:p>
          <a:p>
            <a:pPr marL="1657350" lvl="3" indent="-285750">
              <a:buFont typeface="Arial" panose="020B0604020202020204" pitchFamily="34" charset="0"/>
              <a:buChar char="•"/>
            </a:pPr>
            <a:r>
              <a:rPr lang="en-ZA" sz="1400" dirty="0" smtClean="0">
                <a:solidFill>
                  <a:schemeClr val="tx1">
                    <a:lumMod val="65000"/>
                    <a:lumOff val="35000"/>
                  </a:schemeClr>
                </a:solidFill>
              </a:rPr>
              <a:t>The number of protons is called the atomic </a:t>
            </a:r>
            <a:r>
              <a:rPr lang="en-ZA" sz="1400" dirty="0">
                <a:solidFill>
                  <a:schemeClr val="tx1">
                    <a:lumMod val="65000"/>
                    <a:lumOff val="35000"/>
                  </a:schemeClr>
                </a:solidFill>
              </a:rPr>
              <a:t>number of </a:t>
            </a:r>
            <a:r>
              <a:rPr lang="en-ZA" sz="1400" dirty="0" smtClean="0">
                <a:solidFill>
                  <a:schemeClr val="tx1">
                    <a:lumMod val="65000"/>
                    <a:lumOff val="35000"/>
                  </a:schemeClr>
                </a:solidFill>
              </a:rPr>
              <a:t>an element. Every element has a unique atomic number. </a:t>
            </a:r>
            <a:endParaRPr lang="en-ZA" sz="1400" dirty="0">
              <a:solidFill>
                <a:schemeClr val="tx1">
                  <a:lumMod val="65000"/>
                  <a:lumOff val="35000"/>
                </a:schemeClr>
              </a:solidFill>
            </a:endParaRPr>
          </a:p>
          <a:p>
            <a:pPr marL="1200150" lvl="2" indent="-285750">
              <a:buFont typeface="Arial" panose="020B0604020202020204" pitchFamily="34" charset="0"/>
              <a:buChar char="•"/>
            </a:pPr>
            <a:r>
              <a:rPr lang="en-ZA" sz="1400" b="1" dirty="0" smtClean="0">
                <a:solidFill>
                  <a:schemeClr val="tx1">
                    <a:lumMod val="65000"/>
                    <a:lumOff val="35000"/>
                  </a:schemeClr>
                </a:solidFill>
              </a:rPr>
              <a:t>Neutrons (n</a:t>
            </a:r>
            <a:r>
              <a:rPr lang="en-ZA" sz="1400" b="1" baseline="30000" dirty="0" smtClean="0">
                <a:solidFill>
                  <a:schemeClr val="tx1">
                    <a:lumMod val="65000"/>
                    <a:lumOff val="35000"/>
                  </a:schemeClr>
                </a:solidFill>
              </a:rPr>
              <a:t>o</a:t>
            </a:r>
            <a:r>
              <a:rPr lang="en-ZA" sz="1400" b="1" dirty="0" smtClean="0">
                <a:solidFill>
                  <a:schemeClr val="tx1">
                    <a:lumMod val="65000"/>
                    <a:lumOff val="35000"/>
                  </a:schemeClr>
                </a:solidFill>
              </a:rPr>
              <a:t>)</a:t>
            </a:r>
            <a:endParaRPr lang="en-ZA" sz="1400" b="1" dirty="0">
              <a:solidFill>
                <a:schemeClr val="tx1">
                  <a:lumMod val="65000"/>
                  <a:lumOff val="35000"/>
                </a:schemeClr>
              </a:solidFill>
            </a:endParaRPr>
          </a:p>
          <a:p>
            <a:pPr marL="1657350" lvl="3" indent="-285750">
              <a:buFont typeface="Arial" panose="020B0604020202020204" pitchFamily="34" charset="0"/>
              <a:buChar char="•"/>
            </a:pPr>
            <a:r>
              <a:rPr lang="en-ZA" sz="1400" dirty="0">
                <a:solidFill>
                  <a:schemeClr val="tx1">
                    <a:lumMod val="65000"/>
                    <a:lumOff val="35000"/>
                  </a:schemeClr>
                </a:solidFill>
              </a:rPr>
              <a:t>These are neutral particles found in the nucleus of the atom.</a:t>
            </a:r>
          </a:p>
          <a:p>
            <a:pPr marL="1657350" lvl="3" indent="-285750">
              <a:buFont typeface="Arial" panose="020B0604020202020204" pitchFamily="34" charset="0"/>
              <a:buChar char="•"/>
            </a:pPr>
            <a:r>
              <a:rPr lang="en-ZA" sz="1400" dirty="0">
                <a:solidFill>
                  <a:schemeClr val="tx1">
                    <a:lumMod val="65000"/>
                    <a:lumOff val="35000"/>
                  </a:schemeClr>
                </a:solidFill>
              </a:rPr>
              <a:t>Atoms of an element can have different numbers of neutrons</a:t>
            </a:r>
            <a:endParaRPr lang="en-ZA" sz="1400" dirty="0" smtClean="0">
              <a:solidFill>
                <a:schemeClr val="tx1">
                  <a:lumMod val="65000"/>
                  <a:lumOff val="35000"/>
                </a:schemeClr>
              </a:solidFill>
            </a:endParaRPr>
          </a:p>
          <a:p>
            <a:pPr marL="742950" lvl="1" indent="-285750">
              <a:spcBef>
                <a:spcPts val="0"/>
              </a:spcBef>
              <a:buFont typeface="Arial" panose="020B0604020202020204" pitchFamily="34" charset="0"/>
              <a:buChar char="•"/>
            </a:pPr>
            <a:r>
              <a:rPr lang="en-ZA" sz="1400" b="1" dirty="0" smtClean="0">
                <a:solidFill>
                  <a:schemeClr val="tx1">
                    <a:lumMod val="65000"/>
                    <a:lumOff val="35000"/>
                  </a:schemeClr>
                </a:solidFill>
              </a:rPr>
              <a:t>Outer region:</a:t>
            </a:r>
          </a:p>
          <a:p>
            <a:pPr marL="1200150" lvl="2" indent="-285750">
              <a:buFont typeface="Arial" panose="020B0604020202020204" pitchFamily="34" charset="0"/>
              <a:buChar char="•"/>
            </a:pPr>
            <a:r>
              <a:rPr lang="en-ZA" sz="1400" dirty="0" smtClean="0">
                <a:solidFill>
                  <a:schemeClr val="tx1">
                    <a:lumMod val="65000"/>
                    <a:lumOff val="35000"/>
                  </a:schemeClr>
                </a:solidFill>
              </a:rPr>
              <a:t>Cloud of</a:t>
            </a:r>
            <a:r>
              <a:rPr lang="en-ZA" sz="1400" dirty="0" smtClean="0">
                <a:solidFill>
                  <a:schemeClr val="tx1">
                    <a:lumMod val="65000"/>
                    <a:lumOff val="35000"/>
                  </a:schemeClr>
                </a:solidFill>
              </a:rPr>
              <a:t> electrons </a:t>
            </a:r>
            <a:r>
              <a:rPr lang="en-ZA" sz="1400" dirty="0">
                <a:solidFill>
                  <a:schemeClr val="tx1">
                    <a:lumMod val="65000"/>
                    <a:lumOff val="35000"/>
                  </a:schemeClr>
                </a:solidFill>
              </a:rPr>
              <a:t>orbiting the </a:t>
            </a:r>
            <a:r>
              <a:rPr lang="en-ZA" sz="1400" dirty="0" smtClean="0">
                <a:solidFill>
                  <a:schemeClr val="tx1">
                    <a:lumMod val="65000"/>
                    <a:lumOff val="35000"/>
                  </a:schemeClr>
                </a:solidFill>
              </a:rPr>
              <a:t>nucleus – a long way from the nucleus.</a:t>
            </a:r>
          </a:p>
          <a:p>
            <a:pPr marL="1200150" lvl="2" indent="-285750">
              <a:buFont typeface="Arial" panose="020B0604020202020204" pitchFamily="34" charset="0"/>
              <a:buChar char="•"/>
            </a:pPr>
            <a:r>
              <a:rPr lang="en-ZA" sz="1400" dirty="0" smtClean="0">
                <a:solidFill>
                  <a:schemeClr val="tx1">
                    <a:lumMod val="65000"/>
                    <a:lumOff val="35000"/>
                  </a:schemeClr>
                </a:solidFill>
              </a:rPr>
              <a:t>The electrons are held in their orbits by the electrostatic force between them and the positively charged nucleus.</a:t>
            </a:r>
          </a:p>
          <a:p>
            <a:pPr marL="1200150" lvl="2" indent="-285750">
              <a:buFont typeface="Arial" panose="020B0604020202020204" pitchFamily="34" charset="0"/>
              <a:buChar char="•"/>
            </a:pPr>
            <a:r>
              <a:rPr lang="en-ZA" sz="1400" dirty="0" smtClean="0">
                <a:solidFill>
                  <a:schemeClr val="tx1">
                    <a:lumMod val="65000"/>
                    <a:lumOff val="35000"/>
                  </a:schemeClr>
                </a:solidFill>
              </a:rPr>
              <a:t>Electrons are stopped from moving closer to the nucleus because of forces involved in circular motion   </a:t>
            </a:r>
            <a:endParaRPr lang="en-ZA" sz="1400" dirty="0" smtClean="0">
              <a:solidFill>
                <a:schemeClr val="tx1">
                  <a:lumMod val="65000"/>
                  <a:lumOff val="35000"/>
                </a:schemeClr>
              </a:solidFill>
            </a:endParaRPr>
          </a:p>
          <a:p>
            <a:pPr marL="1200150" lvl="2" indent="-285750">
              <a:spcBef>
                <a:spcPts val="0"/>
              </a:spcBef>
              <a:buFont typeface="Arial" panose="020B0604020202020204" pitchFamily="34" charset="0"/>
              <a:buChar char="•"/>
            </a:pPr>
            <a:r>
              <a:rPr lang="en-ZA" sz="1400" b="1" dirty="0" smtClean="0">
                <a:solidFill>
                  <a:schemeClr val="tx1">
                    <a:lumMod val="65000"/>
                    <a:lumOff val="35000"/>
                  </a:schemeClr>
                </a:solidFill>
              </a:rPr>
              <a:t>Electrons (e</a:t>
            </a:r>
            <a:r>
              <a:rPr lang="en-ZA" sz="1400" b="1" baseline="30000" dirty="0" smtClean="0">
                <a:solidFill>
                  <a:schemeClr val="tx1">
                    <a:lumMod val="65000"/>
                    <a:lumOff val="35000"/>
                  </a:schemeClr>
                </a:solidFill>
              </a:rPr>
              <a:t>-</a:t>
            </a:r>
            <a:r>
              <a:rPr lang="en-ZA" sz="1400" b="1" dirty="0" smtClean="0">
                <a:solidFill>
                  <a:schemeClr val="tx1">
                    <a:lumMod val="65000"/>
                    <a:lumOff val="35000"/>
                  </a:schemeClr>
                </a:solidFill>
              </a:rPr>
              <a:t>)</a:t>
            </a:r>
            <a:endParaRPr lang="en-ZA" sz="1400" b="1" dirty="0" smtClean="0">
              <a:solidFill>
                <a:schemeClr val="tx1">
                  <a:lumMod val="65000"/>
                  <a:lumOff val="35000"/>
                </a:schemeClr>
              </a:solidFill>
            </a:endParaRPr>
          </a:p>
          <a:p>
            <a:pPr marL="1657350" lvl="3" indent="-285750">
              <a:buFont typeface="Arial" panose="020B0604020202020204" pitchFamily="34" charset="0"/>
              <a:buChar char="•"/>
            </a:pPr>
            <a:r>
              <a:rPr lang="en-ZA" sz="1400" dirty="0" smtClean="0">
                <a:solidFill>
                  <a:schemeClr val="tx1">
                    <a:lumMod val="65000"/>
                    <a:lumOff val="35000"/>
                  </a:schemeClr>
                </a:solidFill>
              </a:rPr>
              <a:t>These </a:t>
            </a:r>
            <a:r>
              <a:rPr lang="en-ZA" sz="1400" dirty="0">
                <a:solidFill>
                  <a:schemeClr val="tx1">
                    <a:lumMod val="65000"/>
                    <a:lumOff val="35000"/>
                  </a:schemeClr>
                </a:solidFill>
              </a:rPr>
              <a:t>are </a:t>
            </a:r>
            <a:r>
              <a:rPr lang="en-ZA" sz="1400" dirty="0" smtClean="0">
                <a:solidFill>
                  <a:schemeClr val="tx1">
                    <a:lumMod val="65000"/>
                    <a:lumOff val="35000"/>
                  </a:schemeClr>
                </a:solidFill>
              </a:rPr>
              <a:t>small (almost no mass) negatively </a:t>
            </a:r>
            <a:r>
              <a:rPr lang="en-ZA" sz="1400" dirty="0">
                <a:solidFill>
                  <a:schemeClr val="tx1">
                    <a:lumMod val="65000"/>
                    <a:lumOff val="35000"/>
                  </a:schemeClr>
                </a:solidFill>
              </a:rPr>
              <a:t>charged particles that orbit the </a:t>
            </a:r>
            <a:r>
              <a:rPr lang="en-ZA" sz="1400" dirty="0" smtClean="0">
                <a:solidFill>
                  <a:schemeClr val="tx1">
                    <a:lumMod val="65000"/>
                    <a:lumOff val="35000"/>
                  </a:schemeClr>
                </a:solidFill>
              </a:rPr>
              <a:t>nucleus</a:t>
            </a:r>
            <a:r>
              <a:rPr lang="en-ZA" sz="1400" dirty="0" smtClean="0">
                <a:solidFill>
                  <a:schemeClr val="tx1">
                    <a:lumMod val="65000"/>
                    <a:lumOff val="35000"/>
                  </a:schemeClr>
                </a:solidFill>
              </a:rPr>
              <a:t>.</a:t>
            </a:r>
          </a:p>
          <a:p>
            <a:pPr marL="1657350" lvl="3" indent="-285750">
              <a:buFont typeface="Arial" panose="020B0604020202020204" pitchFamily="34" charset="0"/>
              <a:buChar char="•"/>
            </a:pPr>
            <a:r>
              <a:rPr lang="en-ZA" sz="1400" dirty="0" smtClean="0">
                <a:solidFill>
                  <a:schemeClr val="tx1">
                    <a:lumMod val="65000"/>
                    <a:lumOff val="35000"/>
                  </a:schemeClr>
                </a:solidFill>
              </a:rPr>
              <a:t>Electrons are involved when atoms combine to form molecules and ionic lattices</a:t>
            </a:r>
          </a:p>
          <a:p>
            <a:pPr marL="1657350" lvl="3" indent="-285750">
              <a:buFont typeface="Arial" panose="020B0604020202020204" pitchFamily="34" charset="0"/>
              <a:buChar char="•"/>
            </a:pPr>
            <a:r>
              <a:rPr lang="en-ZA" sz="1400" dirty="0" smtClean="0">
                <a:solidFill>
                  <a:schemeClr val="tx1">
                    <a:lumMod val="65000"/>
                    <a:lumOff val="35000"/>
                  </a:schemeClr>
                </a:solidFill>
              </a:rPr>
              <a:t>The ability of electrons to move between atoms close to each other determines how well an element will conduct </a:t>
            </a:r>
            <a:r>
              <a:rPr lang="en-ZA" sz="1400" dirty="0">
                <a:solidFill>
                  <a:schemeClr val="tx1">
                    <a:lumMod val="65000"/>
                    <a:lumOff val="35000"/>
                  </a:schemeClr>
                </a:solidFill>
              </a:rPr>
              <a:t>heat and </a:t>
            </a:r>
            <a:r>
              <a:rPr lang="en-ZA" sz="1400" dirty="0" smtClean="0">
                <a:solidFill>
                  <a:schemeClr val="tx1">
                    <a:lumMod val="65000"/>
                    <a:lumOff val="35000"/>
                  </a:schemeClr>
                </a:solidFill>
              </a:rPr>
              <a:t>electricity.</a:t>
            </a:r>
            <a:endParaRPr lang="en-ZA" sz="1400" dirty="0" smtClean="0">
              <a:solidFill>
                <a:schemeClr val="tx1">
                  <a:lumMod val="65000"/>
                  <a:lumOff val="35000"/>
                </a:schemeClr>
              </a:solidFill>
            </a:endParaRPr>
          </a:p>
          <a:p>
            <a:pPr marL="285750" indent="-285750">
              <a:spcBef>
                <a:spcPts val="0"/>
              </a:spcBef>
              <a:buFont typeface="Arial" panose="020B0604020202020204" pitchFamily="34" charset="0"/>
              <a:buChar char="•"/>
            </a:pPr>
            <a:r>
              <a:rPr lang="en-ZA" sz="1400" b="1" dirty="0" smtClean="0">
                <a:solidFill>
                  <a:schemeClr val="tx1">
                    <a:lumMod val="65000"/>
                    <a:lumOff val="35000"/>
                  </a:schemeClr>
                </a:solidFill>
              </a:rPr>
              <a:t>Charge </a:t>
            </a:r>
            <a:r>
              <a:rPr lang="en-ZA" sz="1400" b="1" dirty="0" smtClean="0">
                <a:solidFill>
                  <a:schemeClr val="tx1">
                    <a:lumMod val="65000"/>
                    <a:lumOff val="35000"/>
                  </a:schemeClr>
                </a:solidFill>
              </a:rPr>
              <a:t>of </a:t>
            </a:r>
            <a:r>
              <a:rPr lang="en-ZA" sz="1400" b="1" dirty="0" smtClean="0">
                <a:solidFill>
                  <a:schemeClr val="tx1">
                    <a:lumMod val="65000"/>
                    <a:lumOff val="35000"/>
                  </a:schemeClr>
                </a:solidFill>
              </a:rPr>
              <a:t>atom – </a:t>
            </a:r>
            <a:r>
              <a:rPr lang="en-ZA" sz="1400" dirty="0" smtClean="0">
                <a:solidFill>
                  <a:schemeClr val="tx1">
                    <a:lumMod val="65000"/>
                    <a:lumOff val="35000"/>
                  </a:schemeClr>
                </a:solidFill>
              </a:rPr>
              <a:t>atoms are neutral because the number of protons is equal to the number of electrons</a:t>
            </a:r>
          </a:p>
          <a:p>
            <a:pPr marL="1657350" lvl="3" indent="-285750">
              <a:spcBef>
                <a:spcPts val="0"/>
              </a:spcBef>
              <a:buFont typeface="Arial" panose="020B0604020202020204" pitchFamily="34" charset="0"/>
              <a:buChar char="•"/>
            </a:pPr>
            <a:r>
              <a:rPr lang="en-ZA" sz="1400" dirty="0" smtClean="0">
                <a:solidFill>
                  <a:schemeClr val="tx1">
                    <a:lumMod val="65000"/>
                    <a:lumOff val="35000"/>
                  </a:schemeClr>
                </a:solidFill>
              </a:rPr>
              <a:t>when an atom loses an electron it becomes a positively charged ion and when an atom gains an electron it becomes a negatively charged ion. </a:t>
            </a:r>
          </a:p>
          <a:p>
            <a:pPr marL="285750" indent="-285750">
              <a:buFont typeface="Arial" panose="020B0604020202020204" pitchFamily="34" charset="0"/>
              <a:buChar char="•"/>
            </a:pPr>
            <a:endParaRPr lang="en-ZA" sz="1600" dirty="0">
              <a:solidFill>
                <a:schemeClr val="tx1">
                  <a:lumMod val="65000"/>
                  <a:lumOff val="35000"/>
                </a:schemeClr>
              </a:solidFill>
            </a:endParaRPr>
          </a:p>
          <a:p>
            <a:pPr marL="1200150" lvl="2" indent="-285750">
              <a:buFont typeface="Arial" panose="020B0604020202020204" pitchFamily="34" charset="0"/>
              <a:buChar char="•"/>
            </a:pPr>
            <a:endParaRPr lang="en-ZA" dirty="0" smtClean="0">
              <a:solidFill>
                <a:schemeClr val="tx1">
                  <a:lumMod val="65000"/>
                  <a:lumOff val="35000"/>
                </a:schemeClr>
              </a:solidFill>
            </a:endParaRPr>
          </a:p>
          <a:p>
            <a:pPr marL="742950" lvl="1"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r>
              <a:rPr lang="en-ZA" dirty="0"/>
              <a:t>    </a:t>
            </a: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a:p>
            <a:pPr marL="742950" lvl="1" indent="-285750">
              <a:buFont typeface="Arial" panose="020B0604020202020204" pitchFamily="34" charset="0"/>
              <a:buChar char="•"/>
            </a:pPr>
            <a:endParaRPr lang="en-ZA" sz="1400" dirty="0" smtClean="0">
              <a:solidFill>
                <a:schemeClr val="tx1">
                  <a:lumMod val="65000"/>
                  <a:lumOff val="35000"/>
                </a:schemeClr>
              </a:solidFill>
            </a:endParaRPr>
          </a:p>
          <a:p>
            <a:pPr lvl="0"/>
            <a:endParaRPr lang="en-ZA" sz="1800" dirty="0">
              <a:solidFill>
                <a:schemeClr val="tx1">
                  <a:lumMod val="65000"/>
                  <a:lumOff val="35000"/>
                </a:schemeClr>
              </a:solidFill>
            </a:endParaRPr>
          </a:p>
          <a:p>
            <a:r>
              <a:rPr lang="en-GB" sz="1800" dirty="0">
                <a:solidFill>
                  <a:schemeClr val="tx1">
                    <a:lumMod val="65000"/>
                    <a:lumOff val="35000"/>
                  </a:schemeClr>
                </a:solidFill>
              </a:rPr>
              <a:t/>
            </a:r>
            <a:br>
              <a:rPr lang="en-GB" sz="1800" dirty="0">
                <a:solidFill>
                  <a:schemeClr val="tx1">
                    <a:lumMod val="65000"/>
                    <a:lumOff val="35000"/>
                  </a:schemeClr>
                </a:solidFill>
              </a:rPr>
            </a:br>
            <a:endParaRPr lang="en-GB" sz="1800" dirty="0">
              <a:solidFill>
                <a:schemeClr val="tx1">
                  <a:lumMod val="65000"/>
                  <a:lumOff val="35000"/>
                </a:schemeClr>
              </a:solidFill>
            </a:endParaRPr>
          </a:p>
          <a:p>
            <a:endParaRPr lang="en-GB" sz="1800" dirty="0">
              <a:solidFill>
                <a:schemeClr val="tx1">
                  <a:lumMod val="65000"/>
                  <a:lumOff val="35000"/>
                </a:schemeClr>
              </a:solidFill>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71"/>
          <a:stretch/>
        </p:blipFill>
        <p:spPr bwMode="auto">
          <a:xfrm>
            <a:off x="8270076" y="1313672"/>
            <a:ext cx="3406259" cy="186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869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Introduction</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627775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smtClean="0">
                <a:solidFill>
                  <a:schemeClr val="tx1">
                    <a:lumMod val="65000"/>
                    <a:lumOff val="35000"/>
                  </a:schemeClr>
                </a:solidFill>
              </a:rPr>
              <a:t>To </a:t>
            </a:r>
            <a:r>
              <a:rPr lang="en-GB" dirty="0">
                <a:solidFill>
                  <a:schemeClr val="tx1">
                    <a:lumMod val="65000"/>
                    <a:lumOff val="35000"/>
                  </a:schemeClr>
                </a:solidFill>
              </a:rPr>
              <a:t>help us </a:t>
            </a:r>
            <a:r>
              <a:rPr lang="en-GB" dirty="0" smtClean="0">
                <a:solidFill>
                  <a:schemeClr val="tx1">
                    <a:lumMod val="65000"/>
                    <a:lumOff val="35000"/>
                  </a:schemeClr>
                </a:solidFill>
              </a:rPr>
              <a:t>understand electricity, </a:t>
            </a:r>
            <a:r>
              <a:rPr lang="en-GB" dirty="0">
                <a:solidFill>
                  <a:schemeClr val="tx1">
                    <a:lumMod val="65000"/>
                    <a:lumOff val="35000"/>
                  </a:schemeClr>
                </a:solidFill>
              </a:rPr>
              <a:t>we must first </a:t>
            </a:r>
            <a:r>
              <a:rPr lang="en-GB" dirty="0" smtClean="0">
                <a:solidFill>
                  <a:schemeClr val="tx1">
                    <a:lumMod val="65000"/>
                    <a:lumOff val="35000"/>
                  </a:schemeClr>
                </a:solidFill>
              </a:rPr>
              <a:t>understand some facts about matter and the </a:t>
            </a:r>
            <a:r>
              <a:rPr lang="en-GB" dirty="0" smtClean="0">
                <a:solidFill>
                  <a:schemeClr val="tx1">
                    <a:lumMod val="65000"/>
                    <a:lumOff val="35000"/>
                  </a:schemeClr>
                </a:solidFill>
              </a:rPr>
              <a:t>building blocks </a:t>
            </a:r>
            <a:r>
              <a:rPr lang="en-GB" dirty="0" smtClean="0">
                <a:solidFill>
                  <a:schemeClr val="tx1">
                    <a:lumMod val="65000"/>
                    <a:lumOff val="35000"/>
                  </a:schemeClr>
                </a:solidFill>
              </a:rPr>
              <a:t>of matter</a:t>
            </a:r>
            <a:r>
              <a:rPr lang="en-GB" dirty="0" smtClean="0">
                <a:solidFill>
                  <a:schemeClr val="tx1">
                    <a:lumMod val="65000"/>
                    <a:lumOff val="35000"/>
                  </a:schemeClr>
                </a:solidFill>
              </a:rPr>
              <a:t>. </a:t>
            </a:r>
            <a:r>
              <a:rPr lang="en-GB" dirty="0" smtClean="0">
                <a:solidFill>
                  <a:schemeClr val="tx1">
                    <a:lumMod val="65000"/>
                    <a:lumOff val="35000"/>
                  </a:schemeClr>
                </a:solidFill>
              </a:rPr>
              <a:t>In this topic we will explore </a:t>
            </a:r>
            <a:r>
              <a:rPr lang="en-GB" dirty="0">
                <a:solidFill>
                  <a:schemeClr val="tx1">
                    <a:lumMod val="65000"/>
                    <a:lumOff val="35000"/>
                  </a:schemeClr>
                </a:solidFill>
              </a:rPr>
              <a:t>the </a:t>
            </a:r>
            <a:r>
              <a:rPr lang="en-GB" dirty="0" smtClean="0">
                <a:solidFill>
                  <a:schemeClr val="tx1">
                    <a:lumMod val="65000"/>
                    <a:lumOff val="35000"/>
                  </a:schemeClr>
                </a:solidFill>
              </a:rPr>
              <a:t>composition of </a:t>
            </a:r>
            <a:r>
              <a:rPr lang="en-GB" dirty="0">
                <a:solidFill>
                  <a:schemeClr val="tx1">
                    <a:lumMod val="65000"/>
                    <a:lumOff val="35000"/>
                  </a:schemeClr>
                </a:solidFill>
              </a:rPr>
              <a:t>matter atomic </a:t>
            </a:r>
            <a:r>
              <a:rPr lang="en-GB" dirty="0" smtClean="0">
                <a:solidFill>
                  <a:schemeClr val="tx1">
                    <a:lumMod val="65000"/>
                    <a:lumOff val="35000"/>
                  </a:schemeClr>
                </a:solidFill>
              </a:rPr>
              <a:t>theory.</a:t>
            </a:r>
            <a:endParaRPr lang="en-GB" dirty="0" smtClean="0">
              <a:solidFill>
                <a:schemeClr val="tx1">
                  <a:lumMod val="65000"/>
                  <a:lumOff val="35000"/>
                </a:schemeClr>
              </a:solidFill>
            </a:endParaRPr>
          </a:p>
        </p:txBody>
      </p:sp>
      <p:sp>
        <p:nvSpPr>
          <p:cNvPr id="8" name="Rectangle 7">
            <a:extLst>
              <a:ext uri="{FF2B5EF4-FFF2-40B4-BE49-F238E27FC236}">
                <a16:creationId xmlns:a16="http://schemas.microsoft.com/office/drawing/2014/main" id="{0F2C6F92-B0E0-7441-B83F-47EAD9E62534}"/>
              </a:ext>
            </a:extLst>
          </p:cNvPr>
          <p:cNvSpPr/>
          <p:nvPr/>
        </p:nvSpPr>
        <p:spPr>
          <a:xfrm>
            <a:off x="1398756" y="3159594"/>
            <a:ext cx="5440194" cy="1569660"/>
          </a:xfrm>
          <a:prstGeom prst="rect">
            <a:avLst/>
          </a:prstGeom>
          <a:noFill/>
          <a:ln w="28575">
            <a:solidFill>
              <a:schemeClr val="accent2"/>
            </a:solidFill>
          </a:ln>
        </p:spPr>
        <p:txBody>
          <a:bodyPr wrap="square">
            <a:spAutoFit/>
          </a:bodyPr>
          <a:lstStyle/>
          <a:p>
            <a:r>
              <a:rPr lang="en-GB" sz="2400" dirty="0" smtClean="0">
                <a:solidFill>
                  <a:schemeClr val="tx1">
                    <a:lumMod val="65000"/>
                    <a:lumOff val="35000"/>
                  </a:schemeClr>
                </a:solidFill>
              </a:rPr>
              <a:t>In 1803, </a:t>
            </a:r>
            <a:r>
              <a:rPr lang="en-GB" sz="2400" b="1" dirty="0" smtClean="0">
                <a:solidFill>
                  <a:schemeClr val="tx1">
                    <a:lumMod val="65000"/>
                    <a:lumOff val="35000"/>
                  </a:schemeClr>
                </a:solidFill>
              </a:rPr>
              <a:t>John </a:t>
            </a:r>
            <a:r>
              <a:rPr lang="en-GB" sz="2400" b="1" dirty="0">
                <a:solidFill>
                  <a:schemeClr val="tx1">
                    <a:lumMod val="65000"/>
                    <a:lumOff val="35000"/>
                  </a:schemeClr>
                </a:solidFill>
              </a:rPr>
              <a:t>Dalton</a:t>
            </a:r>
            <a:r>
              <a:rPr lang="en-GB" sz="2400" dirty="0">
                <a:solidFill>
                  <a:schemeClr val="tx1">
                    <a:lumMod val="65000"/>
                    <a:lumOff val="35000"/>
                  </a:schemeClr>
                </a:solidFill>
              </a:rPr>
              <a:t>, </a:t>
            </a:r>
            <a:r>
              <a:rPr lang="en-GB" sz="2400" dirty="0" smtClean="0">
                <a:solidFill>
                  <a:schemeClr val="tx1">
                    <a:lumMod val="65000"/>
                    <a:lumOff val="35000"/>
                  </a:schemeClr>
                </a:solidFill>
              </a:rPr>
              <a:t>a British</a:t>
            </a:r>
            <a:r>
              <a:rPr lang="en-GB" sz="2400" dirty="0">
                <a:solidFill>
                  <a:schemeClr val="tx1">
                    <a:lumMod val="65000"/>
                    <a:lumOff val="35000"/>
                  </a:schemeClr>
                </a:solidFill>
              </a:rPr>
              <a:t> </a:t>
            </a:r>
            <a:r>
              <a:rPr lang="en-GB" sz="2400" dirty="0" smtClean="0">
                <a:solidFill>
                  <a:schemeClr val="tx1">
                    <a:lumMod val="65000"/>
                    <a:lumOff val="35000"/>
                  </a:schemeClr>
                </a:solidFill>
              </a:rPr>
              <a:t>scientist</a:t>
            </a:r>
            <a:r>
              <a:rPr lang="en-GB" sz="2400" dirty="0" smtClean="0">
                <a:solidFill>
                  <a:schemeClr val="tx1">
                    <a:lumMod val="65000"/>
                    <a:lumOff val="35000"/>
                  </a:schemeClr>
                </a:solidFill>
              </a:rPr>
              <a:t>, introduced the </a:t>
            </a:r>
            <a:r>
              <a:rPr lang="en-GB" sz="2400" b="1" dirty="0" smtClean="0">
                <a:solidFill>
                  <a:schemeClr val="tx1">
                    <a:lumMod val="65000"/>
                    <a:lumOff val="35000"/>
                  </a:schemeClr>
                </a:solidFill>
              </a:rPr>
              <a:t>Atomic </a:t>
            </a:r>
            <a:r>
              <a:rPr lang="en-GB" sz="2400" b="1" dirty="0">
                <a:solidFill>
                  <a:schemeClr val="tx1">
                    <a:lumMod val="65000"/>
                    <a:lumOff val="35000"/>
                  </a:schemeClr>
                </a:solidFill>
              </a:rPr>
              <a:t>T</a:t>
            </a:r>
            <a:r>
              <a:rPr lang="en-GB" sz="2400" b="1" dirty="0" smtClean="0">
                <a:solidFill>
                  <a:schemeClr val="tx1">
                    <a:lumMod val="65000"/>
                    <a:lumOff val="35000"/>
                  </a:schemeClr>
                </a:solidFill>
              </a:rPr>
              <a:t>heory</a:t>
            </a:r>
            <a:r>
              <a:rPr lang="en-GB" sz="2400" dirty="0" smtClean="0">
                <a:solidFill>
                  <a:schemeClr val="tx1">
                    <a:lumMod val="65000"/>
                    <a:lumOff val="35000"/>
                  </a:schemeClr>
                </a:solidFill>
              </a:rPr>
              <a:t> which states </a:t>
            </a:r>
            <a:r>
              <a:rPr lang="en-GB" sz="2400" dirty="0" smtClean="0">
                <a:solidFill>
                  <a:schemeClr val="tx1">
                    <a:lumMod val="65000"/>
                    <a:lumOff val="35000"/>
                  </a:schemeClr>
                </a:solidFill>
              </a:rPr>
              <a:t>that all </a:t>
            </a:r>
            <a:r>
              <a:rPr lang="en-GB" sz="2400" b="1" dirty="0">
                <a:solidFill>
                  <a:schemeClr val="tx1">
                    <a:lumMod val="65000"/>
                    <a:lumOff val="35000"/>
                  </a:schemeClr>
                </a:solidFill>
              </a:rPr>
              <a:t>matter </a:t>
            </a:r>
            <a:r>
              <a:rPr lang="en-GB" sz="2400" dirty="0">
                <a:solidFill>
                  <a:schemeClr val="tx1">
                    <a:lumMod val="65000"/>
                    <a:lumOff val="35000"/>
                  </a:schemeClr>
                </a:solidFill>
              </a:rPr>
              <a:t>is made up of tiny indivisible </a:t>
            </a:r>
            <a:r>
              <a:rPr lang="en-GB" sz="2400" dirty="0" smtClean="0">
                <a:solidFill>
                  <a:schemeClr val="tx1">
                    <a:lumMod val="65000"/>
                    <a:lumOff val="35000"/>
                  </a:schemeClr>
                </a:solidFill>
              </a:rPr>
              <a:t>particles, called </a:t>
            </a:r>
            <a:r>
              <a:rPr lang="en-GB" sz="2400" b="1" dirty="0" smtClean="0">
                <a:solidFill>
                  <a:schemeClr val="tx1">
                    <a:lumMod val="65000"/>
                    <a:lumOff val="35000"/>
                  </a:schemeClr>
                </a:solidFill>
              </a:rPr>
              <a:t>atoms</a:t>
            </a:r>
            <a:r>
              <a:rPr lang="en-GB" sz="2400" dirty="0" smtClean="0">
                <a:solidFill>
                  <a:schemeClr val="tx1">
                    <a:lumMod val="65000"/>
                    <a:lumOff val="35000"/>
                  </a:schemeClr>
                </a:solidFill>
              </a:rPr>
              <a:t>.</a:t>
            </a:r>
          </a:p>
        </p:txBody>
      </p:sp>
      <p:pic>
        <p:nvPicPr>
          <p:cNvPr id="9" name="Graphic 7" descr="Lightbulb">
            <a:extLst>
              <a:ext uri="{FF2B5EF4-FFF2-40B4-BE49-F238E27FC236}">
                <a16:creationId xmlns:a16="http://schemas.microsoft.com/office/drawing/2014/main" id="{183C3F10-110A-8B4E-AC9B-D27A3C793E0C}"/>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418576" y="3515799"/>
            <a:ext cx="914400" cy="914400"/>
          </a:xfrm>
          <a:prstGeom prst="rect">
            <a:avLst/>
          </a:prstGeom>
        </p:spPr>
      </p:pic>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28" name="Picture 4" descr="Image result for john dal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9181" y="1394076"/>
            <a:ext cx="2977515" cy="3721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77963" y="5291825"/>
            <a:ext cx="2977515" cy="461665"/>
          </a:xfrm>
          <a:prstGeom prst="rect">
            <a:avLst/>
          </a:prstGeom>
          <a:noFill/>
        </p:spPr>
        <p:txBody>
          <a:bodyPr wrap="square" rtlCol="0">
            <a:spAutoFit/>
          </a:bodyPr>
          <a:lstStyle/>
          <a:p>
            <a:pPr algn="ctr"/>
            <a:r>
              <a:rPr lang="en-ZA" sz="2400" b="1" dirty="0" smtClean="0"/>
              <a:t>John Dalton</a:t>
            </a:r>
            <a:endParaRPr lang="en-ZA" sz="2400" b="1" dirty="0"/>
          </a:p>
        </p:txBody>
      </p:sp>
    </p:spTree>
    <p:custDataLst>
      <p:tags r:id="rId1"/>
    </p:custDataLst>
    <p:extLst>
      <p:ext uri="{BB962C8B-B14F-4D97-AF65-F5344CB8AC3E}">
        <p14:creationId xmlns:p14="http://schemas.microsoft.com/office/powerpoint/2010/main" val="3963513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is matter?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0890578"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b="1" dirty="0">
                <a:solidFill>
                  <a:schemeClr val="tx1">
                    <a:lumMod val="65000"/>
                    <a:lumOff val="35000"/>
                  </a:schemeClr>
                </a:solidFill>
              </a:rPr>
              <a:t>Matter</a:t>
            </a:r>
            <a:r>
              <a:rPr lang="en-GB" dirty="0">
                <a:solidFill>
                  <a:schemeClr val="tx1">
                    <a:lumMod val="65000"/>
                    <a:lumOff val="35000"/>
                  </a:schemeClr>
                </a:solidFill>
              </a:rPr>
              <a:t> is </a:t>
            </a:r>
            <a:r>
              <a:rPr lang="en-GB" dirty="0" smtClean="0">
                <a:solidFill>
                  <a:schemeClr val="tx1">
                    <a:lumMod val="65000"/>
                    <a:lumOff val="35000"/>
                  </a:schemeClr>
                </a:solidFill>
              </a:rPr>
              <a:t>another word for the things that </a:t>
            </a:r>
            <a:r>
              <a:rPr lang="en-GB" b="1" dirty="0" smtClean="0">
                <a:solidFill>
                  <a:schemeClr val="tx1">
                    <a:lumMod val="65000"/>
                    <a:lumOff val="35000"/>
                  </a:schemeClr>
                </a:solidFill>
              </a:rPr>
              <a:t>‘stuff’ </a:t>
            </a:r>
            <a:r>
              <a:rPr lang="en-GB" dirty="0" smtClean="0">
                <a:solidFill>
                  <a:schemeClr val="tx1">
                    <a:lumMod val="65000"/>
                    <a:lumOff val="35000"/>
                  </a:schemeClr>
                </a:solidFill>
              </a:rPr>
              <a:t>is made of.  Matter is anything that </a:t>
            </a:r>
            <a:r>
              <a:rPr lang="en-GB" dirty="0">
                <a:solidFill>
                  <a:schemeClr val="tx1">
                    <a:lumMod val="65000"/>
                    <a:lumOff val="35000"/>
                  </a:schemeClr>
                </a:solidFill>
              </a:rPr>
              <a:t>has </a:t>
            </a:r>
            <a:r>
              <a:rPr lang="en-GB" b="1" dirty="0" smtClean="0">
                <a:solidFill>
                  <a:schemeClr val="tx1">
                    <a:lumMod val="65000"/>
                    <a:lumOff val="35000"/>
                  </a:schemeClr>
                </a:solidFill>
              </a:rPr>
              <a:t>weight </a:t>
            </a:r>
            <a:r>
              <a:rPr lang="en-GB" dirty="0" smtClean="0">
                <a:solidFill>
                  <a:schemeClr val="tx1">
                    <a:lumMod val="65000"/>
                    <a:lumOff val="35000"/>
                  </a:schemeClr>
                </a:solidFill>
              </a:rPr>
              <a:t>(</a:t>
            </a:r>
            <a:r>
              <a:rPr lang="en-GB" dirty="0">
                <a:solidFill>
                  <a:schemeClr val="tx1">
                    <a:lumMod val="65000"/>
                    <a:lumOff val="35000"/>
                  </a:schemeClr>
                </a:solidFill>
              </a:rPr>
              <a:t>mass) and </a:t>
            </a:r>
            <a:r>
              <a:rPr lang="en-GB" b="1" dirty="0" smtClean="0">
                <a:solidFill>
                  <a:schemeClr val="tx1">
                    <a:lumMod val="65000"/>
                    <a:lumOff val="35000"/>
                  </a:schemeClr>
                </a:solidFill>
              </a:rPr>
              <a:t>takes up space </a:t>
            </a:r>
            <a:r>
              <a:rPr lang="en-GB" dirty="0" smtClean="0">
                <a:solidFill>
                  <a:schemeClr val="tx1">
                    <a:lumMod val="65000"/>
                    <a:lumOff val="35000"/>
                  </a:schemeClr>
                </a:solidFill>
              </a:rPr>
              <a:t>(has volume). </a:t>
            </a:r>
          </a:p>
          <a:p>
            <a:r>
              <a:rPr lang="en-GB" dirty="0" smtClean="0">
                <a:solidFill>
                  <a:schemeClr val="tx1">
                    <a:lumMod val="65000"/>
                    <a:lumOff val="35000"/>
                  </a:schemeClr>
                </a:solidFill>
              </a:rPr>
              <a:t>Think about it. </a:t>
            </a:r>
            <a:r>
              <a:rPr lang="en-GB" b="1" dirty="0" smtClean="0">
                <a:solidFill>
                  <a:schemeClr val="tx1">
                    <a:lumMod val="65000"/>
                    <a:lumOff val="35000"/>
                  </a:schemeClr>
                </a:solidFill>
              </a:rPr>
              <a:t>Matter is all around you</a:t>
            </a:r>
            <a:r>
              <a:rPr lang="en-GB" dirty="0" smtClean="0">
                <a:solidFill>
                  <a:schemeClr val="tx1">
                    <a:lumMod val="65000"/>
                    <a:lumOff val="35000"/>
                  </a:schemeClr>
                </a:solidFill>
              </a:rPr>
              <a:t>. The chair you sit </a:t>
            </a:r>
            <a:r>
              <a:rPr lang="en-GB" dirty="0">
                <a:solidFill>
                  <a:schemeClr val="tx1">
                    <a:lumMod val="65000"/>
                    <a:lumOff val="35000"/>
                  </a:schemeClr>
                </a:solidFill>
              </a:rPr>
              <a:t>in… the food you </a:t>
            </a:r>
            <a:r>
              <a:rPr lang="en-GB" dirty="0" smtClean="0">
                <a:solidFill>
                  <a:schemeClr val="tx1">
                    <a:lumMod val="65000"/>
                    <a:lumOff val="35000"/>
                  </a:schemeClr>
                </a:solidFill>
              </a:rPr>
              <a:t>eat…anything </a:t>
            </a:r>
            <a:r>
              <a:rPr lang="en-GB" dirty="0">
                <a:solidFill>
                  <a:schemeClr val="tx1">
                    <a:lumMod val="65000"/>
                    <a:lumOff val="35000"/>
                  </a:schemeClr>
                </a:solidFill>
              </a:rPr>
              <a:t>you can see and </a:t>
            </a:r>
            <a:r>
              <a:rPr lang="en-GB" dirty="0" smtClean="0">
                <a:solidFill>
                  <a:schemeClr val="tx1">
                    <a:lumMod val="65000"/>
                    <a:lumOff val="35000"/>
                  </a:schemeClr>
                </a:solidFill>
              </a:rPr>
              <a:t>touch.  And </a:t>
            </a:r>
            <a:r>
              <a:rPr lang="en-GB" dirty="0">
                <a:solidFill>
                  <a:schemeClr val="tx1">
                    <a:lumMod val="65000"/>
                    <a:lumOff val="35000"/>
                  </a:schemeClr>
                </a:solidFill>
              </a:rPr>
              <a:t>e</a:t>
            </a:r>
            <a:r>
              <a:rPr lang="en-GB" dirty="0" smtClean="0">
                <a:solidFill>
                  <a:schemeClr val="tx1">
                    <a:lumMod val="65000"/>
                    <a:lumOff val="35000"/>
                  </a:schemeClr>
                </a:solidFill>
              </a:rPr>
              <a:t>ven some things </a:t>
            </a:r>
            <a:r>
              <a:rPr lang="en-GB" dirty="0">
                <a:solidFill>
                  <a:schemeClr val="tx1">
                    <a:lumMod val="65000"/>
                    <a:lumOff val="35000"/>
                  </a:schemeClr>
                </a:solidFill>
              </a:rPr>
              <a:t>you cannot see or </a:t>
            </a:r>
            <a:r>
              <a:rPr lang="en-GB" dirty="0" smtClean="0">
                <a:solidFill>
                  <a:schemeClr val="tx1">
                    <a:lumMod val="65000"/>
                    <a:lumOff val="35000"/>
                  </a:schemeClr>
                </a:solidFill>
              </a:rPr>
              <a:t>touch are also forms of matter.</a:t>
            </a:r>
          </a:p>
          <a:p>
            <a:endParaRPr lang="en-GB" dirty="0">
              <a:solidFill>
                <a:schemeClr val="tx1">
                  <a:lumMod val="65000"/>
                  <a:lumOff val="35000"/>
                </a:schemeClr>
              </a:solidFill>
            </a:endParaRPr>
          </a:p>
        </p:txBody>
      </p:sp>
      <p:pic>
        <p:nvPicPr>
          <p:cNvPr id="15"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372006" y="3224245"/>
            <a:ext cx="1106044" cy="1106044"/>
          </a:xfrm>
          <a:prstGeom prst="rect">
            <a:avLst/>
          </a:prstGeom>
        </p:spPr>
      </p:pic>
      <p:sp>
        <p:nvSpPr>
          <p:cNvPr id="16" name="Rectangle 15">
            <a:extLst>
              <a:ext uri="{FF2B5EF4-FFF2-40B4-BE49-F238E27FC236}">
                <a16:creationId xmlns:a16="http://schemas.microsoft.com/office/drawing/2014/main" id="{B99A2243-0C52-D542-BF61-3FAD1B77F3F3}"/>
              </a:ext>
            </a:extLst>
          </p:cNvPr>
          <p:cNvSpPr/>
          <p:nvPr/>
        </p:nvSpPr>
        <p:spPr>
          <a:xfrm>
            <a:off x="1864177" y="3420705"/>
            <a:ext cx="9587594"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Watch the video to find out more about matter.</a:t>
            </a:r>
            <a:endParaRPr lang="en-ZA" sz="2400" dirty="0">
              <a:solidFill>
                <a:schemeClr val="tx1">
                  <a:lumMod val="65000"/>
                  <a:lumOff val="35000"/>
                </a:schemeClr>
              </a:solidFill>
            </a:endParaRPr>
          </a:p>
        </p:txBody>
      </p:sp>
      <p:sp>
        <p:nvSpPr>
          <p:cNvPr id="17" name="Rectangle 16">
            <a:extLst>
              <a:ext uri="{FF2B5EF4-FFF2-40B4-BE49-F238E27FC236}">
                <a16:creationId xmlns:a16="http://schemas.microsoft.com/office/drawing/2014/main" id="{7945B0CB-7A9B-4093-898C-6EFD0F8B8B11}"/>
              </a:ext>
            </a:extLst>
          </p:cNvPr>
          <p:cNvSpPr/>
          <p:nvPr/>
        </p:nvSpPr>
        <p:spPr>
          <a:xfrm>
            <a:off x="1937656" y="4146184"/>
            <a:ext cx="3700853" cy="217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smtClean="0"/>
          </a:p>
          <a:p>
            <a:pPr algn="ctr"/>
            <a:endParaRPr lang="en-ZA" sz="1553" dirty="0"/>
          </a:p>
          <a:p>
            <a:pPr algn="ctr"/>
            <a:endParaRPr lang="en-ZA" sz="1553" dirty="0" smtClean="0"/>
          </a:p>
          <a:p>
            <a:pPr algn="ctr"/>
            <a:endParaRPr lang="en-ZA" sz="1553" dirty="0"/>
          </a:p>
          <a:p>
            <a:pPr algn="ctr"/>
            <a:r>
              <a:rPr lang="en-ZA" sz="1553" dirty="0" smtClean="0">
                <a:solidFill>
                  <a:sysClr val="windowText" lastClr="000000"/>
                </a:solidFill>
              </a:rPr>
              <a:t>Placeholder for Video- see notes</a:t>
            </a:r>
            <a:endParaRPr lang="en-ZA" sz="1553" dirty="0">
              <a:solidFill>
                <a:sysClr val="windowText" lastClr="000000"/>
              </a:solidFill>
            </a:endParaRPr>
          </a:p>
        </p:txBody>
      </p:sp>
      <p:pic>
        <p:nvPicPr>
          <p:cNvPr id="18"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9244" y="4369160"/>
            <a:ext cx="1108624" cy="8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9992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is matter?</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H</a:t>
            </a:r>
            <a:r>
              <a:rPr lang="en-GB" dirty="0" smtClean="0">
                <a:solidFill>
                  <a:schemeClr val="tx1">
                    <a:lumMod val="65000"/>
                    <a:lumOff val="35000"/>
                  </a:schemeClr>
                </a:solidFill>
              </a:rPr>
              <a:t>ow can something be matter if I can’t see it or touch it? Matter can take on </a:t>
            </a:r>
            <a:r>
              <a:rPr lang="en-GB" b="1" dirty="0" smtClean="0">
                <a:solidFill>
                  <a:schemeClr val="tx1">
                    <a:lumMod val="65000"/>
                    <a:lumOff val="35000"/>
                  </a:schemeClr>
                </a:solidFill>
              </a:rPr>
              <a:t>different forms</a:t>
            </a:r>
            <a:r>
              <a:rPr lang="en-GB" dirty="0" smtClean="0">
                <a:solidFill>
                  <a:schemeClr val="tx1">
                    <a:lumMod val="65000"/>
                    <a:lumOff val="35000"/>
                  </a:schemeClr>
                </a:solidFill>
              </a:rPr>
              <a:t>, depending on how the </a:t>
            </a:r>
            <a:r>
              <a:rPr lang="en-GB" dirty="0" smtClean="0">
                <a:solidFill>
                  <a:schemeClr val="tx1">
                    <a:lumMod val="65000"/>
                    <a:lumOff val="35000"/>
                  </a:schemeClr>
                </a:solidFill>
              </a:rPr>
              <a:t>particles </a:t>
            </a:r>
            <a:r>
              <a:rPr lang="en-GB" dirty="0" smtClean="0">
                <a:solidFill>
                  <a:schemeClr val="tx1">
                    <a:lumMod val="65000"/>
                    <a:lumOff val="35000"/>
                  </a:schemeClr>
                </a:solidFill>
              </a:rPr>
              <a:t>inside it are arranged. The </a:t>
            </a:r>
            <a:r>
              <a:rPr lang="en-GB" b="1" dirty="0" smtClean="0">
                <a:solidFill>
                  <a:schemeClr val="tx1">
                    <a:lumMod val="65000"/>
                    <a:lumOff val="35000"/>
                  </a:schemeClr>
                </a:solidFill>
              </a:rPr>
              <a:t>forms</a:t>
            </a:r>
            <a:r>
              <a:rPr lang="en-GB" dirty="0" smtClean="0">
                <a:solidFill>
                  <a:schemeClr val="tx1">
                    <a:lumMod val="65000"/>
                    <a:lumOff val="35000"/>
                  </a:schemeClr>
                </a:solidFill>
              </a:rPr>
              <a:t> (or </a:t>
            </a:r>
            <a:r>
              <a:rPr lang="en-GB" b="1" dirty="0" smtClean="0">
                <a:solidFill>
                  <a:schemeClr val="tx1">
                    <a:lumMod val="65000"/>
                    <a:lumOff val="35000"/>
                  </a:schemeClr>
                </a:solidFill>
              </a:rPr>
              <a:t>states</a:t>
            </a:r>
            <a:r>
              <a:rPr lang="en-GB" dirty="0" smtClean="0">
                <a:solidFill>
                  <a:schemeClr val="tx1">
                    <a:lumMod val="65000"/>
                    <a:lumOff val="35000"/>
                  </a:schemeClr>
                </a:solidFill>
              </a:rPr>
              <a:t>) of matter include </a:t>
            </a:r>
            <a:r>
              <a:rPr lang="en-GB" b="1" dirty="0" smtClean="0">
                <a:solidFill>
                  <a:schemeClr val="tx1">
                    <a:lumMod val="65000"/>
                    <a:lumOff val="35000"/>
                  </a:schemeClr>
                </a:solidFill>
              </a:rPr>
              <a:t>solids, liquids and gases</a:t>
            </a:r>
            <a:r>
              <a:rPr lang="en-GB" dirty="0" smtClean="0">
                <a:solidFill>
                  <a:schemeClr val="tx1">
                    <a:lumMod val="65000"/>
                    <a:lumOff val="35000"/>
                  </a:schemeClr>
                </a:solidFill>
              </a:rPr>
              <a:t>.</a:t>
            </a:r>
            <a:endParaRPr lang="en-GB" dirty="0">
              <a:solidFill>
                <a:schemeClr val="tx1">
                  <a:lumMod val="65000"/>
                  <a:lumOff val="35000"/>
                </a:schemeClr>
              </a:solidFill>
            </a:endParaRPr>
          </a:p>
          <a:p>
            <a:endParaRPr lang="en-GB" dirty="0">
              <a:solidFill>
                <a:schemeClr val="tx1">
                  <a:lumMod val="65000"/>
                  <a:lumOff val="35000"/>
                </a:schemeClr>
              </a:solidFill>
            </a:endParaRPr>
          </a:p>
        </p:txBody>
      </p:sp>
      <p:pic>
        <p:nvPicPr>
          <p:cNvPr id="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a:off x="512417" y="2598048"/>
            <a:ext cx="554079" cy="554079"/>
          </a:xfrm>
          <a:prstGeom prst="rect">
            <a:avLst/>
          </a:prstGeom>
        </p:spPr>
      </p:pic>
      <p:sp>
        <p:nvSpPr>
          <p:cNvPr id="7" name="Rectangle 6">
            <a:extLst>
              <a:ext uri="{FF2B5EF4-FFF2-40B4-BE49-F238E27FC236}">
                <a16:creationId xmlns:a16="http://schemas.microsoft.com/office/drawing/2014/main" id="{B99A2243-0C52-D542-BF61-3FAD1B77F3F3}"/>
              </a:ext>
            </a:extLst>
          </p:cNvPr>
          <p:cNvSpPr/>
          <p:nvPr/>
        </p:nvSpPr>
        <p:spPr>
          <a:xfrm>
            <a:off x="1151407" y="2644254"/>
            <a:ext cx="10764368" cy="461665"/>
          </a:xfrm>
          <a:prstGeom prst="rect">
            <a:avLst/>
          </a:prstGeom>
          <a:solidFill>
            <a:schemeClr val="accent6">
              <a:lumMod val="60000"/>
              <a:lumOff val="40000"/>
            </a:schemeClr>
          </a:solidFill>
        </p:spPr>
        <p:txBody>
          <a:bodyPr wrap="square">
            <a:spAutoFit/>
          </a:bodyPr>
          <a:lstStyle/>
          <a:p>
            <a:pPr lvl="0">
              <a:defRPr/>
            </a:pPr>
            <a:r>
              <a:rPr lang="en-ZA" sz="2400" dirty="0" smtClean="0">
                <a:solidFill>
                  <a:schemeClr val="tx1">
                    <a:lumMod val="65000"/>
                    <a:lumOff val="35000"/>
                  </a:schemeClr>
                </a:solidFill>
              </a:rPr>
              <a:t>Click on each of the </a:t>
            </a:r>
            <a:r>
              <a:rPr lang="en-ZA" sz="2400" b="1" dirty="0" smtClean="0">
                <a:solidFill>
                  <a:schemeClr val="tx1">
                    <a:lumMod val="65000"/>
                    <a:lumOff val="35000"/>
                  </a:schemeClr>
                </a:solidFill>
              </a:rPr>
              <a:t>states of matter </a:t>
            </a:r>
            <a:r>
              <a:rPr lang="en-ZA" sz="2400" dirty="0" smtClean="0">
                <a:solidFill>
                  <a:schemeClr val="tx1">
                    <a:lumMod val="65000"/>
                    <a:lumOff val="35000"/>
                  </a:schemeClr>
                </a:solidFill>
              </a:rPr>
              <a:t>to </a:t>
            </a:r>
            <a:r>
              <a:rPr lang="en-ZA" sz="2400" dirty="0">
                <a:solidFill>
                  <a:schemeClr val="tx1">
                    <a:lumMod val="65000"/>
                    <a:lumOff val="35000"/>
                  </a:schemeClr>
                </a:solidFill>
              </a:rPr>
              <a:t>find out </a:t>
            </a:r>
            <a:r>
              <a:rPr lang="en-ZA" sz="2400" dirty="0" smtClean="0">
                <a:solidFill>
                  <a:schemeClr val="tx1">
                    <a:lumMod val="65000"/>
                    <a:lumOff val="35000"/>
                  </a:schemeClr>
                </a:solidFill>
              </a:rPr>
              <a:t>more about them.</a:t>
            </a:r>
            <a:endParaRPr lang="en-ZA" sz="2400" dirty="0">
              <a:solidFill>
                <a:schemeClr val="tx1">
                  <a:lumMod val="65000"/>
                  <a:lumOff val="35000"/>
                </a:schemeClr>
              </a:solidFill>
            </a:endParaRPr>
          </a:p>
        </p:txBody>
      </p:sp>
      <p:pic>
        <p:nvPicPr>
          <p:cNvPr id="3076" name="Picture 4" descr="Image result for water cu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9962" y="4442081"/>
            <a:ext cx="1215532" cy="20104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c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417" y="4442081"/>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hot steam"/>
          <p:cNvPicPr>
            <a:picLocks noChangeAspect="1" noChangeArrowheads="1"/>
          </p:cNvPicPr>
          <p:nvPr/>
        </p:nvPicPr>
        <p:blipFill rotWithShape="1">
          <a:blip r:embed="rId17">
            <a:extLst>
              <a:ext uri="{28A0092B-C50C-407E-A947-70E740481C1C}">
                <a14:useLocalDpi xmlns:a14="http://schemas.microsoft.com/office/drawing/2010/main" val="0"/>
              </a:ext>
            </a:extLst>
          </a:blip>
          <a:srcRect r="47733" b="9133"/>
          <a:stretch/>
        </p:blipFill>
        <p:spPr bwMode="auto">
          <a:xfrm>
            <a:off x="8206156" y="4458541"/>
            <a:ext cx="1751479" cy="18946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7843" y="3861354"/>
            <a:ext cx="2371725" cy="461665"/>
          </a:xfrm>
          <a:prstGeom prst="rect">
            <a:avLst/>
          </a:prstGeom>
          <a:noFill/>
        </p:spPr>
        <p:txBody>
          <a:bodyPr wrap="square" rtlCol="0">
            <a:spAutoFit/>
          </a:bodyPr>
          <a:lstStyle/>
          <a:p>
            <a:pPr algn="ctr"/>
            <a:r>
              <a:rPr lang="en-ZA" sz="2400" b="1" dirty="0" smtClean="0"/>
              <a:t>Solids</a:t>
            </a:r>
            <a:endParaRPr lang="en-ZA" sz="2400" b="1" dirty="0"/>
          </a:p>
        </p:txBody>
      </p:sp>
      <p:sp>
        <p:nvSpPr>
          <p:cNvPr id="13" name="TextBox 12"/>
          <p:cNvSpPr txBox="1"/>
          <p:nvPr/>
        </p:nvSpPr>
        <p:spPr>
          <a:xfrm>
            <a:off x="4161866" y="3878669"/>
            <a:ext cx="2371725" cy="461665"/>
          </a:xfrm>
          <a:prstGeom prst="rect">
            <a:avLst/>
          </a:prstGeom>
          <a:noFill/>
        </p:spPr>
        <p:txBody>
          <a:bodyPr wrap="square" rtlCol="0">
            <a:spAutoFit/>
          </a:bodyPr>
          <a:lstStyle/>
          <a:p>
            <a:pPr algn="ctr"/>
            <a:r>
              <a:rPr lang="en-ZA" sz="2400" b="1" dirty="0" smtClean="0"/>
              <a:t>Liquids</a:t>
            </a:r>
            <a:endParaRPr lang="en-ZA" sz="2400" b="1" dirty="0"/>
          </a:p>
        </p:txBody>
      </p:sp>
      <p:sp>
        <p:nvSpPr>
          <p:cNvPr id="14" name="TextBox 13"/>
          <p:cNvSpPr txBox="1"/>
          <p:nvPr/>
        </p:nvSpPr>
        <p:spPr>
          <a:xfrm>
            <a:off x="8035088" y="3894582"/>
            <a:ext cx="2371725" cy="461665"/>
          </a:xfrm>
          <a:prstGeom prst="rect">
            <a:avLst/>
          </a:prstGeom>
          <a:noFill/>
        </p:spPr>
        <p:txBody>
          <a:bodyPr wrap="square" rtlCol="0">
            <a:spAutoFit/>
          </a:bodyPr>
          <a:lstStyle/>
          <a:p>
            <a:pPr algn="ctr"/>
            <a:r>
              <a:rPr lang="en-ZA" sz="2400" b="1" dirty="0" smtClean="0"/>
              <a:t>Gases</a:t>
            </a:r>
            <a:endParaRPr lang="en-ZA" sz="2400" b="1" dirty="0"/>
          </a:p>
        </p:txBody>
      </p:sp>
    </p:spTree>
    <p:custDataLst>
      <p:tags r:id="rId1"/>
    </p:custDataLst>
    <p:extLst>
      <p:ext uri="{BB962C8B-B14F-4D97-AF65-F5344CB8AC3E}">
        <p14:creationId xmlns:p14="http://schemas.microsoft.com/office/powerpoint/2010/main" val="453311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are solids?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pic>
        <p:nvPicPr>
          <p:cNvPr id="6" name="Picture 2" descr="Image result for solid liquid gas"/>
          <p:cNvPicPr>
            <a:picLocks noChangeAspect="1" noChangeArrowheads="1"/>
          </p:cNvPicPr>
          <p:nvPr/>
        </p:nvPicPr>
        <p:blipFill rotWithShape="1">
          <a:blip r:embed="rId4">
            <a:extLst>
              <a:ext uri="{28A0092B-C50C-407E-A947-70E740481C1C}">
                <a14:useLocalDpi xmlns:a14="http://schemas.microsoft.com/office/drawing/2010/main" val="0"/>
              </a:ext>
            </a:extLst>
          </a:blip>
          <a:srcRect t="11072" r="69911" b="10680"/>
          <a:stretch/>
        </p:blipFill>
        <p:spPr bwMode="auto">
          <a:xfrm>
            <a:off x="276210" y="1332161"/>
            <a:ext cx="1590512" cy="1693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6722" y="1332866"/>
            <a:ext cx="7360758" cy="1569660"/>
          </a:xfrm>
          <a:prstGeom prst="rect">
            <a:avLst/>
          </a:prstGeom>
        </p:spPr>
        <p:txBody>
          <a:bodyPr wrap="square">
            <a:spAutoFit/>
          </a:bodyPr>
          <a:lstStyle/>
          <a:p>
            <a:r>
              <a:rPr lang="en-GB" sz="2400" b="1" dirty="0"/>
              <a:t>Solids</a:t>
            </a:r>
            <a:r>
              <a:rPr lang="en-GB" sz="2400" dirty="0"/>
              <a:t> are </a:t>
            </a:r>
            <a:r>
              <a:rPr lang="en-GB" sz="2400" dirty="0" smtClean="0"/>
              <a:t>substances</a:t>
            </a:r>
            <a:r>
              <a:rPr lang="en-GB" sz="2400" dirty="0"/>
              <a:t> </a:t>
            </a:r>
            <a:r>
              <a:rPr lang="en-GB" sz="2400" dirty="0" smtClean="0"/>
              <a:t>that have a their own </a:t>
            </a:r>
            <a:r>
              <a:rPr lang="en-GB" sz="2400" b="1" dirty="0" smtClean="0"/>
              <a:t>shape</a:t>
            </a:r>
            <a:r>
              <a:rPr lang="en-GB" sz="2400" dirty="0" smtClean="0"/>
              <a:t> and </a:t>
            </a:r>
            <a:r>
              <a:rPr lang="en-GB" sz="2400" b="1" dirty="0" smtClean="0"/>
              <a:t>volume</a:t>
            </a:r>
            <a:r>
              <a:rPr lang="en-GB" sz="2400" dirty="0" smtClean="0"/>
              <a:t>. This is because</a:t>
            </a:r>
            <a:r>
              <a:rPr lang="en-GB" sz="2400" dirty="0"/>
              <a:t> </a:t>
            </a:r>
            <a:r>
              <a:rPr lang="en-GB" sz="2400" dirty="0" smtClean="0"/>
              <a:t>the particles are </a:t>
            </a:r>
            <a:r>
              <a:rPr lang="en-GB" sz="2400" dirty="0"/>
              <a:t>packed </a:t>
            </a:r>
            <a:r>
              <a:rPr lang="en-GB" sz="2400" dirty="0" smtClean="0"/>
              <a:t>together in a regular 3-dimensional pattern. All substances can be solid if we decrease the temperature. </a:t>
            </a:r>
            <a:endParaRPr lang="en-ZA" sz="2400" dirty="0"/>
          </a:p>
        </p:txBody>
      </p:sp>
      <p:sp>
        <p:nvSpPr>
          <p:cNvPr id="18" name="TextBox 17"/>
          <p:cNvSpPr txBox="1"/>
          <p:nvPr/>
        </p:nvSpPr>
        <p:spPr>
          <a:xfrm>
            <a:off x="9227480" y="780011"/>
            <a:ext cx="2688294" cy="1200329"/>
          </a:xfrm>
          <a:prstGeom prst="rect">
            <a:avLst/>
          </a:prstGeom>
          <a:noFill/>
        </p:spPr>
        <p:txBody>
          <a:bodyPr wrap="square" rtlCol="0">
            <a:spAutoFit/>
          </a:bodyPr>
          <a:lstStyle/>
          <a:p>
            <a:pPr algn="ctr"/>
            <a:r>
              <a:rPr lang="en-ZA" sz="2400" b="1" dirty="0" smtClean="0"/>
              <a:t>Examples of Solids at room temperature </a:t>
            </a:r>
            <a:endParaRPr lang="en-ZA" sz="2400" b="1" dirty="0"/>
          </a:p>
        </p:txBody>
      </p:sp>
      <p:sp>
        <p:nvSpPr>
          <p:cNvPr id="19" name="TextBox 18"/>
          <p:cNvSpPr txBox="1"/>
          <p:nvPr/>
        </p:nvSpPr>
        <p:spPr>
          <a:xfrm>
            <a:off x="9385764" y="1984367"/>
            <a:ext cx="2371725" cy="4524315"/>
          </a:xfrm>
          <a:prstGeom prst="rect">
            <a:avLst/>
          </a:prstGeom>
          <a:solidFill>
            <a:schemeClr val="accent5">
              <a:lumMod val="20000"/>
              <a:lumOff val="80000"/>
            </a:schemeClr>
          </a:solidFill>
        </p:spPr>
        <p:txBody>
          <a:bodyPr wrap="square" rtlCol="0">
            <a:spAutoFit/>
          </a:bodyPr>
          <a:lstStyle/>
          <a:p>
            <a:pPr algn="ctr"/>
            <a:r>
              <a:rPr lang="en-GB" sz="2400" dirty="0" smtClean="0"/>
              <a:t>Placeholder: Create Images to represent the following examples:</a:t>
            </a:r>
          </a:p>
          <a:p>
            <a:pPr algn="ctr"/>
            <a:endParaRPr lang="en-GB" sz="2400" dirty="0"/>
          </a:p>
          <a:p>
            <a:pPr algn="ctr"/>
            <a:r>
              <a:rPr lang="en-GB" sz="2400" dirty="0" smtClean="0"/>
              <a:t>rock</a:t>
            </a:r>
            <a:r>
              <a:rPr lang="en-GB" sz="2400" dirty="0"/>
              <a:t>, chalk, sugar, a piece of wood, plastic, </a:t>
            </a:r>
            <a:r>
              <a:rPr lang="en-GB" sz="2400" dirty="0" smtClean="0"/>
              <a:t>steel, nail</a:t>
            </a:r>
          </a:p>
          <a:p>
            <a:pPr algn="ctr"/>
            <a:endParaRPr lang="en-GB" sz="2400" b="1" dirty="0"/>
          </a:p>
          <a:p>
            <a:pPr algn="ctr"/>
            <a:endParaRPr lang="en-GB" sz="2400" b="1" dirty="0" smtClean="0"/>
          </a:p>
          <a:p>
            <a:pPr algn="ctr"/>
            <a:endParaRPr lang="en-GB" sz="2400" b="1" dirty="0"/>
          </a:p>
        </p:txBody>
      </p:sp>
      <p:sp>
        <p:nvSpPr>
          <p:cNvPr id="5" name="TextBox 4"/>
          <p:cNvSpPr txBox="1"/>
          <p:nvPr/>
        </p:nvSpPr>
        <p:spPr>
          <a:xfrm>
            <a:off x="276210" y="3032879"/>
            <a:ext cx="9109554" cy="3416320"/>
          </a:xfrm>
          <a:prstGeom prst="rect">
            <a:avLst/>
          </a:prstGeom>
          <a:noFill/>
        </p:spPr>
        <p:txBody>
          <a:bodyPr wrap="square" rtlCol="0">
            <a:spAutoFit/>
          </a:bodyPr>
          <a:lstStyle/>
          <a:p>
            <a:r>
              <a:rPr lang="en-GB" sz="2400" b="1" dirty="0"/>
              <a:t>Characteristic of particles </a:t>
            </a:r>
            <a:r>
              <a:rPr lang="en-GB" sz="2400" b="1" dirty="0" smtClean="0"/>
              <a:t>in </a:t>
            </a:r>
            <a:r>
              <a:rPr lang="en-GB" sz="2400" b="1" dirty="0"/>
              <a:t>a </a:t>
            </a:r>
            <a:r>
              <a:rPr lang="en-GB" sz="2400" b="1" dirty="0" smtClean="0"/>
              <a:t>solid</a:t>
            </a:r>
            <a:endParaRPr lang="en-GB" sz="2400" dirty="0"/>
          </a:p>
          <a:p>
            <a:pPr marL="342900" indent="-342900">
              <a:buFont typeface="Arial" panose="020B0604020202020204" pitchFamily="34" charset="0"/>
              <a:buChar char="•"/>
            </a:pPr>
            <a:r>
              <a:rPr lang="en-GB" sz="2400" dirty="0" smtClean="0"/>
              <a:t>There are strong </a:t>
            </a:r>
            <a:r>
              <a:rPr lang="en-GB" sz="2400" b="1" dirty="0" smtClean="0"/>
              <a:t>forces</a:t>
            </a:r>
            <a:r>
              <a:rPr lang="en-GB" sz="2400" dirty="0" smtClean="0"/>
              <a:t> of attraction between particles of a solid.</a:t>
            </a:r>
          </a:p>
          <a:p>
            <a:pPr marL="342900" indent="-342900">
              <a:buFont typeface="Arial" panose="020B0604020202020204" pitchFamily="34" charset="0"/>
              <a:buChar char="•"/>
            </a:pPr>
            <a:r>
              <a:rPr lang="en-GB" sz="2400" dirty="0" smtClean="0"/>
              <a:t>The </a:t>
            </a:r>
            <a:r>
              <a:rPr lang="en-GB" sz="2400" dirty="0"/>
              <a:t>particles </a:t>
            </a:r>
            <a:r>
              <a:rPr lang="en-GB" sz="2400" dirty="0" smtClean="0"/>
              <a:t>of solids are packed close together – there are very </a:t>
            </a:r>
            <a:r>
              <a:rPr lang="en-GB" sz="2400" b="1" dirty="0" smtClean="0"/>
              <a:t>small spaces </a:t>
            </a:r>
            <a:r>
              <a:rPr lang="en-GB" sz="2400" dirty="0" smtClean="0"/>
              <a:t>between the particles. </a:t>
            </a:r>
            <a:r>
              <a:rPr lang="en-GB" sz="2400" dirty="0"/>
              <a:t>(that’s why they </a:t>
            </a:r>
            <a:r>
              <a:rPr lang="en-GB" sz="2400" dirty="0" smtClean="0"/>
              <a:t>cannot </a:t>
            </a:r>
            <a:r>
              <a:rPr lang="en-GB" sz="2400" dirty="0"/>
              <a:t>be squashed or </a:t>
            </a:r>
            <a:r>
              <a:rPr lang="en-GB" sz="2400" dirty="0" smtClean="0"/>
              <a:t>compressed)</a:t>
            </a:r>
          </a:p>
          <a:p>
            <a:pPr marL="342900" indent="-342900">
              <a:buFont typeface="Arial" panose="020B0604020202020204" pitchFamily="34" charset="0"/>
              <a:buChar char="•"/>
            </a:pPr>
            <a:r>
              <a:rPr lang="en-GB" sz="2400" dirty="0"/>
              <a:t>P</a:t>
            </a:r>
            <a:r>
              <a:rPr lang="en-GB" sz="2400" dirty="0" smtClean="0"/>
              <a:t>articles </a:t>
            </a:r>
            <a:r>
              <a:rPr lang="en-GB" sz="2400" dirty="0"/>
              <a:t>cannot move freely from place to place (this is why they have a </a:t>
            </a:r>
            <a:r>
              <a:rPr lang="en-GB" sz="2400" b="1" dirty="0"/>
              <a:t>fixed </a:t>
            </a:r>
            <a:r>
              <a:rPr lang="en-GB" sz="2400" b="1" dirty="0" smtClean="0"/>
              <a:t>shape and volume</a:t>
            </a:r>
            <a:r>
              <a:rPr lang="en-GB" sz="2400" dirty="0" smtClean="0"/>
              <a:t>)</a:t>
            </a:r>
          </a:p>
          <a:p>
            <a:pPr marL="342900" indent="-342900">
              <a:buFont typeface="Arial" panose="020B0604020202020204" pitchFamily="34" charset="0"/>
              <a:buChar char="•"/>
            </a:pPr>
            <a:r>
              <a:rPr lang="en-GB" sz="2400" dirty="0" smtClean="0"/>
              <a:t>The </a:t>
            </a:r>
            <a:r>
              <a:rPr lang="en-GB" sz="2400" dirty="0"/>
              <a:t>particles </a:t>
            </a:r>
            <a:r>
              <a:rPr lang="en-GB" sz="2400" dirty="0" smtClean="0"/>
              <a:t>of each solid are </a:t>
            </a:r>
            <a:r>
              <a:rPr lang="en-GB" sz="2400" dirty="0"/>
              <a:t>arranged in a regular, distinct </a:t>
            </a:r>
            <a:r>
              <a:rPr lang="en-GB" sz="2400" dirty="0" smtClean="0"/>
              <a:t>pattern</a:t>
            </a:r>
          </a:p>
          <a:p>
            <a:pPr marL="342900" indent="-342900">
              <a:buFont typeface="Arial" panose="020B0604020202020204" pitchFamily="34" charset="0"/>
              <a:buChar char="•"/>
            </a:pPr>
            <a:r>
              <a:rPr lang="en-GB" sz="2400" dirty="0" smtClean="0"/>
              <a:t>The particles have enough energy to </a:t>
            </a:r>
            <a:r>
              <a:rPr lang="en-GB" sz="2400" b="1" dirty="0" smtClean="0"/>
              <a:t>vibrate</a:t>
            </a:r>
            <a:r>
              <a:rPr lang="en-GB" sz="2400" dirty="0" smtClean="0"/>
              <a:t> </a:t>
            </a:r>
            <a:r>
              <a:rPr lang="en-GB" sz="2400" dirty="0"/>
              <a:t>in a fixed </a:t>
            </a:r>
            <a:r>
              <a:rPr lang="en-GB" sz="2400" dirty="0" smtClean="0"/>
              <a:t>position.</a:t>
            </a:r>
            <a:endParaRPr lang="en-ZA" sz="2400" dirty="0"/>
          </a:p>
        </p:txBody>
      </p:sp>
    </p:spTree>
    <p:custDataLst>
      <p:tags r:id="rId1"/>
    </p:custDataLst>
    <p:extLst>
      <p:ext uri="{BB962C8B-B14F-4D97-AF65-F5344CB8AC3E}">
        <p14:creationId xmlns:p14="http://schemas.microsoft.com/office/powerpoint/2010/main" val="3983085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are liquids?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2" name="Rectangle 1"/>
          <p:cNvSpPr/>
          <p:nvPr/>
        </p:nvSpPr>
        <p:spPr>
          <a:xfrm>
            <a:off x="1866722" y="1332866"/>
            <a:ext cx="7360758" cy="1569660"/>
          </a:xfrm>
          <a:prstGeom prst="rect">
            <a:avLst/>
          </a:prstGeom>
        </p:spPr>
        <p:txBody>
          <a:bodyPr wrap="square">
            <a:spAutoFit/>
          </a:bodyPr>
          <a:lstStyle/>
          <a:p>
            <a:r>
              <a:rPr lang="en-GB" sz="2400" b="1" dirty="0" smtClean="0"/>
              <a:t>Liquids </a:t>
            </a:r>
            <a:r>
              <a:rPr lang="en-GB" sz="2400" dirty="0" smtClean="0"/>
              <a:t>have their own </a:t>
            </a:r>
            <a:r>
              <a:rPr lang="en-GB" sz="2400" b="1" dirty="0" smtClean="0"/>
              <a:t>volume</a:t>
            </a:r>
            <a:r>
              <a:rPr lang="en-GB" sz="2400" dirty="0" smtClean="0"/>
              <a:t> but they do not have their own </a:t>
            </a:r>
            <a:r>
              <a:rPr lang="en-GB" sz="2400" b="1" dirty="0" smtClean="0"/>
              <a:t>shape.</a:t>
            </a:r>
            <a:r>
              <a:rPr lang="en-GB" sz="2400" dirty="0" smtClean="0"/>
              <a:t> </a:t>
            </a:r>
            <a:r>
              <a:rPr lang="en-GB" sz="2400" b="1" dirty="0" smtClean="0"/>
              <a:t>Liquids</a:t>
            </a:r>
            <a:r>
              <a:rPr lang="en-GB" sz="2400" dirty="0" smtClean="0"/>
              <a:t> take the shape of the container they are placed in. The </a:t>
            </a:r>
            <a:r>
              <a:rPr lang="en-GB" sz="2400" dirty="0"/>
              <a:t>particles in </a:t>
            </a:r>
            <a:r>
              <a:rPr lang="en-GB" sz="2400" b="1" dirty="0"/>
              <a:t>liquids</a:t>
            </a:r>
            <a:r>
              <a:rPr lang="en-GB" sz="2400" dirty="0"/>
              <a:t> </a:t>
            </a:r>
            <a:r>
              <a:rPr lang="en-GB" sz="2400" dirty="0" smtClean="0"/>
              <a:t>are </a:t>
            </a:r>
            <a:r>
              <a:rPr lang="en-GB" sz="2400" dirty="0"/>
              <a:t>arranged </a:t>
            </a:r>
            <a:r>
              <a:rPr lang="en-GB" sz="2400" dirty="0" smtClean="0"/>
              <a:t>in a random pattern and can move over short distances.</a:t>
            </a:r>
            <a:endParaRPr lang="en-ZA" sz="2400" dirty="0"/>
          </a:p>
        </p:txBody>
      </p:sp>
      <p:sp>
        <p:nvSpPr>
          <p:cNvPr id="18" name="TextBox 17"/>
          <p:cNvSpPr txBox="1"/>
          <p:nvPr/>
        </p:nvSpPr>
        <p:spPr>
          <a:xfrm>
            <a:off x="9227480" y="780011"/>
            <a:ext cx="2688294" cy="1200329"/>
          </a:xfrm>
          <a:prstGeom prst="rect">
            <a:avLst/>
          </a:prstGeom>
          <a:noFill/>
        </p:spPr>
        <p:txBody>
          <a:bodyPr wrap="square" rtlCol="0">
            <a:spAutoFit/>
          </a:bodyPr>
          <a:lstStyle/>
          <a:p>
            <a:pPr algn="ctr"/>
            <a:r>
              <a:rPr lang="en-ZA" sz="2400" b="1" dirty="0" smtClean="0"/>
              <a:t>Examples of Liquids at room temperature</a:t>
            </a:r>
            <a:endParaRPr lang="en-ZA" sz="2400" b="1" dirty="0"/>
          </a:p>
        </p:txBody>
      </p:sp>
      <p:sp>
        <p:nvSpPr>
          <p:cNvPr id="19" name="TextBox 18"/>
          <p:cNvSpPr txBox="1"/>
          <p:nvPr/>
        </p:nvSpPr>
        <p:spPr>
          <a:xfrm>
            <a:off x="9385764" y="1997441"/>
            <a:ext cx="2371725" cy="4154984"/>
          </a:xfrm>
          <a:prstGeom prst="rect">
            <a:avLst/>
          </a:prstGeom>
          <a:solidFill>
            <a:schemeClr val="accent5">
              <a:lumMod val="20000"/>
              <a:lumOff val="80000"/>
            </a:schemeClr>
          </a:solidFill>
        </p:spPr>
        <p:txBody>
          <a:bodyPr wrap="square" rtlCol="0">
            <a:spAutoFit/>
          </a:bodyPr>
          <a:lstStyle/>
          <a:p>
            <a:pPr algn="ctr"/>
            <a:r>
              <a:rPr lang="en-GB" sz="2400" dirty="0" smtClean="0"/>
              <a:t>Placeholder: Create Images to represent the following examples:</a:t>
            </a:r>
          </a:p>
          <a:p>
            <a:pPr algn="ctr"/>
            <a:endParaRPr lang="en-GB" sz="2400" dirty="0"/>
          </a:p>
          <a:p>
            <a:pPr algn="ctr"/>
            <a:r>
              <a:rPr lang="en-GB" sz="2400" dirty="0" smtClean="0"/>
              <a:t>River, coffee, juice, milk</a:t>
            </a:r>
          </a:p>
          <a:p>
            <a:pPr algn="ctr"/>
            <a:endParaRPr lang="en-GB" sz="2400" b="1" dirty="0"/>
          </a:p>
          <a:p>
            <a:pPr algn="ctr"/>
            <a:endParaRPr lang="en-GB" sz="2400" b="1" dirty="0" smtClean="0"/>
          </a:p>
          <a:p>
            <a:pPr algn="ctr"/>
            <a:endParaRPr lang="en-GB" sz="2400" b="1" dirty="0"/>
          </a:p>
        </p:txBody>
      </p:sp>
      <p:sp>
        <p:nvSpPr>
          <p:cNvPr id="5" name="TextBox 4"/>
          <p:cNvSpPr txBox="1"/>
          <p:nvPr/>
        </p:nvSpPr>
        <p:spPr>
          <a:xfrm>
            <a:off x="276210" y="3032879"/>
            <a:ext cx="9109554" cy="3416320"/>
          </a:xfrm>
          <a:prstGeom prst="rect">
            <a:avLst/>
          </a:prstGeom>
          <a:noFill/>
        </p:spPr>
        <p:txBody>
          <a:bodyPr wrap="square" rtlCol="0">
            <a:spAutoFit/>
          </a:bodyPr>
          <a:lstStyle/>
          <a:p>
            <a:r>
              <a:rPr lang="en-GB" sz="2400" b="1" dirty="0"/>
              <a:t>Characteristic of particles </a:t>
            </a:r>
            <a:r>
              <a:rPr lang="en-GB" sz="2400" b="1" dirty="0" smtClean="0"/>
              <a:t>in </a:t>
            </a:r>
            <a:r>
              <a:rPr lang="en-GB" sz="2400" b="1" dirty="0"/>
              <a:t>a </a:t>
            </a:r>
            <a:r>
              <a:rPr lang="en-GB" sz="2400" b="1" dirty="0" smtClean="0"/>
              <a:t>liquid</a:t>
            </a:r>
            <a:endParaRPr lang="en-GB" sz="2400" dirty="0"/>
          </a:p>
          <a:p>
            <a:pPr marL="342900" indent="-342900">
              <a:buFont typeface="Arial" panose="020B0604020202020204" pitchFamily="34" charset="0"/>
              <a:buChar char="•"/>
            </a:pPr>
            <a:r>
              <a:rPr lang="en-GB" sz="2400" dirty="0" smtClean="0"/>
              <a:t>The </a:t>
            </a:r>
            <a:r>
              <a:rPr lang="en-GB" sz="2400" b="1" dirty="0" smtClean="0"/>
              <a:t>forces</a:t>
            </a:r>
            <a:r>
              <a:rPr lang="en-GB" sz="2400" dirty="0" smtClean="0"/>
              <a:t> of attraction between </a:t>
            </a:r>
            <a:r>
              <a:rPr lang="en-GB" sz="2400" dirty="0"/>
              <a:t>particles of a </a:t>
            </a:r>
            <a:r>
              <a:rPr lang="en-GB" sz="2400" dirty="0" smtClean="0"/>
              <a:t>liquid are weaker than in a solid. (That’s why liquids don’t have their own shape).</a:t>
            </a:r>
            <a:endParaRPr lang="en-GB" sz="2400" dirty="0"/>
          </a:p>
          <a:p>
            <a:pPr marL="342900" indent="-342900">
              <a:buFont typeface="Arial" panose="020B0604020202020204" pitchFamily="34" charset="0"/>
              <a:buChar char="•"/>
            </a:pPr>
            <a:r>
              <a:rPr lang="en-GB" sz="2400" dirty="0" smtClean="0"/>
              <a:t>The </a:t>
            </a:r>
            <a:r>
              <a:rPr lang="en-GB" sz="2400" dirty="0"/>
              <a:t>particles </a:t>
            </a:r>
            <a:r>
              <a:rPr lang="en-GB" sz="2400" dirty="0" smtClean="0"/>
              <a:t>are close </a:t>
            </a:r>
            <a:r>
              <a:rPr lang="en-GB" sz="2400" dirty="0"/>
              <a:t>together, but not as </a:t>
            </a:r>
            <a:r>
              <a:rPr lang="en-GB" sz="2400" dirty="0" smtClean="0"/>
              <a:t>tightly packed </a:t>
            </a:r>
            <a:r>
              <a:rPr lang="en-GB" sz="2400" dirty="0"/>
              <a:t>as in solids. </a:t>
            </a:r>
            <a:r>
              <a:rPr lang="en-GB" sz="2400" dirty="0" smtClean="0"/>
              <a:t>(Liquids </a:t>
            </a:r>
            <a:r>
              <a:rPr lang="en-GB" sz="2400" dirty="0"/>
              <a:t>cannot be compressed or </a:t>
            </a:r>
            <a:r>
              <a:rPr lang="en-GB" sz="2400" dirty="0" smtClean="0"/>
              <a:t>squashed).</a:t>
            </a:r>
          </a:p>
          <a:p>
            <a:pPr marL="342900" indent="-342900">
              <a:buFont typeface="Arial" panose="020B0604020202020204" pitchFamily="34" charset="0"/>
              <a:buChar char="•"/>
            </a:pPr>
            <a:r>
              <a:rPr lang="en-GB" sz="2400" dirty="0" smtClean="0"/>
              <a:t>Particles are arranged </a:t>
            </a:r>
            <a:r>
              <a:rPr lang="en-GB" sz="2400" dirty="0"/>
              <a:t>in a </a:t>
            </a:r>
            <a:r>
              <a:rPr lang="en-GB" sz="2400" b="1" dirty="0"/>
              <a:t>random </a:t>
            </a:r>
            <a:r>
              <a:rPr lang="en-GB" sz="2400" b="1" dirty="0" smtClean="0"/>
              <a:t>way</a:t>
            </a:r>
            <a:r>
              <a:rPr lang="en-GB" sz="2400" dirty="0" smtClean="0"/>
              <a:t>.</a:t>
            </a:r>
          </a:p>
          <a:p>
            <a:pPr marL="342900" indent="-342900">
              <a:buFont typeface="Arial" panose="020B0604020202020204" pitchFamily="34" charset="0"/>
              <a:buChar char="•"/>
            </a:pPr>
            <a:r>
              <a:rPr lang="en-GB" sz="2400" dirty="0" smtClean="0"/>
              <a:t>Particles have enough energy to move </a:t>
            </a:r>
            <a:r>
              <a:rPr lang="en-GB" sz="2400" dirty="0"/>
              <a:t>around each </a:t>
            </a:r>
            <a:r>
              <a:rPr lang="en-GB" sz="2400" dirty="0" smtClean="0"/>
              <a:t>other. (This explains why liquids can mix together and be poured from one container into another.)</a:t>
            </a:r>
            <a:endParaRPr lang="en-ZA" sz="2400" dirty="0"/>
          </a:p>
        </p:txBody>
      </p:sp>
      <p:pic>
        <p:nvPicPr>
          <p:cNvPr id="10" name="Picture 2" descr="Image result for solid liquid gas"/>
          <p:cNvPicPr>
            <a:picLocks noChangeAspect="1" noChangeArrowheads="1"/>
          </p:cNvPicPr>
          <p:nvPr/>
        </p:nvPicPr>
        <p:blipFill rotWithShape="1">
          <a:blip r:embed="rId4">
            <a:extLst>
              <a:ext uri="{28A0092B-C50C-407E-A947-70E740481C1C}">
                <a14:useLocalDpi xmlns:a14="http://schemas.microsoft.com/office/drawing/2010/main" val="0"/>
              </a:ext>
            </a:extLst>
          </a:blip>
          <a:srcRect l="32718" t="14615" r="35350" b="10681"/>
          <a:stretch/>
        </p:blipFill>
        <p:spPr bwMode="auto">
          <a:xfrm>
            <a:off x="288294" y="1468944"/>
            <a:ext cx="1578428" cy="15119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946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smtClean="0">
                <a:latin typeface="+mn-lt"/>
              </a:rPr>
              <a:t>What are gases?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11354581"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2" name="Rectangle 1"/>
          <p:cNvSpPr/>
          <p:nvPr/>
        </p:nvSpPr>
        <p:spPr>
          <a:xfrm>
            <a:off x="1866722" y="1332866"/>
            <a:ext cx="7360758" cy="1200329"/>
          </a:xfrm>
          <a:prstGeom prst="rect">
            <a:avLst/>
          </a:prstGeom>
        </p:spPr>
        <p:txBody>
          <a:bodyPr wrap="square">
            <a:spAutoFit/>
          </a:bodyPr>
          <a:lstStyle/>
          <a:p>
            <a:r>
              <a:rPr lang="en-GB" sz="2400" b="1" dirty="0" smtClean="0"/>
              <a:t>Gases </a:t>
            </a:r>
            <a:r>
              <a:rPr lang="en-GB" sz="2400" dirty="0" smtClean="0"/>
              <a:t>are substances that do not have their own </a:t>
            </a:r>
            <a:r>
              <a:rPr lang="en-GB" sz="2400" b="1" dirty="0" smtClean="0"/>
              <a:t>shape</a:t>
            </a:r>
            <a:r>
              <a:rPr lang="en-GB" sz="2400" dirty="0" smtClean="0"/>
              <a:t> or </a:t>
            </a:r>
            <a:r>
              <a:rPr lang="en-GB" sz="2400" b="1" dirty="0" smtClean="0"/>
              <a:t>volume</a:t>
            </a:r>
            <a:r>
              <a:rPr lang="en-GB" sz="2400" dirty="0" smtClean="0"/>
              <a:t>. </a:t>
            </a:r>
            <a:r>
              <a:rPr lang="en-GB" sz="2400" b="1" dirty="0" smtClean="0"/>
              <a:t>Gases</a:t>
            </a:r>
            <a:r>
              <a:rPr lang="en-GB" sz="2400" dirty="0" smtClean="0"/>
              <a:t> take the shape and volume of the contained they are placed in.</a:t>
            </a:r>
            <a:endParaRPr lang="en-ZA" sz="2400" dirty="0"/>
          </a:p>
        </p:txBody>
      </p:sp>
      <p:sp>
        <p:nvSpPr>
          <p:cNvPr id="18" name="TextBox 17"/>
          <p:cNvSpPr txBox="1"/>
          <p:nvPr/>
        </p:nvSpPr>
        <p:spPr>
          <a:xfrm>
            <a:off x="9227480" y="780011"/>
            <a:ext cx="2688294" cy="1200329"/>
          </a:xfrm>
          <a:prstGeom prst="rect">
            <a:avLst/>
          </a:prstGeom>
          <a:noFill/>
        </p:spPr>
        <p:txBody>
          <a:bodyPr wrap="square" rtlCol="0">
            <a:spAutoFit/>
          </a:bodyPr>
          <a:lstStyle/>
          <a:p>
            <a:pPr algn="ctr"/>
            <a:r>
              <a:rPr lang="en-ZA" sz="2400" b="1" dirty="0" smtClean="0"/>
              <a:t>Examples of gases at room temperature</a:t>
            </a:r>
            <a:endParaRPr lang="en-ZA" sz="2400" b="1" dirty="0"/>
          </a:p>
        </p:txBody>
      </p:sp>
      <p:sp>
        <p:nvSpPr>
          <p:cNvPr id="19" name="TextBox 18"/>
          <p:cNvSpPr txBox="1"/>
          <p:nvPr/>
        </p:nvSpPr>
        <p:spPr>
          <a:xfrm>
            <a:off x="9385764" y="2011978"/>
            <a:ext cx="2371725" cy="3785652"/>
          </a:xfrm>
          <a:prstGeom prst="rect">
            <a:avLst/>
          </a:prstGeom>
          <a:solidFill>
            <a:schemeClr val="accent5">
              <a:lumMod val="20000"/>
              <a:lumOff val="80000"/>
            </a:schemeClr>
          </a:solidFill>
        </p:spPr>
        <p:txBody>
          <a:bodyPr wrap="square" rtlCol="0">
            <a:spAutoFit/>
          </a:bodyPr>
          <a:lstStyle/>
          <a:p>
            <a:pPr algn="ctr"/>
            <a:r>
              <a:rPr lang="en-GB" sz="2400" dirty="0" smtClean="0"/>
              <a:t>Placeholder: Create Images to represent the following examples:</a:t>
            </a:r>
          </a:p>
          <a:p>
            <a:pPr algn="ctr"/>
            <a:endParaRPr lang="en-ZA" sz="2400" dirty="0" smtClean="0"/>
          </a:p>
          <a:p>
            <a:pPr algn="ctr"/>
            <a:r>
              <a:rPr lang="en-ZA" sz="2400" dirty="0"/>
              <a:t>H</a:t>
            </a:r>
            <a:r>
              <a:rPr lang="en-ZA" sz="2400" dirty="0" smtClean="0"/>
              <a:t>elium, </a:t>
            </a:r>
            <a:r>
              <a:rPr lang="en-ZA" sz="2400" dirty="0"/>
              <a:t>Carbon </a:t>
            </a:r>
            <a:r>
              <a:rPr lang="en-ZA" sz="2400" dirty="0" smtClean="0"/>
              <a:t>dioxide, nitrogen dioxide</a:t>
            </a:r>
            <a:endParaRPr lang="en-GB" sz="2400" b="1" dirty="0" smtClean="0"/>
          </a:p>
          <a:p>
            <a:pPr algn="ctr"/>
            <a:r>
              <a:rPr lang="en-GB" sz="2400" b="1" dirty="0" smtClean="0"/>
              <a:t>.</a:t>
            </a:r>
            <a:endParaRPr lang="en-GB" sz="2400" b="1" dirty="0"/>
          </a:p>
        </p:txBody>
      </p:sp>
      <p:sp>
        <p:nvSpPr>
          <p:cNvPr id="5" name="TextBox 4"/>
          <p:cNvSpPr txBox="1"/>
          <p:nvPr/>
        </p:nvSpPr>
        <p:spPr>
          <a:xfrm>
            <a:off x="276210" y="3032879"/>
            <a:ext cx="9109554" cy="3416320"/>
          </a:xfrm>
          <a:prstGeom prst="rect">
            <a:avLst/>
          </a:prstGeom>
          <a:noFill/>
        </p:spPr>
        <p:txBody>
          <a:bodyPr wrap="square" rtlCol="0">
            <a:spAutoFit/>
          </a:bodyPr>
          <a:lstStyle/>
          <a:p>
            <a:r>
              <a:rPr lang="en-GB" sz="2400" b="1" dirty="0"/>
              <a:t>Characteristic of particles </a:t>
            </a:r>
            <a:r>
              <a:rPr lang="en-GB" sz="2400" b="1" dirty="0" smtClean="0"/>
              <a:t>in </a:t>
            </a:r>
            <a:r>
              <a:rPr lang="en-GB" sz="2400" b="1" dirty="0"/>
              <a:t>a </a:t>
            </a:r>
            <a:r>
              <a:rPr lang="en-GB" sz="2400" b="1" dirty="0" smtClean="0"/>
              <a:t>gas</a:t>
            </a:r>
            <a:endParaRPr lang="en-GB" sz="2400" dirty="0"/>
          </a:p>
          <a:p>
            <a:pPr marL="342900" indent="-342900">
              <a:buFont typeface="Arial" panose="020B0604020202020204" pitchFamily="34" charset="0"/>
              <a:buChar char="•"/>
            </a:pPr>
            <a:r>
              <a:rPr lang="en-GB" sz="2400" dirty="0"/>
              <a:t>The </a:t>
            </a:r>
            <a:r>
              <a:rPr lang="en-GB" sz="2400" b="1" dirty="0"/>
              <a:t>forces</a:t>
            </a:r>
            <a:r>
              <a:rPr lang="en-GB" sz="2400" dirty="0"/>
              <a:t> of attraction between particles of a </a:t>
            </a:r>
            <a:r>
              <a:rPr lang="en-GB" sz="2400" b="1" dirty="0" smtClean="0"/>
              <a:t>gas</a:t>
            </a:r>
            <a:r>
              <a:rPr lang="en-GB" sz="2400" dirty="0" smtClean="0"/>
              <a:t> </a:t>
            </a:r>
            <a:r>
              <a:rPr lang="en-GB" sz="2400" dirty="0"/>
              <a:t>are </a:t>
            </a:r>
            <a:r>
              <a:rPr lang="en-GB" sz="2400" dirty="0" smtClean="0"/>
              <a:t>very weak. (That’s </a:t>
            </a:r>
            <a:r>
              <a:rPr lang="en-GB" sz="2400" dirty="0"/>
              <a:t>why </a:t>
            </a:r>
            <a:r>
              <a:rPr lang="en-GB" sz="2400" dirty="0" smtClean="0"/>
              <a:t>gases </a:t>
            </a:r>
            <a:r>
              <a:rPr lang="en-GB" sz="2400" b="1" dirty="0"/>
              <a:t>don’t have </a:t>
            </a:r>
            <a:r>
              <a:rPr lang="en-GB" sz="2400" dirty="0"/>
              <a:t>their own </a:t>
            </a:r>
            <a:r>
              <a:rPr lang="en-GB" sz="2400" dirty="0" smtClean="0"/>
              <a:t>shape or volume).</a:t>
            </a:r>
          </a:p>
          <a:p>
            <a:pPr marL="342900" indent="-342900">
              <a:buFont typeface="Arial" panose="020B0604020202020204" pitchFamily="34" charset="0"/>
              <a:buChar char="•"/>
            </a:pPr>
            <a:r>
              <a:rPr lang="en-GB" sz="2400" dirty="0" smtClean="0"/>
              <a:t>Particles </a:t>
            </a:r>
            <a:r>
              <a:rPr lang="en-GB" sz="2400" dirty="0"/>
              <a:t>are </a:t>
            </a:r>
            <a:r>
              <a:rPr lang="en-GB" sz="2400" b="1" dirty="0"/>
              <a:t>far apart </a:t>
            </a:r>
            <a:r>
              <a:rPr lang="en-GB" sz="2400" dirty="0"/>
              <a:t>from each other and arranged in a random </a:t>
            </a:r>
            <a:r>
              <a:rPr lang="en-GB" sz="2400" dirty="0" smtClean="0"/>
              <a:t>way. (That’s why most gases are colourless!)</a:t>
            </a:r>
          </a:p>
          <a:p>
            <a:pPr marL="342900" indent="-342900">
              <a:buFont typeface="Arial" panose="020B0604020202020204" pitchFamily="34" charset="0"/>
              <a:buChar char="•"/>
            </a:pPr>
            <a:r>
              <a:rPr lang="en-GB" sz="2400" dirty="0" smtClean="0"/>
              <a:t>There are </a:t>
            </a:r>
            <a:r>
              <a:rPr lang="en-GB" sz="2400" b="1" dirty="0" smtClean="0"/>
              <a:t>large spaces </a:t>
            </a:r>
            <a:r>
              <a:rPr lang="en-GB" sz="2400" dirty="0" smtClean="0"/>
              <a:t>between gas particles. (That’s why gases can be compressed </a:t>
            </a:r>
            <a:r>
              <a:rPr lang="en-GB" sz="2400" dirty="0"/>
              <a:t>or </a:t>
            </a:r>
            <a:r>
              <a:rPr lang="en-GB" sz="2400" dirty="0" smtClean="0"/>
              <a:t>squashed.)</a:t>
            </a:r>
          </a:p>
          <a:p>
            <a:pPr marL="342900" indent="-342900">
              <a:buFont typeface="Arial" panose="020B0604020202020204" pitchFamily="34" charset="0"/>
              <a:buChar char="•"/>
            </a:pPr>
            <a:r>
              <a:rPr lang="en-GB" sz="2400" dirty="0" smtClean="0"/>
              <a:t>The </a:t>
            </a:r>
            <a:r>
              <a:rPr lang="en-GB" sz="2400" dirty="0"/>
              <a:t>particles </a:t>
            </a:r>
            <a:r>
              <a:rPr lang="en-GB" sz="2400" dirty="0" smtClean="0"/>
              <a:t>have enough energy to move </a:t>
            </a:r>
            <a:r>
              <a:rPr lang="en-GB" sz="2400" dirty="0"/>
              <a:t>quickly in all </a:t>
            </a:r>
            <a:r>
              <a:rPr lang="en-GB" sz="2400" dirty="0" smtClean="0"/>
              <a:t>directions, over large distances. </a:t>
            </a:r>
          </a:p>
        </p:txBody>
      </p:sp>
      <p:pic>
        <p:nvPicPr>
          <p:cNvPr id="11" name="Picture 2" descr="Image result for solid liquid gas"/>
          <p:cNvPicPr>
            <a:picLocks noChangeAspect="1" noChangeArrowheads="1"/>
          </p:cNvPicPr>
          <p:nvPr/>
        </p:nvPicPr>
        <p:blipFill rotWithShape="1">
          <a:blip r:embed="rId4">
            <a:extLst>
              <a:ext uri="{28A0092B-C50C-407E-A947-70E740481C1C}">
                <a14:useLocalDpi xmlns:a14="http://schemas.microsoft.com/office/drawing/2010/main" val="0"/>
              </a:ext>
            </a:extLst>
          </a:blip>
          <a:srcRect l="65741" t="11072" r="3912" b="15007"/>
          <a:stretch/>
        </p:blipFill>
        <p:spPr bwMode="auto">
          <a:xfrm>
            <a:off x="305261" y="1332866"/>
            <a:ext cx="1484028" cy="14800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4029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26889</TotalTime>
  <Words>4954</Words>
  <Application>Microsoft Office PowerPoint</Application>
  <PresentationFormat>Widescreen</PresentationFormat>
  <Paragraphs>639</Paragraphs>
  <Slides>37</Slides>
  <Notes>36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Electrical Principles</vt:lpstr>
      <vt:lpstr>Assumed Prior Learning</vt:lpstr>
      <vt:lpstr>Outcomes</vt:lpstr>
      <vt:lpstr>Introduction</vt:lpstr>
      <vt:lpstr>What is matter?</vt:lpstr>
      <vt:lpstr>What is matter?</vt:lpstr>
      <vt:lpstr>What are solids?</vt:lpstr>
      <vt:lpstr>What are liquids?</vt:lpstr>
      <vt:lpstr>What are gases?</vt:lpstr>
      <vt:lpstr>Summary of matter</vt:lpstr>
      <vt:lpstr>Changing states of matter</vt:lpstr>
      <vt:lpstr>Activity: Changing states</vt:lpstr>
      <vt:lpstr>Sort the matter</vt:lpstr>
      <vt:lpstr>Different types of matter</vt:lpstr>
      <vt:lpstr>What are elements?</vt:lpstr>
      <vt:lpstr>What are compounds?</vt:lpstr>
      <vt:lpstr>What are mixtures?</vt:lpstr>
      <vt:lpstr>What are atoms made of?</vt:lpstr>
      <vt:lpstr>Structure of the atom</vt:lpstr>
      <vt:lpstr>Electrostatic forces</vt:lpstr>
      <vt:lpstr>Forces inside an atom</vt:lpstr>
      <vt:lpstr>Are all atoms the same?</vt:lpstr>
      <vt:lpstr>Hydrogen atom</vt:lpstr>
      <vt:lpstr>Carbon atom</vt:lpstr>
      <vt:lpstr>PowerPoint Presentation</vt:lpstr>
      <vt:lpstr>Can you use the Periodic Table of the elements?</vt:lpstr>
      <vt:lpstr>Check you complete the elements?</vt:lpstr>
      <vt:lpstr>Activity: Building Atoms</vt:lpstr>
      <vt:lpstr>How the electrons are arranged around the nucleus of an atom</vt:lpstr>
      <vt:lpstr>Valence electrons</vt:lpstr>
      <vt:lpstr>A closer look at atoms in metals</vt:lpstr>
      <vt:lpstr>The movement of free electrons</vt:lpstr>
      <vt:lpstr>PowerPoint Presentation</vt:lpstr>
      <vt:lpstr>PowerPoint Presentation</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John McBride</cp:lastModifiedBy>
  <cp:revision>525</cp:revision>
  <dcterms:created xsi:type="dcterms:W3CDTF">2018-02-02T12:07:09Z</dcterms:created>
  <dcterms:modified xsi:type="dcterms:W3CDTF">2018-09-02T19:44:23Z</dcterms:modified>
</cp:coreProperties>
</file>