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6" r:id="rId2"/>
    <p:sldId id="261" r:id="rId3"/>
    <p:sldId id="264" r:id="rId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73"/>
    <p:restoredTop sz="81544"/>
  </p:normalViewPr>
  <p:slideViewPr>
    <p:cSldViewPr snapToGrid="0" snapToObjects="1">
      <p:cViewPr>
        <p:scale>
          <a:sx n="99" d="100"/>
          <a:sy n="99" d="100"/>
        </p:scale>
        <p:origin x="-821" y="1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74D16E-4174-EF48-92A4-15E553067E6B}" type="datetimeFigureOut">
              <a:rPr lang="en-GB" smtClean="0"/>
              <a:t>03/07/2018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041CE5-1DCE-2841-929D-C7134C49E32B}" type="slidenum">
              <a:rPr lang="en-GB" smtClean="0"/>
              <a:t>‹#›</a:t>
            </a:fld>
            <a:endParaRPr lang="en-GB"/>
          </a:p>
        </p:txBody>
      </p:sp>
    </p:spTree>
    <p:extLst>
      <p:ext uri="{BB962C8B-B14F-4D97-AF65-F5344CB8AC3E}">
        <p14:creationId xmlns:p14="http://schemas.microsoft.com/office/powerpoint/2010/main" val="12701963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1B331CF2-886A-524D-97E0-2907A052D63B}" type="datetimeFigureOut">
              <a:rPr lang="en-GB" smtClean="0"/>
              <a:t>03/07/2018</a:t>
            </a:fld>
            <a:endParaRPr lang="en-GB"/>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73748171-2F91-4F4E-9AC8-F945FB785AEF}" type="slidenum">
              <a:rPr lang="en-GB" smtClean="0"/>
              <a:t>‹#›</a:t>
            </a:fld>
            <a:endParaRPr lang="en-GB"/>
          </a:p>
        </p:txBody>
      </p:sp>
    </p:spTree>
    <p:extLst>
      <p:ext uri="{BB962C8B-B14F-4D97-AF65-F5344CB8AC3E}">
        <p14:creationId xmlns:p14="http://schemas.microsoft.com/office/powerpoint/2010/main" val="355573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047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06897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887575"/>
            <a:ext cx="3886200" cy="37451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887575"/>
            <a:ext cx="3886200" cy="37451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4373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902284"/>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520218"/>
            <a:ext cx="3868340" cy="31220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902284"/>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520218"/>
            <a:ext cx="3887391" cy="31220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Placeholder 1">
            <a:extLst>
              <a:ext uri="{FF2B5EF4-FFF2-40B4-BE49-F238E27FC236}">
                <a16:creationId xmlns="" xmlns:a16="http://schemas.microsoft.com/office/drawing/2014/main" id="{B0356522-AED6-654B-AC33-7C58501D9098}"/>
              </a:ext>
            </a:extLst>
          </p:cNvPr>
          <p:cNvSpPr>
            <a:spLocks noGrp="1"/>
          </p:cNvSpPr>
          <p:nvPr>
            <p:ph type="title"/>
          </p:nvPr>
        </p:nvSpPr>
        <p:spPr>
          <a:xfrm>
            <a:off x="628650" y="273844"/>
            <a:ext cx="7886700" cy="47919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67083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0179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161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47919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878541"/>
            <a:ext cx="7886700" cy="375418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92502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685800" rtl="0" eaLnBrk="1" latinLnBrk="0" hangingPunct="1">
        <a:lnSpc>
          <a:spcPct val="90000"/>
        </a:lnSpc>
        <a:spcBef>
          <a:spcPct val="0"/>
        </a:spcBef>
        <a:buNone/>
        <a:defRPr sz="3200"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6DCB2A-56A8-3541-AD36-4D489A01D610}"/>
              </a:ext>
            </a:extLst>
          </p:cNvPr>
          <p:cNvSpPr>
            <a:spLocks noGrp="1"/>
          </p:cNvSpPr>
          <p:nvPr>
            <p:ph type="ctrTitle"/>
          </p:nvPr>
        </p:nvSpPr>
        <p:spPr/>
        <p:txBody>
          <a:bodyPr/>
          <a:lstStyle/>
          <a:p>
            <a:r>
              <a:rPr lang="en-GB" dirty="0" smtClean="0"/>
              <a:t>Course 1:</a:t>
            </a:r>
            <a:br>
              <a:rPr lang="en-GB" dirty="0" smtClean="0"/>
            </a:br>
            <a:r>
              <a:rPr lang="en-GB" dirty="0" smtClean="0"/>
              <a:t>Electrical </a:t>
            </a:r>
            <a:r>
              <a:rPr lang="en-GB" dirty="0" smtClean="0"/>
              <a:t>Principles</a:t>
            </a:r>
            <a:endParaRPr lang="en-GB" dirty="0"/>
          </a:p>
        </p:txBody>
      </p:sp>
    </p:spTree>
    <p:extLst>
      <p:ext uri="{BB962C8B-B14F-4D97-AF65-F5344CB8AC3E}">
        <p14:creationId xmlns:p14="http://schemas.microsoft.com/office/powerpoint/2010/main" val="3743126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0AE497-040A-A041-B848-DAB272C8C0A1}"/>
              </a:ext>
            </a:extLst>
          </p:cNvPr>
          <p:cNvSpPr>
            <a:spLocks noGrp="1"/>
          </p:cNvSpPr>
          <p:nvPr>
            <p:ph type="title"/>
          </p:nvPr>
        </p:nvSpPr>
        <p:spPr/>
        <p:txBody>
          <a:bodyPr>
            <a:normAutofit fontScale="90000"/>
          </a:bodyPr>
          <a:lstStyle/>
          <a:p>
            <a:r>
              <a:rPr lang="en-GB" sz="3600" dirty="0"/>
              <a:t>Course Overview</a:t>
            </a:r>
            <a:endParaRPr lang="en-GB" dirty="0"/>
          </a:p>
        </p:txBody>
      </p:sp>
      <p:sp>
        <p:nvSpPr>
          <p:cNvPr id="3" name="Content Placeholder 2">
            <a:extLst>
              <a:ext uri="{FF2B5EF4-FFF2-40B4-BE49-F238E27FC236}">
                <a16:creationId xmlns="" xmlns:a16="http://schemas.microsoft.com/office/drawing/2014/main" id="{C488C4A4-D8CA-4448-8D51-F4D477299183}"/>
              </a:ext>
            </a:extLst>
          </p:cNvPr>
          <p:cNvSpPr>
            <a:spLocks noGrp="1"/>
          </p:cNvSpPr>
          <p:nvPr>
            <p:ph idx="1"/>
          </p:nvPr>
        </p:nvSpPr>
        <p:spPr>
          <a:xfrm>
            <a:off x="628649" y="878541"/>
            <a:ext cx="8307882" cy="3754182"/>
          </a:xfrm>
        </p:spPr>
        <p:txBody>
          <a:bodyPr>
            <a:noAutofit/>
          </a:bodyPr>
          <a:lstStyle/>
          <a:p>
            <a:pPr marL="0" indent="0">
              <a:lnSpc>
                <a:spcPct val="100000"/>
              </a:lnSpc>
              <a:buNone/>
            </a:pPr>
            <a:r>
              <a:rPr lang="en-ZA" sz="2000" dirty="0"/>
              <a:t>To help us to understand electricity, we must first consider the nature of the fundamental building blocks that all substances and materials are made of. We must therefore start with the theory of atoms. </a:t>
            </a:r>
            <a:r>
              <a:rPr lang="en-ZA" sz="2000" dirty="0" smtClean="0"/>
              <a:t>According  </a:t>
            </a:r>
            <a:r>
              <a:rPr lang="en-ZA" sz="2000" dirty="0"/>
              <a:t>to  the theory of atoms,  all  substances and materials, also called matter, consists  of  small  particles  called  atoms.  These  atoms  consists  of even smaller particles called electrons, protons and neutrons. </a:t>
            </a:r>
          </a:p>
          <a:p>
            <a:r>
              <a:rPr lang="en-ZA" sz="2000" dirty="0"/>
              <a:t>All electrical effects are caused either by:</a:t>
            </a:r>
          </a:p>
          <a:p>
            <a:pPr marL="285750" indent="-285750"/>
            <a:r>
              <a:rPr lang="en-ZA" sz="2000" dirty="0"/>
              <a:t>The movement of electrons from place to place, or</a:t>
            </a:r>
          </a:p>
          <a:p>
            <a:pPr marL="285750" indent="-285750"/>
            <a:r>
              <a:rPr lang="en-ZA" sz="2000" dirty="0"/>
              <a:t>The presence of too many electrons at the same place and at the same time, or</a:t>
            </a:r>
          </a:p>
          <a:p>
            <a:pPr marL="285750" indent="-285750"/>
            <a:r>
              <a:rPr lang="en-ZA" sz="2000" dirty="0"/>
              <a:t>The presence of too few electrons at the same place and at the same time</a:t>
            </a:r>
            <a:r>
              <a:rPr lang="en-ZA" sz="2000" dirty="0" smtClean="0"/>
              <a:t>.</a:t>
            </a:r>
            <a:endParaRPr lang="en-ZA" sz="2000" dirty="0"/>
          </a:p>
        </p:txBody>
      </p:sp>
    </p:spTree>
    <p:extLst>
      <p:ext uri="{BB962C8B-B14F-4D97-AF65-F5344CB8AC3E}">
        <p14:creationId xmlns:p14="http://schemas.microsoft.com/office/powerpoint/2010/main" val="2005469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0AE497-040A-A041-B848-DAB272C8C0A1}"/>
              </a:ext>
            </a:extLst>
          </p:cNvPr>
          <p:cNvSpPr>
            <a:spLocks noGrp="1"/>
          </p:cNvSpPr>
          <p:nvPr>
            <p:ph type="title"/>
          </p:nvPr>
        </p:nvSpPr>
        <p:spPr/>
        <p:txBody>
          <a:bodyPr>
            <a:normAutofit fontScale="90000"/>
          </a:bodyPr>
          <a:lstStyle/>
          <a:p>
            <a:r>
              <a:rPr lang="en-GB" sz="3600" dirty="0"/>
              <a:t>Course Overview</a:t>
            </a:r>
            <a:endParaRPr lang="en-GB" dirty="0"/>
          </a:p>
        </p:txBody>
      </p:sp>
      <p:sp>
        <p:nvSpPr>
          <p:cNvPr id="3" name="Content Placeholder 2">
            <a:extLst>
              <a:ext uri="{FF2B5EF4-FFF2-40B4-BE49-F238E27FC236}">
                <a16:creationId xmlns="" xmlns:a16="http://schemas.microsoft.com/office/drawing/2014/main" id="{C488C4A4-D8CA-4448-8D51-F4D477299183}"/>
              </a:ext>
            </a:extLst>
          </p:cNvPr>
          <p:cNvSpPr>
            <a:spLocks noGrp="1"/>
          </p:cNvSpPr>
          <p:nvPr>
            <p:ph idx="1"/>
          </p:nvPr>
        </p:nvSpPr>
        <p:spPr/>
        <p:txBody>
          <a:bodyPr>
            <a:normAutofit fontScale="77500" lnSpcReduction="20000"/>
          </a:bodyPr>
          <a:lstStyle/>
          <a:p>
            <a:pPr marL="0" indent="0">
              <a:buNone/>
            </a:pPr>
            <a:r>
              <a:rPr lang="en-ZA" dirty="0" smtClean="0"/>
              <a:t>In this </a:t>
            </a:r>
            <a:r>
              <a:rPr lang="en-ZA" dirty="0" smtClean="0"/>
              <a:t>Topic, </a:t>
            </a:r>
            <a:r>
              <a:rPr lang="en-ZA" dirty="0" smtClean="0"/>
              <a:t>we will look at:</a:t>
            </a:r>
          </a:p>
          <a:p>
            <a:pPr marL="342900" indent="-342900">
              <a:buAutoNum type="arabicPeriod"/>
            </a:pPr>
            <a:r>
              <a:rPr lang="en-ZA" dirty="0" smtClean="0">
                <a:solidFill>
                  <a:srgbClr val="0070C0"/>
                </a:solidFill>
              </a:rPr>
              <a:t>The composition of matter </a:t>
            </a:r>
            <a:r>
              <a:rPr lang="en-ZA" dirty="0" smtClean="0"/>
              <a:t>– to get an understanding nature of substances and materials;</a:t>
            </a:r>
          </a:p>
          <a:p>
            <a:pPr marL="342900" indent="-342900">
              <a:buFont typeface="Arial" panose="020B0604020202020204" pitchFamily="34" charset="0"/>
              <a:buAutoNum type="arabicPeriod"/>
            </a:pPr>
            <a:r>
              <a:rPr lang="en-ZA" dirty="0">
                <a:solidFill>
                  <a:srgbClr val="0070C0"/>
                </a:solidFill>
              </a:rPr>
              <a:t>Conductors, insulators &amp; semi-conductors </a:t>
            </a:r>
            <a:r>
              <a:rPr lang="en-ZA" dirty="0"/>
              <a:t>– to understand why certain materials will allow electric current to flow and why certain materials will prevent the flow of electric current; </a:t>
            </a:r>
            <a:endParaRPr lang="en-ZA" dirty="0" smtClean="0"/>
          </a:p>
          <a:p>
            <a:pPr marL="342900" indent="-342900">
              <a:buAutoNum type="arabicPeriod"/>
            </a:pPr>
            <a:r>
              <a:rPr lang="en-ZA" dirty="0" smtClean="0">
                <a:solidFill>
                  <a:srgbClr val="0070C0"/>
                </a:solidFill>
              </a:rPr>
              <a:t>Ionisation </a:t>
            </a:r>
            <a:r>
              <a:rPr lang="en-ZA" dirty="0" smtClean="0"/>
              <a:t>– to understand the process by which electrically neutral atoms or molecules are converted to electrically charged atoms or molecules (ions); and</a:t>
            </a:r>
          </a:p>
          <a:p>
            <a:pPr marL="342900" indent="-342900">
              <a:buAutoNum type="arabicPeriod"/>
            </a:pPr>
            <a:r>
              <a:rPr lang="en-ZA" dirty="0" smtClean="0">
                <a:solidFill>
                  <a:srgbClr val="0070C0"/>
                </a:solidFill>
              </a:rPr>
              <a:t>Bonding forces within the atomic structure of solids </a:t>
            </a:r>
            <a:r>
              <a:rPr lang="en-ZA" dirty="0" smtClean="0"/>
              <a:t>– to get an understanding of how to improve the electrical conductivity of substances or materials.   </a:t>
            </a:r>
            <a:endParaRPr lang="en-ZA" dirty="0"/>
          </a:p>
        </p:txBody>
      </p:sp>
    </p:spTree>
    <p:extLst>
      <p:ext uri="{BB962C8B-B14F-4D97-AF65-F5344CB8AC3E}">
        <p14:creationId xmlns:p14="http://schemas.microsoft.com/office/powerpoint/2010/main" val="21004210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TotalTime>
  <Words>235</Words>
  <Application>Microsoft Office PowerPoint</Application>
  <PresentationFormat>On-screen Show (16:9)</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Course 1: Electrical Principles</vt:lpstr>
      <vt:lpstr>Course Overview</vt:lpstr>
      <vt:lpstr>Course Overview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 Motors</dc:title>
  <dc:creator>Dylan Busa</dc:creator>
  <cp:lastModifiedBy>Windows User</cp:lastModifiedBy>
  <cp:revision>42</cp:revision>
  <dcterms:created xsi:type="dcterms:W3CDTF">2018-04-27T04:45:18Z</dcterms:created>
  <dcterms:modified xsi:type="dcterms:W3CDTF">2018-07-03T06:02:31Z</dcterms:modified>
</cp:coreProperties>
</file>