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ppt/notesSlides/notesSlide6.xml" ContentType="application/vnd.openxmlformats-officedocument.presentationml.notesSlide+xml"/>
  <Override PartName="/ppt/tags/tag12.xml" ContentType="application/vnd.openxmlformats-officedocument.presentationml.tags+xml"/>
  <Override PartName="/ppt/notesSlides/notesSlide7.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8.xml" ContentType="application/vnd.openxmlformats-officedocument.presentationml.notesSlide+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14"/>
  </p:notesMasterIdLst>
  <p:sldIdLst>
    <p:sldId id="256" r:id="rId2"/>
    <p:sldId id="278" r:id="rId3"/>
    <p:sldId id="291" r:id="rId4"/>
    <p:sldId id="335" r:id="rId5"/>
    <p:sldId id="328" r:id="rId6"/>
    <p:sldId id="336" r:id="rId7"/>
    <p:sldId id="327" r:id="rId8"/>
    <p:sldId id="325" r:id="rId9"/>
    <p:sldId id="326" r:id="rId10"/>
    <p:sldId id="329" r:id="rId11"/>
    <p:sldId id="330" r:id="rId12"/>
    <p:sldId id="331" r:id="rId13"/>
  </p:sldIdLst>
  <p:sldSz cx="10239375" cy="5759450"/>
  <p:notesSz cx="6858000" cy="9144000"/>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56"/>
            <p14:sldId id="278"/>
            <p14:sldId id="291"/>
            <p14:sldId id="335"/>
            <p14:sldId id="328"/>
            <p14:sldId id="336"/>
            <p14:sldId id="327"/>
            <p14:sldId id="325"/>
            <p14:sldId id="326"/>
            <p14:sldId id="329"/>
            <p14:sldId id="330"/>
            <p14:sldId id="331"/>
          </p14:sldIdLst>
        </p14:section>
        <p14:section name="Appendix" id="{61A5EB1E-5BAC-224D-8F20-5D1D8E086C2B}">
          <p14:sldIdLst/>
        </p14:section>
      </p14:sectionLst>
    </p:ext>
    <p:ext uri="{EFAFB233-063F-42B5-8137-9DF3F51BA10A}">
      <p15:sldGuideLst xmlns:p15="http://schemas.microsoft.com/office/powerpoint/2012/main">
        <p15:guide id="1" orient="horz" pos="1814" userDrawn="1">
          <p15:clr>
            <a:srgbClr val="A4A3A4"/>
          </p15:clr>
        </p15:guide>
        <p15:guide id="2" pos="322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7" clrIdx="0">
    <p:extLst/>
  </p:cmAuthor>
  <p:cmAuthor id="2" name="Benita Gomes" initials="BG" lastIdx="3" clrIdx="1">
    <p:extLst>
      <p:ext uri="{19B8F6BF-5375-455C-9EA6-DF929625EA0E}">
        <p15:presenceInfo xmlns:p15="http://schemas.microsoft.com/office/powerpoint/2012/main" userId="Benita Gom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45"/>
    <p:restoredTop sz="81250" autoAdjust="0"/>
  </p:normalViewPr>
  <p:slideViewPr>
    <p:cSldViewPr snapToGrid="0" snapToObjects="1">
      <p:cViewPr varScale="1">
        <p:scale>
          <a:sx n="109" d="100"/>
          <a:sy n="109" d="100"/>
        </p:scale>
        <p:origin x="1350" y="108"/>
      </p:cViewPr>
      <p:guideLst>
        <p:guide orient="horz" pos="1814"/>
        <p:guide pos="3225"/>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15/11/2018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2</a:t>
            </a:fld>
            <a:endParaRPr lang="en-GB"/>
          </a:p>
        </p:txBody>
      </p:sp>
    </p:spTree>
    <p:extLst>
      <p:ext uri="{BB962C8B-B14F-4D97-AF65-F5344CB8AC3E}">
        <p14:creationId xmlns:p14="http://schemas.microsoft.com/office/powerpoint/2010/main" val="2491348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3</a:t>
            </a:fld>
            <a:endParaRPr lang="en-GB"/>
          </a:p>
        </p:txBody>
      </p:sp>
    </p:spTree>
    <p:extLst>
      <p:ext uri="{BB962C8B-B14F-4D97-AF65-F5344CB8AC3E}">
        <p14:creationId xmlns:p14="http://schemas.microsoft.com/office/powerpoint/2010/main" val="596646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tx1">
                  <a:lumMod val="50000"/>
                </a:schemeClr>
              </a:solidFill>
            </a:endParaRPr>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4024351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Notes for interactivity: </a:t>
            </a:r>
          </a:p>
          <a:p>
            <a:r>
              <a:rPr lang="en-ZA" dirty="0"/>
              <a:t>Text box for typing. </a:t>
            </a:r>
          </a:p>
        </p:txBody>
      </p:sp>
      <p:sp>
        <p:nvSpPr>
          <p:cNvPr id="4" name="Slide Number Placeholder 3"/>
          <p:cNvSpPr>
            <a:spLocks noGrp="1"/>
          </p:cNvSpPr>
          <p:nvPr>
            <p:ph type="sldNum" sz="quarter" idx="5"/>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79786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Notes for interactivity: </a:t>
            </a:r>
          </a:p>
          <a:p>
            <a:r>
              <a:rPr lang="en-ZA" dirty="0"/>
              <a:t>Text box for typing. </a:t>
            </a:r>
          </a:p>
        </p:txBody>
      </p:sp>
      <p:sp>
        <p:nvSpPr>
          <p:cNvPr id="4" name="Slide Number Placeholder 3"/>
          <p:cNvSpPr>
            <a:spLocks noGrp="1"/>
          </p:cNvSpPr>
          <p:nvPr>
            <p:ph type="sldNum" sz="quarter" idx="5"/>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2311048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Multiple choice</a:t>
            </a:r>
          </a:p>
          <a:p>
            <a:r>
              <a:rPr lang="en-ZA" dirty="0"/>
              <a:t>One correct answer (shown in italics) </a:t>
            </a:r>
          </a:p>
          <a:p>
            <a:endParaRPr lang="en-ZA" dirty="0"/>
          </a:p>
          <a:p>
            <a:r>
              <a:rPr lang="en-ZA" dirty="0"/>
              <a:t>Feedback if correct- Well done, you are correct. A browser is an application program that provides a way to look at and interact with all the information on the World Wide Web.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Feedback if incorrect- Oops not quite. A browser is an application program that provides a way to look at and interact with all the information on the World Wide Web. </a:t>
            </a:r>
          </a:p>
          <a:p>
            <a:endParaRPr lang="en-ZA" dirty="0"/>
          </a:p>
        </p:txBody>
      </p:sp>
      <p:sp>
        <p:nvSpPr>
          <p:cNvPr id="4" name="Slide Number Placeholder 3"/>
          <p:cNvSpPr>
            <a:spLocks noGrp="1"/>
          </p:cNvSpPr>
          <p:nvPr>
            <p:ph type="sldNum" sz="quarter" idx="5"/>
          </p:nvPr>
        </p:nvSpPr>
        <p:spPr/>
        <p:txBody>
          <a:bodyPr/>
          <a:lstStyle/>
          <a:p>
            <a:fld id="{16FEC50E-693F-7248-AD71-EC691CF637E1}" type="slidenum">
              <a:rPr lang="en-GB" smtClean="0"/>
              <a:t>7</a:t>
            </a:fld>
            <a:endParaRPr lang="en-GB"/>
          </a:p>
        </p:txBody>
      </p:sp>
    </p:spTree>
    <p:extLst>
      <p:ext uri="{BB962C8B-B14F-4D97-AF65-F5344CB8AC3E}">
        <p14:creationId xmlns:p14="http://schemas.microsoft.com/office/powerpoint/2010/main" val="766396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8</a:t>
            </a:fld>
            <a:endParaRPr lang="en-GB"/>
          </a:p>
        </p:txBody>
      </p:sp>
    </p:spTree>
    <p:extLst>
      <p:ext uri="{BB962C8B-B14F-4D97-AF65-F5344CB8AC3E}">
        <p14:creationId xmlns:p14="http://schemas.microsoft.com/office/powerpoint/2010/main" val="1614710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Video: https://</a:t>
            </a:r>
            <a:r>
              <a:rPr lang="en-US" dirty="0" err="1"/>
              <a:t>youtu.be</a:t>
            </a:r>
            <a:r>
              <a:rPr lang="en-US" dirty="0"/>
              <a:t>/LrSXuEmN8O0</a:t>
            </a:r>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a:p>
        </p:txBody>
      </p:sp>
    </p:spTree>
    <p:extLst>
      <p:ext uri="{BB962C8B-B14F-4D97-AF65-F5344CB8AC3E}">
        <p14:creationId xmlns:p14="http://schemas.microsoft.com/office/powerpoint/2010/main" val="19352800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2" y="3025045"/>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21961B3A-E272-4299-886E-59CDB0E9502E}"/>
              </a:ext>
            </a:extLst>
          </p:cNvPr>
          <p:cNvSpPr/>
          <p:nvPr userDrawn="1"/>
        </p:nvSpPr>
        <p:spPr>
          <a:xfrm>
            <a:off x="197266" y="5136964"/>
            <a:ext cx="9854100" cy="507831"/>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79908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339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306637"/>
            <a:ext cx="2207865" cy="488086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7"/>
            <a:ext cx="6495604" cy="488086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393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6"/>
            <a:ext cx="4347228" cy="4072678"/>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5"/>
            <a:ext cx="4553056" cy="4044947"/>
          </a:xfrm>
        </p:spPr>
        <p:txBody>
          <a:bodyPr/>
          <a:lstStyle/>
          <a:p>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58" y="4946743"/>
            <a:ext cx="748923" cy="454099"/>
          </a:xfrm>
          <a:prstGeom prst="rect">
            <a:avLst/>
          </a:prstGeom>
          <a:noFill/>
        </p:spPr>
        <p:txBody>
          <a:bodyPr wrap="none" rtlCol="0">
            <a:spAutoFit/>
          </a:bodyPr>
          <a:lstStyle/>
          <a:p>
            <a:r>
              <a:rPr lang="en-GB" sz="2351" dirty="0"/>
              <a:t>URL:</a:t>
            </a:r>
          </a:p>
        </p:txBody>
      </p:sp>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8"/>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8"/>
            <a:ext cx="4351734" cy="3375678"/>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5" y="5237860"/>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5"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7"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5" y="596121"/>
            <a:ext cx="8831459" cy="609269"/>
          </a:xfrm>
          <a:prstGeom prst="rect">
            <a:avLst/>
          </a:prstGeom>
          <a:noFill/>
        </p:spPr>
        <p:txBody>
          <a:bodyPr wrap="square" rtlCol="0" anchor="ctr">
            <a:spAutoFit/>
          </a:bodyPr>
          <a:lstStyle/>
          <a:p>
            <a:r>
              <a:rPr lang="en-GB" sz="3359" b="1" dirty="0"/>
              <a:t>Unit Objectives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7"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4"/>
            <a:ext cx="2691250" cy="454099"/>
          </a:xfrm>
          <a:prstGeom prst="rect">
            <a:avLst/>
          </a:prstGeom>
          <a:noFill/>
        </p:spPr>
        <p:txBody>
          <a:bodyPr wrap="none" rtlCol="0">
            <a:spAutoFit/>
          </a:bodyPr>
          <a:lstStyle/>
          <a:p>
            <a:r>
              <a:rPr lang="en-GB" sz="2351" b="1" dirty="0"/>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7" y="355311"/>
            <a:ext cx="8831461" cy="609269"/>
          </a:xfrm>
          <a:prstGeom prst="rect">
            <a:avLst/>
          </a:prstGeom>
          <a:noFill/>
        </p:spPr>
        <p:txBody>
          <a:bodyPr wrap="square" rtlCol="0">
            <a:spAutoFit/>
          </a:bodyPr>
          <a:lstStyle/>
          <a:p>
            <a:r>
              <a:rPr lang="en-GB" sz="3359"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85184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4" y="3854300"/>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ustDataLst>
      <p:tags r:id="rId1"/>
    </p:custDataLst>
    <p:extLst>
      <p:ext uri="{BB962C8B-B14F-4D97-AF65-F5344CB8AC3E}">
        <p14:creationId xmlns:p14="http://schemas.microsoft.com/office/powerpoint/2010/main" val="2448116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350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306638"/>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411865"/>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1" y="2103799"/>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5"/>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799"/>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5072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5128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07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3092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3646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306638"/>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5338158"/>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t>11/15/2018</a:t>
            </a:fld>
            <a:endParaRPr lang="en-US" dirty="0"/>
          </a:p>
        </p:txBody>
      </p:sp>
      <p:sp>
        <p:nvSpPr>
          <p:cNvPr id="5" name="Footer Placeholder 4"/>
          <p:cNvSpPr>
            <a:spLocks noGrp="1"/>
          </p:cNvSpPr>
          <p:nvPr>
            <p:ph type="ftr" sz="quarter" idx="3"/>
          </p:nvPr>
        </p:nvSpPr>
        <p:spPr>
          <a:xfrm>
            <a:off x="3391793" y="5338158"/>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59" y="5338158"/>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t>‹#›</a:t>
            </a:fld>
            <a:endParaRPr lang="en-US" dirty="0"/>
          </a:p>
        </p:txBody>
      </p:sp>
    </p:spTree>
    <p:custDataLst>
      <p:tags r:id="rId18"/>
    </p:custDataLst>
    <p:extLst>
      <p:ext uri="{BB962C8B-B14F-4D97-AF65-F5344CB8AC3E}">
        <p14:creationId xmlns:p14="http://schemas.microsoft.com/office/powerpoint/2010/main" val="2655572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65" r:id="rId12"/>
    <p:sldLayoutId id="2147483661" r:id="rId13"/>
    <p:sldLayoutId id="2147483652" r:id="rId14"/>
    <p:sldLayoutId id="2147483664" r:id="rId15"/>
    <p:sldLayoutId id="2147483660"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2.sv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1.xml"/><Relationship Id="rId5" Type="http://schemas.openxmlformats.org/officeDocument/2006/relationships/image" Target="../media/image2.sv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9633" y="874583"/>
            <a:ext cx="7679531" cy="2005142"/>
          </a:xfrm>
        </p:spPr>
        <p:txBody>
          <a:bodyPr/>
          <a:lstStyle/>
          <a:p>
            <a:r>
              <a:rPr lang="en-GB" dirty="0"/>
              <a:t>World of Electrician</a:t>
            </a:r>
          </a:p>
        </p:txBody>
      </p:sp>
      <p:sp>
        <p:nvSpPr>
          <p:cNvPr id="3" name="Subtitle 2"/>
          <p:cNvSpPr>
            <a:spLocks noGrp="1"/>
          </p:cNvSpPr>
          <p:nvPr>
            <p:ph type="subTitle" idx="1"/>
          </p:nvPr>
        </p:nvSpPr>
        <p:spPr/>
        <p:txBody>
          <a:bodyPr/>
          <a:lstStyle/>
          <a:p>
            <a:r>
              <a:rPr lang="en-GB" dirty="0"/>
              <a:t>Topic 6- Basic Computer Literacy </a:t>
            </a:r>
          </a:p>
        </p:txBody>
      </p:sp>
    </p:spTree>
    <p:custDataLst>
      <p:tags r:id="rId1"/>
    </p:custDataLst>
    <p:extLst>
      <p:ext uri="{BB962C8B-B14F-4D97-AF65-F5344CB8AC3E}">
        <p14:creationId xmlns:p14="http://schemas.microsoft.com/office/powerpoint/2010/main" val="2085012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CEAF19-BB73-2A49-8F1C-D26C8A4799D2}"/>
              </a:ext>
            </a:extLst>
          </p:cNvPr>
          <p:cNvSpPr/>
          <p:nvPr/>
        </p:nvSpPr>
        <p:spPr>
          <a:xfrm>
            <a:off x="343909" y="848400"/>
            <a:ext cx="9437399" cy="1477328"/>
          </a:xfrm>
          <a:prstGeom prst="rect">
            <a:avLst/>
          </a:prstGeom>
        </p:spPr>
        <p:txBody>
          <a:bodyPr wrap="square">
            <a:spAutoFit/>
          </a:bodyPr>
          <a:lstStyle/>
          <a:p>
            <a:r>
              <a:rPr lang="en-ZA" sz="2400" dirty="0">
                <a:solidFill>
                  <a:srgbClr val="333333"/>
                </a:solidFill>
                <a:latin typeface="Open Sans"/>
              </a:rPr>
              <a:t>Let us briefly visit four popular Internet Search Engines by following the links below. Search for term </a:t>
            </a:r>
            <a:r>
              <a:rPr lang="en-ZA" sz="2400" b="1" dirty="0">
                <a:solidFill>
                  <a:srgbClr val="333333"/>
                </a:solidFill>
                <a:latin typeface="Open Sans"/>
              </a:rPr>
              <a:t>‘Electricians tools’ </a:t>
            </a:r>
            <a:r>
              <a:rPr lang="en-ZA" sz="2400" dirty="0">
                <a:solidFill>
                  <a:srgbClr val="333333"/>
                </a:solidFill>
                <a:latin typeface="Open Sans"/>
              </a:rPr>
              <a:t>in each of them and see how they contrast in terms of speed, results and ease of use. </a:t>
            </a:r>
            <a:endParaRPr lang="en-ZA" sz="2400" b="1" dirty="0">
              <a:solidFill>
                <a:srgbClr val="333333"/>
              </a:solidFill>
              <a:latin typeface="Open Sans"/>
            </a:endParaRPr>
          </a:p>
          <a:p>
            <a:r>
              <a:rPr lang="en-ZA" dirty="0">
                <a:solidFill>
                  <a:srgbClr val="333333"/>
                </a:solidFill>
                <a:latin typeface="Open Sans"/>
              </a:rPr>
              <a:t> </a:t>
            </a:r>
            <a:endParaRPr lang="en-ZA" b="1" i="0" u="none" strike="noStrike" dirty="0">
              <a:solidFill>
                <a:srgbClr val="333333"/>
              </a:solidFill>
              <a:effectLst/>
              <a:latin typeface="Open Sans"/>
            </a:endParaRPr>
          </a:p>
        </p:txBody>
      </p:sp>
      <p:sp>
        <p:nvSpPr>
          <p:cNvPr id="3" name="TextBox 2">
            <a:extLst>
              <a:ext uri="{FF2B5EF4-FFF2-40B4-BE49-F238E27FC236}">
                <a16:creationId xmlns:a16="http://schemas.microsoft.com/office/drawing/2014/main" id="{B2B79F24-B1BB-EF4E-B493-A51C5E507F82}"/>
              </a:ext>
            </a:extLst>
          </p:cNvPr>
          <p:cNvSpPr txBox="1"/>
          <p:nvPr/>
        </p:nvSpPr>
        <p:spPr>
          <a:xfrm>
            <a:off x="4364181" y="193963"/>
            <a:ext cx="1156086" cy="461665"/>
          </a:xfrm>
          <a:prstGeom prst="rect">
            <a:avLst/>
          </a:prstGeom>
          <a:noFill/>
        </p:spPr>
        <p:txBody>
          <a:bodyPr wrap="none" rtlCol="0">
            <a:spAutoFit/>
          </a:bodyPr>
          <a:lstStyle/>
          <a:p>
            <a:r>
              <a:rPr lang="en-US" sz="2400" b="1" dirty="0"/>
              <a:t>Activity</a:t>
            </a:r>
          </a:p>
        </p:txBody>
      </p:sp>
      <p:sp>
        <p:nvSpPr>
          <p:cNvPr id="5" name="Rectangle 4">
            <a:extLst>
              <a:ext uri="{FF2B5EF4-FFF2-40B4-BE49-F238E27FC236}">
                <a16:creationId xmlns:a16="http://schemas.microsoft.com/office/drawing/2014/main" id="{FD854C22-4FB2-9547-88CA-3EB14031DC9F}"/>
              </a:ext>
            </a:extLst>
          </p:cNvPr>
          <p:cNvSpPr/>
          <p:nvPr/>
        </p:nvSpPr>
        <p:spPr>
          <a:xfrm>
            <a:off x="1551709" y="2357901"/>
            <a:ext cx="3103418" cy="9855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Search Engine 1: Ask</a:t>
            </a:r>
          </a:p>
        </p:txBody>
      </p:sp>
      <p:sp>
        <p:nvSpPr>
          <p:cNvPr id="6" name="Rectangle 5">
            <a:extLst>
              <a:ext uri="{FF2B5EF4-FFF2-40B4-BE49-F238E27FC236}">
                <a16:creationId xmlns:a16="http://schemas.microsoft.com/office/drawing/2014/main" id="{1B864A98-0F30-BB40-9FED-C81887CE2471}"/>
              </a:ext>
            </a:extLst>
          </p:cNvPr>
          <p:cNvSpPr/>
          <p:nvPr/>
        </p:nvSpPr>
        <p:spPr>
          <a:xfrm>
            <a:off x="1551709" y="3669618"/>
            <a:ext cx="3103418" cy="9855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Search Engine 3: Yahoo</a:t>
            </a:r>
          </a:p>
        </p:txBody>
      </p:sp>
      <p:sp>
        <p:nvSpPr>
          <p:cNvPr id="7" name="Rectangle 6">
            <a:extLst>
              <a:ext uri="{FF2B5EF4-FFF2-40B4-BE49-F238E27FC236}">
                <a16:creationId xmlns:a16="http://schemas.microsoft.com/office/drawing/2014/main" id="{6D937981-C919-BF40-8E54-30601B297998}"/>
              </a:ext>
            </a:extLst>
          </p:cNvPr>
          <p:cNvSpPr/>
          <p:nvPr/>
        </p:nvSpPr>
        <p:spPr>
          <a:xfrm>
            <a:off x="5666509" y="2325728"/>
            <a:ext cx="3103418" cy="9855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Search Engine 2: Bing</a:t>
            </a:r>
          </a:p>
        </p:txBody>
      </p:sp>
      <p:sp>
        <p:nvSpPr>
          <p:cNvPr id="8" name="Rectangle 7">
            <a:extLst>
              <a:ext uri="{FF2B5EF4-FFF2-40B4-BE49-F238E27FC236}">
                <a16:creationId xmlns:a16="http://schemas.microsoft.com/office/drawing/2014/main" id="{1F0FFA20-6565-3043-B46B-DD2BFBC1EA05}"/>
              </a:ext>
            </a:extLst>
          </p:cNvPr>
          <p:cNvSpPr/>
          <p:nvPr/>
        </p:nvSpPr>
        <p:spPr>
          <a:xfrm>
            <a:off x="5666509" y="3669618"/>
            <a:ext cx="3103418" cy="9855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Search Engine 4: Google</a:t>
            </a:r>
          </a:p>
        </p:txBody>
      </p:sp>
    </p:spTree>
    <p:custDataLst>
      <p:tags r:id="rId1"/>
    </p:custDataLst>
    <p:extLst>
      <p:ext uri="{BB962C8B-B14F-4D97-AF65-F5344CB8AC3E}">
        <p14:creationId xmlns:p14="http://schemas.microsoft.com/office/powerpoint/2010/main" val="2059491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7250CEE-01C7-1641-9CD0-0BF298245F84}"/>
              </a:ext>
            </a:extLst>
          </p:cNvPr>
          <p:cNvSpPr/>
          <p:nvPr/>
        </p:nvSpPr>
        <p:spPr>
          <a:xfrm>
            <a:off x="399329" y="741845"/>
            <a:ext cx="9672926" cy="830997"/>
          </a:xfrm>
          <a:prstGeom prst="rect">
            <a:avLst/>
          </a:prstGeom>
        </p:spPr>
        <p:txBody>
          <a:bodyPr wrap="square">
            <a:spAutoFit/>
          </a:bodyPr>
          <a:lstStyle/>
          <a:p>
            <a:r>
              <a:rPr lang="en-ZA" sz="2400" dirty="0">
                <a:solidFill>
                  <a:srgbClr val="333333"/>
                </a:solidFill>
                <a:latin typeface="Open Sans"/>
              </a:rPr>
              <a:t>As you were doing your own searches you may have been asking yourself: </a:t>
            </a:r>
            <a:r>
              <a:rPr lang="en-ZA" sz="2400" b="1" dirty="0">
                <a:solidFill>
                  <a:srgbClr val="333333"/>
                </a:solidFill>
                <a:latin typeface="Open Sans"/>
              </a:rPr>
              <a:t>is there a more efficient way of searching for information? </a:t>
            </a:r>
            <a:endParaRPr lang="en-US" sz="2400" dirty="0"/>
          </a:p>
        </p:txBody>
      </p:sp>
      <p:sp>
        <p:nvSpPr>
          <p:cNvPr id="3" name="TextBox 2">
            <a:extLst>
              <a:ext uri="{FF2B5EF4-FFF2-40B4-BE49-F238E27FC236}">
                <a16:creationId xmlns:a16="http://schemas.microsoft.com/office/drawing/2014/main" id="{5EA4A955-145C-8345-A885-8B410A543944}"/>
              </a:ext>
            </a:extLst>
          </p:cNvPr>
          <p:cNvSpPr txBox="1"/>
          <p:nvPr/>
        </p:nvSpPr>
        <p:spPr>
          <a:xfrm>
            <a:off x="399329" y="1925781"/>
            <a:ext cx="9534380" cy="830997"/>
          </a:xfrm>
          <a:prstGeom prst="rect">
            <a:avLst/>
          </a:prstGeom>
          <a:noFill/>
        </p:spPr>
        <p:txBody>
          <a:bodyPr wrap="square" rtlCol="0">
            <a:spAutoFit/>
          </a:bodyPr>
          <a:lstStyle/>
          <a:p>
            <a:r>
              <a:rPr lang="en-US" sz="2400" dirty="0"/>
              <a:t>Click on the video below </a:t>
            </a:r>
            <a:r>
              <a:rPr lang="en-ZA" sz="2400" dirty="0"/>
              <a:t>for some tips to help you effectively search for resources in Google.</a:t>
            </a:r>
            <a:endParaRPr lang="en-US" sz="2400" dirty="0"/>
          </a:p>
        </p:txBody>
      </p:sp>
      <p:sp>
        <p:nvSpPr>
          <p:cNvPr id="4" name="Rectangle 3">
            <a:extLst>
              <a:ext uri="{FF2B5EF4-FFF2-40B4-BE49-F238E27FC236}">
                <a16:creationId xmlns:a16="http://schemas.microsoft.com/office/drawing/2014/main" id="{15DC1760-E881-B04D-8733-5F8C9BD0E5E1}"/>
              </a:ext>
            </a:extLst>
          </p:cNvPr>
          <p:cNvSpPr/>
          <p:nvPr/>
        </p:nvSpPr>
        <p:spPr>
          <a:xfrm>
            <a:off x="2997708" y="3109717"/>
            <a:ext cx="3583201" cy="218109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Video: How to search effectively with Google</a:t>
            </a:r>
          </a:p>
        </p:txBody>
      </p:sp>
    </p:spTree>
    <p:custDataLst>
      <p:tags r:id="rId1"/>
    </p:custDataLst>
    <p:extLst>
      <p:ext uri="{BB962C8B-B14F-4D97-AF65-F5344CB8AC3E}">
        <p14:creationId xmlns:p14="http://schemas.microsoft.com/office/powerpoint/2010/main" val="1799737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61A3DB-43B8-E547-ACA6-30F054B177A6}"/>
              </a:ext>
            </a:extLst>
          </p:cNvPr>
          <p:cNvSpPr txBox="1"/>
          <p:nvPr/>
        </p:nvSpPr>
        <p:spPr>
          <a:xfrm>
            <a:off x="4603389" y="180109"/>
            <a:ext cx="1534175" cy="461665"/>
          </a:xfrm>
          <a:prstGeom prst="rect">
            <a:avLst/>
          </a:prstGeom>
          <a:noFill/>
        </p:spPr>
        <p:txBody>
          <a:bodyPr wrap="square" rtlCol="0">
            <a:spAutoFit/>
          </a:bodyPr>
          <a:lstStyle/>
          <a:p>
            <a:r>
              <a:rPr lang="en-US" sz="2400" b="1" dirty="0"/>
              <a:t>Activity</a:t>
            </a:r>
          </a:p>
        </p:txBody>
      </p:sp>
      <p:sp>
        <p:nvSpPr>
          <p:cNvPr id="4" name="TextBox 3">
            <a:extLst>
              <a:ext uri="{FF2B5EF4-FFF2-40B4-BE49-F238E27FC236}">
                <a16:creationId xmlns:a16="http://schemas.microsoft.com/office/drawing/2014/main" id="{6CB7BDFE-F52F-DC4E-91BA-6CABEEE3B0DF}"/>
              </a:ext>
            </a:extLst>
          </p:cNvPr>
          <p:cNvSpPr txBox="1"/>
          <p:nvPr/>
        </p:nvSpPr>
        <p:spPr>
          <a:xfrm>
            <a:off x="174928" y="1721678"/>
            <a:ext cx="10064447" cy="4154984"/>
          </a:xfrm>
          <a:prstGeom prst="rect">
            <a:avLst/>
          </a:prstGeom>
          <a:noFill/>
        </p:spPr>
        <p:txBody>
          <a:bodyPr wrap="square" rtlCol="0">
            <a:spAutoFit/>
          </a:bodyPr>
          <a:lstStyle/>
          <a:p>
            <a:pPr marL="285750" lvl="0" indent="-285750" defTabSz="914400" eaLnBrk="0" fontAlgn="base" hangingPunct="0">
              <a:spcBef>
                <a:spcPct val="0"/>
              </a:spcBef>
              <a:spcAft>
                <a:spcPct val="0"/>
              </a:spcAft>
              <a:buFont typeface="Arial" panose="020B0604020202020204" pitchFamily="34" charset="0"/>
              <a:buChar char="•"/>
            </a:pPr>
            <a:r>
              <a:rPr lang="en-US" altLang="en-US" sz="2400" dirty="0">
                <a:solidFill>
                  <a:srgbClr val="333333"/>
                </a:solidFill>
                <a:latin typeface="Open Sans"/>
              </a:rPr>
              <a:t>Think of a topic that you are currently covering in your studies. </a:t>
            </a:r>
            <a:br>
              <a:rPr lang="en-US" altLang="en-US" sz="2400" dirty="0">
                <a:solidFill>
                  <a:srgbClr val="333333"/>
                </a:solidFill>
                <a:latin typeface="Open Sans"/>
              </a:rPr>
            </a:br>
            <a:r>
              <a:rPr lang="en-US" altLang="en-US" sz="2400" dirty="0">
                <a:solidFill>
                  <a:srgbClr val="333333"/>
                </a:solidFill>
                <a:latin typeface="Open Sans"/>
              </a:rPr>
              <a:t>What types of resources (</a:t>
            </a:r>
            <a:r>
              <a:rPr lang="en-US" altLang="en-US" sz="2400" dirty="0" err="1">
                <a:solidFill>
                  <a:srgbClr val="333333"/>
                </a:solidFill>
                <a:latin typeface="Open Sans"/>
              </a:rPr>
              <a:t>eg.</a:t>
            </a:r>
            <a:r>
              <a:rPr lang="en-US" altLang="en-US" sz="2400" dirty="0">
                <a:solidFill>
                  <a:srgbClr val="333333"/>
                </a:solidFill>
                <a:latin typeface="Open Sans"/>
              </a:rPr>
              <a:t> articles or videos) could help you with studying?</a:t>
            </a:r>
          </a:p>
          <a:p>
            <a:pPr marL="285750" lvl="0" indent="-285750" defTabSz="914400" eaLnBrk="0" fontAlgn="base" hangingPunct="0">
              <a:spcBef>
                <a:spcPct val="0"/>
              </a:spcBef>
              <a:spcAft>
                <a:spcPct val="0"/>
              </a:spcAft>
              <a:buFont typeface="Arial" panose="020B0604020202020204" pitchFamily="34" charset="0"/>
              <a:buChar char="•"/>
            </a:pPr>
            <a:r>
              <a:rPr lang="en-US" altLang="en-US" sz="2400" dirty="0">
                <a:solidFill>
                  <a:srgbClr val="333333"/>
                </a:solidFill>
                <a:latin typeface="Open Sans"/>
              </a:rPr>
              <a:t>Use your internet browser to search for material for that topic. </a:t>
            </a:r>
            <a:br>
              <a:rPr lang="en-US" altLang="en-US" sz="2400" dirty="0">
                <a:solidFill>
                  <a:srgbClr val="333333"/>
                </a:solidFill>
                <a:latin typeface="Open Sans"/>
              </a:rPr>
            </a:br>
            <a:r>
              <a:rPr lang="en-US" altLang="en-US" sz="2400" dirty="0">
                <a:solidFill>
                  <a:srgbClr val="333333"/>
                </a:solidFill>
                <a:latin typeface="Open Sans"/>
              </a:rPr>
              <a:t>Find three resources that could be of possible use to you. You can either save these onto your device or make a note of the link where you found them</a:t>
            </a:r>
          </a:p>
          <a:p>
            <a:pPr marL="285750" lvl="0" indent="-285750" defTabSz="914400" eaLnBrk="0" fontAlgn="base" hangingPunct="0">
              <a:spcBef>
                <a:spcPct val="0"/>
              </a:spcBef>
              <a:spcAft>
                <a:spcPct val="0"/>
              </a:spcAft>
              <a:buFont typeface="Arial" panose="020B0604020202020204" pitchFamily="34" charset="0"/>
              <a:buChar char="•"/>
            </a:pPr>
            <a:r>
              <a:rPr lang="en-US" altLang="en-US" sz="2400" dirty="0">
                <a:solidFill>
                  <a:srgbClr val="333333"/>
                </a:solidFill>
                <a:latin typeface="Open Sans"/>
              </a:rPr>
              <a:t>Plan how you are going to use the resources that you found.  In a Word document, write 2-3 sentences where you explain how you will use the resources and then copy and paste the links to the materials into the same document. When you are done, click on the Submit button below to submit the document.</a:t>
            </a:r>
            <a:br>
              <a:rPr lang="en-US" altLang="en-US" sz="2400" dirty="0">
                <a:solidFill>
                  <a:srgbClr val="333333"/>
                </a:solidFill>
                <a:latin typeface="Open Sans"/>
              </a:rPr>
            </a:br>
            <a:endParaRPr lang="en-US" sz="2400" dirty="0"/>
          </a:p>
        </p:txBody>
      </p:sp>
      <p:sp>
        <p:nvSpPr>
          <p:cNvPr id="5" name="TextBox 4">
            <a:extLst>
              <a:ext uri="{FF2B5EF4-FFF2-40B4-BE49-F238E27FC236}">
                <a16:creationId xmlns:a16="http://schemas.microsoft.com/office/drawing/2014/main" id="{D409C4DC-6801-EE4D-8AEE-C24A8B025441}"/>
              </a:ext>
            </a:extLst>
          </p:cNvPr>
          <p:cNvSpPr txBox="1"/>
          <p:nvPr/>
        </p:nvSpPr>
        <p:spPr>
          <a:xfrm>
            <a:off x="313151" y="789140"/>
            <a:ext cx="9206630" cy="830997"/>
          </a:xfrm>
          <a:prstGeom prst="rect">
            <a:avLst/>
          </a:prstGeom>
          <a:noFill/>
        </p:spPr>
        <p:txBody>
          <a:bodyPr wrap="square" rtlCol="0">
            <a:spAutoFit/>
          </a:bodyPr>
          <a:lstStyle/>
          <a:p>
            <a:r>
              <a:rPr lang="en-US" sz="2400" dirty="0"/>
              <a:t>Now that you have learnt how to use the internet, follow the instructions below for your final activity:</a:t>
            </a:r>
          </a:p>
        </p:txBody>
      </p:sp>
      <p:sp>
        <p:nvSpPr>
          <p:cNvPr id="6" name="Frame 5">
            <a:extLst>
              <a:ext uri="{FF2B5EF4-FFF2-40B4-BE49-F238E27FC236}">
                <a16:creationId xmlns:a16="http://schemas.microsoft.com/office/drawing/2014/main" id="{9DAC10E9-3498-B44C-96EB-3D7E2854BC6F}"/>
              </a:ext>
            </a:extLst>
          </p:cNvPr>
          <p:cNvSpPr/>
          <p:nvPr/>
        </p:nvSpPr>
        <p:spPr>
          <a:xfrm>
            <a:off x="7587926" y="5137948"/>
            <a:ext cx="1574507" cy="526473"/>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Submit</a:t>
            </a:r>
          </a:p>
        </p:txBody>
      </p:sp>
    </p:spTree>
    <p:custDataLst>
      <p:tags r:id="rId1"/>
    </p:custDataLst>
    <p:extLst>
      <p:ext uri="{BB962C8B-B14F-4D97-AF65-F5344CB8AC3E}">
        <p14:creationId xmlns:p14="http://schemas.microsoft.com/office/powerpoint/2010/main" val="2324394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 internet to search for information</a:t>
            </a:r>
          </a:p>
        </p:txBody>
      </p:sp>
      <p:sp>
        <p:nvSpPr>
          <p:cNvPr id="3" name="Subtitle 2">
            <a:extLst>
              <a:ext uri="{FF2B5EF4-FFF2-40B4-BE49-F238E27FC236}">
                <a16:creationId xmlns:a16="http://schemas.microsoft.com/office/drawing/2014/main" id="{B7FFBD49-A191-47D2-A970-5E81B571F7B7}"/>
              </a:ext>
            </a:extLst>
          </p:cNvPr>
          <p:cNvSpPr txBox="1">
            <a:spLocks/>
          </p:cNvSpPr>
          <p:nvPr/>
        </p:nvSpPr>
        <p:spPr>
          <a:xfrm>
            <a:off x="805137" y="3833475"/>
            <a:ext cx="7679531" cy="1390533"/>
          </a:xfrm>
          <a:prstGeom prst="rect">
            <a:avLst/>
          </a:prstGeom>
        </p:spPr>
        <p:txBody>
          <a:bodyPr vert="horz" lIns="91440" tIns="45720" rIns="91440" bIns="45720" rtlCol="0">
            <a:normAutofit/>
          </a:bodyPr>
          <a:lstStyle>
            <a:lvl1pPr marL="0" indent="0" algn="l" defTabSz="767913" rtl="0" eaLnBrk="1" latinLnBrk="0" hangingPunct="1">
              <a:lnSpc>
                <a:spcPct val="90000"/>
              </a:lnSpc>
              <a:spcBef>
                <a:spcPts val="840"/>
              </a:spcBef>
              <a:buFont typeface="Arial" panose="020B0604020202020204" pitchFamily="34" charset="0"/>
              <a:buNone/>
              <a:defRPr sz="2016" kern="1200">
                <a:solidFill>
                  <a:schemeClr val="tx1">
                    <a:tint val="75000"/>
                  </a:schemeClr>
                </a:solidFill>
                <a:latin typeface="+mn-lt"/>
                <a:ea typeface="+mn-ea"/>
                <a:cs typeface="+mn-cs"/>
              </a:defRPr>
            </a:lvl1pPr>
            <a:lvl2pPr marL="383957" indent="0" algn="l" defTabSz="767913" rtl="0" eaLnBrk="1" latinLnBrk="0" hangingPunct="1">
              <a:lnSpc>
                <a:spcPct val="90000"/>
              </a:lnSpc>
              <a:spcBef>
                <a:spcPts val="420"/>
              </a:spcBef>
              <a:buFont typeface="Arial" panose="020B0604020202020204" pitchFamily="34" charset="0"/>
              <a:buNone/>
              <a:defRPr sz="1680" kern="1200">
                <a:solidFill>
                  <a:schemeClr val="tx1">
                    <a:tint val="75000"/>
                  </a:schemeClr>
                </a:solidFill>
                <a:latin typeface="+mn-lt"/>
                <a:ea typeface="+mn-ea"/>
                <a:cs typeface="+mn-cs"/>
              </a:defRPr>
            </a:lvl2pPr>
            <a:lvl3pPr marL="767913" indent="0" algn="l" defTabSz="767913" rtl="0" eaLnBrk="1" latinLnBrk="0" hangingPunct="1">
              <a:lnSpc>
                <a:spcPct val="90000"/>
              </a:lnSpc>
              <a:spcBef>
                <a:spcPts val="420"/>
              </a:spcBef>
              <a:buFont typeface="Arial" panose="020B0604020202020204" pitchFamily="34" charset="0"/>
              <a:buNone/>
              <a:defRPr sz="1512" kern="1200">
                <a:solidFill>
                  <a:schemeClr val="tx1">
                    <a:tint val="75000"/>
                  </a:schemeClr>
                </a:solidFill>
                <a:latin typeface="+mn-lt"/>
                <a:ea typeface="+mn-ea"/>
                <a:cs typeface="+mn-cs"/>
              </a:defRPr>
            </a:lvl3pPr>
            <a:lvl4pPr marL="1151870" indent="0" algn="l" defTabSz="767913" rtl="0" eaLnBrk="1" latinLnBrk="0" hangingPunct="1">
              <a:lnSpc>
                <a:spcPct val="90000"/>
              </a:lnSpc>
              <a:spcBef>
                <a:spcPts val="420"/>
              </a:spcBef>
              <a:buFont typeface="Arial" panose="020B0604020202020204" pitchFamily="34" charset="0"/>
              <a:buNone/>
              <a:defRPr sz="1344" kern="1200">
                <a:solidFill>
                  <a:schemeClr val="tx1">
                    <a:tint val="75000"/>
                  </a:schemeClr>
                </a:solidFill>
                <a:latin typeface="+mn-lt"/>
                <a:ea typeface="+mn-ea"/>
                <a:cs typeface="+mn-cs"/>
              </a:defRPr>
            </a:lvl4pPr>
            <a:lvl5pPr marL="1535826" indent="0" algn="l" defTabSz="767913" rtl="0" eaLnBrk="1" latinLnBrk="0" hangingPunct="1">
              <a:lnSpc>
                <a:spcPct val="90000"/>
              </a:lnSpc>
              <a:spcBef>
                <a:spcPts val="420"/>
              </a:spcBef>
              <a:buFont typeface="Arial" panose="020B0604020202020204" pitchFamily="34" charset="0"/>
              <a:buNone/>
              <a:defRPr sz="1344" kern="1200">
                <a:solidFill>
                  <a:schemeClr val="tx1">
                    <a:tint val="75000"/>
                  </a:schemeClr>
                </a:solidFill>
                <a:latin typeface="+mn-lt"/>
                <a:ea typeface="+mn-ea"/>
                <a:cs typeface="+mn-cs"/>
              </a:defRPr>
            </a:lvl5pPr>
            <a:lvl6pPr marL="1919783" indent="0" algn="l" defTabSz="767913" rtl="0" eaLnBrk="1" latinLnBrk="0" hangingPunct="1">
              <a:lnSpc>
                <a:spcPct val="90000"/>
              </a:lnSpc>
              <a:spcBef>
                <a:spcPts val="420"/>
              </a:spcBef>
              <a:buFont typeface="Arial" panose="020B0604020202020204" pitchFamily="34" charset="0"/>
              <a:buNone/>
              <a:defRPr sz="1344" kern="1200">
                <a:solidFill>
                  <a:schemeClr val="tx1">
                    <a:tint val="75000"/>
                  </a:schemeClr>
                </a:solidFill>
                <a:latin typeface="+mn-lt"/>
                <a:ea typeface="+mn-ea"/>
                <a:cs typeface="+mn-cs"/>
              </a:defRPr>
            </a:lvl6pPr>
            <a:lvl7pPr marL="2303739" indent="0" algn="l" defTabSz="767913" rtl="0" eaLnBrk="1" latinLnBrk="0" hangingPunct="1">
              <a:lnSpc>
                <a:spcPct val="90000"/>
              </a:lnSpc>
              <a:spcBef>
                <a:spcPts val="420"/>
              </a:spcBef>
              <a:buFont typeface="Arial" panose="020B0604020202020204" pitchFamily="34" charset="0"/>
              <a:buNone/>
              <a:defRPr sz="1344" kern="1200">
                <a:solidFill>
                  <a:schemeClr val="tx1">
                    <a:tint val="75000"/>
                  </a:schemeClr>
                </a:solidFill>
                <a:latin typeface="+mn-lt"/>
                <a:ea typeface="+mn-ea"/>
                <a:cs typeface="+mn-cs"/>
              </a:defRPr>
            </a:lvl7pPr>
            <a:lvl8pPr marL="2687696" indent="0" algn="l" defTabSz="767913" rtl="0" eaLnBrk="1" latinLnBrk="0" hangingPunct="1">
              <a:lnSpc>
                <a:spcPct val="90000"/>
              </a:lnSpc>
              <a:spcBef>
                <a:spcPts val="420"/>
              </a:spcBef>
              <a:buFont typeface="Arial" panose="020B0604020202020204" pitchFamily="34" charset="0"/>
              <a:buNone/>
              <a:defRPr sz="1344" kern="1200">
                <a:solidFill>
                  <a:schemeClr val="tx1">
                    <a:tint val="75000"/>
                  </a:schemeClr>
                </a:solidFill>
                <a:latin typeface="+mn-lt"/>
                <a:ea typeface="+mn-ea"/>
                <a:cs typeface="+mn-cs"/>
              </a:defRPr>
            </a:lvl8pPr>
            <a:lvl9pPr marL="3071652" indent="0" algn="l" defTabSz="767913" rtl="0" eaLnBrk="1" latinLnBrk="0" hangingPunct="1">
              <a:lnSpc>
                <a:spcPct val="90000"/>
              </a:lnSpc>
              <a:spcBef>
                <a:spcPts val="420"/>
              </a:spcBef>
              <a:buFont typeface="Arial" panose="020B0604020202020204" pitchFamily="34" charset="0"/>
              <a:buNone/>
              <a:defRPr sz="1344" kern="1200">
                <a:solidFill>
                  <a:schemeClr val="tx1">
                    <a:tint val="75000"/>
                  </a:schemeClr>
                </a:solidFill>
                <a:latin typeface="+mn-lt"/>
                <a:ea typeface="+mn-ea"/>
                <a:cs typeface="+mn-cs"/>
              </a:defRPr>
            </a:lvl9pPr>
          </a:lstStyle>
          <a:p>
            <a:r>
              <a:rPr lang="en-GB" dirty="0"/>
              <a:t>Unit 4</a:t>
            </a:r>
          </a:p>
        </p:txBody>
      </p:sp>
    </p:spTree>
    <p:custDataLst>
      <p:tags r:id="rId1"/>
    </p:custDataLst>
    <p:extLst>
      <p:ext uri="{BB962C8B-B14F-4D97-AF65-F5344CB8AC3E}">
        <p14:creationId xmlns:p14="http://schemas.microsoft.com/office/powerpoint/2010/main" val="1799061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Outcomes</a:t>
            </a:r>
          </a:p>
        </p:txBody>
      </p:sp>
      <p:sp>
        <p:nvSpPr>
          <p:cNvPr id="3" name="Content Placeholder 2"/>
          <p:cNvSpPr>
            <a:spLocks noGrp="1"/>
          </p:cNvSpPr>
          <p:nvPr>
            <p:ph idx="1"/>
          </p:nvPr>
        </p:nvSpPr>
        <p:spPr>
          <a:xfrm>
            <a:off x="518901" y="1256756"/>
            <a:ext cx="9276622" cy="2741311"/>
          </a:xfrm>
        </p:spPr>
        <p:txBody>
          <a:bodyPr>
            <a:noAutofit/>
          </a:bodyPr>
          <a:lstStyle/>
          <a:p>
            <a:pPr marL="0" indent="0">
              <a:buNone/>
            </a:pPr>
            <a:r>
              <a:rPr lang="en-GB" sz="2400" dirty="0"/>
              <a:t>By the end of this unit you will be able to learn some computer basics such as: </a:t>
            </a:r>
          </a:p>
          <a:p>
            <a:pPr marL="285750" indent="-285750"/>
            <a:r>
              <a:rPr lang="en-ZA" sz="2400" dirty="0"/>
              <a:t>How to search the internet to find answers for electrical questions</a:t>
            </a:r>
            <a:r>
              <a:rPr lang="en-GB" sz="2400" dirty="0"/>
              <a:t> </a:t>
            </a:r>
            <a:endParaRPr lang="en-US" sz="2400" dirty="0"/>
          </a:p>
          <a:p>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dirty="0"/>
          </a:p>
          <a:p>
            <a:pPr marL="0" indent="0">
              <a:buNone/>
            </a:pPr>
            <a:endParaRPr lang="en-GB" dirty="0"/>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3166742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38539F-AA35-47ED-A4A3-419DAAAF4D87}"/>
              </a:ext>
            </a:extLst>
          </p:cNvPr>
          <p:cNvSpPr>
            <a:spLocks noGrp="1"/>
          </p:cNvSpPr>
          <p:nvPr>
            <p:ph type="title"/>
          </p:nvPr>
        </p:nvSpPr>
        <p:spPr/>
        <p:txBody>
          <a:bodyPr/>
          <a:lstStyle/>
          <a:p>
            <a:r>
              <a:rPr lang="en-ZA" dirty="0"/>
              <a:t>What is the internet?</a:t>
            </a:r>
          </a:p>
        </p:txBody>
      </p:sp>
      <p:sp>
        <p:nvSpPr>
          <p:cNvPr id="7" name="Content Placeholder 6">
            <a:extLst>
              <a:ext uri="{FF2B5EF4-FFF2-40B4-BE49-F238E27FC236}">
                <a16:creationId xmlns:a16="http://schemas.microsoft.com/office/drawing/2014/main" id="{58E7797A-6D2E-47E2-A39C-B80861001BCB}"/>
              </a:ext>
            </a:extLst>
          </p:cNvPr>
          <p:cNvSpPr>
            <a:spLocks noGrp="1"/>
          </p:cNvSpPr>
          <p:nvPr>
            <p:ph idx="1"/>
          </p:nvPr>
        </p:nvSpPr>
        <p:spPr>
          <a:xfrm>
            <a:off x="703958" y="1216664"/>
            <a:ext cx="6074912" cy="2678328"/>
          </a:xfrm>
        </p:spPr>
        <p:txBody>
          <a:bodyPr>
            <a:normAutofit lnSpcReduction="10000"/>
          </a:bodyPr>
          <a:lstStyle/>
          <a:p>
            <a:pPr marL="0" indent="0">
              <a:buNone/>
            </a:pPr>
            <a:r>
              <a:rPr lang="en-ZA" dirty="0"/>
              <a:t>Have you ever chatted to friends on Facebook or shared photos via Instagram? Or you might have watched a video on YouTube. For all of these activities and many more, you have been using the internet. </a:t>
            </a:r>
          </a:p>
          <a:p>
            <a:pPr marL="0" indent="0">
              <a:buNone/>
            </a:pPr>
            <a:r>
              <a:rPr lang="en-ZA" dirty="0"/>
              <a:t>So,  how can you use the internet to search for useful information to support what you are learning in this course? </a:t>
            </a:r>
          </a:p>
        </p:txBody>
      </p:sp>
      <p:sp>
        <p:nvSpPr>
          <p:cNvPr id="2" name="Rectangle 1">
            <a:extLst>
              <a:ext uri="{FF2B5EF4-FFF2-40B4-BE49-F238E27FC236}">
                <a16:creationId xmlns:a16="http://schemas.microsoft.com/office/drawing/2014/main" id="{D994681D-D4CB-420A-A5F7-D58015E49572}"/>
              </a:ext>
            </a:extLst>
          </p:cNvPr>
          <p:cNvSpPr/>
          <p:nvPr/>
        </p:nvSpPr>
        <p:spPr>
          <a:xfrm>
            <a:off x="7121769" y="1507788"/>
            <a:ext cx="2954216" cy="20179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01 </a:t>
            </a:r>
          </a:p>
          <a:p>
            <a:pPr algn="ctr"/>
            <a:r>
              <a:rPr lang="en-ZA" dirty="0"/>
              <a:t>Someone using the internet</a:t>
            </a:r>
          </a:p>
        </p:txBody>
      </p:sp>
    </p:spTree>
    <p:custDataLst>
      <p:tags r:id="rId1"/>
    </p:custDataLst>
    <p:extLst>
      <p:ext uri="{BB962C8B-B14F-4D97-AF65-F5344CB8AC3E}">
        <p14:creationId xmlns:p14="http://schemas.microsoft.com/office/powerpoint/2010/main" val="375238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0A3CB71-6C2C-9849-9C9E-C8CB6E79A34A}"/>
              </a:ext>
            </a:extLst>
          </p:cNvPr>
          <p:cNvSpPr/>
          <p:nvPr/>
        </p:nvSpPr>
        <p:spPr>
          <a:xfrm>
            <a:off x="726214" y="3461536"/>
            <a:ext cx="8786948" cy="13127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tx1"/>
              </a:solidFill>
            </a:endParaRPr>
          </a:p>
        </p:txBody>
      </p:sp>
      <p:sp>
        <p:nvSpPr>
          <p:cNvPr id="4" name="Frame 3">
            <a:extLst>
              <a:ext uri="{FF2B5EF4-FFF2-40B4-BE49-F238E27FC236}">
                <a16:creationId xmlns:a16="http://schemas.microsoft.com/office/drawing/2014/main" id="{169F2F21-164F-B540-A56D-790A4AA96634}"/>
              </a:ext>
            </a:extLst>
          </p:cNvPr>
          <p:cNvSpPr/>
          <p:nvPr/>
        </p:nvSpPr>
        <p:spPr>
          <a:xfrm>
            <a:off x="7938655" y="4987636"/>
            <a:ext cx="1574507" cy="526473"/>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Submit</a:t>
            </a:r>
          </a:p>
        </p:txBody>
      </p:sp>
      <p:sp>
        <p:nvSpPr>
          <p:cNvPr id="6" name="Title 5">
            <a:extLst>
              <a:ext uri="{FF2B5EF4-FFF2-40B4-BE49-F238E27FC236}">
                <a16:creationId xmlns:a16="http://schemas.microsoft.com/office/drawing/2014/main" id="{76E82225-2384-47EC-9B41-C08C5574494F}"/>
              </a:ext>
            </a:extLst>
          </p:cNvPr>
          <p:cNvSpPr>
            <a:spLocks noGrp="1"/>
          </p:cNvSpPr>
          <p:nvPr>
            <p:ph type="title"/>
          </p:nvPr>
        </p:nvSpPr>
        <p:spPr/>
        <p:txBody>
          <a:bodyPr/>
          <a:lstStyle/>
          <a:p>
            <a:r>
              <a:rPr lang="en-ZA" dirty="0"/>
              <a:t>What is the internet?</a:t>
            </a:r>
          </a:p>
        </p:txBody>
      </p:sp>
      <p:sp>
        <p:nvSpPr>
          <p:cNvPr id="7" name="Content Placeholder 6">
            <a:extLst>
              <a:ext uri="{FF2B5EF4-FFF2-40B4-BE49-F238E27FC236}">
                <a16:creationId xmlns:a16="http://schemas.microsoft.com/office/drawing/2014/main" id="{04218391-83E5-460A-9628-91D7AF593487}"/>
              </a:ext>
            </a:extLst>
          </p:cNvPr>
          <p:cNvSpPr>
            <a:spLocks noGrp="1"/>
          </p:cNvSpPr>
          <p:nvPr>
            <p:ph idx="1"/>
          </p:nvPr>
        </p:nvSpPr>
        <p:spPr>
          <a:xfrm>
            <a:off x="796552" y="1226638"/>
            <a:ext cx="8831461" cy="3654318"/>
          </a:xfrm>
        </p:spPr>
        <p:txBody>
          <a:bodyPr/>
          <a:lstStyle/>
          <a:p>
            <a:pPr marL="0" indent="0">
              <a:buNone/>
            </a:pPr>
            <a:r>
              <a:rPr lang="en-ZA" sz="2400" dirty="0">
                <a:solidFill>
                  <a:srgbClr val="333333"/>
                </a:solidFill>
                <a:latin typeface="Open Sans"/>
              </a:rPr>
              <a:t>Imagine someone has never heard of the internet. How would you describe it to them? </a:t>
            </a:r>
            <a:endParaRPr lang="en-ZA" dirty="0"/>
          </a:p>
        </p:txBody>
      </p:sp>
      <p:sp>
        <p:nvSpPr>
          <p:cNvPr id="8" name="Rectangle 7">
            <a:extLst>
              <a:ext uri="{FF2B5EF4-FFF2-40B4-BE49-F238E27FC236}">
                <a16:creationId xmlns:a16="http://schemas.microsoft.com/office/drawing/2014/main" id="{943F3441-E66F-4ED7-91D2-83BFB200FFF3}"/>
              </a:ext>
            </a:extLst>
          </p:cNvPr>
          <p:cNvSpPr/>
          <p:nvPr/>
        </p:nvSpPr>
        <p:spPr>
          <a:xfrm>
            <a:off x="985847" y="2088602"/>
            <a:ext cx="8786948" cy="1200329"/>
          </a:xfrm>
          <a:prstGeom prst="rect">
            <a:avLst/>
          </a:prstGeom>
          <a:solidFill>
            <a:schemeClr val="tx2">
              <a:lumMod val="40000"/>
              <a:lumOff val="60000"/>
            </a:schemeClr>
          </a:solidFill>
        </p:spPr>
        <p:txBody>
          <a:bodyPr wrap="square">
            <a:spAutoFit/>
          </a:bodyPr>
          <a:lstStyle/>
          <a:p>
            <a:r>
              <a:rPr lang="en-ZA" sz="2400" i="1" dirty="0">
                <a:solidFill>
                  <a:srgbClr val="333333"/>
                </a:solidFill>
                <a:latin typeface="Open Sans"/>
              </a:rPr>
              <a:t>Type your answer  your own words, define the word 'internet' in the space provided below. Once you have completed your answer, click the 'Submit' button</a:t>
            </a:r>
            <a:r>
              <a:rPr lang="en-ZA" sz="2400" b="1" i="1" dirty="0">
                <a:solidFill>
                  <a:srgbClr val="333333"/>
                </a:solidFill>
                <a:latin typeface="Open Sans"/>
              </a:rPr>
              <a:t>. </a:t>
            </a:r>
            <a:endParaRPr lang="en-US" sz="2400" i="1" dirty="0"/>
          </a:p>
        </p:txBody>
      </p:sp>
      <p:pic>
        <p:nvPicPr>
          <p:cNvPr id="9" name="Graphic 8" descr="User">
            <a:extLst>
              <a:ext uri="{FF2B5EF4-FFF2-40B4-BE49-F238E27FC236}">
                <a16:creationId xmlns:a16="http://schemas.microsoft.com/office/drawing/2014/main" id="{4648284A-542A-4C59-AE96-9C91D1A3EF1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37375" y="2281228"/>
            <a:ext cx="748472" cy="815079"/>
          </a:xfrm>
          <a:prstGeom prst="rect">
            <a:avLst/>
          </a:prstGeom>
        </p:spPr>
      </p:pic>
    </p:spTree>
    <p:custDataLst>
      <p:tags r:id="rId1"/>
    </p:custDataLst>
    <p:extLst>
      <p:ext uri="{BB962C8B-B14F-4D97-AF65-F5344CB8AC3E}">
        <p14:creationId xmlns:p14="http://schemas.microsoft.com/office/powerpoint/2010/main" val="3999210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0A3CB71-6C2C-9849-9C9E-C8CB6E79A34A}"/>
              </a:ext>
            </a:extLst>
          </p:cNvPr>
          <p:cNvSpPr/>
          <p:nvPr/>
        </p:nvSpPr>
        <p:spPr>
          <a:xfrm>
            <a:off x="933660" y="2223354"/>
            <a:ext cx="5405594" cy="182110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tx1"/>
              </a:solidFill>
            </a:endParaRPr>
          </a:p>
        </p:txBody>
      </p:sp>
      <p:sp>
        <p:nvSpPr>
          <p:cNvPr id="6" name="Title 5">
            <a:extLst>
              <a:ext uri="{FF2B5EF4-FFF2-40B4-BE49-F238E27FC236}">
                <a16:creationId xmlns:a16="http://schemas.microsoft.com/office/drawing/2014/main" id="{76E82225-2384-47EC-9B41-C08C5574494F}"/>
              </a:ext>
            </a:extLst>
          </p:cNvPr>
          <p:cNvSpPr>
            <a:spLocks noGrp="1"/>
          </p:cNvSpPr>
          <p:nvPr>
            <p:ph type="title"/>
          </p:nvPr>
        </p:nvSpPr>
        <p:spPr/>
        <p:txBody>
          <a:bodyPr/>
          <a:lstStyle/>
          <a:p>
            <a:r>
              <a:rPr lang="en-ZA" dirty="0"/>
              <a:t>Feedback</a:t>
            </a:r>
          </a:p>
        </p:txBody>
      </p:sp>
      <p:sp>
        <p:nvSpPr>
          <p:cNvPr id="7" name="Content Placeholder 6">
            <a:extLst>
              <a:ext uri="{FF2B5EF4-FFF2-40B4-BE49-F238E27FC236}">
                <a16:creationId xmlns:a16="http://schemas.microsoft.com/office/drawing/2014/main" id="{04218391-83E5-460A-9628-91D7AF593487}"/>
              </a:ext>
            </a:extLst>
          </p:cNvPr>
          <p:cNvSpPr>
            <a:spLocks noGrp="1"/>
          </p:cNvSpPr>
          <p:nvPr>
            <p:ph idx="1"/>
          </p:nvPr>
        </p:nvSpPr>
        <p:spPr>
          <a:xfrm>
            <a:off x="796552" y="1226638"/>
            <a:ext cx="8831461" cy="3654318"/>
          </a:xfrm>
        </p:spPr>
        <p:txBody>
          <a:bodyPr/>
          <a:lstStyle/>
          <a:p>
            <a:pPr marL="0" indent="0">
              <a:buNone/>
            </a:pPr>
            <a:r>
              <a:rPr lang="en-ZA" dirty="0"/>
              <a:t>Here is an example of how you could have described what the internet is to someone else. </a:t>
            </a:r>
          </a:p>
        </p:txBody>
      </p:sp>
      <p:sp>
        <p:nvSpPr>
          <p:cNvPr id="2" name="Rectangle 1">
            <a:extLst>
              <a:ext uri="{FF2B5EF4-FFF2-40B4-BE49-F238E27FC236}">
                <a16:creationId xmlns:a16="http://schemas.microsoft.com/office/drawing/2014/main" id="{B0AA9AD8-85C1-4146-B0CF-A59B3DFEAF8E}"/>
              </a:ext>
            </a:extLst>
          </p:cNvPr>
          <p:cNvSpPr/>
          <p:nvPr/>
        </p:nvSpPr>
        <p:spPr>
          <a:xfrm>
            <a:off x="1099038" y="2279560"/>
            <a:ext cx="5046785" cy="1569660"/>
          </a:xfrm>
          <a:prstGeom prst="rect">
            <a:avLst/>
          </a:prstGeom>
        </p:spPr>
        <p:txBody>
          <a:bodyPr wrap="square">
            <a:spAutoFit/>
          </a:bodyPr>
          <a:lstStyle/>
          <a:p>
            <a:r>
              <a:rPr lang="en-ZA" sz="2400" dirty="0">
                <a:solidFill>
                  <a:srgbClr val="000000"/>
                </a:solidFill>
                <a:latin typeface="Calibri" panose="020F0502020204030204" pitchFamily="34" charset="0"/>
              </a:rPr>
              <a:t>The large system of connected computers around the world that allows people to share information and communicate with each other.</a:t>
            </a:r>
            <a:endParaRPr lang="en-ZA" sz="2400" dirty="0"/>
          </a:p>
        </p:txBody>
      </p:sp>
      <p:sp>
        <p:nvSpPr>
          <p:cNvPr id="10" name="Rectangle 9">
            <a:extLst>
              <a:ext uri="{FF2B5EF4-FFF2-40B4-BE49-F238E27FC236}">
                <a16:creationId xmlns:a16="http://schemas.microsoft.com/office/drawing/2014/main" id="{FD3A9728-F493-4B28-BBBD-C8742536EA26}"/>
              </a:ext>
            </a:extLst>
          </p:cNvPr>
          <p:cNvSpPr/>
          <p:nvPr/>
        </p:nvSpPr>
        <p:spPr>
          <a:xfrm>
            <a:off x="6839175" y="2223354"/>
            <a:ext cx="2954216" cy="20179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02 </a:t>
            </a:r>
          </a:p>
          <a:p>
            <a:pPr algn="ctr"/>
            <a:r>
              <a:rPr lang="en-ZA" dirty="0"/>
              <a:t>Map of the world showing computers all connected to each other</a:t>
            </a:r>
          </a:p>
        </p:txBody>
      </p:sp>
    </p:spTree>
    <p:custDataLst>
      <p:tags r:id="rId1"/>
    </p:custDataLst>
    <p:extLst>
      <p:ext uri="{BB962C8B-B14F-4D97-AF65-F5344CB8AC3E}">
        <p14:creationId xmlns:p14="http://schemas.microsoft.com/office/powerpoint/2010/main" val="2693451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7155AB4C-9608-8244-BF63-D4907BD7A5D1}"/>
              </a:ext>
            </a:extLst>
          </p:cNvPr>
          <p:cNvSpPr/>
          <p:nvPr/>
        </p:nvSpPr>
        <p:spPr>
          <a:xfrm>
            <a:off x="7938655" y="4987636"/>
            <a:ext cx="1574507" cy="526473"/>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Submit</a:t>
            </a:r>
          </a:p>
        </p:txBody>
      </p:sp>
      <p:sp>
        <p:nvSpPr>
          <p:cNvPr id="6" name="Title 5">
            <a:extLst>
              <a:ext uri="{FF2B5EF4-FFF2-40B4-BE49-F238E27FC236}">
                <a16:creationId xmlns:a16="http://schemas.microsoft.com/office/drawing/2014/main" id="{7C4BC4C4-CCE2-458F-8263-24CA7BE620BE}"/>
              </a:ext>
            </a:extLst>
          </p:cNvPr>
          <p:cNvSpPr>
            <a:spLocks noGrp="1"/>
          </p:cNvSpPr>
          <p:nvPr>
            <p:ph type="title"/>
          </p:nvPr>
        </p:nvSpPr>
        <p:spPr/>
        <p:txBody>
          <a:bodyPr/>
          <a:lstStyle/>
          <a:p>
            <a:r>
              <a:rPr lang="en-ZA" dirty="0"/>
              <a:t>What is a browser?</a:t>
            </a:r>
          </a:p>
        </p:txBody>
      </p:sp>
      <p:sp>
        <p:nvSpPr>
          <p:cNvPr id="7" name="Content Placeholder 6">
            <a:extLst>
              <a:ext uri="{FF2B5EF4-FFF2-40B4-BE49-F238E27FC236}">
                <a16:creationId xmlns:a16="http://schemas.microsoft.com/office/drawing/2014/main" id="{93FD080A-891C-4AE8-9C3F-A903BD424B6F}"/>
              </a:ext>
            </a:extLst>
          </p:cNvPr>
          <p:cNvSpPr>
            <a:spLocks noGrp="1"/>
          </p:cNvSpPr>
          <p:nvPr>
            <p:ph idx="1"/>
          </p:nvPr>
        </p:nvSpPr>
        <p:spPr/>
        <p:txBody>
          <a:bodyPr>
            <a:normAutofit/>
          </a:bodyPr>
          <a:lstStyle/>
          <a:p>
            <a:pPr marL="0" indent="0">
              <a:buNone/>
            </a:pPr>
            <a:r>
              <a:rPr lang="en-ZA" sz="2400" dirty="0">
                <a:solidFill>
                  <a:srgbClr val="333333"/>
                </a:solidFill>
                <a:latin typeface="Open Sans"/>
              </a:rPr>
              <a:t>To search for information using the internet you need to use a browser. What do you think the word ‘browser’ means?</a:t>
            </a:r>
          </a:p>
          <a:p>
            <a:pPr marL="0" indent="0">
              <a:buNone/>
            </a:pPr>
            <a:endParaRPr lang="en-ZA" sz="2400" dirty="0">
              <a:solidFill>
                <a:srgbClr val="333333"/>
              </a:solidFill>
              <a:latin typeface="Open Sans"/>
            </a:endParaRPr>
          </a:p>
          <a:p>
            <a:pPr marL="0" indent="0">
              <a:buNone/>
            </a:pPr>
            <a:endParaRPr lang="en-ZA" sz="2400" dirty="0">
              <a:solidFill>
                <a:srgbClr val="333333"/>
              </a:solidFill>
              <a:latin typeface="Open Sans"/>
            </a:endParaRPr>
          </a:p>
          <a:p>
            <a:r>
              <a:rPr lang="en-ZA" sz="2000" dirty="0">
                <a:solidFill>
                  <a:schemeClr val="tx1">
                    <a:lumMod val="50000"/>
                  </a:schemeClr>
                </a:solidFill>
                <a:latin typeface="+mj-lt"/>
              </a:rPr>
              <a:t>Something that helps you to type</a:t>
            </a:r>
          </a:p>
          <a:p>
            <a:r>
              <a:rPr lang="en-ZA" sz="2000" i="1" dirty="0">
                <a:solidFill>
                  <a:schemeClr val="tx1">
                    <a:lumMod val="50000"/>
                  </a:schemeClr>
                </a:solidFill>
                <a:latin typeface="+mj-lt"/>
              </a:rPr>
              <a:t>An application program that provides a way to look at and interact with all the information on the World Wide Web. </a:t>
            </a:r>
          </a:p>
          <a:p>
            <a:r>
              <a:rPr lang="en-ZA" sz="2000" dirty="0">
                <a:solidFill>
                  <a:schemeClr val="tx1">
                    <a:lumMod val="50000"/>
                  </a:schemeClr>
                </a:solidFill>
                <a:latin typeface="+mj-lt"/>
              </a:rPr>
              <a:t>Something that helps you to read information on your computer</a:t>
            </a:r>
          </a:p>
          <a:p>
            <a:pPr marL="0" indent="0">
              <a:buNone/>
            </a:pPr>
            <a:endParaRPr lang="en-ZA" dirty="0"/>
          </a:p>
        </p:txBody>
      </p:sp>
      <p:sp>
        <p:nvSpPr>
          <p:cNvPr id="8" name="Rectangle 7">
            <a:extLst>
              <a:ext uri="{FF2B5EF4-FFF2-40B4-BE49-F238E27FC236}">
                <a16:creationId xmlns:a16="http://schemas.microsoft.com/office/drawing/2014/main" id="{82D314DA-BF75-4651-AB6C-F6E1D63EDC32}"/>
              </a:ext>
            </a:extLst>
          </p:cNvPr>
          <p:cNvSpPr/>
          <p:nvPr/>
        </p:nvSpPr>
        <p:spPr>
          <a:xfrm>
            <a:off x="867159" y="2457934"/>
            <a:ext cx="8786948" cy="461665"/>
          </a:xfrm>
          <a:prstGeom prst="rect">
            <a:avLst/>
          </a:prstGeom>
          <a:solidFill>
            <a:schemeClr val="tx2">
              <a:lumMod val="40000"/>
              <a:lumOff val="60000"/>
            </a:schemeClr>
          </a:solidFill>
        </p:spPr>
        <p:txBody>
          <a:bodyPr wrap="square">
            <a:spAutoFit/>
          </a:bodyPr>
          <a:lstStyle/>
          <a:p>
            <a:r>
              <a:rPr lang="en-US" sz="2400" i="1" dirty="0"/>
              <a:t>Choose the best definition from the options below. </a:t>
            </a:r>
          </a:p>
        </p:txBody>
      </p:sp>
      <p:pic>
        <p:nvPicPr>
          <p:cNvPr id="9" name="Graphic 8" descr="User">
            <a:extLst>
              <a:ext uri="{FF2B5EF4-FFF2-40B4-BE49-F238E27FC236}">
                <a16:creationId xmlns:a16="http://schemas.microsoft.com/office/drawing/2014/main" id="{9E9869C0-E825-4F03-905A-634776CCE8E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7086" y="2281228"/>
            <a:ext cx="748472" cy="815079"/>
          </a:xfrm>
          <a:prstGeom prst="rect">
            <a:avLst/>
          </a:prstGeom>
        </p:spPr>
      </p:pic>
    </p:spTree>
    <p:custDataLst>
      <p:tags r:id="rId1"/>
    </p:custDataLst>
    <p:extLst>
      <p:ext uri="{BB962C8B-B14F-4D97-AF65-F5344CB8AC3E}">
        <p14:creationId xmlns:p14="http://schemas.microsoft.com/office/powerpoint/2010/main" val="1266170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091DF66-E3B3-42FD-85F4-D04F511AC760}"/>
              </a:ext>
            </a:extLst>
          </p:cNvPr>
          <p:cNvSpPr>
            <a:spLocks noGrp="1"/>
          </p:cNvSpPr>
          <p:nvPr>
            <p:ph type="title"/>
          </p:nvPr>
        </p:nvSpPr>
        <p:spPr>
          <a:xfrm>
            <a:off x="536902" y="306638"/>
            <a:ext cx="8831461" cy="1113227"/>
          </a:xfrm>
        </p:spPr>
        <p:txBody>
          <a:bodyPr/>
          <a:lstStyle/>
          <a:p>
            <a:r>
              <a:rPr lang="en-ZA" dirty="0"/>
              <a:t>Internet and browsers</a:t>
            </a:r>
          </a:p>
        </p:txBody>
      </p:sp>
      <p:sp>
        <p:nvSpPr>
          <p:cNvPr id="4" name="Content Placeholder 3">
            <a:extLst>
              <a:ext uri="{FF2B5EF4-FFF2-40B4-BE49-F238E27FC236}">
                <a16:creationId xmlns:a16="http://schemas.microsoft.com/office/drawing/2014/main" id="{36187C5A-4D7D-431F-9F35-E21A05879856}"/>
              </a:ext>
            </a:extLst>
          </p:cNvPr>
          <p:cNvSpPr>
            <a:spLocks noGrp="1"/>
          </p:cNvSpPr>
          <p:nvPr>
            <p:ph idx="1"/>
          </p:nvPr>
        </p:nvSpPr>
        <p:spPr>
          <a:xfrm>
            <a:off x="703956" y="1358319"/>
            <a:ext cx="8831461" cy="3654318"/>
          </a:xfrm>
        </p:spPr>
        <p:txBody>
          <a:bodyPr/>
          <a:lstStyle/>
          <a:p>
            <a:pPr marL="0" indent="0">
              <a:buNone/>
            </a:pPr>
            <a:r>
              <a:rPr lang="en-ZA" dirty="0"/>
              <a:t>In order to find information on the internet you need an application called a browser. This will give you access to all the information found on the World Wide Web. Here are some of the most common browsers: </a:t>
            </a:r>
          </a:p>
          <a:p>
            <a:pPr marL="0" indent="0">
              <a:buNone/>
            </a:pPr>
            <a:endParaRPr lang="en-ZA" dirty="0"/>
          </a:p>
        </p:txBody>
      </p:sp>
      <p:sp>
        <p:nvSpPr>
          <p:cNvPr id="10" name="Rectangle 9">
            <a:extLst>
              <a:ext uri="{FF2B5EF4-FFF2-40B4-BE49-F238E27FC236}">
                <a16:creationId xmlns:a16="http://schemas.microsoft.com/office/drawing/2014/main" id="{22663325-C0D2-4AB8-90AA-D8D25AF8D17B}"/>
              </a:ext>
            </a:extLst>
          </p:cNvPr>
          <p:cNvSpPr/>
          <p:nvPr/>
        </p:nvSpPr>
        <p:spPr>
          <a:xfrm>
            <a:off x="536902" y="2879725"/>
            <a:ext cx="2118375" cy="13760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03 </a:t>
            </a:r>
          </a:p>
          <a:p>
            <a:pPr algn="ctr"/>
            <a:r>
              <a:rPr lang="en-ZA" dirty="0"/>
              <a:t>Mozilla Firefox icon</a:t>
            </a:r>
          </a:p>
        </p:txBody>
      </p:sp>
      <p:sp>
        <p:nvSpPr>
          <p:cNvPr id="11" name="Rectangle 10">
            <a:extLst>
              <a:ext uri="{FF2B5EF4-FFF2-40B4-BE49-F238E27FC236}">
                <a16:creationId xmlns:a16="http://schemas.microsoft.com/office/drawing/2014/main" id="{91C5937C-35AB-4FDA-B161-B6DEA573F1D3}"/>
              </a:ext>
            </a:extLst>
          </p:cNvPr>
          <p:cNvSpPr/>
          <p:nvPr/>
        </p:nvSpPr>
        <p:spPr>
          <a:xfrm>
            <a:off x="2931216" y="2879725"/>
            <a:ext cx="2118375" cy="13760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04 </a:t>
            </a:r>
          </a:p>
          <a:p>
            <a:pPr algn="ctr"/>
            <a:r>
              <a:rPr lang="en-ZA" dirty="0"/>
              <a:t>Google Chrome icon </a:t>
            </a:r>
          </a:p>
        </p:txBody>
      </p:sp>
      <p:sp>
        <p:nvSpPr>
          <p:cNvPr id="12" name="Rectangle 11">
            <a:extLst>
              <a:ext uri="{FF2B5EF4-FFF2-40B4-BE49-F238E27FC236}">
                <a16:creationId xmlns:a16="http://schemas.microsoft.com/office/drawing/2014/main" id="{DCC41C39-3360-4068-A555-3D63AF7E7F2A}"/>
              </a:ext>
            </a:extLst>
          </p:cNvPr>
          <p:cNvSpPr/>
          <p:nvPr/>
        </p:nvSpPr>
        <p:spPr>
          <a:xfrm>
            <a:off x="5325530" y="2879725"/>
            <a:ext cx="2118375" cy="13760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05 </a:t>
            </a:r>
          </a:p>
          <a:p>
            <a:pPr algn="ctr"/>
            <a:r>
              <a:rPr lang="en-ZA" dirty="0"/>
              <a:t>Safari icon</a:t>
            </a:r>
          </a:p>
        </p:txBody>
      </p:sp>
      <p:sp>
        <p:nvSpPr>
          <p:cNvPr id="13" name="Rectangle 12">
            <a:extLst>
              <a:ext uri="{FF2B5EF4-FFF2-40B4-BE49-F238E27FC236}">
                <a16:creationId xmlns:a16="http://schemas.microsoft.com/office/drawing/2014/main" id="{6520EBDD-58D4-441E-A307-57A11A34A576}"/>
              </a:ext>
            </a:extLst>
          </p:cNvPr>
          <p:cNvSpPr/>
          <p:nvPr/>
        </p:nvSpPr>
        <p:spPr>
          <a:xfrm>
            <a:off x="7719844" y="2879725"/>
            <a:ext cx="2118375" cy="13760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06</a:t>
            </a:r>
          </a:p>
          <a:p>
            <a:pPr algn="ctr"/>
            <a:r>
              <a:rPr lang="en-ZA" dirty="0"/>
              <a:t>Opera  icon </a:t>
            </a:r>
          </a:p>
        </p:txBody>
      </p:sp>
    </p:spTree>
    <p:custDataLst>
      <p:tags r:id="rId1"/>
    </p:custDataLst>
    <p:extLst>
      <p:ext uri="{BB962C8B-B14F-4D97-AF65-F5344CB8AC3E}">
        <p14:creationId xmlns:p14="http://schemas.microsoft.com/office/powerpoint/2010/main" val="2374404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D759E27-2AFC-4A42-AB4C-D73D72C94A09}"/>
              </a:ext>
            </a:extLst>
          </p:cNvPr>
          <p:cNvSpPr txBox="1"/>
          <p:nvPr/>
        </p:nvSpPr>
        <p:spPr>
          <a:xfrm>
            <a:off x="3311237" y="166255"/>
            <a:ext cx="4128654" cy="461665"/>
          </a:xfrm>
          <a:prstGeom prst="rect">
            <a:avLst/>
          </a:prstGeom>
          <a:noFill/>
        </p:spPr>
        <p:txBody>
          <a:bodyPr wrap="square" rtlCol="0">
            <a:spAutoFit/>
          </a:bodyPr>
          <a:lstStyle/>
          <a:p>
            <a:r>
              <a:rPr lang="en-US" sz="2400" b="1" dirty="0"/>
              <a:t>Understanding search engines</a:t>
            </a:r>
          </a:p>
        </p:txBody>
      </p:sp>
      <p:sp>
        <p:nvSpPr>
          <p:cNvPr id="4" name="TextBox 3">
            <a:extLst>
              <a:ext uri="{FF2B5EF4-FFF2-40B4-BE49-F238E27FC236}">
                <a16:creationId xmlns:a16="http://schemas.microsoft.com/office/drawing/2014/main" id="{6863E899-E4E3-9D4F-9BD1-FB59A7E28E53}"/>
              </a:ext>
            </a:extLst>
          </p:cNvPr>
          <p:cNvSpPr txBox="1"/>
          <p:nvPr/>
        </p:nvSpPr>
        <p:spPr>
          <a:xfrm>
            <a:off x="429491" y="762000"/>
            <a:ext cx="9601200" cy="461665"/>
          </a:xfrm>
          <a:prstGeom prst="rect">
            <a:avLst/>
          </a:prstGeom>
          <a:noFill/>
        </p:spPr>
        <p:txBody>
          <a:bodyPr wrap="square" rtlCol="0">
            <a:spAutoFit/>
          </a:bodyPr>
          <a:lstStyle/>
          <a:p>
            <a:r>
              <a:rPr lang="en-US" sz="2400" dirty="0"/>
              <a:t>Click on the block below for an explanation of search engines</a:t>
            </a:r>
          </a:p>
        </p:txBody>
      </p:sp>
      <p:sp>
        <p:nvSpPr>
          <p:cNvPr id="5" name="Rectangle 4">
            <a:extLst>
              <a:ext uri="{FF2B5EF4-FFF2-40B4-BE49-F238E27FC236}">
                <a16:creationId xmlns:a16="http://schemas.microsoft.com/office/drawing/2014/main" id="{ADF114FA-E178-3449-ACAA-E1254CDCA0BC}"/>
              </a:ext>
            </a:extLst>
          </p:cNvPr>
          <p:cNvSpPr/>
          <p:nvPr/>
        </p:nvSpPr>
        <p:spPr>
          <a:xfrm>
            <a:off x="3538035" y="2016833"/>
            <a:ext cx="3583201" cy="218109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slideshow ’Understanding Search Engines’</a:t>
            </a:r>
          </a:p>
        </p:txBody>
      </p:sp>
    </p:spTree>
    <p:custDataLst>
      <p:tags r:id="rId1"/>
    </p:custDataLst>
    <p:extLst>
      <p:ext uri="{BB962C8B-B14F-4D97-AF65-F5344CB8AC3E}">
        <p14:creationId xmlns:p14="http://schemas.microsoft.com/office/powerpoint/2010/main" val="29639512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DESIGN_ID_OFFICE THEME" val="I6SUkkga"/>
  <p:tag name="ARTICULATE_PROJECT_OPEN" val="0"/>
  <p:tag name="ARTICULATE_SLIDE_COUNT" val="12"/>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10800</TotalTime>
  <Words>640</Words>
  <Application>Microsoft Office PowerPoint</Application>
  <PresentationFormat>Custom</PresentationFormat>
  <Paragraphs>85</Paragraphs>
  <Slides>12</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Open Sans</vt:lpstr>
      <vt:lpstr>Office Theme</vt:lpstr>
      <vt:lpstr>World of Electrician</vt:lpstr>
      <vt:lpstr>Use internet to search for information</vt:lpstr>
      <vt:lpstr>Outcomes</vt:lpstr>
      <vt:lpstr>What is the internet?</vt:lpstr>
      <vt:lpstr>What is the internet?</vt:lpstr>
      <vt:lpstr>Feedback</vt:lpstr>
      <vt:lpstr>What is a browser?</vt:lpstr>
      <vt:lpstr>Internet and browsers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Benita Gomes</cp:lastModifiedBy>
  <cp:revision>420</cp:revision>
  <dcterms:created xsi:type="dcterms:W3CDTF">2018-02-02T12:07:09Z</dcterms:created>
  <dcterms:modified xsi:type="dcterms:W3CDTF">2018-11-15T12:07:30Z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