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sldIdLst>
    <p:sldId id="256" r:id="rId2"/>
    <p:sldId id="278" r:id="rId3"/>
    <p:sldId id="291" r:id="rId4"/>
    <p:sldId id="336" r:id="rId5"/>
    <p:sldId id="317" r:id="rId6"/>
    <p:sldId id="341" r:id="rId7"/>
  </p:sldIdLst>
  <p:sldSz cx="10239375" cy="575945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36"/>
            <p14:sldId id="317"/>
            <p14:sldId id="341"/>
          </p14:sldIdLst>
        </p14:section>
        <p14:section name="Appendix" id="{61A5EB1E-5BAC-224D-8F20-5D1D8E086C2B}">
          <p14:sldIdLst/>
        </p14:section>
      </p14:sectionLst>
    </p:ext>
    <p:ext uri="{EFAFB233-063F-42B5-8137-9DF3F51BA10A}">
      <p15:sldGuideLst xmlns:p15="http://schemas.microsoft.com/office/powerpoint/2012/main">
        <p15:guide id="1" orient="horz" pos="1814" userDrawn="1">
          <p15:clr>
            <a:srgbClr val="A4A3A4"/>
          </p15:clr>
        </p15:guide>
        <p15:guide id="2" pos="32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p:restoredTop sz="81250" autoAdjust="0"/>
  </p:normalViewPr>
  <p:slideViewPr>
    <p:cSldViewPr snapToGrid="0" snapToObjects="1">
      <p:cViewPr varScale="1">
        <p:scale>
          <a:sx n="69" d="100"/>
          <a:sy n="69" d="100"/>
        </p:scale>
        <p:origin x="378" y="60"/>
      </p:cViewPr>
      <p:guideLst>
        <p:guide orient="horz" pos="1814"/>
        <p:guide pos="322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49134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1- Introduction to Gmail: https://www.gcflearnfree.org/gmail/introduction-to-gmail/1/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2- </a:t>
            </a:r>
            <a:r>
              <a:rPr lang="en-ZA" dirty="0"/>
              <a:t>Setting up a Gmail account: https://www.gcflearnfree.org/gmail/setting-up-a-gmail-account/1/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3- </a:t>
            </a:r>
            <a:r>
              <a:rPr lang="en-ZA" dirty="0"/>
              <a:t>Sending an email: https://www.gcflearnfree.org/gmail/sending-email/1/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4- </a:t>
            </a:r>
            <a:r>
              <a:rPr lang="en-ZA" dirty="0"/>
              <a:t>Responding to an email: https://www.gcflearnfree.org/gmail/responding-to-email/1/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5- </a:t>
            </a:r>
            <a:r>
              <a:rPr lang="en-ZA" dirty="0"/>
              <a:t>Gmail for mobile devices: https://www.gcflearnfree.org/gmail/gmail-for-mobile-devices/1/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6- </a:t>
            </a:r>
            <a:r>
              <a:rPr lang="en-ZA" dirty="0"/>
              <a:t>Email etiquette and safety: https://www.gcflearnfree.org/email101/email-etiquette-and-safety/1/</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28340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interactivity</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3493350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interactivity</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963482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1961B3A-E272-4299-886E-59CDB0E9502E}"/>
              </a:ext>
            </a:extLst>
          </p:cNvPr>
          <p:cNvSpPr/>
          <p:nvPr userDrawn="1"/>
        </p:nvSpPr>
        <p:spPr>
          <a:xfrm>
            <a:off x="197266" y="5136964"/>
            <a:ext cx="9854100"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hyperlink" Target="http://www.gmail.co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633" y="874583"/>
            <a:ext cx="7679531" cy="2005142"/>
          </a:xfrm>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6- Basic Computer Literacy </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Create a google account and send an email</a:t>
            </a:r>
          </a:p>
        </p:txBody>
      </p:sp>
      <p:sp>
        <p:nvSpPr>
          <p:cNvPr id="3" name="Subtitle 2">
            <a:extLst>
              <a:ext uri="{FF2B5EF4-FFF2-40B4-BE49-F238E27FC236}">
                <a16:creationId xmlns:a16="http://schemas.microsoft.com/office/drawing/2014/main" id="{B7FFBD49-A191-47D2-A970-5E81B571F7B7}"/>
              </a:ext>
            </a:extLst>
          </p:cNvPr>
          <p:cNvSpPr txBox="1">
            <a:spLocks/>
          </p:cNvSpPr>
          <p:nvPr/>
        </p:nvSpPr>
        <p:spPr>
          <a:xfrm>
            <a:off x="805137" y="3833475"/>
            <a:ext cx="7679531" cy="1390533"/>
          </a:xfrm>
          <a:prstGeom prst="rect">
            <a:avLst/>
          </a:prstGeom>
        </p:spPr>
        <p:txBody>
          <a:bodyPr vert="horz" lIns="91440" tIns="45720" rIns="91440" bIns="45720" rtlCol="0">
            <a:normAutofit/>
          </a:bodyPr>
          <a:lstStyle>
            <a:lvl1pPr marL="0" indent="0" algn="l" defTabSz="767913" rtl="0" eaLnBrk="1" latinLnBrk="0" hangingPunct="1">
              <a:lnSpc>
                <a:spcPct val="90000"/>
              </a:lnSpc>
              <a:spcBef>
                <a:spcPts val="840"/>
              </a:spcBef>
              <a:buFont typeface="Arial" panose="020B0604020202020204" pitchFamily="34" charset="0"/>
              <a:buNone/>
              <a:defRPr sz="2016" kern="1200">
                <a:solidFill>
                  <a:schemeClr val="tx1">
                    <a:tint val="75000"/>
                  </a:schemeClr>
                </a:solidFill>
                <a:latin typeface="+mn-lt"/>
                <a:ea typeface="+mn-ea"/>
                <a:cs typeface="+mn-cs"/>
              </a:defRPr>
            </a:lvl1pPr>
            <a:lvl2pPr marL="383957" indent="0" algn="l" defTabSz="767913" rtl="0" eaLnBrk="1" latinLnBrk="0" hangingPunct="1">
              <a:lnSpc>
                <a:spcPct val="90000"/>
              </a:lnSpc>
              <a:spcBef>
                <a:spcPts val="420"/>
              </a:spcBef>
              <a:buFont typeface="Arial" panose="020B0604020202020204" pitchFamily="34" charset="0"/>
              <a:buNone/>
              <a:defRPr sz="1680" kern="1200">
                <a:solidFill>
                  <a:schemeClr val="tx1">
                    <a:tint val="75000"/>
                  </a:schemeClr>
                </a:solidFill>
                <a:latin typeface="+mn-lt"/>
                <a:ea typeface="+mn-ea"/>
                <a:cs typeface="+mn-cs"/>
              </a:defRPr>
            </a:lvl2pPr>
            <a:lvl3pPr marL="767913" indent="0" algn="l" defTabSz="767913" rtl="0" eaLnBrk="1" latinLnBrk="0" hangingPunct="1">
              <a:lnSpc>
                <a:spcPct val="90000"/>
              </a:lnSpc>
              <a:spcBef>
                <a:spcPts val="420"/>
              </a:spcBef>
              <a:buFont typeface="Arial" panose="020B0604020202020204" pitchFamily="34" charset="0"/>
              <a:buNone/>
              <a:defRPr sz="1512" kern="1200">
                <a:solidFill>
                  <a:schemeClr val="tx1">
                    <a:tint val="75000"/>
                  </a:schemeClr>
                </a:solidFill>
                <a:latin typeface="+mn-lt"/>
                <a:ea typeface="+mn-ea"/>
                <a:cs typeface="+mn-cs"/>
              </a:defRPr>
            </a:lvl3pPr>
            <a:lvl4pPr marL="1151870"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4pPr>
            <a:lvl5pPr marL="153582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5pPr>
            <a:lvl6pPr marL="1919783"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6pPr>
            <a:lvl7pPr marL="2303739"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7pPr>
            <a:lvl8pPr marL="268769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8pPr>
            <a:lvl9pPr marL="3071652"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9pPr>
          </a:lstStyle>
          <a:p>
            <a:r>
              <a:rPr lang="en-GB" dirty="0"/>
              <a:t>Unit 2</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a:t>
            </a:r>
          </a:p>
        </p:txBody>
      </p:sp>
      <p:sp>
        <p:nvSpPr>
          <p:cNvPr id="3" name="Content Placeholder 2"/>
          <p:cNvSpPr>
            <a:spLocks noGrp="1"/>
          </p:cNvSpPr>
          <p:nvPr>
            <p:ph idx="1"/>
          </p:nvPr>
        </p:nvSpPr>
        <p:spPr>
          <a:xfrm>
            <a:off x="518901" y="1256756"/>
            <a:ext cx="9276622" cy="2741311"/>
          </a:xfrm>
        </p:spPr>
        <p:txBody>
          <a:bodyPr>
            <a:noAutofit/>
          </a:bodyPr>
          <a:lstStyle/>
          <a:p>
            <a:pPr marL="0" indent="0">
              <a:buNone/>
            </a:pPr>
            <a:r>
              <a:rPr lang="en-GB" sz="2400" dirty="0"/>
              <a:t>By the end of this unit you will be able to learn:  </a:t>
            </a:r>
          </a:p>
          <a:p>
            <a:r>
              <a:rPr lang="en-GB" sz="2400" dirty="0"/>
              <a:t>How to create a google account</a:t>
            </a:r>
          </a:p>
          <a:p>
            <a:r>
              <a:rPr lang="en-GB" sz="2400" dirty="0"/>
              <a:t>Set up an email account</a:t>
            </a:r>
          </a:p>
          <a:p>
            <a:r>
              <a:rPr lang="en-GB" sz="2400" dirty="0"/>
              <a:t>Send your first email</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E59F1A-3298-D347-BA59-DD2C25953BAC}"/>
              </a:ext>
            </a:extLst>
          </p:cNvPr>
          <p:cNvSpPr/>
          <p:nvPr/>
        </p:nvSpPr>
        <p:spPr>
          <a:xfrm>
            <a:off x="1075075" y="2445864"/>
            <a:ext cx="5107431" cy="461665"/>
          </a:xfrm>
          <a:prstGeom prst="rect">
            <a:avLst/>
          </a:prstGeom>
          <a:solidFill>
            <a:schemeClr val="tx2">
              <a:lumMod val="40000"/>
              <a:lumOff val="60000"/>
            </a:schemeClr>
          </a:solidFill>
        </p:spPr>
        <p:txBody>
          <a:bodyPr wrap="square">
            <a:spAutoFit/>
          </a:bodyPr>
          <a:lstStyle/>
          <a:p>
            <a:r>
              <a:rPr lang="en-US" sz="2400" i="1" dirty="0"/>
              <a:t>Click on the  below to get started.</a:t>
            </a:r>
            <a:endParaRPr lang="en-GB" sz="2400" i="1" dirty="0"/>
          </a:p>
        </p:txBody>
      </p:sp>
      <p:pic>
        <p:nvPicPr>
          <p:cNvPr id="6" name="Graphic 5" descr="User">
            <a:extLst>
              <a:ext uri="{FF2B5EF4-FFF2-40B4-BE49-F238E27FC236}">
                <a16:creationId xmlns:a16="http://schemas.microsoft.com/office/drawing/2014/main" id="{66FBDB1F-45F1-B54E-8E5E-E3968721A08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7375" y="2281228"/>
            <a:ext cx="748472" cy="815079"/>
          </a:xfrm>
          <a:prstGeom prst="rect">
            <a:avLst/>
          </a:prstGeom>
        </p:spPr>
      </p:pic>
      <p:sp>
        <p:nvSpPr>
          <p:cNvPr id="9" name="Title 8">
            <a:extLst>
              <a:ext uri="{FF2B5EF4-FFF2-40B4-BE49-F238E27FC236}">
                <a16:creationId xmlns:a16="http://schemas.microsoft.com/office/drawing/2014/main" id="{7D70F03B-EEB5-44F7-BA20-F2AEB7F90200}"/>
              </a:ext>
            </a:extLst>
          </p:cNvPr>
          <p:cNvSpPr>
            <a:spLocks noGrp="1"/>
          </p:cNvSpPr>
          <p:nvPr>
            <p:ph type="title"/>
          </p:nvPr>
        </p:nvSpPr>
        <p:spPr/>
        <p:txBody>
          <a:bodyPr/>
          <a:lstStyle/>
          <a:p>
            <a:r>
              <a:rPr lang="en-ZA" dirty="0"/>
              <a:t>Introducing Google</a:t>
            </a:r>
          </a:p>
        </p:txBody>
      </p:sp>
      <p:sp>
        <p:nvSpPr>
          <p:cNvPr id="10" name="Content Placeholder 9">
            <a:extLst>
              <a:ext uri="{FF2B5EF4-FFF2-40B4-BE49-F238E27FC236}">
                <a16:creationId xmlns:a16="http://schemas.microsoft.com/office/drawing/2014/main" id="{1A5929AC-852C-4245-A7A6-B45B7A349282}"/>
              </a:ext>
            </a:extLst>
          </p:cNvPr>
          <p:cNvSpPr>
            <a:spLocks noGrp="1"/>
          </p:cNvSpPr>
          <p:nvPr>
            <p:ph idx="1"/>
          </p:nvPr>
        </p:nvSpPr>
        <p:spPr>
          <a:xfrm>
            <a:off x="703958" y="1251840"/>
            <a:ext cx="8070766" cy="1546352"/>
          </a:xfrm>
        </p:spPr>
        <p:txBody>
          <a:bodyPr>
            <a:normAutofit/>
          </a:bodyPr>
          <a:lstStyle/>
          <a:p>
            <a:pPr marL="0" indent="0">
              <a:buNone/>
            </a:pPr>
            <a:r>
              <a:rPr lang="en-ZA" dirty="0"/>
              <a:t>To be able to send an email as important skill you need to have. Google offers you the ability to create a free Google account. With this account you will be able to create an email address.</a:t>
            </a:r>
          </a:p>
        </p:txBody>
      </p:sp>
      <p:sp>
        <p:nvSpPr>
          <p:cNvPr id="8" name="Rectangle 7">
            <a:extLst>
              <a:ext uri="{FF2B5EF4-FFF2-40B4-BE49-F238E27FC236}">
                <a16:creationId xmlns:a16="http://schemas.microsoft.com/office/drawing/2014/main" id="{781A812D-1ACD-4A60-B43F-88D0F9D8929C}"/>
              </a:ext>
            </a:extLst>
          </p:cNvPr>
          <p:cNvSpPr/>
          <p:nvPr/>
        </p:nvSpPr>
        <p:spPr>
          <a:xfrm>
            <a:off x="3957398" y="3162592"/>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2: Setting up a Gmail account</a:t>
            </a:r>
          </a:p>
        </p:txBody>
      </p:sp>
      <p:sp>
        <p:nvSpPr>
          <p:cNvPr id="13" name="Rectangle 12">
            <a:extLst>
              <a:ext uri="{FF2B5EF4-FFF2-40B4-BE49-F238E27FC236}">
                <a16:creationId xmlns:a16="http://schemas.microsoft.com/office/drawing/2014/main" id="{BAE8ED0C-6AFC-472A-BA44-81C2754F241C}"/>
              </a:ext>
            </a:extLst>
          </p:cNvPr>
          <p:cNvSpPr/>
          <p:nvPr/>
        </p:nvSpPr>
        <p:spPr>
          <a:xfrm>
            <a:off x="1039953" y="3136356"/>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1: Introduction to Gmail</a:t>
            </a:r>
          </a:p>
        </p:txBody>
      </p:sp>
      <p:sp>
        <p:nvSpPr>
          <p:cNvPr id="14" name="Rectangle 13">
            <a:extLst>
              <a:ext uri="{FF2B5EF4-FFF2-40B4-BE49-F238E27FC236}">
                <a16:creationId xmlns:a16="http://schemas.microsoft.com/office/drawing/2014/main" id="{4DA83CCB-35D2-4422-936A-5476EDD7BAAE}"/>
              </a:ext>
            </a:extLst>
          </p:cNvPr>
          <p:cNvSpPr/>
          <p:nvPr/>
        </p:nvSpPr>
        <p:spPr>
          <a:xfrm>
            <a:off x="6874843" y="3136355"/>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3: Sending an email</a:t>
            </a:r>
          </a:p>
        </p:txBody>
      </p:sp>
      <p:sp>
        <p:nvSpPr>
          <p:cNvPr id="15" name="Rectangle 14">
            <a:extLst>
              <a:ext uri="{FF2B5EF4-FFF2-40B4-BE49-F238E27FC236}">
                <a16:creationId xmlns:a16="http://schemas.microsoft.com/office/drawing/2014/main" id="{AD2908A0-07DA-4002-B5F7-3150DBFF1696}"/>
              </a:ext>
            </a:extLst>
          </p:cNvPr>
          <p:cNvSpPr/>
          <p:nvPr/>
        </p:nvSpPr>
        <p:spPr>
          <a:xfrm>
            <a:off x="1039953" y="4539027"/>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4: Responding to an email</a:t>
            </a:r>
          </a:p>
        </p:txBody>
      </p:sp>
      <p:sp>
        <p:nvSpPr>
          <p:cNvPr id="16" name="Rectangle 15">
            <a:extLst>
              <a:ext uri="{FF2B5EF4-FFF2-40B4-BE49-F238E27FC236}">
                <a16:creationId xmlns:a16="http://schemas.microsoft.com/office/drawing/2014/main" id="{02B506FE-18CC-42DE-8427-BC1E0BD405CA}"/>
              </a:ext>
            </a:extLst>
          </p:cNvPr>
          <p:cNvSpPr/>
          <p:nvPr/>
        </p:nvSpPr>
        <p:spPr>
          <a:xfrm>
            <a:off x="3957398" y="4539027"/>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5: Gmail for mobile devices</a:t>
            </a:r>
          </a:p>
        </p:txBody>
      </p:sp>
      <p:sp>
        <p:nvSpPr>
          <p:cNvPr id="17" name="Rectangle 16">
            <a:extLst>
              <a:ext uri="{FF2B5EF4-FFF2-40B4-BE49-F238E27FC236}">
                <a16:creationId xmlns:a16="http://schemas.microsoft.com/office/drawing/2014/main" id="{301D4BDC-DDFA-42FE-B872-A1F4C150D954}"/>
              </a:ext>
            </a:extLst>
          </p:cNvPr>
          <p:cNvSpPr/>
          <p:nvPr/>
        </p:nvSpPr>
        <p:spPr>
          <a:xfrm>
            <a:off x="6874843" y="4496538"/>
            <a:ext cx="2178968" cy="1181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6: Email Etiquette and Safety</a:t>
            </a:r>
          </a:p>
        </p:txBody>
      </p:sp>
    </p:spTree>
    <p:custDataLst>
      <p:tags r:id="rId1"/>
    </p:custDataLst>
    <p:extLst>
      <p:ext uri="{BB962C8B-B14F-4D97-AF65-F5344CB8AC3E}">
        <p14:creationId xmlns:p14="http://schemas.microsoft.com/office/powerpoint/2010/main" val="397908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61AB54-E20A-FC42-9957-9FE407D274D4}"/>
              </a:ext>
            </a:extLst>
          </p:cNvPr>
          <p:cNvSpPr txBox="1"/>
          <p:nvPr/>
        </p:nvSpPr>
        <p:spPr>
          <a:xfrm>
            <a:off x="703957" y="1189032"/>
            <a:ext cx="8448835" cy="830997"/>
          </a:xfrm>
          <a:prstGeom prst="rect">
            <a:avLst/>
          </a:prstGeom>
          <a:noFill/>
        </p:spPr>
        <p:txBody>
          <a:bodyPr wrap="square" rtlCol="0">
            <a:spAutoFit/>
          </a:bodyPr>
          <a:lstStyle/>
          <a:p>
            <a:r>
              <a:rPr lang="en-US" sz="2400" dirty="0"/>
              <a:t>Now that you have learnt about how to use email it’s time to set up your own email account </a:t>
            </a:r>
          </a:p>
        </p:txBody>
      </p:sp>
      <p:sp>
        <p:nvSpPr>
          <p:cNvPr id="4" name="TextBox 3">
            <a:extLst>
              <a:ext uri="{FF2B5EF4-FFF2-40B4-BE49-F238E27FC236}">
                <a16:creationId xmlns:a16="http://schemas.microsoft.com/office/drawing/2014/main" id="{EFC8BDB9-617E-F547-B616-F9DCC9EF042C}"/>
              </a:ext>
            </a:extLst>
          </p:cNvPr>
          <p:cNvSpPr txBox="1"/>
          <p:nvPr/>
        </p:nvSpPr>
        <p:spPr>
          <a:xfrm>
            <a:off x="703957" y="2132242"/>
            <a:ext cx="9421091" cy="1938992"/>
          </a:xfrm>
          <a:prstGeom prst="rect">
            <a:avLst/>
          </a:prstGeom>
          <a:noFill/>
        </p:spPr>
        <p:txBody>
          <a:bodyPr wrap="square" rtlCol="0">
            <a:spAutoFit/>
          </a:bodyPr>
          <a:lstStyle/>
          <a:p>
            <a:pPr marL="342900" indent="-342900">
              <a:buFont typeface="+mj-lt"/>
              <a:buAutoNum type="arabicPeriod"/>
            </a:pPr>
            <a:r>
              <a:rPr lang="en-US" sz="2400" dirty="0"/>
              <a:t>On your computer or cellphone, go to </a:t>
            </a:r>
            <a:r>
              <a:rPr lang="en-US" sz="2400" dirty="0">
                <a:hlinkClick r:id="rId4"/>
              </a:rPr>
              <a:t>www.gmail.com</a:t>
            </a:r>
            <a:r>
              <a:rPr lang="en-US" sz="2400" dirty="0"/>
              <a:t> and set up a Gmail account- make a note of your email address and password so you don’t forget them!</a:t>
            </a:r>
          </a:p>
          <a:p>
            <a:pPr marL="342900" indent="-342900">
              <a:buFont typeface="+mj-lt"/>
              <a:buAutoNum type="arabicPeriod"/>
            </a:pPr>
            <a:r>
              <a:rPr lang="en-US" sz="2400" dirty="0"/>
              <a:t>Next, install the Gmail app on your phone. Once it is installed, click on the app and follow the instructions to link it to your Gmail account</a:t>
            </a:r>
          </a:p>
        </p:txBody>
      </p:sp>
      <p:sp>
        <p:nvSpPr>
          <p:cNvPr id="6" name="Title 5">
            <a:extLst>
              <a:ext uri="{FF2B5EF4-FFF2-40B4-BE49-F238E27FC236}">
                <a16:creationId xmlns:a16="http://schemas.microsoft.com/office/drawing/2014/main" id="{C35EA4C3-6CC1-4719-A934-1A58A476A3B5}"/>
              </a:ext>
            </a:extLst>
          </p:cNvPr>
          <p:cNvSpPr>
            <a:spLocks noGrp="1"/>
          </p:cNvSpPr>
          <p:nvPr>
            <p:ph type="title"/>
          </p:nvPr>
        </p:nvSpPr>
        <p:spPr/>
        <p:txBody>
          <a:bodyPr/>
          <a:lstStyle/>
          <a:p>
            <a:r>
              <a:rPr lang="en-ZA" dirty="0"/>
              <a:t>Setting up your </a:t>
            </a:r>
            <a:r>
              <a:rPr lang="en-ZA" dirty="0" err="1"/>
              <a:t>gmail</a:t>
            </a:r>
            <a:r>
              <a:rPr lang="en-ZA" dirty="0"/>
              <a:t> account</a:t>
            </a:r>
          </a:p>
        </p:txBody>
      </p:sp>
      <p:sp>
        <p:nvSpPr>
          <p:cNvPr id="9" name="Rectangle 8">
            <a:extLst>
              <a:ext uri="{FF2B5EF4-FFF2-40B4-BE49-F238E27FC236}">
                <a16:creationId xmlns:a16="http://schemas.microsoft.com/office/drawing/2014/main" id="{BB4F0545-1440-45EC-86E6-53A96DB127D5}"/>
              </a:ext>
            </a:extLst>
          </p:cNvPr>
          <p:cNvSpPr/>
          <p:nvPr/>
        </p:nvSpPr>
        <p:spPr>
          <a:xfrm>
            <a:off x="1047184" y="4321946"/>
            <a:ext cx="8580393" cy="461665"/>
          </a:xfrm>
          <a:prstGeom prst="rect">
            <a:avLst/>
          </a:prstGeom>
          <a:solidFill>
            <a:schemeClr val="tx2">
              <a:lumMod val="40000"/>
              <a:lumOff val="60000"/>
            </a:schemeClr>
          </a:solidFill>
        </p:spPr>
        <p:txBody>
          <a:bodyPr wrap="square">
            <a:spAutoFit/>
          </a:bodyPr>
          <a:lstStyle/>
          <a:p>
            <a:r>
              <a:rPr lang="en-US" sz="2400" i="1" dirty="0"/>
              <a:t>If you already have an email account, you can skip to the next page.</a:t>
            </a:r>
          </a:p>
        </p:txBody>
      </p:sp>
      <p:pic>
        <p:nvPicPr>
          <p:cNvPr id="10" name="Graphic 9" descr="User">
            <a:extLst>
              <a:ext uri="{FF2B5EF4-FFF2-40B4-BE49-F238E27FC236}">
                <a16:creationId xmlns:a16="http://schemas.microsoft.com/office/drawing/2014/main" id="{3B4CF0EF-5BE8-4D95-B73B-F6FBF2C9299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8712" y="4071234"/>
            <a:ext cx="748472" cy="815079"/>
          </a:xfrm>
          <a:prstGeom prst="rect">
            <a:avLst/>
          </a:prstGeom>
        </p:spPr>
      </p:pic>
    </p:spTree>
    <p:custDataLst>
      <p:tags r:id="rId1"/>
    </p:custDataLst>
    <p:extLst>
      <p:ext uri="{BB962C8B-B14F-4D97-AF65-F5344CB8AC3E}">
        <p14:creationId xmlns:p14="http://schemas.microsoft.com/office/powerpoint/2010/main" val="11714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C8BDB9-617E-F547-B616-F9DCC9EF042C}"/>
              </a:ext>
            </a:extLst>
          </p:cNvPr>
          <p:cNvSpPr txBox="1"/>
          <p:nvPr/>
        </p:nvSpPr>
        <p:spPr>
          <a:xfrm>
            <a:off x="519319" y="1459538"/>
            <a:ext cx="6918973" cy="3046988"/>
          </a:xfrm>
          <a:prstGeom prst="rect">
            <a:avLst/>
          </a:prstGeom>
          <a:noFill/>
        </p:spPr>
        <p:txBody>
          <a:bodyPr wrap="square" rtlCol="0">
            <a:spAutoFit/>
          </a:bodyPr>
          <a:lstStyle/>
          <a:p>
            <a:r>
              <a:rPr lang="en-US" sz="2400" dirty="0"/>
              <a:t>It’s time to use your new email account. </a:t>
            </a:r>
          </a:p>
          <a:p>
            <a:endParaRPr lang="en-US" sz="2400" dirty="0"/>
          </a:p>
          <a:p>
            <a:pPr marL="457200" indent="-457200">
              <a:buFont typeface="+mj-lt"/>
              <a:buAutoNum type="arabicPeriod"/>
            </a:pPr>
            <a:r>
              <a:rPr lang="en-US" sz="2400" dirty="0"/>
              <a:t>Write an email to a friend or family member telling them about this course that you are taking and what you are hoping to learn. </a:t>
            </a:r>
          </a:p>
          <a:p>
            <a:pPr marL="457200" indent="-457200">
              <a:buFont typeface="+mj-lt"/>
              <a:buAutoNum type="arabicPeriod"/>
            </a:pPr>
            <a:r>
              <a:rPr lang="en-US" sz="2400" dirty="0"/>
              <a:t>Make sure to include a greeting at the beginning of the email and sign off your email with a greeting at the end. </a:t>
            </a:r>
          </a:p>
        </p:txBody>
      </p:sp>
      <p:sp>
        <p:nvSpPr>
          <p:cNvPr id="6" name="Title 5">
            <a:extLst>
              <a:ext uri="{FF2B5EF4-FFF2-40B4-BE49-F238E27FC236}">
                <a16:creationId xmlns:a16="http://schemas.microsoft.com/office/drawing/2014/main" id="{C35EA4C3-6CC1-4719-A934-1A58A476A3B5}"/>
              </a:ext>
            </a:extLst>
          </p:cNvPr>
          <p:cNvSpPr>
            <a:spLocks noGrp="1"/>
          </p:cNvSpPr>
          <p:nvPr>
            <p:ph type="title"/>
          </p:nvPr>
        </p:nvSpPr>
        <p:spPr/>
        <p:txBody>
          <a:bodyPr/>
          <a:lstStyle/>
          <a:p>
            <a:r>
              <a:rPr lang="en-ZA" dirty="0"/>
              <a:t>Send an email </a:t>
            </a:r>
          </a:p>
        </p:txBody>
      </p:sp>
      <p:sp>
        <p:nvSpPr>
          <p:cNvPr id="2" name="Rectangle 1">
            <a:extLst>
              <a:ext uri="{FF2B5EF4-FFF2-40B4-BE49-F238E27FC236}">
                <a16:creationId xmlns:a16="http://schemas.microsoft.com/office/drawing/2014/main" id="{689B117D-FD47-44E5-AC8C-1CE425BBBC49}"/>
              </a:ext>
            </a:extLst>
          </p:cNvPr>
          <p:cNvSpPr/>
          <p:nvPr/>
        </p:nvSpPr>
        <p:spPr>
          <a:xfrm>
            <a:off x="7570177" y="1670538"/>
            <a:ext cx="2584938" cy="1793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 young person sitting behind a computer in the process of sending an email. </a:t>
            </a:r>
          </a:p>
        </p:txBody>
      </p:sp>
    </p:spTree>
    <p:custDataLst>
      <p:tags r:id="rId1"/>
    </p:custDataLst>
    <p:extLst>
      <p:ext uri="{BB962C8B-B14F-4D97-AF65-F5344CB8AC3E}">
        <p14:creationId xmlns:p14="http://schemas.microsoft.com/office/powerpoint/2010/main" val="40495513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10730</TotalTime>
  <Words>469</Words>
  <Application>Microsoft Office PowerPoint</Application>
  <PresentationFormat>Custom</PresentationFormat>
  <Paragraphs>50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World of Electrician</vt:lpstr>
      <vt:lpstr>Create a google account and send an email</vt:lpstr>
      <vt:lpstr>Outcomes</vt:lpstr>
      <vt:lpstr>Introducing Google</vt:lpstr>
      <vt:lpstr>Setting up your gmail account</vt:lpstr>
      <vt:lpstr>Send an email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424</cp:revision>
  <dcterms:created xsi:type="dcterms:W3CDTF">2018-02-02T12:07:09Z</dcterms:created>
  <dcterms:modified xsi:type="dcterms:W3CDTF">2018-11-15T12:55:59Z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