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sldIdLst>
    <p:sldId id="256" r:id="rId2"/>
    <p:sldId id="278" r:id="rId3"/>
    <p:sldId id="291" r:id="rId4"/>
    <p:sldId id="335" r:id="rId5"/>
    <p:sldId id="324" r:id="rId6"/>
    <p:sldId id="322" r:id="rId7"/>
  </p:sldIdLst>
  <p:sldSz cx="10239375" cy="575945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35"/>
            <p14:sldId id="324"/>
            <p14:sldId id="322"/>
          </p14:sldIdLst>
        </p14:section>
        <p14:section name="Appendix" id="{61A5EB1E-5BAC-224D-8F20-5D1D8E086C2B}">
          <p14:sldIdLst/>
        </p14:section>
      </p14:sectionLst>
    </p:ext>
    <p:ext uri="{EFAFB233-063F-42B5-8137-9DF3F51BA10A}">
      <p15:sldGuideLst xmlns:p15="http://schemas.microsoft.com/office/powerpoint/2012/main">
        <p15:guide id="1" orient="horz" pos="1814" userDrawn="1">
          <p15:clr>
            <a:srgbClr val="A4A3A4"/>
          </p15:clr>
        </p15:guide>
        <p15:guide id="2" pos="322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5"/>
    <p:restoredTop sz="81250" autoAdjust="0"/>
  </p:normalViewPr>
  <p:slideViewPr>
    <p:cSldViewPr snapToGrid="0" snapToObjects="1">
      <p:cViewPr varScale="1">
        <p:scale>
          <a:sx n="69" d="100"/>
          <a:sy n="69" d="100"/>
        </p:scale>
        <p:origin x="378" y="60"/>
      </p:cViewPr>
      <p:guideLst>
        <p:guide orient="horz" pos="1814"/>
        <p:guide pos="322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49134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Tutorial 1: Getting Started with Microsoft Word- </a:t>
            </a:r>
            <a:r>
              <a:rPr lang="en-ZA" dirty="0">
                <a:solidFill>
                  <a:schemeClr val="tx1">
                    <a:lumMod val="50000"/>
                  </a:schemeClr>
                </a:solidFill>
                <a:latin typeface="Calibri" panose="020F0502020204030204" pitchFamily="34" charset="0"/>
              </a:rPr>
              <a:t>http://www.gcflearnfree.org/word2016/getting-started-with-word/1/​</a:t>
            </a:r>
            <a:endParaRPr lang="en-US" dirty="0">
              <a:solidFill>
                <a:schemeClr val="tx1">
                  <a:lumMod val="50000"/>
                </a:schemeClr>
              </a:solidFill>
            </a:endParaRP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02435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 and Opening Documents: https://</a:t>
            </a:r>
            <a:r>
              <a:rPr lang="en-US" dirty="0" err="1"/>
              <a:t>www.gcflearnfree.org</a:t>
            </a:r>
            <a:r>
              <a:rPr lang="en-US" dirty="0"/>
              <a:t>/word2016/creating-and-opening-documents/1/</a:t>
            </a:r>
          </a:p>
          <a:p>
            <a:r>
              <a:rPr lang="en-US" dirty="0"/>
              <a:t>Saving and Sharing Documents: https://</a:t>
            </a:r>
            <a:r>
              <a:rPr lang="en-US" dirty="0" err="1"/>
              <a:t>www.gcflearnfree.org</a:t>
            </a:r>
            <a:r>
              <a:rPr lang="en-US" dirty="0"/>
              <a:t>/word2016/saving-and-sharing-documents/1/</a:t>
            </a:r>
          </a:p>
          <a:p>
            <a:r>
              <a:rPr lang="en-US" dirty="0"/>
              <a:t>Text Basics: https://</a:t>
            </a:r>
            <a:r>
              <a:rPr lang="en-US" dirty="0" err="1"/>
              <a:t>www.gcflearnfree.org</a:t>
            </a:r>
            <a:r>
              <a:rPr lang="en-US" dirty="0"/>
              <a:t>/word2016/text-basics/1/</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2995832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Upload function for learner to be able to upload a document </a:t>
            </a:r>
          </a:p>
        </p:txBody>
      </p:sp>
      <p:sp>
        <p:nvSpPr>
          <p:cNvPr id="4" name="Slide Number Placeholder 3"/>
          <p:cNvSpPr>
            <a:spLocks noGrp="1"/>
          </p:cNvSpPr>
          <p:nvPr>
            <p:ph type="sldNum" sz="quarter" idx="5"/>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102135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1961B3A-E272-4299-886E-59CDB0E9502E}"/>
              </a:ext>
            </a:extLst>
          </p:cNvPr>
          <p:cNvSpPr/>
          <p:nvPr userDrawn="1"/>
        </p:nvSpPr>
        <p:spPr>
          <a:xfrm>
            <a:off x="197266" y="5136964"/>
            <a:ext cx="9854100"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ustDataLst>
      <p:tags r:id="rId1"/>
    </p:custDataLst>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633" y="874583"/>
            <a:ext cx="7679531" cy="2005142"/>
          </a:xfrm>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6- Basic Computer Literacy </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Create a document with Microsoft Word</a:t>
            </a:r>
          </a:p>
        </p:txBody>
      </p:sp>
      <p:sp>
        <p:nvSpPr>
          <p:cNvPr id="3" name="Subtitle 2">
            <a:extLst>
              <a:ext uri="{FF2B5EF4-FFF2-40B4-BE49-F238E27FC236}">
                <a16:creationId xmlns:a16="http://schemas.microsoft.com/office/drawing/2014/main" id="{B7FFBD49-A191-47D2-A970-5E81B571F7B7}"/>
              </a:ext>
            </a:extLst>
          </p:cNvPr>
          <p:cNvSpPr txBox="1">
            <a:spLocks/>
          </p:cNvSpPr>
          <p:nvPr/>
        </p:nvSpPr>
        <p:spPr>
          <a:xfrm>
            <a:off x="805137" y="3833475"/>
            <a:ext cx="7679531" cy="1390533"/>
          </a:xfrm>
          <a:prstGeom prst="rect">
            <a:avLst/>
          </a:prstGeom>
        </p:spPr>
        <p:txBody>
          <a:bodyPr vert="horz" lIns="91440" tIns="45720" rIns="91440" bIns="45720" rtlCol="0">
            <a:normAutofit/>
          </a:bodyPr>
          <a:lstStyle>
            <a:lvl1pPr marL="0" indent="0" algn="l" defTabSz="767913" rtl="0" eaLnBrk="1" latinLnBrk="0" hangingPunct="1">
              <a:lnSpc>
                <a:spcPct val="90000"/>
              </a:lnSpc>
              <a:spcBef>
                <a:spcPts val="840"/>
              </a:spcBef>
              <a:buFont typeface="Arial" panose="020B0604020202020204" pitchFamily="34" charset="0"/>
              <a:buNone/>
              <a:defRPr sz="2016" kern="1200">
                <a:solidFill>
                  <a:schemeClr val="tx1">
                    <a:tint val="75000"/>
                  </a:schemeClr>
                </a:solidFill>
                <a:latin typeface="+mn-lt"/>
                <a:ea typeface="+mn-ea"/>
                <a:cs typeface="+mn-cs"/>
              </a:defRPr>
            </a:lvl1pPr>
            <a:lvl2pPr marL="383957" indent="0" algn="l" defTabSz="767913" rtl="0" eaLnBrk="1" latinLnBrk="0" hangingPunct="1">
              <a:lnSpc>
                <a:spcPct val="90000"/>
              </a:lnSpc>
              <a:spcBef>
                <a:spcPts val="420"/>
              </a:spcBef>
              <a:buFont typeface="Arial" panose="020B0604020202020204" pitchFamily="34" charset="0"/>
              <a:buNone/>
              <a:defRPr sz="1680" kern="1200">
                <a:solidFill>
                  <a:schemeClr val="tx1">
                    <a:tint val="75000"/>
                  </a:schemeClr>
                </a:solidFill>
                <a:latin typeface="+mn-lt"/>
                <a:ea typeface="+mn-ea"/>
                <a:cs typeface="+mn-cs"/>
              </a:defRPr>
            </a:lvl2pPr>
            <a:lvl3pPr marL="767913" indent="0" algn="l" defTabSz="767913" rtl="0" eaLnBrk="1" latinLnBrk="0" hangingPunct="1">
              <a:lnSpc>
                <a:spcPct val="90000"/>
              </a:lnSpc>
              <a:spcBef>
                <a:spcPts val="420"/>
              </a:spcBef>
              <a:buFont typeface="Arial" panose="020B0604020202020204" pitchFamily="34" charset="0"/>
              <a:buNone/>
              <a:defRPr sz="1512" kern="1200">
                <a:solidFill>
                  <a:schemeClr val="tx1">
                    <a:tint val="75000"/>
                  </a:schemeClr>
                </a:solidFill>
                <a:latin typeface="+mn-lt"/>
                <a:ea typeface="+mn-ea"/>
                <a:cs typeface="+mn-cs"/>
              </a:defRPr>
            </a:lvl3pPr>
            <a:lvl4pPr marL="1151870"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4pPr>
            <a:lvl5pPr marL="153582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5pPr>
            <a:lvl6pPr marL="1919783"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6pPr>
            <a:lvl7pPr marL="2303739"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7pPr>
            <a:lvl8pPr marL="2687696"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8pPr>
            <a:lvl9pPr marL="3071652" indent="0" algn="l" defTabSz="767913" rtl="0" eaLnBrk="1" latinLnBrk="0" hangingPunct="1">
              <a:lnSpc>
                <a:spcPct val="90000"/>
              </a:lnSpc>
              <a:spcBef>
                <a:spcPts val="420"/>
              </a:spcBef>
              <a:buFont typeface="Arial" panose="020B0604020202020204" pitchFamily="34" charset="0"/>
              <a:buNone/>
              <a:defRPr sz="1344" kern="1200">
                <a:solidFill>
                  <a:schemeClr val="tx1">
                    <a:tint val="75000"/>
                  </a:schemeClr>
                </a:solidFill>
                <a:latin typeface="+mn-lt"/>
                <a:ea typeface="+mn-ea"/>
                <a:cs typeface="+mn-cs"/>
              </a:defRPr>
            </a:lvl9pPr>
          </a:lstStyle>
          <a:p>
            <a:r>
              <a:rPr lang="en-GB" dirty="0"/>
              <a:t>Unit 1</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a:t>
            </a:r>
          </a:p>
        </p:txBody>
      </p:sp>
      <p:sp>
        <p:nvSpPr>
          <p:cNvPr id="3" name="Content Placeholder 2"/>
          <p:cNvSpPr>
            <a:spLocks noGrp="1"/>
          </p:cNvSpPr>
          <p:nvPr>
            <p:ph idx="1"/>
          </p:nvPr>
        </p:nvSpPr>
        <p:spPr>
          <a:xfrm>
            <a:off x="518901" y="1256756"/>
            <a:ext cx="9276622" cy="2741311"/>
          </a:xfrm>
        </p:spPr>
        <p:txBody>
          <a:bodyPr>
            <a:noAutofit/>
          </a:bodyPr>
          <a:lstStyle/>
          <a:p>
            <a:pPr marL="0" indent="0">
              <a:buNone/>
            </a:pPr>
            <a:r>
              <a:rPr lang="en-GB" sz="2400" dirty="0"/>
              <a:t>By the end of this unit you will be able to learn:  </a:t>
            </a:r>
          </a:p>
          <a:p>
            <a:r>
              <a:rPr lang="en-GB" sz="2400" dirty="0"/>
              <a:t>How to type, edit, and save documents in Microsoft Word</a:t>
            </a:r>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User">
            <a:extLst>
              <a:ext uri="{FF2B5EF4-FFF2-40B4-BE49-F238E27FC236}">
                <a16:creationId xmlns:a16="http://schemas.microsoft.com/office/drawing/2014/main" id="{D381B8B8-15F4-9F44-8C7B-CD1812CE21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6325" y="1933894"/>
            <a:ext cx="748472" cy="815079"/>
          </a:xfrm>
          <a:prstGeom prst="rect">
            <a:avLst/>
          </a:prstGeom>
        </p:spPr>
      </p:pic>
      <p:sp>
        <p:nvSpPr>
          <p:cNvPr id="6" name="Rectangle 5">
            <a:extLst>
              <a:ext uri="{FF2B5EF4-FFF2-40B4-BE49-F238E27FC236}">
                <a16:creationId xmlns:a16="http://schemas.microsoft.com/office/drawing/2014/main" id="{B5A6B902-CBA1-0A45-8C82-C20F84E9D9BC}"/>
              </a:ext>
            </a:extLst>
          </p:cNvPr>
          <p:cNvSpPr/>
          <p:nvPr/>
        </p:nvSpPr>
        <p:spPr>
          <a:xfrm>
            <a:off x="1135654" y="2110600"/>
            <a:ext cx="5071715" cy="1569660"/>
          </a:xfrm>
          <a:prstGeom prst="rect">
            <a:avLst/>
          </a:prstGeom>
          <a:solidFill>
            <a:schemeClr val="tx2">
              <a:lumMod val="40000"/>
              <a:lumOff val="60000"/>
            </a:schemeClr>
          </a:solidFill>
        </p:spPr>
        <p:txBody>
          <a:bodyPr wrap="square">
            <a:spAutoFit/>
          </a:bodyPr>
          <a:lstStyle/>
          <a:p>
            <a:r>
              <a:rPr lang="en-US" sz="2400" i="1" dirty="0"/>
              <a:t>Click on the link below to begin your tutorial. You will be taken to a page with a video and text. Watch the video and then work through the text. </a:t>
            </a:r>
            <a:endParaRPr lang="en-GB" sz="2400" i="1" dirty="0"/>
          </a:p>
        </p:txBody>
      </p:sp>
      <p:sp>
        <p:nvSpPr>
          <p:cNvPr id="3" name="Title 2">
            <a:extLst>
              <a:ext uri="{FF2B5EF4-FFF2-40B4-BE49-F238E27FC236}">
                <a16:creationId xmlns:a16="http://schemas.microsoft.com/office/drawing/2014/main" id="{FA38539F-AA35-47ED-A4A3-419DAAAF4D87}"/>
              </a:ext>
            </a:extLst>
          </p:cNvPr>
          <p:cNvSpPr>
            <a:spLocks noGrp="1"/>
          </p:cNvSpPr>
          <p:nvPr>
            <p:ph type="title"/>
          </p:nvPr>
        </p:nvSpPr>
        <p:spPr/>
        <p:txBody>
          <a:bodyPr/>
          <a:lstStyle/>
          <a:p>
            <a:r>
              <a:rPr lang="en-ZA" dirty="0"/>
              <a:t> Introducing Microsoft Word</a:t>
            </a:r>
          </a:p>
        </p:txBody>
      </p:sp>
      <p:sp>
        <p:nvSpPr>
          <p:cNvPr id="7" name="Content Placeholder 6">
            <a:extLst>
              <a:ext uri="{FF2B5EF4-FFF2-40B4-BE49-F238E27FC236}">
                <a16:creationId xmlns:a16="http://schemas.microsoft.com/office/drawing/2014/main" id="{58E7797A-6D2E-47E2-A39C-B80861001BCB}"/>
              </a:ext>
            </a:extLst>
          </p:cNvPr>
          <p:cNvSpPr>
            <a:spLocks noGrp="1"/>
          </p:cNvSpPr>
          <p:nvPr>
            <p:ph idx="1"/>
          </p:nvPr>
        </p:nvSpPr>
        <p:spPr>
          <a:xfrm>
            <a:off x="703957" y="1216664"/>
            <a:ext cx="8831461" cy="815079"/>
          </a:xfrm>
        </p:spPr>
        <p:txBody>
          <a:bodyPr/>
          <a:lstStyle/>
          <a:p>
            <a:pPr marL="0" indent="0">
              <a:buNone/>
            </a:pPr>
            <a:r>
              <a:rPr lang="en-ZA" dirty="0"/>
              <a:t>Let’s take look at a very useful tool that will help you to create typed documents on the computer. This tool is called Microsoft Word. </a:t>
            </a:r>
          </a:p>
        </p:txBody>
      </p:sp>
      <p:sp>
        <p:nvSpPr>
          <p:cNvPr id="9" name="Rectangle 8">
            <a:extLst>
              <a:ext uri="{FF2B5EF4-FFF2-40B4-BE49-F238E27FC236}">
                <a16:creationId xmlns:a16="http://schemas.microsoft.com/office/drawing/2014/main" id="{933EE379-08AC-4881-9794-6D4AC572BD91}"/>
              </a:ext>
            </a:extLst>
          </p:cNvPr>
          <p:cNvSpPr/>
          <p:nvPr/>
        </p:nvSpPr>
        <p:spPr>
          <a:xfrm>
            <a:off x="1064797" y="3999663"/>
            <a:ext cx="7796701" cy="400110"/>
          </a:xfrm>
          <a:prstGeom prst="rect">
            <a:avLst/>
          </a:prstGeom>
        </p:spPr>
        <p:txBody>
          <a:bodyPr wrap="square">
            <a:spAutoFit/>
          </a:bodyPr>
          <a:lstStyle/>
          <a:p>
            <a:r>
              <a:rPr lang="en-ZA" sz="2000" dirty="0"/>
              <a:t>https://edu.gcfglobal.org/en/word2016/getting-started-with-word/1/</a:t>
            </a:r>
          </a:p>
        </p:txBody>
      </p:sp>
      <p:sp>
        <p:nvSpPr>
          <p:cNvPr id="10" name="Rectangle 9">
            <a:extLst>
              <a:ext uri="{FF2B5EF4-FFF2-40B4-BE49-F238E27FC236}">
                <a16:creationId xmlns:a16="http://schemas.microsoft.com/office/drawing/2014/main" id="{6D5C1FF5-5C07-44B5-81A8-2410ED7144B0}"/>
              </a:ext>
            </a:extLst>
          </p:cNvPr>
          <p:cNvSpPr/>
          <p:nvPr/>
        </p:nvSpPr>
        <p:spPr>
          <a:xfrm>
            <a:off x="6655777" y="2110600"/>
            <a:ext cx="2329961"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a:t>
            </a:r>
          </a:p>
          <a:p>
            <a:pPr algn="ctr"/>
            <a:r>
              <a:rPr lang="en-ZA" dirty="0"/>
              <a:t>Microsoft Word Icon</a:t>
            </a:r>
          </a:p>
        </p:txBody>
      </p:sp>
    </p:spTree>
    <p:custDataLst>
      <p:tags r:id="rId1"/>
    </p:custDataLst>
    <p:extLst>
      <p:ext uri="{BB962C8B-B14F-4D97-AF65-F5344CB8AC3E}">
        <p14:creationId xmlns:p14="http://schemas.microsoft.com/office/powerpoint/2010/main" val="375238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B0B7C1-4146-7341-A8E8-30D5B82F799D}"/>
              </a:ext>
            </a:extLst>
          </p:cNvPr>
          <p:cNvSpPr/>
          <p:nvPr/>
        </p:nvSpPr>
        <p:spPr>
          <a:xfrm>
            <a:off x="3446707" y="3163529"/>
            <a:ext cx="2178968" cy="17295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3: Saving and Sharing Documents. </a:t>
            </a:r>
          </a:p>
        </p:txBody>
      </p:sp>
      <p:sp>
        <p:nvSpPr>
          <p:cNvPr id="6" name="Rectangle 5">
            <a:extLst>
              <a:ext uri="{FF2B5EF4-FFF2-40B4-BE49-F238E27FC236}">
                <a16:creationId xmlns:a16="http://schemas.microsoft.com/office/drawing/2014/main" id="{CCD4B52D-834B-CC4F-9850-CA817F2041F0}"/>
              </a:ext>
            </a:extLst>
          </p:cNvPr>
          <p:cNvSpPr/>
          <p:nvPr/>
        </p:nvSpPr>
        <p:spPr>
          <a:xfrm>
            <a:off x="889149" y="3163530"/>
            <a:ext cx="2178968" cy="17295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2: Creating and Opening Documents. </a:t>
            </a:r>
          </a:p>
        </p:txBody>
      </p:sp>
      <p:sp>
        <p:nvSpPr>
          <p:cNvPr id="7" name="Rectangle 6">
            <a:extLst>
              <a:ext uri="{FF2B5EF4-FFF2-40B4-BE49-F238E27FC236}">
                <a16:creationId xmlns:a16="http://schemas.microsoft.com/office/drawing/2014/main" id="{75C2E3E1-36F5-3147-BA21-82D5EC01CE2D}"/>
              </a:ext>
            </a:extLst>
          </p:cNvPr>
          <p:cNvSpPr/>
          <p:nvPr/>
        </p:nvSpPr>
        <p:spPr>
          <a:xfrm>
            <a:off x="5947848" y="3163530"/>
            <a:ext cx="2178968" cy="172959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Tutorial 4: Text Basics. </a:t>
            </a:r>
          </a:p>
        </p:txBody>
      </p:sp>
      <p:sp>
        <p:nvSpPr>
          <p:cNvPr id="8" name="Rectangle 7">
            <a:extLst>
              <a:ext uri="{FF2B5EF4-FFF2-40B4-BE49-F238E27FC236}">
                <a16:creationId xmlns:a16="http://schemas.microsoft.com/office/drawing/2014/main" id="{DB87A0B7-957C-A040-A8A5-680499ECDA13}"/>
              </a:ext>
            </a:extLst>
          </p:cNvPr>
          <p:cNvSpPr/>
          <p:nvPr/>
        </p:nvSpPr>
        <p:spPr>
          <a:xfrm>
            <a:off x="782879" y="2103964"/>
            <a:ext cx="8787396" cy="830997"/>
          </a:xfrm>
          <a:prstGeom prst="rect">
            <a:avLst/>
          </a:prstGeom>
          <a:solidFill>
            <a:schemeClr val="tx2">
              <a:lumMod val="40000"/>
              <a:lumOff val="60000"/>
            </a:schemeClr>
          </a:solidFill>
        </p:spPr>
        <p:txBody>
          <a:bodyPr wrap="square">
            <a:spAutoFit/>
          </a:bodyPr>
          <a:lstStyle/>
          <a:p>
            <a:r>
              <a:rPr lang="en-US" sz="2400" i="1" dirty="0"/>
              <a:t>Click on the links below to learn about creating documents, saving them, and typing in MS Word.</a:t>
            </a:r>
            <a:r>
              <a:rPr lang="en-GB" sz="2400" i="1" dirty="0"/>
              <a:t> </a:t>
            </a:r>
          </a:p>
        </p:txBody>
      </p:sp>
      <p:pic>
        <p:nvPicPr>
          <p:cNvPr id="9" name="Graphic 8" descr="User">
            <a:extLst>
              <a:ext uri="{FF2B5EF4-FFF2-40B4-BE49-F238E27FC236}">
                <a16:creationId xmlns:a16="http://schemas.microsoft.com/office/drawing/2014/main" id="{6B5F3F07-48B2-644B-98C3-8FB4A9E8A27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407" y="2119882"/>
            <a:ext cx="748472" cy="815079"/>
          </a:xfrm>
          <a:prstGeom prst="rect">
            <a:avLst/>
          </a:prstGeom>
        </p:spPr>
      </p:pic>
      <p:sp>
        <p:nvSpPr>
          <p:cNvPr id="2" name="Title 1">
            <a:extLst>
              <a:ext uri="{FF2B5EF4-FFF2-40B4-BE49-F238E27FC236}">
                <a16:creationId xmlns:a16="http://schemas.microsoft.com/office/drawing/2014/main" id="{8077347D-DFBE-4B78-B94C-22B3551FCA7F}"/>
              </a:ext>
            </a:extLst>
          </p:cNvPr>
          <p:cNvSpPr>
            <a:spLocks noGrp="1"/>
          </p:cNvSpPr>
          <p:nvPr>
            <p:ph type="title"/>
          </p:nvPr>
        </p:nvSpPr>
        <p:spPr/>
        <p:txBody>
          <a:bodyPr/>
          <a:lstStyle/>
          <a:p>
            <a:r>
              <a:rPr lang="en-ZA" dirty="0"/>
              <a:t>More about Microsoft Word</a:t>
            </a:r>
          </a:p>
        </p:txBody>
      </p:sp>
      <p:sp>
        <p:nvSpPr>
          <p:cNvPr id="3" name="Content Placeholder 2">
            <a:extLst>
              <a:ext uri="{FF2B5EF4-FFF2-40B4-BE49-F238E27FC236}">
                <a16:creationId xmlns:a16="http://schemas.microsoft.com/office/drawing/2014/main" id="{F006CB1F-3B52-447D-B0FB-0B6F908898F8}"/>
              </a:ext>
            </a:extLst>
          </p:cNvPr>
          <p:cNvSpPr>
            <a:spLocks noGrp="1"/>
          </p:cNvSpPr>
          <p:nvPr>
            <p:ph idx="1"/>
          </p:nvPr>
        </p:nvSpPr>
        <p:spPr>
          <a:xfrm>
            <a:off x="703957" y="1260628"/>
            <a:ext cx="8831461" cy="946244"/>
          </a:xfrm>
        </p:spPr>
        <p:txBody>
          <a:bodyPr/>
          <a:lstStyle/>
          <a:p>
            <a:pPr marL="0" indent="0">
              <a:buNone/>
            </a:pPr>
            <a:r>
              <a:rPr lang="en-ZA" dirty="0"/>
              <a:t>Now that you have learnt the basics about Microsoft World let’s go into a bit more detail.  </a:t>
            </a:r>
          </a:p>
        </p:txBody>
      </p:sp>
    </p:spTree>
    <p:custDataLst>
      <p:tags r:id="rId1"/>
    </p:custDataLst>
    <p:extLst>
      <p:ext uri="{BB962C8B-B14F-4D97-AF65-F5344CB8AC3E}">
        <p14:creationId xmlns:p14="http://schemas.microsoft.com/office/powerpoint/2010/main" val="416081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7E4631-429B-4C5D-B8DD-E53957C26A79}"/>
              </a:ext>
            </a:extLst>
          </p:cNvPr>
          <p:cNvSpPr>
            <a:spLocks noGrp="1"/>
          </p:cNvSpPr>
          <p:nvPr>
            <p:ph type="title"/>
          </p:nvPr>
        </p:nvSpPr>
        <p:spPr/>
        <p:txBody>
          <a:bodyPr/>
          <a:lstStyle/>
          <a:p>
            <a:r>
              <a:rPr lang="en-ZA" dirty="0"/>
              <a:t>Practice using Microsoft Word</a:t>
            </a:r>
          </a:p>
        </p:txBody>
      </p:sp>
      <p:sp>
        <p:nvSpPr>
          <p:cNvPr id="5" name="Content Placeholder 4">
            <a:extLst>
              <a:ext uri="{FF2B5EF4-FFF2-40B4-BE49-F238E27FC236}">
                <a16:creationId xmlns:a16="http://schemas.microsoft.com/office/drawing/2014/main" id="{1E2E46FD-9229-40C6-84D4-14EB2B8C5CE4}"/>
              </a:ext>
            </a:extLst>
          </p:cNvPr>
          <p:cNvSpPr>
            <a:spLocks noGrp="1"/>
          </p:cNvSpPr>
          <p:nvPr>
            <p:ph idx="1"/>
          </p:nvPr>
        </p:nvSpPr>
        <p:spPr>
          <a:xfrm>
            <a:off x="703958" y="1269420"/>
            <a:ext cx="7200328" cy="3654318"/>
          </a:xfrm>
        </p:spPr>
        <p:txBody>
          <a:bodyPr/>
          <a:lstStyle/>
          <a:p>
            <a:pPr marL="0" indent="0">
              <a:buNone/>
            </a:pPr>
            <a:r>
              <a:rPr lang="en-US" sz="2000" dirty="0"/>
              <a:t>Mr. Ncube, an electrician, is trying to find out about this course. He has asked you to write him a letter about why you decided to take this course and what you are hoping to learn. Follow the instructions below:</a:t>
            </a:r>
          </a:p>
          <a:p>
            <a:pPr marL="457200" indent="-457200">
              <a:buFont typeface="+mj-lt"/>
              <a:buAutoNum type="arabicPeriod"/>
            </a:pPr>
            <a:r>
              <a:rPr lang="en-US" sz="2000" dirty="0"/>
              <a:t>Open a new Word document</a:t>
            </a:r>
          </a:p>
          <a:p>
            <a:pPr marL="457200" indent="-457200">
              <a:buFont typeface="+mj-lt"/>
              <a:buAutoNum type="arabicPeriod"/>
            </a:pPr>
            <a:r>
              <a:rPr lang="en-US" sz="2000" dirty="0"/>
              <a:t>Write about 100 words, explaining why you decided to take the course and what you want to learn</a:t>
            </a:r>
          </a:p>
          <a:p>
            <a:pPr marL="457200" indent="-457200">
              <a:buFont typeface="+mj-lt"/>
              <a:buAutoNum type="arabicPeriod"/>
            </a:pPr>
            <a:r>
              <a:rPr lang="en-US" sz="2000" dirty="0"/>
              <a:t>When you are finished, save the document and upload it by clicking the ‘Upload my document’ button below. Then click ‘Submit’. </a:t>
            </a:r>
          </a:p>
          <a:p>
            <a:endParaRPr lang="en-ZA" dirty="0"/>
          </a:p>
        </p:txBody>
      </p:sp>
      <p:sp>
        <p:nvSpPr>
          <p:cNvPr id="6" name="Rectangle 5">
            <a:extLst>
              <a:ext uri="{FF2B5EF4-FFF2-40B4-BE49-F238E27FC236}">
                <a16:creationId xmlns:a16="http://schemas.microsoft.com/office/drawing/2014/main" id="{E0044C9B-10F3-4005-9EEF-A2BA7F46F6BB}"/>
              </a:ext>
            </a:extLst>
          </p:cNvPr>
          <p:cNvSpPr/>
          <p:nvPr/>
        </p:nvSpPr>
        <p:spPr>
          <a:xfrm>
            <a:off x="8053754" y="1269420"/>
            <a:ext cx="2022231" cy="19079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Black man, dressed as electrician</a:t>
            </a:r>
          </a:p>
        </p:txBody>
      </p:sp>
      <p:sp>
        <p:nvSpPr>
          <p:cNvPr id="7" name="Rectangle 6">
            <a:extLst>
              <a:ext uri="{FF2B5EF4-FFF2-40B4-BE49-F238E27FC236}">
                <a16:creationId xmlns:a16="http://schemas.microsoft.com/office/drawing/2014/main" id="{043C52CF-B646-47F9-A9E1-0494A6419E30}"/>
              </a:ext>
            </a:extLst>
          </p:cNvPr>
          <p:cNvSpPr/>
          <p:nvPr/>
        </p:nvSpPr>
        <p:spPr>
          <a:xfrm>
            <a:off x="1367936" y="4664343"/>
            <a:ext cx="2746863" cy="518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Upload my document </a:t>
            </a:r>
          </a:p>
        </p:txBody>
      </p:sp>
      <p:sp>
        <p:nvSpPr>
          <p:cNvPr id="9" name="Rectangle 8">
            <a:extLst>
              <a:ext uri="{FF2B5EF4-FFF2-40B4-BE49-F238E27FC236}">
                <a16:creationId xmlns:a16="http://schemas.microsoft.com/office/drawing/2014/main" id="{F561CD31-5A4F-4470-B2C7-743F7D0F1215}"/>
              </a:ext>
            </a:extLst>
          </p:cNvPr>
          <p:cNvSpPr/>
          <p:nvPr/>
        </p:nvSpPr>
        <p:spPr>
          <a:xfrm>
            <a:off x="4548189" y="4664343"/>
            <a:ext cx="1738312" cy="5187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Tree>
    <p:custDataLst>
      <p:tags r:id="rId1"/>
    </p:custDataLst>
    <p:extLst>
      <p:ext uri="{BB962C8B-B14F-4D97-AF65-F5344CB8AC3E}">
        <p14:creationId xmlns:p14="http://schemas.microsoft.com/office/powerpoint/2010/main" val="1153848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10603</TotalTime>
  <Words>408</Words>
  <Application>Microsoft Office PowerPoint</Application>
  <PresentationFormat>Custom</PresentationFormat>
  <Paragraphs>47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Open Sans</vt:lpstr>
      <vt:lpstr>Office Theme</vt:lpstr>
      <vt:lpstr>World of Electrician</vt:lpstr>
      <vt:lpstr>Create a document with Microsoft Word</vt:lpstr>
      <vt:lpstr>Outcomes</vt:lpstr>
      <vt:lpstr> Introducing Microsoft Word</vt:lpstr>
      <vt:lpstr>More about Microsoft Word</vt:lpstr>
      <vt:lpstr>Practice using Microsoft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401</cp:revision>
  <dcterms:created xsi:type="dcterms:W3CDTF">2018-02-02T12:07:09Z</dcterms:created>
  <dcterms:modified xsi:type="dcterms:W3CDTF">2018-11-15T12:49:10Z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