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notesSlides/notesSlide27.xml" ContentType="application/vnd.openxmlformats-officedocument.presentationml.notesSlide+xml"/>
  <Override PartName="/ppt/tags/tag32.xml" ContentType="application/vnd.openxmlformats-officedocument.presentationml.tags+xml"/>
  <Override PartName="/ppt/notesSlides/notesSlide28.xml" ContentType="application/vnd.openxmlformats-officedocument.presentationml.notesSlide+xml"/>
  <Override PartName="/ppt/tags/tag33.xml" ContentType="application/vnd.openxmlformats-officedocument.presentationml.tags+xml"/>
  <Override PartName="/ppt/notesSlides/notesSlide29.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tags/tag35.xml" ContentType="application/vnd.openxmlformats-officedocument.presentationml.tags+xml"/>
  <Override PartName="/ppt/notesSlides/notesSlide31.xml" ContentType="application/vnd.openxmlformats-officedocument.presentationml.notesSlide+xml"/>
  <Override PartName="/ppt/tags/tag36.xml" ContentType="application/vnd.openxmlformats-officedocument.presentationml.tags+xml"/>
  <Override PartName="/ppt/notesSlides/notesSlide32.xml" ContentType="application/vnd.openxmlformats-officedocument.presentationml.notesSlide+xml"/>
  <Override PartName="/ppt/tags/tag37.xml" ContentType="application/vnd.openxmlformats-officedocument.presentationml.tags+xml"/>
  <Override PartName="/ppt/notesSlides/notesSlide3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8.xml" ContentType="application/vnd.openxmlformats-officedocument.presentationml.tags+xml"/>
  <Override PartName="/ppt/notesSlides/notesSlide34.xml" ContentType="application/vnd.openxmlformats-officedocument.presentationml.notesSlide+xml"/>
  <Override PartName="/ppt/tags/tag49.xml" ContentType="application/vnd.openxmlformats-officedocument.presentationml.tags+xml"/>
  <Override PartName="/ppt/notesSlides/notesSlide35.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diagrams/data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Lst>
  <p:notesMasterIdLst>
    <p:notesMasterId r:id="rId54"/>
  </p:notesMasterIdLst>
  <p:sldIdLst>
    <p:sldId id="256" r:id="rId2"/>
    <p:sldId id="278" r:id="rId3"/>
    <p:sldId id="291" r:id="rId4"/>
    <p:sldId id="449" r:id="rId5"/>
    <p:sldId id="347" r:id="rId6"/>
    <p:sldId id="348" r:id="rId7"/>
    <p:sldId id="349" r:id="rId8"/>
    <p:sldId id="350" r:id="rId9"/>
    <p:sldId id="431" r:id="rId10"/>
    <p:sldId id="433" r:id="rId11"/>
    <p:sldId id="351" r:id="rId12"/>
    <p:sldId id="352" r:id="rId13"/>
    <p:sldId id="354" r:id="rId14"/>
    <p:sldId id="355" r:id="rId15"/>
    <p:sldId id="434" r:id="rId16"/>
    <p:sldId id="368" r:id="rId17"/>
    <p:sldId id="435" r:id="rId18"/>
    <p:sldId id="430" r:id="rId19"/>
    <p:sldId id="362" r:id="rId20"/>
    <p:sldId id="364" r:id="rId21"/>
    <p:sldId id="365" r:id="rId22"/>
    <p:sldId id="367" r:id="rId23"/>
    <p:sldId id="447" r:id="rId24"/>
    <p:sldId id="370" r:id="rId25"/>
    <p:sldId id="439" r:id="rId26"/>
    <p:sldId id="442" r:id="rId27"/>
    <p:sldId id="443" r:id="rId28"/>
    <p:sldId id="445" r:id="rId29"/>
    <p:sldId id="420" r:id="rId30"/>
    <p:sldId id="423" r:id="rId31"/>
    <p:sldId id="369" r:id="rId32"/>
    <p:sldId id="421" r:id="rId33"/>
    <p:sldId id="422" r:id="rId34"/>
    <p:sldId id="424" r:id="rId35"/>
    <p:sldId id="432" r:id="rId36"/>
    <p:sldId id="319" r:id="rId37"/>
    <p:sldId id="356" r:id="rId38"/>
    <p:sldId id="357" r:id="rId39"/>
    <p:sldId id="358" r:id="rId40"/>
    <p:sldId id="359" r:id="rId41"/>
    <p:sldId id="360" r:id="rId42"/>
    <p:sldId id="361" r:id="rId43"/>
    <p:sldId id="363" r:id="rId44"/>
    <p:sldId id="366" r:id="rId45"/>
    <p:sldId id="436" r:id="rId46"/>
    <p:sldId id="446" r:id="rId47"/>
    <p:sldId id="448" r:id="rId48"/>
    <p:sldId id="437" r:id="rId49"/>
    <p:sldId id="440" r:id="rId50"/>
    <p:sldId id="441" r:id="rId51"/>
    <p:sldId id="444" r:id="rId52"/>
    <p:sldId id="450" r:id="rId53"/>
  </p:sldIdLst>
  <p:sldSz cx="10239375" cy="5759450"/>
  <p:notesSz cx="6858000" cy="9144000"/>
  <p:custDataLst>
    <p:tags r:id="rId5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278"/>
            <p14:sldId id="291"/>
            <p14:sldId id="449"/>
            <p14:sldId id="347"/>
            <p14:sldId id="348"/>
            <p14:sldId id="349"/>
            <p14:sldId id="350"/>
            <p14:sldId id="431"/>
            <p14:sldId id="433"/>
            <p14:sldId id="351"/>
            <p14:sldId id="352"/>
            <p14:sldId id="354"/>
            <p14:sldId id="355"/>
            <p14:sldId id="434"/>
            <p14:sldId id="368"/>
            <p14:sldId id="435"/>
            <p14:sldId id="430"/>
            <p14:sldId id="362"/>
            <p14:sldId id="364"/>
            <p14:sldId id="365"/>
            <p14:sldId id="367"/>
            <p14:sldId id="447"/>
            <p14:sldId id="370"/>
            <p14:sldId id="439"/>
            <p14:sldId id="442"/>
            <p14:sldId id="443"/>
            <p14:sldId id="445"/>
            <p14:sldId id="420"/>
            <p14:sldId id="423"/>
            <p14:sldId id="369"/>
            <p14:sldId id="421"/>
            <p14:sldId id="422"/>
            <p14:sldId id="424"/>
          </p14:sldIdLst>
        </p14:section>
        <p14:section name="Appendix" id="{61A5EB1E-5BAC-224D-8F20-5D1D8E086C2B}">
          <p14:sldIdLst>
            <p14:sldId id="432"/>
            <p14:sldId id="319"/>
            <p14:sldId id="356"/>
            <p14:sldId id="357"/>
            <p14:sldId id="358"/>
            <p14:sldId id="359"/>
            <p14:sldId id="360"/>
            <p14:sldId id="361"/>
            <p14:sldId id="363"/>
            <p14:sldId id="366"/>
            <p14:sldId id="436"/>
            <p14:sldId id="446"/>
            <p14:sldId id="448"/>
            <p14:sldId id="437"/>
            <p14:sldId id="440"/>
            <p14:sldId id="441"/>
            <p14:sldId id="444"/>
            <p14:sldId id="45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9" clrIdx="0">
    <p:extLst/>
  </p:cmAuthor>
  <p:cmAuthor id="2" name="Benita Gomes" initials="BG" lastIdx="4"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8"/>
    <p:restoredTop sz="73490" autoAdjust="0"/>
  </p:normalViewPr>
  <p:slideViewPr>
    <p:cSldViewPr snapToGrid="0" snapToObjects="1">
      <p:cViewPr varScale="1">
        <p:scale>
          <a:sx n="62" d="100"/>
          <a:sy n="62" d="100"/>
        </p:scale>
        <p:origin x="6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C78F5C-F019-3349-8CFA-2477A5798B53}"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mc:AlternateContent xmlns:mc="http://schemas.openxmlformats.org/markup-compatibility/2006" xmlns:a14="http://schemas.microsoft.com/office/drawing/2010/main">
      <mc:Choice Requires="a14">
        <dgm:pt modelId="{721F5873-BEBA-704E-B88B-F82C53DCF85C}">
          <dgm:prSet phldrT="[Text]"/>
          <dgm:spPr/>
          <dgm:t>
            <a:bodyPr/>
            <a:lstStyle/>
            <a:p>
              <a14:m>
                <m:oMath xmlns:m="http://schemas.openxmlformats.org/officeDocument/2006/math">
                  <m:r>
                    <a:rPr lang="en-US" b="0" i="1" smtClean="0">
                      <a:latin typeface="Cambria Math" panose="02040503050406030204" pitchFamily="18" charset="0"/>
                    </a:rPr>
                    <m:t>254</m:t>
                  </m:r>
                  <m:r>
                    <a:rPr lang="en-GB" dirty="0">
                      <a:latin typeface="Cambria Math" panose="02040503050406030204" pitchFamily="18" charset="0"/>
                      <a:ea typeface="Cambria Math" panose="02040503050406030204" pitchFamily="18" charset="0"/>
                    </a:rPr>
                    <m:t>×</m:t>
                  </m:r>
                  <m:sSup>
                    <m:sSupPr>
                      <m:ctrlPr>
                        <a:rPr lang="en-GB"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10</m:t>
                      </m:r>
                    </m:e>
                    <m:sup>
                      <m:r>
                        <a:rPr lang="en-US" b="0" i="1" dirty="0" smtClean="0">
                          <a:latin typeface="Cambria Math" panose="02040503050406030204" pitchFamily="18" charset="0"/>
                          <a:ea typeface="Cambria Math" panose="02040503050406030204" pitchFamily="18" charset="0"/>
                        </a:rPr>
                        <m:t>−6</m:t>
                      </m:r>
                    </m:sup>
                  </m:sSup>
                </m:oMath>
              </a14:m>
              <a:r>
                <a:rPr lang="en-GB" dirty="0"/>
                <a:t>F</a:t>
              </a:r>
              <a:endParaRPr lang="en-US" dirty="0"/>
            </a:p>
          </dgm:t>
        </dgm:pt>
      </mc:Choice>
      <mc:Fallback xmlns="">
        <dgm:pt modelId="{721F5873-BEBA-704E-B88B-F82C53DCF85C}">
          <dgm:prSet phldrT="[Text]"/>
          <dgm:spPr/>
          <dgm:t>
            <a:bodyPr/>
            <a:lstStyle/>
            <a:p>
              <a:r>
                <a:rPr lang="en-US" b="0" i="0">
                  <a:latin typeface="Cambria Math" panose="02040503050406030204" pitchFamily="18" charset="0"/>
                </a:rPr>
                <a:t>254</a:t>
              </a:r>
              <a:r>
                <a:rPr lang="en-GB" i="0" dirty="0">
                  <a:latin typeface="Cambria Math" panose="02040503050406030204" pitchFamily="18" charset="0"/>
                  <a:ea typeface="Cambria Math" panose="02040503050406030204" pitchFamily="18" charset="0"/>
                </a:rPr>
                <a:t>×〖</a:t>
              </a:r>
              <a:r>
                <a:rPr lang="en-US" b="0" i="0" dirty="0">
                  <a:latin typeface="Cambria Math" panose="02040503050406030204" pitchFamily="18" charset="0"/>
                  <a:ea typeface="Cambria Math" panose="02040503050406030204" pitchFamily="18" charset="0"/>
                </a:rPr>
                <a:t>10</a:t>
              </a:r>
              <a:r>
                <a:rPr lang="en-GB" b="0" i="0" dirty="0">
                  <a:latin typeface="Cambria Math" panose="02040503050406030204" pitchFamily="18" charset="0"/>
                  <a:ea typeface="Cambria Math" panose="02040503050406030204" pitchFamily="18" charset="0"/>
                </a:rPr>
                <a:t>〗^(</a:t>
              </a:r>
              <a:r>
                <a:rPr lang="en-US" b="0" i="0" dirty="0">
                  <a:latin typeface="Cambria Math" panose="02040503050406030204" pitchFamily="18" charset="0"/>
                  <a:ea typeface="Cambria Math" panose="02040503050406030204" pitchFamily="18" charset="0"/>
                </a:rPr>
                <a:t>−6</a:t>
              </a:r>
              <a:r>
                <a:rPr lang="en-GB" b="0" i="0" dirty="0">
                  <a:latin typeface="Cambria Math" panose="02040503050406030204" pitchFamily="18" charset="0"/>
                  <a:ea typeface="Cambria Math" panose="02040503050406030204" pitchFamily="18" charset="0"/>
                </a:rPr>
                <a:t>)</a:t>
              </a:r>
              <a:r>
                <a:rPr lang="en-GB" dirty="0"/>
                <a:t>F</a:t>
              </a:r>
              <a:endParaRPr lang="en-US" dirty="0"/>
            </a:p>
          </dgm:t>
        </dgm:pt>
      </mc:Fallback>
    </mc:AlternateContent>
    <dgm:pt modelId="{13C79129-E399-4048-990C-61797D124886}" type="parTrans" cxnId="{6E070971-71AA-0B43-8460-CFC3C617B427}">
      <dgm:prSet/>
      <dgm:spPr/>
      <dgm:t>
        <a:bodyPr/>
        <a:lstStyle/>
        <a:p>
          <a:endParaRPr lang="en-US"/>
        </a:p>
      </dgm:t>
    </dgm:pt>
    <dgm:pt modelId="{2403E75A-1F45-3B47-9CB5-3A2F45BEDF61}" type="sibTrans" cxnId="{6E070971-71AA-0B43-8460-CFC3C617B427}">
      <dgm:prSet/>
      <dgm:spPr/>
      <dgm:t>
        <a:bodyPr/>
        <a:lstStyle/>
        <a:p>
          <a:endParaRPr lang="en-US"/>
        </a:p>
      </dgm:t>
    </dgm:pt>
    <mc:AlternateContent xmlns:mc="http://schemas.openxmlformats.org/markup-compatibility/2006" xmlns:a14="http://schemas.microsoft.com/office/drawing/2010/main">
      <mc:Choice Requires="a14">
        <dgm:pt modelId="{407D2A97-9994-D74B-9056-FE0846B9B094}">
          <dgm:prSet phldrT="[Text]"/>
          <dgm:spPr/>
          <dgm:t>
            <a:bodyPr/>
            <a:lstStyle/>
            <a:p>
              <a14:m>
                <m:oMath xmlns:m="http://schemas.openxmlformats.org/officeDocument/2006/math">
                  <m:r>
                    <a:rPr lang="en-US" b="0" i="1" smtClean="0">
                      <a:latin typeface="Cambria Math" panose="02040503050406030204" pitchFamily="18" charset="0"/>
                    </a:rPr>
                    <m:t>254</m:t>
                  </m:r>
                  <m:r>
                    <a:rPr lang="en-US" b="0" i="1" smtClean="0">
                      <a:latin typeface="Cambria Math" panose="02040503050406030204" pitchFamily="18" charset="0"/>
                    </a:rPr>
                    <m:t>𝜇</m:t>
                  </m:r>
                </m:oMath>
              </a14:m>
              <a:r>
                <a:rPr lang="en-GB" dirty="0"/>
                <a:t>F</a:t>
              </a:r>
              <a:endParaRPr lang="en-US" dirty="0"/>
            </a:p>
          </dgm:t>
        </dgm:pt>
      </mc:Choice>
      <mc:Fallback xmlns="">
        <dgm:pt modelId="{407D2A97-9994-D74B-9056-FE0846B9B094}">
          <dgm:prSet phldrT="[Text]"/>
          <dgm:spPr/>
          <dgm:t>
            <a:bodyPr/>
            <a:lstStyle/>
            <a:p>
              <a:r>
                <a:rPr lang="en-US" b="0" i="0">
                  <a:latin typeface="Cambria Math" panose="02040503050406030204" pitchFamily="18" charset="0"/>
                </a:rPr>
                <a:t>254𝜇</a:t>
              </a:r>
              <a:r>
                <a:rPr lang="en-GB" dirty="0"/>
                <a:t>F</a:t>
              </a:r>
              <a:endParaRPr lang="en-US" dirty="0"/>
            </a:p>
          </dgm:t>
        </dgm:pt>
      </mc:Fallback>
    </mc:AlternateContent>
    <dgm:pt modelId="{451AFA06-AE19-E842-A40E-610A1B6D784A}" type="parTrans" cxnId="{249874CA-A9CF-3F49-A00E-009E2A73417D}">
      <dgm:prSet/>
      <dgm:spPr/>
      <dgm:t>
        <a:bodyPr/>
        <a:lstStyle/>
        <a:p>
          <a:endParaRPr lang="en-US"/>
        </a:p>
      </dgm:t>
    </dgm:pt>
    <dgm:pt modelId="{0AF933CB-1B1E-804E-803C-A393F1FF5FB4}" type="sibTrans" cxnId="{249874CA-A9CF-3F49-A00E-009E2A73417D}">
      <dgm:prSet/>
      <dgm:spPr/>
      <dgm:t>
        <a:bodyPr/>
        <a:lstStyle/>
        <a:p>
          <a:endParaRPr lang="en-US"/>
        </a:p>
      </dgm:t>
    </dgm:pt>
    <mc:AlternateContent xmlns:mc="http://schemas.openxmlformats.org/markup-compatibility/2006" xmlns:a14="http://schemas.microsoft.com/office/drawing/2010/main">
      <mc:Choice Requires="a14">
        <dgm:pt modelId="{39102659-3938-9A4B-B387-73B101832C20}">
          <dgm:prSet phldrT="[Text]"/>
          <dgm:spPr/>
          <dgm:t>
            <a:bodyPr/>
            <a:lstStyle/>
            <a:p>
              <a14:m>
                <m:oMath xmlns:m="http://schemas.openxmlformats.org/officeDocument/2006/math">
                  <m:r>
                    <a:rPr lang="en-US" b="0" i="1" smtClean="0">
                      <a:latin typeface="Cambria Math" panose="02040503050406030204" pitchFamily="18" charset="0"/>
                    </a:rPr>
                    <m:t>0.000254</m:t>
                  </m:r>
                </m:oMath>
              </a14:m>
              <a:r>
                <a:rPr lang="en-GB" dirty="0"/>
                <a:t>F</a:t>
              </a:r>
              <a:endParaRPr lang="en-US" dirty="0"/>
            </a:p>
          </dgm:t>
        </dgm:pt>
      </mc:Choice>
      <mc:Fallback xmlns="">
        <dgm:pt modelId="{39102659-3938-9A4B-B387-73B101832C20}">
          <dgm:prSet phldrT="[Text]"/>
          <dgm:spPr/>
          <dgm:t>
            <a:bodyPr/>
            <a:lstStyle/>
            <a:p>
              <a:r>
                <a:rPr lang="en-US" b="0" i="0">
                  <a:latin typeface="Cambria Math" panose="02040503050406030204" pitchFamily="18" charset="0"/>
                </a:rPr>
                <a:t>0.000254</a:t>
              </a:r>
              <a:r>
                <a:rPr lang="en-GB" dirty="0"/>
                <a:t>F</a:t>
              </a:r>
              <a:endParaRPr lang="en-US" dirty="0"/>
            </a:p>
          </dgm:t>
        </dgm:pt>
      </mc:Fallback>
    </mc:AlternateContent>
    <dgm:pt modelId="{823386E2-086D-A045-B8C6-A0A9F1BFAE59}" type="parTrans" cxnId="{C948EC91-FAAB-BE48-AAA4-C9310155A56C}">
      <dgm:prSet/>
      <dgm:spPr/>
      <dgm:t>
        <a:bodyPr/>
        <a:lstStyle/>
        <a:p>
          <a:endParaRPr lang="en-US"/>
        </a:p>
      </dgm:t>
    </dgm:pt>
    <dgm:pt modelId="{4B60EB5A-7B02-9245-A300-FC7F011DA746}" type="sibTrans" cxnId="{C948EC91-FAAB-BE48-AAA4-C9310155A56C}">
      <dgm:prSet/>
      <dgm:spPr/>
      <dgm:t>
        <a:bodyPr/>
        <a:lstStyle/>
        <a:p>
          <a:endParaRPr lang="en-US"/>
        </a:p>
      </dgm:t>
    </dgm:pt>
    <dgm:pt modelId="{E33D6297-508D-714B-98B3-EE1DAF4FF624}" type="pres">
      <dgm:prSet presAssocID="{20C78F5C-F019-3349-8CFA-2477A5798B53}" presName="cycle" presStyleCnt="0">
        <dgm:presLayoutVars>
          <dgm:dir/>
          <dgm:resizeHandles val="exact"/>
        </dgm:presLayoutVars>
      </dgm:prSet>
      <dgm:spPr/>
    </dgm:pt>
    <dgm:pt modelId="{522B9B18-A233-2940-A603-F5D04CDDB587}" type="pres">
      <dgm:prSet presAssocID="{721F5873-BEBA-704E-B88B-F82C53DCF85C}" presName="dummy" presStyleCnt="0"/>
      <dgm:spPr/>
    </dgm:pt>
    <dgm:pt modelId="{247B9787-397F-F04B-B683-38A022351405}" type="pres">
      <dgm:prSet presAssocID="{721F5873-BEBA-704E-B88B-F82C53DCF85C}" presName="node" presStyleLbl="revTx" presStyleIdx="0" presStyleCnt="3" custScaleX="174759" custScaleY="38171">
        <dgm:presLayoutVars>
          <dgm:bulletEnabled val="1"/>
        </dgm:presLayoutVars>
      </dgm:prSet>
      <dgm:spPr/>
    </dgm:pt>
    <dgm:pt modelId="{0701F2EA-17B5-0648-983A-4EE68BFBEAE4}" type="pres">
      <dgm:prSet presAssocID="{2403E75A-1F45-3B47-9CB5-3A2F45BEDF61}" presName="sibTrans" presStyleLbl="node1" presStyleIdx="0" presStyleCnt="3"/>
      <dgm:spPr/>
    </dgm:pt>
    <dgm:pt modelId="{3DF99A6E-AB1B-CC4E-939B-34F8FB04CBCA}" type="pres">
      <dgm:prSet presAssocID="{407D2A97-9994-D74B-9056-FE0846B9B094}" presName="dummy" presStyleCnt="0"/>
      <dgm:spPr/>
    </dgm:pt>
    <dgm:pt modelId="{B58A2CC6-5419-B54C-BA85-715302EB0977}" type="pres">
      <dgm:prSet presAssocID="{407D2A97-9994-D74B-9056-FE0846B9B094}" presName="node" presStyleLbl="revTx" presStyleIdx="1" presStyleCnt="3">
        <dgm:presLayoutVars>
          <dgm:bulletEnabled val="1"/>
        </dgm:presLayoutVars>
      </dgm:prSet>
      <dgm:spPr/>
    </dgm:pt>
    <dgm:pt modelId="{54822A5A-9615-244F-BDAF-A8DC039A0647}" type="pres">
      <dgm:prSet presAssocID="{0AF933CB-1B1E-804E-803C-A393F1FF5FB4}" presName="sibTrans" presStyleLbl="node1" presStyleIdx="1" presStyleCnt="3"/>
      <dgm:spPr/>
    </dgm:pt>
    <dgm:pt modelId="{ABB345FC-CA5E-C24D-9A08-4DBB4D4931F2}" type="pres">
      <dgm:prSet presAssocID="{39102659-3938-9A4B-B387-73B101832C20}" presName="dummy" presStyleCnt="0"/>
      <dgm:spPr/>
    </dgm:pt>
    <dgm:pt modelId="{8C194E5C-D99A-6D4E-A004-3120FB18B810}" type="pres">
      <dgm:prSet presAssocID="{39102659-3938-9A4B-B387-73B101832C20}" presName="node" presStyleLbl="revTx" presStyleIdx="2" presStyleCnt="3">
        <dgm:presLayoutVars>
          <dgm:bulletEnabled val="1"/>
        </dgm:presLayoutVars>
      </dgm:prSet>
      <dgm:spPr/>
    </dgm:pt>
    <dgm:pt modelId="{9A789724-5C69-2646-8CAF-1B7D37A363C0}" type="pres">
      <dgm:prSet presAssocID="{4B60EB5A-7B02-9245-A300-FC7F011DA746}" presName="sibTrans" presStyleLbl="node1" presStyleIdx="2" presStyleCnt="3"/>
      <dgm:spPr/>
    </dgm:pt>
  </dgm:ptLst>
  <dgm:cxnLst>
    <dgm:cxn modelId="{89B30700-ADD4-9248-886B-A8F4BEE3B0EE}" type="presOf" srcId="{407D2A97-9994-D74B-9056-FE0846B9B094}" destId="{B58A2CC6-5419-B54C-BA85-715302EB0977}" srcOrd="0" destOrd="0" presId="urn:microsoft.com/office/officeart/2005/8/layout/cycle1"/>
    <dgm:cxn modelId="{DD1F1D6C-700B-9642-B355-7B2BFBF338C1}" type="presOf" srcId="{721F5873-BEBA-704E-B88B-F82C53DCF85C}" destId="{247B9787-397F-F04B-B683-38A022351405}" srcOrd="0" destOrd="0" presId="urn:microsoft.com/office/officeart/2005/8/layout/cycle1"/>
    <dgm:cxn modelId="{6E070971-71AA-0B43-8460-CFC3C617B427}" srcId="{20C78F5C-F019-3349-8CFA-2477A5798B53}" destId="{721F5873-BEBA-704E-B88B-F82C53DCF85C}" srcOrd="0" destOrd="0" parTransId="{13C79129-E399-4048-990C-61797D124886}" sibTransId="{2403E75A-1F45-3B47-9CB5-3A2F45BEDF61}"/>
    <dgm:cxn modelId="{1B010382-8DAC-0A41-BBD8-B243CB87A78A}" type="presOf" srcId="{0AF933CB-1B1E-804E-803C-A393F1FF5FB4}" destId="{54822A5A-9615-244F-BDAF-A8DC039A0647}" srcOrd="0" destOrd="0" presId="urn:microsoft.com/office/officeart/2005/8/layout/cycle1"/>
    <dgm:cxn modelId="{183C4F84-8F74-9942-9583-21D821FDAA37}" type="presOf" srcId="{39102659-3938-9A4B-B387-73B101832C20}" destId="{8C194E5C-D99A-6D4E-A004-3120FB18B810}" srcOrd="0" destOrd="0" presId="urn:microsoft.com/office/officeart/2005/8/layout/cycle1"/>
    <dgm:cxn modelId="{C948EC91-FAAB-BE48-AAA4-C9310155A56C}" srcId="{20C78F5C-F019-3349-8CFA-2477A5798B53}" destId="{39102659-3938-9A4B-B387-73B101832C20}" srcOrd="2" destOrd="0" parTransId="{823386E2-086D-A045-B8C6-A0A9F1BFAE59}" sibTransId="{4B60EB5A-7B02-9245-A300-FC7F011DA746}"/>
    <dgm:cxn modelId="{80E89D92-488C-CE41-9A63-E3DF2D4E73C7}" type="presOf" srcId="{20C78F5C-F019-3349-8CFA-2477A5798B53}" destId="{E33D6297-508D-714B-98B3-EE1DAF4FF624}" srcOrd="0" destOrd="0" presId="urn:microsoft.com/office/officeart/2005/8/layout/cycle1"/>
    <dgm:cxn modelId="{4B3B7DA2-6C28-064B-B1E7-11BE83426022}" type="presOf" srcId="{4B60EB5A-7B02-9245-A300-FC7F011DA746}" destId="{9A789724-5C69-2646-8CAF-1B7D37A363C0}" srcOrd="0" destOrd="0" presId="urn:microsoft.com/office/officeart/2005/8/layout/cycle1"/>
    <dgm:cxn modelId="{D474D9B8-089F-0449-8868-1AF0746A3572}" type="presOf" srcId="{2403E75A-1F45-3B47-9CB5-3A2F45BEDF61}" destId="{0701F2EA-17B5-0648-983A-4EE68BFBEAE4}" srcOrd="0" destOrd="0" presId="urn:microsoft.com/office/officeart/2005/8/layout/cycle1"/>
    <dgm:cxn modelId="{249874CA-A9CF-3F49-A00E-009E2A73417D}" srcId="{20C78F5C-F019-3349-8CFA-2477A5798B53}" destId="{407D2A97-9994-D74B-9056-FE0846B9B094}" srcOrd="1" destOrd="0" parTransId="{451AFA06-AE19-E842-A40E-610A1B6D784A}" sibTransId="{0AF933CB-1B1E-804E-803C-A393F1FF5FB4}"/>
    <dgm:cxn modelId="{34C737C8-B615-8B46-9719-14E1334B1323}" type="presParOf" srcId="{E33D6297-508D-714B-98B3-EE1DAF4FF624}" destId="{522B9B18-A233-2940-A603-F5D04CDDB587}" srcOrd="0" destOrd="0" presId="urn:microsoft.com/office/officeart/2005/8/layout/cycle1"/>
    <dgm:cxn modelId="{BCA7768F-F535-EA46-A4D4-939D3774E4B4}" type="presParOf" srcId="{E33D6297-508D-714B-98B3-EE1DAF4FF624}" destId="{247B9787-397F-F04B-B683-38A022351405}" srcOrd="1" destOrd="0" presId="urn:microsoft.com/office/officeart/2005/8/layout/cycle1"/>
    <dgm:cxn modelId="{1D200B64-E71D-9E4F-AD80-6D331DF6838D}" type="presParOf" srcId="{E33D6297-508D-714B-98B3-EE1DAF4FF624}" destId="{0701F2EA-17B5-0648-983A-4EE68BFBEAE4}" srcOrd="2" destOrd="0" presId="urn:microsoft.com/office/officeart/2005/8/layout/cycle1"/>
    <dgm:cxn modelId="{8F2187BF-4624-8441-9E54-B261431624DE}" type="presParOf" srcId="{E33D6297-508D-714B-98B3-EE1DAF4FF624}" destId="{3DF99A6E-AB1B-CC4E-939B-34F8FB04CBCA}" srcOrd="3" destOrd="0" presId="urn:microsoft.com/office/officeart/2005/8/layout/cycle1"/>
    <dgm:cxn modelId="{3B191467-0C5F-8845-9015-697B6CE8DB83}" type="presParOf" srcId="{E33D6297-508D-714B-98B3-EE1DAF4FF624}" destId="{B58A2CC6-5419-B54C-BA85-715302EB0977}" srcOrd="4" destOrd="0" presId="urn:microsoft.com/office/officeart/2005/8/layout/cycle1"/>
    <dgm:cxn modelId="{5B2FDC8E-D60F-A742-983B-F41238C850CF}" type="presParOf" srcId="{E33D6297-508D-714B-98B3-EE1DAF4FF624}" destId="{54822A5A-9615-244F-BDAF-A8DC039A0647}" srcOrd="5" destOrd="0" presId="urn:microsoft.com/office/officeart/2005/8/layout/cycle1"/>
    <dgm:cxn modelId="{22633347-9273-8343-BA3D-2812681CF45D}" type="presParOf" srcId="{E33D6297-508D-714B-98B3-EE1DAF4FF624}" destId="{ABB345FC-CA5E-C24D-9A08-4DBB4D4931F2}" srcOrd="6" destOrd="0" presId="urn:microsoft.com/office/officeart/2005/8/layout/cycle1"/>
    <dgm:cxn modelId="{774DF2E4-B1D7-F740-A742-592319BFA54E}" type="presParOf" srcId="{E33D6297-508D-714B-98B3-EE1DAF4FF624}" destId="{8C194E5C-D99A-6D4E-A004-3120FB18B810}" srcOrd="7" destOrd="0" presId="urn:microsoft.com/office/officeart/2005/8/layout/cycle1"/>
    <dgm:cxn modelId="{425982F1-4CBB-DC4C-90F6-B4809521BCF2}" type="presParOf" srcId="{E33D6297-508D-714B-98B3-EE1DAF4FF624}" destId="{9A789724-5C69-2646-8CAF-1B7D37A363C0}"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C78F5C-F019-3349-8CFA-2477A5798B53}"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721F5873-BEBA-704E-B88B-F82C53DCF85C}">
      <dgm:prSet phldrT="[Text]"/>
      <dgm:spPr>
        <a:blipFill>
          <a:blip xmlns:r="http://schemas.openxmlformats.org/officeDocument/2006/relationships" r:embed="rId1"/>
          <a:stretch>
            <a:fillRect t="-3846" b="-13462"/>
          </a:stretch>
        </a:blipFill>
      </dgm:spPr>
      <dgm:t>
        <a:bodyPr/>
        <a:lstStyle/>
        <a:p>
          <a:r>
            <a:rPr lang="en-GB">
              <a:noFill/>
            </a:rPr>
            <a:t> </a:t>
          </a:r>
        </a:p>
      </dgm:t>
    </dgm:pt>
    <dgm:pt modelId="{13C79129-E399-4048-990C-61797D124886}" type="parTrans" cxnId="{6E070971-71AA-0B43-8460-CFC3C617B427}">
      <dgm:prSet/>
      <dgm:spPr/>
      <dgm:t>
        <a:bodyPr/>
        <a:lstStyle/>
        <a:p>
          <a:endParaRPr lang="en-US"/>
        </a:p>
      </dgm:t>
    </dgm:pt>
    <dgm:pt modelId="{2403E75A-1F45-3B47-9CB5-3A2F45BEDF61}" type="sibTrans" cxnId="{6E070971-71AA-0B43-8460-CFC3C617B427}">
      <dgm:prSet/>
      <dgm:spPr/>
      <dgm:t>
        <a:bodyPr/>
        <a:lstStyle/>
        <a:p>
          <a:endParaRPr lang="en-US"/>
        </a:p>
      </dgm:t>
    </dgm:pt>
    <dgm:pt modelId="{407D2A97-9994-D74B-9056-FE0846B9B094}">
      <dgm:prSet phldrT="[Text]"/>
      <dgm:spPr>
        <a:blipFill>
          <a:blip xmlns:r="http://schemas.openxmlformats.org/officeDocument/2006/relationships" r:embed="rId2"/>
          <a:stretch>
            <a:fillRect/>
          </a:stretch>
        </a:blipFill>
      </dgm:spPr>
      <dgm:t>
        <a:bodyPr/>
        <a:lstStyle/>
        <a:p>
          <a:r>
            <a:rPr lang="en-GB">
              <a:noFill/>
            </a:rPr>
            <a:t> </a:t>
          </a:r>
        </a:p>
      </dgm:t>
    </dgm:pt>
    <dgm:pt modelId="{451AFA06-AE19-E842-A40E-610A1B6D784A}" type="parTrans" cxnId="{249874CA-A9CF-3F49-A00E-009E2A73417D}">
      <dgm:prSet/>
      <dgm:spPr/>
      <dgm:t>
        <a:bodyPr/>
        <a:lstStyle/>
        <a:p>
          <a:endParaRPr lang="en-US"/>
        </a:p>
      </dgm:t>
    </dgm:pt>
    <dgm:pt modelId="{0AF933CB-1B1E-804E-803C-A393F1FF5FB4}" type="sibTrans" cxnId="{249874CA-A9CF-3F49-A00E-009E2A73417D}">
      <dgm:prSet/>
      <dgm:spPr/>
      <dgm:t>
        <a:bodyPr/>
        <a:lstStyle/>
        <a:p>
          <a:endParaRPr lang="en-US"/>
        </a:p>
      </dgm:t>
    </dgm:pt>
    <dgm:pt modelId="{39102659-3938-9A4B-B387-73B101832C20}">
      <dgm:prSet phldrT="[Text]"/>
      <dgm:spPr>
        <a:blipFill>
          <a:blip xmlns:r="http://schemas.openxmlformats.org/officeDocument/2006/relationships" r:embed="rId3"/>
          <a:stretch>
            <a:fillRect l="-3676" r="-9559"/>
          </a:stretch>
        </a:blipFill>
      </dgm:spPr>
      <dgm:t>
        <a:bodyPr/>
        <a:lstStyle/>
        <a:p>
          <a:r>
            <a:rPr lang="en-GB">
              <a:noFill/>
            </a:rPr>
            <a:t> </a:t>
          </a:r>
        </a:p>
      </dgm:t>
    </dgm:pt>
    <dgm:pt modelId="{823386E2-086D-A045-B8C6-A0A9F1BFAE59}" type="parTrans" cxnId="{C948EC91-FAAB-BE48-AAA4-C9310155A56C}">
      <dgm:prSet/>
      <dgm:spPr/>
      <dgm:t>
        <a:bodyPr/>
        <a:lstStyle/>
        <a:p>
          <a:endParaRPr lang="en-US"/>
        </a:p>
      </dgm:t>
    </dgm:pt>
    <dgm:pt modelId="{4B60EB5A-7B02-9245-A300-FC7F011DA746}" type="sibTrans" cxnId="{C948EC91-FAAB-BE48-AAA4-C9310155A56C}">
      <dgm:prSet/>
      <dgm:spPr/>
      <dgm:t>
        <a:bodyPr/>
        <a:lstStyle/>
        <a:p>
          <a:endParaRPr lang="en-US"/>
        </a:p>
      </dgm:t>
    </dgm:pt>
    <dgm:pt modelId="{E33D6297-508D-714B-98B3-EE1DAF4FF624}" type="pres">
      <dgm:prSet presAssocID="{20C78F5C-F019-3349-8CFA-2477A5798B53}" presName="cycle" presStyleCnt="0">
        <dgm:presLayoutVars>
          <dgm:dir/>
          <dgm:resizeHandles val="exact"/>
        </dgm:presLayoutVars>
      </dgm:prSet>
      <dgm:spPr/>
    </dgm:pt>
    <dgm:pt modelId="{522B9B18-A233-2940-A603-F5D04CDDB587}" type="pres">
      <dgm:prSet presAssocID="{721F5873-BEBA-704E-B88B-F82C53DCF85C}" presName="dummy" presStyleCnt="0"/>
      <dgm:spPr/>
    </dgm:pt>
    <dgm:pt modelId="{247B9787-397F-F04B-B683-38A022351405}" type="pres">
      <dgm:prSet presAssocID="{721F5873-BEBA-704E-B88B-F82C53DCF85C}" presName="node" presStyleLbl="revTx" presStyleIdx="0" presStyleCnt="3" custScaleX="174759" custScaleY="38171">
        <dgm:presLayoutVars>
          <dgm:bulletEnabled val="1"/>
        </dgm:presLayoutVars>
      </dgm:prSet>
      <dgm:spPr/>
    </dgm:pt>
    <dgm:pt modelId="{0701F2EA-17B5-0648-983A-4EE68BFBEAE4}" type="pres">
      <dgm:prSet presAssocID="{2403E75A-1F45-3B47-9CB5-3A2F45BEDF61}" presName="sibTrans" presStyleLbl="node1" presStyleIdx="0" presStyleCnt="3"/>
      <dgm:spPr/>
    </dgm:pt>
    <dgm:pt modelId="{3DF99A6E-AB1B-CC4E-939B-34F8FB04CBCA}" type="pres">
      <dgm:prSet presAssocID="{407D2A97-9994-D74B-9056-FE0846B9B094}" presName="dummy" presStyleCnt="0"/>
      <dgm:spPr/>
    </dgm:pt>
    <dgm:pt modelId="{B58A2CC6-5419-B54C-BA85-715302EB0977}" type="pres">
      <dgm:prSet presAssocID="{407D2A97-9994-D74B-9056-FE0846B9B094}" presName="node" presStyleLbl="revTx" presStyleIdx="1" presStyleCnt="3">
        <dgm:presLayoutVars>
          <dgm:bulletEnabled val="1"/>
        </dgm:presLayoutVars>
      </dgm:prSet>
      <dgm:spPr/>
    </dgm:pt>
    <dgm:pt modelId="{54822A5A-9615-244F-BDAF-A8DC039A0647}" type="pres">
      <dgm:prSet presAssocID="{0AF933CB-1B1E-804E-803C-A393F1FF5FB4}" presName="sibTrans" presStyleLbl="node1" presStyleIdx="1" presStyleCnt="3"/>
      <dgm:spPr/>
    </dgm:pt>
    <dgm:pt modelId="{ABB345FC-CA5E-C24D-9A08-4DBB4D4931F2}" type="pres">
      <dgm:prSet presAssocID="{39102659-3938-9A4B-B387-73B101832C20}" presName="dummy" presStyleCnt="0"/>
      <dgm:spPr/>
    </dgm:pt>
    <dgm:pt modelId="{8C194E5C-D99A-6D4E-A004-3120FB18B810}" type="pres">
      <dgm:prSet presAssocID="{39102659-3938-9A4B-B387-73B101832C20}" presName="node" presStyleLbl="revTx" presStyleIdx="2" presStyleCnt="3">
        <dgm:presLayoutVars>
          <dgm:bulletEnabled val="1"/>
        </dgm:presLayoutVars>
      </dgm:prSet>
      <dgm:spPr/>
    </dgm:pt>
    <dgm:pt modelId="{9A789724-5C69-2646-8CAF-1B7D37A363C0}" type="pres">
      <dgm:prSet presAssocID="{4B60EB5A-7B02-9245-A300-FC7F011DA746}" presName="sibTrans" presStyleLbl="node1" presStyleIdx="2" presStyleCnt="3"/>
      <dgm:spPr/>
    </dgm:pt>
  </dgm:ptLst>
  <dgm:cxnLst>
    <dgm:cxn modelId="{89B30700-ADD4-9248-886B-A8F4BEE3B0EE}" type="presOf" srcId="{407D2A97-9994-D74B-9056-FE0846B9B094}" destId="{B58A2CC6-5419-B54C-BA85-715302EB0977}" srcOrd="0" destOrd="0" presId="urn:microsoft.com/office/officeart/2005/8/layout/cycle1"/>
    <dgm:cxn modelId="{DD1F1D6C-700B-9642-B355-7B2BFBF338C1}" type="presOf" srcId="{721F5873-BEBA-704E-B88B-F82C53DCF85C}" destId="{247B9787-397F-F04B-B683-38A022351405}" srcOrd="0" destOrd="0" presId="urn:microsoft.com/office/officeart/2005/8/layout/cycle1"/>
    <dgm:cxn modelId="{6E070971-71AA-0B43-8460-CFC3C617B427}" srcId="{20C78F5C-F019-3349-8CFA-2477A5798B53}" destId="{721F5873-BEBA-704E-B88B-F82C53DCF85C}" srcOrd="0" destOrd="0" parTransId="{13C79129-E399-4048-990C-61797D124886}" sibTransId="{2403E75A-1F45-3B47-9CB5-3A2F45BEDF61}"/>
    <dgm:cxn modelId="{1B010382-8DAC-0A41-BBD8-B243CB87A78A}" type="presOf" srcId="{0AF933CB-1B1E-804E-803C-A393F1FF5FB4}" destId="{54822A5A-9615-244F-BDAF-A8DC039A0647}" srcOrd="0" destOrd="0" presId="urn:microsoft.com/office/officeart/2005/8/layout/cycle1"/>
    <dgm:cxn modelId="{183C4F84-8F74-9942-9583-21D821FDAA37}" type="presOf" srcId="{39102659-3938-9A4B-B387-73B101832C20}" destId="{8C194E5C-D99A-6D4E-A004-3120FB18B810}" srcOrd="0" destOrd="0" presId="urn:microsoft.com/office/officeart/2005/8/layout/cycle1"/>
    <dgm:cxn modelId="{C948EC91-FAAB-BE48-AAA4-C9310155A56C}" srcId="{20C78F5C-F019-3349-8CFA-2477A5798B53}" destId="{39102659-3938-9A4B-B387-73B101832C20}" srcOrd="2" destOrd="0" parTransId="{823386E2-086D-A045-B8C6-A0A9F1BFAE59}" sibTransId="{4B60EB5A-7B02-9245-A300-FC7F011DA746}"/>
    <dgm:cxn modelId="{80E89D92-488C-CE41-9A63-E3DF2D4E73C7}" type="presOf" srcId="{20C78F5C-F019-3349-8CFA-2477A5798B53}" destId="{E33D6297-508D-714B-98B3-EE1DAF4FF624}" srcOrd="0" destOrd="0" presId="urn:microsoft.com/office/officeart/2005/8/layout/cycle1"/>
    <dgm:cxn modelId="{4B3B7DA2-6C28-064B-B1E7-11BE83426022}" type="presOf" srcId="{4B60EB5A-7B02-9245-A300-FC7F011DA746}" destId="{9A789724-5C69-2646-8CAF-1B7D37A363C0}" srcOrd="0" destOrd="0" presId="urn:microsoft.com/office/officeart/2005/8/layout/cycle1"/>
    <dgm:cxn modelId="{D474D9B8-089F-0449-8868-1AF0746A3572}" type="presOf" srcId="{2403E75A-1F45-3B47-9CB5-3A2F45BEDF61}" destId="{0701F2EA-17B5-0648-983A-4EE68BFBEAE4}" srcOrd="0" destOrd="0" presId="urn:microsoft.com/office/officeart/2005/8/layout/cycle1"/>
    <dgm:cxn modelId="{249874CA-A9CF-3F49-A00E-009E2A73417D}" srcId="{20C78F5C-F019-3349-8CFA-2477A5798B53}" destId="{407D2A97-9994-D74B-9056-FE0846B9B094}" srcOrd="1" destOrd="0" parTransId="{451AFA06-AE19-E842-A40E-610A1B6D784A}" sibTransId="{0AF933CB-1B1E-804E-803C-A393F1FF5FB4}"/>
    <dgm:cxn modelId="{34C737C8-B615-8B46-9719-14E1334B1323}" type="presParOf" srcId="{E33D6297-508D-714B-98B3-EE1DAF4FF624}" destId="{522B9B18-A233-2940-A603-F5D04CDDB587}" srcOrd="0" destOrd="0" presId="urn:microsoft.com/office/officeart/2005/8/layout/cycle1"/>
    <dgm:cxn modelId="{BCA7768F-F535-EA46-A4D4-939D3774E4B4}" type="presParOf" srcId="{E33D6297-508D-714B-98B3-EE1DAF4FF624}" destId="{247B9787-397F-F04B-B683-38A022351405}" srcOrd="1" destOrd="0" presId="urn:microsoft.com/office/officeart/2005/8/layout/cycle1"/>
    <dgm:cxn modelId="{1D200B64-E71D-9E4F-AD80-6D331DF6838D}" type="presParOf" srcId="{E33D6297-508D-714B-98B3-EE1DAF4FF624}" destId="{0701F2EA-17B5-0648-983A-4EE68BFBEAE4}" srcOrd="2" destOrd="0" presId="urn:microsoft.com/office/officeart/2005/8/layout/cycle1"/>
    <dgm:cxn modelId="{8F2187BF-4624-8441-9E54-B261431624DE}" type="presParOf" srcId="{E33D6297-508D-714B-98B3-EE1DAF4FF624}" destId="{3DF99A6E-AB1B-CC4E-939B-34F8FB04CBCA}" srcOrd="3" destOrd="0" presId="urn:microsoft.com/office/officeart/2005/8/layout/cycle1"/>
    <dgm:cxn modelId="{3B191467-0C5F-8845-9015-697B6CE8DB83}" type="presParOf" srcId="{E33D6297-508D-714B-98B3-EE1DAF4FF624}" destId="{B58A2CC6-5419-B54C-BA85-715302EB0977}" srcOrd="4" destOrd="0" presId="urn:microsoft.com/office/officeart/2005/8/layout/cycle1"/>
    <dgm:cxn modelId="{5B2FDC8E-D60F-A742-983B-F41238C850CF}" type="presParOf" srcId="{E33D6297-508D-714B-98B3-EE1DAF4FF624}" destId="{54822A5A-9615-244F-BDAF-A8DC039A0647}" srcOrd="5" destOrd="0" presId="urn:microsoft.com/office/officeart/2005/8/layout/cycle1"/>
    <dgm:cxn modelId="{22633347-9273-8343-BA3D-2812681CF45D}" type="presParOf" srcId="{E33D6297-508D-714B-98B3-EE1DAF4FF624}" destId="{ABB345FC-CA5E-C24D-9A08-4DBB4D4931F2}" srcOrd="6" destOrd="0" presId="urn:microsoft.com/office/officeart/2005/8/layout/cycle1"/>
    <dgm:cxn modelId="{774DF2E4-B1D7-F740-A742-592319BFA54E}" type="presParOf" srcId="{E33D6297-508D-714B-98B3-EE1DAF4FF624}" destId="{8C194E5C-D99A-6D4E-A004-3120FB18B810}" srcOrd="7" destOrd="0" presId="urn:microsoft.com/office/officeart/2005/8/layout/cycle1"/>
    <dgm:cxn modelId="{425982F1-4CBB-DC4C-90F6-B4809521BCF2}" type="presParOf" srcId="{E33D6297-508D-714B-98B3-EE1DAF4FF624}" destId="{9A789724-5C69-2646-8CAF-1B7D37A363C0}"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9787-397F-F04B-B683-38A022351405}">
      <dsp:nvSpPr>
        <dsp:cNvPr id="0" name=""/>
        <dsp:cNvSpPr/>
      </dsp:nvSpPr>
      <dsp:spPr>
        <a:xfrm>
          <a:off x="3034771" y="866136"/>
          <a:ext cx="2999846" cy="655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14:m xmlns:a14="http://schemas.microsoft.com/office/drawing/2010/main">
            <m:oMath xmlns:m="http://schemas.openxmlformats.org/officeDocument/2006/math">
              <m:r>
                <a:rPr lang="en-US" sz="2800" b="0" i="1" kern="1200" smtClean="0">
                  <a:latin typeface="Cambria Math" panose="02040503050406030204" pitchFamily="18" charset="0"/>
                </a:rPr>
                <m:t>254</m:t>
              </m:r>
              <m:r>
                <a:rPr lang="en-GB" sz="2800" kern="1200" dirty="0">
                  <a:latin typeface="Cambria Math" panose="02040503050406030204" pitchFamily="18" charset="0"/>
                  <a:ea typeface="Cambria Math" panose="02040503050406030204" pitchFamily="18" charset="0"/>
                </a:rPr>
                <m:t>×</m:t>
              </m:r>
              <m:sSup>
                <m:sSupPr>
                  <m:ctrlPr>
                    <a:rPr lang="en-GB" sz="2800" i="1" kern="1200" dirty="0" smtClean="0">
                      <a:latin typeface="Cambria Math" panose="02040503050406030204" pitchFamily="18" charset="0"/>
                      <a:ea typeface="Cambria Math" panose="02040503050406030204" pitchFamily="18" charset="0"/>
                    </a:rPr>
                  </m:ctrlPr>
                </m:sSupPr>
                <m:e>
                  <m:r>
                    <a:rPr lang="en-US" sz="2800" b="0" i="1" kern="1200" dirty="0" smtClean="0">
                      <a:latin typeface="Cambria Math" panose="02040503050406030204" pitchFamily="18" charset="0"/>
                      <a:ea typeface="Cambria Math" panose="02040503050406030204" pitchFamily="18" charset="0"/>
                    </a:rPr>
                    <m:t>10</m:t>
                  </m:r>
                </m:e>
                <m:sup>
                  <m:r>
                    <a:rPr lang="en-US" sz="2800" b="0" i="1" kern="1200" dirty="0" smtClean="0">
                      <a:latin typeface="Cambria Math" panose="02040503050406030204" pitchFamily="18" charset="0"/>
                      <a:ea typeface="Cambria Math" panose="02040503050406030204" pitchFamily="18" charset="0"/>
                    </a:rPr>
                    <m:t>−6</m:t>
                  </m:r>
                </m:sup>
              </m:sSup>
            </m:oMath>
          </a14:m>
          <a:r>
            <a:rPr lang="en-GB" sz="2800" kern="1200" dirty="0"/>
            <a:t>F</a:t>
          </a:r>
          <a:endParaRPr lang="en-US" sz="2800" kern="1200" dirty="0"/>
        </a:p>
      </dsp:txBody>
      <dsp:txXfrm>
        <a:off x="3034771" y="866136"/>
        <a:ext cx="2999846" cy="655228"/>
      </dsp:txXfrm>
    </dsp:sp>
    <dsp:sp modelId="{0701F2EA-17B5-0648-983A-4EE68BFBEAE4}">
      <dsp:nvSpPr>
        <dsp:cNvPr id="0" name=""/>
        <dsp:cNvSpPr/>
      </dsp:nvSpPr>
      <dsp:spPr>
        <a:xfrm>
          <a:off x="1064151" y="-1637"/>
          <a:ext cx="4056305" cy="4056305"/>
        </a:xfrm>
        <a:prstGeom prst="circularArrow">
          <a:avLst>
            <a:gd name="adj1" fmla="val 8252"/>
            <a:gd name="adj2" fmla="val 576426"/>
            <a:gd name="adj3" fmla="val 2962442"/>
            <a:gd name="adj4" fmla="val 20540655"/>
            <a:gd name="adj5" fmla="val 962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8A2CC6-5419-B54C-BA85-715302EB0977}">
      <dsp:nvSpPr>
        <dsp:cNvPr id="0" name=""/>
        <dsp:cNvSpPr/>
      </dsp:nvSpPr>
      <dsp:spPr>
        <a:xfrm>
          <a:off x="2234022" y="2833763"/>
          <a:ext cx="1716561" cy="1716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14:m xmlns:a14="http://schemas.microsoft.com/office/drawing/2010/main">
            <m:oMath xmlns:m="http://schemas.openxmlformats.org/officeDocument/2006/math">
              <m:r>
                <a:rPr lang="en-US" sz="2800" b="0" i="1" kern="1200" smtClean="0">
                  <a:latin typeface="Cambria Math" panose="02040503050406030204" pitchFamily="18" charset="0"/>
                </a:rPr>
                <m:t>254</m:t>
              </m:r>
              <m:r>
                <a:rPr lang="en-US" sz="2800" b="0" i="1" kern="1200" smtClean="0">
                  <a:latin typeface="Cambria Math" panose="02040503050406030204" pitchFamily="18" charset="0"/>
                </a:rPr>
                <m:t>𝜇</m:t>
              </m:r>
            </m:oMath>
          </a14:m>
          <a:r>
            <a:rPr lang="en-GB" sz="2800" kern="1200" dirty="0"/>
            <a:t>F</a:t>
          </a:r>
          <a:endParaRPr lang="en-US" sz="2800" kern="1200" dirty="0"/>
        </a:p>
      </dsp:txBody>
      <dsp:txXfrm>
        <a:off x="2234022" y="2833763"/>
        <a:ext cx="1716561" cy="1716561"/>
      </dsp:txXfrm>
    </dsp:sp>
    <dsp:sp modelId="{54822A5A-9615-244F-BDAF-A8DC039A0647}">
      <dsp:nvSpPr>
        <dsp:cNvPr id="0" name=""/>
        <dsp:cNvSpPr/>
      </dsp:nvSpPr>
      <dsp:spPr>
        <a:xfrm>
          <a:off x="1064151" y="-1637"/>
          <a:ext cx="4056305" cy="4056305"/>
        </a:xfrm>
        <a:prstGeom prst="circularArrow">
          <a:avLst>
            <a:gd name="adj1" fmla="val 8252"/>
            <a:gd name="adj2" fmla="val 576426"/>
            <a:gd name="adj3" fmla="val 10170905"/>
            <a:gd name="adj4" fmla="val 7261132"/>
            <a:gd name="adj5" fmla="val 962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194E5C-D99A-6D4E-A004-3120FB18B810}">
      <dsp:nvSpPr>
        <dsp:cNvPr id="0" name=""/>
        <dsp:cNvSpPr/>
      </dsp:nvSpPr>
      <dsp:spPr>
        <a:xfrm>
          <a:off x="791632" y="335469"/>
          <a:ext cx="1716561" cy="1716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14:m xmlns:a14="http://schemas.microsoft.com/office/drawing/2010/main">
            <m:oMath xmlns:m="http://schemas.openxmlformats.org/officeDocument/2006/math">
              <m:r>
                <a:rPr lang="en-US" sz="2800" b="0" i="1" kern="1200" smtClean="0">
                  <a:latin typeface="Cambria Math" panose="02040503050406030204" pitchFamily="18" charset="0"/>
                </a:rPr>
                <m:t>0.000254</m:t>
              </m:r>
            </m:oMath>
          </a14:m>
          <a:r>
            <a:rPr lang="en-GB" sz="2800" kern="1200" dirty="0"/>
            <a:t>F</a:t>
          </a:r>
          <a:endParaRPr lang="en-US" sz="2800" kern="1200" dirty="0"/>
        </a:p>
      </dsp:txBody>
      <dsp:txXfrm>
        <a:off x="791632" y="335469"/>
        <a:ext cx="1716561" cy="1716561"/>
      </dsp:txXfrm>
    </dsp:sp>
    <dsp:sp modelId="{9A789724-5C69-2646-8CAF-1B7D37A363C0}">
      <dsp:nvSpPr>
        <dsp:cNvPr id="0" name=""/>
        <dsp:cNvSpPr/>
      </dsp:nvSpPr>
      <dsp:spPr>
        <a:xfrm>
          <a:off x="1064151" y="-1637"/>
          <a:ext cx="4056305" cy="4056305"/>
        </a:xfrm>
        <a:prstGeom prst="circularArrow">
          <a:avLst>
            <a:gd name="adj1" fmla="val 8252"/>
            <a:gd name="adj2" fmla="val 576426"/>
            <a:gd name="adj3" fmla="val 18373790"/>
            <a:gd name="adj4" fmla="val 14968173"/>
            <a:gd name="adj5" fmla="val 962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15/11/2018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1183720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Present lines 3, 4, 5, 6 one at a time. Present next line on submission of answer to previous 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a:t>
            </a:r>
            <a:r>
              <a:rPr lang="en-US" b="0" baseline="30000" dirty="0"/>
              <a:t>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a:t>
            </a:r>
            <a:r>
              <a:rPr lang="en-US" b="0" baseline="30000" dirty="0"/>
              <a:t>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1000000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 submit highlight any wrong answers with the correct answer displayed next to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 Submit display the green annotations</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3390616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Vid01 = on click, play Vid01 full screen. See appendix for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2448035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Answers in grey above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Answers can be written with or without thousand separators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Indicate which answers are correct and provide the following feedback for incorrect answers: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To get from 23,976 to 23.876, we had to move the decimal point 3 places to the left. This means multiplying by 10</a:t>
            </a:r>
            <a:r>
              <a:rPr lang="en-US" b="0" baseline="30000" dirty="0"/>
              <a:t>3</a:t>
            </a:r>
            <a:r>
              <a:rPr lang="en-US" b="0" dirty="0"/>
              <a:t>. If we multiply by 10</a:t>
            </a:r>
            <a:r>
              <a:rPr lang="en-US" b="0" baseline="30000" dirty="0"/>
              <a:t>4</a:t>
            </a:r>
            <a:r>
              <a:rPr lang="en-US" b="0" dirty="0"/>
              <a:t>, then we have to move the decimal point another place to the left and change 23.876 to 2.3876.</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To change 765,300,000,000 into 763.3 we had to move the decimal point 9 places to the left, hence x 10</a:t>
            </a:r>
            <a:r>
              <a:rPr lang="en-US" b="0" baseline="30000" dirty="0"/>
              <a:t>9</a:t>
            </a:r>
            <a:r>
              <a:rPr lang="en-US" b="0"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To multiply 3.985 by 10</a:t>
            </a:r>
            <a:r>
              <a:rPr lang="en-US" b="0" baseline="30000" dirty="0"/>
              <a:t>12</a:t>
            </a:r>
            <a:r>
              <a:rPr lang="en-US" b="0" dirty="0"/>
              <a:t>, would be the same thing as moving the decimal point 12 places to the right.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In order to get from 45.89 to 45,890,000, we have to move the decimal point 6 places to the right. In other words we have to multiple 45.89 by 10</a:t>
            </a:r>
            <a:r>
              <a:rPr lang="en-US" b="0" baseline="30000" dirty="0"/>
              <a:t>6</a:t>
            </a:r>
            <a:r>
              <a:rPr lang="en-US" b="0" dirty="0"/>
              <a:t>.</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2433882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2054986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1094669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4041787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Img04 = a series of images (see brief). On clicking each image, display next in the series. Cycle back to number 1 and repeat.</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849139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0.0000001 and -7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0.000000001 and -9</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3891631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Vid02 = on click, play Vid02 full screen. See appendix for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476643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Answers in grey above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Answers can be written with or without thousand separators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Indicate which answers are correct and provide the following feedback for incorrect answers:</a:t>
            </a:r>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3005249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Img01 = https://</a:t>
            </a:r>
            <a:r>
              <a:rPr lang="en-US" b="0" dirty="0" err="1"/>
              <a:t>shop.mtn.co.za</a:t>
            </a:r>
            <a:r>
              <a:rPr lang="en-US" b="0" dirty="0"/>
              <a:t>/static/images/</a:t>
            </a:r>
            <a:r>
              <a:rPr lang="en-US" b="0" dirty="0" err="1"/>
              <a:t>mtn_images</a:t>
            </a:r>
            <a:r>
              <a:rPr lang="en-US" b="0" dirty="0"/>
              <a:t>/shop/banner/S9NewBanner.jpg</a:t>
            </a:r>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596646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Vid03 = on click, play Vid03 full screen. See appendix for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1671042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Doc01 = on click, download Doc01. See appendix for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3393245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Img05 = on click, display Img05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Watch the video explanation = on click, play Vid04 full screen. See appendix for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2714235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Img06 = image of a 0.3A reading e.g. https://</a:t>
            </a:r>
            <a:r>
              <a:rPr lang="en-US" b="0" dirty="0" err="1"/>
              <a:t>i.ytimg.com</a:t>
            </a:r>
            <a:r>
              <a:rPr lang="en-US" b="0" dirty="0"/>
              <a:t>/vi/W7lZK-fCTLg/</a:t>
            </a:r>
            <a:r>
              <a:rPr lang="en-US" b="0" dirty="0" err="1"/>
              <a:t>hqdefault.jpg</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Watch the video solution = on click play vid05 full screen. See appendix for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3501508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Watch the video solution = on click play vid05 full screen. See appendix for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4073337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Watch the video solution = on click play vid07 full screen. See appendix for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3689576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Img07 = image of transmission lines e.g. https://1.bp.blogspot.com/-sXeXm3UhWHQ/VqtMX2P6Z5I/AAAAAAAAA8A/</a:t>
            </a:r>
            <a:r>
              <a:rPr lang="en-US" b="0" dirty="0" err="1"/>
              <a:t>aTNIEY-uLVA</a:t>
            </a:r>
            <a:r>
              <a:rPr lang="en-US" b="0" dirty="0"/>
              <a:t>/s1600/Transmission-</a:t>
            </a:r>
            <a:r>
              <a:rPr lang="en-US" b="0" dirty="0" err="1"/>
              <a:t>Lines.jpg</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Watch the video solution = on click play vid08 full screen. See appendix for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28268546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Watch the video solution = on click play vid09 full screen. See appendix for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1823152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Well done. There are 1,000Hz in 1kHz. We are going from smaller to bigger units so we need to divide by 1,000. 6,794Hz/1000 = 6.794kHz.</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That is not correct. Remember, there are 1,000Hz in 1kHz because the prefix k or kilo means 1,000. Because we are moving from smaller to bigger units we have to divide by 1,000. 6,794Hz/1,000 = 6.794kHz.</a:t>
            </a:r>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4148638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Img01 = https://</a:t>
            </a:r>
            <a:r>
              <a:rPr lang="en-US" b="0" dirty="0" err="1"/>
              <a:t>shop.mtn.co.za</a:t>
            </a:r>
            <a:r>
              <a:rPr lang="en-US" b="0" dirty="0"/>
              <a:t>/static/images/</a:t>
            </a:r>
            <a:r>
              <a:rPr lang="en-US" b="0" dirty="0" err="1"/>
              <a:t>mtn_images</a:t>
            </a:r>
            <a:r>
              <a:rPr lang="en-US" b="0" dirty="0"/>
              <a:t>/shop/banner/S9NewBanner.jpg</a:t>
            </a:r>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3889390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Well done. 1MV is the same as 10</a:t>
            </a:r>
            <a:r>
              <a:rPr lang="en-US" b="0" baseline="30000" dirty="0"/>
              <a:t>6</a:t>
            </a:r>
            <a:r>
              <a:rPr lang="en-US" b="0" dirty="0"/>
              <a:t> or 1 000 000V. We are moving from smaller units to bigger units so we need to divide by 10</a:t>
            </a:r>
            <a:r>
              <a:rPr lang="en-US" b="0" baseline="30000" dirty="0"/>
              <a:t>6</a:t>
            </a:r>
            <a:r>
              <a:rPr lang="en-US" b="0" dirty="0"/>
              <a:t>. 1 000 000 000V/10</a:t>
            </a:r>
            <a:r>
              <a:rPr lang="en-US" b="0" baseline="30000" dirty="0"/>
              <a:t>6</a:t>
            </a:r>
            <a:r>
              <a:rPr lang="en-US" b="0" dirty="0"/>
              <a:t> = 1 000 000 000V/1 000 000 = 1 000MV.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That is not correct. Remember, there are 1 000 000V in 1MV because the prefix M or mega means 1 000 000 or 10</a:t>
            </a:r>
            <a:r>
              <a:rPr lang="en-US" b="0" baseline="30000" dirty="0"/>
              <a:t>6</a:t>
            </a:r>
            <a:r>
              <a:rPr lang="en-US" b="0" dirty="0"/>
              <a:t>. Because we are moving from smaller to bigger units we have to divide by 1 000 000. 1 000 000 000V/10</a:t>
            </a:r>
            <a:r>
              <a:rPr lang="en-US" b="0" baseline="30000" dirty="0"/>
              <a:t>6</a:t>
            </a:r>
            <a:r>
              <a:rPr lang="en-US" b="0" dirty="0"/>
              <a:t> = 1 000 000 000V/1 000 000 = 1 000MV.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1034361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Well done. 1k</a:t>
            </a:r>
            <a:r>
              <a:rPr lang="en-GB" sz="1200" dirty="0"/>
              <a:t>Ω is the same as 1,000Ω. We are moving from smaller to bigger units so we need to divide by 1,000. 476Ω/1,000 = 0.476kΩ.</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That is not correct. Remember, there are 1 000</a:t>
            </a:r>
            <a:r>
              <a:rPr lang="en-GB" sz="1200" dirty="0"/>
              <a:t>Ω</a:t>
            </a:r>
            <a:r>
              <a:rPr lang="en-US" b="0" dirty="0"/>
              <a:t> in 1k</a:t>
            </a:r>
            <a:r>
              <a:rPr lang="en-GB" sz="1200" dirty="0"/>
              <a:t>Ω</a:t>
            </a:r>
            <a:r>
              <a:rPr lang="en-US" b="0" dirty="0"/>
              <a:t> because the prefix k or kilo means 1 000 or 10</a:t>
            </a:r>
            <a:r>
              <a:rPr lang="en-US" b="0" baseline="30000" dirty="0"/>
              <a:t>3</a:t>
            </a:r>
            <a:r>
              <a:rPr lang="en-US" b="0" dirty="0"/>
              <a:t>. Because we are moving from smaller to bigger units we have to divide by 1 000. 476</a:t>
            </a:r>
            <a:r>
              <a:rPr lang="en-GB" sz="1200" dirty="0"/>
              <a:t>Ω</a:t>
            </a:r>
            <a:r>
              <a:rPr lang="en-US" b="0" dirty="0"/>
              <a:t>/10</a:t>
            </a:r>
            <a:r>
              <a:rPr lang="en-US" b="0" baseline="30000" dirty="0"/>
              <a:t>3</a:t>
            </a:r>
            <a:r>
              <a:rPr lang="en-US" b="0" dirty="0"/>
              <a:t> = 476</a:t>
            </a:r>
            <a:r>
              <a:rPr lang="en-GB" sz="1200" dirty="0"/>
              <a:t>Ω</a:t>
            </a:r>
            <a:r>
              <a:rPr lang="en-US" b="0" dirty="0"/>
              <a:t>/1,000 = 0.476k</a:t>
            </a:r>
            <a:r>
              <a:rPr lang="en-GB" sz="1200" dirty="0"/>
              <a:t>Ω</a:t>
            </a:r>
            <a:r>
              <a:rPr lang="en-US" b="0" dirty="0"/>
              <a:t>.</a:t>
            </a:r>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34320155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Well done. 1A</a:t>
            </a:r>
            <a:r>
              <a:rPr lang="en-GB" sz="1200" dirty="0"/>
              <a:t> is the same as 1 000 000μA. We are moving from bigger to smaller units so we need to multiply by 1 000 000. 0.0078A x 1,000,000 = 7800μA.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That is not correct. Remember, there are 1,000</a:t>
            </a:r>
            <a:r>
              <a:rPr lang="en-GB" sz="1200" b="0" dirty="0"/>
              <a:t>,000</a:t>
            </a:r>
            <a:r>
              <a:rPr lang="en-GB" sz="1200" dirty="0"/>
              <a:t>μA</a:t>
            </a:r>
            <a:r>
              <a:rPr lang="en-US" b="0" dirty="0"/>
              <a:t> in 1</a:t>
            </a:r>
            <a:r>
              <a:rPr lang="en-GB" sz="1200" b="0" dirty="0"/>
              <a:t>A</a:t>
            </a:r>
            <a:r>
              <a:rPr lang="en-US" b="0" dirty="0"/>
              <a:t> because the prefix </a:t>
            </a:r>
            <a:r>
              <a:rPr lang="en-GB" sz="1200" dirty="0" err="1"/>
              <a:t>μ</a:t>
            </a:r>
            <a:r>
              <a:rPr lang="en-US" b="0" dirty="0"/>
              <a:t> or micro means 1 000 000th or 10</a:t>
            </a:r>
            <a:r>
              <a:rPr lang="en-US" b="0" baseline="30000" dirty="0"/>
              <a:t>-6</a:t>
            </a:r>
            <a:r>
              <a:rPr lang="en-US" b="0" dirty="0"/>
              <a:t>. Because we are moving from bigger to smaller units we have to multiply by 1 000 000. </a:t>
            </a:r>
            <a:r>
              <a:rPr lang="en-GB" sz="1200" dirty="0"/>
              <a:t>0.0078A x 1,000,000 = 7800μA.</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32075702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Great job. 1pF is 10</a:t>
            </a:r>
            <a:r>
              <a:rPr lang="en-US" b="0" baseline="30000" dirty="0"/>
              <a:t>-12</a:t>
            </a:r>
            <a:r>
              <a:rPr lang="en-US" b="0" dirty="0"/>
              <a:t>F and 1mF is 10</a:t>
            </a:r>
            <a:r>
              <a:rPr lang="en-US" b="0" baseline="30000" dirty="0"/>
              <a:t>-3</a:t>
            </a:r>
            <a:r>
              <a:rPr lang="en-US" b="0" dirty="0"/>
              <a:t>F</a:t>
            </a:r>
            <a:r>
              <a:rPr lang="en-GB" sz="1200" b="0" dirty="0"/>
              <a:t>, so the difference between them is 10</a:t>
            </a:r>
            <a:r>
              <a:rPr lang="en-GB" sz="1200" b="0" baseline="30000" dirty="0"/>
              <a:t>-9</a:t>
            </a:r>
            <a:r>
              <a:rPr lang="en-GB" sz="1200" b="0" dirty="0"/>
              <a:t>. </a:t>
            </a:r>
            <a:r>
              <a:rPr lang="en-GB" sz="1200" dirty="0"/>
              <a:t>We are moving from smaller to bigger units so we need to divide by 10</a:t>
            </a:r>
            <a:r>
              <a:rPr lang="en-GB" sz="1200" baseline="30000" dirty="0"/>
              <a:t>9</a:t>
            </a:r>
            <a:r>
              <a:rPr lang="en-GB" sz="1200" dirty="0"/>
              <a:t>. 3.2 / 10</a:t>
            </a:r>
            <a:r>
              <a:rPr lang="en-GB" sz="1200" baseline="30000" dirty="0"/>
              <a:t>9</a:t>
            </a:r>
            <a:r>
              <a:rPr lang="en-GB" sz="1200" dirty="0"/>
              <a:t> = 0.0000000032.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That is not correct. Remember, there are 10</a:t>
            </a:r>
            <a:r>
              <a:rPr lang="en-US" b="0" baseline="30000" dirty="0"/>
              <a:t>12</a:t>
            </a:r>
            <a:r>
              <a:rPr lang="en-US" b="0" dirty="0"/>
              <a:t> pF in 1F and 10</a:t>
            </a:r>
            <a:r>
              <a:rPr lang="en-US" b="0" baseline="30000" dirty="0"/>
              <a:t>3</a:t>
            </a:r>
            <a:r>
              <a:rPr lang="en-US" b="0" dirty="0"/>
              <a:t>mF in 1F. So there is a difference of 10</a:t>
            </a:r>
            <a:r>
              <a:rPr lang="en-US" b="0" baseline="30000" dirty="0"/>
              <a:t>9</a:t>
            </a:r>
            <a:r>
              <a:rPr lang="en-US" b="0" dirty="0"/>
              <a:t> between the units. We are going from smaller units to bigger units so we need to divide by 10</a:t>
            </a:r>
            <a:r>
              <a:rPr lang="en-US" b="0" baseline="30000" dirty="0"/>
              <a:t>9</a:t>
            </a:r>
            <a:r>
              <a:rPr lang="en-US" b="0" dirty="0"/>
              <a:t>. </a:t>
            </a:r>
            <a:r>
              <a:rPr lang="en-GB" sz="1200" dirty="0"/>
              <a:t>3.2 / 10</a:t>
            </a:r>
            <a:r>
              <a:rPr lang="en-GB" sz="1200" baseline="30000" dirty="0"/>
              <a:t>9</a:t>
            </a:r>
            <a:r>
              <a:rPr lang="en-GB" sz="1200" dirty="0"/>
              <a:t> = 0.0000000032.</a:t>
            </a:r>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8129801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Create as a clearly formatted PDF document</a:t>
            </a:r>
          </a:p>
        </p:txBody>
      </p:sp>
      <p:sp>
        <p:nvSpPr>
          <p:cNvPr id="4" name="Slide Number Placeholder 3"/>
          <p:cNvSpPr>
            <a:spLocks noGrp="1"/>
          </p:cNvSpPr>
          <p:nvPr>
            <p:ph type="sldNum" sz="quarter" idx="10"/>
          </p:nvPr>
        </p:nvSpPr>
        <p:spPr/>
        <p:txBody>
          <a:bodyPr/>
          <a:lstStyle/>
          <a:p>
            <a:fld id="{16FEC50E-693F-7248-AD71-EC691CF637E1}" type="slidenum">
              <a:rPr lang="en-GB" smtClean="0"/>
              <a:t>45</a:t>
            </a:fld>
            <a:endParaRPr lang="en-GB"/>
          </a:p>
        </p:txBody>
      </p:sp>
    </p:spTree>
    <p:extLst>
      <p:ext uri="{BB962C8B-B14F-4D97-AF65-F5344CB8AC3E}">
        <p14:creationId xmlns:p14="http://schemas.microsoft.com/office/powerpoint/2010/main" val="2159879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46</a:t>
            </a:fld>
            <a:endParaRPr lang="en-GB"/>
          </a:p>
        </p:txBody>
      </p:sp>
    </p:spTree>
    <p:extLst>
      <p:ext uri="{BB962C8B-B14F-4D97-AF65-F5344CB8AC3E}">
        <p14:creationId xmlns:p14="http://schemas.microsoft.com/office/powerpoint/2010/main" val="876688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 clicking giga present the following: “Giga is called a </a:t>
            </a:r>
            <a:r>
              <a:rPr lang="en-US" b="1" dirty="0"/>
              <a:t>prefix</a:t>
            </a:r>
            <a:r>
              <a:rPr lang="en-US" b="0" dirty="0"/>
              <a:t> and is another way of saying or </a:t>
            </a:r>
            <a:r>
              <a:rPr lang="en-US" b="1" dirty="0"/>
              <a:t>1,000,000,000</a:t>
            </a:r>
            <a:r>
              <a:rPr lang="en-US" b="0" dirty="0"/>
              <a:t> or </a:t>
            </a:r>
            <a:r>
              <a:rPr lang="en-US" b="1" dirty="0"/>
              <a:t>1 billion</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 clicking byte present the following: “ A byte is the smallest unit of information that computers can store.”</a:t>
            </a:r>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620557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b="0" dirty="0"/>
              <a:t>This is definitely the easiest and simplest way to write this really big number.</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b="0" dirty="0"/>
              <a:t>This is an OK way to write the number, although using the shorthand GB for gigabytes is a bit simpler</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b="0" dirty="0"/>
              <a:t>This is technically correct but is quite hard to read. Try saying “30 billion bytes” over and over!</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b="0" dirty="0"/>
              <a:t>This is also technically correct but imagine having to write out the number in full All. The. Time!</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3236998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 clicking button, scroll through all the following examples: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1km = 1 kilometer = 1,000m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1kg = 1 kilogram = 1,000g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1mm = 1 millimeter =1 thousandth</a:t>
                </a:r>
                <a:r>
                  <a:rPr lang="en-US" b="0" baseline="0" dirty="0"/>
                  <a:t> of a meter = </a:t>
                </a:r>
                <a:r>
                  <a:rPr lang="en-US" b="0"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1,000</m:t>
                        </m:r>
                      </m:den>
                    </m:f>
                  </m:oMath>
                </a14:m>
                <a:r>
                  <a:rPr lang="en-US" b="0" dirty="0"/>
                  <a:t> 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1MB = 1 megabyte = 1 million bytes = 1,000,000 bytes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 last example, hide button.</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 clicking button, scroll through all the following examples: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1km = 1 kilometer = 1,000m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1kg = 1 kilogram = 1,000g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1mm = 1 millimeter =1 thousandth</a:t>
                </a:r>
                <a:r>
                  <a:rPr lang="en-US" b="0" baseline="0" dirty="0"/>
                  <a:t> of a meter = </a:t>
                </a:r>
                <a:r>
                  <a:rPr lang="en-US" b="0" dirty="0"/>
                  <a:t> </a:t>
                </a:r>
                <a:r>
                  <a:rPr lang="en-US" b="0" i="0">
                    <a:latin typeface="Cambria Math" panose="02040503050406030204" pitchFamily="18" charset="0"/>
                  </a:rPr>
                  <a:t>1/1,000</a:t>
                </a:r>
                <a:r>
                  <a:rPr lang="en-US" b="0" dirty="0"/>
                  <a:t> 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1MB = 1 megabyte = 1 million bytes = 1,000,000 bytes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 last example, hide button.</a:t>
                </a:r>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1650361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1467455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Img02 = see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1294889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19736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942577"/>
            <a:ext cx="7679531" cy="2005142"/>
          </a:xfrm>
        </p:spPr>
        <p:txBody>
          <a:bodyPr anchor="b"/>
          <a:lstStyle>
            <a:lvl1pPr algn="ctr">
              <a:defRPr sz="5039"/>
            </a:lvl1pPr>
          </a:lstStyle>
          <a:p>
            <a:r>
              <a:rPr lang="en-US"/>
              <a:t>Click to edit Master title style</a:t>
            </a:r>
            <a:endParaRPr lang="en-US" dirty="0"/>
          </a:p>
        </p:txBody>
      </p:sp>
      <p:sp>
        <p:nvSpPr>
          <p:cNvPr id="3" name="Subtitle 2"/>
          <p:cNvSpPr>
            <a:spLocks noGrp="1"/>
          </p:cNvSpPr>
          <p:nvPr>
            <p:ph type="subTitle" idx="1"/>
          </p:nvPr>
        </p:nvSpPr>
        <p:spPr>
          <a:xfrm>
            <a:off x="1279922" y="3025045"/>
            <a:ext cx="7679531" cy="1390533"/>
          </a:xfrm>
        </p:spPr>
        <p:txBody>
          <a:bodyPr/>
          <a:lstStyle>
            <a:lvl1pPr marL="0" indent="0" algn="ctr">
              <a:buNone/>
              <a:defRPr sz="2016"/>
            </a:lvl1pPr>
            <a:lvl2pPr marL="383957" indent="0" algn="ctr">
              <a:buNone/>
              <a:defRPr sz="1680"/>
            </a:lvl2pPr>
            <a:lvl3pPr marL="767913" indent="0" algn="ctr">
              <a:buNone/>
              <a:defRPr sz="1512"/>
            </a:lvl3pPr>
            <a:lvl4pPr marL="1151870" indent="0" algn="ctr">
              <a:buNone/>
              <a:defRPr sz="1344"/>
            </a:lvl4pPr>
            <a:lvl5pPr marL="1535826" indent="0" algn="ctr">
              <a:buNone/>
              <a:defRPr sz="1344"/>
            </a:lvl5pPr>
            <a:lvl6pPr marL="1919783" indent="0" algn="ctr">
              <a:buNone/>
              <a:defRPr sz="1344"/>
            </a:lvl6pPr>
            <a:lvl7pPr marL="2303739" indent="0" algn="ctr">
              <a:buNone/>
              <a:defRPr sz="1344"/>
            </a:lvl7pPr>
            <a:lvl8pPr marL="2687696" indent="0" algn="ctr">
              <a:buNone/>
              <a:defRPr sz="1344"/>
            </a:lvl8pPr>
            <a:lvl9pPr marL="3071652" indent="0" algn="ctr">
              <a:buNone/>
              <a:defRPr sz="13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47C7560F-AE2B-4C36-8C1F-24CAE5A8E177}"/>
              </a:ext>
            </a:extLst>
          </p:cNvPr>
          <p:cNvSpPr/>
          <p:nvPr userDrawn="1"/>
        </p:nvSpPr>
        <p:spPr>
          <a:xfrm>
            <a:off x="105825" y="4979555"/>
            <a:ext cx="10133550"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79908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33904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306637"/>
            <a:ext cx="2207865" cy="488086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306637"/>
            <a:ext cx="6495604" cy="488086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1393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59"/>
            </a:lvl1pPr>
          </a:lstStyle>
          <a:p>
            <a:r>
              <a:rPr lang="en-US" dirty="0"/>
              <a:t>Click to edit Master title style</a:t>
            </a:r>
            <a:endParaRPr lang="en-GB" dirty="0"/>
          </a:p>
        </p:txBody>
      </p:sp>
      <p:sp>
        <p:nvSpPr>
          <p:cNvPr id="3" name="Content Placeholder 2"/>
          <p:cNvSpPr>
            <a:spLocks noGrp="1"/>
          </p:cNvSpPr>
          <p:nvPr>
            <p:ph idx="1"/>
          </p:nvPr>
        </p:nvSpPr>
        <p:spPr>
          <a:xfrm>
            <a:off x="703957" y="1533186"/>
            <a:ext cx="4347228" cy="4072678"/>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535855"/>
            <a:ext cx="4553056" cy="4044947"/>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958609"/>
            <a:ext cx="8110936" cy="427540"/>
          </a:xfrm>
        </p:spPr>
        <p:txBody>
          <a:bodyPr anchor="ctr"/>
          <a:lstStyle>
            <a:lvl1pPr marL="0" indent="0">
              <a:buNone/>
              <a:defRPr/>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5" name="TextBox 4"/>
          <p:cNvSpPr txBox="1"/>
          <p:nvPr userDrawn="1"/>
        </p:nvSpPr>
        <p:spPr>
          <a:xfrm>
            <a:off x="703958" y="4946743"/>
            <a:ext cx="748923" cy="454099"/>
          </a:xfrm>
          <a:prstGeom prst="rect">
            <a:avLst/>
          </a:prstGeom>
          <a:noFill/>
        </p:spPr>
        <p:txBody>
          <a:bodyPr wrap="none" rtlCol="0">
            <a:spAutoFit/>
          </a:bodyPr>
          <a:lstStyle/>
          <a:p>
            <a:r>
              <a:rPr lang="en-GB" sz="2351" dirty="0"/>
              <a:t>URL:</a:t>
            </a:r>
          </a:p>
        </p:txBody>
      </p:sp>
      <p:sp>
        <p:nvSpPr>
          <p:cNvPr id="8" name="Title 1"/>
          <p:cNvSpPr>
            <a:spLocks noGrp="1"/>
          </p:cNvSpPr>
          <p:nvPr>
            <p:ph type="title"/>
          </p:nvPr>
        </p:nvSpPr>
        <p:spPr>
          <a:xfrm>
            <a:off x="703957" y="306639"/>
            <a:ext cx="8831461" cy="1113227"/>
          </a:xfrm>
        </p:spPr>
        <p:txBody>
          <a:bodyPr>
            <a:normAutofit/>
          </a:bodyPr>
          <a:lstStyle>
            <a:lvl1pPr>
              <a:defRPr sz="3023"/>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5237860"/>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5237860"/>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434739"/>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438948"/>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862489"/>
            <a:ext cx="4351734" cy="3375678"/>
          </a:xfrm>
        </p:spPr>
        <p:txBody>
          <a:bodyPr/>
          <a:lstStyle/>
          <a:p>
            <a:endParaRPr lang="en-GB"/>
          </a:p>
        </p:txBody>
      </p:sp>
      <p:sp>
        <p:nvSpPr>
          <p:cNvPr id="16" name="Picture Placeholder 14"/>
          <p:cNvSpPr>
            <a:spLocks noGrp="1"/>
          </p:cNvSpPr>
          <p:nvPr>
            <p:ph type="pic" sz="quarter" idx="15"/>
          </p:nvPr>
        </p:nvSpPr>
        <p:spPr>
          <a:xfrm>
            <a:off x="5183683" y="1864238"/>
            <a:ext cx="4351734" cy="3375678"/>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5" y="5237860"/>
            <a:ext cx="8831459"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5" y="1434739"/>
            <a:ext cx="8831459"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7" y="1862489"/>
            <a:ext cx="8831461" cy="3375678"/>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5" y="596121"/>
            <a:ext cx="8831459" cy="609269"/>
          </a:xfrm>
          <a:prstGeom prst="rect">
            <a:avLst/>
          </a:prstGeom>
          <a:noFill/>
        </p:spPr>
        <p:txBody>
          <a:bodyPr wrap="square" rtlCol="0" anchor="ctr">
            <a:spAutoFit/>
          </a:bodyPr>
          <a:lstStyle/>
          <a:p>
            <a:r>
              <a:rPr lang="en-GB" sz="3359"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7" y="1547640"/>
            <a:ext cx="8831461" cy="3554404"/>
          </a:xfrm>
        </p:spPr>
        <p:txBody>
          <a:bodyPr/>
          <a:lstStyle>
            <a:lvl1pPr marL="431951" indent="-431951">
              <a:buFont typeface="+mj-lt"/>
              <a:buAutoNum type="arabicPeriod"/>
              <a:defRPr/>
            </a:lvl1pPr>
          </a:lstStyle>
          <a:p>
            <a:pPr lvl="0"/>
            <a:r>
              <a:rPr lang="en-US" dirty="0"/>
              <a:t>Click to edit Master text styles</a:t>
            </a:r>
          </a:p>
        </p:txBody>
      </p:sp>
      <p:sp>
        <p:nvSpPr>
          <p:cNvPr id="7" name="TextBox 6"/>
          <p:cNvSpPr txBox="1"/>
          <p:nvPr userDrawn="1"/>
        </p:nvSpPr>
        <p:spPr>
          <a:xfrm>
            <a:off x="703957" y="1108234"/>
            <a:ext cx="2691250" cy="454099"/>
          </a:xfrm>
          <a:prstGeom prst="rect">
            <a:avLst/>
          </a:prstGeom>
          <a:noFill/>
        </p:spPr>
        <p:txBody>
          <a:bodyPr wrap="none" rtlCol="0">
            <a:spAutoFit/>
          </a:bodyPr>
          <a:lstStyle/>
          <a:p>
            <a:r>
              <a:rPr lang="en-GB" sz="2351"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7" y="355311"/>
            <a:ext cx="8831461" cy="609269"/>
          </a:xfrm>
          <a:prstGeom prst="rect">
            <a:avLst/>
          </a:prstGeom>
          <a:noFill/>
        </p:spPr>
        <p:txBody>
          <a:bodyPr wrap="square" rtlCol="0">
            <a:spAutoFit/>
          </a:bodyPr>
          <a:lstStyle/>
          <a:p>
            <a:r>
              <a:rPr lang="en-GB" sz="3359"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85184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435864"/>
            <a:ext cx="8831461" cy="2395771"/>
          </a:xfrm>
        </p:spPr>
        <p:txBody>
          <a:bodyPr anchor="b"/>
          <a:lstStyle>
            <a:lvl1pPr>
              <a:defRPr sz="5039"/>
            </a:lvl1pPr>
          </a:lstStyle>
          <a:p>
            <a:r>
              <a:rPr lang="en-US"/>
              <a:t>Click to edit Master title style</a:t>
            </a:r>
            <a:endParaRPr lang="en-US" dirty="0"/>
          </a:p>
        </p:txBody>
      </p:sp>
      <p:sp>
        <p:nvSpPr>
          <p:cNvPr id="3" name="Text Placeholder 2"/>
          <p:cNvSpPr>
            <a:spLocks noGrp="1"/>
          </p:cNvSpPr>
          <p:nvPr>
            <p:ph type="body" idx="1"/>
          </p:nvPr>
        </p:nvSpPr>
        <p:spPr>
          <a:xfrm>
            <a:off x="698624" y="3854300"/>
            <a:ext cx="8831461" cy="1259879"/>
          </a:xfrm>
        </p:spPr>
        <p:txBody>
          <a:bodyPr/>
          <a:lstStyle>
            <a:lvl1pPr marL="0" indent="0">
              <a:buNone/>
              <a:defRPr sz="2016">
                <a:solidFill>
                  <a:schemeClr val="tx1">
                    <a:tint val="75000"/>
                  </a:schemeClr>
                </a:solidFill>
              </a:defRPr>
            </a:lvl1pPr>
            <a:lvl2pPr marL="383957" indent="0">
              <a:buNone/>
              <a:defRPr sz="1680">
                <a:solidFill>
                  <a:schemeClr val="tx1">
                    <a:tint val="75000"/>
                  </a:schemeClr>
                </a:solidFill>
              </a:defRPr>
            </a:lvl2pPr>
            <a:lvl3pPr marL="767913" indent="0">
              <a:buNone/>
              <a:defRPr sz="1512">
                <a:solidFill>
                  <a:schemeClr val="tx1">
                    <a:tint val="75000"/>
                  </a:schemeClr>
                </a:solidFill>
              </a:defRPr>
            </a:lvl3pPr>
            <a:lvl4pPr marL="1151870" indent="0">
              <a:buNone/>
              <a:defRPr sz="1344">
                <a:solidFill>
                  <a:schemeClr val="tx1">
                    <a:tint val="75000"/>
                  </a:schemeClr>
                </a:solidFill>
              </a:defRPr>
            </a:lvl4pPr>
            <a:lvl5pPr marL="1535826" indent="0">
              <a:buNone/>
              <a:defRPr sz="1344">
                <a:solidFill>
                  <a:schemeClr val="tx1">
                    <a:tint val="75000"/>
                  </a:schemeClr>
                </a:solidFill>
              </a:defRPr>
            </a:lvl5pPr>
            <a:lvl6pPr marL="1919783" indent="0">
              <a:buNone/>
              <a:defRPr sz="1344">
                <a:solidFill>
                  <a:schemeClr val="tx1">
                    <a:tint val="75000"/>
                  </a:schemeClr>
                </a:solidFill>
              </a:defRPr>
            </a:lvl6pPr>
            <a:lvl7pPr marL="2303739" indent="0">
              <a:buNone/>
              <a:defRPr sz="1344">
                <a:solidFill>
                  <a:schemeClr val="tx1">
                    <a:tint val="75000"/>
                  </a:schemeClr>
                </a:solidFill>
              </a:defRPr>
            </a:lvl7pPr>
            <a:lvl8pPr marL="2687696" indent="0">
              <a:buNone/>
              <a:defRPr sz="1344">
                <a:solidFill>
                  <a:schemeClr val="tx1">
                    <a:tint val="75000"/>
                  </a:schemeClr>
                </a:solidFill>
              </a:defRPr>
            </a:lvl8pPr>
            <a:lvl9pPr marL="3071652" indent="0">
              <a:buNone/>
              <a:defRPr sz="13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11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7350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306638"/>
            <a:ext cx="8831461" cy="11132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411865"/>
            <a:ext cx="4331735"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4" name="Content Placeholder 3"/>
          <p:cNvSpPr>
            <a:spLocks noGrp="1"/>
          </p:cNvSpPr>
          <p:nvPr>
            <p:ph sz="half" idx="2"/>
          </p:nvPr>
        </p:nvSpPr>
        <p:spPr>
          <a:xfrm>
            <a:off x="705291" y="2103799"/>
            <a:ext cx="4331735"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411865"/>
            <a:ext cx="4353068"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6" name="Content Placeholder 5"/>
          <p:cNvSpPr>
            <a:spLocks noGrp="1"/>
          </p:cNvSpPr>
          <p:nvPr>
            <p:ph sz="quarter" idx="4"/>
          </p:nvPr>
        </p:nvSpPr>
        <p:spPr>
          <a:xfrm>
            <a:off x="5183684" y="2103799"/>
            <a:ext cx="4353068"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5072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5128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4074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83963"/>
            <a:ext cx="3302465" cy="1343872"/>
          </a:xfrm>
        </p:spPr>
        <p:txBody>
          <a:bodyPr anchor="b"/>
          <a:lstStyle>
            <a:lvl1pPr>
              <a:defRPr sz="2687"/>
            </a:lvl1pPr>
          </a:lstStyle>
          <a:p>
            <a:r>
              <a:rPr lang="en-US"/>
              <a:t>Click to edit Master title style</a:t>
            </a:r>
            <a:endParaRPr lang="en-US" dirty="0"/>
          </a:p>
        </p:txBody>
      </p:sp>
      <p:sp>
        <p:nvSpPr>
          <p:cNvPr id="3" name="Content Placeholder 2"/>
          <p:cNvSpPr>
            <a:spLocks noGrp="1"/>
          </p:cNvSpPr>
          <p:nvPr>
            <p:ph idx="1"/>
          </p:nvPr>
        </p:nvSpPr>
        <p:spPr>
          <a:xfrm>
            <a:off x="4353068" y="829255"/>
            <a:ext cx="5183684" cy="4092942"/>
          </a:xfrm>
        </p:spPr>
        <p:txBody>
          <a:bodyPr/>
          <a:lstStyle>
            <a:lvl1pPr>
              <a:defRPr sz="2687"/>
            </a:lvl1pPr>
            <a:lvl2pPr>
              <a:defRPr sz="2351"/>
            </a:lvl2pPr>
            <a:lvl3pPr>
              <a:defRPr sz="2016"/>
            </a:lvl3pPr>
            <a:lvl4pPr>
              <a:defRPr sz="1680"/>
            </a:lvl4pPr>
            <a:lvl5pPr>
              <a:defRPr sz="1680"/>
            </a:lvl5pPr>
            <a:lvl6pPr>
              <a:defRPr sz="1680"/>
            </a:lvl6pPr>
            <a:lvl7pPr>
              <a:defRPr sz="1680"/>
            </a:lvl7pPr>
            <a:lvl8pPr>
              <a:defRPr sz="1680"/>
            </a:lvl8pPr>
            <a:lvl9pPr>
              <a:defRPr sz="1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727835"/>
            <a:ext cx="3302465" cy="3201028"/>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30923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83963"/>
            <a:ext cx="3302465" cy="1343872"/>
          </a:xfrm>
        </p:spPr>
        <p:txBody>
          <a:bodyPr anchor="b"/>
          <a:lstStyle>
            <a:lvl1pPr>
              <a:defRPr sz="268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829255"/>
            <a:ext cx="5183684" cy="4092942"/>
          </a:xfrm>
        </p:spPr>
        <p:txBody>
          <a:bodyPr anchor="t"/>
          <a:lstStyle>
            <a:lvl1pPr marL="0" indent="0">
              <a:buNone/>
              <a:defRPr sz="2687"/>
            </a:lvl1pPr>
            <a:lvl2pPr marL="383957" indent="0">
              <a:buNone/>
              <a:defRPr sz="2351"/>
            </a:lvl2pPr>
            <a:lvl3pPr marL="767913" indent="0">
              <a:buNone/>
              <a:defRPr sz="2016"/>
            </a:lvl3pPr>
            <a:lvl4pPr marL="1151870" indent="0">
              <a:buNone/>
              <a:defRPr sz="1680"/>
            </a:lvl4pPr>
            <a:lvl5pPr marL="1535826" indent="0">
              <a:buNone/>
              <a:defRPr sz="1680"/>
            </a:lvl5pPr>
            <a:lvl6pPr marL="1919783" indent="0">
              <a:buNone/>
              <a:defRPr sz="1680"/>
            </a:lvl6pPr>
            <a:lvl7pPr marL="2303739" indent="0">
              <a:buNone/>
              <a:defRPr sz="1680"/>
            </a:lvl7pPr>
            <a:lvl8pPr marL="2687696" indent="0">
              <a:buNone/>
              <a:defRPr sz="1680"/>
            </a:lvl8pPr>
            <a:lvl9pPr marL="3071652" indent="0">
              <a:buNone/>
              <a:defRPr sz="1680"/>
            </a:lvl9pPr>
          </a:lstStyle>
          <a:p>
            <a:r>
              <a:rPr lang="en-US"/>
              <a:t>Click icon to add picture</a:t>
            </a:r>
            <a:endParaRPr lang="en-US" dirty="0"/>
          </a:p>
        </p:txBody>
      </p:sp>
      <p:sp>
        <p:nvSpPr>
          <p:cNvPr id="4" name="Text Placeholder 3"/>
          <p:cNvSpPr>
            <a:spLocks noGrp="1"/>
          </p:cNvSpPr>
          <p:nvPr>
            <p:ph type="body" sz="half" idx="2"/>
          </p:nvPr>
        </p:nvSpPr>
        <p:spPr>
          <a:xfrm>
            <a:off x="705291" y="1727835"/>
            <a:ext cx="3302465" cy="3201028"/>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36466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306638"/>
            <a:ext cx="8831461" cy="11132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533187"/>
            <a:ext cx="8831461" cy="36543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5338158"/>
            <a:ext cx="2303859" cy="306637"/>
          </a:xfrm>
          <a:prstGeom prst="rect">
            <a:avLst/>
          </a:prstGeom>
        </p:spPr>
        <p:txBody>
          <a:bodyPr vert="horz" lIns="91440" tIns="45720" rIns="91440" bIns="45720" rtlCol="0" anchor="ctr"/>
          <a:lstStyle>
            <a:lvl1pPr algn="l">
              <a:defRPr sz="1008">
                <a:solidFill>
                  <a:schemeClr val="tx1">
                    <a:tint val="75000"/>
                  </a:schemeClr>
                </a:solidFill>
              </a:defRPr>
            </a:lvl1pPr>
          </a:lstStyle>
          <a:p>
            <a:fld id="{C764DE79-268F-4C1A-8933-263129D2AF90}" type="datetimeFigureOut">
              <a:rPr lang="en-US" smtClean="0"/>
              <a:t>11/15/2018</a:t>
            </a:fld>
            <a:endParaRPr lang="en-US" dirty="0"/>
          </a:p>
        </p:txBody>
      </p:sp>
      <p:sp>
        <p:nvSpPr>
          <p:cNvPr id="5" name="Footer Placeholder 4"/>
          <p:cNvSpPr>
            <a:spLocks noGrp="1"/>
          </p:cNvSpPr>
          <p:nvPr>
            <p:ph type="ftr" sz="quarter" idx="3"/>
          </p:nvPr>
        </p:nvSpPr>
        <p:spPr>
          <a:xfrm>
            <a:off x="3391793" y="5338158"/>
            <a:ext cx="3455789" cy="306637"/>
          </a:xfrm>
          <a:prstGeom prst="rect">
            <a:avLst/>
          </a:prstGeom>
        </p:spPr>
        <p:txBody>
          <a:bodyPr vert="horz" lIns="91440" tIns="45720" rIns="91440" bIns="45720" rtlCol="0" anchor="ctr"/>
          <a:lstStyle>
            <a:lvl1pPr algn="ctr">
              <a:defRPr sz="100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5338158"/>
            <a:ext cx="2303859" cy="306637"/>
          </a:xfrm>
          <a:prstGeom prst="rect">
            <a:avLst/>
          </a:prstGeom>
        </p:spPr>
        <p:txBody>
          <a:bodyPr vert="horz" lIns="91440" tIns="45720" rIns="91440" bIns="45720" rtlCol="0" anchor="ctr"/>
          <a:lstStyle>
            <a:lvl1pPr algn="r">
              <a:defRPr sz="1008">
                <a:solidFill>
                  <a:schemeClr val="tx1">
                    <a:tint val="75000"/>
                  </a:schemeClr>
                </a:solidFill>
              </a:defRPr>
            </a:lvl1pPr>
          </a:lstStyle>
          <a:p>
            <a:fld id="{48F63A3B-78C7-47BE-AE5E-E10140E04643}" type="slidenum">
              <a:rPr lang="en-US" smtClean="0"/>
              <a:t>‹#›</a:t>
            </a:fld>
            <a:endParaRPr lang="en-US" dirty="0"/>
          </a:p>
        </p:txBody>
      </p:sp>
    </p:spTree>
    <p:custDataLst>
      <p:tags r:id="rId18"/>
    </p:custDataLst>
    <p:extLst>
      <p:ext uri="{BB962C8B-B14F-4D97-AF65-F5344CB8AC3E}">
        <p14:creationId xmlns:p14="http://schemas.microsoft.com/office/powerpoint/2010/main" val="26555721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65" r:id="rId12"/>
    <p:sldLayoutId id="2147483661" r:id="rId13"/>
    <p:sldLayoutId id="2147483652" r:id="rId14"/>
    <p:sldLayoutId id="2147483664" r:id="rId15"/>
    <p:sldLayoutId id="2147483660" r:id="rId16"/>
  </p:sldLayoutIdLst>
  <p:txStyles>
    <p:titleStyle>
      <a:lvl1pPr algn="l" defTabSz="767913" rtl="0" eaLnBrk="1" latinLnBrk="0" hangingPunct="1">
        <a:lnSpc>
          <a:spcPct val="90000"/>
        </a:lnSpc>
        <a:spcBef>
          <a:spcPct val="0"/>
        </a:spcBef>
        <a:buNone/>
        <a:defRPr sz="3695" kern="1200">
          <a:solidFill>
            <a:schemeClr val="tx1"/>
          </a:solidFill>
          <a:latin typeface="+mj-lt"/>
          <a:ea typeface="+mj-ea"/>
          <a:cs typeface="+mj-cs"/>
        </a:defRPr>
      </a:lvl1pPr>
    </p:titleStyle>
    <p:bodyStyle>
      <a:lvl1pPr marL="191978" indent="-191978" algn="l" defTabSz="767913" rtl="0" eaLnBrk="1" latinLnBrk="0" hangingPunct="1">
        <a:lnSpc>
          <a:spcPct val="90000"/>
        </a:lnSpc>
        <a:spcBef>
          <a:spcPts val="840"/>
        </a:spcBef>
        <a:buFont typeface="Arial" panose="020B0604020202020204" pitchFamily="34" charset="0"/>
        <a:buChar char="•"/>
        <a:defRPr sz="2351" kern="1200">
          <a:solidFill>
            <a:schemeClr val="tx1"/>
          </a:solidFill>
          <a:latin typeface="+mn-lt"/>
          <a:ea typeface="+mn-ea"/>
          <a:cs typeface="+mn-cs"/>
        </a:defRPr>
      </a:lvl1pPr>
      <a:lvl2pPr marL="575935" indent="-191978" algn="l" defTabSz="767913" rtl="0" eaLnBrk="1" latinLnBrk="0" hangingPunct="1">
        <a:lnSpc>
          <a:spcPct val="90000"/>
        </a:lnSpc>
        <a:spcBef>
          <a:spcPts val="420"/>
        </a:spcBef>
        <a:buFont typeface="Arial" panose="020B0604020202020204" pitchFamily="34" charset="0"/>
        <a:buChar char="•"/>
        <a:defRPr sz="2016" kern="1200">
          <a:solidFill>
            <a:schemeClr val="tx1"/>
          </a:solidFill>
          <a:latin typeface="+mn-lt"/>
          <a:ea typeface="+mn-ea"/>
          <a:cs typeface="+mn-cs"/>
        </a:defRPr>
      </a:lvl2pPr>
      <a:lvl3pPr marL="959891" indent="-191978" algn="l" defTabSz="767913" rtl="0" eaLnBrk="1" latinLnBrk="0" hangingPunct="1">
        <a:lnSpc>
          <a:spcPct val="90000"/>
        </a:lnSpc>
        <a:spcBef>
          <a:spcPts val="420"/>
        </a:spcBef>
        <a:buFont typeface="Arial" panose="020B0604020202020204" pitchFamily="34" charset="0"/>
        <a:buChar char="•"/>
        <a:defRPr sz="1680" kern="1200">
          <a:solidFill>
            <a:schemeClr val="tx1"/>
          </a:solidFill>
          <a:latin typeface="+mn-lt"/>
          <a:ea typeface="+mn-ea"/>
          <a:cs typeface="+mn-cs"/>
        </a:defRPr>
      </a:lvl3pPr>
      <a:lvl4pPr marL="134384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4pPr>
      <a:lvl5pPr marL="1727805"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5pPr>
      <a:lvl6pPr marL="211176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6pPr>
      <a:lvl7pPr marL="249571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7pPr>
      <a:lvl8pPr marL="2879674"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8pPr>
      <a:lvl9pPr marL="326363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9pPr>
    </p:bodyStyle>
    <p:otherStyle>
      <a:defPPr>
        <a:defRPr lang="en-US"/>
      </a:defPPr>
      <a:lvl1pPr marL="0" algn="l" defTabSz="767913" rtl="0" eaLnBrk="1" latinLnBrk="0" hangingPunct="1">
        <a:defRPr sz="1512" kern="1200">
          <a:solidFill>
            <a:schemeClr val="tx1"/>
          </a:solidFill>
          <a:latin typeface="+mn-lt"/>
          <a:ea typeface="+mn-ea"/>
          <a:cs typeface="+mn-cs"/>
        </a:defRPr>
      </a:lvl1pPr>
      <a:lvl2pPr marL="383957" algn="l" defTabSz="767913" rtl="0" eaLnBrk="1" latinLnBrk="0" hangingPunct="1">
        <a:defRPr sz="1512" kern="1200">
          <a:solidFill>
            <a:schemeClr val="tx1"/>
          </a:solidFill>
          <a:latin typeface="+mn-lt"/>
          <a:ea typeface="+mn-ea"/>
          <a:cs typeface="+mn-cs"/>
        </a:defRPr>
      </a:lvl2pPr>
      <a:lvl3pPr marL="767913" algn="l" defTabSz="767913" rtl="0" eaLnBrk="1" latinLnBrk="0" hangingPunct="1">
        <a:defRPr sz="1512" kern="1200">
          <a:solidFill>
            <a:schemeClr val="tx1"/>
          </a:solidFill>
          <a:latin typeface="+mn-lt"/>
          <a:ea typeface="+mn-ea"/>
          <a:cs typeface="+mn-cs"/>
        </a:defRPr>
      </a:lvl3pPr>
      <a:lvl4pPr marL="1151870" algn="l" defTabSz="767913" rtl="0" eaLnBrk="1" latinLnBrk="0" hangingPunct="1">
        <a:defRPr sz="1512" kern="1200">
          <a:solidFill>
            <a:schemeClr val="tx1"/>
          </a:solidFill>
          <a:latin typeface="+mn-lt"/>
          <a:ea typeface="+mn-ea"/>
          <a:cs typeface="+mn-cs"/>
        </a:defRPr>
      </a:lvl4pPr>
      <a:lvl5pPr marL="1535826" algn="l" defTabSz="767913" rtl="0" eaLnBrk="1" latinLnBrk="0" hangingPunct="1">
        <a:defRPr sz="1512" kern="1200">
          <a:solidFill>
            <a:schemeClr val="tx1"/>
          </a:solidFill>
          <a:latin typeface="+mn-lt"/>
          <a:ea typeface="+mn-ea"/>
          <a:cs typeface="+mn-cs"/>
        </a:defRPr>
      </a:lvl5pPr>
      <a:lvl6pPr marL="1919783" algn="l" defTabSz="767913" rtl="0" eaLnBrk="1" latinLnBrk="0" hangingPunct="1">
        <a:defRPr sz="1512" kern="1200">
          <a:solidFill>
            <a:schemeClr val="tx1"/>
          </a:solidFill>
          <a:latin typeface="+mn-lt"/>
          <a:ea typeface="+mn-ea"/>
          <a:cs typeface="+mn-cs"/>
        </a:defRPr>
      </a:lvl6pPr>
      <a:lvl7pPr marL="2303739" algn="l" defTabSz="767913" rtl="0" eaLnBrk="1" latinLnBrk="0" hangingPunct="1">
        <a:defRPr sz="1512" kern="1200">
          <a:solidFill>
            <a:schemeClr val="tx1"/>
          </a:solidFill>
          <a:latin typeface="+mn-lt"/>
          <a:ea typeface="+mn-ea"/>
          <a:cs typeface="+mn-cs"/>
        </a:defRPr>
      </a:lvl7pPr>
      <a:lvl8pPr marL="2687696" algn="l" defTabSz="767913" rtl="0" eaLnBrk="1" latinLnBrk="0" hangingPunct="1">
        <a:defRPr sz="1512" kern="1200">
          <a:solidFill>
            <a:schemeClr val="tx1"/>
          </a:solidFill>
          <a:latin typeface="+mn-lt"/>
          <a:ea typeface="+mn-ea"/>
          <a:cs typeface="+mn-cs"/>
        </a:defRPr>
      </a:lvl8pPr>
      <a:lvl9pPr marL="3071652" algn="l" defTabSz="767913" rtl="0" eaLnBrk="1" latinLnBrk="0" hangingPunct="1">
        <a:defRPr sz="15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3.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4.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12.png"/><Relationship Id="rId5" Type="http://schemas.openxmlformats.org/officeDocument/2006/relationships/image" Target="../media/image3.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7.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3.png"/><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3.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3.sv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5.sv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5.sv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6.tiff"/><Relationship Id="rId5" Type="http://schemas.openxmlformats.org/officeDocument/2006/relationships/image" Target="../media/image3.sv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3.sv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3.sv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7.tiff"/><Relationship Id="rId5" Type="http://schemas.openxmlformats.org/officeDocument/2006/relationships/image" Target="../media/image3.sv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3.sv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tiff"/></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diagramColors" Target="../diagrams/colors1.xml"/><Relationship Id="rId11"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3.sv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World of Electrician</a:t>
            </a:r>
          </a:p>
        </p:txBody>
      </p:sp>
      <p:sp>
        <p:nvSpPr>
          <p:cNvPr id="3" name="Subtitle 2"/>
          <p:cNvSpPr>
            <a:spLocks noGrp="1"/>
          </p:cNvSpPr>
          <p:nvPr>
            <p:ph type="subTitle" idx="1"/>
          </p:nvPr>
        </p:nvSpPr>
        <p:spPr/>
        <p:txBody>
          <a:bodyPr/>
          <a:lstStyle/>
          <a:p>
            <a:r>
              <a:rPr lang="en-GB" dirty="0"/>
              <a:t>Topic 5- Working with Units and Prefixes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Can you see the pattern?</a:t>
            </a:r>
          </a:p>
        </p:txBody>
      </p:sp>
      <p:sp>
        <p:nvSpPr>
          <p:cNvPr id="3" name="Content Placeholder 2"/>
          <p:cNvSpPr>
            <a:spLocks noGrp="1"/>
          </p:cNvSpPr>
          <p:nvPr>
            <p:ph idx="1"/>
          </p:nvPr>
        </p:nvSpPr>
        <p:spPr>
          <a:xfrm>
            <a:off x="809327" y="1205842"/>
            <a:ext cx="8611163" cy="2658236"/>
          </a:xfrm>
        </p:spPr>
        <p:txBody>
          <a:bodyPr>
            <a:noAutofit/>
          </a:bodyPr>
          <a:lstStyle/>
          <a:p>
            <a:pPr marL="0" indent="0">
              <a:buNone/>
            </a:pPr>
            <a:r>
              <a:rPr lang="en-GB" sz="2400" dirty="0"/>
              <a:t>Have a look at this.</a:t>
            </a:r>
          </a:p>
          <a:p>
            <a:pPr marL="0" indent="0">
              <a:buNone/>
            </a:pPr>
            <a:r>
              <a:rPr lang="en-GB" sz="2400" dirty="0"/>
              <a:t>100 		= 10 x 10				= 10</a:t>
            </a:r>
            <a:r>
              <a:rPr lang="en-GB" sz="2400" baseline="30000" dirty="0"/>
              <a:t>2</a:t>
            </a:r>
          </a:p>
          <a:p>
            <a:pPr marL="0" indent="0">
              <a:buNone/>
            </a:pPr>
            <a:r>
              <a:rPr lang="en-GB" sz="2400" dirty="0"/>
              <a:t>1 000 		= 10 x 10 x 10			= 10</a:t>
            </a:r>
            <a:r>
              <a:rPr lang="en-GB" sz="2400" baseline="30000" dirty="0"/>
              <a:t>3</a:t>
            </a:r>
          </a:p>
          <a:p>
            <a:pPr marL="0" indent="0">
              <a:buNone/>
            </a:pPr>
            <a:r>
              <a:rPr lang="en-GB" sz="2400" dirty="0"/>
              <a:t>10 000 	= 10 x 10 x 10 x 10			= 10</a:t>
            </a:r>
            <a:r>
              <a:rPr lang="en-GB" sz="2400" baseline="30000" dirty="0"/>
              <a:t>4</a:t>
            </a:r>
          </a:p>
          <a:p>
            <a:pPr marL="0" indent="0">
              <a:buNone/>
            </a:pPr>
            <a:r>
              <a:rPr lang="en-GB" sz="2400" dirty="0"/>
              <a:t>100 000 	= 10 x 10 x 10 x 10 x 10		= 10</a:t>
            </a:r>
            <a:r>
              <a:rPr lang="en-GB" sz="2400" baseline="30000" dirty="0"/>
              <a:t>5</a:t>
            </a:r>
          </a:p>
          <a:p>
            <a:pPr marL="0" indent="0">
              <a:buNone/>
            </a:pPr>
            <a:r>
              <a:rPr lang="en-GB" sz="2400" dirty="0"/>
              <a:t>1 000 000	= 10 x 10 x 10 x 10 x 10 x 10 	= 10</a:t>
            </a:r>
            <a:r>
              <a:rPr lang="en-GB" sz="2400" baseline="30000" dirty="0"/>
              <a:t>6</a:t>
            </a:r>
          </a:p>
        </p:txBody>
      </p:sp>
      <p:sp>
        <p:nvSpPr>
          <p:cNvPr id="4" name="TextBox 3">
            <a:extLst>
              <a:ext uri="{FF2B5EF4-FFF2-40B4-BE49-F238E27FC236}">
                <a16:creationId xmlns:a16="http://schemas.microsoft.com/office/drawing/2014/main" id="{9829FDFB-7647-BE49-A842-6ED1A76FBABB}"/>
              </a:ext>
            </a:extLst>
          </p:cNvPr>
          <p:cNvSpPr txBox="1"/>
          <p:nvPr/>
        </p:nvSpPr>
        <p:spPr>
          <a:xfrm>
            <a:off x="443852" y="4347783"/>
            <a:ext cx="1989632" cy="1200329"/>
          </a:xfrm>
          <a:prstGeom prst="rect">
            <a:avLst/>
          </a:prstGeom>
          <a:noFill/>
        </p:spPr>
        <p:txBody>
          <a:bodyPr wrap="square" rtlCol="0">
            <a:spAutoFit/>
          </a:bodyPr>
          <a:lstStyle/>
          <a:p>
            <a:pPr algn="ctr"/>
            <a:r>
              <a:rPr lang="en-GB" sz="2400" b="1" dirty="0">
                <a:solidFill>
                  <a:schemeClr val="tx2"/>
                </a:solidFill>
              </a:rPr>
              <a:t>The number of zeros in the number</a:t>
            </a:r>
          </a:p>
        </p:txBody>
      </p:sp>
      <p:sp>
        <p:nvSpPr>
          <p:cNvPr id="7" name="TextBox 6">
            <a:extLst>
              <a:ext uri="{FF2B5EF4-FFF2-40B4-BE49-F238E27FC236}">
                <a16:creationId xmlns:a16="http://schemas.microsoft.com/office/drawing/2014/main" id="{52D536F6-5D16-D647-8A42-13C260014787}"/>
              </a:ext>
            </a:extLst>
          </p:cNvPr>
          <p:cNvSpPr txBox="1"/>
          <p:nvPr/>
        </p:nvSpPr>
        <p:spPr>
          <a:xfrm>
            <a:off x="2639961" y="4347783"/>
            <a:ext cx="2913151" cy="1200329"/>
          </a:xfrm>
          <a:prstGeom prst="rect">
            <a:avLst/>
          </a:prstGeom>
          <a:noFill/>
        </p:spPr>
        <p:txBody>
          <a:bodyPr wrap="square" rtlCol="0">
            <a:spAutoFit/>
          </a:bodyPr>
          <a:lstStyle/>
          <a:p>
            <a:pPr algn="ctr"/>
            <a:r>
              <a:rPr lang="en-GB" sz="2400" b="1" dirty="0">
                <a:solidFill>
                  <a:schemeClr val="tx2"/>
                </a:solidFill>
              </a:rPr>
              <a:t>Is the same as the number of 10’s multiplied</a:t>
            </a:r>
          </a:p>
        </p:txBody>
      </p:sp>
      <p:sp>
        <p:nvSpPr>
          <p:cNvPr id="8" name="TextBox 7">
            <a:extLst>
              <a:ext uri="{FF2B5EF4-FFF2-40B4-BE49-F238E27FC236}">
                <a16:creationId xmlns:a16="http://schemas.microsoft.com/office/drawing/2014/main" id="{57A9F818-3343-234C-BFA9-A5D77CDE2333}"/>
              </a:ext>
            </a:extLst>
          </p:cNvPr>
          <p:cNvSpPr txBox="1"/>
          <p:nvPr/>
        </p:nvSpPr>
        <p:spPr>
          <a:xfrm>
            <a:off x="5806700" y="4347782"/>
            <a:ext cx="1989632" cy="830997"/>
          </a:xfrm>
          <a:prstGeom prst="rect">
            <a:avLst/>
          </a:prstGeom>
          <a:noFill/>
        </p:spPr>
        <p:txBody>
          <a:bodyPr wrap="square" rtlCol="0">
            <a:spAutoFit/>
          </a:bodyPr>
          <a:lstStyle/>
          <a:p>
            <a:pPr algn="ctr"/>
            <a:r>
              <a:rPr lang="en-GB" sz="2400" b="1" dirty="0">
                <a:solidFill>
                  <a:schemeClr val="tx2"/>
                </a:solidFill>
              </a:rPr>
              <a:t>Is the same as the exponent</a:t>
            </a:r>
          </a:p>
        </p:txBody>
      </p:sp>
      <p:cxnSp>
        <p:nvCxnSpPr>
          <p:cNvPr id="9" name="Straight Arrow Connector 8">
            <a:extLst>
              <a:ext uri="{FF2B5EF4-FFF2-40B4-BE49-F238E27FC236}">
                <a16:creationId xmlns:a16="http://schemas.microsoft.com/office/drawing/2014/main" id="{1A7319D7-E19A-D546-AC74-8D53B6CBF91A}"/>
              </a:ext>
            </a:extLst>
          </p:cNvPr>
          <p:cNvCxnSpPr>
            <a:cxnSpLocks/>
            <a:stCxn id="4" idx="0"/>
          </p:cNvCxnSpPr>
          <p:nvPr/>
        </p:nvCxnSpPr>
        <p:spPr>
          <a:xfrm flipV="1">
            <a:off x="1438668" y="3746091"/>
            <a:ext cx="0" cy="601692"/>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B84F65C-B278-6B46-9909-783B6C727748}"/>
              </a:ext>
            </a:extLst>
          </p:cNvPr>
          <p:cNvCxnSpPr>
            <a:cxnSpLocks/>
          </p:cNvCxnSpPr>
          <p:nvPr/>
        </p:nvCxnSpPr>
        <p:spPr>
          <a:xfrm flipV="1">
            <a:off x="4133083" y="3746091"/>
            <a:ext cx="0" cy="601692"/>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CA10634-474C-AF4E-9268-85F35EF18DAD}"/>
              </a:ext>
            </a:extLst>
          </p:cNvPr>
          <p:cNvCxnSpPr>
            <a:cxnSpLocks/>
          </p:cNvCxnSpPr>
          <p:nvPr/>
        </p:nvCxnSpPr>
        <p:spPr>
          <a:xfrm flipV="1">
            <a:off x="6674722" y="3786383"/>
            <a:ext cx="0" cy="601692"/>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62285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D6C95037-E052-2A4B-ADBA-7B361226BED3}"/>
              </a:ext>
            </a:extLst>
          </p:cNvPr>
          <p:cNvSpPr txBox="1"/>
          <p:nvPr/>
        </p:nvSpPr>
        <p:spPr>
          <a:xfrm>
            <a:off x="969557" y="1846843"/>
            <a:ext cx="6157455" cy="3831818"/>
          </a:xfrm>
          <a:prstGeom prst="rect">
            <a:avLst/>
          </a:prstGeom>
          <a:noFill/>
        </p:spPr>
        <p:txBody>
          <a:bodyPr wrap="none" rtlCol="0">
            <a:spAutoFit/>
          </a:bodyPr>
          <a:lstStyle/>
          <a:p>
            <a:pPr>
              <a:spcAft>
                <a:spcPts val="1800"/>
              </a:spcAft>
            </a:pPr>
            <a:r>
              <a:rPr lang="en-GB" sz="2800" dirty="0"/>
              <a:t>10</a:t>
            </a:r>
            <a:r>
              <a:rPr lang="en-GB" sz="2800" baseline="30000" dirty="0"/>
              <a:t>1</a:t>
            </a:r>
            <a:r>
              <a:rPr lang="en-GB" sz="2800" dirty="0"/>
              <a:t>     = 10 = </a:t>
            </a:r>
            <a:r>
              <a:rPr lang="en-GB" sz="2800" b="1" dirty="0"/>
              <a:t>10</a:t>
            </a:r>
          </a:p>
          <a:p>
            <a:pPr>
              <a:spcAft>
                <a:spcPts val="1800"/>
              </a:spcAft>
            </a:pPr>
            <a:r>
              <a:rPr lang="en-GB" sz="2800" dirty="0"/>
              <a:t>10</a:t>
            </a:r>
            <a:r>
              <a:rPr lang="en-GB" sz="2800" baseline="30000" dirty="0"/>
              <a:t>2</a:t>
            </a:r>
            <a:r>
              <a:rPr lang="en-GB" sz="2800" dirty="0"/>
              <a:t>     = 10 x 10 = </a:t>
            </a:r>
            <a:r>
              <a:rPr lang="en-GB" sz="2800" b="1" dirty="0"/>
              <a:t>100</a:t>
            </a:r>
          </a:p>
          <a:p>
            <a:pPr>
              <a:spcAft>
                <a:spcPts val="1800"/>
              </a:spcAft>
            </a:pPr>
            <a:r>
              <a:rPr lang="en-GB" sz="2800" dirty="0"/>
              <a:t>           = 10 x 10 x 10 = 1,000 </a:t>
            </a:r>
          </a:p>
          <a:p>
            <a:pPr>
              <a:spcAft>
                <a:spcPts val="1800"/>
              </a:spcAft>
            </a:pPr>
            <a:r>
              <a:rPr lang="en-GB" sz="2800" dirty="0"/>
              <a:t>10</a:t>
            </a:r>
            <a:r>
              <a:rPr lang="en-GB" sz="2800" baseline="30000" dirty="0"/>
              <a:t>4</a:t>
            </a:r>
            <a:r>
              <a:rPr lang="en-GB" sz="2800" dirty="0"/>
              <a:t>     = 10 x 10 x 10 x 10 = </a:t>
            </a:r>
          </a:p>
          <a:p>
            <a:pPr>
              <a:spcAft>
                <a:spcPts val="1800"/>
              </a:spcAft>
            </a:pPr>
            <a:r>
              <a:rPr lang="en-GB" sz="2800" dirty="0"/>
              <a:t>           = 10 x 10 x 10 x 10 x 10 = 100,000 </a:t>
            </a:r>
          </a:p>
          <a:p>
            <a:pPr>
              <a:spcAft>
                <a:spcPts val="1800"/>
              </a:spcAft>
            </a:pPr>
            <a:r>
              <a:rPr lang="en-GB" sz="2800" dirty="0"/>
              <a:t>10</a:t>
            </a:r>
            <a:r>
              <a:rPr lang="en-GB" sz="2800" baseline="30000" dirty="0"/>
              <a:t>7</a:t>
            </a:r>
            <a:r>
              <a:rPr lang="en-GB" sz="2800" dirty="0"/>
              <a:t>     = 10 x 10 x 10 x 10 x 10 x 10 x 10 = </a:t>
            </a:r>
          </a:p>
        </p:txBody>
      </p:sp>
      <p:sp>
        <p:nvSpPr>
          <p:cNvPr id="2" name="Title 1"/>
          <p:cNvSpPr>
            <a:spLocks noGrp="1"/>
          </p:cNvSpPr>
          <p:nvPr>
            <p:ph type="title"/>
          </p:nvPr>
        </p:nvSpPr>
        <p:spPr>
          <a:xfrm>
            <a:off x="443852" y="306638"/>
            <a:ext cx="8831461" cy="1113227"/>
          </a:xfrm>
        </p:spPr>
        <p:txBody>
          <a:bodyPr/>
          <a:lstStyle/>
          <a:p>
            <a:r>
              <a:rPr lang="en-GB" dirty="0"/>
              <a:t>Fill in the gaps</a:t>
            </a:r>
          </a:p>
        </p:txBody>
      </p:sp>
      <p:sp>
        <p:nvSpPr>
          <p:cNvPr id="8" name="Rectangle 7">
            <a:extLst>
              <a:ext uri="{FF2B5EF4-FFF2-40B4-BE49-F238E27FC236}">
                <a16:creationId xmlns:a16="http://schemas.microsoft.com/office/drawing/2014/main" id="{77F94683-2DB4-B34C-B1BC-606805717AC5}"/>
              </a:ext>
            </a:extLst>
          </p:cNvPr>
          <p:cNvSpPr/>
          <p:nvPr/>
        </p:nvSpPr>
        <p:spPr>
          <a:xfrm>
            <a:off x="956809" y="1347535"/>
            <a:ext cx="8382035" cy="461665"/>
          </a:xfrm>
          <a:prstGeom prst="rect">
            <a:avLst/>
          </a:prstGeom>
          <a:solidFill>
            <a:schemeClr val="tx2">
              <a:lumMod val="40000"/>
              <a:lumOff val="60000"/>
            </a:schemeClr>
          </a:solidFill>
        </p:spPr>
        <p:txBody>
          <a:bodyPr wrap="square">
            <a:spAutoFit/>
          </a:bodyPr>
          <a:lstStyle/>
          <a:p>
            <a:r>
              <a:rPr lang="en-GB" sz="2400" i="1" dirty="0"/>
              <a:t>Enter the correct answer into the box.</a:t>
            </a:r>
          </a:p>
        </p:txBody>
      </p:sp>
      <p:pic>
        <p:nvPicPr>
          <p:cNvPr id="9" name="Graphic 8" descr="User">
            <a:extLst>
              <a:ext uri="{FF2B5EF4-FFF2-40B4-BE49-F238E27FC236}">
                <a16:creationId xmlns:a16="http://schemas.microsoft.com/office/drawing/2014/main" id="{C0A79A0D-7218-AD46-A018-61506F07C3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016" y="1186672"/>
            <a:ext cx="854046" cy="854046"/>
          </a:xfrm>
          <a:prstGeom prst="rect">
            <a:avLst/>
          </a:prstGeom>
        </p:spPr>
      </p:pic>
      <p:sp>
        <p:nvSpPr>
          <p:cNvPr id="18" name="Rectangle 17">
            <a:extLst>
              <a:ext uri="{FF2B5EF4-FFF2-40B4-BE49-F238E27FC236}">
                <a16:creationId xmlns:a16="http://schemas.microsoft.com/office/drawing/2014/main" id="{BCDB9003-DA74-5B4E-A8E8-561200296C9B}"/>
              </a:ext>
            </a:extLst>
          </p:cNvPr>
          <p:cNvSpPr/>
          <p:nvPr/>
        </p:nvSpPr>
        <p:spPr>
          <a:xfrm>
            <a:off x="1105211" y="4492752"/>
            <a:ext cx="329381" cy="360000"/>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68553CD-EAC6-B843-BDB6-EEC6F353D310}"/>
              </a:ext>
            </a:extLst>
          </p:cNvPr>
          <p:cNvSpPr/>
          <p:nvPr/>
        </p:nvSpPr>
        <p:spPr>
          <a:xfrm>
            <a:off x="5005095" y="3908796"/>
            <a:ext cx="1386345" cy="360000"/>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141B225-21A6-8A40-90A3-9612A6E06474}"/>
              </a:ext>
            </a:extLst>
          </p:cNvPr>
          <p:cNvSpPr/>
          <p:nvPr/>
        </p:nvSpPr>
        <p:spPr>
          <a:xfrm>
            <a:off x="6959817" y="5215956"/>
            <a:ext cx="2300748" cy="360000"/>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23B08324-9E02-124C-9A85-4FA0C00F37E9}"/>
              </a:ext>
            </a:extLst>
          </p:cNvPr>
          <p:cNvSpPr/>
          <p:nvPr/>
        </p:nvSpPr>
        <p:spPr>
          <a:xfrm>
            <a:off x="7160196" y="2420650"/>
            <a:ext cx="2178648" cy="5526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t>Submit</a:t>
            </a:r>
          </a:p>
        </p:txBody>
      </p:sp>
      <p:sp>
        <p:nvSpPr>
          <p:cNvPr id="34" name="Rectangle 33">
            <a:extLst>
              <a:ext uri="{FF2B5EF4-FFF2-40B4-BE49-F238E27FC236}">
                <a16:creationId xmlns:a16="http://schemas.microsoft.com/office/drawing/2014/main" id="{7A9DB68B-131D-F24C-B7B3-8E4D08A87FBC}"/>
              </a:ext>
            </a:extLst>
          </p:cNvPr>
          <p:cNvSpPr/>
          <p:nvPr/>
        </p:nvSpPr>
        <p:spPr>
          <a:xfrm>
            <a:off x="1462087" y="4236043"/>
            <a:ext cx="329381" cy="360000"/>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043B521-B906-E54D-B90B-1DB8016CC035}"/>
              </a:ext>
            </a:extLst>
          </p:cNvPr>
          <p:cNvSpPr/>
          <p:nvPr/>
        </p:nvSpPr>
        <p:spPr>
          <a:xfrm>
            <a:off x="1105211" y="3230134"/>
            <a:ext cx="329381" cy="360000"/>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E44AECD8-3BC7-9047-8440-BCBC2162C378}"/>
              </a:ext>
            </a:extLst>
          </p:cNvPr>
          <p:cNvSpPr/>
          <p:nvPr/>
        </p:nvSpPr>
        <p:spPr>
          <a:xfrm>
            <a:off x="1462087" y="2973425"/>
            <a:ext cx="329381" cy="360000"/>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612193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Writing very big numbers</a:t>
            </a:r>
          </a:p>
        </p:txBody>
      </p:sp>
      <p:sp>
        <p:nvSpPr>
          <p:cNvPr id="3" name="Content Placeholder 2"/>
          <p:cNvSpPr>
            <a:spLocks noGrp="1"/>
          </p:cNvSpPr>
          <p:nvPr>
            <p:ph idx="1"/>
          </p:nvPr>
        </p:nvSpPr>
        <p:spPr>
          <a:xfrm>
            <a:off x="942062" y="1213388"/>
            <a:ext cx="8309120" cy="762896"/>
          </a:xfrm>
        </p:spPr>
        <p:txBody>
          <a:bodyPr>
            <a:noAutofit/>
          </a:bodyPr>
          <a:lstStyle/>
          <a:p>
            <a:pPr marL="0" indent="0">
              <a:buNone/>
            </a:pPr>
            <a:r>
              <a:rPr lang="en-GB" sz="2400" dirty="0"/>
              <a:t>This way of writing big numbers with the help of 10 to some exponent is called Scientific Notation.</a:t>
            </a:r>
          </a:p>
        </p:txBody>
      </p:sp>
      <p:sp>
        <p:nvSpPr>
          <p:cNvPr id="8" name="Rectangle 7">
            <a:extLst>
              <a:ext uri="{FF2B5EF4-FFF2-40B4-BE49-F238E27FC236}">
                <a16:creationId xmlns:a16="http://schemas.microsoft.com/office/drawing/2014/main" id="{77F94683-2DB4-B34C-B1BC-606805717AC5}"/>
              </a:ext>
            </a:extLst>
          </p:cNvPr>
          <p:cNvSpPr/>
          <p:nvPr/>
        </p:nvSpPr>
        <p:spPr>
          <a:xfrm>
            <a:off x="956809" y="2189851"/>
            <a:ext cx="3939655" cy="1569660"/>
          </a:xfrm>
          <a:prstGeom prst="rect">
            <a:avLst/>
          </a:prstGeom>
          <a:solidFill>
            <a:schemeClr val="tx2">
              <a:lumMod val="40000"/>
              <a:lumOff val="60000"/>
            </a:schemeClr>
          </a:solidFill>
        </p:spPr>
        <p:txBody>
          <a:bodyPr wrap="square">
            <a:spAutoFit/>
          </a:bodyPr>
          <a:lstStyle/>
          <a:p>
            <a:r>
              <a:rPr lang="en-GB" sz="2400" i="1" dirty="0"/>
              <a:t>Watch the video to learn more about using Scientific Notation to write very big numbers.</a:t>
            </a:r>
          </a:p>
        </p:txBody>
      </p:sp>
      <p:pic>
        <p:nvPicPr>
          <p:cNvPr id="9" name="Graphic 8" descr="User">
            <a:extLst>
              <a:ext uri="{FF2B5EF4-FFF2-40B4-BE49-F238E27FC236}">
                <a16:creationId xmlns:a16="http://schemas.microsoft.com/office/drawing/2014/main" id="{C0A79A0D-7218-AD46-A018-61506F07C3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016" y="2028988"/>
            <a:ext cx="854046" cy="854046"/>
          </a:xfrm>
          <a:prstGeom prst="rect">
            <a:avLst/>
          </a:prstGeom>
        </p:spPr>
      </p:pic>
      <p:sp>
        <p:nvSpPr>
          <p:cNvPr id="6" name="Rectangle 5">
            <a:extLst>
              <a:ext uri="{FF2B5EF4-FFF2-40B4-BE49-F238E27FC236}">
                <a16:creationId xmlns:a16="http://schemas.microsoft.com/office/drawing/2014/main" id="{5E97904C-9903-1F4F-8F53-D53DF814F6F1}"/>
              </a:ext>
            </a:extLst>
          </p:cNvPr>
          <p:cNvSpPr/>
          <p:nvPr/>
        </p:nvSpPr>
        <p:spPr>
          <a:xfrm>
            <a:off x="5279922" y="2189851"/>
            <a:ext cx="4601497" cy="29791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Vid01</a:t>
            </a:r>
          </a:p>
          <a:p>
            <a:pPr algn="ctr"/>
            <a:r>
              <a:rPr lang="en-GB" i="1" dirty="0"/>
              <a:t>See Slide 35 for brief</a:t>
            </a:r>
          </a:p>
          <a:p>
            <a:pPr algn="ctr"/>
            <a:endParaRPr lang="en-GB" dirty="0"/>
          </a:p>
        </p:txBody>
      </p:sp>
    </p:spTree>
    <p:custDataLst>
      <p:tags r:id="rId1"/>
    </p:custDataLst>
    <p:extLst>
      <p:ext uri="{BB962C8B-B14F-4D97-AF65-F5344CB8AC3E}">
        <p14:creationId xmlns:p14="http://schemas.microsoft.com/office/powerpoint/2010/main" val="4219624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Rewrite these numbers</a:t>
            </a:r>
          </a:p>
        </p:txBody>
      </p:sp>
      <p:sp>
        <p:nvSpPr>
          <p:cNvPr id="8" name="Rectangle 7">
            <a:extLst>
              <a:ext uri="{FF2B5EF4-FFF2-40B4-BE49-F238E27FC236}">
                <a16:creationId xmlns:a16="http://schemas.microsoft.com/office/drawing/2014/main" id="{77F94683-2DB4-B34C-B1BC-606805717AC5}"/>
              </a:ext>
            </a:extLst>
          </p:cNvPr>
          <p:cNvSpPr/>
          <p:nvPr/>
        </p:nvSpPr>
        <p:spPr>
          <a:xfrm>
            <a:off x="956809" y="1275455"/>
            <a:ext cx="8294373" cy="461665"/>
          </a:xfrm>
          <a:prstGeom prst="rect">
            <a:avLst/>
          </a:prstGeom>
          <a:solidFill>
            <a:schemeClr val="tx2">
              <a:lumMod val="40000"/>
              <a:lumOff val="60000"/>
            </a:schemeClr>
          </a:solidFill>
        </p:spPr>
        <p:txBody>
          <a:bodyPr wrap="square">
            <a:spAutoFit/>
          </a:bodyPr>
          <a:lstStyle/>
          <a:p>
            <a:r>
              <a:rPr lang="en-GB" sz="2400" i="1" dirty="0"/>
              <a:t>Enter the correct numbers in each of the boxes below.</a:t>
            </a:r>
          </a:p>
        </p:txBody>
      </p:sp>
      <p:pic>
        <p:nvPicPr>
          <p:cNvPr id="9" name="Graphic 8" descr="User">
            <a:extLst>
              <a:ext uri="{FF2B5EF4-FFF2-40B4-BE49-F238E27FC236}">
                <a16:creationId xmlns:a16="http://schemas.microsoft.com/office/drawing/2014/main" id="{C0A79A0D-7218-AD46-A018-61506F07C3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016" y="1114592"/>
            <a:ext cx="854046" cy="854046"/>
          </a:xfrm>
          <a:prstGeom prst="rect">
            <a:avLst/>
          </a:prstGeom>
        </p:spPr>
      </p:pic>
      <p:sp>
        <p:nvSpPr>
          <p:cNvPr id="10" name="TextBox 9">
            <a:extLst>
              <a:ext uri="{FF2B5EF4-FFF2-40B4-BE49-F238E27FC236}">
                <a16:creationId xmlns:a16="http://schemas.microsoft.com/office/drawing/2014/main" id="{27B89DAF-A7C2-8341-B0BE-6F3F64DE3704}"/>
              </a:ext>
            </a:extLst>
          </p:cNvPr>
          <p:cNvSpPr txBox="1"/>
          <p:nvPr/>
        </p:nvSpPr>
        <p:spPr>
          <a:xfrm>
            <a:off x="956809" y="2143984"/>
            <a:ext cx="5585183" cy="2677656"/>
          </a:xfrm>
          <a:prstGeom prst="rect">
            <a:avLst/>
          </a:prstGeom>
          <a:noFill/>
        </p:spPr>
        <p:txBody>
          <a:bodyPr wrap="none" rtlCol="0">
            <a:spAutoFit/>
          </a:bodyPr>
          <a:lstStyle/>
          <a:p>
            <a:pPr marL="457200" indent="-457200">
              <a:buFont typeface="+mj-lt"/>
              <a:buAutoNum type="arabicParenR"/>
            </a:pPr>
            <a:r>
              <a:rPr lang="en-GB" sz="2400" dirty="0"/>
              <a:t>23 876 = 23.876 x 10    =                   x 10</a:t>
            </a:r>
            <a:r>
              <a:rPr lang="en-GB" sz="2400" baseline="30000" dirty="0"/>
              <a:t>4</a:t>
            </a:r>
          </a:p>
          <a:p>
            <a:pPr marL="457200" indent="-457200">
              <a:buFont typeface="+mj-lt"/>
              <a:buAutoNum type="arabicParenR"/>
            </a:pPr>
            <a:endParaRPr lang="en-GB" sz="2400" dirty="0"/>
          </a:p>
          <a:p>
            <a:pPr marL="457200" indent="-457200">
              <a:buFont typeface="+mj-lt"/>
              <a:buAutoNum type="arabicParenR"/>
            </a:pPr>
            <a:r>
              <a:rPr lang="en-GB" sz="2400" dirty="0"/>
              <a:t>765 300 000 000 = 763.3 x 10</a:t>
            </a:r>
          </a:p>
          <a:p>
            <a:pPr marL="457200" indent="-457200">
              <a:buFont typeface="+mj-lt"/>
              <a:buAutoNum type="arabicParenR"/>
            </a:pPr>
            <a:endParaRPr lang="en-GB" sz="2400" dirty="0"/>
          </a:p>
          <a:p>
            <a:pPr marL="457200" indent="-457200">
              <a:buFont typeface="+mj-lt"/>
              <a:buAutoNum type="arabicParenR"/>
            </a:pPr>
            <a:r>
              <a:rPr lang="en-GB" sz="2400" dirty="0"/>
              <a:t>3.985 x 10</a:t>
            </a:r>
            <a:r>
              <a:rPr lang="en-GB" sz="2400" baseline="30000" dirty="0"/>
              <a:t>12</a:t>
            </a:r>
            <a:r>
              <a:rPr lang="en-GB" sz="2400" dirty="0"/>
              <a:t> =</a:t>
            </a:r>
          </a:p>
          <a:p>
            <a:pPr marL="457200" indent="-457200">
              <a:buFont typeface="+mj-lt"/>
              <a:buAutoNum type="arabicParenR"/>
            </a:pPr>
            <a:endParaRPr lang="en-GB" sz="2400" dirty="0"/>
          </a:p>
          <a:p>
            <a:pPr marL="457200" indent="-457200">
              <a:buFont typeface="+mj-lt"/>
              <a:buAutoNum type="arabicParenR"/>
            </a:pPr>
            <a:r>
              <a:rPr lang="en-GB" sz="2400" dirty="0"/>
              <a:t>45.89 x 10    = 45 890 000 </a:t>
            </a:r>
          </a:p>
        </p:txBody>
      </p:sp>
      <p:sp>
        <p:nvSpPr>
          <p:cNvPr id="11" name="Rectangle 10">
            <a:extLst>
              <a:ext uri="{FF2B5EF4-FFF2-40B4-BE49-F238E27FC236}">
                <a16:creationId xmlns:a16="http://schemas.microsoft.com/office/drawing/2014/main" id="{92251D87-12E8-0C4E-93E2-AC5C39B23AF3}"/>
              </a:ext>
            </a:extLst>
          </p:cNvPr>
          <p:cNvSpPr/>
          <p:nvPr/>
        </p:nvSpPr>
        <p:spPr>
          <a:xfrm>
            <a:off x="4586747" y="2194816"/>
            <a:ext cx="1135629" cy="360000"/>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75000"/>
                  </a:schemeClr>
                </a:solidFill>
              </a:rPr>
              <a:t>2.3876</a:t>
            </a:r>
          </a:p>
        </p:txBody>
      </p:sp>
      <p:sp>
        <p:nvSpPr>
          <p:cNvPr id="12" name="Rectangle 11">
            <a:extLst>
              <a:ext uri="{FF2B5EF4-FFF2-40B4-BE49-F238E27FC236}">
                <a16:creationId xmlns:a16="http://schemas.microsoft.com/office/drawing/2014/main" id="{CAED9FD1-7FE4-E64A-8F36-A0A3FA390DFC}"/>
              </a:ext>
            </a:extLst>
          </p:cNvPr>
          <p:cNvSpPr/>
          <p:nvPr/>
        </p:nvSpPr>
        <p:spPr>
          <a:xfrm>
            <a:off x="4018932" y="1834816"/>
            <a:ext cx="302347" cy="360000"/>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75000"/>
                  </a:schemeClr>
                </a:solidFill>
              </a:rPr>
              <a:t>3</a:t>
            </a:r>
          </a:p>
        </p:txBody>
      </p:sp>
      <p:sp>
        <p:nvSpPr>
          <p:cNvPr id="13" name="Rectangle 12">
            <a:extLst>
              <a:ext uri="{FF2B5EF4-FFF2-40B4-BE49-F238E27FC236}">
                <a16:creationId xmlns:a16="http://schemas.microsoft.com/office/drawing/2014/main" id="{69F23409-1DA2-9A41-A233-08BEDE28D0DB}"/>
              </a:ext>
            </a:extLst>
          </p:cNvPr>
          <p:cNvSpPr/>
          <p:nvPr/>
        </p:nvSpPr>
        <p:spPr>
          <a:xfrm>
            <a:off x="5154561" y="2605648"/>
            <a:ext cx="302347" cy="360000"/>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75000"/>
                  </a:schemeClr>
                </a:solidFill>
              </a:rPr>
              <a:t>9</a:t>
            </a:r>
          </a:p>
        </p:txBody>
      </p:sp>
      <p:sp>
        <p:nvSpPr>
          <p:cNvPr id="14" name="Rectangle 13">
            <a:extLst>
              <a:ext uri="{FF2B5EF4-FFF2-40B4-BE49-F238E27FC236}">
                <a16:creationId xmlns:a16="http://schemas.microsoft.com/office/drawing/2014/main" id="{F7C4B2AD-7A8E-374F-AB8A-98EBDAD0068C}"/>
              </a:ext>
            </a:extLst>
          </p:cNvPr>
          <p:cNvSpPr/>
          <p:nvPr/>
        </p:nvSpPr>
        <p:spPr>
          <a:xfrm>
            <a:off x="3304687" y="3669301"/>
            <a:ext cx="2271258" cy="360000"/>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75000"/>
                  </a:schemeClr>
                </a:solidFill>
              </a:rPr>
              <a:t>3,985,000,000,000</a:t>
            </a:r>
          </a:p>
        </p:txBody>
      </p:sp>
      <p:sp>
        <p:nvSpPr>
          <p:cNvPr id="15" name="Rectangle 14">
            <a:extLst>
              <a:ext uri="{FF2B5EF4-FFF2-40B4-BE49-F238E27FC236}">
                <a16:creationId xmlns:a16="http://schemas.microsoft.com/office/drawing/2014/main" id="{5FDFE8A9-CE07-C846-A98A-E3BC09A7698C}"/>
              </a:ext>
            </a:extLst>
          </p:cNvPr>
          <p:cNvSpPr/>
          <p:nvPr/>
        </p:nvSpPr>
        <p:spPr>
          <a:xfrm>
            <a:off x="2770238" y="4040117"/>
            <a:ext cx="302347" cy="360000"/>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75000"/>
                  </a:schemeClr>
                </a:solidFill>
              </a:rPr>
              <a:t>6</a:t>
            </a:r>
          </a:p>
        </p:txBody>
      </p:sp>
    </p:spTree>
    <p:custDataLst>
      <p:tags r:id="rId1"/>
    </p:custDataLst>
    <p:extLst>
      <p:ext uri="{BB962C8B-B14F-4D97-AF65-F5344CB8AC3E}">
        <p14:creationId xmlns:p14="http://schemas.microsoft.com/office/powerpoint/2010/main" val="4267999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What about this?</a:t>
            </a:r>
          </a:p>
        </p:txBody>
      </p:sp>
      <p:sp>
        <p:nvSpPr>
          <p:cNvPr id="3" name="Content Placeholder 2"/>
          <p:cNvSpPr>
            <a:spLocks noGrp="1"/>
          </p:cNvSpPr>
          <p:nvPr>
            <p:ph idx="1"/>
          </p:nvPr>
        </p:nvSpPr>
        <p:spPr>
          <a:xfrm>
            <a:off x="942062" y="1207709"/>
            <a:ext cx="8309120" cy="753826"/>
          </a:xfrm>
        </p:spPr>
        <p:txBody>
          <a:bodyPr>
            <a:noAutofit/>
          </a:bodyPr>
          <a:lstStyle/>
          <a:p>
            <a:pPr marL="0" indent="0">
              <a:buNone/>
            </a:pPr>
            <a:r>
              <a:rPr lang="en-GB" sz="2400" dirty="0"/>
              <a:t>We know what we can use exponents to help us write very big numbers.</a:t>
            </a:r>
          </a:p>
          <a:p>
            <a:pPr marL="0" indent="0">
              <a:buNone/>
            </a:pPr>
            <a:endParaRPr lang="en-GB" sz="2400" dirty="0"/>
          </a:p>
          <a:p>
            <a:pPr marL="0" indent="0" algn="ctr">
              <a:buNone/>
            </a:pPr>
            <a:r>
              <a:rPr lang="en-GB" sz="3200" b="1" dirty="0"/>
              <a:t>10</a:t>
            </a:r>
            <a:r>
              <a:rPr lang="en-GB" sz="3200" b="1" baseline="30000" dirty="0"/>
              <a:t>13</a:t>
            </a:r>
            <a:r>
              <a:rPr lang="en-GB" sz="3200" b="1" dirty="0"/>
              <a:t> = 10 000 000 000 000</a:t>
            </a:r>
            <a:r>
              <a:rPr lang="en-GB" sz="3200" dirty="0"/>
              <a:t> (10 trillion)</a:t>
            </a:r>
          </a:p>
        </p:txBody>
      </p:sp>
      <p:sp>
        <p:nvSpPr>
          <p:cNvPr id="6" name="TextBox 5">
            <a:extLst>
              <a:ext uri="{FF2B5EF4-FFF2-40B4-BE49-F238E27FC236}">
                <a16:creationId xmlns:a16="http://schemas.microsoft.com/office/drawing/2014/main" id="{18BC2877-0FDC-CF4F-B303-1D2B8736FB95}"/>
              </a:ext>
            </a:extLst>
          </p:cNvPr>
          <p:cNvSpPr txBox="1"/>
          <p:nvPr/>
        </p:nvSpPr>
        <p:spPr>
          <a:xfrm>
            <a:off x="942062" y="3318407"/>
            <a:ext cx="8309120" cy="1754326"/>
          </a:xfrm>
          <a:prstGeom prst="rect">
            <a:avLst/>
          </a:prstGeom>
          <a:noFill/>
        </p:spPr>
        <p:txBody>
          <a:bodyPr wrap="square" rtlCol="0">
            <a:spAutoFit/>
          </a:bodyPr>
          <a:lstStyle/>
          <a:p>
            <a:r>
              <a:rPr lang="en-GB" sz="2400" dirty="0"/>
              <a:t>But what about very small numbers?</a:t>
            </a:r>
          </a:p>
          <a:p>
            <a:endParaRPr lang="en-GB" sz="2400" dirty="0"/>
          </a:p>
          <a:p>
            <a:pPr algn="ctr"/>
            <a:r>
              <a:rPr lang="en-GB" sz="6000" b="1" dirty="0"/>
              <a:t>0.0000000000001</a:t>
            </a:r>
          </a:p>
        </p:txBody>
      </p:sp>
    </p:spTree>
    <p:custDataLst>
      <p:tags r:id="rId1"/>
    </p:custDataLst>
    <p:extLst>
      <p:ext uri="{BB962C8B-B14F-4D97-AF65-F5344CB8AC3E}">
        <p14:creationId xmlns:p14="http://schemas.microsoft.com/office/powerpoint/2010/main" val="1095975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Can you see the pattern?</a:t>
            </a:r>
          </a:p>
        </p:txBody>
      </p:sp>
      <p:sp>
        <p:nvSpPr>
          <p:cNvPr id="4" name="TextBox 3">
            <a:extLst>
              <a:ext uri="{FF2B5EF4-FFF2-40B4-BE49-F238E27FC236}">
                <a16:creationId xmlns:a16="http://schemas.microsoft.com/office/drawing/2014/main" id="{9829FDFB-7647-BE49-A842-6ED1A76FBABB}"/>
              </a:ext>
            </a:extLst>
          </p:cNvPr>
          <p:cNvSpPr txBox="1"/>
          <p:nvPr/>
        </p:nvSpPr>
        <p:spPr>
          <a:xfrm>
            <a:off x="7207802" y="566076"/>
            <a:ext cx="2384885" cy="1569660"/>
          </a:xfrm>
          <a:prstGeom prst="rect">
            <a:avLst/>
          </a:prstGeom>
          <a:noFill/>
        </p:spPr>
        <p:txBody>
          <a:bodyPr wrap="square" rtlCol="0">
            <a:spAutoFit/>
          </a:bodyPr>
          <a:lstStyle/>
          <a:p>
            <a:pPr algn="ctr"/>
            <a:r>
              <a:rPr lang="en-GB" sz="2400" b="1" dirty="0">
                <a:solidFill>
                  <a:schemeClr val="tx2"/>
                </a:solidFill>
              </a:rPr>
              <a:t>The number of digits to the right of the decimal point</a:t>
            </a:r>
          </a:p>
        </p:txBody>
      </p:sp>
      <p:sp>
        <p:nvSpPr>
          <p:cNvPr id="7" name="TextBox 6">
            <a:extLst>
              <a:ext uri="{FF2B5EF4-FFF2-40B4-BE49-F238E27FC236}">
                <a16:creationId xmlns:a16="http://schemas.microsoft.com/office/drawing/2014/main" id="{52D536F6-5D16-D647-8A42-13C260014787}"/>
              </a:ext>
            </a:extLst>
          </p:cNvPr>
          <p:cNvSpPr txBox="1"/>
          <p:nvPr/>
        </p:nvSpPr>
        <p:spPr>
          <a:xfrm>
            <a:off x="7102747" y="2634216"/>
            <a:ext cx="2913151" cy="1200329"/>
          </a:xfrm>
          <a:prstGeom prst="rect">
            <a:avLst/>
          </a:prstGeom>
          <a:noFill/>
        </p:spPr>
        <p:txBody>
          <a:bodyPr wrap="square" rtlCol="0">
            <a:spAutoFit/>
          </a:bodyPr>
          <a:lstStyle/>
          <a:p>
            <a:pPr algn="ctr"/>
            <a:r>
              <a:rPr lang="en-GB" sz="2400" b="1" dirty="0">
                <a:solidFill>
                  <a:schemeClr val="tx2"/>
                </a:solidFill>
              </a:rPr>
              <a:t>Is the same as the number of 10,s multiplied</a:t>
            </a:r>
          </a:p>
        </p:txBody>
      </p:sp>
      <p:sp>
        <p:nvSpPr>
          <p:cNvPr id="8" name="TextBox 7">
            <a:extLst>
              <a:ext uri="{FF2B5EF4-FFF2-40B4-BE49-F238E27FC236}">
                <a16:creationId xmlns:a16="http://schemas.microsoft.com/office/drawing/2014/main" id="{57A9F818-3343-234C-BFA9-A5D77CDE2333}"/>
              </a:ext>
            </a:extLst>
          </p:cNvPr>
          <p:cNvSpPr txBox="1"/>
          <p:nvPr/>
        </p:nvSpPr>
        <p:spPr>
          <a:xfrm>
            <a:off x="7564507" y="4351081"/>
            <a:ext cx="1989632" cy="830997"/>
          </a:xfrm>
          <a:prstGeom prst="rect">
            <a:avLst/>
          </a:prstGeom>
          <a:noFill/>
        </p:spPr>
        <p:txBody>
          <a:bodyPr wrap="square" rtlCol="0">
            <a:spAutoFit/>
          </a:bodyPr>
          <a:lstStyle/>
          <a:p>
            <a:pPr algn="ctr"/>
            <a:r>
              <a:rPr lang="en-GB" sz="2400" b="1" dirty="0">
                <a:solidFill>
                  <a:schemeClr val="tx2"/>
                </a:solidFill>
              </a:rPr>
              <a:t>Is the same as the exponent</a:t>
            </a:r>
          </a:p>
        </p:txBody>
      </p:sp>
      <p:cxnSp>
        <p:nvCxnSpPr>
          <p:cNvPr id="14" name="Straight Arrow Connector 13">
            <a:extLst>
              <a:ext uri="{FF2B5EF4-FFF2-40B4-BE49-F238E27FC236}">
                <a16:creationId xmlns:a16="http://schemas.microsoft.com/office/drawing/2014/main" id="{FCA10634-474C-AF4E-9268-85F35EF18DAD}"/>
              </a:ext>
            </a:extLst>
          </p:cNvPr>
          <p:cNvCxnSpPr>
            <a:cxnSpLocks/>
            <a:stCxn id="8" idx="1"/>
          </p:cNvCxnSpPr>
          <p:nvPr/>
        </p:nvCxnSpPr>
        <p:spPr>
          <a:xfrm flipH="1" flipV="1">
            <a:off x="6887497" y="4351081"/>
            <a:ext cx="677010" cy="415499"/>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4184D75-950A-0246-9BD8-7AE007DE983A}"/>
                  </a:ext>
                </a:extLst>
              </p:cNvPr>
              <p:cNvSpPr txBox="1"/>
              <p:nvPr/>
            </p:nvSpPr>
            <p:spPr>
              <a:xfrm>
                <a:off x="567402" y="1257636"/>
                <a:ext cx="6462923" cy="693844"/>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0.1         =</m:t>
                      </m:r>
                      <m:f>
                        <m:fPr>
                          <m:ctrlPr>
                            <a:rPr lang="en-GB"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10</m:t>
                          </m:r>
                        </m:den>
                      </m:f>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10</m:t>
                          </m:r>
                        </m:den>
                      </m:f>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10</m:t>
                              </m:r>
                            </m:e>
                            <m:sup>
                              <m:r>
                                <a:rPr lang="en-US" sz="2400" b="0" i="1" smtClean="0">
                                  <a:latin typeface="Cambria Math" panose="02040503050406030204" pitchFamily="18" charset="0"/>
                                </a:rPr>
                                <m:t>1</m:t>
                              </m:r>
                            </m:sup>
                          </m:sSup>
                        </m:den>
                      </m:f>
                    </m:oMath>
                  </m:oMathPara>
                </a14:m>
                <a:endParaRPr lang="en-GB" sz="2400" dirty="0"/>
              </a:p>
            </p:txBody>
          </p:sp>
        </mc:Choice>
        <mc:Fallback xmlns="">
          <p:sp>
            <p:nvSpPr>
              <p:cNvPr id="10" name="TextBox 9">
                <a:extLst>
                  <a:ext uri="{FF2B5EF4-FFF2-40B4-BE49-F238E27FC236}">
                    <a16:creationId xmlns:a16="http://schemas.microsoft.com/office/drawing/2014/main" id="{A4184D75-950A-0246-9BD8-7AE007DE983A}"/>
                  </a:ext>
                </a:extLst>
              </p:cNvPr>
              <p:cNvSpPr txBox="1">
                <a:spLocks noRot="1" noChangeAspect="1" noMove="1" noResize="1" noEditPoints="1" noAdjustHandles="1" noChangeArrowheads="1" noChangeShapeType="1" noTextEdit="1"/>
              </p:cNvSpPr>
              <p:nvPr/>
            </p:nvSpPr>
            <p:spPr>
              <a:xfrm>
                <a:off x="567402" y="1257636"/>
                <a:ext cx="6462923" cy="693844"/>
              </a:xfrm>
              <a:prstGeom prst="rect">
                <a:avLst/>
              </a:prstGeom>
              <a:blipFill>
                <a:blip r:embed="rId4"/>
                <a:stretch>
                  <a:fillRect l="-1569" b="-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438EB99-9EC6-374B-AD1D-63670C7E707E}"/>
                  </a:ext>
                </a:extLst>
              </p:cNvPr>
              <p:cNvSpPr txBox="1"/>
              <p:nvPr/>
            </p:nvSpPr>
            <p:spPr>
              <a:xfrm>
                <a:off x="523353" y="2119903"/>
                <a:ext cx="6560899" cy="693844"/>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0.01       =</m:t>
                      </m:r>
                      <m:f>
                        <m:fPr>
                          <m:ctrlPr>
                            <a:rPr lang="en-GB"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100</m:t>
                          </m:r>
                        </m:den>
                      </m:f>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10</m:t>
                          </m:r>
                          <m:r>
                            <a:rPr lang="en-US" sz="2400" b="0" i="1" smtClean="0">
                              <a:latin typeface="Cambria Math" panose="02040503050406030204" pitchFamily="18" charset="0"/>
                              <a:ea typeface="Cambria Math" panose="02040503050406030204" pitchFamily="18" charset="0"/>
                            </a:rPr>
                            <m:t>×10</m:t>
                          </m:r>
                        </m:den>
                      </m:f>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10</m:t>
                              </m:r>
                            </m:e>
                            <m:sup>
                              <m:r>
                                <a:rPr lang="en-US" sz="2400" b="0" i="1" smtClean="0">
                                  <a:latin typeface="Cambria Math" panose="02040503050406030204" pitchFamily="18" charset="0"/>
                                </a:rPr>
                                <m:t>2</m:t>
                              </m:r>
                            </m:sup>
                          </m:sSup>
                        </m:den>
                      </m:f>
                    </m:oMath>
                  </m:oMathPara>
                </a14:m>
                <a:endParaRPr lang="en-GB" sz="2400" dirty="0"/>
              </a:p>
            </p:txBody>
          </p:sp>
        </mc:Choice>
        <mc:Fallback xmlns="">
          <p:sp>
            <p:nvSpPr>
              <p:cNvPr id="15" name="TextBox 14">
                <a:extLst>
                  <a:ext uri="{FF2B5EF4-FFF2-40B4-BE49-F238E27FC236}">
                    <a16:creationId xmlns:a16="http://schemas.microsoft.com/office/drawing/2014/main" id="{5438EB99-9EC6-374B-AD1D-63670C7E707E}"/>
                  </a:ext>
                </a:extLst>
              </p:cNvPr>
              <p:cNvSpPr txBox="1">
                <a:spLocks noRot="1" noChangeAspect="1" noMove="1" noResize="1" noEditPoints="1" noAdjustHandles="1" noChangeArrowheads="1" noChangeShapeType="1" noTextEdit="1"/>
              </p:cNvSpPr>
              <p:nvPr/>
            </p:nvSpPr>
            <p:spPr>
              <a:xfrm>
                <a:off x="523353" y="2119903"/>
                <a:ext cx="6560899" cy="693844"/>
              </a:xfrm>
              <a:prstGeom prst="rect">
                <a:avLst/>
              </a:prstGeom>
              <a:blipFill>
                <a:blip r:embed="rId5"/>
                <a:stretch>
                  <a:fillRect l="-1351" b="-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1780B73-AE7E-1544-A6E6-941C54037B77}"/>
                  </a:ext>
                </a:extLst>
              </p:cNvPr>
              <p:cNvSpPr txBox="1"/>
              <p:nvPr/>
            </p:nvSpPr>
            <p:spPr>
              <a:xfrm>
                <a:off x="523352" y="3000550"/>
                <a:ext cx="6517618" cy="693844"/>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0.001    =</m:t>
                      </m:r>
                      <m:f>
                        <m:fPr>
                          <m:ctrlPr>
                            <a:rPr lang="en-GB"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1 000</m:t>
                          </m:r>
                        </m:den>
                      </m:f>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10</m:t>
                          </m:r>
                          <m:r>
                            <a:rPr lang="en-US" sz="2400" b="0" i="1" smtClean="0">
                              <a:latin typeface="Cambria Math" panose="02040503050406030204" pitchFamily="18" charset="0"/>
                              <a:ea typeface="Cambria Math" panose="02040503050406030204" pitchFamily="18" charset="0"/>
                            </a:rPr>
                            <m:t>×10×10</m:t>
                          </m:r>
                        </m:den>
                      </m:f>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10</m:t>
                              </m:r>
                            </m:e>
                            <m:sup>
                              <m:r>
                                <a:rPr lang="en-US" sz="2400" b="0" i="1" smtClean="0">
                                  <a:latin typeface="Cambria Math" panose="02040503050406030204" pitchFamily="18" charset="0"/>
                                </a:rPr>
                                <m:t>3</m:t>
                              </m:r>
                            </m:sup>
                          </m:sSup>
                        </m:den>
                      </m:f>
                    </m:oMath>
                  </m:oMathPara>
                </a14:m>
                <a:endParaRPr lang="en-GB" sz="2400" dirty="0"/>
              </a:p>
            </p:txBody>
          </p:sp>
        </mc:Choice>
        <mc:Fallback xmlns="">
          <p:sp>
            <p:nvSpPr>
              <p:cNvPr id="16" name="TextBox 15">
                <a:extLst>
                  <a:ext uri="{FF2B5EF4-FFF2-40B4-BE49-F238E27FC236}">
                    <a16:creationId xmlns:a16="http://schemas.microsoft.com/office/drawing/2014/main" id="{51780B73-AE7E-1544-A6E6-941C54037B77}"/>
                  </a:ext>
                </a:extLst>
              </p:cNvPr>
              <p:cNvSpPr txBox="1">
                <a:spLocks noRot="1" noChangeAspect="1" noMove="1" noResize="1" noEditPoints="1" noAdjustHandles="1" noChangeArrowheads="1" noChangeShapeType="1" noTextEdit="1"/>
              </p:cNvSpPr>
              <p:nvPr/>
            </p:nvSpPr>
            <p:spPr>
              <a:xfrm>
                <a:off x="523352" y="3000550"/>
                <a:ext cx="6517618" cy="693844"/>
              </a:xfrm>
              <a:prstGeom prst="rect">
                <a:avLst/>
              </a:prstGeom>
              <a:blipFill>
                <a:blip r:embed="rId6"/>
                <a:stretch>
                  <a:fillRect l="-1362"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94B61DD-BAEA-ED4F-ABF2-E5E7BBD96DED}"/>
                  </a:ext>
                </a:extLst>
              </p:cNvPr>
              <p:cNvSpPr txBox="1"/>
              <p:nvPr/>
            </p:nvSpPr>
            <p:spPr>
              <a:xfrm>
                <a:off x="523352" y="3883565"/>
                <a:ext cx="6474336" cy="693844"/>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0.0001 =</m:t>
                      </m:r>
                      <m:f>
                        <m:fPr>
                          <m:ctrlPr>
                            <a:rPr lang="en-GB"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10 000</m:t>
                          </m:r>
                        </m:den>
                      </m:f>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10</m:t>
                          </m:r>
                          <m:r>
                            <a:rPr lang="en-US" sz="2400" b="0" i="1" smtClean="0">
                              <a:latin typeface="Cambria Math" panose="02040503050406030204" pitchFamily="18" charset="0"/>
                              <a:ea typeface="Cambria Math" panose="02040503050406030204" pitchFamily="18" charset="0"/>
                            </a:rPr>
                            <m:t>×10×10×10</m:t>
                          </m:r>
                        </m:den>
                      </m:f>
                      <m:r>
                        <a:rPr lang="en-US" sz="2400" b="0" i="1" smtClean="0">
                          <a:latin typeface="Cambria Math" panose="02040503050406030204" pitchFamily="18" charset="0"/>
                        </a:rPr>
                        <m:t>        =</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10</m:t>
                              </m:r>
                            </m:e>
                            <m:sup>
                              <m:r>
                                <a:rPr lang="en-US" sz="2400" b="0" i="1" smtClean="0">
                                  <a:latin typeface="Cambria Math" panose="02040503050406030204" pitchFamily="18" charset="0"/>
                                </a:rPr>
                                <m:t>4</m:t>
                              </m:r>
                            </m:sup>
                          </m:sSup>
                        </m:den>
                      </m:f>
                    </m:oMath>
                  </m:oMathPara>
                </a14:m>
                <a:endParaRPr lang="en-GB" sz="2400" dirty="0"/>
              </a:p>
            </p:txBody>
          </p:sp>
        </mc:Choice>
        <mc:Fallback xmlns="">
          <p:sp>
            <p:nvSpPr>
              <p:cNvPr id="17" name="TextBox 16">
                <a:extLst>
                  <a:ext uri="{FF2B5EF4-FFF2-40B4-BE49-F238E27FC236}">
                    <a16:creationId xmlns:a16="http://schemas.microsoft.com/office/drawing/2014/main" id="{F94B61DD-BAEA-ED4F-ABF2-E5E7BBD96DED}"/>
                  </a:ext>
                </a:extLst>
              </p:cNvPr>
              <p:cNvSpPr txBox="1">
                <a:spLocks noRot="1" noChangeAspect="1" noMove="1" noResize="1" noEditPoints="1" noAdjustHandles="1" noChangeArrowheads="1" noChangeShapeType="1" noTextEdit="1"/>
              </p:cNvSpPr>
              <p:nvPr/>
            </p:nvSpPr>
            <p:spPr>
              <a:xfrm>
                <a:off x="523352" y="3883565"/>
                <a:ext cx="6474336" cy="693844"/>
              </a:xfrm>
              <a:prstGeom prst="rect">
                <a:avLst/>
              </a:prstGeom>
              <a:blipFill>
                <a:blip r:embed="rId7"/>
                <a:stretch>
                  <a:fillRect l="-1370" b="-3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79CE622-7579-694D-BB2A-089830BD3882}"/>
                  </a:ext>
                </a:extLst>
              </p:cNvPr>
              <p:cNvSpPr txBox="1"/>
              <p:nvPr/>
            </p:nvSpPr>
            <p:spPr>
              <a:xfrm>
                <a:off x="443852" y="4790557"/>
                <a:ext cx="6565708" cy="693844"/>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0.00001=</m:t>
                      </m:r>
                      <m:f>
                        <m:fPr>
                          <m:ctrlPr>
                            <a:rPr lang="en-GB"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100 000</m:t>
                          </m:r>
                        </m:den>
                      </m:f>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10</m:t>
                          </m:r>
                          <m:r>
                            <a:rPr lang="en-US" sz="2400" b="0" i="1" smtClean="0">
                              <a:latin typeface="Cambria Math" panose="02040503050406030204" pitchFamily="18" charset="0"/>
                              <a:ea typeface="Cambria Math" panose="02040503050406030204" pitchFamily="18" charset="0"/>
                            </a:rPr>
                            <m:t>×10×10×10×10</m:t>
                          </m:r>
                        </m:den>
                      </m:f>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10</m:t>
                              </m:r>
                            </m:e>
                            <m:sup>
                              <m:r>
                                <a:rPr lang="en-US" sz="2400" b="0" i="1" smtClean="0">
                                  <a:latin typeface="Cambria Math" panose="02040503050406030204" pitchFamily="18" charset="0"/>
                                </a:rPr>
                                <m:t>5</m:t>
                              </m:r>
                            </m:sup>
                          </m:sSup>
                        </m:den>
                      </m:f>
                    </m:oMath>
                  </m:oMathPara>
                </a14:m>
                <a:endParaRPr lang="en-GB" sz="2400" dirty="0"/>
              </a:p>
            </p:txBody>
          </p:sp>
        </mc:Choice>
        <mc:Fallback xmlns="">
          <p:sp>
            <p:nvSpPr>
              <p:cNvPr id="18" name="TextBox 17">
                <a:extLst>
                  <a:ext uri="{FF2B5EF4-FFF2-40B4-BE49-F238E27FC236}">
                    <a16:creationId xmlns:a16="http://schemas.microsoft.com/office/drawing/2014/main" id="{079CE622-7579-694D-BB2A-089830BD3882}"/>
                  </a:ext>
                </a:extLst>
              </p:cNvPr>
              <p:cNvSpPr txBox="1">
                <a:spLocks noRot="1" noChangeAspect="1" noMove="1" noResize="1" noEditPoints="1" noAdjustHandles="1" noChangeArrowheads="1" noChangeShapeType="1" noTextEdit="1"/>
              </p:cNvSpPr>
              <p:nvPr/>
            </p:nvSpPr>
            <p:spPr>
              <a:xfrm>
                <a:off x="443852" y="4790557"/>
                <a:ext cx="6565708" cy="693844"/>
              </a:xfrm>
              <a:prstGeom prst="rect">
                <a:avLst/>
              </a:prstGeom>
              <a:blipFill>
                <a:blip r:embed="rId8"/>
                <a:stretch>
                  <a:fillRect l="-1544" b="-28571"/>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ED1D835B-DF09-2D4B-9262-B480D8C7B508}"/>
              </a:ext>
            </a:extLst>
          </p:cNvPr>
          <p:cNvCxnSpPr>
            <a:cxnSpLocks/>
            <a:stCxn id="7" idx="1"/>
          </p:cNvCxnSpPr>
          <p:nvPr/>
        </p:nvCxnSpPr>
        <p:spPr>
          <a:xfrm flipH="1">
            <a:off x="4911213" y="3234381"/>
            <a:ext cx="2191534" cy="11167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0271CB5-6B4E-2442-87DC-BBDCEEAC3FB6}"/>
              </a:ext>
            </a:extLst>
          </p:cNvPr>
          <p:cNvCxnSpPr>
            <a:cxnSpLocks/>
          </p:cNvCxnSpPr>
          <p:nvPr/>
        </p:nvCxnSpPr>
        <p:spPr>
          <a:xfrm flipH="1">
            <a:off x="1327355" y="1188677"/>
            <a:ext cx="5880447" cy="2955623"/>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30135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Very small numbers</a:t>
            </a:r>
          </a:p>
        </p:txBody>
      </p:sp>
      <p:sp>
        <p:nvSpPr>
          <p:cNvPr id="3" name="Content Placeholder 2"/>
          <p:cNvSpPr>
            <a:spLocks noGrp="1"/>
          </p:cNvSpPr>
          <p:nvPr>
            <p:ph idx="1"/>
          </p:nvPr>
        </p:nvSpPr>
        <p:spPr>
          <a:xfrm>
            <a:off x="942062" y="1089725"/>
            <a:ext cx="8309120" cy="842314"/>
          </a:xfrm>
        </p:spPr>
        <p:txBody>
          <a:bodyPr>
            <a:noAutofit/>
          </a:bodyPr>
          <a:lstStyle/>
          <a:p>
            <a:pPr marL="0" indent="0">
              <a:buNone/>
            </a:pPr>
            <a:r>
              <a:rPr lang="en-GB" sz="2400" dirty="0"/>
              <a:t>So how could we rewrite</a:t>
            </a:r>
          </a:p>
          <a:p>
            <a:pPr marL="0" indent="0" algn="ctr">
              <a:buNone/>
            </a:pPr>
            <a:r>
              <a:rPr lang="en-GB" sz="3600" b="1" dirty="0"/>
              <a:t>0.0000000000001</a:t>
            </a:r>
          </a:p>
          <a:p>
            <a:pPr marL="0" indent="0">
              <a:buNone/>
            </a:pPr>
            <a:endParaRPr lang="en-GB" sz="2400" dirty="0"/>
          </a:p>
        </p:txBody>
      </p:sp>
      <p:sp>
        <p:nvSpPr>
          <p:cNvPr id="5" name="TextBox 4">
            <a:extLst>
              <a:ext uri="{FF2B5EF4-FFF2-40B4-BE49-F238E27FC236}">
                <a16:creationId xmlns:a16="http://schemas.microsoft.com/office/drawing/2014/main" id="{0EF7A8C7-4F51-C743-9EA6-74C69178FA3A}"/>
              </a:ext>
            </a:extLst>
          </p:cNvPr>
          <p:cNvSpPr txBox="1"/>
          <p:nvPr/>
        </p:nvSpPr>
        <p:spPr>
          <a:xfrm>
            <a:off x="942062" y="2788870"/>
            <a:ext cx="6889899" cy="461665"/>
          </a:xfrm>
          <a:prstGeom prst="rect">
            <a:avLst/>
          </a:prstGeom>
          <a:noFill/>
        </p:spPr>
        <p:txBody>
          <a:bodyPr wrap="none" rtlCol="0">
            <a:spAutoFit/>
          </a:bodyPr>
          <a:lstStyle/>
          <a:p>
            <a:r>
              <a:rPr lang="en-GB" sz="2400" dirty="0"/>
              <a:t>How many numbers to the right of the decimal point?</a:t>
            </a:r>
          </a:p>
        </p:txBody>
      </p:sp>
      <p:sp>
        <p:nvSpPr>
          <p:cNvPr id="9" name="Rectangle 8">
            <a:extLst>
              <a:ext uri="{FF2B5EF4-FFF2-40B4-BE49-F238E27FC236}">
                <a16:creationId xmlns:a16="http://schemas.microsoft.com/office/drawing/2014/main" id="{74B6C9A5-410E-3048-BCBA-88B4B509EBDF}"/>
              </a:ext>
            </a:extLst>
          </p:cNvPr>
          <p:cNvSpPr/>
          <p:nvPr/>
        </p:nvSpPr>
        <p:spPr>
          <a:xfrm>
            <a:off x="7864837" y="2818366"/>
            <a:ext cx="1386345" cy="360000"/>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75000"/>
                  </a:schemeClr>
                </a:solidFill>
              </a:rPr>
              <a:t>13</a:t>
            </a:r>
          </a:p>
        </p:txBody>
      </p:sp>
      <p:sp>
        <p:nvSpPr>
          <p:cNvPr id="7" name="TextBox 6">
            <a:extLst>
              <a:ext uri="{FF2B5EF4-FFF2-40B4-BE49-F238E27FC236}">
                <a16:creationId xmlns:a16="http://schemas.microsoft.com/office/drawing/2014/main" id="{C6BF124A-5F6E-A94E-B413-EEDB50FA3F00}"/>
              </a:ext>
            </a:extLst>
          </p:cNvPr>
          <p:cNvSpPr txBox="1"/>
          <p:nvPr/>
        </p:nvSpPr>
        <p:spPr>
          <a:xfrm>
            <a:off x="1995086" y="3871139"/>
            <a:ext cx="4022255" cy="646331"/>
          </a:xfrm>
          <a:prstGeom prst="rect">
            <a:avLst/>
          </a:prstGeom>
          <a:noFill/>
        </p:spPr>
        <p:txBody>
          <a:bodyPr wrap="none" rtlCol="0">
            <a:spAutoFit/>
          </a:bodyPr>
          <a:lstStyle/>
          <a:p>
            <a:r>
              <a:rPr lang="en-GB" sz="3600" b="1" dirty="0"/>
              <a:t>0.0000000000001 = </a:t>
            </a:r>
          </a:p>
        </p:txBody>
      </p:sp>
      <p:sp>
        <p:nvSpPr>
          <p:cNvPr id="8" name="TextBox 7">
            <a:extLst>
              <a:ext uri="{FF2B5EF4-FFF2-40B4-BE49-F238E27FC236}">
                <a16:creationId xmlns:a16="http://schemas.microsoft.com/office/drawing/2014/main" id="{5ADF17CB-2359-6A48-8E6C-9B940FA82939}"/>
              </a:ext>
            </a:extLst>
          </p:cNvPr>
          <p:cNvSpPr txBox="1"/>
          <p:nvPr/>
        </p:nvSpPr>
        <p:spPr>
          <a:xfrm>
            <a:off x="6002593" y="3610737"/>
            <a:ext cx="418704" cy="646331"/>
          </a:xfrm>
          <a:prstGeom prst="rect">
            <a:avLst/>
          </a:prstGeom>
          <a:noFill/>
        </p:spPr>
        <p:txBody>
          <a:bodyPr wrap="none" rtlCol="0">
            <a:spAutoFit/>
          </a:bodyPr>
          <a:lstStyle/>
          <a:p>
            <a:r>
              <a:rPr lang="en-GB" sz="3600" b="1" u="sng" dirty="0"/>
              <a:t>1</a:t>
            </a:r>
          </a:p>
        </p:txBody>
      </p:sp>
      <p:sp>
        <p:nvSpPr>
          <p:cNvPr id="10" name="TextBox 9">
            <a:extLst>
              <a:ext uri="{FF2B5EF4-FFF2-40B4-BE49-F238E27FC236}">
                <a16:creationId xmlns:a16="http://schemas.microsoft.com/office/drawing/2014/main" id="{A2C3FEF4-891B-7849-9273-337E40AB3371}"/>
              </a:ext>
            </a:extLst>
          </p:cNvPr>
          <p:cNvSpPr txBox="1"/>
          <p:nvPr/>
        </p:nvSpPr>
        <p:spPr>
          <a:xfrm>
            <a:off x="5891967" y="4257068"/>
            <a:ext cx="652743" cy="646331"/>
          </a:xfrm>
          <a:prstGeom prst="rect">
            <a:avLst/>
          </a:prstGeom>
          <a:noFill/>
        </p:spPr>
        <p:txBody>
          <a:bodyPr wrap="none" rtlCol="0">
            <a:spAutoFit/>
          </a:bodyPr>
          <a:lstStyle/>
          <a:p>
            <a:r>
              <a:rPr lang="en-GB" sz="3600" b="1" dirty="0"/>
              <a:t>10</a:t>
            </a:r>
          </a:p>
        </p:txBody>
      </p:sp>
      <p:sp>
        <p:nvSpPr>
          <p:cNvPr id="14" name="Rectangle 13">
            <a:extLst>
              <a:ext uri="{FF2B5EF4-FFF2-40B4-BE49-F238E27FC236}">
                <a16:creationId xmlns:a16="http://schemas.microsoft.com/office/drawing/2014/main" id="{DA705D6F-BB21-5C46-A3F3-A02872F1A672}"/>
              </a:ext>
            </a:extLst>
          </p:cNvPr>
          <p:cNvSpPr/>
          <p:nvPr/>
        </p:nvSpPr>
        <p:spPr>
          <a:xfrm>
            <a:off x="6421297" y="4077068"/>
            <a:ext cx="421953" cy="360000"/>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75000"/>
                  </a:schemeClr>
                </a:solidFill>
              </a:rPr>
              <a:t>13</a:t>
            </a:r>
          </a:p>
        </p:txBody>
      </p:sp>
      <p:sp>
        <p:nvSpPr>
          <p:cNvPr id="18" name="Rectangle 17">
            <a:extLst>
              <a:ext uri="{FF2B5EF4-FFF2-40B4-BE49-F238E27FC236}">
                <a16:creationId xmlns:a16="http://schemas.microsoft.com/office/drawing/2014/main" id="{AC4B42EA-5CF1-1C42-BD99-22FDD2A7492F}"/>
              </a:ext>
            </a:extLst>
          </p:cNvPr>
          <p:cNvSpPr/>
          <p:nvPr/>
        </p:nvSpPr>
        <p:spPr>
          <a:xfrm>
            <a:off x="956809" y="2095008"/>
            <a:ext cx="8294373" cy="461665"/>
          </a:xfrm>
          <a:prstGeom prst="rect">
            <a:avLst/>
          </a:prstGeom>
          <a:solidFill>
            <a:schemeClr val="tx2">
              <a:lumMod val="40000"/>
              <a:lumOff val="60000"/>
            </a:schemeClr>
          </a:solidFill>
        </p:spPr>
        <p:txBody>
          <a:bodyPr wrap="square">
            <a:spAutoFit/>
          </a:bodyPr>
          <a:lstStyle/>
          <a:p>
            <a:r>
              <a:rPr lang="en-GB" sz="2400" i="1" dirty="0"/>
              <a:t>Fill in the blanks.</a:t>
            </a:r>
          </a:p>
        </p:txBody>
      </p:sp>
      <p:pic>
        <p:nvPicPr>
          <p:cNvPr id="19" name="Graphic 18" descr="User">
            <a:extLst>
              <a:ext uri="{FF2B5EF4-FFF2-40B4-BE49-F238E27FC236}">
                <a16:creationId xmlns:a16="http://schemas.microsoft.com/office/drawing/2014/main" id="{2E6E1595-E94D-DE48-958D-D1CE280A3D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016" y="1934145"/>
            <a:ext cx="854046" cy="854046"/>
          </a:xfrm>
          <a:prstGeom prst="rect">
            <a:avLst/>
          </a:prstGeom>
        </p:spPr>
      </p:pic>
      <p:sp>
        <p:nvSpPr>
          <p:cNvPr id="20" name="Rectangle 19">
            <a:extLst>
              <a:ext uri="{FF2B5EF4-FFF2-40B4-BE49-F238E27FC236}">
                <a16:creationId xmlns:a16="http://schemas.microsoft.com/office/drawing/2014/main" id="{7CAD6E79-EC95-C64D-8D4C-8E4DF9E8715D}"/>
              </a:ext>
            </a:extLst>
          </p:cNvPr>
          <p:cNvSpPr/>
          <p:nvPr/>
        </p:nvSpPr>
        <p:spPr>
          <a:xfrm>
            <a:off x="7864837" y="5053971"/>
            <a:ext cx="2178648" cy="5526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t>Submit</a:t>
            </a:r>
          </a:p>
        </p:txBody>
      </p:sp>
    </p:spTree>
    <p:custDataLst>
      <p:tags r:id="rId1"/>
    </p:custDataLst>
    <p:extLst>
      <p:ext uri="{BB962C8B-B14F-4D97-AF65-F5344CB8AC3E}">
        <p14:creationId xmlns:p14="http://schemas.microsoft.com/office/powerpoint/2010/main" val="2050102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Very small numbers</a:t>
            </a:r>
          </a:p>
        </p:txBody>
      </p:sp>
      <p:sp>
        <p:nvSpPr>
          <p:cNvPr id="3" name="Content Placeholder 2"/>
          <p:cNvSpPr>
            <a:spLocks noGrp="1"/>
          </p:cNvSpPr>
          <p:nvPr>
            <p:ph idx="1"/>
          </p:nvPr>
        </p:nvSpPr>
        <p:spPr>
          <a:xfrm>
            <a:off x="942062" y="1133969"/>
            <a:ext cx="8309120" cy="842314"/>
          </a:xfrm>
        </p:spPr>
        <p:txBody>
          <a:bodyPr>
            <a:noAutofit/>
          </a:bodyPr>
          <a:lstStyle/>
          <a:p>
            <a:pPr marL="0" indent="0">
              <a:buNone/>
            </a:pPr>
            <a:r>
              <a:rPr lang="en-GB" sz="2400" dirty="0"/>
              <a:t>But even          can be written more simply. We can write it as</a:t>
            </a:r>
          </a:p>
          <a:p>
            <a:pPr marL="0" indent="0" algn="ctr">
              <a:buNone/>
            </a:pPr>
            <a:r>
              <a:rPr lang="en-GB" sz="3600" b="1" dirty="0"/>
              <a:t>10</a:t>
            </a:r>
            <a:r>
              <a:rPr lang="en-GB" sz="3600" b="1" baseline="30000" dirty="0"/>
              <a:t>-13</a:t>
            </a:r>
            <a:r>
              <a:rPr lang="en-GB" sz="2400" dirty="0"/>
              <a:t>.</a:t>
            </a:r>
          </a:p>
        </p:txBody>
      </p:sp>
      <p:sp>
        <p:nvSpPr>
          <p:cNvPr id="15" name="Rectangle 14">
            <a:extLst>
              <a:ext uri="{FF2B5EF4-FFF2-40B4-BE49-F238E27FC236}">
                <a16:creationId xmlns:a16="http://schemas.microsoft.com/office/drawing/2014/main" id="{F71761E5-BBD9-8042-A9DB-F14765A0F03F}"/>
              </a:ext>
            </a:extLst>
          </p:cNvPr>
          <p:cNvSpPr/>
          <p:nvPr/>
        </p:nvSpPr>
        <p:spPr>
          <a:xfrm>
            <a:off x="5096622" y="3097159"/>
            <a:ext cx="4601497" cy="25662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Image 04</a:t>
            </a:r>
          </a:p>
          <a:p>
            <a:pPr algn="ctr"/>
            <a:r>
              <a:rPr lang="en-GB" i="1" dirty="0"/>
              <a:t>See Slides 37-42 for brief</a:t>
            </a:r>
          </a:p>
          <a:p>
            <a:pPr algn="ctr"/>
            <a:endParaRPr lang="en-GB" dirty="0"/>
          </a:p>
        </p:txBody>
      </p:sp>
      <p:sp>
        <p:nvSpPr>
          <p:cNvPr id="16" name="Rectangle 15">
            <a:extLst>
              <a:ext uri="{FF2B5EF4-FFF2-40B4-BE49-F238E27FC236}">
                <a16:creationId xmlns:a16="http://schemas.microsoft.com/office/drawing/2014/main" id="{DCA57341-D332-6E40-8D45-C6FD1DDF0749}"/>
              </a:ext>
            </a:extLst>
          </p:cNvPr>
          <p:cNvSpPr/>
          <p:nvPr/>
        </p:nvSpPr>
        <p:spPr>
          <a:xfrm>
            <a:off x="956809" y="3186323"/>
            <a:ext cx="3910159" cy="1200329"/>
          </a:xfrm>
          <a:prstGeom prst="rect">
            <a:avLst/>
          </a:prstGeom>
          <a:solidFill>
            <a:schemeClr val="tx2">
              <a:lumMod val="40000"/>
              <a:lumOff val="60000"/>
            </a:schemeClr>
          </a:solidFill>
        </p:spPr>
        <p:txBody>
          <a:bodyPr wrap="square">
            <a:spAutoFit/>
          </a:bodyPr>
          <a:lstStyle/>
          <a:p>
            <a:r>
              <a:rPr lang="en-GB" sz="2400" i="1" dirty="0"/>
              <a:t>Click on the image to see various examples of what this means.</a:t>
            </a:r>
          </a:p>
        </p:txBody>
      </p:sp>
      <p:pic>
        <p:nvPicPr>
          <p:cNvPr id="17" name="Graphic 16" descr="User">
            <a:extLst>
              <a:ext uri="{FF2B5EF4-FFF2-40B4-BE49-F238E27FC236}">
                <a16:creationId xmlns:a16="http://schemas.microsoft.com/office/drawing/2014/main" id="{F2E41916-1D49-2A40-A95D-CCC5B17EDF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016" y="3025460"/>
            <a:ext cx="854046" cy="854046"/>
          </a:xfrm>
          <a:prstGeom prst="rect">
            <a:avLst/>
          </a:prstGeom>
        </p:spPr>
      </p:pic>
      <p:sp>
        <p:nvSpPr>
          <p:cNvPr id="4" name="TextBox 3">
            <a:extLst>
              <a:ext uri="{FF2B5EF4-FFF2-40B4-BE49-F238E27FC236}">
                <a16:creationId xmlns:a16="http://schemas.microsoft.com/office/drawing/2014/main" id="{5C413210-5D87-A449-BC62-390FB7E47A77}"/>
              </a:ext>
            </a:extLst>
          </p:cNvPr>
          <p:cNvSpPr txBox="1"/>
          <p:nvPr/>
        </p:nvSpPr>
        <p:spPr>
          <a:xfrm>
            <a:off x="956809" y="2182755"/>
            <a:ext cx="8741309" cy="830997"/>
          </a:xfrm>
          <a:prstGeom prst="rect">
            <a:avLst/>
          </a:prstGeom>
          <a:noFill/>
          <a:ln w="38100">
            <a:solidFill>
              <a:schemeClr val="accent2"/>
            </a:solidFill>
          </a:ln>
        </p:spPr>
        <p:txBody>
          <a:bodyPr wrap="square" rtlCol="0">
            <a:spAutoFit/>
          </a:bodyPr>
          <a:lstStyle/>
          <a:p>
            <a:pPr algn="ctr"/>
            <a:r>
              <a:rPr lang="en-GB" sz="2400" b="1" dirty="0"/>
              <a:t>If we move an exponent from the denominator to the numerator of a fraction we change its sign.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B6951FA-2A50-8145-95F5-8F18645769E2}"/>
                  </a:ext>
                </a:extLst>
              </p:cNvPr>
              <p:cNvSpPr txBox="1"/>
              <p:nvPr/>
            </p:nvSpPr>
            <p:spPr>
              <a:xfrm>
                <a:off x="2197507" y="1111753"/>
                <a:ext cx="509563"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GB"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13</m:t>
                              </m:r>
                            </m:sup>
                          </m:sSup>
                        </m:den>
                      </m:f>
                    </m:oMath>
                  </m:oMathPara>
                </a14:m>
                <a:endParaRPr lang="en-GB" dirty="0"/>
              </a:p>
            </p:txBody>
          </p:sp>
        </mc:Choice>
        <mc:Fallback xmlns="">
          <p:sp>
            <p:nvSpPr>
              <p:cNvPr id="5" name="TextBox 4">
                <a:extLst>
                  <a:ext uri="{FF2B5EF4-FFF2-40B4-BE49-F238E27FC236}">
                    <a16:creationId xmlns:a16="http://schemas.microsoft.com/office/drawing/2014/main" id="{0B6951FA-2A50-8145-95F5-8F18645769E2}"/>
                  </a:ext>
                </a:extLst>
              </p:cNvPr>
              <p:cNvSpPr txBox="1">
                <a:spLocks noRot="1" noChangeAspect="1" noMove="1" noResize="1" noEditPoints="1" noAdjustHandles="1" noChangeArrowheads="1" noChangeShapeType="1" noTextEdit="1"/>
              </p:cNvSpPr>
              <p:nvPr/>
            </p:nvSpPr>
            <p:spPr>
              <a:xfrm>
                <a:off x="2197507" y="1111753"/>
                <a:ext cx="509563" cy="520399"/>
              </a:xfrm>
              <a:prstGeom prst="rect">
                <a:avLst/>
              </a:prstGeom>
              <a:blipFill>
                <a:blip r:embed="rId6"/>
                <a:stretch>
                  <a:fillRect l="-9756" t="-4762" r="-2439" b="-9524"/>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1700746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Fill in the gaps</a:t>
            </a:r>
          </a:p>
        </p:txBody>
      </p:sp>
      <p:sp>
        <p:nvSpPr>
          <p:cNvPr id="8" name="Rectangle 7">
            <a:extLst>
              <a:ext uri="{FF2B5EF4-FFF2-40B4-BE49-F238E27FC236}">
                <a16:creationId xmlns:a16="http://schemas.microsoft.com/office/drawing/2014/main" id="{77F94683-2DB4-B34C-B1BC-606805717AC5}"/>
              </a:ext>
            </a:extLst>
          </p:cNvPr>
          <p:cNvSpPr/>
          <p:nvPr/>
        </p:nvSpPr>
        <p:spPr>
          <a:xfrm>
            <a:off x="956809" y="1303289"/>
            <a:ext cx="8382035" cy="461665"/>
          </a:xfrm>
          <a:prstGeom prst="rect">
            <a:avLst/>
          </a:prstGeom>
          <a:solidFill>
            <a:schemeClr val="tx2">
              <a:lumMod val="40000"/>
              <a:lumOff val="60000"/>
            </a:schemeClr>
          </a:solidFill>
        </p:spPr>
        <p:txBody>
          <a:bodyPr wrap="square">
            <a:spAutoFit/>
          </a:bodyPr>
          <a:lstStyle/>
          <a:p>
            <a:r>
              <a:rPr lang="en-GB" sz="2400" i="1" dirty="0"/>
              <a:t>Enter the correct answer into the boxes below.</a:t>
            </a:r>
          </a:p>
        </p:txBody>
      </p:sp>
      <p:pic>
        <p:nvPicPr>
          <p:cNvPr id="9" name="Graphic 8" descr="User">
            <a:extLst>
              <a:ext uri="{FF2B5EF4-FFF2-40B4-BE49-F238E27FC236}">
                <a16:creationId xmlns:a16="http://schemas.microsoft.com/office/drawing/2014/main" id="{C0A79A0D-7218-AD46-A018-61506F07C3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016" y="1142426"/>
            <a:ext cx="854046" cy="854046"/>
          </a:xfrm>
          <a:prstGeom prst="rect">
            <a:avLst/>
          </a:prstGeom>
        </p:spPr>
      </p:pic>
      <p:sp>
        <p:nvSpPr>
          <p:cNvPr id="18" name="Rectangle 17">
            <a:extLst>
              <a:ext uri="{FF2B5EF4-FFF2-40B4-BE49-F238E27FC236}">
                <a16:creationId xmlns:a16="http://schemas.microsoft.com/office/drawing/2014/main" id="{BCDB9003-DA74-5B4E-A8E8-561200296C9B}"/>
              </a:ext>
            </a:extLst>
          </p:cNvPr>
          <p:cNvSpPr/>
          <p:nvPr/>
        </p:nvSpPr>
        <p:spPr>
          <a:xfrm>
            <a:off x="4194876" y="3098723"/>
            <a:ext cx="329381" cy="360000"/>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568553CD-EAC6-B843-BDB6-EEC6F353D310}"/>
              </a:ext>
            </a:extLst>
          </p:cNvPr>
          <p:cNvSpPr/>
          <p:nvPr/>
        </p:nvSpPr>
        <p:spPr>
          <a:xfrm>
            <a:off x="712839" y="3458723"/>
            <a:ext cx="1927122" cy="360000"/>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23B08324-9E02-124C-9A85-4FA0C00F37E9}"/>
              </a:ext>
            </a:extLst>
          </p:cNvPr>
          <p:cNvSpPr/>
          <p:nvPr/>
        </p:nvSpPr>
        <p:spPr>
          <a:xfrm>
            <a:off x="7667274" y="4778356"/>
            <a:ext cx="2178648" cy="5526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t>Submit</a:t>
            </a:r>
          </a:p>
        </p:txBody>
      </p:sp>
      <p:sp>
        <p:nvSpPr>
          <p:cNvPr id="34" name="Rectangle 33">
            <a:extLst>
              <a:ext uri="{FF2B5EF4-FFF2-40B4-BE49-F238E27FC236}">
                <a16:creationId xmlns:a16="http://schemas.microsoft.com/office/drawing/2014/main" id="{7A9DB68B-131D-F24C-B7B3-8E4D08A87FBC}"/>
              </a:ext>
            </a:extLst>
          </p:cNvPr>
          <p:cNvSpPr/>
          <p:nvPr/>
        </p:nvSpPr>
        <p:spPr>
          <a:xfrm>
            <a:off x="4254359" y="4173937"/>
            <a:ext cx="329381" cy="360000"/>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C5EE6D8-13DC-334B-85BB-712315299553}"/>
                  </a:ext>
                </a:extLst>
              </p:cNvPr>
              <p:cNvSpPr txBox="1"/>
              <p:nvPr/>
            </p:nvSpPr>
            <p:spPr>
              <a:xfrm>
                <a:off x="956809" y="2188894"/>
                <a:ext cx="2773580"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0.00001=</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10</m:t>
                              </m:r>
                            </m:e>
                            <m:sup>
                              <m:r>
                                <a:rPr lang="en-US" sz="2400" b="0" i="1" smtClean="0">
                                  <a:latin typeface="Cambria Math" panose="02040503050406030204" pitchFamily="18" charset="0"/>
                                </a:rPr>
                                <m:t>5</m:t>
                              </m:r>
                            </m:sup>
                          </m:sSup>
                        </m:den>
                      </m:f>
                      <m:r>
                        <a:rPr lang="en-US" sz="2400" b="0" i="1" smtClean="0">
                          <a:latin typeface="Cambria Math" panose="02040503050406030204" pitchFamily="18" charset="0"/>
                        </a:rPr>
                        <m:t>=10</m:t>
                      </m:r>
                    </m:oMath>
                  </m:oMathPara>
                </a14:m>
                <a:endParaRPr lang="en-GB" dirty="0"/>
              </a:p>
            </p:txBody>
          </p:sp>
        </mc:Choice>
        <mc:Fallback xmlns="">
          <p:sp>
            <p:nvSpPr>
              <p:cNvPr id="6" name="TextBox 5">
                <a:extLst>
                  <a:ext uri="{FF2B5EF4-FFF2-40B4-BE49-F238E27FC236}">
                    <a16:creationId xmlns:a16="http://schemas.microsoft.com/office/drawing/2014/main" id="{5C5EE6D8-13DC-334B-85BB-712315299553}"/>
                  </a:ext>
                </a:extLst>
              </p:cNvPr>
              <p:cNvSpPr txBox="1">
                <a:spLocks noRot="1" noChangeAspect="1" noMove="1" noResize="1" noEditPoints="1" noAdjustHandles="1" noChangeArrowheads="1" noChangeShapeType="1" noTextEdit="1"/>
              </p:cNvSpPr>
              <p:nvPr/>
            </p:nvSpPr>
            <p:spPr>
              <a:xfrm>
                <a:off x="956809" y="2188894"/>
                <a:ext cx="2773580" cy="693844"/>
              </a:xfrm>
              <a:prstGeom prst="rect">
                <a:avLst/>
              </a:prstGeom>
              <a:blipFill>
                <a:blip r:embed="rId6"/>
                <a:stretch>
                  <a:fillRect l="-1364" r="-1818" b="-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808F92C-EC7C-6B42-B23D-F949B3773300}"/>
                  </a:ext>
                </a:extLst>
              </p:cNvPr>
              <p:cNvSpPr txBox="1"/>
              <p:nvPr/>
            </p:nvSpPr>
            <p:spPr>
              <a:xfrm>
                <a:off x="1531998" y="3248737"/>
                <a:ext cx="2750625"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 </m:t>
                      </m:r>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10</m:t>
                              </m:r>
                            </m:e>
                            <m:sup>
                              <m:r>
                                <a:rPr lang="en-US" sz="2400" b="0" i="1" smtClean="0">
                                  <a:latin typeface="Cambria Math" panose="02040503050406030204" pitchFamily="18" charset="0"/>
                                </a:rPr>
                                <m:t>7</m:t>
                              </m:r>
                            </m:sup>
                          </m:sSup>
                        </m:den>
                      </m:f>
                      <m:r>
                        <a:rPr lang="en-US" sz="2400" b="0" i="1" smtClean="0">
                          <a:latin typeface="Cambria Math" panose="02040503050406030204" pitchFamily="18" charset="0"/>
                        </a:rPr>
                        <m:t>=10</m:t>
                      </m:r>
                    </m:oMath>
                  </m:oMathPara>
                </a14:m>
                <a:endParaRPr lang="en-GB" dirty="0"/>
              </a:p>
            </p:txBody>
          </p:sp>
        </mc:Choice>
        <mc:Fallback xmlns="">
          <p:sp>
            <p:nvSpPr>
              <p:cNvPr id="22" name="TextBox 21">
                <a:extLst>
                  <a:ext uri="{FF2B5EF4-FFF2-40B4-BE49-F238E27FC236}">
                    <a16:creationId xmlns:a16="http://schemas.microsoft.com/office/drawing/2014/main" id="{0808F92C-EC7C-6B42-B23D-F949B3773300}"/>
                  </a:ext>
                </a:extLst>
              </p:cNvPr>
              <p:cNvSpPr txBox="1">
                <a:spLocks noRot="1" noChangeAspect="1" noMove="1" noResize="1" noEditPoints="1" noAdjustHandles="1" noChangeArrowheads="1" noChangeShapeType="1" noTextEdit="1"/>
              </p:cNvSpPr>
              <p:nvPr/>
            </p:nvSpPr>
            <p:spPr>
              <a:xfrm>
                <a:off x="1531998" y="3248737"/>
                <a:ext cx="2750625" cy="693844"/>
              </a:xfrm>
              <a:prstGeom prst="rect">
                <a:avLst/>
              </a:prstGeom>
              <a:blipFill>
                <a:blip r:embed="rId7"/>
                <a:stretch>
                  <a:fillRect l="-3687" r="-1843" b="-1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FC66D3C-708B-244F-9E09-D3502236488F}"/>
                  </a:ext>
                </a:extLst>
              </p:cNvPr>
              <p:cNvSpPr txBox="1"/>
              <p:nvPr/>
            </p:nvSpPr>
            <p:spPr>
              <a:xfrm>
                <a:off x="1531998" y="4308580"/>
                <a:ext cx="2827569" cy="7162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 </m:t>
                      </m:r>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10</m:t>
                              </m:r>
                            </m:e>
                            <m:sup>
                              <m:r>
                                <a:rPr lang="en-US" sz="2400" b="0" i="1" smtClean="0">
                                  <a:latin typeface="Cambria Math" panose="02040503050406030204" pitchFamily="18" charset="0"/>
                                </a:rPr>
                                <m:t>9</m:t>
                              </m:r>
                            </m:sup>
                          </m:sSup>
                        </m:den>
                      </m:f>
                      <m:r>
                        <a:rPr lang="en-US" sz="2400" b="0" i="1" smtClean="0">
                          <a:latin typeface="Cambria Math" panose="02040503050406030204" pitchFamily="18" charset="0"/>
                        </a:rPr>
                        <m:t>=10</m:t>
                      </m:r>
                    </m:oMath>
                  </m:oMathPara>
                </a14:m>
                <a:endParaRPr lang="en-GB" dirty="0"/>
              </a:p>
            </p:txBody>
          </p:sp>
        </mc:Choice>
        <mc:Fallback xmlns="">
          <p:sp>
            <p:nvSpPr>
              <p:cNvPr id="24" name="TextBox 23">
                <a:extLst>
                  <a:ext uri="{FF2B5EF4-FFF2-40B4-BE49-F238E27FC236}">
                    <a16:creationId xmlns:a16="http://schemas.microsoft.com/office/drawing/2014/main" id="{6FC66D3C-708B-244F-9E09-D3502236488F}"/>
                  </a:ext>
                </a:extLst>
              </p:cNvPr>
              <p:cNvSpPr txBox="1">
                <a:spLocks noRot="1" noChangeAspect="1" noMove="1" noResize="1" noEditPoints="1" noAdjustHandles="1" noChangeArrowheads="1" noChangeShapeType="1" noTextEdit="1"/>
              </p:cNvSpPr>
              <p:nvPr/>
            </p:nvSpPr>
            <p:spPr>
              <a:xfrm>
                <a:off x="1531998" y="4308580"/>
                <a:ext cx="2827569" cy="716286"/>
              </a:xfrm>
              <a:prstGeom prst="rect">
                <a:avLst/>
              </a:prstGeom>
              <a:blipFill>
                <a:blip r:embed="rId8"/>
                <a:stretch>
                  <a:fillRect l="-2242" r="-448" b="-8621"/>
                </a:stretch>
              </a:blipFill>
            </p:spPr>
            <p:txBody>
              <a:bodyPr/>
              <a:lstStyle/>
              <a:p>
                <a:r>
                  <a:rPr lang="en-GB">
                    <a:noFill/>
                  </a:rPr>
                  <a:t> </a:t>
                </a:r>
              </a:p>
            </p:txBody>
          </p:sp>
        </mc:Fallback>
      </mc:AlternateContent>
      <p:sp>
        <p:nvSpPr>
          <p:cNvPr id="26" name="Rectangle 25">
            <a:extLst>
              <a:ext uri="{FF2B5EF4-FFF2-40B4-BE49-F238E27FC236}">
                <a16:creationId xmlns:a16="http://schemas.microsoft.com/office/drawing/2014/main" id="{60FA35FF-5DA5-214E-973D-87BF3D20AF10}"/>
              </a:ext>
            </a:extLst>
          </p:cNvPr>
          <p:cNvSpPr/>
          <p:nvPr/>
        </p:nvSpPr>
        <p:spPr>
          <a:xfrm>
            <a:off x="712839" y="4533679"/>
            <a:ext cx="1927122" cy="360000"/>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2CC7813F-A2BE-7646-AE76-780D3FAD1746}"/>
              </a:ext>
            </a:extLst>
          </p:cNvPr>
          <p:cNvSpPr/>
          <p:nvPr/>
        </p:nvSpPr>
        <p:spPr>
          <a:xfrm>
            <a:off x="3730389" y="2071838"/>
            <a:ext cx="329381" cy="360000"/>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ustDataLst>
      <p:tags r:id="rId1"/>
    </p:custDataLst>
    <p:extLst>
      <p:ext uri="{BB962C8B-B14F-4D97-AF65-F5344CB8AC3E}">
        <p14:creationId xmlns:p14="http://schemas.microsoft.com/office/powerpoint/2010/main" val="873595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Writing very small numbers</a:t>
            </a:r>
          </a:p>
        </p:txBody>
      </p:sp>
      <p:sp>
        <p:nvSpPr>
          <p:cNvPr id="3" name="Content Placeholder 2"/>
          <p:cNvSpPr>
            <a:spLocks noGrp="1"/>
          </p:cNvSpPr>
          <p:nvPr>
            <p:ph idx="1"/>
          </p:nvPr>
        </p:nvSpPr>
        <p:spPr>
          <a:xfrm>
            <a:off x="942062" y="1213388"/>
            <a:ext cx="8309120" cy="762896"/>
          </a:xfrm>
        </p:spPr>
        <p:txBody>
          <a:bodyPr>
            <a:noAutofit/>
          </a:bodyPr>
          <a:lstStyle/>
          <a:p>
            <a:pPr marL="0" indent="0">
              <a:buNone/>
            </a:pPr>
            <a:r>
              <a:rPr lang="en-GB" sz="2400" dirty="0"/>
              <a:t>We can also use Scientific Notation to help us write very small numbers more easily.</a:t>
            </a:r>
          </a:p>
        </p:txBody>
      </p:sp>
      <p:sp>
        <p:nvSpPr>
          <p:cNvPr id="8" name="Rectangle 7">
            <a:extLst>
              <a:ext uri="{FF2B5EF4-FFF2-40B4-BE49-F238E27FC236}">
                <a16:creationId xmlns:a16="http://schemas.microsoft.com/office/drawing/2014/main" id="{77F94683-2DB4-B34C-B1BC-606805717AC5}"/>
              </a:ext>
            </a:extLst>
          </p:cNvPr>
          <p:cNvSpPr/>
          <p:nvPr/>
        </p:nvSpPr>
        <p:spPr>
          <a:xfrm>
            <a:off x="956809" y="2189851"/>
            <a:ext cx="3939655" cy="1569660"/>
          </a:xfrm>
          <a:prstGeom prst="rect">
            <a:avLst/>
          </a:prstGeom>
          <a:solidFill>
            <a:schemeClr val="tx2">
              <a:lumMod val="40000"/>
              <a:lumOff val="60000"/>
            </a:schemeClr>
          </a:solidFill>
        </p:spPr>
        <p:txBody>
          <a:bodyPr wrap="square">
            <a:spAutoFit/>
          </a:bodyPr>
          <a:lstStyle/>
          <a:p>
            <a:r>
              <a:rPr lang="en-GB" sz="2400" i="1" dirty="0"/>
              <a:t>Watch the video to learn more about using Scientific Notation to write very small numbers more easily.</a:t>
            </a:r>
          </a:p>
        </p:txBody>
      </p:sp>
      <p:pic>
        <p:nvPicPr>
          <p:cNvPr id="9" name="Graphic 8" descr="User">
            <a:extLst>
              <a:ext uri="{FF2B5EF4-FFF2-40B4-BE49-F238E27FC236}">
                <a16:creationId xmlns:a16="http://schemas.microsoft.com/office/drawing/2014/main" id="{C0A79A0D-7218-AD46-A018-61506F07C3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016" y="2028988"/>
            <a:ext cx="854046" cy="854046"/>
          </a:xfrm>
          <a:prstGeom prst="rect">
            <a:avLst/>
          </a:prstGeom>
        </p:spPr>
      </p:pic>
      <p:sp>
        <p:nvSpPr>
          <p:cNvPr id="6" name="Rectangle 5">
            <a:extLst>
              <a:ext uri="{FF2B5EF4-FFF2-40B4-BE49-F238E27FC236}">
                <a16:creationId xmlns:a16="http://schemas.microsoft.com/office/drawing/2014/main" id="{5E97904C-9903-1F4F-8F53-D53DF814F6F1}"/>
              </a:ext>
            </a:extLst>
          </p:cNvPr>
          <p:cNvSpPr/>
          <p:nvPr/>
        </p:nvSpPr>
        <p:spPr>
          <a:xfrm>
            <a:off x="5279922" y="2189851"/>
            <a:ext cx="4601497" cy="29791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Vid02</a:t>
            </a:r>
          </a:p>
          <a:p>
            <a:pPr algn="ctr"/>
            <a:endParaRPr lang="en-GB" dirty="0"/>
          </a:p>
        </p:txBody>
      </p:sp>
    </p:spTree>
    <p:custDataLst>
      <p:tags r:id="rId1"/>
    </p:custDataLst>
    <p:extLst>
      <p:ext uri="{BB962C8B-B14F-4D97-AF65-F5344CB8AC3E}">
        <p14:creationId xmlns:p14="http://schemas.microsoft.com/office/powerpoint/2010/main" val="1749328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Units and Prefixes</a:t>
            </a:r>
          </a:p>
        </p:txBody>
      </p:sp>
      <p:sp>
        <p:nvSpPr>
          <p:cNvPr id="3" name="Text Placeholder 2"/>
          <p:cNvSpPr>
            <a:spLocks noGrp="1"/>
          </p:cNvSpPr>
          <p:nvPr>
            <p:ph type="body" idx="1"/>
          </p:nvPr>
        </p:nvSpPr>
        <p:spPr/>
        <p:txBody>
          <a:bodyPr/>
          <a:lstStyle/>
          <a:p>
            <a:r>
              <a:rPr lang="en-GB" dirty="0"/>
              <a:t>Unit 1</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Rewrite these numbers</a:t>
            </a:r>
          </a:p>
        </p:txBody>
      </p:sp>
      <p:sp>
        <p:nvSpPr>
          <p:cNvPr id="8" name="Rectangle 7">
            <a:extLst>
              <a:ext uri="{FF2B5EF4-FFF2-40B4-BE49-F238E27FC236}">
                <a16:creationId xmlns:a16="http://schemas.microsoft.com/office/drawing/2014/main" id="{77F94683-2DB4-B34C-B1BC-606805717AC5}"/>
              </a:ext>
            </a:extLst>
          </p:cNvPr>
          <p:cNvSpPr/>
          <p:nvPr/>
        </p:nvSpPr>
        <p:spPr>
          <a:xfrm>
            <a:off x="956809" y="1275455"/>
            <a:ext cx="8294373" cy="461665"/>
          </a:xfrm>
          <a:prstGeom prst="rect">
            <a:avLst/>
          </a:prstGeom>
          <a:solidFill>
            <a:schemeClr val="tx2">
              <a:lumMod val="40000"/>
              <a:lumOff val="60000"/>
            </a:schemeClr>
          </a:solidFill>
        </p:spPr>
        <p:txBody>
          <a:bodyPr wrap="square">
            <a:spAutoFit/>
          </a:bodyPr>
          <a:lstStyle/>
          <a:p>
            <a:r>
              <a:rPr lang="en-GB" sz="2400" i="1" dirty="0"/>
              <a:t>Enter the correct numbers in each of the boxes below.</a:t>
            </a:r>
          </a:p>
        </p:txBody>
      </p:sp>
      <p:pic>
        <p:nvPicPr>
          <p:cNvPr id="9" name="Graphic 8" descr="User">
            <a:extLst>
              <a:ext uri="{FF2B5EF4-FFF2-40B4-BE49-F238E27FC236}">
                <a16:creationId xmlns:a16="http://schemas.microsoft.com/office/drawing/2014/main" id="{C0A79A0D-7218-AD46-A018-61506F07C3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016" y="1114592"/>
            <a:ext cx="854046" cy="854046"/>
          </a:xfrm>
          <a:prstGeom prst="rect">
            <a:avLst/>
          </a:prstGeom>
        </p:spPr>
      </p:pic>
      <p:sp>
        <p:nvSpPr>
          <p:cNvPr id="10" name="TextBox 9">
            <a:extLst>
              <a:ext uri="{FF2B5EF4-FFF2-40B4-BE49-F238E27FC236}">
                <a16:creationId xmlns:a16="http://schemas.microsoft.com/office/drawing/2014/main" id="{27B89DAF-A7C2-8341-B0BE-6F3F64DE3704}"/>
              </a:ext>
            </a:extLst>
          </p:cNvPr>
          <p:cNvSpPr txBox="1"/>
          <p:nvPr/>
        </p:nvSpPr>
        <p:spPr>
          <a:xfrm>
            <a:off x="956809" y="2143984"/>
            <a:ext cx="5662127" cy="3416320"/>
          </a:xfrm>
          <a:prstGeom prst="rect">
            <a:avLst/>
          </a:prstGeom>
          <a:noFill/>
        </p:spPr>
        <p:txBody>
          <a:bodyPr wrap="none" rtlCol="0">
            <a:spAutoFit/>
          </a:bodyPr>
          <a:lstStyle/>
          <a:p>
            <a:pPr marL="457200" indent="-457200">
              <a:buFont typeface="+mj-lt"/>
              <a:buAutoNum type="arabicParenR"/>
            </a:pPr>
            <a:r>
              <a:rPr lang="en-GB" sz="2400" dirty="0"/>
              <a:t>0.0078 = 7.8 x 10</a:t>
            </a:r>
            <a:endParaRPr lang="en-GB" sz="2400" baseline="30000" dirty="0"/>
          </a:p>
          <a:p>
            <a:pPr marL="457200" indent="-457200">
              <a:buFont typeface="+mj-lt"/>
              <a:buAutoNum type="arabicParenR"/>
            </a:pPr>
            <a:endParaRPr lang="en-GB" sz="2400" dirty="0"/>
          </a:p>
          <a:p>
            <a:pPr marL="457200" indent="-457200">
              <a:buFont typeface="+mj-lt"/>
              <a:buAutoNum type="arabicParenR"/>
            </a:pPr>
            <a:r>
              <a:rPr lang="en-GB" sz="2400" dirty="0"/>
              <a:t>0.000000654 = 6.54 x 10     = 654 x 10</a:t>
            </a:r>
          </a:p>
          <a:p>
            <a:pPr marL="457200" indent="-457200">
              <a:buFont typeface="+mj-lt"/>
              <a:buAutoNum type="arabicParenR"/>
            </a:pPr>
            <a:endParaRPr lang="en-GB" sz="2400" dirty="0"/>
          </a:p>
          <a:p>
            <a:pPr marL="457200" indent="-457200">
              <a:buFont typeface="+mj-lt"/>
              <a:buAutoNum type="arabicParenR"/>
            </a:pPr>
            <a:r>
              <a:rPr lang="en-GB" sz="2400" dirty="0"/>
              <a:t>3.985 x 10</a:t>
            </a:r>
            <a:r>
              <a:rPr lang="en-GB" sz="2400" baseline="30000" dirty="0"/>
              <a:t>-12</a:t>
            </a:r>
            <a:r>
              <a:rPr lang="en-GB" sz="2400" dirty="0"/>
              <a:t> =</a:t>
            </a:r>
          </a:p>
          <a:p>
            <a:pPr marL="457200" indent="-457200">
              <a:buFont typeface="+mj-lt"/>
              <a:buAutoNum type="arabicParenR"/>
            </a:pPr>
            <a:endParaRPr lang="en-GB" sz="2400" dirty="0"/>
          </a:p>
          <a:p>
            <a:pPr marL="457200" indent="-457200">
              <a:buFont typeface="+mj-lt"/>
              <a:buAutoNum type="arabicParenR"/>
            </a:pPr>
            <a:r>
              <a:rPr lang="en-GB" sz="2400" dirty="0"/>
              <a:t>13.87 x 10    = 0.00001387</a:t>
            </a:r>
          </a:p>
          <a:p>
            <a:pPr marL="457200" indent="-457200">
              <a:buFont typeface="+mj-lt"/>
              <a:buAutoNum type="arabicParenR"/>
            </a:pPr>
            <a:endParaRPr lang="en-GB" sz="2400" dirty="0"/>
          </a:p>
          <a:p>
            <a:pPr marL="457200" indent="-457200">
              <a:buFont typeface="+mj-lt"/>
              <a:buAutoNum type="arabicParenR"/>
            </a:pPr>
            <a:r>
              <a:rPr lang="en-GB" sz="2400" dirty="0"/>
              <a:t>0.000045236 =                                   x 10</a:t>
            </a:r>
            <a:r>
              <a:rPr lang="en-GB" sz="2400" baseline="30000" dirty="0"/>
              <a:t>-6</a:t>
            </a:r>
            <a:r>
              <a:rPr lang="en-GB" sz="2400" dirty="0"/>
              <a:t> </a:t>
            </a:r>
          </a:p>
        </p:txBody>
      </p:sp>
      <p:sp>
        <p:nvSpPr>
          <p:cNvPr id="12" name="Rectangle 11">
            <a:extLst>
              <a:ext uri="{FF2B5EF4-FFF2-40B4-BE49-F238E27FC236}">
                <a16:creationId xmlns:a16="http://schemas.microsoft.com/office/drawing/2014/main" id="{CAED9FD1-7FE4-E64A-8F36-A0A3FA390DFC}"/>
              </a:ext>
            </a:extLst>
          </p:cNvPr>
          <p:cNvSpPr/>
          <p:nvPr/>
        </p:nvSpPr>
        <p:spPr>
          <a:xfrm>
            <a:off x="3605978" y="1886163"/>
            <a:ext cx="464577" cy="360000"/>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75000"/>
                  </a:schemeClr>
                </a:solidFill>
              </a:rPr>
              <a:t>-3</a:t>
            </a:r>
          </a:p>
        </p:txBody>
      </p:sp>
      <p:sp>
        <p:nvSpPr>
          <p:cNvPr id="13" name="Rectangle 12">
            <a:extLst>
              <a:ext uri="{FF2B5EF4-FFF2-40B4-BE49-F238E27FC236}">
                <a16:creationId xmlns:a16="http://schemas.microsoft.com/office/drawing/2014/main" id="{69F23409-1DA2-9A41-A233-08BEDE28D0DB}"/>
              </a:ext>
            </a:extLst>
          </p:cNvPr>
          <p:cNvSpPr/>
          <p:nvPr/>
        </p:nvSpPr>
        <p:spPr>
          <a:xfrm>
            <a:off x="4440316" y="2615901"/>
            <a:ext cx="470897" cy="360000"/>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75000"/>
                  </a:schemeClr>
                </a:solidFill>
              </a:rPr>
              <a:t>-7</a:t>
            </a:r>
          </a:p>
        </p:txBody>
      </p:sp>
      <p:sp>
        <p:nvSpPr>
          <p:cNvPr id="14" name="Rectangle 13">
            <a:extLst>
              <a:ext uri="{FF2B5EF4-FFF2-40B4-BE49-F238E27FC236}">
                <a16:creationId xmlns:a16="http://schemas.microsoft.com/office/drawing/2014/main" id="{F7C4B2AD-7A8E-374F-AB8A-98EBDAD0068C}"/>
              </a:ext>
            </a:extLst>
          </p:cNvPr>
          <p:cNvSpPr/>
          <p:nvPr/>
        </p:nvSpPr>
        <p:spPr>
          <a:xfrm>
            <a:off x="3304687" y="3669301"/>
            <a:ext cx="2271258" cy="360000"/>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75000"/>
                  </a:schemeClr>
                </a:solidFill>
              </a:rPr>
              <a:t>0.000000000003985</a:t>
            </a:r>
          </a:p>
        </p:txBody>
      </p:sp>
      <p:sp>
        <p:nvSpPr>
          <p:cNvPr id="15" name="Rectangle 14">
            <a:extLst>
              <a:ext uri="{FF2B5EF4-FFF2-40B4-BE49-F238E27FC236}">
                <a16:creationId xmlns:a16="http://schemas.microsoft.com/office/drawing/2014/main" id="{5FDFE8A9-CE07-C846-A98A-E3BC09A7698C}"/>
              </a:ext>
            </a:extLst>
          </p:cNvPr>
          <p:cNvSpPr/>
          <p:nvPr/>
        </p:nvSpPr>
        <p:spPr>
          <a:xfrm>
            <a:off x="2770238" y="4084361"/>
            <a:ext cx="534449" cy="360000"/>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75000"/>
                  </a:schemeClr>
                </a:solidFill>
              </a:rPr>
              <a:t>-6</a:t>
            </a:r>
          </a:p>
        </p:txBody>
      </p:sp>
      <p:sp>
        <p:nvSpPr>
          <p:cNvPr id="16" name="Rectangle 15">
            <a:extLst>
              <a:ext uri="{FF2B5EF4-FFF2-40B4-BE49-F238E27FC236}">
                <a16:creationId xmlns:a16="http://schemas.microsoft.com/office/drawing/2014/main" id="{BDE6F742-46E6-A441-BC31-569B9B789A59}"/>
              </a:ext>
            </a:extLst>
          </p:cNvPr>
          <p:cNvSpPr/>
          <p:nvPr/>
        </p:nvSpPr>
        <p:spPr>
          <a:xfrm>
            <a:off x="6032429" y="2615901"/>
            <a:ext cx="470897" cy="360000"/>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75000"/>
                  </a:schemeClr>
                </a:solidFill>
              </a:rPr>
              <a:t>-9</a:t>
            </a:r>
          </a:p>
        </p:txBody>
      </p:sp>
      <p:sp>
        <p:nvSpPr>
          <p:cNvPr id="17" name="Rectangle 16">
            <a:extLst>
              <a:ext uri="{FF2B5EF4-FFF2-40B4-BE49-F238E27FC236}">
                <a16:creationId xmlns:a16="http://schemas.microsoft.com/office/drawing/2014/main" id="{888C1976-E6C3-E94F-92C6-D97458811652}"/>
              </a:ext>
            </a:extLst>
          </p:cNvPr>
          <p:cNvSpPr/>
          <p:nvPr/>
        </p:nvSpPr>
        <p:spPr>
          <a:xfrm>
            <a:off x="3412841" y="5092439"/>
            <a:ext cx="2271258" cy="360000"/>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75000"/>
                  </a:schemeClr>
                </a:solidFill>
              </a:rPr>
              <a:t>45.236</a:t>
            </a:r>
          </a:p>
        </p:txBody>
      </p:sp>
    </p:spTree>
    <p:custDataLst>
      <p:tags r:id="rId1"/>
    </p:custDataLst>
    <p:extLst>
      <p:ext uri="{BB962C8B-B14F-4D97-AF65-F5344CB8AC3E}">
        <p14:creationId xmlns:p14="http://schemas.microsoft.com/office/powerpoint/2010/main" val="82093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Scientific Notation and Prefixes</a:t>
            </a:r>
          </a:p>
        </p:txBody>
      </p:sp>
      <p:sp>
        <p:nvSpPr>
          <p:cNvPr id="3" name="Content Placeholder 2"/>
          <p:cNvSpPr>
            <a:spLocks noGrp="1"/>
          </p:cNvSpPr>
          <p:nvPr>
            <p:ph idx="1"/>
          </p:nvPr>
        </p:nvSpPr>
        <p:spPr>
          <a:xfrm>
            <a:off x="942062" y="1213387"/>
            <a:ext cx="8309120" cy="948335"/>
          </a:xfrm>
        </p:spPr>
        <p:txBody>
          <a:bodyPr>
            <a:noAutofit/>
          </a:bodyPr>
          <a:lstStyle/>
          <a:p>
            <a:pPr marL="0" indent="0">
              <a:buNone/>
            </a:pPr>
            <a:r>
              <a:rPr lang="en-GB" sz="2400" dirty="0"/>
              <a:t>We can use either </a:t>
            </a:r>
            <a:r>
              <a:rPr lang="en-GB" sz="2400" b="1" dirty="0"/>
              <a:t>Scientific Notation </a:t>
            </a:r>
            <a:r>
              <a:rPr lang="en-GB" sz="2400" dirty="0"/>
              <a:t>or </a:t>
            </a:r>
            <a:r>
              <a:rPr lang="en-GB" sz="2400" b="1" dirty="0"/>
              <a:t>prefixes</a:t>
            </a:r>
            <a:r>
              <a:rPr lang="en-GB" sz="2400" dirty="0"/>
              <a:t> to make writing very big and very small numbers easier. They are interchangeable.</a:t>
            </a:r>
          </a:p>
        </p:txBody>
      </p:sp>
      <p:sp>
        <p:nvSpPr>
          <p:cNvPr id="8" name="Rectangle 7">
            <a:extLst>
              <a:ext uri="{FF2B5EF4-FFF2-40B4-BE49-F238E27FC236}">
                <a16:creationId xmlns:a16="http://schemas.microsoft.com/office/drawing/2014/main" id="{77F94683-2DB4-B34C-B1BC-606805717AC5}"/>
              </a:ext>
            </a:extLst>
          </p:cNvPr>
          <p:cNvSpPr/>
          <p:nvPr/>
        </p:nvSpPr>
        <p:spPr>
          <a:xfrm>
            <a:off x="956810" y="2470067"/>
            <a:ext cx="3733178" cy="1569660"/>
          </a:xfrm>
          <a:prstGeom prst="rect">
            <a:avLst/>
          </a:prstGeom>
          <a:solidFill>
            <a:schemeClr val="tx2">
              <a:lumMod val="40000"/>
              <a:lumOff val="60000"/>
            </a:schemeClr>
          </a:solidFill>
        </p:spPr>
        <p:txBody>
          <a:bodyPr wrap="square">
            <a:spAutoFit/>
          </a:bodyPr>
          <a:lstStyle/>
          <a:p>
            <a:r>
              <a:rPr lang="en-GB" sz="2400" i="1" dirty="0"/>
              <a:t>Watch the video to learn more about how we can use scientific notation and prefixes interchangeably.</a:t>
            </a:r>
          </a:p>
        </p:txBody>
      </p:sp>
      <p:pic>
        <p:nvPicPr>
          <p:cNvPr id="9" name="Graphic 8" descr="User">
            <a:extLst>
              <a:ext uri="{FF2B5EF4-FFF2-40B4-BE49-F238E27FC236}">
                <a16:creationId xmlns:a16="http://schemas.microsoft.com/office/drawing/2014/main" id="{C0A79A0D-7218-AD46-A018-61506F07C3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016" y="2412441"/>
            <a:ext cx="854046" cy="854046"/>
          </a:xfrm>
          <a:prstGeom prst="rect">
            <a:avLst/>
          </a:prstGeom>
        </p:spPr>
      </p:pic>
      <p:sp>
        <p:nvSpPr>
          <p:cNvPr id="6" name="Rectangle 5">
            <a:extLst>
              <a:ext uri="{FF2B5EF4-FFF2-40B4-BE49-F238E27FC236}">
                <a16:creationId xmlns:a16="http://schemas.microsoft.com/office/drawing/2014/main" id="{5E97904C-9903-1F4F-8F53-D53DF814F6F1}"/>
              </a:ext>
            </a:extLst>
          </p:cNvPr>
          <p:cNvSpPr/>
          <p:nvPr/>
        </p:nvSpPr>
        <p:spPr>
          <a:xfrm>
            <a:off x="5096622" y="2455319"/>
            <a:ext cx="4601497" cy="29791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Vid03</a:t>
            </a:r>
          </a:p>
          <a:p>
            <a:pPr algn="ctr"/>
            <a:endParaRPr lang="en-GB" dirty="0"/>
          </a:p>
        </p:txBody>
      </p:sp>
    </p:spTree>
    <p:custDataLst>
      <p:tags r:id="rId1"/>
    </p:custDataLst>
    <p:extLst>
      <p:ext uri="{BB962C8B-B14F-4D97-AF65-F5344CB8AC3E}">
        <p14:creationId xmlns:p14="http://schemas.microsoft.com/office/powerpoint/2010/main" val="2684253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Prefix chart</a:t>
            </a:r>
          </a:p>
        </p:txBody>
      </p:sp>
      <p:sp>
        <p:nvSpPr>
          <p:cNvPr id="3" name="Content Placeholder 2"/>
          <p:cNvSpPr>
            <a:spLocks noGrp="1"/>
          </p:cNvSpPr>
          <p:nvPr>
            <p:ph idx="1"/>
          </p:nvPr>
        </p:nvSpPr>
        <p:spPr>
          <a:xfrm>
            <a:off x="942062" y="1272383"/>
            <a:ext cx="8309120" cy="762896"/>
          </a:xfrm>
        </p:spPr>
        <p:txBody>
          <a:bodyPr>
            <a:noAutofit/>
          </a:bodyPr>
          <a:lstStyle/>
          <a:p>
            <a:pPr marL="0" indent="0">
              <a:buNone/>
            </a:pPr>
            <a:r>
              <a:rPr lang="en-GB" sz="2400" dirty="0"/>
              <a:t>Here is a handy summary of all the prefixes you will be working with as an electrician.</a:t>
            </a:r>
          </a:p>
        </p:txBody>
      </p:sp>
      <p:sp>
        <p:nvSpPr>
          <p:cNvPr id="8" name="Rectangle 7">
            <a:extLst>
              <a:ext uri="{FF2B5EF4-FFF2-40B4-BE49-F238E27FC236}">
                <a16:creationId xmlns:a16="http://schemas.microsoft.com/office/drawing/2014/main" id="{77F94683-2DB4-B34C-B1BC-606805717AC5}"/>
              </a:ext>
            </a:extLst>
          </p:cNvPr>
          <p:cNvSpPr/>
          <p:nvPr/>
        </p:nvSpPr>
        <p:spPr>
          <a:xfrm>
            <a:off x="956809" y="2248847"/>
            <a:ext cx="3688933" cy="2677656"/>
          </a:xfrm>
          <a:prstGeom prst="rect">
            <a:avLst/>
          </a:prstGeom>
          <a:solidFill>
            <a:schemeClr val="tx2">
              <a:lumMod val="40000"/>
              <a:lumOff val="60000"/>
            </a:schemeClr>
          </a:solidFill>
        </p:spPr>
        <p:txBody>
          <a:bodyPr wrap="square">
            <a:spAutoFit/>
          </a:bodyPr>
          <a:lstStyle/>
          <a:p>
            <a:r>
              <a:rPr lang="en-GB" sz="2400" i="1" dirty="0"/>
              <a:t>Click on the image to open and download your own prefix chart. Print this chart out if possible. You will need to refer to it </a:t>
            </a:r>
            <a:r>
              <a:rPr lang="en-GB" sz="2400" i="1"/>
              <a:t>often in </a:t>
            </a:r>
            <a:r>
              <a:rPr lang="en-GB" sz="2400" i="1" dirty="0"/>
              <a:t>many of the courses in this programme.</a:t>
            </a:r>
          </a:p>
        </p:txBody>
      </p:sp>
      <p:pic>
        <p:nvPicPr>
          <p:cNvPr id="9" name="Graphic 8" descr="User">
            <a:extLst>
              <a:ext uri="{FF2B5EF4-FFF2-40B4-BE49-F238E27FC236}">
                <a16:creationId xmlns:a16="http://schemas.microsoft.com/office/drawing/2014/main" id="{C0A79A0D-7218-AD46-A018-61506F07C3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016" y="2087984"/>
            <a:ext cx="854046" cy="854046"/>
          </a:xfrm>
          <a:prstGeom prst="rect">
            <a:avLst/>
          </a:prstGeom>
        </p:spPr>
      </p:pic>
      <p:sp>
        <p:nvSpPr>
          <p:cNvPr id="11" name="Rectangle 10">
            <a:extLst>
              <a:ext uri="{FF2B5EF4-FFF2-40B4-BE49-F238E27FC236}">
                <a16:creationId xmlns:a16="http://schemas.microsoft.com/office/drawing/2014/main" id="{C315716F-F065-664B-AB2D-80054B018DBC}"/>
              </a:ext>
            </a:extLst>
          </p:cNvPr>
          <p:cNvSpPr/>
          <p:nvPr/>
        </p:nvSpPr>
        <p:spPr>
          <a:xfrm>
            <a:off x="4859582" y="2248847"/>
            <a:ext cx="4601497" cy="29791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Doc 01</a:t>
            </a:r>
          </a:p>
        </p:txBody>
      </p:sp>
      <p:pic>
        <p:nvPicPr>
          <p:cNvPr id="12" name="Graphic 11" descr="Magnifying glass">
            <a:extLst>
              <a:ext uri="{FF2B5EF4-FFF2-40B4-BE49-F238E27FC236}">
                <a16:creationId xmlns:a16="http://schemas.microsoft.com/office/drawing/2014/main" id="{93916AB3-8141-5C4E-98CD-FC92BB2F93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59582" y="2248847"/>
            <a:ext cx="914400" cy="914400"/>
          </a:xfrm>
          <a:prstGeom prst="rect">
            <a:avLst/>
          </a:prstGeom>
        </p:spPr>
      </p:pic>
    </p:spTree>
    <p:custDataLst>
      <p:tags r:id="rId1"/>
    </p:custDataLst>
    <p:extLst>
      <p:ext uri="{BB962C8B-B14F-4D97-AF65-F5344CB8AC3E}">
        <p14:creationId xmlns:p14="http://schemas.microsoft.com/office/powerpoint/2010/main" val="762421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Prefix line</a:t>
            </a:r>
          </a:p>
        </p:txBody>
      </p:sp>
      <p:sp>
        <p:nvSpPr>
          <p:cNvPr id="3" name="Content Placeholder 2"/>
          <p:cNvSpPr>
            <a:spLocks noGrp="1"/>
          </p:cNvSpPr>
          <p:nvPr>
            <p:ph idx="1"/>
          </p:nvPr>
        </p:nvSpPr>
        <p:spPr>
          <a:xfrm>
            <a:off x="942062" y="1272383"/>
            <a:ext cx="8309120" cy="762896"/>
          </a:xfrm>
        </p:spPr>
        <p:txBody>
          <a:bodyPr>
            <a:noAutofit/>
          </a:bodyPr>
          <a:lstStyle/>
          <a:p>
            <a:pPr marL="0" indent="0">
              <a:buNone/>
            </a:pPr>
            <a:r>
              <a:rPr lang="en-GB" sz="2400" dirty="0"/>
              <a:t>Here is another way to help you work with different prefixes and converting from one unit into another.</a:t>
            </a:r>
          </a:p>
        </p:txBody>
      </p:sp>
      <p:sp>
        <p:nvSpPr>
          <p:cNvPr id="8" name="Rectangle 7">
            <a:extLst>
              <a:ext uri="{FF2B5EF4-FFF2-40B4-BE49-F238E27FC236}">
                <a16:creationId xmlns:a16="http://schemas.microsoft.com/office/drawing/2014/main" id="{77F94683-2DB4-B34C-B1BC-606805717AC5}"/>
              </a:ext>
            </a:extLst>
          </p:cNvPr>
          <p:cNvSpPr/>
          <p:nvPr/>
        </p:nvSpPr>
        <p:spPr>
          <a:xfrm>
            <a:off x="956809" y="2248847"/>
            <a:ext cx="3688933" cy="1569660"/>
          </a:xfrm>
          <a:prstGeom prst="rect">
            <a:avLst/>
          </a:prstGeom>
          <a:solidFill>
            <a:schemeClr val="tx2">
              <a:lumMod val="40000"/>
              <a:lumOff val="60000"/>
            </a:schemeClr>
          </a:solidFill>
        </p:spPr>
        <p:txBody>
          <a:bodyPr wrap="square">
            <a:spAutoFit/>
          </a:bodyPr>
          <a:lstStyle/>
          <a:p>
            <a:r>
              <a:rPr lang="en-GB" sz="2400" i="1" dirty="0"/>
              <a:t>Click on the image to open and download your own prefix line than watch the video to see how to use it.</a:t>
            </a:r>
          </a:p>
        </p:txBody>
      </p:sp>
      <p:pic>
        <p:nvPicPr>
          <p:cNvPr id="9" name="Graphic 8" descr="User">
            <a:extLst>
              <a:ext uri="{FF2B5EF4-FFF2-40B4-BE49-F238E27FC236}">
                <a16:creationId xmlns:a16="http://schemas.microsoft.com/office/drawing/2014/main" id="{C0A79A0D-7218-AD46-A018-61506F07C3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016" y="2087984"/>
            <a:ext cx="854046" cy="854046"/>
          </a:xfrm>
          <a:prstGeom prst="rect">
            <a:avLst/>
          </a:prstGeom>
        </p:spPr>
      </p:pic>
      <p:sp>
        <p:nvSpPr>
          <p:cNvPr id="11" name="Rectangle 10">
            <a:extLst>
              <a:ext uri="{FF2B5EF4-FFF2-40B4-BE49-F238E27FC236}">
                <a16:creationId xmlns:a16="http://schemas.microsoft.com/office/drawing/2014/main" id="{C315716F-F065-664B-AB2D-80054B018DBC}"/>
              </a:ext>
            </a:extLst>
          </p:cNvPr>
          <p:cNvSpPr/>
          <p:nvPr/>
        </p:nvSpPr>
        <p:spPr>
          <a:xfrm>
            <a:off x="4859582" y="2248847"/>
            <a:ext cx="4601497" cy="29791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Img05</a:t>
            </a:r>
          </a:p>
          <a:p>
            <a:pPr algn="ctr"/>
            <a:r>
              <a:rPr lang="en-GB" i="1" dirty="0"/>
              <a:t>See Slide 46 for brief </a:t>
            </a:r>
          </a:p>
        </p:txBody>
      </p:sp>
      <p:pic>
        <p:nvPicPr>
          <p:cNvPr id="12" name="Graphic 11" descr="Magnifying glass">
            <a:extLst>
              <a:ext uri="{FF2B5EF4-FFF2-40B4-BE49-F238E27FC236}">
                <a16:creationId xmlns:a16="http://schemas.microsoft.com/office/drawing/2014/main" id="{93916AB3-8141-5C4E-98CD-FC92BB2F93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59582" y="2248847"/>
            <a:ext cx="914400" cy="914400"/>
          </a:xfrm>
          <a:prstGeom prst="rect">
            <a:avLst/>
          </a:prstGeom>
        </p:spPr>
      </p:pic>
      <p:sp>
        <p:nvSpPr>
          <p:cNvPr id="10" name="Rectangle 9">
            <a:extLst>
              <a:ext uri="{FF2B5EF4-FFF2-40B4-BE49-F238E27FC236}">
                <a16:creationId xmlns:a16="http://schemas.microsoft.com/office/drawing/2014/main" id="{A31702A1-2F6E-0848-AB32-4B377534E976}"/>
              </a:ext>
            </a:extLst>
          </p:cNvPr>
          <p:cNvSpPr/>
          <p:nvPr/>
        </p:nvSpPr>
        <p:spPr>
          <a:xfrm>
            <a:off x="942062" y="4135440"/>
            <a:ext cx="3703680" cy="92325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t>Watch the video 04 explanation</a:t>
            </a:r>
          </a:p>
        </p:txBody>
      </p:sp>
    </p:spTree>
    <p:custDataLst>
      <p:tags r:id="rId1"/>
    </p:custDataLst>
    <p:extLst>
      <p:ext uri="{BB962C8B-B14F-4D97-AF65-F5344CB8AC3E}">
        <p14:creationId xmlns:p14="http://schemas.microsoft.com/office/powerpoint/2010/main" val="674744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Example 1</a:t>
            </a:r>
          </a:p>
        </p:txBody>
      </p:sp>
      <p:sp>
        <p:nvSpPr>
          <p:cNvPr id="8" name="Rectangle 7">
            <a:extLst>
              <a:ext uri="{FF2B5EF4-FFF2-40B4-BE49-F238E27FC236}">
                <a16:creationId xmlns:a16="http://schemas.microsoft.com/office/drawing/2014/main" id="{77F94683-2DB4-B34C-B1BC-606805717AC5}"/>
              </a:ext>
            </a:extLst>
          </p:cNvPr>
          <p:cNvSpPr/>
          <p:nvPr/>
        </p:nvSpPr>
        <p:spPr>
          <a:xfrm>
            <a:off x="1001055" y="1419865"/>
            <a:ext cx="8274258" cy="830997"/>
          </a:xfrm>
          <a:prstGeom prst="rect">
            <a:avLst/>
          </a:prstGeom>
          <a:solidFill>
            <a:schemeClr val="tx2">
              <a:lumMod val="40000"/>
              <a:lumOff val="60000"/>
            </a:schemeClr>
          </a:solidFill>
        </p:spPr>
        <p:txBody>
          <a:bodyPr wrap="square">
            <a:spAutoFit/>
          </a:bodyPr>
          <a:lstStyle/>
          <a:p>
            <a:r>
              <a:rPr lang="en-GB" sz="2400" i="1" dirty="0"/>
              <a:t>Try this example on your own and then watch the video to see if you got it right.</a:t>
            </a:r>
          </a:p>
        </p:txBody>
      </p:sp>
      <p:pic>
        <p:nvPicPr>
          <p:cNvPr id="9" name="Graphic 8" descr="User">
            <a:extLst>
              <a:ext uri="{FF2B5EF4-FFF2-40B4-BE49-F238E27FC236}">
                <a16:creationId xmlns:a16="http://schemas.microsoft.com/office/drawing/2014/main" id="{C0A79A0D-7218-AD46-A018-61506F07C3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261" y="1259002"/>
            <a:ext cx="854046" cy="854046"/>
          </a:xfrm>
          <a:prstGeom prst="rect">
            <a:avLst/>
          </a:prstGeom>
        </p:spPr>
      </p:pic>
      <p:pic>
        <p:nvPicPr>
          <p:cNvPr id="10" name="Picture 9">
            <a:extLst>
              <a:ext uri="{FF2B5EF4-FFF2-40B4-BE49-F238E27FC236}">
                <a16:creationId xmlns:a16="http://schemas.microsoft.com/office/drawing/2014/main" id="{8A16AF0F-4AB1-EF43-9DF7-AE6118510390}"/>
              </a:ext>
            </a:extLst>
          </p:cNvPr>
          <p:cNvPicPr>
            <a:picLocks noChangeAspect="1"/>
          </p:cNvPicPr>
          <p:nvPr/>
        </p:nvPicPr>
        <p:blipFill>
          <a:blip r:embed="rId6"/>
          <a:stretch>
            <a:fillRect/>
          </a:stretch>
        </p:blipFill>
        <p:spPr>
          <a:xfrm>
            <a:off x="6091083" y="2533093"/>
            <a:ext cx="3184229" cy="2388172"/>
          </a:xfrm>
          <a:prstGeom prst="rect">
            <a:avLst/>
          </a:prstGeom>
        </p:spPr>
      </p:pic>
      <p:sp>
        <p:nvSpPr>
          <p:cNvPr id="11" name="TextBox 10">
            <a:extLst>
              <a:ext uri="{FF2B5EF4-FFF2-40B4-BE49-F238E27FC236}">
                <a16:creationId xmlns:a16="http://schemas.microsoft.com/office/drawing/2014/main" id="{839C104C-43DB-E04F-B9EA-1C881AED5F62}"/>
              </a:ext>
            </a:extLst>
          </p:cNvPr>
          <p:cNvSpPr txBox="1"/>
          <p:nvPr/>
        </p:nvSpPr>
        <p:spPr>
          <a:xfrm>
            <a:off x="1001055" y="2570277"/>
            <a:ext cx="3663268" cy="3046988"/>
          </a:xfrm>
          <a:prstGeom prst="rect">
            <a:avLst/>
          </a:prstGeom>
          <a:noFill/>
        </p:spPr>
        <p:txBody>
          <a:bodyPr wrap="square" rtlCol="0">
            <a:spAutoFit/>
          </a:bodyPr>
          <a:lstStyle/>
          <a:p>
            <a:r>
              <a:rPr lang="en-GB" sz="2400" dirty="0"/>
              <a:t>The ammeter on the right shows a reading of 0.3 amps or 0.3A. What is this as mA?</a:t>
            </a:r>
          </a:p>
          <a:p>
            <a:endParaRPr lang="en-GB" sz="2400" dirty="0"/>
          </a:p>
          <a:p>
            <a:r>
              <a:rPr lang="en-GB" sz="2400" dirty="0"/>
              <a:t>Amps are the units we use to measure how much electricity is flowing.</a:t>
            </a:r>
          </a:p>
        </p:txBody>
      </p:sp>
      <p:sp>
        <p:nvSpPr>
          <p:cNvPr id="12" name="Rectangle 11">
            <a:extLst>
              <a:ext uri="{FF2B5EF4-FFF2-40B4-BE49-F238E27FC236}">
                <a16:creationId xmlns:a16="http://schemas.microsoft.com/office/drawing/2014/main" id="{995CDCF1-4932-C640-B6C6-67B951FBB72A}"/>
              </a:ext>
            </a:extLst>
          </p:cNvPr>
          <p:cNvSpPr/>
          <p:nvPr/>
        </p:nvSpPr>
        <p:spPr>
          <a:xfrm>
            <a:off x="5805778" y="5064588"/>
            <a:ext cx="3754838" cy="5526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t>Watch the video 05 solution</a:t>
            </a:r>
          </a:p>
        </p:txBody>
      </p:sp>
      <p:sp>
        <p:nvSpPr>
          <p:cNvPr id="13" name="Rectangle 12">
            <a:extLst>
              <a:ext uri="{FF2B5EF4-FFF2-40B4-BE49-F238E27FC236}">
                <a16:creationId xmlns:a16="http://schemas.microsoft.com/office/drawing/2014/main" id="{2E5A8B77-C2A4-44CF-ABBA-8DAF0CE35FE4}"/>
              </a:ext>
            </a:extLst>
          </p:cNvPr>
          <p:cNvSpPr/>
          <p:nvPr/>
        </p:nvSpPr>
        <p:spPr>
          <a:xfrm>
            <a:off x="6333424" y="2259079"/>
            <a:ext cx="1549667" cy="760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06</a:t>
            </a:r>
          </a:p>
        </p:txBody>
      </p:sp>
    </p:spTree>
    <p:custDataLst>
      <p:tags r:id="rId1"/>
    </p:custDataLst>
    <p:extLst>
      <p:ext uri="{BB962C8B-B14F-4D97-AF65-F5344CB8AC3E}">
        <p14:creationId xmlns:p14="http://schemas.microsoft.com/office/powerpoint/2010/main" val="1115589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Example 2</a:t>
            </a:r>
          </a:p>
        </p:txBody>
      </p:sp>
      <p:sp>
        <p:nvSpPr>
          <p:cNvPr id="8" name="Rectangle 7">
            <a:extLst>
              <a:ext uri="{FF2B5EF4-FFF2-40B4-BE49-F238E27FC236}">
                <a16:creationId xmlns:a16="http://schemas.microsoft.com/office/drawing/2014/main" id="{77F94683-2DB4-B34C-B1BC-606805717AC5}"/>
              </a:ext>
            </a:extLst>
          </p:cNvPr>
          <p:cNvSpPr/>
          <p:nvPr/>
        </p:nvSpPr>
        <p:spPr>
          <a:xfrm>
            <a:off x="1001054" y="1419865"/>
            <a:ext cx="8585849" cy="830997"/>
          </a:xfrm>
          <a:prstGeom prst="rect">
            <a:avLst/>
          </a:prstGeom>
          <a:solidFill>
            <a:schemeClr val="tx2">
              <a:lumMod val="40000"/>
              <a:lumOff val="60000"/>
            </a:schemeClr>
          </a:solidFill>
        </p:spPr>
        <p:txBody>
          <a:bodyPr wrap="square">
            <a:spAutoFit/>
          </a:bodyPr>
          <a:lstStyle/>
          <a:p>
            <a:r>
              <a:rPr lang="en-GB" sz="2400" i="1" dirty="0"/>
              <a:t>Try this example on your own and then watch the video to see if you got it right.</a:t>
            </a:r>
          </a:p>
        </p:txBody>
      </p:sp>
      <p:pic>
        <p:nvPicPr>
          <p:cNvPr id="9" name="Graphic 8" descr="User">
            <a:extLst>
              <a:ext uri="{FF2B5EF4-FFF2-40B4-BE49-F238E27FC236}">
                <a16:creationId xmlns:a16="http://schemas.microsoft.com/office/drawing/2014/main" id="{C0A79A0D-7218-AD46-A018-61506F07C3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261" y="1259002"/>
            <a:ext cx="854046" cy="854046"/>
          </a:xfrm>
          <a:prstGeom prst="rect">
            <a:avLst/>
          </a:prstGeom>
        </p:spPr>
      </p:pic>
      <p:sp>
        <p:nvSpPr>
          <p:cNvPr id="11" name="TextBox 10">
            <a:extLst>
              <a:ext uri="{FF2B5EF4-FFF2-40B4-BE49-F238E27FC236}">
                <a16:creationId xmlns:a16="http://schemas.microsoft.com/office/drawing/2014/main" id="{839C104C-43DB-E04F-B9EA-1C881AED5F62}"/>
              </a:ext>
            </a:extLst>
          </p:cNvPr>
          <p:cNvSpPr txBox="1"/>
          <p:nvPr/>
        </p:nvSpPr>
        <p:spPr>
          <a:xfrm>
            <a:off x="1001054" y="2570277"/>
            <a:ext cx="8274259" cy="2308324"/>
          </a:xfrm>
          <a:prstGeom prst="rect">
            <a:avLst/>
          </a:prstGeom>
          <a:noFill/>
        </p:spPr>
        <p:txBody>
          <a:bodyPr wrap="square" rtlCol="0">
            <a:spAutoFit/>
          </a:bodyPr>
          <a:lstStyle/>
          <a:p>
            <a:r>
              <a:rPr lang="en-GB" sz="2400" dirty="0"/>
              <a:t>A reading was taken on a voltmeter that showed that the voltage in a circuit was 3.782mV. In order to use this in a calculation, however, it needs to be converted into the standard units of volts. What is 3.782mV in volts?</a:t>
            </a:r>
          </a:p>
          <a:p>
            <a:endParaRPr lang="en-GB" sz="2400" dirty="0"/>
          </a:p>
          <a:p>
            <a:r>
              <a:rPr lang="en-GB" sz="2400" dirty="0"/>
              <a:t>Volts are how we measure the force pushing an electric current.</a:t>
            </a:r>
          </a:p>
        </p:txBody>
      </p:sp>
      <p:sp>
        <p:nvSpPr>
          <p:cNvPr id="12" name="Rectangle 11">
            <a:extLst>
              <a:ext uri="{FF2B5EF4-FFF2-40B4-BE49-F238E27FC236}">
                <a16:creationId xmlns:a16="http://schemas.microsoft.com/office/drawing/2014/main" id="{995CDCF1-4932-C640-B6C6-67B951FBB72A}"/>
              </a:ext>
            </a:extLst>
          </p:cNvPr>
          <p:cNvSpPr/>
          <p:nvPr/>
        </p:nvSpPr>
        <p:spPr>
          <a:xfrm>
            <a:off x="5805778" y="5064588"/>
            <a:ext cx="3754838" cy="5526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t>Watch the video 06 solution</a:t>
            </a:r>
          </a:p>
        </p:txBody>
      </p:sp>
    </p:spTree>
    <p:custDataLst>
      <p:tags r:id="rId1"/>
    </p:custDataLst>
    <p:extLst>
      <p:ext uri="{BB962C8B-B14F-4D97-AF65-F5344CB8AC3E}">
        <p14:creationId xmlns:p14="http://schemas.microsoft.com/office/powerpoint/2010/main" val="348016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Example 3</a:t>
            </a:r>
          </a:p>
        </p:txBody>
      </p:sp>
      <p:sp>
        <p:nvSpPr>
          <p:cNvPr id="8" name="Rectangle 7">
            <a:extLst>
              <a:ext uri="{FF2B5EF4-FFF2-40B4-BE49-F238E27FC236}">
                <a16:creationId xmlns:a16="http://schemas.microsoft.com/office/drawing/2014/main" id="{77F94683-2DB4-B34C-B1BC-606805717AC5}"/>
              </a:ext>
            </a:extLst>
          </p:cNvPr>
          <p:cNvSpPr/>
          <p:nvPr/>
        </p:nvSpPr>
        <p:spPr>
          <a:xfrm>
            <a:off x="1001054" y="1419865"/>
            <a:ext cx="8559561" cy="830997"/>
          </a:xfrm>
          <a:prstGeom prst="rect">
            <a:avLst/>
          </a:prstGeom>
          <a:solidFill>
            <a:schemeClr val="tx2">
              <a:lumMod val="40000"/>
              <a:lumOff val="60000"/>
            </a:schemeClr>
          </a:solidFill>
        </p:spPr>
        <p:txBody>
          <a:bodyPr wrap="square">
            <a:spAutoFit/>
          </a:bodyPr>
          <a:lstStyle/>
          <a:p>
            <a:r>
              <a:rPr lang="en-GB" sz="2400" i="1" dirty="0"/>
              <a:t>Try this example on your own and then watch the video to see if you got it right.</a:t>
            </a:r>
          </a:p>
        </p:txBody>
      </p:sp>
      <p:pic>
        <p:nvPicPr>
          <p:cNvPr id="9" name="Graphic 8" descr="User">
            <a:extLst>
              <a:ext uri="{FF2B5EF4-FFF2-40B4-BE49-F238E27FC236}">
                <a16:creationId xmlns:a16="http://schemas.microsoft.com/office/drawing/2014/main" id="{C0A79A0D-7218-AD46-A018-61506F07C3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261" y="1259002"/>
            <a:ext cx="854046" cy="854046"/>
          </a:xfrm>
          <a:prstGeom prst="rect">
            <a:avLst/>
          </a:prstGeom>
        </p:spPr>
      </p:pic>
      <p:sp>
        <p:nvSpPr>
          <p:cNvPr id="11" name="TextBox 10">
            <a:extLst>
              <a:ext uri="{FF2B5EF4-FFF2-40B4-BE49-F238E27FC236}">
                <a16:creationId xmlns:a16="http://schemas.microsoft.com/office/drawing/2014/main" id="{839C104C-43DB-E04F-B9EA-1C881AED5F62}"/>
              </a:ext>
            </a:extLst>
          </p:cNvPr>
          <p:cNvSpPr txBox="1"/>
          <p:nvPr/>
        </p:nvSpPr>
        <p:spPr>
          <a:xfrm>
            <a:off x="1001054" y="2570277"/>
            <a:ext cx="8274259" cy="2308324"/>
          </a:xfrm>
          <a:prstGeom prst="rect">
            <a:avLst/>
          </a:prstGeom>
          <a:noFill/>
        </p:spPr>
        <p:txBody>
          <a:bodyPr wrap="square" rtlCol="0">
            <a:spAutoFit/>
          </a:bodyPr>
          <a:lstStyle/>
          <a:p>
            <a:r>
              <a:rPr lang="en-GB" sz="2400" dirty="0"/>
              <a:t>A capacitor (an electronic component that can store charge) has a capacitance of 6.8μF. In order to use this in a calculation, we need to convert it to F. What is 6.8μF in farads?</a:t>
            </a:r>
          </a:p>
          <a:p>
            <a:endParaRPr lang="en-GB" sz="2400" dirty="0"/>
          </a:p>
          <a:p>
            <a:r>
              <a:rPr lang="en-GB" sz="2400" dirty="0"/>
              <a:t>F stands for Farads. This is the unit we use to measure how much charge a capacitor can store.</a:t>
            </a:r>
          </a:p>
        </p:txBody>
      </p:sp>
      <p:sp>
        <p:nvSpPr>
          <p:cNvPr id="12" name="Rectangle 11">
            <a:extLst>
              <a:ext uri="{FF2B5EF4-FFF2-40B4-BE49-F238E27FC236}">
                <a16:creationId xmlns:a16="http://schemas.microsoft.com/office/drawing/2014/main" id="{995CDCF1-4932-C640-B6C6-67B951FBB72A}"/>
              </a:ext>
            </a:extLst>
          </p:cNvPr>
          <p:cNvSpPr/>
          <p:nvPr/>
        </p:nvSpPr>
        <p:spPr>
          <a:xfrm>
            <a:off x="5805778" y="5064588"/>
            <a:ext cx="3754838" cy="5526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t>Watch the video solution</a:t>
            </a:r>
          </a:p>
        </p:txBody>
      </p:sp>
    </p:spTree>
    <p:custDataLst>
      <p:tags r:id="rId1"/>
    </p:custDataLst>
    <p:extLst>
      <p:ext uri="{BB962C8B-B14F-4D97-AF65-F5344CB8AC3E}">
        <p14:creationId xmlns:p14="http://schemas.microsoft.com/office/powerpoint/2010/main" val="197895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Example 4</a:t>
            </a:r>
          </a:p>
        </p:txBody>
      </p:sp>
      <p:sp>
        <p:nvSpPr>
          <p:cNvPr id="8" name="Rectangle 7">
            <a:extLst>
              <a:ext uri="{FF2B5EF4-FFF2-40B4-BE49-F238E27FC236}">
                <a16:creationId xmlns:a16="http://schemas.microsoft.com/office/drawing/2014/main" id="{77F94683-2DB4-B34C-B1BC-606805717AC5}"/>
              </a:ext>
            </a:extLst>
          </p:cNvPr>
          <p:cNvSpPr/>
          <p:nvPr/>
        </p:nvSpPr>
        <p:spPr>
          <a:xfrm>
            <a:off x="1001054" y="1419865"/>
            <a:ext cx="8559561" cy="830997"/>
          </a:xfrm>
          <a:prstGeom prst="rect">
            <a:avLst/>
          </a:prstGeom>
          <a:solidFill>
            <a:schemeClr val="tx2">
              <a:lumMod val="40000"/>
              <a:lumOff val="60000"/>
            </a:schemeClr>
          </a:solidFill>
        </p:spPr>
        <p:txBody>
          <a:bodyPr wrap="square">
            <a:spAutoFit/>
          </a:bodyPr>
          <a:lstStyle/>
          <a:p>
            <a:r>
              <a:rPr lang="en-GB" sz="2400" i="1" dirty="0"/>
              <a:t>Try this example on your own and then watch the video to see if you got it right.</a:t>
            </a:r>
          </a:p>
        </p:txBody>
      </p:sp>
      <p:pic>
        <p:nvPicPr>
          <p:cNvPr id="9" name="Graphic 8" descr="User">
            <a:extLst>
              <a:ext uri="{FF2B5EF4-FFF2-40B4-BE49-F238E27FC236}">
                <a16:creationId xmlns:a16="http://schemas.microsoft.com/office/drawing/2014/main" id="{C0A79A0D-7218-AD46-A018-61506F07C3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261" y="1259002"/>
            <a:ext cx="854046" cy="854046"/>
          </a:xfrm>
          <a:prstGeom prst="rect">
            <a:avLst/>
          </a:prstGeom>
        </p:spPr>
      </p:pic>
      <p:sp>
        <p:nvSpPr>
          <p:cNvPr id="11" name="TextBox 10">
            <a:extLst>
              <a:ext uri="{FF2B5EF4-FFF2-40B4-BE49-F238E27FC236}">
                <a16:creationId xmlns:a16="http://schemas.microsoft.com/office/drawing/2014/main" id="{839C104C-43DB-E04F-B9EA-1C881AED5F62}"/>
              </a:ext>
            </a:extLst>
          </p:cNvPr>
          <p:cNvSpPr txBox="1"/>
          <p:nvPr/>
        </p:nvSpPr>
        <p:spPr>
          <a:xfrm>
            <a:off x="1001055" y="2570277"/>
            <a:ext cx="3718430" cy="1569660"/>
          </a:xfrm>
          <a:prstGeom prst="rect">
            <a:avLst/>
          </a:prstGeom>
          <a:noFill/>
        </p:spPr>
        <p:txBody>
          <a:bodyPr wrap="square" rtlCol="0">
            <a:spAutoFit/>
          </a:bodyPr>
          <a:lstStyle/>
          <a:p>
            <a:r>
              <a:rPr lang="en-GB" sz="2400" dirty="0"/>
              <a:t>Electricity is distributed from power stations to cities at 765kV. How many volts is this?</a:t>
            </a:r>
          </a:p>
        </p:txBody>
      </p:sp>
      <p:sp>
        <p:nvSpPr>
          <p:cNvPr id="12" name="Rectangle 11">
            <a:extLst>
              <a:ext uri="{FF2B5EF4-FFF2-40B4-BE49-F238E27FC236}">
                <a16:creationId xmlns:a16="http://schemas.microsoft.com/office/drawing/2014/main" id="{995CDCF1-4932-C640-B6C6-67B951FBB72A}"/>
              </a:ext>
            </a:extLst>
          </p:cNvPr>
          <p:cNvSpPr/>
          <p:nvPr/>
        </p:nvSpPr>
        <p:spPr>
          <a:xfrm>
            <a:off x="5682960" y="5107410"/>
            <a:ext cx="3754838" cy="5526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t>Watch the video 08 solution</a:t>
            </a:r>
          </a:p>
        </p:txBody>
      </p:sp>
      <p:pic>
        <p:nvPicPr>
          <p:cNvPr id="3" name="Picture 2">
            <a:extLst>
              <a:ext uri="{FF2B5EF4-FFF2-40B4-BE49-F238E27FC236}">
                <a16:creationId xmlns:a16="http://schemas.microsoft.com/office/drawing/2014/main" id="{7E6343CE-AAA2-F14F-AEF9-BABC7D2EE8F9}"/>
              </a:ext>
            </a:extLst>
          </p:cNvPr>
          <p:cNvPicPr>
            <a:picLocks noChangeAspect="1"/>
          </p:cNvPicPr>
          <p:nvPr/>
        </p:nvPicPr>
        <p:blipFill>
          <a:blip r:embed="rId6"/>
          <a:stretch>
            <a:fillRect/>
          </a:stretch>
        </p:blipFill>
        <p:spPr>
          <a:xfrm>
            <a:off x="5560142" y="2383670"/>
            <a:ext cx="4000474" cy="2590932"/>
          </a:xfrm>
          <a:prstGeom prst="rect">
            <a:avLst/>
          </a:prstGeom>
        </p:spPr>
      </p:pic>
    </p:spTree>
    <p:custDataLst>
      <p:tags r:id="rId1"/>
    </p:custDataLst>
    <p:extLst>
      <p:ext uri="{BB962C8B-B14F-4D97-AF65-F5344CB8AC3E}">
        <p14:creationId xmlns:p14="http://schemas.microsoft.com/office/powerpoint/2010/main" val="4053882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Example 5</a:t>
            </a:r>
          </a:p>
        </p:txBody>
      </p:sp>
      <p:sp>
        <p:nvSpPr>
          <p:cNvPr id="8" name="Rectangle 7">
            <a:extLst>
              <a:ext uri="{FF2B5EF4-FFF2-40B4-BE49-F238E27FC236}">
                <a16:creationId xmlns:a16="http://schemas.microsoft.com/office/drawing/2014/main" id="{77F94683-2DB4-B34C-B1BC-606805717AC5}"/>
              </a:ext>
            </a:extLst>
          </p:cNvPr>
          <p:cNvSpPr/>
          <p:nvPr/>
        </p:nvSpPr>
        <p:spPr>
          <a:xfrm>
            <a:off x="1001054" y="1419865"/>
            <a:ext cx="8274259" cy="830997"/>
          </a:xfrm>
          <a:prstGeom prst="rect">
            <a:avLst/>
          </a:prstGeom>
          <a:solidFill>
            <a:schemeClr val="tx2">
              <a:lumMod val="40000"/>
              <a:lumOff val="60000"/>
            </a:schemeClr>
          </a:solidFill>
        </p:spPr>
        <p:txBody>
          <a:bodyPr wrap="square">
            <a:spAutoFit/>
          </a:bodyPr>
          <a:lstStyle/>
          <a:p>
            <a:r>
              <a:rPr lang="en-GB" sz="2400" i="1" dirty="0"/>
              <a:t>Try this example on your own and then watch the video to see if you got it right.</a:t>
            </a:r>
          </a:p>
        </p:txBody>
      </p:sp>
      <p:pic>
        <p:nvPicPr>
          <p:cNvPr id="9" name="Graphic 8" descr="User">
            <a:extLst>
              <a:ext uri="{FF2B5EF4-FFF2-40B4-BE49-F238E27FC236}">
                <a16:creationId xmlns:a16="http://schemas.microsoft.com/office/drawing/2014/main" id="{C0A79A0D-7218-AD46-A018-61506F07C3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261" y="1259002"/>
            <a:ext cx="854046" cy="854046"/>
          </a:xfrm>
          <a:prstGeom prst="rect">
            <a:avLst/>
          </a:prstGeom>
        </p:spPr>
      </p:pic>
      <p:sp>
        <p:nvSpPr>
          <p:cNvPr id="11" name="TextBox 10">
            <a:extLst>
              <a:ext uri="{FF2B5EF4-FFF2-40B4-BE49-F238E27FC236}">
                <a16:creationId xmlns:a16="http://schemas.microsoft.com/office/drawing/2014/main" id="{839C104C-43DB-E04F-B9EA-1C881AED5F62}"/>
              </a:ext>
            </a:extLst>
          </p:cNvPr>
          <p:cNvSpPr txBox="1"/>
          <p:nvPr/>
        </p:nvSpPr>
        <p:spPr>
          <a:xfrm>
            <a:off x="1001055" y="2570277"/>
            <a:ext cx="8274258" cy="1569660"/>
          </a:xfrm>
          <a:prstGeom prst="rect">
            <a:avLst/>
          </a:prstGeom>
          <a:noFill/>
        </p:spPr>
        <p:txBody>
          <a:bodyPr wrap="square" rtlCol="0">
            <a:spAutoFit/>
          </a:bodyPr>
          <a:lstStyle/>
          <a:p>
            <a:r>
              <a:rPr lang="en-GB" sz="2400" dirty="0"/>
              <a:t>A resistor has a resistance of 5.45μΩ. What is this in kΩ?</a:t>
            </a:r>
          </a:p>
          <a:p>
            <a:endParaRPr lang="en-GB" sz="2400" dirty="0"/>
          </a:p>
          <a:p>
            <a:r>
              <a:rPr lang="en-GB" sz="2400" dirty="0"/>
              <a:t>Note: Resistors resist the flow of current. How much they resist current is measured in ohms with the symbol Ω.</a:t>
            </a:r>
          </a:p>
        </p:txBody>
      </p:sp>
      <p:sp>
        <p:nvSpPr>
          <p:cNvPr id="12" name="Rectangle 11">
            <a:extLst>
              <a:ext uri="{FF2B5EF4-FFF2-40B4-BE49-F238E27FC236}">
                <a16:creationId xmlns:a16="http://schemas.microsoft.com/office/drawing/2014/main" id="{995CDCF1-4932-C640-B6C6-67B951FBB72A}"/>
              </a:ext>
            </a:extLst>
          </p:cNvPr>
          <p:cNvSpPr/>
          <p:nvPr/>
        </p:nvSpPr>
        <p:spPr>
          <a:xfrm>
            <a:off x="5682960" y="5107410"/>
            <a:ext cx="3754838" cy="5526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t>Watch the video 09 solution</a:t>
            </a:r>
          </a:p>
        </p:txBody>
      </p:sp>
    </p:spTree>
    <p:custDataLst>
      <p:tags r:id="rId1"/>
    </p:custDataLst>
    <p:extLst>
      <p:ext uri="{BB962C8B-B14F-4D97-AF65-F5344CB8AC3E}">
        <p14:creationId xmlns:p14="http://schemas.microsoft.com/office/powerpoint/2010/main" val="4104871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Test Yourself</a:t>
            </a:r>
          </a:p>
        </p:txBody>
      </p:sp>
      <p:sp>
        <p:nvSpPr>
          <p:cNvPr id="3" name="Content Placeholder 2"/>
          <p:cNvSpPr>
            <a:spLocks noGrp="1"/>
          </p:cNvSpPr>
          <p:nvPr>
            <p:ph idx="1"/>
          </p:nvPr>
        </p:nvSpPr>
        <p:spPr>
          <a:xfrm>
            <a:off x="1122532" y="1469693"/>
            <a:ext cx="7607557" cy="3821508"/>
          </a:xfrm>
        </p:spPr>
        <p:txBody>
          <a:bodyPr>
            <a:noAutofit/>
          </a:bodyPr>
          <a:lstStyle/>
          <a:p>
            <a:pPr marL="0" indent="0" algn="just">
              <a:buNone/>
            </a:pPr>
            <a:r>
              <a:rPr lang="en-GB" sz="2400" dirty="0"/>
              <a:t>We have come to the end of this unit. Answer the following questions to make sure you understand how to work with different units and prefixes.</a:t>
            </a:r>
          </a:p>
        </p:txBody>
      </p:sp>
    </p:spTree>
    <p:custDataLst>
      <p:tags r:id="rId1"/>
    </p:custDataLst>
    <p:extLst>
      <p:ext uri="{BB962C8B-B14F-4D97-AF65-F5344CB8AC3E}">
        <p14:creationId xmlns:p14="http://schemas.microsoft.com/office/powerpoint/2010/main" val="1477108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Outcomes </a:t>
            </a:r>
          </a:p>
        </p:txBody>
      </p:sp>
      <p:sp>
        <p:nvSpPr>
          <p:cNvPr id="3" name="Content Placeholder 2"/>
          <p:cNvSpPr>
            <a:spLocks noGrp="1"/>
          </p:cNvSpPr>
          <p:nvPr>
            <p:ph idx="1"/>
          </p:nvPr>
        </p:nvSpPr>
        <p:spPr>
          <a:xfrm>
            <a:off x="548018" y="1256756"/>
            <a:ext cx="8390411" cy="2035083"/>
          </a:xfrm>
        </p:spPr>
        <p:txBody>
          <a:bodyPr>
            <a:noAutofit/>
          </a:bodyPr>
          <a:lstStyle/>
          <a:p>
            <a:pPr marL="0" indent="0">
              <a:buNone/>
            </a:pPr>
            <a:r>
              <a:rPr lang="en-GB" dirty="0"/>
              <a:t>By the end of this unit you should be able to: </a:t>
            </a:r>
          </a:p>
          <a:p>
            <a:r>
              <a:rPr lang="en-GB" dirty="0"/>
              <a:t>Give examples of common prefixes</a:t>
            </a:r>
          </a:p>
          <a:p>
            <a:r>
              <a:rPr lang="en-GB" dirty="0"/>
              <a:t>Change expanded numbers into exponents</a:t>
            </a:r>
          </a:p>
          <a:p>
            <a:r>
              <a:rPr lang="en-GB" dirty="0"/>
              <a:t>Use scientific notation to write very large numbers</a:t>
            </a:r>
          </a:p>
          <a:p>
            <a:r>
              <a:rPr lang="en-GB" dirty="0"/>
              <a:t>Use scientific notation to write very small numbers</a:t>
            </a:r>
          </a:p>
          <a:p>
            <a:pPr marL="0" indent="0">
              <a:buNone/>
            </a:pPr>
            <a:endParaRPr lang="en-GB" dirty="0"/>
          </a:p>
          <a:p>
            <a:pPr marL="0" indent="0">
              <a:buNone/>
            </a:pPr>
            <a:endParaRPr lang="en-GB" dirty="0"/>
          </a:p>
          <a:p>
            <a:pPr marL="0" indent="0">
              <a:buNone/>
            </a:pPr>
            <a:r>
              <a:rPr lang="en-GB" dirty="0"/>
              <a:t> </a:t>
            </a:r>
          </a:p>
          <a:p>
            <a:endParaRPr lang="en-GB" dirty="0"/>
          </a:p>
          <a:p>
            <a:endParaRPr lang="en-GB" dirty="0"/>
          </a:p>
        </p:txBody>
      </p:sp>
    </p:spTree>
    <p:custDataLst>
      <p:tags r:id="rId1"/>
    </p:custDataLst>
    <p:extLst>
      <p:ext uri="{BB962C8B-B14F-4D97-AF65-F5344CB8AC3E}">
        <p14:creationId xmlns:p14="http://schemas.microsoft.com/office/powerpoint/2010/main" val="3166742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Question 1</a:t>
            </a:r>
          </a:p>
        </p:txBody>
      </p:sp>
      <p:sp>
        <p:nvSpPr>
          <p:cNvPr id="4" name="TextBox 3">
            <a:extLst>
              <a:ext uri="{FF2B5EF4-FFF2-40B4-BE49-F238E27FC236}">
                <a16:creationId xmlns:a16="http://schemas.microsoft.com/office/drawing/2014/main" id="{44C2429B-50E3-784E-A6C9-ACAB8D7143A4}"/>
              </a:ext>
            </a:extLst>
          </p:cNvPr>
          <p:cNvSpPr txBox="1"/>
          <p:nvPr/>
        </p:nvSpPr>
        <p:spPr>
          <a:xfrm>
            <a:off x="443852" y="1419865"/>
            <a:ext cx="8831461" cy="3416320"/>
          </a:xfrm>
          <a:prstGeom prst="rect">
            <a:avLst/>
          </a:prstGeom>
          <a:noFill/>
        </p:spPr>
        <p:txBody>
          <a:bodyPr wrap="square" rtlCol="0">
            <a:spAutoFit/>
          </a:bodyPr>
          <a:lstStyle/>
          <a:p>
            <a:r>
              <a:rPr lang="en-GB" sz="2400" dirty="0"/>
              <a:t>Write 6 794Hz in kHz.</a:t>
            </a:r>
          </a:p>
          <a:p>
            <a:endParaRPr lang="en-GB" sz="2400" dirty="0"/>
          </a:p>
          <a:p>
            <a:r>
              <a:rPr lang="en-GB" sz="2400" dirty="0"/>
              <a:t>Note: Hertz or Hz are the units we measure frequency in. Frequency is the measure of how quickly something repeats itself every second.</a:t>
            </a:r>
          </a:p>
          <a:p>
            <a:endParaRPr lang="en-GB" sz="2400" dirty="0"/>
          </a:p>
          <a:p>
            <a:pPr marL="457200" indent="-457200">
              <a:buFont typeface="+mj-lt"/>
              <a:buAutoNum type="alphaLcParenR"/>
            </a:pPr>
            <a:r>
              <a:rPr lang="en-GB" sz="2400" dirty="0"/>
              <a:t>6.794kHz</a:t>
            </a:r>
          </a:p>
          <a:p>
            <a:pPr marL="457200" indent="-457200">
              <a:buFont typeface="+mj-lt"/>
              <a:buAutoNum type="alphaLcParenR"/>
            </a:pPr>
            <a:r>
              <a:rPr lang="en-GB" sz="2400" dirty="0"/>
              <a:t>67.94kHz</a:t>
            </a:r>
          </a:p>
          <a:p>
            <a:pPr marL="457200" indent="-457200">
              <a:buFont typeface="+mj-lt"/>
              <a:buAutoNum type="alphaLcParenR"/>
            </a:pPr>
            <a:r>
              <a:rPr lang="en-GB" sz="2400" dirty="0"/>
              <a:t>679.4kHz</a:t>
            </a:r>
          </a:p>
          <a:p>
            <a:pPr marL="457200" indent="-457200">
              <a:buFont typeface="+mj-lt"/>
              <a:buAutoNum type="alphaLcParenR"/>
            </a:pPr>
            <a:r>
              <a:rPr lang="en-GB" sz="2400" dirty="0"/>
              <a:t>6794kHz</a:t>
            </a:r>
          </a:p>
        </p:txBody>
      </p:sp>
    </p:spTree>
    <p:custDataLst>
      <p:tags r:id="rId1"/>
    </p:custDataLst>
    <p:extLst>
      <p:ext uri="{BB962C8B-B14F-4D97-AF65-F5344CB8AC3E}">
        <p14:creationId xmlns:p14="http://schemas.microsoft.com/office/powerpoint/2010/main" val="2486467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Question 2</a:t>
            </a:r>
          </a:p>
        </p:txBody>
      </p:sp>
      <p:sp>
        <p:nvSpPr>
          <p:cNvPr id="4" name="TextBox 3">
            <a:extLst>
              <a:ext uri="{FF2B5EF4-FFF2-40B4-BE49-F238E27FC236}">
                <a16:creationId xmlns:a16="http://schemas.microsoft.com/office/drawing/2014/main" id="{44C2429B-50E3-784E-A6C9-ACAB8D7143A4}"/>
              </a:ext>
            </a:extLst>
          </p:cNvPr>
          <p:cNvSpPr txBox="1"/>
          <p:nvPr/>
        </p:nvSpPr>
        <p:spPr>
          <a:xfrm>
            <a:off x="443852" y="1419865"/>
            <a:ext cx="8810040" cy="2308324"/>
          </a:xfrm>
          <a:prstGeom prst="rect">
            <a:avLst/>
          </a:prstGeom>
          <a:noFill/>
        </p:spPr>
        <p:txBody>
          <a:bodyPr wrap="none" rtlCol="0">
            <a:spAutoFit/>
          </a:bodyPr>
          <a:lstStyle/>
          <a:p>
            <a:r>
              <a:rPr lang="en-GB" sz="2400" dirty="0"/>
              <a:t>Some lightning strikes can be up to 1 billion volts. What is this in MV?</a:t>
            </a:r>
          </a:p>
          <a:p>
            <a:endParaRPr lang="en-GB" sz="2400" dirty="0"/>
          </a:p>
          <a:p>
            <a:pPr marL="457200" indent="-457200">
              <a:buFont typeface="+mj-lt"/>
              <a:buAutoNum type="alphaLcParenR"/>
            </a:pPr>
            <a:r>
              <a:rPr lang="en-GB" sz="2400" dirty="0"/>
              <a:t>1MV</a:t>
            </a:r>
          </a:p>
          <a:p>
            <a:pPr marL="457200" indent="-457200">
              <a:buFont typeface="+mj-lt"/>
              <a:buAutoNum type="alphaLcParenR"/>
            </a:pPr>
            <a:r>
              <a:rPr lang="en-GB" sz="2400" dirty="0"/>
              <a:t>10MV</a:t>
            </a:r>
          </a:p>
          <a:p>
            <a:pPr marL="457200" indent="-457200">
              <a:buFont typeface="+mj-lt"/>
              <a:buAutoNum type="alphaLcParenR"/>
            </a:pPr>
            <a:r>
              <a:rPr lang="en-GB" sz="2400" dirty="0"/>
              <a:t>100MV</a:t>
            </a:r>
          </a:p>
          <a:p>
            <a:pPr marL="457200" indent="-457200">
              <a:buFont typeface="+mj-lt"/>
              <a:buAutoNum type="alphaLcParenR"/>
            </a:pPr>
            <a:r>
              <a:rPr lang="en-GB" sz="2400" dirty="0"/>
              <a:t>1 000MV</a:t>
            </a:r>
          </a:p>
        </p:txBody>
      </p:sp>
    </p:spTree>
    <p:custDataLst>
      <p:tags r:id="rId1"/>
    </p:custDataLst>
    <p:extLst>
      <p:ext uri="{BB962C8B-B14F-4D97-AF65-F5344CB8AC3E}">
        <p14:creationId xmlns:p14="http://schemas.microsoft.com/office/powerpoint/2010/main" val="1554878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Question 3</a:t>
            </a:r>
          </a:p>
        </p:txBody>
      </p:sp>
      <p:sp>
        <p:nvSpPr>
          <p:cNvPr id="4" name="TextBox 3">
            <a:extLst>
              <a:ext uri="{FF2B5EF4-FFF2-40B4-BE49-F238E27FC236}">
                <a16:creationId xmlns:a16="http://schemas.microsoft.com/office/drawing/2014/main" id="{44C2429B-50E3-784E-A6C9-ACAB8D7143A4}"/>
              </a:ext>
            </a:extLst>
          </p:cNvPr>
          <p:cNvSpPr txBox="1"/>
          <p:nvPr/>
        </p:nvSpPr>
        <p:spPr>
          <a:xfrm>
            <a:off x="443852" y="1419865"/>
            <a:ext cx="8831461" cy="2677656"/>
          </a:xfrm>
          <a:prstGeom prst="rect">
            <a:avLst/>
          </a:prstGeom>
          <a:noFill/>
        </p:spPr>
        <p:txBody>
          <a:bodyPr wrap="square" rtlCol="0">
            <a:spAutoFit/>
          </a:bodyPr>
          <a:lstStyle/>
          <a:p>
            <a:r>
              <a:rPr lang="en-GB" sz="2400" dirty="0"/>
              <a:t>A resistor is marked as having a resistance of 467Ω. What is this in kΩ?</a:t>
            </a:r>
          </a:p>
          <a:p>
            <a:endParaRPr lang="en-GB" sz="2400" dirty="0"/>
          </a:p>
          <a:p>
            <a:r>
              <a:rPr lang="en-GB" sz="2400" dirty="0"/>
              <a:t>0.4670kΩ</a:t>
            </a:r>
          </a:p>
          <a:p>
            <a:r>
              <a:rPr lang="en-GB" sz="2400" dirty="0"/>
              <a:t>4.670kΩ</a:t>
            </a:r>
          </a:p>
          <a:p>
            <a:r>
              <a:rPr lang="en-GB" sz="2400" dirty="0"/>
              <a:t>46.70kΩ</a:t>
            </a:r>
          </a:p>
          <a:p>
            <a:r>
              <a:rPr lang="en-GB" sz="2400" dirty="0"/>
              <a:t>467kΩ</a:t>
            </a:r>
          </a:p>
        </p:txBody>
      </p:sp>
    </p:spTree>
    <p:custDataLst>
      <p:tags r:id="rId1"/>
    </p:custDataLst>
    <p:extLst>
      <p:ext uri="{BB962C8B-B14F-4D97-AF65-F5344CB8AC3E}">
        <p14:creationId xmlns:p14="http://schemas.microsoft.com/office/powerpoint/2010/main" val="2396232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Question 4</a:t>
            </a:r>
          </a:p>
        </p:txBody>
      </p:sp>
      <p:sp>
        <p:nvSpPr>
          <p:cNvPr id="4" name="TextBox 3">
            <a:extLst>
              <a:ext uri="{FF2B5EF4-FFF2-40B4-BE49-F238E27FC236}">
                <a16:creationId xmlns:a16="http://schemas.microsoft.com/office/drawing/2014/main" id="{44C2429B-50E3-784E-A6C9-ACAB8D7143A4}"/>
              </a:ext>
            </a:extLst>
          </p:cNvPr>
          <p:cNvSpPr txBox="1"/>
          <p:nvPr/>
        </p:nvSpPr>
        <p:spPr>
          <a:xfrm>
            <a:off x="443852" y="1419865"/>
            <a:ext cx="8831461" cy="2677656"/>
          </a:xfrm>
          <a:prstGeom prst="rect">
            <a:avLst/>
          </a:prstGeom>
          <a:noFill/>
        </p:spPr>
        <p:txBody>
          <a:bodyPr wrap="square" rtlCol="0">
            <a:spAutoFit/>
          </a:bodyPr>
          <a:lstStyle/>
          <a:p>
            <a:r>
              <a:rPr lang="en-GB" sz="2400" dirty="0"/>
              <a:t>A current reading on a digital </a:t>
            </a:r>
            <a:r>
              <a:rPr lang="en-GB" sz="2400" dirty="0" err="1"/>
              <a:t>multimeter</a:t>
            </a:r>
            <a:r>
              <a:rPr lang="en-GB" sz="2400" dirty="0"/>
              <a:t> is shown as 0.0078A. What is this in </a:t>
            </a:r>
            <a:r>
              <a:rPr lang="en-GB" sz="2400" dirty="0" err="1"/>
              <a:t>μA</a:t>
            </a:r>
            <a:r>
              <a:rPr lang="en-GB" sz="2400" dirty="0"/>
              <a:t>?</a:t>
            </a:r>
          </a:p>
          <a:p>
            <a:endParaRPr lang="en-GB" sz="2400" dirty="0"/>
          </a:p>
          <a:p>
            <a:pPr marL="457200" indent="-457200">
              <a:buFont typeface="+mj-lt"/>
              <a:buAutoNum type="alphaLcParenR"/>
            </a:pPr>
            <a:r>
              <a:rPr lang="en-GB" sz="2400" dirty="0"/>
              <a:t>7.8μA</a:t>
            </a:r>
          </a:p>
          <a:p>
            <a:pPr marL="457200" indent="-457200">
              <a:buFont typeface="+mj-lt"/>
              <a:buAutoNum type="alphaLcParenR"/>
            </a:pPr>
            <a:r>
              <a:rPr lang="en-GB" sz="2400" dirty="0"/>
              <a:t>78μA</a:t>
            </a:r>
          </a:p>
          <a:p>
            <a:pPr marL="457200" indent="-457200">
              <a:buFont typeface="+mj-lt"/>
              <a:buAutoNum type="alphaLcParenR"/>
            </a:pPr>
            <a:r>
              <a:rPr lang="en-GB" sz="2400" dirty="0"/>
              <a:t>780μA</a:t>
            </a:r>
          </a:p>
          <a:p>
            <a:pPr marL="457200" indent="-457200">
              <a:buFont typeface="+mj-lt"/>
              <a:buAutoNum type="alphaLcParenR"/>
            </a:pPr>
            <a:r>
              <a:rPr lang="en-GB" sz="2400" dirty="0"/>
              <a:t>7800μA</a:t>
            </a:r>
          </a:p>
        </p:txBody>
      </p:sp>
    </p:spTree>
    <p:custDataLst>
      <p:tags r:id="rId1"/>
    </p:custDataLst>
    <p:extLst>
      <p:ext uri="{BB962C8B-B14F-4D97-AF65-F5344CB8AC3E}">
        <p14:creationId xmlns:p14="http://schemas.microsoft.com/office/powerpoint/2010/main" val="671808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Question 5</a:t>
            </a:r>
          </a:p>
        </p:txBody>
      </p:sp>
      <p:sp>
        <p:nvSpPr>
          <p:cNvPr id="4" name="TextBox 3">
            <a:extLst>
              <a:ext uri="{FF2B5EF4-FFF2-40B4-BE49-F238E27FC236}">
                <a16:creationId xmlns:a16="http://schemas.microsoft.com/office/drawing/2014/main" id="{44C2429B-50E3-784E-A6C9-ACAB8D7143A4}"/>
              </a:ext>
            </a:extLst>
          </p:cNvPr>
          <p:cNvSpPr txBox="1"/>
          <p:nvPr/>
        </p:nvSpPr>
        <p:spPr>
          <a:xfrm>
            <a:off x="443852" y="1419865"/>
            <a:ext cx="8831461" cy="3046988"/>
          </a:xfrm>
          <a:prstGeom prst="rect">
            <a:avLst/>
          </a:prstGeom>
          <a:noFill/>
        </p:spPr>
        <p:txBody>
          <a:bodyPr wrap="square" rtlCol="0">
            <a:spAutoFit/>
          </a:bodyPr>
          <a:lstStyle/>
          <a:p>
            <a:r>
              <a:rPr lang="en-GB" sz="2400" dirty="0"/>
              <a:t>A capacitor has a rating of 3.2pF. To add its capacitance to the capacitance of another capacitor rated in mF, we have to convert it from pF to mF. What is 3.2pF in mF?</a:t>
            </a:r>
          </a:p>
          <a:p>
            <a:endParaRPr lang="en-GB" sz="2400" dirty="0"/>
          </a:p>
          <a:p>
            <a:pPr marL="457200" indent="-457200">
              <a:buFont typeface="+mj-lt"/>
              <a:buAutoNum type="alphaLcParenR"/>
            </a:pPr>
            <a:r>
              <a:rPr lang="en-GB" sz="2400" dirty="0"/>
              <a:t>0.00032mF</a:t>
            </a:r>
          </a:p>
          <a:p>
            <a:pPr marL="457200" indent="-457200">
              <a:buFont typeface="+mj-lt"/>
              <a:buAutoNum type="alphaLcParenR"/>
            </a:pPr>
            <a:r>
              <a:rPr lang="en-GB" sz="2400" dirty="0"/>
              <a:t>0.0000032mF</a:t>
            </a:r>
          </a:p>
          <a:p>
            <a:pPr marL="457200" indent="-457200">
              <a:buFont typeface="+mj-lt"/>
              <a:buAutoNum type="alphaLcParenR"/>
            </a:pPr>
            <a:r>
              <a:rPr lang="en-GB" sz="2400" dirty="0"/>
              <a:t>0.0000000032mF</a:t>
            </a:r>
          </a:p>
          <a:p>
            <a:pPr marL="457200" indent="-457200">
              <a:buFont typeface="+mj-lt"/>
              <a:buAutoNum type="alphaLcParenR"/>
            </a:pPr>
            <a:r>
              <a:rPr lang="en-GB" sz="2400" dirty="0"/>
              <a:t>0.0000000000032</a:t>
            </a:r>
          </a:p>
        </p:txBody>
      </p:sp>
    </p:spTree>
    <p:custDataLst>
      <p:tags r:id="rId1"/>
    </p:custDataLst>
    <p:extLst>
      <p:ext uri="{BB962C8B-B14F-4D97-AF65-F5344CB8AC3E}">
        <p14:creationId xmlns:p14="http://schemas.microsoft.com/office/powerpoint/2010/main" val="3425160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Image brief – Img02</a:t>
            </a:r>
          </a:p>
        </p:txBody>
      </p:sp>
      <p:sp>
        <p:nvSpPr>
          <p:cNvPr id="6" name="TextBox 5">
            <a:extLst>
              <a:ext uri="{FF2B5EF4-FFF2-40B4-BE49-F238E27FC236}">
                <a16:creationId xmlns:a16="http://schemas.microsoft.com/office/drawing/2014/main" id="{7DC4ADA9-B881-354D-B952-B053B88DE8ED}"/>
              </a:ext>
            </a:extLst>
          </p:cNvPr>
          <p:cNvSpPr txBox="1"/>
          <p:nvPr/>
        </p:nvSpPr>
        <p:spPr>
          <a:xfrm>
            <a:off x="3293706" y="1563329"/>
            <a:ext cx="3651962" cy="3170099"/>
          </a:xfrm>
          <a:prstGeom prst="rect">
            <a:avLst/>
          </a:prstGeom>
          <a:noFill/>
        </p:spPr>
        <p:txBody>
          <a:bodyPr wrap="none" rtlCol="0">
            <a:spAutoFit/>
          </a:bodyPr>
          <a:lstStyle/>
          <a:p>
            <a:r>
              <a:rPr lang="en-GB" sz="20000" b="1" dirty="0"/>
              <a:t>10</a:t>
            </a:r>
            <a:r>
              <a:rPr lang="en-GB" sz="20000" b="1" baseline="30000" dirty="0"/>
              <a:t>9</a:t>
            </a:r>
          </a:p>
        </p:txBody>
      </p:sp>
      <p:sp>
        <p:nvSpPr>
          <p:cNvPr id="7" name="Rectangle 6">
            <a:extLst>
              <a:ext uri="{FF2B5EF4-FFF2-40B4-BE49-F238E27FC236}">
                <a16:creationId xmlns:a16="http://schemas.microsoft.com/office/drawing/2014/main" id="{461345A1-DFEC-1B4B-A1E4-3523225EE946}"/>
              </a:ext>
            </a:extLst>
          </p:cNvPr>
          <p:cNvSpPr/>
          <p:nvPr/>
        </p:nvSpPr>
        <p:spPr>
          <a:xfrm>
            <a:off x="3293706" y="2020529"/>
            <a:ext cx="2635146" cy="212376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D2D0EC4-0A23-194E-8E60-C2376C919928}"/>
              </a:ext>
            </a:extLst>
          </p:cNvPr>
          <p:cNvSpPr txBox="1"/>
          <p:nvPr/>
        </p:nvSpPr>
        <p:spPr>
          <a:xfrm>
            <a:off x="0" y="2351966"/>
            <a:ext cx="2698955" cy="2677656"/>
          </a:xfrm>
          <a:prstGeom prst="rect">
            <a:avLst/>
          </a:prstGeom>
          <a:noFill/>
          <a:ln w="38100">
            <a:solidFill>
              <a:schemeClr val="tx2"/>
            </a:solidFill>
          </a:ln>
        </p:spPr>
        <p:txBody>
          <a:bodyPr wrap="square" rtlCol="0">
            <a:spAutoFit/>
          </a:bodyPr>
          <a:lstStyle/>
          <a:p>
            <a:pPr algn="ctr"/>
            <a:r>
              <a:rPr lang="en-GB" sz="2800" dirty="0"/>
              <a:t>This number, called the BASE, tells us what number we are multiplying by itself</a:t>
            </a:r>
          </a:p>
        </p:txBody>
      </p:sp>
      <p:sp>
        <p:nvSpPr>
          <p:cNvPr id="9" name="Rectangle 8">
            <a:extLst>
              <a:ext uri="{FF2B5EF4-FFF2-40B4-BE49-F238E27FC236}">
                <a16:creationId xmlns:a16="http://schemas.microsoft.com/office/drawing/2014/main" id="{AB673178-F77C-B040-A7B1-FF106D3DFF48}"/>
              </a:ext>
            </a:extLst>
          </p:cNvPr>
          <p:cNvSpPr/>
          <p:nvPr/>
        </p:nvSpPr>
        <p:spPr>
          <a:xfrm>
            <a:off x="5957375" y="2020528"/>
            <a:ext cx="988293" cy="131752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62F152C4-2E0D-0640-AF89-AE1406AAC67D}"/>
              </a:ext>
            </a:extLst>
          </p:cNvPr>
          <p:cNvSpPr txBox="1"/>
          <p:nvPr/>
        </p:nvSpPr>
        <p:spPr>
          <a:xfrm>
            <a:off x="7431214" y="682893"/>
            <a:ext cx="2698955" cy="3108543"/>
          </a:xfrm>
          <a:prstGeom prst="rect">
            <a:avLst/>
          </a:prstGeom>
          <a:noFill/>
          <a:ln w="38100">
            <a:solidFill>
              <a:schemeClr val="accent6"/>
            </a:solidFill>
          </a:ln>
        </p:spPr>
        <p:txBody>
          <a:bodyPr wrap="square" rtlCol="0">
            <a:spAutoFit/>
          </a:bodyPr>
          <a:lstStyle/>
          <a:p>
            <a:pPr algn="ctr"/>
            <a:r>
              <a:rPr lang="en-GB" sz="2800" dirty="0"/>
              <a:t>This number, called the EXPONENT, tells us how many times we multiply the base by itself</a:t>
            </a:r>
          </a:p>
        </p:txBody>
      </p:sp>
      <p:cxnSp>
        <p:nvCxnSpPr>
          <p:cNvPr id="12" name="Straight Arrow Connector 11">
            <a:extLst>
              <a:ext uri="{FF2B5EF4-FFF2-40B4-BE49-F238E27FC236}">
                <a16:creationId xmlns:a16="http://schemas.microsoft.com/office/drawing/2014/main" id="{2FC3CA68-62DA-9F45-B6F3-B7ADFAE0F36F}"/>
              </a:ext>
            </a:extLst>
          </p:cNvPr>
          <p:cNvCxnSpPr>
            <a:cxnSpLocks/>
            <a:stCxn id="7" idx="1"/>
            <a:endCxn id="8" idx="3"/>
          </p:cNvCxnSpPr>
          <p:nvPr/>
        </p:nvCxnSpPr>
        <p:spPr>
          <a:xfrm flipH="1">
            <a:off x="2698955" y="3082413"/>
            <a:ext cx="594751" cy="608381"/>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B2D9914-78F2-4D43-9824-9F8927BE431E}"/>
              </a:ext>
            </a:extLst>
          </p:cNvPr>
          <p:cNvCxnSpPr>
            <a:cxnSpLocks/>
            <a:stCxn id="9" idx="3"/>
            <a:endCxn id="10" idx="1"/>
          </p:cNvCxnSpPr>
          <p:nvPr/>
        </p:nvCxnSpPr>
        <p:spPr>
          <a:xfrm flipV="1">
            <a:off x="6945668" y="2237165"/>
            <a:ext cx="485546" cy="442125"/>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60504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Video brief - Vid01</a:t>
            </a:r>
          </a:p>
        </p:txBody>
      </p:sp>
      <p:sp>
        <p:nvSpPr>
          <p:cNvPr id="3" name="Content Placeholder 2">
            <a:extLst>
              <a:ext uri="{FF2B5EF4-FFF2-40B4-BE49-F238E27FC236}">
                <a16:creationId xmlns:a16="http://schemas.microsoft.com/office/drawing/2014/main" id="{6F0D3B89-CC8C-46A0-9875-809853FB6078}"/>
              </a:ext>
            </a:extLst>
          </p:cNvPr>
          <p:cNvSpPr>
            <a:spLocks noGrp="1"/>
          </p:cNvSpPr>
          <p:nvPr>
            <p:ph idx="1"/>
          </p:nvPr>
        </p:nvSpPr>
        <p:spPr/>
        <p:txBody>
          <a:bodyPr>
            <a:normAutofit fontScale="92500" lnSpcReduction="20000"/>
          </a:bodyPr>
          <a:lstStyle/>
          <a:p>
            <a:pPr marL="0" indent="0">
              <a:buNone/>
            </a:pPr>
            <a:r>
              <a:rPr lang="en-ZA" dirty="0"/>
              <a:t>Screencast video of an expert presenter explaining how to use scientific notation to work with the following big numbers:</a:t>
            </a:r>
          </a:p>
          <a:p>
            <a:pPr marL="457200" indent="-457200">
              <a:buFont typeface="+mj-lt"/>
              <a:buAutoNum type="arabicPeriod"/>
            </a:pPr>
            <a:r>
              <a:rPr lang="en-ZA" sz="1800" dirty="0"/>
              <a:t>300,000 = 3 x 100,000 = 3 x 10</a:t>
            </a:r>
            <a:r>
              <a:rPr lang="en-ZA" sz="1800" baseline="30000" dirty="0"/>
              <a:t>5 </a:t>
            </a:r>
            <a:r>
              <a:rPr lang="en-ZA" sz="1800" dirty="0"/>
              <a:t>decimal point moved 5 places to the left = 10</a:t>
            </a:r>
            <a:r>
              <a:rPr lang="en-ZA" sz="1800" baseline="30000" dirty="0"/>
              <a:t>5</a:t>
            </a:r>
          </a:p>
          <a:p>
            <a:pPr marL="457200" indent="-457200">
              <a:buFont typeface="+mj-lt"/>
              <a:buAutoNum type="arabicPeriod"/>
            </a:pPr>
            <a:r>
              <a:rPr lang="en-ZA" sz="1900" dirty="0"/>
              <a:t>45,000,000 = 45 x 1,000,000 = 45 x 10</a:t>
            </a:r>
            <a:r>
              <a:rPr lang="en-ZA" sz="1900" baseline="30000" dirty="0"/>
              <a:t>6</a:t>
            </a:r>
            <a:r>
              <a:rPr lang="en-ZA" sz="1900" dirty="0"/>
              <a:t> OR 45,000,000 = 4.5 x 10,000,000 = 4.5 x 10</a:t>
            </a:r>
            <a:r>
              <a:rPr lang="en-ZA" sz="1900" baseline="30000" dirty="0"/>
              <a:t>7</a:t>
            </a:r>
            <a:r>
              <a:rPr lang="en-ZA" sz="1900" dirty="0"/>
              <a:t>.</a:t>
            </a:r>
          </a:p>
          <a:p>
            <a:pPr marL="457200" indent="-457200">
              <a:buFont typeface="+mj-lt"/>
              <a:buAutoNum type="arabicPeriod"/>
            </a:pPr>
            <a:r>
              <a:rPr lang="en-ZA" sz="1800" dirty="0"/>
              <a:t>65,932 = 6.5932 x 10,000 = 6.5932 x 10</a:t>
            </a:r>
            <a:r>
              <a:rPr lang="en-ZA" sz="1800" baseline="30000" dirty="0"/>
              <a:t>4</a:t>
            </a:r>
          </a:p>
          <a:p>
            <a:pPr marL="841157" lvl="1" indent="-457200">
              <a:buFont typeface="+mj-lt"/>
              <a:buAutoNum type="arabicPeriod"/>
            </a:pPr>
            <a:r>
              <a:rPr lang="en-ZA" sz="1465" dirty="0"/>
              <a:t>decimal point moved 4 places to the left = the exponent on the 10</a:t>
            </a:r>
            <a:endParaRPr lang="en-ZA" sz="1465" baseline="30000" dirty="0"/>
          </a:p>
          <a:p>
            <a:pPr marL="457200" indent="-457200">
              <a:buFont typeface="+mj-lt"/>
              <a:buAutoNum type="arabicPeriod"/>
            </a:pPr>
            <a:r>
              <a:rPr lang="en-ZA" sz="1800" dirty="0"/>
              <a:t>Distance of the earth to the sun in km and m: 149.6 x 10</a:t>
            </a:r>
            <a:r>
              <a:rPr lang="en-ZA" sz="1800" baseline="30000" dirty="0"/>
              <a:t>6</a:t>
            </a:r>
            <a:r>
              <a:rPr lang="en-ZA" sz="1800" dirty="0"/>
              <a:t> km – start with the uncompressed number</a:t>
            </a:r>
          </a:p>
          <a:p>
            <a:pPr marL="841157" lvl="1" indent="-457200">
              <a:buFont typeface="+mj-lt"/>
              <a:buAutoNum type="arabicPeriod"/>
            </a:pPr>
            <a:r>
              <a:rPr lang="en-ZA" sz="1465" dirty="0"/>
              <a:t>149,600,000 = 149.6 x 10</a:t>
            </a:r>
            <a:r>
              <a:rPr lang="en-ZA" sz="1465" baseline="30000" dirty="0"/>
              <a:t>6</a:t>
            </a:r>
            <a:r>
              <a:rPr lang="en-ZA" sz="1465" dirty="0"/>
              <a:t> km (decimal point moved 6 places to the left = 10</a:t>
            </a:r>
            <a:r>
              <a:rPr lang="en-ZA" sz="1465" baseline="30000" dirty="0"/>
              <a:t>6</a:t>
            </a:r>
          </a:p>
          <a:p>
            <a:pPr marL="841157" lvl="1" indent="-457200">
              <a:buFont typeface="+mj-lt"/>
              <a:buAutoNum type="arabicPeriod"/>
            </a:pPr>
            <a:r>
              <a:rPr lang="en-ZA" sz="1465" dirty="0"/>
              <a:t>= 1.496 x 10</a:t>
            </a:r>
            <a:r>
              <a:rPr lang="en-ZA" sz="1465" baseline="30000" dirty="0"/>
              <a:t>8</a:t>
            </a:r>
            <a:r>
              <a:rPr lang="en-ZA" sz="1465" dirty="0"/>
              <a:t> km (move the decimal point 2 more places to the left = add two more to the exponent)</a:t>
            </a:r>
            <a:endParaRPr lang="en-ZA" sz="1800" dirty="0"/>
          </a:p>
          <a:p>
            <a:pPr marL="457200" indent="-457200">
              <a:buFont typeface="+mj-lt"/>
              <a:buAutoNum type="arabicPeriod"/>
            </a:pPr>
            <a:r>
              <a:rPr lang="en-ZA" sz="1800" dirty="0"/>
              <a:t>Mass of the earth in kg and g: 5.972 x 10</a:t>
            </a:r>
            <a:r>
              <a:rPr lang="en-ZA" sz="1800" baseline="30000" dirty="0"/>
              <a:t>24</a:t>
            </a:r>
            <a:r>
              <a:rPr lang="en-ZA" sz="1800" dirty="0"/>
              <a:t> kg – start with the uncompressed number</a:t>
            </a:r>
          </a:p>
          <a:p>
            <a:pPr marL="841157" lvl="1" indent="-457200">
              <a:buFont typeface="+mj-lt"/>
              <a:buAutoNum type="arabicPeriod"/>
            </a:pPr>
            <a:r>
              <a:rPr lang="en-ZA" sz="1465" dirty="0"/>
              <a:t>5,972,000,000,000,000,000,000,000 kg = 5,972 x 1,000,000,000,000,000,000,000 = 5,972 x 10</a:t>
            </a:r>
            <a:r>
              <a:rPr lang="en-ZA" sz="1465" baseline="30000" dirty="0"/>
              <a:t>21</a:t>
            </a:r>
          </a:p>
          <a:p>
            <a:pPr marL="841157" lvl="1" indent="-457200">
              <a:buFont typeface="+mj-lt"/>
              <a:buAutoNum type="arabicPeriod"/>
            </a:pPr>
            <a:r>
              <a:rPr lang="en-ZA" sz="1465" dirty="0"/>
              <a:t>= 5.972 x 10</a:t>
            </a:r>
            <a:r>
              <a:rPr lang="en-ZA" sz="1465" baseline="30000" dirty="0"/>
              <a:t>24</a:t>
            </a:r>
            <a:r>
              <a:rPr lang="en-ZA" sz="1465" dirty="0"/>
              <a:t> kg (decimal point moved 24 places to the left)</a:t>
            </a:r>
          </a:p>
          <a:p>
            <a:pPr marL="841157" lvl="1" indent="-457200">
              <a:buFont typeface="+mj-lt"/>
              <a:buAutoNum type="arabicPeriod"/>
            </a:pPr>
            <a:r>
              <a:rPr lang="en-ZA" sz="1465" dirty="0"/>
              <a:t>= 5.972 x 10</a:t>
            </a:r>
            <a:r>
              <a:rPr lang="en-ZA" sz="1465" baseline="30000" dirty="0"/>
              <a:t>27</a:t>
            </a:r>
            <a:r>
              <a:rPr lang="en-ZA" sz="1465" dirty="0"/>
              <a:t> g (we know there are 1,000g in a kg so we have to multiply by 1,000 = 3 added to the exponent)</a:t>
            </a:r>
          </a:p>
          <a:p>
            <a:pPr marL="0" indent="0">
              <a:buNone/>
            </a:pPr>
            <a:endParaRPr lang="en-ZA" dirty="0"/>
          </a:p>
        </p:txBody>
      </p:sp>
    </p:spTree>
    <p:custDataLst>
      <p:tags r:id="rId1"/>
    </p:custDataLst>
    <p:extLst>
      <p:ext uri="{BB962C8B-B14F-4D97-AF65-F5344CB8AC3E}">
        <p14:creationId xmlns:p14="http://schemas.microsoft.com/office/powerpoint/2010/main" val="655379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Image Brief – Img04 (1 of 6)</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A64DFA2-11AC-C04D-8F39-BDAD26B53F4B}"/>
                  </a:ext>
                </a:extLst>
              </p:cNvPr>
              <p:cNvSpPr txBox="1"/>
              <p:nvPr/>
            </p:nvSpPr>
            <p:spPr>
              <a:xfrm>
                <a:off x="3465871" y="2027903"/>
                <a:ext cx="4006674" cy="18489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6000" i="1" smtClean="0">
                              <a:latin typeface="Cambria Math" panose="02040503050406030204" pitchFamily="18" charset="0"/>
                            </a:rPr>
                          </m:ctrlPr>
                        </m:fPr>
                        <m:num>
                          <m:r>
                            <a:rPr lang="en-US" sz="6000" b="0" i="1" smtClean="0">
                              <a:latin typeface="Cambria Math" panose="02040503050406030204" pitchFamily="18" charset="0"/>
                            </a:rPr>
                            <m:t>1</m:t>
                          </m:r>
                        </m:num>
                        <m:den>
                          <m:sSup>
                            <m:sSupPr>
                              <m:ctrlPr>
                                <a:rPr lang="en-GB" sz="6000" i="1" smtClean="0">
                                  <a:latin typeface="Cambria Math" panose="02040503050406030204" pitchFamily="18" charset="0"/>
                                </a:rPr>
                              </m:ctrlPr>
                            </m:sSupPr>
                            <m:e>
                              <m:r>
                                <a:rPr lang="en-US" sz="6000" b="0" i="1" smtClean="0">
                                  <a:latin typeface="Cambria Math" panose="02040503050406030204" pitchFamily="18" charset="0"/>
                                </a:rPr>
                                <m:t>10</m:t>
                              </m:r>
                            </m:e>
                            <m:sup>
                              <m:r>
                                <a:rPr lang="en-US" sz="6000" b="0" i="1" smtClean="0">
                                  <a:latin typeface="Cambria Math" panose="02040503050406030204" pitchFamily="18" charset="0"/>
                                </a:rPr>
                                <m:t>4</m:t>
                              </m:r>
                            </m:sup>
                          </m:sSup>
                        </m:den>
                      </m:f>
                      <m:r>
                        <a:rPr lang="en-US" sz="6000" b="0" i="1" smtClean="0">
                          <a:latin typeface="Cambria Math" panose="02040503050406030204" pitchFamily="18" charset="0"/>
                        </a:rPr>
                        <m:t>=</m:t>
                      </m:r>
                      <m:f>
                        <m:fPr>
                          <m:ctrlPr>
                            <a:rPr lang="en-US" sz="6000" b="0" i="1" smtClean="0">
                              <a:latin typeface="Cambria Math" panose="02040503050406030204" pitchFamily="18" charset="0"/>
                            </a:rPr>
                          </m:ctrlPr>
                        </m:fPr>
                        <m:num>
                          <m:sSup>
                            <m:sSupPr>
                              <m:ctrlPr>
                                <a:rPr lang="en-US" sz="6000" b="0" i="1" smtClean="0">
                                  <a:latin typeface="Cambria Math" panose="02040503050406030204" pitchFamily="18" charset="0"/>
                                </a:rPr>
                              </m:ctrlPr>
                            </m:sSupPr>
                            <m:e>
                              <m:r>
                                <a:rPr lang="en-US" sz="6000" b="0" i="1" smtClean="0">
                                  <a:latin typeface="Cambria Math" panose="02040503050406030204" pitchFamily="18" charset="0"/>
                                </a:rPr>
                                <m:t>10</m:t>
                              </m:r>
                            </m:e>
                            <m:sup>
                              <m:r>
                                <a:rPr lang="en-US" sz="6000" b="0" i="1" smtClean="0">
                                  <a:latin typeface="Cambria Math" panose="02040503050406030204" pitchFamily="18" charset="0"/>
                                </a:rPr>
                                <m:t>−4</m:t>
                              </m:r>
                            </m:sup>
                          </m:sSup>
                        </m:num>
                        <m:den>
                          <m:r>
                            <a:rPr lang="en-US" sz="6000" b="0" i="1" smtClean="0">
                              <a:latin typeface="Cambria Math" panose="02040503050406030204" pitchFamily="18" charset="0"/>
                            </a:rPr>
                            <m:t>1</m:t>
                          </m:r>
                        </m:den>
                      </m:f>
                    </m:oMath>
                  </m:oMathPara>
                </a14:m>
                <a:endParaRPr lang="en-GB" sz="6000" dirty="0"/>
              </a:p>
            </p:txBody>
          </p:sp>
        </mc:Choice>
        <mc:Fallback xmlns="">
          <p:sp>
            <p:nvSpPr>
              <p:cNvPr id="4" name="TextBox 3">
                <a:extLst>
                  <a:ext uri="{FF2B5EF4-FFF2-40B4-BE49-F238E27FC236}">
                    <a16:creationId xmlns:a16="http://schemas.microsoft.com/office/drawing/2014/main" id="{1A64DFA2-11AC-C04D-8F39-BDAD26B53F4B}"/>
                  </a:ext>
                </a:extLst>
              </p:cNvPr>
              <p:cNvSpPr txBox="1">
                <a:spLocks noRot="1" noChangeAspect="1" noMove="1" noResize="1" noEditPoints="1" noAdjustHandles="1" noChangeArrowheads="1" noChangeShapeType="1" noTextEdit="1"/>
              </p:cNvSpPr>
              <p:nvPr/>
            </p:nvSpPr>
            <p:spPr>
              <a:xfrm>
                <a:off x="3465871" y="2027903"/>
                <a:ext cx="4006674" cy="1848904"/>
              </a:xfrm>
              <a:prstGeom prst="rect">
                <a:avLst/>
              </a:prstGeom>
              <a:blipFill>
                <a:blip r:embed="rId3"/>
                <a:stretch>
                  <a:fillRect l="-3797" r="-949" b="-13014"/>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E329C719-5091-8443-9CBF-BCD8C7D034D2}"/>
              </a:ext>
            </a:extLst>
          </p:cNvPr>
          <p:cNvSpPr txBox="1"/>
          <p:nvPr/>
        </p:nvSpPr>
        <p:spPr>
          <a:xfrm>
            <a:off x="1032387" y="2182761"/>
            <a:ext cx="2243884" cy="646331"/>
          </a:xfrm>
          <a:prstGeom prst="rect">
            <a:avLst/>
          </a:prstGeom>
          <a:noFill/>
        </p:spPr>
        <p:txBody>
          <a:bodyPr wrap="none" rtlCol="0">
            <a:spAutoFit/>
          </a:bodyPr>
          <a:lstStyle/>
          <a:p>
            <a:r>
              <a:rPr lang="en-GB" sz="3600" dirty="0"/>
              <a:t>Numerator</a:t>
            </a:r>
          </a:p>
        </p:txBody>
      </p:sp>
      <p:sp>
        <p:nvSpPr>
          <p:cNvPr id="8" name="TextBox 7">
            <a:extLst>
              <a:ext uri="{FF2B5EF4-FFF2-40B4-BE49-F238E27FC236}">
                <a16:creationId xmlns:a16="http://schemas.microsoft.com/office/drawing/2014/main" id="{49C60E1B-A7A4-9B45-994F-B5CC3207F53B}"/>
              </a:ext>
            </a:extLst>
          </p:cNvPr>
          <p:cNvSpPr txBox="1"/>
          <p:nvPr/>
        </p:nvSpPr>
        <p:spPr>
          <a:xfrm>
            <a:off x="606116" y="3257954"/>
            <a:ext cx="2670155" cy="646331"/>
          </a:xfrm>
          <a:prstGeom prst="rect">
            <a:avLst/>
          </a:prstGeom>
          <a:noFill/>
        </p:spPr>
        <p:txBody>
          <a:bodyPr wrap="none" rtlCol="0">
            <a:spAutoFit/>
          </a:bodyPr>
          <a:lstStyle/>
          <a:p>
            <a:r>
              <a:rPr lang="en-GB" sz="3600" dirty="0"/>
              <a:t>Denominator</a:t>
            </a:r>
          </a:p>
        </p:txBody>
      </p:sp>
      <p:cxnSp>
        <p:nvCxnSpPr>
          <p:cNvPr id="9" name="Curved Connector 8">
            <a:extLst>
              <a:ext uri="{FF2B5EF4-FFF2-40B4-BE49-F238E27FC236}">
                <a16:creationId xmlns:a16="http://schemas.microsoft.com/office/drawing/2014/main" id="{C8D486A9-EC61-0E49-AA44-0AABD8CCC6F5}"/>
              </a:ext>
            </a:extLst>
          </p:cNvPr>
          <p:cNvCxnSpPr>
            <a:cxnSpLocks/>
          </p:cNvCxnSpPr>
          <p:nvPr/>
        </p:nvCxnSpPr>
        <p:spPr>
          <a:xfrm flipV="1">
            <a:off x="4675240" y="2610464"/>
            <a:ext cx="1150374" cy="1076633"/>
          </a:xfrm>
          <a:prstGeom prst="curvedConnector3">
            <a:avLst>
              <a:gd name="adj1" fmla="val 33333"/>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21871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Image Brief – Img04 (2 of 6)</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A64DFA2-11AC-C04D-8F39-BDAD26B53F4B}"/>
                  </a:ext>
                </a:extLst>
              </p:cNvPr>
              <p:cNvSpPr txBox="1"/>
              <p:nvPr/>
            </p:nvSpPr>
            <p:spPr>
              <a:xfrm>
                <a:off x="3465871" y="2027903"/>
                <a:ext cx="4006673" cy="18527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6000" i="1" smtClean="0">
                              <a:latin typeface="Cambria Math" panose="02040503050406030204" pitchFamily="18" charset="0"/>
                            </a:rPr>
                          </m:ctrlPr>
                        </m:fPr>
                        <m:num>
                          <m:r>
                            <a:rPr lang="en-US" sz="6000" b="0" i="1" smtClean="0">
                              <a:latin typeface="Cambria Math" panose="02040503050406030204" pitchFamily="18" charset="0"/>
                            </a:rPr>
                            <m:t>1</m:t>
                          </m:r>
                        </m:num>
                        <m:den>
                          <m:sSup>
                            <m:sSupPr>
                              <m:ctrlPr>
                                <a:rPr lang="en-GB" sz="6000" i="1" smtClean="0">
                                  <a:latin typeface="Cambria Math" panose="02040503050406030204" pitchFamily="18" charset="0"/>
                                </a:rPr>
                              </m:ctrlPr>
                            </m:sSupPr>
                            <m:e>
                              <m:r>
                                <a:rPr lang="en-US" sz="6000" b="0" i="1" smtClean="0">
                                  <a:latin typeface="Cambria Math" panose="02040503050406030204" pitchFamily="18" charset="0"/>
                                </a:rPr>
                                <m:t>10</m:t>
                              </m:r>
                            </m:e>
                            <m:sup>
                              <m:r>
                                <a:rPr lang="en-US" sz="6000" b="0" i="1" smtClean="0">
                                  <a:latin typeface="Cambria Math" panose="02040503050406030204" pitchFamily="18" charset="0"/>
                                </a:rPr>
                                <m:t>−6</m:t>
                              </m:r>
                            </m:sup>
                          </m:sSup>
                        </m:den>
                      </m:f>
                      <m:r>
                        <a:rPr lang="en-US" sz="6000" b="0" i="1" smtClean="0">
                          <a:latin typeface="Cambria Math" panose="02040503050406030204" pitchFamily="18" charset="0"/>
                        </a:rPr>
                        <m:t>=</m:t>
                      </m:r>
                      <m:f>
                        <m:fPr>
                          <m:ctrlPr>
                            <a:rPr lang="en-US" sz="6000" b="0" i="1" smtClean="0">
                              <a:latin typeface="Cambria Math" panose="02040503050406030204" pitchFamily="18" charset="0"/>
                            </a:rPr>
                          </m:ctrlPr>
                        </m:fPr>
                        <m:num>
                          <m:sSup>
                            <m:sSupPr>
                              <m:ctrlPr>
                                <a:rPr lang="en-US" sz="6000" b="0" i="1" smtClean="0">
                                  <a:latin typeface="Cambria Math" panose="02040503050406030204" pitchFamily="18" charset="0"/>
                                </a:rPr>
                              </m:ctrlPr>
                            </m:sSupPr>
                            <m:e>
                              <m:r>
                                <a:rPr lang="en-US" sz="6000" b="0" i="1" smtClean="0">
                                  <a:latin typeface="Cambria Math" panose="02040503050406030204" pitchFamily="18" charset="0"/>
                                </a:rPr>
                                <m:t>10</m:t>
                              </m:r>
                            </m:e>
                            <m:sup>
                              <m:r>
                                <a:rPr lang="en-US" sz="6000" b="0" i="1" smtClean="0">
                                  <a:latin typeface="Cambria Math" panose="02040503050406030204" pitchFamily="18" charset="0"/>
                                </a:rPr>
                                <m:t>6</m:t>
                              </m:r>
                            </m:sup>
                          </m:sSup>
                        </m:num>
                        <m:den>
                          <m:r>
                            <a:rPr lang="en-US" sz="6000" b="0" i="1" smtClean="0">
                              <a:latin typeface="Cambria Math" panose="02040503050406030204" pitchFamily="18" charset="0"/>
                            </a:rPr>
                            <m:t>1</m:t>
                          </m:r>
                        </m:den>
                      </m:f>
                    </m:oMath>
                  </m:oMathPara>
                </a14:m>
                <a:endParaRPr lang="en-GB" sz="6000" dirty="0"/>
              </a:p>
            </p:txBody>
          </p:sp>
        </mc:Choice>
        <mc:Fallback xmlns="">
          <p:sp>
            <p:nvSpPr>
              <p:cNvPr id="4" name="TextBox 3">
                <a:extLst>
                  <a:ext uri="{FF2B5EF4-FFF2-40B4-BE49-F238E27FC236}">
                    <a16:creationId xmlns:a16="http://schemas.microsoft.com/office/drawing/2014/main" id="{1A64DFA2-11AC-C04D-8F39-BDAD26B53F4B}"/>
                  </a:ext>
                </a:extLst>
              </p:cNvPr>
              <p:cNvSpPr txBox="1">
                <a:spLocks noRot="1" noChangeAspect="1" noMove="1" noResize="1" noEditPoints="1" noAdjustHandles="1" noChangeArrowheads="1" noChangeShapeType="1" noTextEdit="1"/>
              </p:cNvSpPr>
              <p:nvPr/>
            </p:nvSpPr>
            <p:spPr>
              <a:xfrm>
                <a:off x="3465871" y="2027903"/>
                <a:ext cx="4006673" cy="1852751"/>
              </a:xfrm>
              <a:prstGeom prst="rect">
                <a:avLst/>
              </a:prstGeom>
              <a:blipFill>
                <a:blip r:embed="rId3"/>
                <a:stretch>
                  <a:fillRect l="-3797" r="-949" b="-12245"/>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E329C719-5091-8443-9CBF-BCD8C7D034D2}"/>
              </a:ext>
            </a:extLst>
          </p:cNvPr>
          <p:cNvSpPr txBox="1"/>
          <p:nvPr/>
        </p:nvSpPr>
        <p:spPr>
          <a:xfrm>
            <a:off x="1032387" y="2182761"/>
            <a:ext cx="2243884" cy="646331"/>
          </a:xfrm>
          <a:prstGeom prst="rect">
            <a:avLst/>
          </a:prstGeom>
          <a:noFill/>
        </p:spPr>
        <p:txBody>
          <a:bodyPr wrap="none" rtlCol="0">
            <a:spAutoFit/>
          </a:bodyPr>
          <a:lstStyle/>
          <a:p>
            <a:r>
              <a:rPr lang="en-GB" sz="3600" dirty="0"/>
              <a:t>Numerator</a:t>
            </a:r>
          </a:p>
        </p:txBody>
      </p:sp>
      <p:sp>
        <p:nvSpPr>
          <p:cNvPr id="8" name="TextBox 7">
            <a:extLst>
              <a:ext uri="{FF2B5EF4-FFF2-40B4-BE49-F238E27FC236}">
                <a16:creationId xmlns:a16="http://schemas.microsoft.com/office/drawing/2014/main" id="{49C60E1B-A7A4-9B45-994F-B5CC3207F53B}"/>
              </a:ext>
            </a:extLst>
          </p:cNvPr>
          <p:cNvSpPr txBox="1"/>
          <p:nvPr/>
        </p:nvSpPr>
        <p:spPr>
          <a:xfrm>
            <a:off x="606116" y="3257954"/>
            <a:ext cx="2670155" cy="646331"/>
          </a:xfrm>
          <a:prstGeom prst="rect">
            <a:avLst/>
          </a:prstGeom>
          <a:noFill/>
        </p:spPr>
        <p:txBody>
          <a:bodyPr wrap="none" rtlCol="0">
            <a:spAutoFit/>
          </a:bodyPr>
          <a:lstStyle/>
          <a:p>
            <a:r>
              <a:rPr lang="en-GB" sz="3600" dirty="0"/>
              <a:t>Denominator</a:t>
            </a:r>
          </a:p>
        </p:txBody>
      </p:sp>
      <p:cxnSp>
        <p:nvCxnSpPr>
          <p:cNvPr id="6" name="Curved Connector 5">
            <a:extLst>
              <a:ext uri="{FF2B5EF4-FFF2-40B4-BE49-F238E27FC236}">
                <a16:creationId xmlns:a16="http://schemas.microsoft.com/office/drawing/2014/main" id="{6B0B9136-A443-1E4E-B544-125DD06992CD}"/>
              </a:ext>
            </a:extLst>
          </p:cNvPr>
          <p:cNvCxnSpPr>
            <a:cxnSpLocks/>
          </p:cNvCxnSpPr>
          <p:nvPr/>
        </p:nvCxnSpPr>
        <p:spPr>
          <a:xfrm flipV="1">
            <a:off x="5132440" y="2521974"/>
            <a:ext cx="1150374" cy="1076633"/>
          </a:xfrm>
          <a:prstGeom prst="curvedConnector3">
            <a:avLst>
              <a:gd name="adj1" fmla="val 33333"/>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67997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Image Brief – Img04 (3 of 6)</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A64DFA2-11AC-C04D-8F39-BDAD26B53F4B}"/>
                  </a:ext>
                </a:extLst>
              </p:cNvPr>
              <p:cNvSpPr txBox="1"/>
              <p:nvPr/>
            </p:nvSpPr>
            <p:spPr>
              <a:xfrm>
                <a:off x="3465871" y="2027903"/>
                <a:ext cx="3974613" cy="18527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6000" i="1" smtClean="0">
                              <a:latin typeface="Cambria Math" panose="02040503050406030204" pitchFamily="18" charset="0"/>
                            </a:rPr>
                          </m:ctrlPr>
                        </m:fPr>
                        <m:num>
                          <m:sSup>
                            <m:sSupPr>
                              <m:ctrlPr>
                                <a:rPr lang="en-GB" sz="6000" i="1" smtClean="0">
                                  <a:latin typeface="Cambria Math" panose="02040503050406030204" pitchFamily="18" charset="0"/>
                                </a:rPr>
                              </m:ctrlPr>
                            </m:sSupPr>
                            <m:e>
                              <m:r>
                                <a:rPr lang="en-US" sz="6000" b="0" i="1" smtClean="0">
                                  <a:latin typeface="Cambria Math" panose="02040503050406030204" pitchFamily="18" charset="0"/>
                                </a:rPr>
                                <m:t>10</m:t>
                              </m:r>
                            </m:e>
                            <m:sup>
                              <m:r>
                                <a:rPr lang="en-US" sz="6000" b="0" i="1" smtClean="0">
                                  <a:latin typeface="Cambria Math" panose="02040503050406030204" pitchFamily="18" charset="0"/>
                                </a:rPr>
                                <m:t>9</m:t>
                              </m:r>
                            </m:sup>
                          </m:sSup>
                        </m:num>
                        <m:den>
                          <m:r>
                            <a:rPr lang="en-US" sz="6000" b="0" i="1" smtClean="0">
                              <a:latin typeface="Cambria Math" panose="02040503050406030204" pitchFamily="18" charset="0"/>
                            </a:rPr>
                            <m:t>1</m:t>
                          </m:r>
                        </m:den>
                      </m:f>
                      <m:r>
                        <a:rPr lang="en-US" sz="6000" b="0" i="1" smtClean="0">
                          <a:latin typeface="Cambria Math" panose="02040503050406030204" pitchFamily="18" charset="0"/>
                        </a:rPr>
                        <m:t>=</m:t>
                      </m:r>
                      <m:f>
                        <m:fPr>
                          <m:ctrlPr>
                            <a:rPr lang="en-US" sz="6000" b="0" i="1" smtClean="0">
                              <a:latin typeface="Cambria Math" panose="02040503050406030204" pitchFamily="18" charset="0"/>
                            </a:rPr>
                          </m:ctrlPr>
                        </m:fPr>
                        <m:num>
                          <m:r>
                            <a:rPr lang="en-US" sz="6000" b="0" i="1" smtClean="0">
                              <a:latin typeface="Cambria Math" panose="02040503050406030204" pitchFamily="18" charset="0"/>
                            </a:rPr>
                            <m:t>1</m:t>
                          </m:r>
                        </m:num>
                        <m:den>
                          <m:sSup>
                            <m:sSupPr>
                              <m:ctrlPr>
                                <a:rPr lang="en-US" sz="6000" b="0" i="1" smtClean="0">
                                  <a:latin typeface="Cambria Math" panose="02040503050406030204" pitchFamily="18" charset="0"/>
                                </a:rPr>
                              </m:ctrlPr>
                            </m:sSupPr>
                            <m:e>
                              <m:r>
                                <a:rPr lang="en-US" sz="6000" b="0" i="1" smtClean="0">
                                  <a:latin typeface="Cambria Math" panose="02040503050406030204" pitchFamily="18" charset="0"/>
                                </a:rPr>
                                <m:t>10</m:t>
                              </m:r>
                            </m:e>
                            <m:sup>
                              <m:r>
                                <a:rPr lang="en-US" sz="6000" b="0" i="1" smtClean="0">
                                  <a:latin typeface="Cambria Math" panose="02040503050406030204" pitchFamily="18" charset="0"/>
                                </a:rPr>
                                <m:t>−9</m:t>
                              </m:r>
                            </m:sup>
                          </m:sSup>
                        </m:den>
                      </m:f>
                    </m:oMath>
                  </m:oMathPara>
                </a14:m>
                <a:endParaRPr lang="en-GB" sz="6000" dirty="0"/>
              </a:p>
            </p:txBody>
          </p:sp>
        </mc:Choice>
        <mc:Fallback xmlns="">
          <p:sp>
            <p:nvSpPr>
              <p:cNvPr id="4" name="TextBox 3">
                <a:extLst>
                  <a:ext uri="{FF2B5EF4-FFF2-40B4-BE49-F238E27FC236}">
                    <a16:creationId xmlns:a16="http://schemas.microsoft.com/office/drawing/2014/main" id="{1A64DFA2-11AC-C04D-8F39-BDAD26B53F4B}"/>
                  </a:ext>
                </a:extLst>
              </p:cNvPr>
              <p:cNvSpPr txBox="1">
                <a:spLocks noRot="1" noChangeAspect="1" noMove="1" noResize="1" noEditPoints="1" noAdjustHandles="1" noChangeArrowheads="1" noChangeShapeType="1" noTextEdit="1"/>
              </p:cNvSpPr>
              <p:nvPr/>
            </p:nvSpPr>
            <p:spPr>
              <a:xfrm>
                <a:off x="3465871" y="2027903"/>
                <a:ext cx="3974613" cy="1852751"/>
              </a:xfrm>
              <a:prstGeom prst="rect">
                <a:avLst/>
              </a:prstGeom>
              <a:blipFill>
                <a:blip r:embed="rId3"/>
                <a:stretch>
                  <a:fillRect l="-3822" r="-955" b="-12245"/>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E329C719-5091-8443-9CBF-BCD8C7D034D2}"/>
              </a:ext>
            </a:extLst>
          </p:cNvPr>
          <p:cNvSpPr txBox="1"/>
          <p:nvPr/>
        </p:nvSpPr>
        <p:spPr>
          <a:xfrm>
            <a:off x="1032387" y="2182761"/>
            <a:ext cx="2243884" cy="646331"/>
          </a:xfrm>
          <a:prstGeom prst="rect">
            <a:avLst/>
          </a:prstGeom>
          <a:noFill/>
        </p:spPr>
        <p:txBody>
          <a:bodyPr wrap="none" rtlCol="0">
            <a:spAutoFit/>
          </a:bodyPr>
          <a:lstStyle/>
          <a:p>
            <a:r>
              <a:rPr lang="en-GB" sz="3600" dirty="0"/>
              <a:t>Numerator</a:t>
            </a:r>
          </a:p>
        </p:txBody>
      </p:sp>
      <p:sp>
        <p:nvSpPr>
          <p:cNvPr id="8" name="TextBox 7">
            <a:extLst>
              <a:ext uri="{FF2B5EF4-FFF2-40B4-BE49-F238E27FC236}">
                <a16:creationId xmlns:a16="http://schemas.microsoft.com/office/drawing/2014/main" id="{49C60E1B-A7A4-9B45-994F-B5CC3207F53B}"/>
              </a:ext>
            </a:extLst>
          </p:cNvPr>
          <p:cNvSpPr txBox="1"/>
          <p:nvPr/>
        </p:nvSpPr>
        <p:spPr>
          <a:xfrm>
            <a:off x="606116" y="3257954"/>
            <a:ext cx="2670155" cy="646331"/>
          </a:xfrm>
          <a:prstGeom prst="rect">
            <a:avLst/>
          </a:prstGeom>
          <a:noFill/>
        </p:spPr>
        <p:txBody>
          <a:bodyPr wrap="none" rtlCol="0">
            <a:spAutoFit/>
          </a:bodyPr>
          <a:lstStyle/>
          <a:p>
            <a:r>
              <a:rPr lang="en-GB" sz="3600" dirty="0"/>
              <a:t>Denominator</a:t>
            </a:r>
          </a:p>
        </p:txBody>
      </p:sp>
      <p:cxnSp>
        <p:nvCxnSpPr>
          <p:cNvPr id="6" name="Curved Connector 5">
            <a:extLst>
              <a:ext uri="{FF2B5EF4-FFF2-40B4-BE49-F238E27FC236}">
                <a16:creationId xmlns:a16="http://schemas.microsoft.com/office/drawing/2014/main" id="{6B0B9136-A443-1E4E-B544-125DD06992CD}"/>
              </a:ext>
            </a:extLst>
          </p:cNvPr>
          <p:cNvCxnSpPr>
            <a:cxnSpLocks/>
          </p:cNvCxnSpPr>
          <p:nvPr/>
        </p:nvCxnSpPr>
        <p:spPr>
          <a:xfrm>
            <a:off x="4645744" y="2507226"/>
            <a:ext cx="1194619" cy="1179871"/>
          </a:xfrm>
          <a:prstGeom prst="curved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8105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Introduction</a:t>
            </a:r>
          </a:p>
        </p:txBody>
      </p:sp>
      <p:sp>
        <p:nvSpPr>
          <p:cNvPr id="3" name="Content Placeholder 2"/>
          <p:cNvSpPr>
            <a:spLocks noGrp="1"/>
          </p:cNvSpPr>
          <p:nvPr>
            <p:ph idx="1"/>
          </p:nvPr>
        </p:nvSpPr>
        <p:spPr>
          <a:xfrm>
            <a:off x="884902" y="1256757"/>
            <a:ext cx="8390411" cy="749024"/>
          </a:xfrm>
        </p:spPr>
        <p:txBody>
          <a:bodyPr>
            <a:noAutofit/>
          </a:bodyPr>
          <a:lstStyle/>
          <a:p>
            <a:pPr marL="0" indent="0">
              <a:buNone/>
            </a:pPr>
            <a:r>
              <a:rPr lang="en-GB" sz="2400" dirty="0"/>
              <a:t>Have a look at this ad from the MTN website. Both deals come with </a:t>
            </a:r>
            <a:r>
              <a:rPr lang="en-GB" sz="2400" b="1" dirty="0"/>
              <a:t>30GB of free data</a:t>
            </a:r>
            <a:r>
              <a:rPr lang="en-GB" sz="2400" dirty="0"/>
              <a:t>. But how much is a GB?</a:t>
            </a:r>
          </a:p>
          <a:p>
            <a:endParaRPr lang="en-GB" dirty="0"/>
          </a:p>
          <a:p>
            <a:endParaRPr lang="en-GB" dirty="0"/>
          </a:p>
          <a:p>
            <a:endParaRPr lang="en-GB" dirty="0"/>
          </a:p>
        </p:txBody>
      </p:sp>
      <p:pic>
        <p:nvPicPr>
          <p:cNvPr id="5" name="Picture 4">
            <a:extLst>
              <a:ext uri="{FF2B5EF4-FFF2-40B4-BE49-F238E27FC236}">
                <a16:creationId xmlns:a16="http://schemas.microsoft.com/office/drawing/2014/main" id="{A4668407-DF6B-614F-B7F3-6A982661F14D}"/>
              </a:ext>
            </a:extLst>
          </p:cNvPr>
          <p:cNvPicPr>
            <a:picLocks noChangeAspect="1"/>
          </p:cNvPicPr>
          <p:nvPr/>
        </p:nvPicPr>
        <p:blipFill>
          <a:blip r:embed="rId4"/>
          <a:stretch>
            <a:fillRect/>
          </a:stretch>
        </p:blipFill>
        <p:spPr>
          <a:xfrm>
            <a:off x="1220211" y="2109020"/>
            <a:ext cx="7874000" cy="3175000"/>
          </a:xfrm>
          <a:prstGeom prst="rect">
            <a:avLst/>
          </a:prstGeom>
        </p:spPr>
      </p:pic>
      <p:sp>
        <p:nvSpPr>
          <p:cNvPr id="4" name="Rectangle 3">
            <a:extLst>
              <a:ext uri="{FF2B5EF4-FFF2-40B4-BE49-F238E27FC236}">
                <a16:creationId xmlns:a16="http://schemas.microsoft.com/office/drawing/2014/main" id="{DF8C4289-CCB8-4B1C-817C-B8C93AA18E38}"/>
              </a:ext>
            </a:extLst>
          </p:cNvPr>
          <p:cNvSpPr/>
          <p:nvPr/>
        </p:nvSpPr>
        <p:spPr>
          <a:xfrm>
            <a:off x="6978316" y="4148488"/>
            <a:ext cx="1549667" cy="760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01</a:t>
            </a:r>
          </a:p>
        </p:txBody>
      </p:sp>
    </p:spTree>
    <p:custDataLst>
      <p:tags r:id="rId1"/>
    </p:custDataLst>
    <p:extLst>
      <p:ext uri="{BB962C8B-B14F-4D97-AF65-F5344CB8AC3E}">
        <p14:creationId xmlns:p14="http://schemas.microsoft.com/office/powerpoint/2010/main" val="2387571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Image Brief – Img04 (4 of 6)</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A64DFA2-11AC-C04D-8F39-BDAD26B53F4B}"/>
                  </a:ext>
                </a:extLst>
              </p:cNvPr>
              <p:cNvSpPr txBox="1"/>
              <p:nvPr/>
            </p:nvSpPr>
            <p:spPr>
              <a:xfrm>
                <a:off x="3465871" y="2027903"/>
                <a:ext cx="5173660" cy="19089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6000" i="1" smtClean="0">
                              <a:latin typeface="Cambria Math" panose="02040503050406030204" pitchFamily="18" charset="0"/>
                            </a:rPr>
                          </m:ctrlPr>
                        </m:fPr>
                        <m:num>
                          <m:sSup>
                            <m:sSupPr>
                              <m:ctrlPr>
                                <a:rPr lang="en-GB" sz="6000" i="1" smtClean="0">
                                  <a:latin typeface="Cambria Math" panose="02040503050406030204" pitchFamily="18" charset="0"/>
                                </a:rPr>
                              </m:ctrlPr>
                            </m:sSupPr>
                            <m:e>
                              <m:r>
                                <a:rPr lang="en-US" sz="6000" b="0" i="1" smtClean="0">
                                  <a:latin typeface="Cambria Math" panose="02040503050406030204" pitchFamily="18" charset="0"/>
                                </a:rPr>
                                <m:t>10</m:t>
                              </m:r>
                            </m:e>
                            <m:sup>
                              <m:r>
                                <a:rPr lang="en-US" sz="6000" b="0" i="1" smtClean="0">
                                  <a:latin typeface="Cambria Math" panose="02040503050406030204" pitchFamily="18" charset="0"/>
                                </a:rPr>
                                <m:t>−3</m:t>
                              </m:r>
                            </m:sup>
                          </m:sSup>
                        </m:num>
                        <m:den>
                          <m:r>
                            <a:rPr lang="en-US" sz="6000" b="0" i="1" smtClean="0">
                              <a:latin typeface="Cambria Math" panose="02040503050406030204" pitchFamily="18" charset="0"/>
                            </a:rPr>
                            <m:t>2</m:t>
                          </m:r>
                        </m:den>
                      </m:f>
                      <m:r>
                        <a:rPr lang="en-US" sz="6000" b="0" i="1" smtClean="0">
                          <a:latin typeface="Cambria Math" panose="02040503050406030204" pitchFamily="18" charset="0"/>
                        </a:rPr>
                        <m:t>=</m:t>
                      </m:r>
                      <m:f>
                        <m:fPr>
                          <m:ctrlPr>
                            <a:rPr lang="en-US" sz="6000" b="0" i="1" smtClean="0">
                              <a:latin typeface="Cambria Math" panose="02040503050406030204" pitchFamily="18" charset="0"/>
                            </a:rPr>
                          </m:ctrlPr>
                        </m:fPr>
                        <m:num>
                          <m:r>
                            <a:rPr lang="en-US" sz="6000" b="0" i="1" smtClean="0">
                              <a:latin typeface="Cambria Math" panose="02040503050406030204" pitchFamily="18" charset="0"/>
                            </a:rPr>
                            <m:t>1</m:t>
                          </m:r>
                        </m:num>
                        <m:den>
                          <m:sSup>
                            <m:sSupPr>
                              <m:ctrlPr>
                                <a:rPr lang="en-US" sz="6000" b="0" i="1" smtClean="0">
                                  <a:latin typeface="Cambria Math" panose="02040503050406030204" pitchFamily="18" charset="0"/>
                                </a:rPr>
                              </m:ctrlPr>
                            </m:sSupPr>
                            <m:e>
                              <m:r>
                                <a:rPr lang="en-US" sz="6000" b="0" i="1" smtClean="0">
                                  <a:latin typeface="Cambria Math" panose="02040503050406030204" pitchFamily="18" charset="0"/>
                                </a:rPr>
                                <m:t>2</m:t>
                              </m:r>
                              <m:r>
                                <a:rPr lang="en-US" sz="6000" b="0" i="1" smtClean="0">
                                  <a:latin typeface="Cambria Math" panose="02040503050406030204" pitchFamily="18" charset="0"/>
                                  <a:ea typeface="Cambria Math" panose="02040503050406030204" pitchFamily="18" charset="0"/>
                                </a:rPr>
                                <m:t>×</m:t>
                              </m:r>
                              <m:r>
                                <a:rPr lang="en-US" sz="6000" b="0" i="1" smtClean="0">
                                  <a:latin typeface="Cambria Math" panose="02040503050406030204" pitchFamily="18" charset="0"/>
                                </a:rPr>
                                <m:t>10</m:t>
                              </m:r>
                            </m:e>
                            <m:sup>
                              <m:r>
                                <a:rPr lang="en-US" sz="6000" b="0" i="1" smtClean="0">
                                  <a:latin typeface="Cambria Math" panose="02040503050406030204" pitchFamily="18" charset="0"/>
                                </a:rPr>
                                <m:t>3</m:t>
                              </m:r>
                            </m:sup>
                          </m:sSup>
                        </m:den>
                      </m:f>
                    </m:oMath>
                  </m:oMathPara>
                </a14:m>
                <a:endParaRPr lang="en-GB" sz="6000" dirty="0"/>
              </a:p>
            </p:txBody>
          </p:sp>
        </mc:Choice>
        <mc:Fallback xmlns="">
          <p:sp>
            <p:nvSpPr>
              <p:cNvPr id="4" name="TextBox 3">
                <a:extLst>
                  <a:ext uri="{FF2B5EF4-FFF2-40B4-BE49-F238E27FC236}">
                    <a16:creationId xmlns:a16="http://schemas.microsoft.com/office/drawing/2014/main" id="{1A64DFA2-11AC-C04D-8F39-BDAD26B53F4B}"/>
                  </a:ext>
                </a:extLst>
              </p:cNvPr>
              <p:cNvSpPr txBox="1">
                <a:spLocks noRot="1" noChangeAspect="1" noMove="1" noResize="1" noEditPoints="1" noAdjustHandles="1" noChangeArrowheads="1" noChangeShapeType="1" noTextEdit="1"/>
              </p:cNvSpPr>
              <p:nvPr/>
            </p:nvSpPr>
            <p:spPr>
              <a:xfrm>
                <a:off x="3465871" y="2027903"/>
                <a:ext cx="5173660" cy="1908921"/>
              </a:xfrm>
              <a:prstGeom prst="rect">
                <a:avLst/>
              </a:prstGeom>
              <a:blipFill>
                <a:blip r:embed="rId3"/>
                <a:stretch>
                  <a:fillRect l="-980" b="-9272"/>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E329C719-5091-8443-9CBF-BCD8C7D034D2}"/>
              </a:ext>
            </a:extLst>
          </p:cNvPr>
          <p:cNvSpPr txBox="1"/>
          <p:nvPr/>
        </p:nvSpPr>
        <p:spPr>
          <a:xfrm>
            <a:off x="1032387" y="2182761"/>
            <a:ext cx="2243884" cy="646331"/>
          </a:xfrm>
          <a:prstGeom prst="rect">
            <a:avLst/>
          </a:prstGeom>
          <a:noFill/>
        </p:spPr>
        <p:txBody>
          <a:bodyPr wrap="none" rtlCol="0">
            <a:spAutoFit/>
          </a:bodyPr>
          <a:lstStyle/>
          <a:p>
            <a:r>
              <a:rPr lang="en-GB" sz="3600" dirty="0"/>
              <a:t>Numerator</a:t>
            </a:r>
          </a:p>
        </p:txBody>
      </p:sp>
      <p:sp>
        <p:nvSpPr>
          <p:cNvPr id="8" name="TextBox 7">
            <a:extLst>
              <a:ext uri="{FF2B5EF4-FFF2-40B4-BE49-F238E27FC236}">
                <a16:creationId xmlns:a16="http://schemas.microsoft.com/office/drawing/2014/main" id="{49C60E1B-A7A4-9B45-994F-B5CC3207F53B}"/>
              </a:ext>
            </a:extLst>
          </p:cNvPr>
          <p:cNvSpPr txBox="1"/>
          <p:nvPr/>
        </p:nvSpPr>
        <p:spPr>
          <a:xfrm>
            <a:off x="606116" y="3257954"/>
            <a:ext cx="2670155" cy="646331"/>
          </a:xfrm>
          <a:prstGeom prst="rect">
            <a:avLst/>
          </a:prstGeom>
          <a:noFill/>
        </p:spPr>
        <p:txBody>
          <a:bodyPr wrap="none" rtlCol="0">
            <a:spAutoFit/>
          </a:bodyPr>
          <a:lstStyle/>
          <a:p>
            <a:r>
              <a:rPr lang="en-GB" sz="3600" dirty="0"/>
              <a:t>Denominator</a:t>
            </a:r>
          </a:p>
        </p:txBody>
      </p:sp>
      <p:cxnSp>
        <p:nvCxnSpPr>
          <p:cNvPr id="6" name="Curved Connector 5">
            <a:extLst>
              <a:ext uri="{FF2B5EF4-FFF2-40B4-BE49-F238E27FC236}">
                <a16:creationId xmlns:a16="http://schemas.microsoft.com/office/drawing/2014/main" id="{6B0B9136-A443-1E4E-B544-125DD06992CD}"/>
              </a:ext>
            </a:extLst>
          </p:cNvPr>
          <p:cNvCxnSpPr>
            <a:cxnSpLocks/>
          </p:cNvCxnSpPr>
          <p:nvPr/>
        </p:nvCxnSpPr>
        <p:spPr>
          <a:xfrm>
            <a:off x="4645744" y="2507226"/>
            <a:ext cx="2684204" cy="1194619"/>
          </a:xfrm>
          <a:prstGeom prst="curved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52118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Image Brief – Img04 (5 of 6)</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A64DFA2-11AC-C04D-8F39-BDAD26B53F4B}"/>
                  </a:ext>
                </a:extLst>
              </p:cNvPr>
              <p:cNvSpPr txBox="1"/>
              <p:nvPr/>
            </p:nvSpPr>
            <p:spPr>
              <a:xfrm>
                <a:off x="3465871" y="2027903"/>
                <a:ext cx="6218947" cy="18658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6000" i="1" smtClean="0">
                              <a:latin typeface="Cambria Math" panose="02040503050406030204" pitchFamily="18" charset="0"/>
                            </a:rPr>
                          </m:ctrlPr>
                        </m:fPr>
                        <m:num>
                          <m:r>
                            <a:rPr lang="en-US" sz="6000" i="1" smtClean="0">
                              <a:latin typeface="Cambria Math" panose="02040503050406030204" pitchFamily="18" charset="0"/>
                            </a:rPr>
                            <m:t>7</m:t>
                          </m:r>
                          <m:r>
                            <a:rPr lang="en-US" sz="6000" b="0" i="1" smtClean="0">
                              <a:latin typeface="Cambria Math" panose="02040503050406030204" pitchFamily="18" charset="0"/>
                            </a:rPr>
                            <m:t>.45</m:t>
                          </m:r>
                        </m:num>
                        <m:den>
                          <m:sSup>
                            <m:sSupPr>
                              <m:ctrlPr>
                                <a:rPr lang="en-GB" sz="6000" i="1" smtClean="0">
                                  <a:latin typeface="Cambria Math" panose="02040503050406030204" pitchFamily="18" charset="0"/>
                                </a:rPr>
                              </m:ctrlPr>
                            </m:sSupPr>
                            <m:e>
                              <m:r>
                                <a:rPr lang="en-US" sz="6000" b="0" i="1" smtClean="0">
                                  <a:latin typeface="Cambria Math" panose="02040503050406030204" pitchFamily="18" charset="0"/>
                                </a:rPr>
                                <m:t>10</m:t>
                              </m:r>
                            </m:e>
                            <m:sup>
                              <m:r>
                                <a:rPr lang="en-US" sz="6000" b="0" i="1" smtClean="0">
                                  <a:latin typeface="Cambria Math" panose="02040503050406030204" pitchFamily="18" charset="0"/>
                                </a:rPr>
                                <m:t>5</m:t>
                              </m:r>
                            </m:sup>
                          </m:sSup>
                        </m:den>
                      </m:f>
                      <m:r>
                        <a:rPr lang="en-US" sz="6000" b="0" i="1" smtClean="0">
                          <a:latin typeface="Cambria Math" panose="02040503050406030204" pitchFamily="18" charset="0"/>
                        </a:rPr>
                        <m:t>=</m:t>
                      </m:r>
                      <m:f>
                        <m:fPr>
                          <m:ctrlPr>
                            <a:rPr lang="en-US" sz="6000" b="0" i="1" smtClean="0">
                              <a:latin typeface="Cambria Math" panose="02040503050406030204" pitchFamily="18" charset="0"/>
                            </a:rPr>
                          </m:ctrlPr>
                        </m:fPr>
                        <m:num>
                          <m:r>
                            <a:rPr lang="en-US" sz="6000" b="0" i="1" smtClean="0">
                              <a:latin typeface="Cambria Math" panose="02040503050406030204" pitchFamily="18" charset="0"/>
                            </a:rPr>
                            <m:t>7.45</m:t>
                          </m:r>
                          <m:r>
                            <a:rPr lang="en-US" sz="6000" b="0" i="1" smtClean="0">
                              <a:latin typeface="Cambria Math" panose="02040503050406030204" pitchFamily="18" charset="0"/>
                              <a:ea typeface="Cambria Math" panose="02040503050406030204" pitchFamily="18" charset="0"/>
                            </a:rPr>
                            <m:t>×</m:t>
                          </m:r>
                          <m:sSup>
                            <m:sSupPr>
                              <m:ctrlPr>
                                <a:rPr lang="en-US" sz="6000" b="0" i="1" smtClean="0">
                                  <a:latin typeface="Cambria Math" panose="02040503050406030204" pitchFamily="18" charset="0"/>
                                  <a:ea typeface="Cambria Math" panose="02040503050406030204" pitchFamily="18" charset="0"/>
                                </a:rPr>
                              </m:ctrlPr>
                            </m:sSupPr>
                            <m:e>
                              <m:r>
                                <a:rPr lang="en-US" sz="6000" b="0" i="1" smtClean="0">
                                  <a:latin typeface="Cambria Math" panose="02040503050406030204" pitchFamily="18" charset="0"/>
                                  <a:ea typeface="Cambria Math" panose="02040503050406030204" pitchFamily="18" charset="0"/>
                                </a:rPr>
                                <m:t>10</m:t>
                              </m:r>
                            </m:e>
                            <m:sup>
                              <m:r>
                                <a:rPr lang="en-US" sz="6000" b="0" i="1" smtClean="0">
                                  <a:latin typeface="Cambria Math" panose="02040503050406030204" pitchFamily="18" charset="0"/>
                                  <a:ea typeface="Cambria Math" panose="02040503050406030204" pitchFamily="18" charset="0"/>
                                </a:rPr>
                                <m:t>−5</m:t>
                              </m:r>
                            </m:sup>
                          </m:sSup>
                        </m:num>
                        <m:den>
                          <m:r>
                            <a:rPr lang="en-US" sz="6000" b="0" i="1" smtClean="0">
                              <a:latin typeface="Cambria Math" panose="02040503050406030204" pitchFamily="18" charset="0"/>
                            </a:rPr>
                            <m:t>1</m:t>
                          </m:r>
                        </m:den>
                      </m:f>
                    </m:oMath>
                  </m:oMathPara>
                </a14:m>
                <a:endParaRPr lang="en-GB" sz="6000" dirty="0"/>
              </a:p>
            </p:txBody>
          </p:sp>
        </mc:Choice>
        <mc:Fallback xmlns="">
          <p:sp>
            <p:nvSpPr>
              <p:cNvPr id="4" name="TextBox 3">
                <a:extLst>
                  <a:ext uri="{FF2B5EF4-FFF2-40B4-BE49-F238E27FC236}">
                    <a16:creationId xmlns:a16="http://schemas.microsoft.com/office/drawing/2014/main" id="{1A64DFA2-11AC-C04D-8F39-BDAD26B53F4B}"/>
                  </a:ext>
                </a:extLst>
              </p:cNvPr>
              <p:cNvSpPr txBox="1">
                <a:spLocks noRot="1" noChangeAspect="1" noMove="1" noResize="1" noEditPoints="1" noAdjustHandles="1" noChangeArrowheads="1" noChangeShapeType="1" noTextEdit="1"/>
              </p:cNvSpPr>
              <p:nvPr/>
            </p:nvSpPr>
            <p:spPr>
              <a:xfrm>
                <a:off x="3465871" y="2027903"/>
                <a:ext cx="6218947" cy="1865895"/>
              </a:xfrm>
              <a:prstGeom prst="rect">
                <a:avLst/>
              </a:prstGeom>
              <a:blipFill>
                <a:blip r:embed="rId3"/>
                <a:stretch>
                  <a:fillRect l="-2240" r="-407" b="-12162"/>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E329C719-5091-8443-9CBF-BCD8C7D034D2}"/>
              </a:ext>
            </a:extLst>
          </p:cNvPr>
          <p:cNvSpPr txBox="1"/>
          <p:nvPr/>
        </p:nvSpPr>
        <p:spPr>
          <a:xfrm>
            <a:off x="1032387" y="2182761"/>
            <a:ext cx="2243884" cy="646331"/>
          </a:xfrm>
          <a:prstGeom prst="rect">
            <a:avLst/>
          </a:prstGeom>
          <a:noFill/>
        </p:spPr>
        <p:txBody>
          <a:bodyPr wrap="none" rtlCol="0">
            <a:spAutoFit/>
          </a:bodyPr>
          <a:lstStyle/>
          <a:p>
            <a:r>
              <a:rPr lang="en-GB" sz="3600" dirty="0"/>
              <a:t>Numerator</a:t>
            </a:r>
          </a:p>
        </p:txBody>
      </p:sp>
      <p:sp>
        <p:nvSpPr>
          <p:cNvPr id="8" name="TextBox 7">
            <a:extLst>
              <a:ext uri="{FF2B5EF4-FFF2-40B4-BE49-F238E27FC236}">
                <a16:creationId xmlns:a16="http://schemas.microsoft.com/office/drawing/2014/main" id="{49C60E1B-A7A4-9B45-994F-B5CC3207F53B}"/>
              </a:ext>
            </a:extLst>
          </p:cNvPr>
          <p:cNvSpPr txBox="1"/>
          <p:nvPr/>
        </p:nvSpPr>
        <p:spPr>
          <a:xfrm>
            <a:off x="606116" y="3257954"/>
            <a:ext cx="2670155" cy="646331"/>
          </a:xfrm>
          <a:prstGeom prst="rect">
            <a:avLst/>
          </a:prstGeom>
          <a:noFill/>
        </p:spPr>
        <p:txBody>
          <a:bodyPr wrap="none" rtlCol="0">
            <a:spAutoFit/>
          </a:bodyPr>
          <a:lstStyle/>
          <a:p>
            <a:r>
              <a:rPr lang="en-GB" sz="3600" dirty="0"/>
              <a:t>Denominator</a:t>
            </a:r>
          </a:p>
        </p:txBody>
      </p:sp>
      <p:cxnSp>
        <p:nvCxnSpPr>
          <p:cNvPr id="6" name="Curved Connector 5">
            <a:extLst>
              <a:ext uri="{FF2B5EF4-FFF2-40B4-BE49-F238E27FC236}">
                <a16:creationId xmlns:a16="http://schemas.microsoft.com/office/drawing/2014/main" id="{6B0B9136-A443-1E4E-B544-125DD06992CD}"/>
              </a:ext>
            </a:extLst>
          </p:cNvPr>
          <p:cNvCxnSpPr>
            <a:cxnSpLocks/>
          </p:cNvCxnSpPr>
          <p:nvPr/>
        </p:nvCxnSpPr>
        <p:spPr>
          <a:xfrm flipV="1">
            <a:off x="4999705" y="2829092"/>
            <a:ext cx="3170901" cy="594672"/>
          </a:xfrm>
          <a:prstGeom prst="curvedConnector3">
            <a:avLst>
              <a:gd name="adj1" fmla="val 98837"/>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68168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Image Brief – Img04 (6 of 6)</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A64DFA2-11AC-C04D-8F39-BDAD26B53F4B}"/>
                  </a:ext>
                </a:extLst>
              </p:cNvPr>
              <p:cNvSpPr txBox="1"/>
              <p:nvPr/>
            </p:nvSpPr>
            <p:spPr>
              <a:xfrm>
                <a:off x="3465871" y="2027903"/>
                <a:ext cx="7924541" cy="18990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6000" i="1" smtClean="0">
                              <a:latin typeface="Cambria Math" panose="02040503050406030204" pitchFamily="18" charset="0"/>
                            </a:rPr>
                          </m:ctrlPr>
                        </m:fPr>
                        <m:num>
                          <m:r>
                            <a:rPr lang="en-US" sz="6000" b="0" i="1" smtClean="0">
                              <a:latin typeface="Cambria Math" panose="02040503050406030204" pitchFamily="18" charset="0"/>
                            </a:rPr>
                            <m:t>13.653</m:t>
                          </m:r>
                          <m:r>
                            <a:rPr lang="en-US" sz="6000" b="0" i="1" smtClean="0">
                              <a:latin typeface="Cambria Math" panose="02040503050406030204" pitchFamily="18" charset="0"/>
                              <a:ea typeface="Cambria Math" panose="02040503050406030204" pitchFamily="18" charset="0"/>
                            </a:rPr>
                            <m:t>×</m:t>
                          </m:r>
                          <m:sSup>
                            <m:sSupPr>
                              <m:ctrlPr>
                                <a:rPr lang="en-US" sz="6000" b="0" i="1" smtClean="0">
                                  <a:latin typeface="Cambria Math" panose="02040503050406030204" pitchFamily="18" charset="0"/>
                                  <a:ea typeface="Cambria Math" panose="02040503050406030204" pitchFamily="18" charset="0"/>
                                </a:rPr>
                              </m:ctrlPr>
                            </m:sSupPr>
                            <m:e>
                              <m:r>
                                <a:rPr lang="en-US" sz="6000" b="0" i="1" smtClean="0">
                                  <a:latin typeface="Cambria Math" panose="02040503050406030204" pitchFamily="18" charset="0"/>
                                  <a:ea typeface="Cambria Math" panose="02040503050406030204" pitchFamily="18" charset="0"/>
                                </a:rPr>
                                <m:t>10</m:t>
                              </m:r>
                            </m:e>
                            <m:sup>
                              <m:r>
                                <a:rPr lang="en-US" sz="6000" b="0" i="1" smtClean="0">
                                  <a:latin typeface="Cambria Math" panose="02040503050406030204" pitchFamily="18" charset="0"/>
                                  <a:ea typeface="Cambria Math" panose="02040503050406030204" pitchFamily="18" charset="0"/>
                                </a:rPr>
                                <m:t>−4</m:t>
                              </m:r>
                            </m:sup>
                          </m:sSup>
                        </m:num>
                        <m:den>
                          <m:r>
                            <a:rPr lang="en-US" sz="6000" b="0" i="1" smtClean="0">
                              <a:latin typeface="Cambria Math" panose="02040503050406030204" pitchFamily="18" charset="0"/>
                            </a:rPr>
                            <m:t>1</m:t>
                          </m:r>
                        </m:den>
                      </m:f>
                      <m:r>
                        <a:rPr lang="en-US" sz="6000" b="0" i="1" smtClean="0">
                          <a:latin typeface="Cambria Math" panose="02040503050406030204" pitchFamily="18" charset="0"/>
                        </a:rPr>
                        <m:t>=</m:t>
                      </m:r>
                      <m:f>
                        <m:fPr>
                          <m:ctrlPr>
                            <a:rPr lang="en-US" sz="6000" b="0" i="1" smtClean="0">
                              <a:latin typeface="Cambria Math" panose="02040503050406030204" pitchFamily="18" charset="0"/>
                            </a:rPr>
                          </m:ctrlPr>
                        </m:fPr>
                        <m:num>
                          <m:r>
                            <a:rPr lang="en-US" sz="6000" b="0" i="1" smtClean="0">
                              <a:latin typeface="Cambria Math" panose="02040503050406030204" pitchFamily="18" charset="0"/>
                            </a:rPr>
                            <m:t>13.653</m:t>
                          </m:r>
                        </m:num>
                        <m:den>
                          <m:sSup>
                            <m:sSupPr>
                              <m:ctrlPr>
                                <a:rPr lang="en-US" sz="6000" b="0" i="1" smtClean="0">
                                  <a:latin typeface="Cambria Math" panose="02040503050406030204" pitchFamily="18" charset="0"/>
                                </a:rPr>
                              </m:ctrlPr>
                            </m:sSupPr>
                            <m:e>
                              <m:r>
                                <a:rPr lang="en-US" sz="6000" b="0" i="1" smtClean="0">
                                  <a:latin typeface="Cambria Math" panose="02040503050406030204" pitchFamily="18" charset="0"/>
                                </a:rPr>
                                <m:t>10</m:t>
                              </m:r>
                            </m:e>
                            <m:sup>
                              <m:r>
                                <a:rPr lang="en-US" sz="6000" b="0" i="1" smtClean="0">
                                  <a:latin typeface="Cambria Math" panose="02040503050406030204" pitchFamily="18" charset="0"/>
                                </a:rPr>
                                <m:t>4</m:t>
                              </m:r>
                            </m:sup>
                          </m:sSup>
                        </m:den>
                      </m:f>
                    </m:oMath>
                  </m:oMathPara>
                </a14:m>
                <a:endParaRPr lang="en-GB" sz="6000" dirty="0"/>
              </a:p>
            </p:txBody>
          </p:sp>
        </mc:Choice>
        <mc:Fallback xmlns="">
          <p:sp>
            <p:nvSpPr>
              <p:cNvPr id="4" name="TextBox 3">
                <a:extLst>
                  <a:ext uri="{FF2B5EF4-FFF2-40B4-BE49-F238E27FC236}">
                    <a16:creationId xmlns:a16="http://schemas.microsoft.com/office/drawing/2014/main" id="{1A64DFA2-11AC-C04D-8F39-BDAD26B53F4B}"/>
                  </a:ext>
                </a:extLst>
              </p:cNvPr>
              <p:cNvSpPr txBox="1">
                <a:spLocks noRot="1" noChangeAspect="1" noMove="1" noResize="1" noEditPoints="1" noAdjustHandles="1" noChangeArrowheads="1" noChangeShapeType="1" noTextEdit="1"/>
              </p:cNvSpPr>
              <p:nvPr/>
            </p:nvSpPr>
            <p:spPr>
              <a:xfrm>
                <a:off x="3465871" y="2027903"/>
                <a:ext cx="7924541" cy="1899046"/>
              </a:xfrm>
              <a:prstGeom prst="rect">
                <a:avLst/>
              </a:prstGeom>
              <a:blipFill>
                <a:blip r:embed="rId3"/>
                <a:stretch>
                  <a:fillRect l="-1600" r="-1760" b="-10000"/>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E329C719-5091-8443-9CBF-BCD8C7D034D2}"/>
              </a:ext>
            </a:extLst>
          </p:cNvPr>
          <p:cNvSpPr txBox="1"/>
          <p:nvPr/>
        </p:nvSpPr>
        <p:spPr>
          <a:xfrm>
            <a:off x="1032387" y="2182761"/>
            <a:ext cx="2243884" cy="646331"/>
          </a:xfrm>
          <a:prstGeom prst="rect">
            <a:avLst/>
          </a:prstGeom>
          <a:noFill/>
        </p:spPr>
        <p:txBody>
          <a:bodyPr wrap="none" rtlCol="0">
            <a:spAutoFit/>
          </a:bodyPr>
          <a:lstStyle/>
          <a:p>
            <a:r>
              <a:rPr lang="en-GB" sz="3600" dirty="0"/>
              <a:t>Numerator</a:t>
            </a:r>
          </a:p>
        </p:txBody>
      </p:sp>
      <p:sp>
        <p:nvSpPr>
          <p:cNvPr id="8" name="TextBox 7">
            <a:extLst>
              <a:ext uri="{FF2B5EF4-FFF2-40B4-BE49-F238E27FC236}">
                <a16:creationId xmlns:a16="http://schemas.microsoft.com/office/drawing/2014/main" id="{49C60E1B-A7A4-9B45-994F-B5CC3207F53B}"/>
              </a:ext>
            </a:extLst>
          </p:cNvPr>
          <p:cNvSpPr txBox="1"/>
          <p:nvPr/>
        </p:nvSpPr>
        <p:spPr>
          <a:xfrm>
            <a:off x="606116" y="3257954"/>
            <a:ext cx="2670155" cy="646331"/>
          </a:xfrm>
          <a:prstGeom prst="rect">
            <a:avLst/>
          </a:prstGeom>
          <a:noFill/>
        </p:spPr>
        <p:txBody>
          <a:bodyPr wrap="none" rtlCol="0">
            <a:spAutoFit/>
          </a:bodyPr>
          <a:lstStyle/>
          <a:p>
            <a:r>
              <a:rPr lang="en-GB" sz="3600" dirty="0"/>
              <a:t>Denominator</a:t>
            </a:r>
          </a:p>
        </p:txBody>
      </p:sp>
      <p:cxnSp>
        <p:nvCxnSpPr>
          <p:cNvPr id="6" name="Curved Connector 5">
            <a:extLst>
              <a:ext uri="{FF2B5EF4-FFF2-40B4-BE49-F238E27FC236}">
                <a16:creationId xmlns:a16="http://schemas.microsoft.com/office/drawing/2014/main" id="{6B0B9136-A443-1E4E-B544-125DD06992CD}"/>
              </a:ext>
            </a:extLst>
          </p:cNvPr>
          <p:cNvCxnSpPr>
            <a:cxnSpLocks/>
          </p:cNvCxnSpPr>
          <p:nvPr/>
        </p:nvCxnSpPr>
        <p:spPr>
          <a:xfrm>
            <a:off x="7462684" y="2551471"/>
            <a:ext cx="2072734" cy="1047135"/>
          </a:xfrm>
          <a:prstGeom prst="curved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48154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Video brief - Vid02</a:t>
            </a:r>
          </a:p>
        </p:txBody>
      </p:sp>
      <p:sp>
        <p:nvSpPr>
          <p:cNvPr id="3" name="Content Placeholder 2">
            <a:extLst>
              <a:ext uri="{FF2B5EF4-FFF2-40B4-BE49-F238E27FC236}">
                <a16:creationId xmlns:a16="http://schemas.microsoft.com/office/drawing/2014/main" id="{6F0D3B89-CC8C-46A0-9875-809853FB6078}"/>
              </a:ext>
            </a:extLst>
          </p:cNvPr>
          <p:cNvSpPr>
            <a:spLocks noGrp="1"/>
          </p:cNvSpPr>
          <p:nvPr>
            <p:ph idx="1"/>
          </p:nvPr>
        </p:nvSpPr>
        <p:spPr/>
        <p:txBody>
          <a:bodyPr>
            <a:normAutofit/>
          </a:bodyPr>
          <a:lstStyle/>
          <a:p>
            <a:pPr marL="0" indent="0">
              <a:buNone/>
            </a:pPr>
            <a:r>
              <a:rPr lang="en-ZA" dirty="0"/>
              <a:t>Screencast video of an expert presenter explaining how to use scientific notation to work with the following small numbers:</a:t>
            </a:r>
          </a:p>
          <a:p>
            <a:pPr marL="457200" indent="-457200">
              <a:buFont typeface="+mj-lt"/>
              <a:buAutoNum type="arabicPeriod"/>
            </a:pPr>
            <a:r>
              <a:rPr lang="en-ZA" sz="1800" dirty="0"/>
              <a:t>78/1,000 = 78/10</a:t>
            </a:r>
            <a:r>
              <a:rPr lang="en-ZA" sz="1800" baseline="30000" dirty="0"/>
              <a:t>3</a:t>
            </a:r>
            <a:r>
              <a:rPr lang="en-ZA" sz="1800" dirty="0"/>
              <a:t> = 78 x 10</a:t>
            </a:r>
            <a:r>
              <a:rPr lang="en-ZA" sz="1800" baseline="30000" dirty="0"/>
              <a:t>-3 </a:t>
            </a:r>
            <a:r>
              <a:rPr lang="en-ZA" sz="1800" dirty="0"/>
              <a:t>= 0.0078 (do on calculator and look at 10</a:t>
            </a:r>
            <a:r>
              <a:rPr lang="en-ZA" sz="1800" baseline="30000" dirty="0"/>
              <a:t>3</a:t>
            </a:r>
            <a:r>
              <a:rPr lang="en-ZA" sz="1800" dirty="0"/>
              <a:t> and number of places the decimal point moved)</a:t>
            </a:r>
          </a:p>
          <a:p>
            <a:pPr marL="457200" indent="-457200">
              <a:buFont typeface="+mj-lt"/>
              <a:buAutoNum type="arabicPeriod"/>
            </a:pPr>
            <a:r>
              <a:rPr lang="en-ZA" sz="1800" dirty="0"/>
              <a:t>0.5 = 5/10 = 5/10</a:t>
            </a:r>
            <a:r>
              <a:rPr lang="en-ZA" sz="1800" baseline="30000" dirty="0"/>
              <a:t>1</a:t>
            </a:r>
            <a:r>
              <a:rPr lang="en-ZA" sz="1800" dirty="0"/>
              <a:t> = 5 x 10</a:t>
            </a:r>
            <a:r>
              <a:rPr lang="en-ZA" sz="1800" baseline="30000" dirty="0"/>
              <a:t>-1 </a:t>
            </a:r>
            <a:r>
              <a:rPr lang="en-ZA" sz="1800" dirty="0"/>
              <a:t>– decimal point moved 1 place to the right = 10</a:t>
            </a:r>
            <a:r>
              <a:rPr lang="en-ZA" sz="1800" baseline="30000" dirty="0"/>
              <a:t>-1</a:t>
            </a:r>
          </a:p>
          <a:p>
            <a:pPr marL="457200" indent="-457200">
              <a:buFont typeface="+mj-lt"/>
              <a:buAutoNum type="arabicPeriod"/>
            </a:pPr>
            <a:r>
              <a:rPr lang="en-ZA" sz="1800" dirty="0"/>
              <a:t>0.05 = 5/100 = 5/10</a:t>
            </a:r>
            <a:r>
              <a:rPr lang="en-ZA" sz="1800" baseline="30000" dirty="0"/>
              <a:t>2</a:t>
            </a:r>
            <a:r>
              <a:rPr lang="en-ZA" sz="1800" dirty="0"/>
              <a:t> = 5 x 10</a:t>
            </a:r>
            <a:r>
              <a:rPr lang="en-ZA" sz="1800" baseline="30000" dirty="0"/>
              <a:t>-2 </a:t>
            </a:r>
            <a:r>
              <a:rPr lang="en-ZA" sz="1800" dirty="0"/>
              <a:t>– decimal point moved 2 places to the right = 10</a:t>
            </a:r>
            <a:r>
              <a:rPr lang="en-ZA" sz="1800" baseline="30000" dirty="0"/>
              <a:t>-2</a:t>
            </a:r>
          </a:p>
          <a:p>
            <a:pPr marL="457200" indent="-457200">
              <a:buFont typeface="+mj-lt"/>
              <a:buAutoNum type="arabicPeriod"/>
            </a:pPr>
            <a:r>
              <a:rPr lang="en-ZA" sz="1800" dirty="0"/>
              <a:t>0.00562 = 5.62/1000 = 5.62/10</a:t>
            </a:r>
            <a:r>
              <a:rPr lang="en-ZA" sz="1800" baseline="30000" dirty="0"/>
              <a:t>3</a:t>
            </a:r>
            <a:r>
              <a:rPr lang="en-ZA" sz="1800" dirty="0"/>
              <a:t> = 5.62 x 10</a:t>
            </a:r>
            <a:r>
              <a:rPr lang="en-ZA" sz="1800" baseline="30000" dirty="0"/>
              <a:t>-3</a:t>
            </a:r>
            <a:r>
              <a:rPr lang="en-ZA" sz="1800" dirty="0"/>
              <a:t> – decimal point moved 3 places = 10</a:t>
            </a:r>
            <a:r>
              <a:rPr lang="en-ZA" sz="1800" baseline="30000" dirty="0"/>
              <a:t>-3</a:t>
            </a:r>
          </a:p>
          <a:p>
            <a:pPr marL="457200" indent="-457200">
              <a:buFont typeface="+mj-lt"/>
              <a:buAutoNum type="arabicPeriod"/>
            </a:pPr>
            <a:r>
              <a:rPr lang="en-ZA" sz="1800" dirty="0"/>
              <a:t>0.0000000006754327 = 6.754327/10</a:t>
            </a:r>
            <a:r>
              <a:rPr lang="en-ZA" sz="1800" baseline="30000" dirty="0"/>
              <a:t>10</a:t>
            </a:r>
            <a:r>
              <a:rPr lang="en-ZA" sz="1800" dirty="0"/>
              <a:t> = 6.754327 x 10</a:t>
            </a:r>
            <a:r>
              <a:rPr lang="en-ZA" sz="1800" baseline="30000" dirty="0"/>
              <a:t>-10</a:t>
            </a:r>
          </a:p>
          <a:p>
            <a:pPr marL="841157" lvl="1" indent="-457200">
              <a:buFont typeface="+mj-lt"/>
              <a:buAutoNum type="arabicPeriod"/>
            </a:pPr>
            <a:r>
              <a:rPr lang="en-ZA" sz="1465" dirty="0"/>
              <a:t>OR 67.54327 x 10</a:t>
            </a:r>
            <a:r>
              <a:rPr lang="en-ZA" sz="1465" baseline="30000" dirty="0"/>
              <a:t>-11</a:t>
            </a:r>
          </a:p>
          <a:p>
            <a:pPr marL="841157" lvl="1" indent="-457200">
              <a:buFont typeface="+mj-lt"/>
              <a:buAutoNum type="arabicPeriod"/>
            </a:pPr>
            <a:r>
              <a:rPr lang="en-ZA" sz="1465" dirty="0"/>
              <a:t>OR 6754.327 x 10</a:t>
            </a:r>
            <a:r>
              <a:rPr lang="en-ZA" sz="1465" baseline="30000" dirty="0"/>
              <a:t>-14</a:t>
            </a:r>
          </a:p>
        </p:txBody>
      </p:sp>
    </p:spTree>
    <p:custDataLst>
      <p:tags r:id="rId1"/>
    </p:custDataLst>
    <p:extLst>
      <p:ext uri="{BB962C8B-B14F-4D97-AF65-F5344CB8AC3E}">
        <p14:creationId xmlns:p14="http://schemas.microsoft.com/office/powerpoint/2010/main" val="1082529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Video brief - Vid03</a:t>
            </a:r>
          </a:p>
        </p:txBody>
      </p:sp>
      <mc:AlternateContent xmlns:mc="http://schemas.openxmlformats.org/markup-compatibility/2006" xmlns:a14="http://schemas.microsoft.com/office/drawing/2010/main">
        <mc:Choice Requires="a14">
          <p:graphicFrame>
            <p:nvGraphicFramePr>
              <p:cNvPr id="7" name="Diagram 6">
                <a:extLst>
                  <a:ext uri="{FF2B5EF4-FFF2-40B4-BE49-F238E27FC236}">
                    <a16:creationId xmlns:a16="http://schemas.microsoft.com/office/drawing/2014/main" id="{EC0DDC75-529F-2F47-8C29-82E9A5D5B1EB}"/>
                  </a:ext>
                </a:extLst>
              </p:cNvPr>
              <p:cNvGraphicFramePr/>
              <p:nvPr>
                <p:extLst>
                  <p:ext uri="{D42A27DB-BD31-4B8C-83A1-F6EECF244321}">
                    <p14:modId xmlns:p14="http://schemas.microsoft.com/office/powerpoint/2010/main" val="1389606552"/>
                  </p:ext>
                </p:extLst>
              </p:nvPr>
            </p:nvGraphicFramePr>
            <p:xfrm>
              <a:off x="4140047" y="1419865"/>
              <a:ext cx="6826250" cy="4550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7" name="Diagram 6">
                <a:extLst>
                  <a:ext uri="{FF2B5EF4-FFF2-40B4-BE49-F238E27FC236}">
                    <a16:creationId xmlns:a16="http://schemas.microsoft.com/office/drawing/2014/main" id="{EC0DDC75-529F-2F47-8C29-82E9A5D5B1EB}"/>
                  </a:ext>
                </a:extLst>
              </p:cNvPr>
              <p:cNvGraphicFramePr/>
              <p:nvPr>
                <p:extLst>
                  <p:ext uri="{D42A27DB-BD31-4B8C-83A1-F6EECF244321}">
                    <p14:modId xmlns:p14="http://schemas.microsoft.com/office/powerpoint/2010/main" val="1389606552"/>
                  </p:ext>
                </p:extLst>
              </p:nvPr>
            </p:nvGraphicFramePr>
            <p:xfrm>
              <a:off x="4140047" y="1419865"/>
              <a:ext cx="6826250" cy="45508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1601FF00-E3B8-6D4C-BE09-0BFB4288C7CC}"/>
                  </a:ext>
                </a:extLst>
              </p:cNvPr>
              <p:cNvSpPr>
                <a:spLocks noGrp="1"/>
              </p:cNvSpPr>
              <p:nvPr>
                <p:ph idx="1"/>
              </p:nvPr>
            </p:nvSpPr>
            <p:spPr>
              <a:xfrm>
                <a:off x="703958" y="1533187"/>
                <a:ext cx="4192508" cy="3654318"/>
              </a:xfrm>
            </p:spPr>
            <p:txBody>
              <a:bodyPr>
                <a:normAutofit fontScale="85000" lnSpcReduction="10000"/>
              </a:bodyPr>
              <a:lstStyle/>
              <a:p>
                <a:pPr marL="0" indent="0">
                  <a:buNone/>
                </a:pPr>
                <a:r>
                  <a:rPr lang="en-ZA" dirty="0"/>
                  <a:t>Screencast video of an expert presenter explaining how to use scientific notation and prefixes interchangeably, each time using a circle like in the image.</a:t>
                </a:r>
              </a:p>
              <a:p>
                <a:pPr marL="457200" indent="-457200">
                  <a:buFont typeface="+mj-lt"/>
                  <a:buAutoNum type="arabicPeriod"/>
                </a:pPr>
                <a:r>
                  <a:rPr lang="en-ZA" dirty="0"/>
                  <a:t>11,000V transmission line</a:t>
                </a:r>
              </a:p>
              <a:p>
                <a:pPr marL="841157" lvl="1" indent="-457200">
                  <a:buFont typeface="+mj-lt"/>
                  <a:buAutoNum type="arabicPeriod"/>
                </a:pPr>
                <a:r>
                  <a:rPr lang="en-ZA" dirty="0"/>
                  <a:t>11 x 10</a:t>
                </a:r>
                <a:r>
                  <a:rPr lang="en-ZA" baseline="30000" dirty="0"/>
                  <a:t>3</a:t>
                </a:r>
                <a:r>
                  <a:rPr lang="en-ZA" dirty="0"/>
                  <a:t>V OR 11kV because k or kilo means 1,000</a:t>
                </a:r>
              </a:p>
              <a:p>
                <a:pPr marL="457200" indent="-457200">
                  <a:buFont typeface="+mj-lt"/>
                  <a:buAutoNum type="arabicPeriod"/>
                </a:pPr>
                <a:r>
                  <a:rPr lang="en-ZA" dirty="0"/>
                  <a:t>470</a:t>
                </a:r>
                <a14:m>
                  <m:oMath xmlns:m="http://schemas.openxmlformats.org/officeDocument/2006/math">
                    <m:r>
                      <a:rPr lang="en-US" i="1">
                        <a:latin typeface="Cambria Math" panose="02040503050406030204" pitchFamily="18" charset="0"/>
                      </a:rPr>
                      <m:t>𝜇</m:t>
                    </m:r>
                  </m:oMath>
                </a14:m>
                <a:r>
                  <a:rPr lang="en-ZA" dirty="0"/>
                  <a:t>F capacitor (show capacitor)</a:t>
                </a:r>
              </a:p>
              <a:p>
                <a:pPr marL="841157" lvl="1" indent="-457200">
                  <a:buFont typeface="+mj-lt"/>
                  <a:buAutoNum type="arabicPeriod"/>
                </a:pPr>
                <a14:m>
                  <m:oMath xmlns:m="http://schemas.openxmlformats.org/officeDocument/2006/math">
                    <m:r>
                      <a:rPr lang="en-US" i="1">
                        <a:latin typeface="Cambria Math" panose="02040503050406030204" pitchFamily="18" charset="0"/>
                      </a:rPr>
                      <m:t>𝜇</m:t>
                    </m:r>
                  </m:oMath>
                </a14:m>
                <a:r>
                  <a:rPr lang="en-US" dirty="0"/>
                  <a:t> symbol for micro which is 1 millionth or 10</a:t>
                </a:r>
                <a:r>
                  <a:rPr lang="en-US" baseline="30000" dirty="0"/>
                  <a:t>-6</a:t>
                </a:r>
              </a:p>
              <a:p>
                <a:pPr marL="841157" lvl="1" indent="-457200">
                  <a:buFont typeface="+mj-lt"/>
                  <a:buAutoNum type="arabicPeriod"/>
                </a:pPr>
                <a:r>
                  <a:rPr lang="en-US" dirty="0"/>
                  <a:t>So 470</a:t>
                </a:r>
                <a14:m>
                  <m:oMath xmlns:m="http://schemas.openxmlformats.org/officeDocument/2006/math">
                    <m:r>
                      <a:rPr lang="en-US" i="1">
                        <a:latin typeface="Cambria Math" panose="02040503050406030204" pitchFamily="18" charset="0"/>
                      </a:rPr>
                      <m:t>𝜇</m:t>
                    </m:r>
                    <m:r>
                      <a:rPr lang="en-US" b="0" i="1" smtClean="0">
                        <a:latin typeface="Cambria Math" panose="02040503050406030204" pitchFamily="18" charset="0"/>
                      </a:rPr>
                      <m:t>𝐹</m:t>
                    </m:r>
                  </m:oMath>
                </a14:m>
                <a:r>
                  <a:rPr lang="en-US" dirty="0"/>
                  <a:t> = 470 x 10</a:t>
                </a:r>
                <a:r>
                  <a:rPr lang="en-US" baseline="30000" dirty="0"/>
                  <a:t>-6</a:t>
                </a:r>
                <a:r>
                  <a:rPr lang="en-US" dirty="0"/>
                  <a:t>F = 0.000470F = 0.47mF because m stands for </a:t>
                </a:r>
                <a:r>
                  <a:rPr lang="en-US" dirty="0" err="1"/>
                  <a:t>milli</a:t>
                </a:r>
                <a:r>
                  <a:rPr lang="en-US" dirty="0"/>
                  <a:t> or 1 thousandth</a:t>
                </a:r>
              </a:p>
            </p:txBody>
          </p:sp>
        </mc:Choice>
        <mc:Fallback xmlns="">
          <p:sp>
            <p:nvSpPr>
              <p:cNvPr id="13" name="Content Placeholder 2">
                <a:extLst>
                  <a:ext uri="{FF2B5EF4-FFF2-40B4-BE49-F238E27FC236}">
                    <a16:creationId xmlns:a16="http://schemas.microsoft.com/office/drawing/2014/main" id="{1601FF00-E3B8-6D4C-BE09-0BFB4288C7CC}"/>
                  </a:ext>
                </a:extLst>
              </p:cNvPr>
              <p:cNvSpPr>
                <a:spLocks noGrp="1" noRot="1" noChangeAspect="1" noMove="1" noResize="1" noEditPoints="1" noAdjustHandles="1" noChangeArrowheads="1" noChangeShapeType="1" noTextEdit="1"/>
              </p:cNvSpPr>
              <p:nvPr>
                <p:ph idx="1"/>
              </p:nvPr>
            </p:nvSpPr>
            <p:spPr>
              <a:xfrm>
                <a:off x="703958" y="1533187"/>
                <a:ext cx="4192508" cy="3654318"/>
              </a:xfrm>
              <a:blipFill>
                <a:blip r:embed="rId12"/>
                <a:stretch>
                  <a:fillRect l="-1205" t="-2431" r="-1205" b="-1042"/>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39127497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Document Brief – Doc01</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F9DF7074-9FD7-624B-9CA1-58D850E86800}"/>
                  </a:ext>
                </a:extLst>
              </p:cNvPr>
              <p:cNvGraphicFramePr>
                <a:graphicFrameLocks noGrp="1"/>
              </p:cNvGraphicFramePr>
              <p:nvPr>
                <p:extLst>
                  <p:ext uri="{D42A27DB-BD31-4B8C-83A1-F6EECF244321}">
                    <p14:modId xmlns:p14="http://schemas.microsoft.com/office/powerpoint/2010/main" val="4291936853"/>
                  </p:ext>
                </p:extLst>
              </p:nvPr>
            </p:nvGraphicFramePr>
            <p:xfrm>
              <a:off x="353961" y="1172221"/>
              <a:ext cx="9181457" cy="4248660"/>
            </p:xfrm>
            <a:graphic>
              <a:graphicData uri="http://schemas.openxmlformats.org/drawingml/2006/table">
                <a:tbl>
                  <a:tblPr bandRow="1">
                    <a:tableStyleId>{5940675A-B579-460E-94D1-54222C63F5DA}</a:tableStyleId>
                  </a:tblPr>
                  <a:tblGrid>
                    <a:gridCol w="1359425">
                      <a:extLst>
                        <a:ext uri="{9D8B030D-6E8A-4147-A177-3AD203B41FA5}">
                          <a16:colId xmlns:a16="http://schemas.microsoft.com/office/drawing/2014/main" val="1108018214"/>
                        </a:ext>
                      </a:extLst>
                    </a:gridCol>
                    <a:gridCol w="1701060">
                      <a:extLst>
                        <a:ext uri="{9D8B030D-6E8A-4147-A177-3AD203B41FA5}">
                          <a16:colId xmlns:a16="http://schemas.microsoft.com/office/drawing/2014/main" val="597585244"/>
                        </a:ext>
                      </a:extLst>
                    </a:gridCol>
                    <a:gridCol w="1530243">
                      <a:extLst>
                        <a:ext uri="{9D8B030D-6E8A-4147-A177-3AD203B41FA5}">
                          <a16:colId xmlns:a16="http://schemas.microsoft.com/office/drawing/2014/main" val="4009463147"/>
                        </a:ext>
                      </a:extLst>
                    </a:gridCol>
                    <a:gridCol w="1530243">
                      <a:extLst>
                        <a:ext uri="{9D8B030D-6E8A-4147-A177-3AD203B41FA5}">
                          <a16:colId xmlns:a16="http://schemas.microsoft.com/office/drawing/2014/main" val="3640421757"/>
                        </a:ext>
                      </a:extLst>
                    </a:gridCol>
                    <a:gridCol w="1530243">
                      <a:extLst>
                        <a:ext uri="{9D8B030D-6E8A-4147-A177-3AD203B41FA5}">
                          <a16:colId xmlns:a16="http://schemas.microsoft.com/office/drawing/2014/main" val="3402558821"/>
                        </a:ext>
                      </a:extLst>
                    </a:gridCol>
                    <a:gridCol w="1530243">
                      <a:extLst>
                        <a:ext uri="{9D8B030D-6E8A-4147-A177-3AD203B41FA5}">
                          <a16:colId xmlns:a16="http://schemas.microsoft.com/office/drawing/2014/main" val="2172914480"/>
                        </a:ext>
                      </a:extLst>
                    </a:gridCol>
                  </a:tblGrid>
                  <a:tr h="370840">
                    <a:tc>
                      <a:txBody>
                        <a:bodyPr/>
                        <a:lstStyle/>
                        <a:p>
                          <a:pPr algn="ctr"/>
                          <a:r>
                            <a:rPr lang="en-GB" sz="2000" b="1" kern="1200" dirty="0">
                              <a:solidFill>
                                <a:schemeClr val="tx1"/>
                              </a:solidFill>
                              <a:latin typeface="+mn-lt"/>
                              <a:ea typeface="+mn-ea"/>
                              <a:cs typeface="+mn-cs"/>
                            </a:rPr>
                            <a:t>Exponent</a:t>
                          </a:r>
                        </a:p>
                      </a:txBody>
                      <a:tcPr anchor="ctr"/>
                    </a:tc>
                    <a:tc>
                      <a:txBody>
                        <a:bodyPr/>
                        <a:lstStyle/>
                        <a:p>
                          <a:pPr algn="ctr"/>
                          <a:r>
                            <a:rPr lang="en-GB" sz="2000" b="1" kern="1200" dirty="0">
                              <a:solidFill>
                                <a:schemeClr val="tx1"/>
                              </a:solidFill>
                              <a:latin typeface="+mn-lt"/>
                              <a:ea typeface="+mn-ea"/>
                              <a:cs typeface="+mn-cs"/>
                            </a:rPr>
                            <a:t>Number</a:t>
                          </a:r>
                        </a:p>
                      </a:txBody>
                      <a:tcPr/>
                    </a:tc>
                    <a:tc>
                      <a:txBody>
                        <a:bodyPr/>
                        <a:lstStyle/>
                        <a:p>
                          <a:pPr algn="ctr"/>
                          <a:r>
                            <a:rPr lang="en-GB" sz="2000" b="1" dirty="0"/>
                            <a:t>Prefix</a:t>
                          </a:r>
                        </a:p>
                      </a:txBody>
                      <a:tcPr anchor="ctr"/>
                    </a:tc>
                    <a:tc>
                      <a:txBody>
                        <a:bodyPr/>
                        <a:lstStyle/>
                        <a:p>
                          <a:pPr algn="ctr"/>
                          <a:r>
                            <a:rPr lang="en-GB" sz="2000" b="1" dirty="0"/>
                            <a:t>Symbol</a:t>
                          </a:r>
                        </a:p>
                      </a:txBody>
                      <a:tcPr anchor="ctr"/>
                    </a:tc>
                    <a:tc gridSpan="2">
                      <a:txBody>
                        <a:bodyPr/>
                        <a:lstStyle/>
                        <a:p>
                          <a:pPr algn="ctr"/>
                          <a:r>
                            <a:rPr lang="en-GB" sz="2000" b="1" dirty="0"/>
                            <a:t>Example</a:t>
                          </a:r>
                        </a:p>
                      </a:txBody>
                      <a:tcPr anchor="ctr"/>
                    </a:tc>
                    <a:tc hMerge="1">
                      <a:txBody>
                        <a:bodyPr/>
                        <a:lstStyle/>
                        <a:p>
                          <a:pPr algn="ctr"/>
                          <a:endParaRPr lang="en-GB" sz="2000" dirty="0"/>
                        </a:p>
                      </a:txBody>
                      <a:tcPr anchor="ctr"/>
                    </a:tc>
                    <a:extLst>
                      <a:ext uri="{0D108BD9-81ED-4DB2-BD59-A6C34878D82A}">
                        <a16:rowId xmlns:a16="http://schemas.microsoft.com/office/drawing/2014/main" val="801096302"/>
                      </a:ext>
                    </a:extLst>
                  </a:tr>
                  <a:tr h="370840">
                    <a:tc>
                      <a:txBody>
                        <a:bodyPr/>
                        <a:lstStyle/>
                        <a:p>
                          <a:pPr marL="0" marR="0" lvl="0" indent="0" algn="ctr" defTabSz="767913" rtl="0" eaLnBrk="1" fontAlgn="auto" latinLnBrk="0" hangingPunct="1">
                            <a:lnSpc>
                              <a:spcPct val="100000"/>
                            </a:lnSpc>
                            <a:spcBef>
                              <a:spcPts val="0"/>
                            </a:spcBef>
                            <a:spcAft>
                              <a:spcPts val="0"/>
                            </a:spcAft>
                            <a:buClrTx/>
                            <a:buSzTx/>
                            <a:buFontTx/>
                            <a:buNone/>
                            <a:tabLst/>
                            <a:defRPr/>
                          </a:pPr>
                          <a:r>
                            <a:rPr lang="en-GB" sz="2000" dirty="0"/>
                            <a:t>10</a:t>
                          </a:r>
                          <a:r>
                            <a:rPr lang="en-GB" sz="2000" baseline="30000" dirty="0"/>
                            <a:t>9</a:t>
                          </a:r>
                        </a:p>
                      </a:txBody>
                      <a:tcPr anchor="ctr"/>
                    </a:tc>
                    <a:tc>
                      <a:txBody>
                        <a:bodyPr/>
                        <a:lstStyle/>
                        <a:p>
                          <a:pPr algn="ctr"/>
                          <a:r>
                            <a:rPr lang="en-GB" dirty="0"/>
                            <a:t>1,000,000,000</a:t>
                          </a:r>
                        </a:p>
                      </a:txBody>
                      <a:tcPr/>
                    </a:tc>
                    <a:tc>
                      <a:txBody>
                        <a:bodyPr/>
                        <a:lstStyle/>
                        <a:p>
                          <a:pPr algn="ctr"/>
                          <a:r>
                            <a:rPr lang="en-GB" sz="2000" b="1" dirty="0"/>
                            <a:t>giga</a:t>
                          </a:r>
                        </a:p>
                      </a:txBody>
                      <a:tcPr anchor="ctr"/>
                    </a:tc>
                    <a:tc>
                      <a:txBody>
                        <a:bodyPr/>
                        <a:lstStyle/>
                        <a:p>
                          <a:pPr algn="ctr"/>
                          <a:r>
                            <a:rPr lang="en-GB" sz="2000" b="1" dirty="0"/>
                            <a:t>G</a:t>
                          </a:r>
                        </a:p>
                      </a:txBody>
                      <a:tcPr anchor="ctr"/>
                    </a:tc>
                    <a:tc>
                      <a:txBody>
                        <a:bodyPr/>
                        <a:lstStyle/>
                        <a:p>
                          <a:pPr algn="ctr"/>
                          <a:r>
                            <a:rPr lang="en-GB" sz="2000" dirty="0"/>
                            <a:t>gigavolt</a:t>
                          </a:r>
                        </a:p>
                      </a:txBody>
                      <a:tcPr anchor="ctr"/>
                    </a:tc>
                    <a:tc>
                      <a:txBody>
                        <a:bodyPr/>
                        <a:lstStyle/>
                        <a:p>
                          <a:pPr algn="ctr"/>
                          <a:r>
                            <a:rPr lang="en-GB" sz="2000" dirty="0"/>
                            <a:t>GV</a:t>
                          </a:r>
                        </a:p>
                      </a:txBody>
                      <a:tcPr anchor="ctr"/>
                    </a:tc>
                    <a:extLst>
                      <a:ext uri="{0D108BD9-81ED-4DB2-BD59-A6C34878D82A}">
                        <a16:rowId xmlns:a16="http://schemas.microsoft.com/office/drawing/2014/main" val="2272880433"/>
                      </a:ext>
                    </a:extLst>
                  </a:tr>
                  <a:tr h="370840">
                    <a:tc>
                      <a:txBody>
                        <a:bodyPr/>
                        <a:lstStyle/>
                        <a:p>
                          <a:pPr algn="ctr"/>
                          <a:r>
                            <a:rPr lang="en-GB" sz="2000" dirty="0"/>
                            <a:t>10</a:t>
                          </a:r>
                          <a:r>
                            <a:rPr lang="en-GB" sz="2000" baseline="30000" dirty="0"/>
                            <a:t>6</a:t>
                          </a:r>
                        </a:p>
                      </a:txBody>
                      <a:tcPr anchor="ctr"/>
                    </a:tc>
                    <a:tc>
                      <a:txBody>
                        <a:bodyPr/>
                        <a:lstStyle/>
                        <a:p>
                          <a:pPr algn="ctr"/>
                          <a:r>
                            <a:rPr lang="en-GB" dirty="0"/>
                            <a:t>1,000,000</a:t>
                          </a:r>
                        </a:p>
                      </a:txBody>
                      <a:tcPr/>
                    </a:tc>
                    <a:tc>
                      <a:txBody>
                        <a:bodyPr/>
                        <a:lstStyle/>
                        <a:p>
                          <a:pPr algn="ctr"/>
                          <a:r>
                            <a:rPr lang="en-GB" sz="2000" b="1" dirty="0"/>
                            <a:t>mega</a:t>
                          </a:r>
                        </a:p>
                      </a:txBody>
                      <a:tcPr anchor="ctr"/>
                    </a:tc>
                    <a:tc>
                      <a:txBody>
                        <a:bodyPr/>
                        <a:lstStyle/>
                        <a:p>
                          <a:pPr algn="ctr"/>
                          <a:r>
                            <a:rPr lang="en-GB" sz="2000" b="1" dirty="0"/>
                            <a:t>M</a:t>
                          </a:r>
                        </a:p>
                      </a:txBody>
                      <a:tcPr anchor="ctr"/>
                    </a:tc>
                    <a:tc>
                      <a:txBody>
                        <a:bodyPr/>
                        <a:lstStyle/>
                        <a:p>
                          <a:pPr algn="ctr"/>
                          <a:r>
                            <a:rPr lang="en-GB" sz="2000" dirty="0"/>
                            <a:t>megahertz</a:t>
                          </a:r>
                        </a:p>
                      </a:txBody>
                      <a:tcPr anchor="ctr"/>
                    </a:tc>
                    <a:tc>
                      <a:txBody>
                        <a:bodyPr/>
                        <a:lstStyle/>
                        <a:p>
                          <a:pPr algn="ctr"/>
                          <a:r>
                            <a:rPr lang="en-GB" sz="2000" dirty="0"/>
                            <a:t>MHz</a:t>
                          </a:r>
                        </a:p>
                      </a:txBody>
                      <a:tcPr anchor="ctr"/>
                    </a:tc>
                    <a:extLst>
                      <a:ext uri="{0D108BD9-81ED-4DB2-BD59-A6C34878D82A}">
                        <a16:rowId xmlns:a16="http://schemas.microsoft.com/office/drawing/2014/main" val="4271403758"/>
                      </a:ext>
                    </a:extLst>
                  </a:tr>
                  <a:tr h="370840">
                    <a:tc>
                      <a:txBody>
                        <a:bodyPr/>
                        <a:lstStyle/>
                        <a:p>
                          <a:pPr algn="ctr"/>
                          <a:r>
                            <a:rPr lang="en-GB" sz="2000" dirty="0"/>
                            <a:t>10</a:t>
                          </a:r>
                          <a:r>
                            <a:rPr lang="en-GB" sz="2000" baseline="30000" dirty="0"/>
                            <a:t>3</a:t>
                          </a:r>
                        </a:p>
                      </a:txBody>
                      <a:tcPr anchor="ctr"/>
                    </a:tc>
                    <a:tc>
                      <a:txBody>
                        <a:bodyPr/>
                        <a:lstStyle/>
                        <a:p>
                          <a:pPr algn="ctr"/>
                          <a:r>
                            <a:rPr lang="en-GB" dirty="0"/>
                            <a:t>1,000</a:t>
                          </a:r>
                        </a:p>
                      </a:txBody>
                      <a:tcPr/>
                    </a:tc>
                    <a:tc>
                      <a:txBody>
                        <a:bodyPr/>
                        <a:lstStyle/>
                        <a:p>
                          <a:pPr algn="ctr"/>
                          <a:r>
                            <a:rPr lang="en-GB" sz="2000" b="1" dirty="0"/>
                            <a:t>kilo</a:t>
                          </a:r>
                        </a:p>
                      </a:txBody>
                      <a:tcPr anchor="ctr"/>
                    </a:tc>
                    <a:tc>
                      <a:txBody>
                        <a:bodyPr/>
                        <a:lstStyle/>
                        <a:p>
                          <a:pPr algn="ctr"/>
                          <a:r>
                            <a:rPr lang="en-GB" sz="2000" b="1" dirty="0"/>
                            <a:t>k</a:t>
                          </a:r>
                        </a:p>
                      </a:txBody>
                      <a:tcPr anchor="ctr"/>
                    </a:tc>
                    <a:tc>
                      <a:txBody>
                        <a:bodyPr/>
                        <a:lstStyle/>
                        <a:p>
                          <a:pPr algn="ctr"/>
                          <a:r>
                            <a:rPr lang="en-GB" sz="2000" dirty="0" err="1"/>
                            <a:t>kilohm</a:t>
                          </a:r>
                          <a:endParaRPr lang="en-GB" sz="2000" dirty="0"/>
                        </a:p>
                      </a:txBody>
                      <a:tcPr anchor="ctr"/>
                    </a:tc>
                    <a:tc>
                      <a:txBody>
                        <a:bodyPr/>
                        <a:lstStyle/>
                        <a:p>
                          <a:pPr algn="ctr"/>
                          <a:r>
                            <a:rPr lang="en-GB" sz="2000" dirty="0"/>
                            <a:t>KΩ</a:t>
                          </a:r>
                        </a:p>
                      </a:txBody>
                      <a:tcPr anchor="ctr"/>
                    </a:tc>
                    <a:extLst>
                      <a:ext uri="{0D108BD9-81ED-4DB2-BD59-A6C34878D82A}">
                        <a16:rowId xmlns:a16="http://schemas.microsoft.com/office/drawing/2014/main" val="4181876515"/>
                      </a:ext>
                    </a:extLst>
                  </a:tr>
                  <a:tr h="370840">
                    <a:tc>
                      <a:txBody>
                        <a:bodyPr/>
                        <a:lstStyle/>
                        <a:p>
                          <a:pPr algn="ctr"/>
                          <a:r>
                            <a:rPr lang="en-GB" sz="2000" dirty="0"/>
                            <a:t>10</a:t>
                          </a:r>
                          <a:r>
                            <a:rPr lang="en-GB" sz="2000" baseline="30000" dirty="0"/>
                            <a:t>-3</a:t>
                          </a:r>
                        </a:p>
                      </a:txBody>
                      <a:tcPr anchor="ctr"/>
                    </a:tc>
                    <a:tc>
                      <a:txBody>
                        <a:bodyPr/>
                        <a:lstStyle/>
                        <a:p>
                          <a:pPr algn="ctr"/>
                          <a14:m>
                            <m:oMath xmlns:m="http://schemas.openxmlformats.org/officeDocument/2006/math">
                              <m:f>
                                <m:fPr>
                                  <m:ctrlPr>
                                    <a:rPr lang="en-GB" i="1" smtClean="0">
                                      <a:latin typeface="Cambria Math" panose="02040503050406030204" pitchFamily="18" charset="0"/>
                                    </a:rPr>
                                  </m:ctrlPr>
                                </m:fPr>
                                <m:num>
                                  <m:r>
                                    <a:rPr lang="en-US" smtClean="0">
                                      <a:latin typeface="Cambria Math" panose="02040503050406030204" pitchFamily="18" charset="0"/>
                                    </a:rPr>
                                    <m:t>1</m:t>
                                  </m:r>
                                </m:num>
                                <m:den>
                                  <m:r>
                                    <a:rPr lang="en-US" smtClean="0">
                                      <a:latin typeface="Cambria Math" panose="02040503050406030204" pitchFamily="18" charset="0"/>
                                    </a:rPr>
                                    <m:t>1,000</m:t>
                                  </m:r>
                                </m:den>
                              </m:f>
                            </m:oMath>
                          </a14:m>
                          <a:r>
                            <a:rPr lang="en-GB" dirty="0"/>
                            <a:t> or 1 thousandth</a:t>
                          </a:r>
                        </a:p>
                      </a:txBody>
                      <a:tcPr/>
                    </a:tc>
                    <a:tc>
                      <a:txBody>
                        <a:bodyPr/>
                        <a:lstStyle/>
                        <a:p>
                          <a:pPr algn="ctr"/>
                          <a:r>
                            <a:rPr lang="en-GB" sz="2000" b="1" dirty="0" err="1"/>
                            <a:t>milli</a:t>
                          </a:r>
                          <a:endParaRPr lang="en-GB" sz="2000" b="1" dirty="0"/>
                        </a:p>
                      </a:txBody>
                      <a:tcPr anchor="ctr"/>
                    </a:tc>
                    <a:tc>
                      <a:txBody>
                        <a:bodyPr/>
                        <a:lstStyle/>
                        <a:p>
                          <a:pPr algn="ctr"/>
                          <a:r>
                            <a:rPr lang="en-GB" sz="2000" b="1" dirty="0"/>
                            <a:t>m</a:t>
                          </a:r>
                        </a:p>
                      </a:txBody>
                      <a:tcPr anchor="ctr"/>
                    </a:tc>
                    <a:tc>
                      <a:txBody>
                        <a:bodyPr/>
                        <a:lstStyle/>
                        <a:p>
                          <a:pPr algn="ctr"/>
                          <a:r>
                            <a:rPr lang="en-GB" sz="2000" dirty="0"/>
                            <a:t>milliamp</a:t>
                          </a:r>
                        </a:p>
                      </a:txBody>
                      <a:tcPr anchor="ctr"/>
                    </a:tc>
                    <a:tc>
                      <a:txBody>
                        <a:bodyPr/>
                        <a:lstStyle/>
                        <a:p>
                          <a:pPr algn="ctr"/>
                          <a:r>
                            <a:rPr lang="en-GB" sz="2000" dirty="0"/>
                            <a:t>mA</a:t>
                          </a:r>
                        </a:p>
                      </a:txBody>
                      <a:tcPr anchor="ctr"/>
                    </a:tc>
                    <a:extLst>
                      <a:ext uri="{0D108BD9-81ED-4DB2-BD59-A6C34878D82A}">
                        <a16:rowId xmlns:a16="http://schemas.microsoft.com/office/drawing/2014/main" val="790232000"/>
                      </a:ext>
                    </a:extLst>
                  </a:tr>
                  <a:tr h="370840">
                    <a:tc>
                      <a:txBody>
                        <a:bodyPr/>
                        <a:lstStyle/>
                        <a:p>
                          <a:pPr algn="ctr"/>
                          <a:r>
                            <a:rPr lang="en-GB" sz="2000" dirty="0"/>
                            <a:t>10</a:t>
                          </a:r>
                          <a:r>
                            <a:rPr lang="en-GB" sz="2000" baseline="30000" dirty="0"/>
                            <a:t>-6</a:t>
                          </a:r>
                        </a:p>
                      </a:txBody>
                      <a:tcPr anchor="ctr"/>
                    </a:tc>
                    <a:tc>
                      <a:txBody>
                        <a:bodyPr/>
                        <a:lstStyle/>
                        <a:p>
                          <a:pPr algn="ctr"/>
                          <a14:m>
                            <m:oMath xmlns:m="http://schemas.openxmlformats.org/officeDocument/2006/math">
                              <m:f>
                                <m:fPr>
                                  <m:ctrlPr>
                                    <a:rPr lang="en-GB" i="1" smtClean="0">
                                      <a:latin typeface="Cambria Math" panose="02040503050406030204" pitchFamily="18" charset="0"/>
                                    </a:rPr>
                                  </m:ctrlPr>
                                </m:fPr>
                                <m:num>
                                  <m:r>
                                    <a:rPr lang="en-US" smtClean="0">
                                      <a:latin typeface="Cambria Math" panose="02040503050406030204" pitchFamily="18" charset="0"/>
                                    </a:rPr>
                                    <m:t>1</m:t>
                                  </m:r>
                                </m:num>
                                <m:den>
                                  <m:r>
                                    <a:rPr lang="en-US" smtClean="0">
                                      <a:latin typeface="Cambria Math" panose="02040503050406030204" pitchFamily="18" charset="0"/>
                                    </a:rPr>
                                    <m:t>1,000,000</m:t>
                                  </m:r>
                                </m:den>
                              </m:f>
                            </m:oMath>
                          </a14:m>
                          <a:r>
                            <a:rPr lang="en-GB" dirty="0"/>
                            <a:t> or 1 millionth</a:t>
                          </a:r>
                        </a:p>
                      </a:txBody>
                      <a:tcPr/>
                    </a:tc>
                    <a:tc>
                      <a:txBody>
                        <a:bodyPr/>
                        <a:lstStyle/>
                        <a:p>
                          <a:pPr algn="ctr"/>
                          <a:r>
                            <a:rPr lang="en-GB" sz="2000" b="1" dirty="0"/>
                            <a:t>micro</a:t>
                          </a:r>
                        </a:p>
                      </a:txBody>
                      <a:tcPr anchor="ctr"/>
                    </a:tc>
                    <a:tc>
                      <a:txBody>
                        <a:bodyPr/>
                        <a:lstStyle/>
                        <a:p>
                          <a:pPr algn="ctr"/>
                          <a:r>
                            <a:rPr lang="en-GB" sz="2000" b="1" dirty="0" err="1"/>
                            <a:t>μ</a:t>
                          </a:r>
                          <a:endParaRPr lang="en-GB" sz="2000" b="1" dirty="0"/>
                        </a:p>
                      </a:txBody>
                      <a:tcPr anchor="ctr"/>
                    </a:tc>
                    <a:tc>
                      <a:txBody>
                        <a:bodyPr/>
                        <a:lstStyle/>
                        <a:p>
                          <a:pPr algn="ctr"/>
                          <a:r>
                            <a:rPr lang="en-GB" sz="2000" dirty="0"/>
                            <a:t>microfarad</a:t>
                          </a:r>
                        </a:p>
                      </a:txBody>
                      <a:tcPr anchor="ctr"/>
                    </a:tc>
                    <a:tc>
                      <a:txBody>
                        <a:bodyPr/>
                        <a:lstStyle/>
                        <a:p>
                          <a:pPr algn="ctr"/>
                          <a:r>
                            <a:rPr lang="en-GB" sz="2000" dirty="0" err="1"/>
                            <a:t>μF</a:t>
                          </a:r>
                          <a:endParaRPr lang="en-GB" sz="2000" dirty="0"/>
                        </a:p>
                      </a:txBody>
                      <a:tcPr anchor="ctr"/>
                    </a:tc>
                    <a:extLst>
                      <a:ext uri="{0D108BD9-81ED-4DB2-BD59-A6C34878D82A}">
                        <a16:rowId xmlns:a16="http://schemas.microsoft.com/office/drawing/2014/main" val="1494253384"/>
                      </a:ext>
                    </a:extLst>
                  </a:tr>
                  <a:tr h="370840">
                    <a:tc>
                      <a:txBody>
                        <a:bodyPr/>
                        <a:lstStyle/>
                        <a:p>
                          <a:pPr algn="ctr"/>
                          <a:r>
                            <a:rPr lang="en-GB" sz="2000" dirty="0"/>
                            <a:t>10</a:t>
                          </a:r>
                          <a:r>
                            <a:rPr lang="en-GB" sz="2000" baseline="30000" dirty="0"/>
                            <a:t>-9</a:t>
                          </a:r>
                        </a:p>
                      </a:txBody>
                      <a:tcPr anchor="ctr"/>
                    </a:tc>
                    <a:tc>
                      <a:txBody>
                        <a:bodyPr/>
                        <a:lstStyle/>
                        <a:p>
                          <a:pPr algn="ctr"/>
                          <a14:m>
                            <m:oMath xmlns:m="http://schemas.openxmlformats.org/officeDocument/2006/math">
                              <m:f>
                                <m:fPr>
                                  <m:ctrlPr>
                                    <a:rPr lang="en-GB" i="1" smtClean="0">
                                      <a:latin typeface="Cambria Math" panose="02040503050406030204" pitchFamily="18" charset="0"/>
                                    </a:rPr>
                                  </m:ctrlPr>
                                </m:fPr>
                                <m:num>
                                  <m:r>
                                    <a:rPr lang="en-US" smtClean="0">
                                      <a:latin typeface="Cambria Math" panose="02040503050406030204" pitchFamily="18" charset="0"/>
                                    </a:rPr>
                                    <m:t>1</m:t>
                                  </m:r>
                                </m:num>
                                <m:den>
                                  <m:r>
                                    <a:rPr lang="en-US" smtClean="0">
                                      <a:latin typeface="Cambria Math" panose="02040503050406030204" pitchFamily="18" charset="0"/>
                                    </a:rPr>
                                    <m:t>1,000,000,000</m:t>
                                  </m:r>
                                </m:den>
                              </m:f>
                            </m:oMath>
                          </a14:m>
                          <a:r>
                            <a:rPr lang="en-GB" dirty="0"/>
                            <a:t> or 1 billionth</a:t>
                          </a:r>
                        </a:p>
                      </a:txBody>
                      <a:tcPr/>
                    </a:tc>
                    <a:tc>
                      <a:txBody>
                        <a:bodyPr/>
                        <a:lstStyle/>
                        <a:p>
                          <a:pPr algn="ctr"/>
                          <a:r>
                            <a:rPr lang="en-GB" sz="2000" b="1" dirty="0" err="1"/>
                            <a:t>nano</a:t>
                          </a:r>
                          <a:endParaRPr lang="en-GB" sz="2000" b="1" dirty="0"/>
                        </a:p>
                      </a:txBody>
                      <a:tcPr anchor="ctr"/>
                    </a:tc>
                    <a:tc>
                      <a:txBody>
                        <a:bodyPr/>
                        <a:lstStyle/>
                        <a:p>
                          <a:pPr algn="ctr"/>
                          <a:r>
                            <a:rPr lang="en-GB" sz="2000" b="1" dirty="0"/>
                            <a:t>n</a:t>
                          </a:r>
                        </a:p>
                      </a:txBody>
                      <a:tcPr anchor="ctr"/>
                    </a:tc>
                    <a:tc>
                      <a:txBody>
                        <a:bodyPr/>
                        <a:lstStyle/>
                        <a:p>
                          <a:pPr algn="ctr"/>
                          <a:r>
                            <a:rPr lang="en-GB" sz="2000" dirty="0"/>
                            <a:t>nanohenry</a:t>
                          </a:r>
                        </a:p>
                      </a:txBody>
                      <a:tcPr anchor="ctr"/>
                    </a:tc>
                    <a:tc>
                      <a:txBody>
                        <a:bodyPr/>
                        <a:lstStyle/>
                        <a:p>
                          <a:pPr algn="ctr"/>
                          <a:r>
                            <a:rPr lang="en-GB" sz="2000" dirty="0" err="1"/>
                            <a:t>nH</a:t>
                          </a:r>
                          <a:endParaRPr lang="en-GB" sz="2000" dirty="0"/>
                        </a:p>
                      </a:txBody>
                      <a:tcPr anchor="ctr"/>
                    </a:tc>
                    <a:extLst>
                      <a:ext uri="{0D108BD9-81ED-4DB2-BD59-A6C34878D82A}">
                        <a16:rowId xmlns:a16="http://schemas.microsoft.com/office/drawing/2014/main" val="2450115853"/>
                      </a:ext>
                    </a:extLst>
                  </a:tr>
                  <a:tr h="370840">
                    <a:tc>
                      <a:txBody>
                        <a:bodyPr/>
                        <a:lstStyle/>
                        <a:p>
                          <a:pPr algn="ctr"/>
                          <a:r>
                            <a:rPr lang="en-GB" sz="2000" dirty="0"/>
                            <a:t>10</a:t>
                          </a:r>
                          <a:r>
                            <a:rPr lang="en-GB" sz="2000" baseline="30000" dirty="0"/>
                            <a:t>-12</a:t>
                          </a:r>
                        </a:p>
                      </a:txBody>
                      <a:tcPr anchor="ctr"/>
                    </a:tc>
                    <a:tc>
                      <a:txBody>
                        <a:bodyPr/>
                        <a:lstStyle/>
                        <a:p>
                          <a:pPr algn="ctr"/>
                          <a14:m>
                            <m:oMath xmlns:m="http://schemas.openxmlformats.org/officeDocument/2006/math">
                              <m:f>
                                <m:fPr>
                                  <m:ctrlPr>
                                    <a:rPr lang="en-GB" i="1" smtClean="0">
                                      <a:latin typeface="Cambria Math" panose="02040503050406030204" pitchFamily="18" charset="0"/>
                                    </a:rPr>
                                  </m:ctrlPr>
                                </m:fPr>
                                <m:num>
                                  <m:r>
                                    <a:rPr lang="en-US" smtClean="0">
                                      <a:latin typeface="Cambria Math" panose="02040503050406030204" pitchFamily="18" charset="0"/>
                                    </a:rPr>
                                    <m:t>1</m:t>
                                  </m:r>
                                </m:num>
                                <m:den>
                                  <m:r>
                                    <a:rPr lang="en-US" smtClean="0">
                                      <a:latin typeface="Cambria Math" panose="02040503050406030204" pitchFamily="18" charset="0"/>
                                    </a:rPr>
                                    <m:t>1,000,000,000,000</m:t>
                                  </m:r>
                                </m:den>
                              </m:f>
                            </m:oMath>
                          </a14:m>
                          <a:r>
                            <a:rPr lang="en-GB" dirty="0"/>
                            <a:t> or</a:t>
                          </a:r>
                        </a:p>
                        <a:p>
                          <a:pPr algn="ctr"/>
                          <a:r>
                            <a:rPr lang="en-GB" dirty="0"/>
                            <a:t>1 trillionth</a:t>
                          </a:r>
                        </a:p>
                      </a:txBody>
                      <a:tcPr/>
                    </a:tc>
                    <a:tc>
                      <a:txBody>
                        <a:bodyPr/>
                        <a:lstStyle/>
                        <a:p>
                          <a:pPr algn="ctr"/>
                          <a:r>
                            <a:rPr lang="en-GB" sz="2000" b="1" dirty="0" err="1"/>
                            <a:t>pico</a:t>
                          </a:r>
                          <a:endParaRPr lang="en-GB" sz="2000" b="1" dirty="0"/>
                        </a:p>
                      </a:txBody>
                      <a:tcPr anchor="ctr"/>
                    </a:tc>
                    <a:tc>
                      <a:txBody>
                        <a:bodyPr/>
                        <a:lstStyle/>
                        <a:p>
                          <a:pPr algn="ctr"/>
                          <a:r>
                            <a:rPr lang="en-GB" sz="2000" b="1" dirty="0"/>
                            <a:t>p</a:t>
                          </a:r>
                        </a:p>
                      </a:txBody>
                      <a:tcPr anchor="ctr"/>
                    </a:tc>
                    <a:tc>
                      <a:txBody>
                        <a:bodyPr/>
                        <a:lstStyle/>
                        <a:p>
                          <a:pPr algn="ctr"/>
                          <a:r>
                            <a:rPr lang="en-GB" sz="2000" dirty="0"/>
                            <a:t>picofarad</a:t>
                          </a:r>
                        </a:p>
                      </a:txBody>
                      <a:tcPr anchor="ctr"/>
                    </a:tc>
                    <a:tc>
                      <a:txBody>
                        <a:bodyPr/>
                        <a:lstStyle/>
                        <a:p>
                          <a:pPr algn="ctr"/>
                          <a:r>
                            <a:rPr lang="en-GB" sz="2000" dirty="0"/>
                            <a:t>pF</a:t>
                          </a:r>
                        </a:p>
                      </a:txBody>
                      <a:tcPr anchor="ctr"/>
                    </a:tc>
                    <a:extLst>
                      <a:ext uri="{0D108BD9-81ED-4DB2-BD59-A6C34878D82A}">
                        <a16:rowId xmlns:a16="http://schemas.microsoft.com/office/drawing/2014/main" val="3536203050"/>
                      </a:ext>
                    </a:extLst>
                  </a:tr>
                </a:tbl>
              </a:graphicData>
            </a:graphic>
          </p:graphicFrame>
        </mc:Choice>
        <mc:Fallback xmlns="">
          <p:graphicFrame>
            <p:nvGraphicFramePr>
              <p:cNvPr id="4" name="Table 3">
                <a:extLst>
                  <a:ext uri="{FF2B5EF4-FFF2-40B4-BE49-F238E27FC236}">
                    <a16:creationId xmlns:a16="http://schemas.microsoft.com/office/drawing/2014/main" id="{F9DF7074-9FD7-624B-9CA1-58D850E86800}"/>
                  </a:ext>
                </a:extLst>
              </p:cNvPr>
              <p:cNvGraphicFramePr>
                <a:graphicFrameLocks noGrp="1"/>
              </p:cNvGraphicFramePr>
              <p:nvPr>
                <p:extLst>
                  <p:ext uri="{D42A27DB-BD31-4B8C-83A1-F6EECF244321}">
                    <p14:modId xmlns:p14="http://schemas.microsoft.com/office/powerpoint/2010/main" val="4291936853"/>
                  </p:ext>
                </p:extLst>
              </p:nvPr>
            </p:nvGraphicFramePr>
            <p:xfrm>
              <a:off x="353961" y="1172221"/>
              <a:ext cx="9181457" cy="4274060"/>
            </p:xfrm>
            <a:graphic>
              <a:graphicData uri="http://schemas.openxmlformats.org/drawingml/2006/table">
                <a:tbl>
                  <a:tblPr bandRow="1">
                    <a:tableStyleId>{5940675A-B579-460E-94D1-54222C63F5DA}</a:tableStyleId>
                  </a:tblPr>
                  <a:tblGrid>
                    <a:gridCol w="1359425">
                      <a:extLst>
                        <a:ext uri="{9D8B030D-6E8A-4147-A177-3AD203B41FA5}">
                          <a16:colId xmlns:a16="http://schemas.microsoft.com/office/drawing/2014/main" val="1108018214"/>
                        </a:ext>
                      </a:extLst>
                    </a:gridCol>
                    <a:gridCol w="1701060">
                      <a:extLst>
                        <a:ext uri="{9D8B030D-6E8A-4147-A177-3AD203B41FA5}">
                          <a16:colId xmlns:a16="http://schemas.microsoft.com/office/drawing/2014/main" val="597585244"/>
                        </a:ext>
                      </a:extLst>
                    </a:gridCol>
                    <a:gridCol w="1530243">
                      <a:extLst>
                        <a:ext uri="{9D8B030D-6E8A-4147-A177-3AD203B41FA5}">
                          <a16:colId xmlns:a16="http://schemas.microsoft.com/office/drawing/2014/main" val="4009463147"/>
                        </a:ext>
                      </a:extLst>
                    </a:gridCol>
                    <a:gridCol w="1530243">
                      <a:extLst>
                        <a:ext uri="{9D8B030D-6E8A-4147-A177-3AD203B41FA5}">
                          <a16:colId xmlns:a16="http://schemas.microsoft.com/office/drawing/2014/main" val="3640421757"/>
                        </a:ext>
                      </a:extLst>
                    </a:gridCol>
                    <a:gridCol w="1530243">
                      <a:extLst>
                        <a:ext uri="{9D8B030D-6E8A-4147-A177-3AD203B41FA5}">
                          <a16:colId xmlns:a16="http://schemas.microsoft.com/office/drawing/2014/main" val="3402558821"/>
                        </a:ext>
                      </a:extLst>
                    </a:gridCol>
                    <a:gridCol w="1530243">
                      <a:extLst>
                        <a:ext uri="{9D8B030D-6E8A-4147-A177-3AD203B41FA5}">
                          <a16:colId xmlns:a16="http://schemas.microsoft.com/office/drawing/2014/main" val="2172914480"/>
                        </a:ext>
                      </a:extLst>
                    </a:gridCol>
                  </a:tblGrid>
                  <a:tr h="396240">
                    <a:tc>
                      <a:txBody>
                        <a:bodyPr/>
                        <a:lstStyle/>
                        <a:p>
                          <a:pPr algn="ctr"/>
                          <a:r>
                            <a:rPr lang="en-GB" sz="2000" b="1" kern="1200" dirty="0">
                              <a:solidFill>
                                <a:schemeClr val="tx1"/>
                              </a:solidFill>
                              <a:latin typeface="+mn-lt"/>
                              <a:ea typeface="+mn-ea"/>
                              <a:cs typeface="+mn-cs"/>
                            </a:rPr>
                            <a:t>Exponent</a:t>
                          </a:r>
                        </a:p>
                      </a:txBody>
                      <a:tcPr anchor="ctr"/>
                    </a:tc>
                    <a:tc>
                      <a:txBody>
                        <a:bodyPr/>
                        <a:lstStyle/>
                        <a:p>
                          <a:pPr algn="ctr"/>
                          <a:r>
                            <a:rPr lang="en-GB" sz="2000" b="1" kern="1200" dirty="0">
                              <a:solidFill>
                                <a:schemeClr val="tx1"/>
                              </a:solidFill>
                              <a:latin typeface="+mn-lt"/>
                              <a:ea typeface="+mn-ea"/>
                              <a:cs typeface="+mn-cs"/>
                            </a:rPr>
                            <a:t>Number</a:t>
                          </a:r>
                        </a:p>
                      </a:txBody>
                      <a:tcPr/>
                    </a:tc>
                    <a:tc>
                      <a:txBody>
                        <a:bodyPr/>
                        <a:lstStyle/>
                        <a:p>
                          <a:pPr algn="ctr"/>
                          <a:r>
                            <a:rPr lang="en-GB" sz="2000" b="1" dirty="0"/>
                            <a:t>Prefix</a:t>
                          </a:r>
                        </a:p>
                      </a:txBody>
                      <a:tcPr anchor="ctr"/>
                    </a:tc>
                    <a:tc>
                      <a:txBody>
                        <a:bodyPr/>
                        <a:lstStyle/>
                        <a:p>
                          <a:pPr algn="ctr"/>
                          <a:r>
                            <a:rPr lang="en-GB" sz="2000" b="1" dirty="0"/>
                            <a:t>Symbol</a:t>
                          </a:r>
                        </a:p>
                      </a:txBody>
                      <a:tcPr anchor="ctr"/>
                    </a:tc>
                    <a:tc gridSpan="2">
                      <a:txBody>
                        <a:bodyPr/>
                        <a:lstStyle/>
                        <a:p>
                          <a:pPr algn="ctr"/>
                          <a:r>
                            <a:rPr lang="en-GB" sz="2000" b="1" dirty="0"/>
                            <a:t>Example</a:t>
                          </a:r>
                        </a:p>
                      </a:txBody>
                      <a:tcPr anchor="ctr"/>
                    </a:tc>
                    <a:tc hMerge="1">
                      <a:txBody>
                        <a:bodyPr/>
                        <a:lstStyle/>
                        <a:p>
                          <a:pPr algn="ctr"/>
                          <a:endParaRPr lang="en-GB" sz="2000" dirty="0"/>
                        </a:p>
                      </a:txBody>
                      <a:tcPr anchor="ctr"/>
                    </a:tc>
                    <a:extLst>
                      <a:ext uri="{0D108BD9-81ED-4DB2-BD59-A6C34878D82A}">
                        <a16:rowId xmlns:a16="http://schemas.microsoft.com/office/drawing/2014/main" val="801096302"/>
                      </a:ext>
                    </a:extLst>
                  </a:tr>
                  <a:tr h="396240">
                    <a:tc>
                      <a:txBody>
                        <a:bodyPr/>
                        <a:lstStyle/>
                        <a:p>
                          <a:pPr marL="0" marR="0" lvl="0" indent="0" algn="ctr" defTabSz="767913" rtl="0" eaLnBrk="1" fontAlgn="auto" latinLnBrk="0" hangingPunct="1">
                            <a:lnSpc>
                              <a:spcPct val="100000"/>
                            </a:lnSpc>
                            <a:spcBef>
                              <a:spcPts val="0"/>
                            </a:spcBef>
                            <a:spcAft>
                              <a:spcPts val="0"/>
                            </a:spcAft>
                            <a:buClrTx/>
                            <a:buSzTx/>
                            <a:buFontTx/>
                            <a:buNone/>
                            <a:tabLst/>
                            <a:defRPr/>
                          </a:pPr>
                          <a:r>
                            <a:rPr lang="en-GB" sz="2000" dirty="0"/>
                            <a:t>10</a:t>
                          </a:r>
                          <a:r>
                            <a:rPr lang="en-GB" sz="2000" baseline="30000" dirty="0"/>
                            <a:t>9</a:t>
                          </a:r>
                        </a:p>
                      </a:txBody>
                      <a:tcPr anchor="ctr"/>
                    </a:tc>
                    <a:tc>
                      <a:txBody>
                        <a:bodyPr/>
                        <a:lstStyle/>
                        <a:p>
                          <a:pPr algn="ctr"/>
                          <a:r>
                            <a:rPr lang="en-GB" dirty="0"/>
                            <a:t>1,000,000,000</a:t>
                          </a:r>
                        </a:p>
                      </a:txBody>
                      <a:tcPr/>
                    </a:tc>
                    <a:tc>
                      <a:txBody>
                        <a:bodyPr/>
                        <a:lstStyle/>
                        <a:p>
                          <a:pPr algn="ctr"/>
                          <a:r>
                            <a:rPr lang="en-GB" sz="2000" b="1" dirty="0"/>
                            <a:t>giga</a:t>
                          </a:r>
                        </a:p>
                      </a:txBody>
                      <a:tcPr anchor="ctr"/>
                    </a:tc>
                    <a:tc>
                      <a:txBody>
                        <a:bodyPr/>
                        <a:lstStyle/>
                        <a:p>
                          <a:pPr algn="ctr"/>
                          <a:r>
                            <a:rPr lang="en-GB" sz="2000" b="1" dirty="0"/>
                            <a:t>G</a:t>
                          </a:r>
                        </a:p>
                      </a:txBody>
                      <a:tcPr anchor="ctr"/>
                    </a:tc>
                    <a:tc>
                      <a:txBody>
                        <a:bodyPr/>
                        <a:lstStyle/>
                        <a:p>
                          <a:pPr algn="ctr"/>
                          <a:r>
                            <a:rPr lang="en-GB" sz="2000" dirty="0"/>
                            <a:t>gigavolt</a:t>
                          </a:r>
                        </a:p>
                      </a:txBody>
                      <a:tcPr anchor="ctr"/>
                    </a:tc>
                    <a:tc>
                      <a:txBody>
                        <a:bodyPr/>
                        <a:lstStyle/>
                        <a:p>
                          <a:pPr algn="ctr"/>
                          <a:r>
                            <a:rPr lang="en-GB" sz="2000" dirty="0"/>
                            <a:t>GV</a:t>
                          </a:r>
                        </a:p>
                      </a:txBody>
                      <a:tcPr anchor="ctr"/>
                    </a:tc>
                    <a:extLst>
                      <a:ext uri="{0D108BD9-81ED-4DB2-BD59-A6C34878D82A}">
                        <a16:rowId xmlns:a16="http://schemas.microsoft.com/office/drawing/2014/main" val="2272880433"/>
                      </a:ext>
                    </a:extLst>
                  </a:tr>
                  <a:tr h="396240">
                    <a:tc>
                      <a:txBody>
                        <a:bodyPr/>
                        <a:lstStyle/>
                        <a:p>
                          <a:pPr algn="ctr"/>
                          <a:r>
                            <a:rPr lang="en-GB" sz="2000" dirty="0"/>
                            <a:t>10</a:t>
                          </a:r>
                          <a:r>
                            <a:rPr lang="en-GB" sz="2000" baseline="30000" dirty="0"/>
                            <a:t>6</a:t>
                          </a:r>
                        </a:p>
                      </a:txBody>
                      <a:tcPr anchor="ctr"/>
                    </a:tc>
                    <a:tc>
                      <a:txBody>
                        <a:bodyPr/>
                        <a:lstStyle/>
                        <a:p>
                          <a:pPr algn="ctr"/>
                          <a:r>
                            <a:rPr lang="en-GB" dirty="0"/>
                            <a:t>1,000,000</a:t>
                          </a:r>
                        </a:p>
                      </a:txBody>
                      <a:tcPr/>
                    </a:tc>
                    <a:tc>
                      <a:txBody>
                        <a:bodyPr/>
                        <a:lstStyle/>
                        <a:p>
                          <a:pPr algn="ctr"/>
                          <a:r>
                            <a:rPr lang="en-GB" sz="2000" b="1" dirty="0"/>
                            <a:t>mega</a:t>
                          </a:r>
                        </a:p>
                      </a:txBody>
                      <a:tcPr anchor="ctr"/>
                    </a:tc>
                    <a:tc>
                      <a:txBody>
                        <a:bodyPr/>
                        <a:lstStyle/>
                        <a:p>
                          <a:pPr algn="ctr"/>
                          <a:r>
                            <a:rPr lang="en-GB" sz="2000" b="1" dirty="0"/>
                            <a:t>M</a:t>
                          </a:r>
                        </a:p>
                      </a:txBody>
                      <a:tcPr anchor="ctr"/>
                    </a:tc>
                    <a:tc>
                      <a:txBody>
                        <a:bodyPr/>
                        <a:lstStyle/>
                        <a:p>
                          <a:pPr algn="ctr"/>
                          <a:r>
                            <a:rPr lang="en-GB" sz="2000" dirty="0"/>
                            <a:t>megahertz</a:t>
                          </a:r>
                        </a:p>
                      </a:txBody>
                      <a:tcPr anchor="ctr"/>
                    </a:tc>
                    <a:tc>
                      <a:txBody>
                        <a:bodyPr/>
                        <a:lstStyle/>
                        <a:p>
                          <a:pPr algn="ctr"/>
                          <a:r>
                            <a:rPr lang="en-GB" sz="2000" dirty="0"/>
                            <a:t>MHz</a:t>
                          </a:r>
                        </a:p>
                      </a:txBody>
                      <a:tcPr anchor="ctr"/>
                    </a:tc>
                    <a:extLst>
                      <a:ext uri="{0D108BD9-81ED-4DB2-BD59-A6C34878D82A}">
                        <a16:rowId xmlns:a16="http://schemas.microsoft.com/office/drawing/2014/main" val="4271403758"/>
                      </a:ext>
                    </a:extLst>
                  </a:tr>
                  <a:tr h="396240">
                    <a:tc>
                      <a:txBody>
                        <a:bodyPr/>
                        <a:lstStyle/>
                        <a:p>
                          <a:pPr algn="ctr"/>
                          <a:r>
                            <a:rPr lang="en-GB" sz="2000" dirty="0"/>
                            <a:t>10</a:t>
                          </a:r>
                          <a:r>
                            <a:rPr lang="en-GB" sz="2000" baseline="30000" dirty="0"/>
                            <a:t>3</a:t>
                          </a:r>
                        </a:p>
                      </a:txBody>
                      <a:tcPr anchor="ctr"/>
                    </a:tc>
                    <a:tc>
                      <a:txBody>
                        <a:bodyPr/>
                        <a:lstStyle/>
                        <a:p>
                          <a:pPr algn="ctr"/>
                          <a:r>
                            <a:rPr lang="en-GB" dirty="0"/>
                            <a:t>1,000</a:t>
                          </a:r>
                        </a:p>
                      </a:txBody>
                      <a:tcPr/>
                    </a:tc>
                    <a:tc>
                      <a:txBody>
                        <a:bodyPr/>
                        <a:lstStyle/>
                        <a:p>
                          <a:pPr algn="ctr"/>
                          <a:r>
                            <a:rPr lang="en-GB" sz="2000" b="1" dirty="0"/>
                            <a:t>kilo</a:t>
                          </a:r>
                        </a:p>
                      </a:txBody>
                      <a:tcPr anchor="ctr"/>
                    </a:tc>
                    <a:tc>
                      <a:txBody>
                        <a:bodyPr/>
                        <a:lstStyle/>
                        <a:p>
                          <a:pPr algn="ctr"/>
                          <a:r>
                            <a:rPr lang="en-GB" sz="2000" b="1" dirty="0"/>
                            <a:t>k</a:t>
                          </a:r>
                        </a:p>
                      </a:txBody>
                      <a:tcPr anchor="ctr"/>
                    </a:tc>
                    <a:tc>
                      <a:txBody>
                        <a:bodyPr/>
                        <a:lstStyle/>
                        <a:p>
                          <a:pPr algn="ctr"/>
                          <a:r>
                            <a:rPr lang="en-GB" sz="2000" dirty="0" err="1"/>
                            <a:t>kilohm</a:t>
                          </a:r>
                          <a:endParaRPr lang="en-GB" sz="2000" dirty="0"/>
                        </a:p>
                      </a:txBody>
                      <a:tcPr anchor="ctr"/>
                    </a:tc>
                    <a:tc>
                      <a:txBody>
                        <a:bodyPr/>
                        <a:lstStyle/>
                        <a:p>
                          <a:pPr algn="ctr"/>
                          <a:r>
                            <a:rPr lang="en-GB" sz="2000" dirty="0"/>
                            <a:t>KΩ</a:t>
                          </a:r>
                        </a:p>
                      </a:txBody>
                      <a:tcPr anchor="ctr"/>
                    </a:tc>
                    <a:extLst>
                      <a:ext uri="{0D108BD9-81ED-4DB2-BD59-A6C34878D82A}">
                        <a16:rowId xmlns:a16="http://schemas.microsoft.com/office/drawing/2014/main" val="4181876515"/>
                      </a:ext>
                    </a:extLst>
                  </a:tr>
                  <a:tr h="672275">
                    <a:tc>
                      <a:txBody>
                        <a:bodyPr/>
                        <a:lstStyle/>
                        <a:p>
                          <a:pPr algn="ctr"/>
                          <a:r>
                            <a:rPr lang="en-GB" sz="2000" dirty="0"/>
                            <a:t>10</a:t>
                          </a:r>
                          <a:r>
                            <a:rPr lang="en-GB" sz="2000" baseline="30000" dirty="0"/>
                            <a:t>-3</a:t>
                          </a:r>
                        </a:p>
                      </a:txBody>
                      <a:tcPr anchor="ctr"/>
                    </a:tc>
                    <a:tc>
                      <a:txBody>
                        <a:bodyPr/>
                        <a:lstStyle/>
                        <a:p>
                          <a:endParaRPr lang="en-US"/>
                        </a:p>
                      </a:txBody>
                      <a:tcPr>
                        <a:blipFill>
                          <a:blip r:embed="rId4"/>
                          <a:stretch>
                            <a:fillRect l="-79851" t="-241509" r="-361194" b="-309434"/>
                          </a:stretch>
                        </a:blipFill>
                      </a:tcPr>
                    </a:tc>
                    <a:tc>
                      <a:txBody>
                        <a:bodyPr/>
                        <a:lstStyle/>
                        <a:p>
                          <a:pPr algn="ctr"/>
                          <a:r>
                            <a:rPr lang="en-GB" sz="2000" b="1" dirty="0" err="1"/>
                            <a:t>milli</a:t>
                          </a:r>
                          <a:endParaRPr lang="en-GB" sz="2000" b="1" dirty="0"/>
                        </a:p>
                      </a:txBody>
                      <a:tcPr anchor="ctr"/>
                    </a:tc>
                    <a:tc>
                      <a:txBody>
                        <a:bodyPr/>
                        <a:lstStyle/>
                        <a:p>
                          <a:pPr algn="ctr"/>
                          <a:r>
                            <a:rPr lang="en-GB" sz="2000" b="1" dirty="0"/>
                            <a:t>m</a:t>
                          </a:r>
                        </a:p>
                      </a:txBody>
                      <a:tcPr anchor="ctr"/>
                    </a:tc>
                    <a:tc>
                      <a:txBody>
                        <a:bodyPr/>
                        <a:lstStyle/>
                        <a:p>
                          <a:pPr algn="ctr"/>
                          <a:r>
                            <a:rPr lang="en-GB" sz="2000" dirty="0"/>
                            <a:t>milliamp</a:t>
                          </a:r>
                        </a:p>
                      </a:txBody>
                      <a:tcPr anchor="ctr"/>
                    </a:tc>
                    <a:tc>
                      <a:txBody>
                        <a:bodyPr/>
                        <a:lstStyle/>
                        <a:p>
                          <a:pPr algn="ctr"/>
                          <a:r>
                            <a:rPr lang="en-GB" sz="2000" dirty="0"/>
                            <a:t>mA</a:t>
                          </a:r>
                        </a:p>
                      </a:txBody>
                      <a:tcPr anchor="ctr"/>
                    </a:tc>
                    <a:extLst>
                      <a:ext uri="{0D108BD9-81ED-4DB2-BD59-A6C34878D82A}">
                        <a16:rowId xmlns:a16="http://schemas.microsoft.com/office/drawing/2014/main" val="790232000"/>
                      </a:ext>
                    </a:extLst>
                  </a:tr>
                  <a:tr h="672275">
                    <a:tc>
                      <a:txBody>
                        <a:bodyPr/>
                        <a:lstStyle/>
                        <a:p>
                          <a:pPr algn="ctr"/>
                          <a:r>
                            <a:rPr lang="en-GB" sz="2000" dirty="0"/>
                            <a:t>10</a:t>
                          </a:r>
                          <a:r>
                            <a:rPr lang="en-GB" sz="2000" baseline="30000" dirty="0"/>
                            <a:t>-6</a:t>
                          </a:r>
                        </a:p>
                      </a:txBody>
                      <a:tcPr anchor="ctr"/>
                    </a:tc>
                    <a:tc>
                      <a:txBody>
                        <a:bodyPr/>
                        <a:lstStyle/>
                        <a:p>
                          <a:endParaRPr lang="en-US"/>
                        </a:p>
                      </a:txBody>
                      <a:tcPr>
                        <a:blipFill>
                          <a:blip r:embed="rId4"/>
                          <a:stretch>
                            <a:fillRect l="-79851" t="-341509" r="-361194" b="-209434"/>
                          </a:stretch>
                        </a:blipFill>
                      </a:tcPr>
                    </a:tc>
                    <a:tc>
                      <a:txBody>
                        <a:bodyPr/>
                        <a:lstStyle/>
                        <a:p>
                          <a:pPr algn="ctr"/>
                          <a:r>
                            <a:rPr lang="en-GB" sz="2000" b="1" dirty="0"/>
                            <a:t>micro</a:t>
                          </a:r>
                        </a:p>
                      </a:txBody>
                      <a:tcPr anchor="ctr"/>
                    </a:tc>
                    <a:tc>
                      <a:txBody>
                        <a:bodyPr/>
                        <a:lstStyle/>
                        <a:p>
                          <a:pPr algn="ctr"/>
                          <a:r>
                            <a:rPr lang="en-GB" sz="2000" b="1" dirty="0" err="1"/>
                            <a:t>μ</a:t>
                          </a:r>
                          <a:endParaRPr lang="en-GB" sz="2000" b="1" dirty="0"/>
                        </a:p>
                      </a:txBody>
                      <a:tcPr anchor="ctr"/>
                    </a:tc>
                    <a:tc>
                      <a:txBody>
                        <a:bodyPr/>
                        <a:lstStyle/>
                        <a:p>
                          <a:pPr algn="ctr"/>
                          <a:r>
                            <a:rPr lang="en-GB" sz="2000" dirty="0"/>
                            <a:t>microfarad</a:t>
                          </a:r>
                        </a:p>
                      </a:txBody>
                      <a:tcPr anchor="ctr"/>
                    </a:tc>
                    <a:tc>
                      <a:txBody>
                        <a:bodyPr/>
                        <a:lstStyle/>
                        <a:p>
                          <a:pPr algn="ctr"/>
                          <a:r>
                            <a:rPr lang="en-GB" sz="2000" dirty="0" err="1"/>
                            <a:t>μF</a:t>
                          </a:r>
                          <a:endParaRPr lang="en-GB" sz="2000" dirty="0"/>
                        </a:p>
                      </a:txBody>
                      <a:tcPr anchor="ctr"/>
                    </a:tc>
                    <a:extLst>
                      <a:ext uri="{0D108BD9-81ED-4DB2-BD59-A6C34878D82A}">
                        <a16:rowId xmlns:a16="http://schemas.microsoft.com/office/drawing/2014/main" val="1494253384"/>
                      </a:ext>
                    </a:extLst>
                  </a:tr>
                  <a:tr h="672275">
                    <a:tc>
                      <a:txBody>
                        <a:bodyPr/>
                        <a:lstStyle/>
                        <a:p>
                          <a:pPr algn="ctr"/>
                          <a:r>
                            <a:rPr lang="en-GB" sz="2000" dirty="0"/>
                            <a:t>10</a:t>
                          </a:r>
                          <a:r>
                            <a:rPr lang="en-GB" sz="2000" baseline="30000" dirty="0"/>
                            <a:t>-9</a:t>
                          </a:r>
                        </a:p>
                      </a:txBody>
                      <a:tcPr anchor="ctr"/>
                    </a:tc>
                    <a:tc>
                      <a:txBody>
                        <a:bodyPr/>
                        <a:lstStyle/>
                        <a:p>
                          <a:endParaRPr lang="en-US"/>
                        </a:p>
                      </a:txBody>
                      <a:tcPr>
                        <a:blipFill>
                          <a:blip r:embed="rId4"/>
                          <a:stretch>
                            <a:fillRect l="-79851" t="-441509" r="-361194" b="-109434"/>
                          </a:stretch>
                        </a:blipFill>
                      </a:tcPr>
                    </a:tc>
                    <a:tc>
                      <a:txBody>
                        <a:bodyPr/>
                        <a:lstStyle/>
                        <a:p>
                          <a:pPr algn="ctr"/>
                          <a:r>
                            <a:rPr lang="en-GB" sz="2000" b="1" dirty="0" err="1"/>
                            <a:t>nano</a:t>
                          </a:r>
                          <a:endParaRPr lang="en-GB" sz="2000" b="1" dirty="0"/>
                        </a:p>
                      </a:txBody>
                      <a:tcPr anchor="ctr"/>
                    </a:tc>
                    <a:tc>
                      <a:txBody>
                        <a:bodyPr/>
                        <a:lstStyle/>
                        <a:p>
                          <a:pPr algn="ctr"/>
                          <a:r>
                            <a:rPr lang="en-GB" sz="2000" b="1" dirty="0"/>
                            <a:t>n</a:t>
                          </a:r>
                        </a:p>
                      </a:txBody>
                      <a:tcPr anchor="ctr"/>
                    </a:tc>
                    <a:tc>
                      <a:txBody>
                        <a:bodyPr/>
                        <a:lstStyle/>
                        <a:p>
                          <a:pPr algn="ctr"/>
                          <a:r>
                            <a:rPr lang="en-GB" sz="2000" dirty="0"/>
                            <a:t>nanohenry</a:t>
                          </a:r>
                        </a:p>
                      </a:txBody>
                      <a:tcPr anchor="ctr"/>
                    </a:tc>
                    <a:tc>
                      <a:txBody>
                        <a:bodyPr/>
                        <a:lstStyle/>
                        <a:p>
                          <a:pPr algn="ctr"/>
                          <a:r>
                            <a:rPr lang="en-GB" sz="2000" dirty="0" err="1"/>
                            <a:t>nH</a:t>
                          </a:r>
                          <a:endParaRPr lang="en-GB" sz="2000" dirty="0"/>
                        </a:p>
                      </a:txBody>
                      <a:tcPr anchor="ctr"/>
                    </a:tc>
                    <a:extLst>
                      <a:ext uri="{0D108BD9-81ED-4DB2-BD59-A6C34878D82A}">
                        <a16:rowId xmlns:a16="http://schemas.microsoft.com/office/drawing/2014/main" val="2450115853"/>
                      </a:ext>
                    </a:extLst>
                  </a:tr>
                  <a:tr h="672275">
                    <a:tc>
                      <a:txBody>
                        <a:bodyPr/>
                        <a:lstStyle/>
                        <a:p>
                          <a:pPr algn="ctr"/>
                          <a:r>
                            <a:rPr lang="en-GB" sz="2000" dirty="0"/>
                            <a:t>10</a:t>
                          </a:r>
                          <a:r>
                            <a:rPr lang="en-GB" sz="2000" baseline="30000" dirty="0"/>
                            <a:t>-12</a:t>
                          </a:r>
                        </a:p>
                      </a:txBody>
                      <a:tcPr anchor="ctr"/>
                    </a:tc>
                    <a:tc>
                      <a:txBody>
                        <a:bodyPr/>
                        <a:lstStyle/>
                        <a:p>
                          <a:endParaRPr lang="en-US"/>
                        </a:p>
                      </a:txBody>
                      <a:tcPr>
                        <a:blipFill>
                          <a:blip r:embed="rId4"/>
                          <a:stretch>
                            <a:fillRect l="-79851" t="-541509" r="-361194" b="-9434"/>
                          </a:stretch>
                        </a:blipFill>
                      </a:tcPr>
                    </a:tc>
                    <a:tc>
                      <a:txBody>
                        <a:bodyPr/>
                        <a:lstStyle/>
                        <a:p>
                          <a:pPr algn="ctr"/>
                          <a:r>
                            <a:rPr lang="en-GB" sz="2000" b="1" dirty="0" err="1"/>
                            <a:t>pico</a:t>
                          </a:r>
                          <a:endParaRPr lang="en-GB" sz="2000" b="1" dirty="0"/>
                        </a:p>
                      </a:txBody>
                      <a:tcPr anchor="ctr"/>
                    </a:tc>
                    <a:tc>
                      <a:txBody>
                        <a:bodyPr/>
                        <a:lstStyle/>
                        <a:p>
                          <a:pPr algn="ctr"/>
                          <a:r>
                            <a:rPr lang="en-GB" sz="2000" b="1" dirty="0"/>
                            <a:t>p</a:t>
                          </a:r>
                        </a:p>
                      </a:txBody>
                      <a:tcPr anchor="ctr"/>
                    </a:tc>
                    <a:tc>
                      <a:txBody>
                        <a:bodyPr/>
                        <a:lstStyle/>
                        <a:p>
                          <a:pPr algn="ctr"/>
                          <a:r>
                            <a:rPr lang="en-GB" sz="2000" dirty="0"/>
                            <a:t>picofarad</a:t>
                          </a:r>
                        </a:p>
                      </a:txBody>
                      <a:tcPr anchor="ctr"/>
                    </a:tc>
                    <a:tc>
                      <a:txBody>
                        <a:bodyPr/>
                        <a:lstStyle/>
                        <a:p>
                          <a:pPr algn="ctr"/>
                          <a:r>
                            <a:rPr lang="en-GB" sz="2000" dirty="0"/>
                            <a:t>pF</a:t>
                          </a:r>
                        </a:p>
                      </a:txBody>
                      <a:tcPr anchor="ctr"/>
                    </a:tc>
                    <a:extLst>
                      <a:ext uri="{0D108BD9-81ED-4DB2-BD59-A6C34878D82A}">
                        <a16:rowId xmlns:a16="http://schemas.microsoft.com/office/drawing/2014/main" val="3536203050"/>
                      </a:ext>
                    </a:extLst>
                  </a:tr>
                </a:tbl>
              </a:graphicData>
            </a:graphic>
          </p:graphicFrame>
        </mc:Fallback>
      </mc:AlternateContent>
    </p:spTree>
    <p:custDataLst>
      <p:tags r:id="rId1"/>
    </p:custDataLst>
    <p:extLst>
      <p:ext uri="{BB962C8B-B14F-4D97-AF65-F5344CB8AC3E}">
        <p14:creationId xmlns:p14="http://schemas.microsoft.com/office/powerpoint/2010/main" val="3439320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Image Brief – Img05</a:t>
            </a:r>
          </a:p>
        </p:txBody>
      </p:sp>
      <p:cxnSp>
        <p:nvCxnSpPr>
          <p:cNvPr id="5" name="Straight Arrow Connector 4">
            <a:extLst>
              <a:ext uri="{FF2B5EF4-FFF2-40B4-BE49-F238E27FC236}">
                <a16:creationId xmlns:a16="http://schemas.microsoft.com/office/drawing/2014/main" id="{9EAFEB36-DFAD-EE45-9D53-587C0A0C91CF}"/>
              </a:ext>
            </a:extLst>
          </p:cNvPr>
          <p:cNvCxnSpPr/>
          <p:nvPr/>
        </p:nvCxnSpPr>
        <p:spPr>
          <a:xfrm>
            <a:off x="501445" y="3097161"/>
            <a:ext cx="9276736"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CB0B32A-AF0E-EF43-9CC5-FD76F5FFF541}"/>
              </a:ext>
            </a:extLst>
          </p:cNvPr>
          <p:cNvSpPr txBox="1"/>
          <p:nvPr/>
        </p:nvSpPr>
        <p:spPr>
          <a:xfrm>
            <a:off x="5593961" y="3097161"/>
            <a:ext cx="497252" cy="369332"/>
          </a:xfrm>
          <a:prstGeom prst="rect">
            <a:avLst/>
          </a:prstGeom>
          <a:noFill/>
        </p:spPr>
        <p:txBody>
          <a:bodyPr wrap="none" rtlCol="0">
            <a:spAutoFit/>
          </a:bodyPr>
          <a:lstStyle/>
          <a:p>
            <a:r>
              <a:rPr lang="en-GB" dirty="0"/>
              <a:t>10</a:t>
            </a:r>
            <a:r>
              <a:rPr lang="en-GB" baseline="30000" dirty="0"/>
              <a:t>0</a:t>
            </a:r>
          </a:p>
        </p:txBody>
      </p:sp>
      <p:sp>
        <p:nvSpPr>
          <p:cNvPr id="7" name="TextBox 6">
            <a:extLst>
              <a:ext uri="{FF2B5EF4-FFF2-40B4-BE49-F238E27FC236}">
                <a16:creationId xmlns:a16="http://schemas.microsoft.com/office/drawing/2014/main" id="{676E007F-355E-D846-9BAC-949749B034CB}"/>
              </a:ext>
            </a:extLst>
          </p:cNvPr>
          <p:cNvSpPr txBox="1"/>
          <p:nvPr/>
        </p:nvSpPr>
        <p:spPr>
          <a:xfrm>
            <a:off x="6741834" y="3097161"/>
            <a:ext cx="497252" cy="369332"/>
          </a:xfrm>
          <a:prstGeom prst="rect">
            <a:avLst/>
          </a:prstGeom>
          <a:noFill/>
        </p:spPr>
        <p:txBody>
          <a:bodyPr wrap="none" rtlCol="0">
            <a:spAutoFit/>
          </a:bodyPr>
          <a:lstStyle/>
          <a:p>
            <a:r>
              <a:rPr lang="en-GB" dirty="0"/>
              <a:t>10</a:t>
            </a:r>
            <a:r>
              <a:rPr lang="en-GB" baseline="30000" dirty="0"/>
              <a:t>3</a:t>
            </a:r>
          </a:p>
        </p:txBody>
      </p:sp>
      <p:sp>
        <p:nvSpPr>
          <p:cNvPr id="8" name="TextBox 7">
            <a:extLst>
              <a:ext uri="{FF2B5EF4-FFF2-40B4-BE49-F238E27FC236}">
                <a16:creationId xmlns:a16="http://schemas.microsoft.com/office/drawing/2014/main" id="{A55EA5DD-7EAA-1D4A-A297-6AF12EFB9C41}"/>
              </a:ext>
            </a:extLst>
          </p:cNvPr>
          <p:cNvSpPr txBox="1"/>
          <p:nvPr/>
        </p:nvSpPr>
        <p:spPr>
          <a:xfrm>
            <a:off x="7889707" y="3097161"/>
            <a:ext cx="497252" cy="369332"/>
          </a:xfrm>
          <a:prstGeom prst="rect">
            <a:avLst/>
          </a:prstGeom>
          <a:noFill/>
        </p:spPr>
        <p:txBody>
          <a:bodyPr wrap="none" rtlCol="0">
            <a:spAutoFit/>
          </a:bodyPr>
          <a:lstStyle/>
          <a:p>
            <a:r>
              <a:rPr lang="en-GB" dirty="0"/>
              <a:t>10</a:t>
            </a:r>
            <a:r>
              <a:rPr lang="en-GB" baseline="30000" dirty="0"/>
              <a:t>6</a:t>
            </a:r>
          </a:p>
        </p:txBody>
      </p:sp>
      <p:sp>
        <p:nvSpPr>
          <p:cNvPr id="9" name="Rectangle 8">
            <a:extLst>
              <a:ext uri="{FF2B5EF4-FFF2-40B4-BE49-F238E27FC236}">
                <a16:creationId xmlns:a16="http://schemas.microsoft.com/office/drawing/2014/main" id="{F8646384-720C-164F-BA95-9DC64B4FFD29}"/>
              </a:ext>
            </a:extLst>
          </p:cNvPr>
          <p:cNvSpPr/>
          <p:nvPr/>
        </p:nvSpPr>
        <p:spPr>
          <a:xfrm>
            <a:off x="9037581" y="3097783"/>
            <a:ext cx="622508" cy="369332"/>
          </a:xfrm>
          <a:prstGeom prst="rect">
            <a:avLst/>
          </a:prstGeom>
        </p:spPr>
        <p:txBody>
          <a:bodyPr wrap="square">
            <a:spAutoFit/>
          </a:bodyPr>
          <a:lstStyle/>
          <a:p>
            <a:pPr algn="ctr"/>
            <a:r>
              <a:rPr lang="en-GB" dirty="0"/>
              <a:t>10</a:t>
            </a:r>
            <a:r>
              <a:rPr lang="en-GB" baseline="30000" dirty="0"/>
              <a:t>9</a:t>
            </a:r>
          </a:p>
        </p:txBody>
      </p:sp>
      <p:sp>
        <p:nvSpPr>
          <p:cNvPr id="10" name="Rectangle 9">
            <a:extLst>
              <a:ext uri="{FF2B5EF4-FFF2-40B4-BE49-F238E27FC236}">
                <a16:creationId xmlns:a16="http://schemas.microsoft.com/office/drawing/2014/main" id="{33D00514-9512-F642-B08C-C32CE0FA3486}"/>
              </a:ext>
            </a:extLst>
          </p:cNvPr>
          <p:cNvSpPr/>
          <p:nvPr/>
        </p:nvSpPr>
        <p:spPr>
          <a:xfrm>
            <a:off x="4320832" y="3097161"/>
            <a:ext cx="622508" cy="369332"/>
          </a:xfrm>
          <a:prstGeom prst="rect">
            <a:avLst/>
          </a:prstGeom>
        </p:spPr>
        <p:txBody>
          <a:bodyPr wrap="square">
            <a:spAutoFit/>
          </a:bodyPr>
          <a:lstStyle/>
          <a:p>
            <a:pPr algn="ctr"/>
            <a:r>
              <a:rPr lang="en-GB" dirty="0"/>
              <a:t>10</a:t>
            </a:r>
            <a:r>
              <a:rPr lang="en-GB" baseline="30000" dirty="0"/>
              <a:t>-3</a:t>
            </a:r>
          </a:p>
        </p:txBody>
      </p:sp>
      <p:sp>
        <p:nvSpPr>
          <p:cNvPr id="11" name="Rectangle 10">
            <a:extLst>
              <a:ext uri="{FF2B5EF4-FFF2-40B4-BE49-F238E27FC236}">
                <a16:creationId xmlns:a16="http://schemas.microsoft.com/office/drawing/2014/main" id="{50C63FBF-70A3-EF4C-8485-1CD118658D2A}"/>
              </a:ext>
            </a:extLst>
          </p:cNvPr>
          <p:cNvSpPr/>
          <p:nvPr/>
        </p:nvSpPr>
        <p:spPr>
          <a:xfrm>
            <a:off x="3047703" y="3097161"/>
            <a:ext cx="622508" cy="369332"/>
          </a:xfrm>
          <a:prstGeom prst="rect">
            <a:avLst/>
          </a:prstGeom>
        </p:spPr>
        <p:txBody>
          <a:bodyPr wrap="square">
            <a:spAutoFit/>
          </a:bodyPr>
          <a:lstStyle/>
          <a:p>
            <a:pPr algn="ctr"/>
            <a:r>
              <a:rPr lang="en-GB" dirty="0"/>
              <a:t>10</a:t>
            </a:r>
            <a:r>
              <a:rPr lang="en-GB" baseline="30000" dirty="0"/>
              <a:t>-6</a:t>
            </a:r>
          </a:p>
        </p:txBody>
      </p:sp>
      <p:sp>
        <p:nvSpPr>
          <p:cNvPr id="12" name="Rectangle 11">
            <a:extLst>
              <a:ext uri="{FF2B5EF4-FFF2-40B4-BE49-F238E27FC236}">
                <a16:creationId xmlns:a16="http://schemas.microsoft.com/office/drawing/2014/main" id="{5F9A0CAC-CB69-9149-AE3F-613C02BA04E4}"/>
              </a:ext>
            </a:extLst>
          </p:cNvPr>
          <p:cNvSpPr/>
          <p:nvPr/>
        </p:nvSpPr>
        <p:spPr>
          <a:xfrm>
            <a:off x="501445" y="3097161"/>
            <a:ext cx="622508" cy="369332"/>
          </a:xfrm>
          <a:prstGeom prst="rect">
            <a:avLst/>
          </a:prstGeom>
        </p:spPr>
        <p:txBody>
          <a:bodyPr wrap="square">
            <a:spAutoFit/>
          </a:bodyPr>
          <a:lstStyle/>
          <a:p>
            <a:pPr algn="ctr"/>
            <a:r>
              <a:rPr lang="en-GB" dirty="0"/>
              <a:t>10</a:t>
            </a:r>
            <a:r>
              <a:rPr lang="en-GB" baseline="30000" dirty="0"/>
              <a:t>-12</a:t>
            </a:r>
          </a:p>
        </p:txBody>
      </p:sp>
      <p:sp>
        <p:nvSpPr>
          <p:cNvPr id="13" name="Rectangle 12">
            <a:extLst>
              <a:ext uri="{FF2B5EF4-FFF2-40B4-BE49-F238E27FC236}">
                <a16:creationId xmlns:a16="http://schemas.microsoft.com/office/drawing/2014/main" id="{3C1EAD8C-9C36-F947-9B80-C18684FD7488}"/>
              </a:ext>
            </a:extLst>
          </p:cNvPr>
          <p:cNvSpPr/>
          <p:nvPr/>
        </p:nvSpPr>
        <p:spPr>
          <a:xfrm>
            <a:off x="1774574" y="3097161"/>
            <a:ext cx="622508" cy="369332"/>
          </a:xfrm>
          <a:prstGeom prst="rect">
            <a:avLst/>
          </a:prstGeom>
        </p:spPr>
        <p:txBody>
          <a:bodyPr wrap="square">
            <a:spAutoFit/>
          </a:bodyPr>
          <a:lstStyle/>
          <a:p>
            <a:pPr algn="ctr"/>
            <a:r>
              <a:rPr lang="en-GB" dirty="0"/>
              <a:t>10</a:t>
            </a:r>
            <a:r>
              <a:rPr lang="en-GB" baseline="30000" dirty="0"/>
              <a:t>-9</a:t>
            </a:r>
          </a:p>
        </p:txBody>
      </p:sp>
      <p:cxnSp>
        <p:nvCxnSpPr>
          <p:cNvPr id="15" name="Straight Connector 14">
            <a:extLst>
              <a:ext uri="{FF2B5EF4-FFF2-40B4-BE49-F238E27FC236}">
                <a16:creationId xmlns:a16="http://schemas.microsoft.com/office/drawing/2014/main" id="{243F8864-4A22-AD40-BE40-23993E9C0825}"/>
              </a:ext>
            </a:extLst>
          </p:cNvPr>
          <p:cNvCxnSpPr/>
          <p:nvPr/>
        </p:nvCxnSpPr>
        <p:spPr>
          <a:xfrm>
            <a:off x="9348835" y="3001296"/>
            <a:ext cx="0" cy="1917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607A88D-464B-CC43-9447-E4A54DC45ACF}"/>
              </a:ext>
            </a:extLst>
          </p:cNvPr>
          <p:cNvCxnSpPr/>
          <p:nvPr/>
        </p:nvCxnSpPr>
        <p:spPr>
          <a:xfrm>
            <a:off x="703957" y="2976714"/>
            <a:ext cx="0" cy="1917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287BA8F-91E7-7D4A-8548-7D284C9F0CD9}"/>
              </a:ext>
            </a:extLst>
          </p:cNvPr>
          <p:cNvCxnSpPr/>
          <p:nvPr/>
        </p:nvCxnSpPr>
        <p:spPr>
          <a:xfrm>
            <a:off x="8138333" y="3001295"/>
            <a:ext cx="0" cy="1917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333AA61-77C9-7E4E-A8E9-935BD4947260}"/>
              </a:ext>
            </a:extLst>
          </p:cNvPr>
          <p:cNvCxnSpPr/>
          <p:nvPr/>
        </p:nvCxnSpPr>
        <p:spPr>
          <a:xfrm>
            <a:off x="6990460" y="2996378"/>
            <a:ext cx="0" cy="1917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2C6CF62-2EAF-6342-8820-91A789611F50}"/>
              </a:ext>
            </a:extLst>
          </p:cNvPr>
          <p:cNvCxnSpPr/>
          <p:nvPr/>
        </p:nvCxnSpPr>
        <p:spPr>
          <a:xfrm>
            <a:off x="5836028" y="2976714"/>
            <a:ext cx="0" cy="1917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60E21BE-E443-404A-B970-E32681174DE1}"/>
              </a:ext>
            </a:extLst>
          </p:cNvPr>
          <p:cNvCxnSpPr/>
          <p:nvPr/>
        </p:nvCxnSpPr>
        <p:spPr>
          <a:xfrm>
            <a:off x="4632086" y="2976714"/>
            <a:ext cx="0" cy="1917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1B6772-8618-004A-8CF1-BE5733C77436}"/>
              </a:ext>
            </a:extLst>
          </p:cNvPr>
          <p:cNvCxnSpPr/>
          <p:nvPr/>
        </p:nvCxnSpPr>
        <p:spPr>
          <a:xfrm>
            <a:off x="3358957" y="2996378"/>
            <a:ext cx="0" cy="1917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1FCE51-B93E-514F-8E20-FD8467C68225}"/>
              </a:ext>
            </a:extLst>
          </p:cNvPr>
          <p:cNvCxnSpPr/>
          <p:nvPr/>
        </p:nvCxnSpPr>
        <p:spPr>
          <a:xfrm>
            <a:off x="2069437" y="2996378"/>
            <a:ext cx="0" cy="19172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2B0472C6-0E62-D648-A5CB-CA744BEB25F9}"/>
              </a:ext>
            </a:extLst>
          </p:cNvPr>
          <p:cNvSpPr/>
          <p:nvPr/>
        </p:nvSpPr>
        <p:spPr>
          <a:xfrm>
            <a:off x="414492" y="3406876"/>
            <a:ext cx="796413" cy="646331"/>
          </a:xfrm>
          <a:prstGeom prst="rect">
            <a:avLst/>
          </a:prstGeom>
        </p:spPr>
        <p:txBody>
          <a:bodyPr wrap="square">
            <a:spAutoFit/>
          </a:bodyPr>
          <a:lstStyle/>
          <a:p>
            <a:pPr algn="ctr"/>
            <a:r>
              <a:rPr lang="en-GB" dirty="0"/>
              <a:t>p</a:t>
            </a:r>
          </a:p>
          <a:p>
            <a:pPr algn="ctr"/>
            <a:r>
              <a:rPr lang="en-GB" dirty="0"/>
              <a:t>(</a:t>
            </a:r>
            <a:r>
              <a:rPr lang="en-GB" dirty="0" err="1"/>
              <a:t>pico</a:t>
            </a:r>
            <a:r>
              <a:rPr lang="en-GB" dirty="0"/>
              <a:t>)</a:t>
            </a:r>
          </a:p>
        </p:txBody>
      </p:sp>
      <p:sp>
        <p:nvSpPr>
          <p:cNvPr id="24" name="Rectangle 23">
            <a:extLst>
              <a:ext uri="{FF2B5EF4-FFF2-40B4-BE49-F238E27FC236}">
                <a16:creationId xmlns:a16="http://schemas.microsoft.com/office/drawing/2014/main" id="{FBA6A347-14F1-2947-8B1B-137EF2371FF1}"/>
              </a:ext>
            </a:extLst>
          </p:cNvPr>
          <p:cNvSpPr/>
          <p:nvPr/>
        </p:nvSpPr>
        <p:spPr>
          <a:xfrm>
            <a:off x="1671230" y="3406876"/>
            <a:ext cx="796413" cy="646331"/>
          </a:xfrm>
          <a:prstGeom prst="rect">
            <a:avLst/>
          </a:prstGeom>
        </p:spPr>
        <p:txBody>
          <a:bodyPr wrap="square">
            <a:spAutoFit/>
          </a:bodyPr>
          <a:lstStyle/>
          <a:p>
            <a:pPr algn="ctr"/>
            <a:r>
              <a:rPr lang="en-GB" dirty="0"/>
              <a:t>n</a:t>
            </a:r>
          </a:p>
          <a:p>
            <a:pPr algn="ctr"/>
            <a:r>
              <a:rPr lang="en-GB" dirty="0"/>
              <a:t>(</a:t>
            </a:r>
            <a:r>
              <a:rPr lang="en-GB" dirty="0" err="1"/>
              <a:t>nano</a:t>
            </a:r>
            <a:r>
              <a:rPr lang="en-GB" dirty="0"/>
              <a:t>)</a:t>
            </a:r>
          </a:p>
        </p:txBody>
      </p:sp>
      <p:sp>
        <p:nvSpPr>
          <p:cNvPr id="25" name="Rectangle 24">
            <a:extLst>
              <a:ext uri="{FF2B5EF4-FFF2-40B4-BE49-F238E27FC236}">
                <a16:creationId xmlns:a16="http://schemas.microsoft.com/office/drawing/2014/main" id="{7F313476-DA04-C342-96E0-27821F6FD4C2}"/>
              </a:ext>
            </a:extLst>
          </p:cNvPr>
          <p:cNvSpPr/>
          <p:nvPr/>
        </p:nvSpPr>
        <p:spPr>
          <a:xfrm>
            <a:off x="2912209" y="3399361"/>
            <a:ext cx="893495" cy="646331"/>
          </a:xfrm>
          <a:prstGeom prst="rect">
            <a:avLst/>
          </a:prstGeom>
        </p:spPr>
        <p:txBody>
          <a:bodyPr wrap="square">
            <a:spAutoFit/>
          </a:bodyPr>
          <a:lstStyle/>
          <a:p>
            <a:pPr algn="ctr"/>
            <a:r>
              <a:rPr lang="en-GB" dirty="0"/>
              <a:t>μ</a:t>
            </a:r>
          </a:p>
          <a:p>
            <a:pPr algn="ctr"/>
            <a:r>
              <a:rPr lang="en-GB" dirty="0"/>
              <a:t>(micro)</a:t>
            </a:r>
          </a:p>
        </p:txBody>
      </p:sp>
      <p:sp>
        <p:nvSpPr>
          <p:cNvPr id="26" name="Rectangle 25">
            <a:extLst>
              <a:ext uri="{FF2B5EF4-FFF2-40B4-BE49-F238E27FC236}">
                <a16:creationId xmlns:a16="http://schemas.microsoft.com/office/drawing/2014/main" id="{44A8668B-820B-DF4E-9CEB-9C5B7F8964D4}"/>
              </a:ext>
            </a:extLst>
          </p:cNvPr>
          <p:cNvSpPr/>
          <p:nvPr/>
        </p:nvSpPr>
        <p:spPr>
          <a:xfrm>
            <a:off x="4250270" y="3399360"/>
            <a:ext cx="796413" cy="646331"/>
          </a:xfrm>
          <a:prstGeom prst="rect">
            <a:avLst/>
          </a:prstGeom>
        </p:spPr>
        <p:txBody>
          <a:bodyPr wrap="square">
            <a:spAutoFit/>
          </a:bodyPr>
          <a:lstStyle/>
          <a:p>
            <a:pPr algn="ctr"/>
            <a:r>
              <a:rPr lang="en-GB" dirty="0"/>
              <a:t>m</a:t>
            </a:r>
          </a:p>
          <a:p>
            <a:pPr algn="ctr"/>
            <a:r>
              <a:rPr lang="en-GB" dirty="0"/>
              <a:t>(</a:t>
            </a:r>
            <a:r>
              <a:rPr lang="en-GB" dirty="0" err="1"/>
              <a:t>milli</a:t>
            </a:r>
            <a:r>
              <a:rPr lang="en-GB" dirty="0"/>
              <a:t>)</a:t>
            </a:r>
          </a:p>
        </p:txBody>
      </p:sp>
      <p:sp>
        <p:nvSpPr>
          <p:cNvPr id="27" name="Rectangle 26">
            <a:extLst>
              <a:ext uri="{FF2B5EF4-FFF2-40B4-BE49-F238E27FC236}">
                <a16:creationId xmlns:a16="http://schemas.microsoft.com/office/drawing/2014/main" id="{AE7D19E4-4993-2143-8389-B8EC6006EB9F}"/>
              </a:ext>
            </a:extLst>
          </p:cNvPr>
          <p:cNvSpPr/>
          <p:nvPr/>
        </p:nvSpPr>
        <p:spPr>
          <a:xfrm>
            <a:off x="6592253" y="3399360"/>
            <a:ext cx="796413" cy="646331"/>
          </a:xfrm>
          <a:prstGeom prst="rect">
            <a:avLst/>
          </a:prstGeom>
        </p:spPr>
        <p:txBody>
          <a:bodyPr wrap="square">
            <a:spAutoFit/>
          </a:bodyPr>
          <a:lstStyle/>
          <a:p>
            <a:pPr algn="ctr"/>
            <a:r>
              <a:rPr lang="en-GB" dirty="0"/>
              <a:t>k</a:t>
            </a:r>
          </a:p>
          <a:p>
            <a:pPr algn="ctr"/>
            <a:r>
              <a:rPr lang="en-GB" dirty="0"/>
              <a:t>(kilo)</a:t>
            </a:r>
          </a:p>
        </p:txBody>
      </p:sp>
      <p:sp>
        <p:nvSpPr>
          <p:cNvPr id="28" name="Rectangle 27">
            <a:extLst>
              <a:ext uri="{FF2B5EF4-FFF2-40B4-BE49-F238E27FC236}">
                <a16:creationId xmlns:a16="http://schemas.microsoft.com/office/drawing/2014/main" id="{96CCB53C-1652-FA42-B47F-93251FC33EC3}"/>
              </a:ext>
            </a:extLst>
          </p:cNvPr>
          <p:cNvSpPr/>
          <p:nvPr/>
        </p:nvSpPr>
        <p:spPr>
          <a:xfrm>
            <a:off x="7701867" y="3406876"/>
            <a:ext cx="872932" cy="646331"/>
          </a:xfrm>
          <a:prstGeom prst="rect">
            <a:avLst/>
          </a:prstGeom>
        </p:spPr>
        <p:txBody>
          <a:bodyPr wrap="square">
            <a:spAutoFit/>
          </a:bodyPr>
          <a:lstStyle/>
          <a:p>
            <a:pPr algn="ctr"/>
            <a:r>
              <a:rPr lang="en-GB" dirty="0"/>
              <a:t>M</a:t>
            </a:r>
          </a:p>
          <a:p>
            <a:pPr algn="ctr"/>
            <a:r>
              <a:rPr lang="en-GB" dirty="0"/>
              <a:t>(mega)</a:t>
            </a:r>
          </a:p>
        </p:txBody>
      </p:sp>
      <p:sp>
        <p:nvSpPr>
          <p:cNvPr id="29" name="Rectangle 28">
            <a:extLst>
              <a:ext uri="{FF2B5EF4-FFF2-40B4-BE49-F238E27FC236}">
                <a16:creationId xmlns:a16="http://schemas.microsoft.com/office/drawing/2014/main" id="{7C6A0A57-E505-B54D-97F2-4EA70CE0349F}"/>
              </a:ext>
            </a:extLst>
          </p:cNvPr>
          <p:cNvSpPr/>
          <p:nvPr/>
        </p:nvSpPr>
        <p:spPr>
          <a:xfrm>
            <a:off x="8950628" y="3399359"/>
            <a:ext cx="796413" cy="646331"/>
          </a:xfrm>
          <a:prstGeom prst="rect">
            <a:avLst/>
          </a:prstGeom>
        </p:spPr>
        <p:txBody>
          <a:bodyPr wrap="square">
            <a:spAutoFit/>
          </a:bodyPr>
          <a:lstStyle/>
          <a:p>
            <a:pPr algn="ctr"/>
            <a:r>
              <a:rPr lang="en-GB" dirty="0"/>
              <a:t>G</a:t>
            </a:r>
          </a:p>
          <a:p>
            <a:pPr algn="ctr"/>
            <a:r>
              <a:rPr lang="en-GB" dirty="0"/>
              <a:t>(giga)</a:t>
            </a:r>
          </a:p>
        </p:txBody>
      </p:sp>
      <p:cxnSp>
        <p:nvCxnSpPr>
          <p:cNvPr id="33" name="Straight Arrow Connector 32">
            <a:extLst>
              <a:ext uri="{FF2B5EF4-FFF2-40B4-BE49-F238E27FC236}">
                <a16:creationId xmlns:a16="http://schemas.microsoft.com/office/drawing/2014/main" id="{D820228C-0AE1-1245-A20C-51ECF5048D6B}"/>
              </a:ext>
            </a:extLst>
          </p:cNvPr>
          <p:cNvCxnSpPr/>
          <p:nvPr/>
        </p:nvCxnSpPr>
        <p:spPr>
          <a:xfrm>
            <a:off x="2069437" y="2433484"/>
            <a:ext cx="6174911"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73E8468-0B0F-C74B-98C4-5A6098CAD2AA}"/>
              </a:ext>
            </a:extLst>
          </p:cNvPr>
          <p:cNvSpPr txBox="1"/>
          <p:nvPr/>
        </p:nvSpPr>
        <p:spPr>
          <a:xfrm>
            <a:off x="4410691" y="1963094"/>
            <a:ext cx="1215397" cy="523220"/>
          </a:xfrm>
          <a:prstGeom prst="rect">
            <a:avLst/>
          </a:prstGeom>
          <a:noFill/>
        </p:spPr>
        <p:txBody>
          <a:bodyPr wrap="none" rtlCol="0">
            <a:spAutoFit/>
          </a:bodyPr>
          <a:lstStyle/>
          <a:p>
            <a:r>
              <a:rPr lang="en-GB" sz="2800" b="1" dirty="0">
                <a:solidFill>
                  <a:schemeClr val="tx2"/>
                </a:solidFill>
              </a:rPr>
              <a:t>DIVIDE</a:t>
            </a:r>
          </a:p>
        </p:txBody>
      </p:sp>
      <p:cxnSp>
        <p:nvCxnSpPr>
          <p:cNvPr id="35" name="Straight Arrow Connector 34">
            <a:extLst>
              <a:ext uri="{FF2B5EF4-FFF2-40B4-BE49-F238E27FC236}">
                <a16:creationId xmlns:a16="http://schemas.microsoft.com/office/drawing/2014/main" id="{9B6B2EC6-A4F9-9848-98C1-C32FEBCAC55F}"/>
              </a:ext>
            </a:extLst>
          </p:cNvPr>
          <p:cNvCxnSpPr>
            <a:cxnSpLocks/>
          </p:cNvCxnSpPr>
          <p:nvPr/>
        </p:nvCxnSpPr>
        <p:spPr>
          <a:xfrm flipH="1">
            <a:off x="2096433" y="4845739"/>
            <a:ext cx="6174911"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013B2FF-839A-6443-99A0-12F49A43C31A}"/>
              </a:ext>
            </a:extLst>
          </p:cNvPr>
          <p:cNvSpPr txBox="1"/>
          <p:nvPr/>
        </p:nvSpPr>
        <p:spPr>
          <a:xfrm>
            <a:off x="4205582" y="4359752"/>
            <a:ext cx="1630446" cy="523220"/>
          </a:xfrm>
          <a:prstGeom prst="rect">
            <a:avLst/>
          </a:prstGeom>
          <a:noFill/>
        </p:spPr>
        <p:txBody>
          <a:bodyPr wrap="none" rtlCol="0">
            <a:spAutoFit/>
          </a:bodyPr>
          <a:lstStyle/>
          <a:p>
            <a:r>
              <a:rPr lang="en-GB" sz="2800" b="1" dirty="0">
                <a:solidFill>
                  <a:schemeClr val="tx2"/>
                </a:solidFill>
              </a:rPr>
              <a:t>MULTIPLY</a:t>
            </a:r>
          </a:p>
        </p:txBody>
      </p:sp>
    </p:spTree>
    <p:custDataLst>
      <p:tags r:id="rId1"/>
    </p:custDataLst>
    <p:extLst>
      <p:ext uri="{BB962C8B-B14F-4D97-AF65-F5344CB8AC3E}">
        <p14:creationId xmlns:p14="http://schemas.microsoft.com/office/powerpoint/2010/main" val="1937323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Video brief - Vid04</a:t>
            </a:r>
          </a:p>
        </p:txBody>
      </p:sp>
      <p:sp>
        <p:nvSpPr>
          <p:cNvPr id="13" name="Content Placeholder 2">
            <a:extLst>
              <a:ext uri="{FF2B5EF4-FFF2-40B4-BE49-F238E27FC236}">
                <a16:creationId xmlns:a16="http://schemas.microsoft.com/office/drawing/2014/main" id="{1601FF00-E3B8-6D4C-BE09-0BFB4288C7CC}"/>
              </a:ext>
            </a:extLst>
          </p:cNvPr>
          <p:cNvSpPr>
            <a:spLocks noGrp="1"/>
          </p:cNvSpPr>
          <p:nvPr>
            <p:ph idx="1"/>
          </p:nvPr>
        </p:nvSpPr>
        <p:spPr>
          <a:xfrm>
            <a:off x="703957" y="1533187"/>
            <a:ext cx="9162713" cy="5752516"/>
          </a:xfrm>
        </p:spPr>
        <p:txBody>
          <a:bodyPr>
            <a:normAutofit fontScale="70000" lnSpcReduction="20000"/>
          </a:bodyPr>
          <a:lstStyle/>
          <a:p>
            <a:pPr marL="0" indent="0">
              <a:buNone/>
            </a:pPr>
            <a:r>
              <a:rPr lang="en-ZA" dirty="0"/>
              <a:t>Screencast video of an expert presenter explaining how to use</a:t>
            </a:r>
            <a:r>
              <a:rPr lang="en-US" dirty="0"/>
              <a:t> the prefix line in Img08 by doing these examples.</a:t>
            </a:r>
          </a:p>
          <a:p>
            <a:pPr marL="457200" indent="-457200">
              <a:buFont typeface="+mj-lt"/>
              <a:buAutoNum type="arabicPeriod"/>
            </a:pPr>
            <a:r>
              <a:rPr lang="en-US" dirty="0"/>
              <a:t>Convert 45nV to V</a:t>
            </a:r>
          </a:p>
          <a:p>
            <a:pPr marL="841157" lvl="1" indent="-457200">
              <a:buFont typeface="+mj-lt"/>
              <a:buAutoNum type="arabicPeriod"/>
            </a:pPr>
            <a:r>
              <a:rPr lang="en-US" dirty="0"/>
              <a:t>To go from smaller units to bigger units we divide</a:t>
            </a:r>
          </a:p>
          <a:p>
            <a:pPr marL="841157" lvl="1" indent="-457200">
              <a:buFont typeface="+mj-lt"/>
              <a:buAutoNum type="arabicPeriod"/>
            </a:pPr>
            <a:r>
              <a:rPr lang="en-US" dirty="0"/>
              <a:t>To go from </a:t>
            </a:r>
            <a:r>
              <a:rPr lang="en-US" dirty="0" err="1"/>
              <a:t>nV</a:t>
            </a:r>
            <a:r>
              <a:rPr lang="en-US" dirty="0"/>
              <a:t> to V we divide by 10</a:t>
            </a:r>
            <a:r>
              <a:rPr lang="en-US" baseline="30000" dirty="0"/>
              <a:t>9</a:t>
            </a:r>
            <a:r>
              <a:rPr lang="en-US" dirty="0"/>
              <a:t>. Do on a calculator counting the number of zeros entered.</a:t>
            </a:r>
          </a:p>
          <a:p>
            <a:pPr marL="457200" indent="-457200">
              <a:buFont typeface="+mj-lt"/>
              <a:buAutoNum type="arabicPeriod"/>
            </a:pPr>
            <a:r>
              <a:rPr lang="en-US" dirty="0"/>
              <a:t>Convert 38.5mV to </a:t>
            </a:r>
            <a:r>
              <a:rPr lang="en-US" dirty="0" err="1"/>
              <a:t>nV</a:t>
            </a:r>
            <a:endParaRPr lang="en-US" dirty="0"/>
          </a:p>
          <a:p>
            <a:pPr marL="841157" lvl="1" indent="-457200">
              <a:buFont typeface="+mj-lt"/>
              <a:buAutoNum type="arabicPeriod"/>
            </a:pPr>
            <a:r>
              <a:rPr lang="en-US" dirty="0"/>
              <a:t>To go from bigger units to smaller units we multiply</a:t>
            </a:r>
          </a:p>
          <a:p>
            <a:pPr marL="841157" lvl="1" indent="-457200">
              <a:buFont typeface="+mj-lt"/>
              <a:buAutoNum type="arabicPeriod"/>
            </a:pPr>
            <a:r>
              <a:rPr lang="en-US" dirty="0"/>
              <a:t>To go from mV to </a:t>
            </a:r>
            <a:r>
              <a:rPr lang="en-US" dirty="0" err="1"/>
              <a:t>nV</a:t>
            </a:r>
            <a:r>
              <a:rPr lang="en-US" dirty="0"/>
              <a:t> we multiply by the difference in the exponents (6)</a:t>
            </a:r>
          </a:p>
          <a:p>
            <a:pPr marL="841157" lvl="1" indent="-457200">
              <a:buFont typeface="+mj-lt"/>
              <a:buAutoNum type="arabicPeriod"/>
            </a:pPr>
            <a:r>
              <a:rPr lang="en-US" dirty="0"/>
              <a:t>Do on a calculator counting the number of zeros entered.</a:t>
            </a:r>
          </a:p>
          <a:p>
            <a:pPr marL="457200" indent="-457200">
              <a:buFont typeface="+mj-lt"/>
              <a:buAutoNum type="arabicPeriod"/>
            </a:pPr>
            <a:r>
              <a:rPr lang="en-US" dirty="0"/>
              <a:t>Convert 6.783 x 10</a:t>
            </a:r>
            <a:r>
              <a:rPr lang="en-US" baseline="30000" dirty="0"/>
              <a:t>-4</a:t>
            </a:r>
            <a:r>
              <a:rPr lang="en-US" dirty="0"/>
              <a:t>kV to mV</a:t>
            </a:r>
          </a:p>
          <a:p>
            <a:pPr marL="841157" lvl="1" indent="-457200">
              <a:buFont typeface="+mj-lt"/>
              <a:buAutoNum type="arabicPeriod"/>
            </a:pPr>
            <a:r>
              <a:rPr lang="en-US" dirty="0"/>
              <a:t>To go from bigger units to smaller units we multiply</a:t>
            </a:r>
          </a:p>
          <a:p>
            <a:pPr marL="841157" lvl="1" indent="-457200">
              <a:buFont typeface="+mj-lt"/>
              <a:buAutoNum type="arabicPeriod"/>
            </a:pPr>
            <a:r>
              <a:rPr lang="en-US" dirty="0"/>
              <a:t>Start by rewriting 6.783 x 10</a:t>
            </a:r>
            <a:r>
              <a:rPr lang="en-US" baseline="30000" dirty="0"/>
              <a:t>-4</a:t>
            </a:r>
            <a:r>
              <a:rPr lang="en-US" dirty="0"/>
              <a:t>kV = 6.783/10</a:t>
            </a:r>
            <a:r>
              <a:rPr lang="en-US" baseline="30000" dirty="0"/>
              <a:t>4</a:t>
            </a:r>
            <a:r>
              <a:rPr lang="en-US" dirty="0"/>
              <a:t> = 0,0006783kV</a:t>
            </a:r>
          </a:p>
          <a:p>
            <a:pPr marL="841157" lvl="1" indent="-457200">
              <a:buFont typeface="+mj-lt"/>
              <a:buAutoNum type="arabicPeriod"/>
            </a:pPr>
            <a:r>
              <a:rPr lang="en-US" dirty="0"/>
              <a:t>Now multiply 0,0006783 by the difference in the exponents (6)</a:t>
            </a:r>
          </a:p>
          <a:p>
            <a:pPr marL="841157" lvl="1" indent="-457200">
              <a:buFont typeface="+mj-lt"/>
              <a:buAutoNum type="arabicPeriod"/>
            </a:pPr>
            <a:r>
              <a:rPr lang="en-US" dirty="0"/>
              <a:t>Do on a calculator counting the number of zeros entered.</a:t>
            </a:r>
          </a:p>
          <a:p>
            <a:pPr marL="457200" indent="-457200">
              <a:buFont typeface="+mj-lt"/>
              <a:buAutoNum type="arabicPeriod"/>
            </a:pPr>
            <a:r>
              <a:rPr lang="en-US" dirty="0"/>
              <a:t>Convert 0.00000824 x 10</a:t>
            </a:r>
            <a:r>
              <a:rPr lang="en-US" baseline="30000" dirty="0"/>
              <a:t>-3</a:t>
            </a:r>
            <a:r>
              <a:rPr lang="en-US" dirty="0"/>
              <a:t>GV to </a:t>
            </a:r>
            <a:r>
              <a:rPr lang="en-US" dirty="0" err="1"/>
              <a:t>nV</a:t>
            </a:r>
            <a:endParaRPr lang="en-US" dirty="0"/>
          </a:p>
          <a:p>
            <a:pPr marL="841157" lvl="1" indent="-457200">
              <a:buFont typeface="+mj-lt"/>
              <a:buAutoNum type="arabicPeriod"/>
            </a:pPr>
            <a:r>
              <a:rPr lang="en-US" dirty="0"/>
              <a:t>To go from bigger units to smaller units we multiply</a:t>
            </a:r>
          </a:p>
          <a:p>
            <a:pPr marL="841157" lvl="1" indent="-457200">
              <a:buFont typeface="+mj-lt"/>
              <a:buAutoNum type="arabicPeriod"/>
            </a:pPr>
            <a:r>
              <a:rPr lang="en-US" dirty="0"/>
              <a:t>Start by rewriting 0.00000824 x 10</a:t>
            </a:r>
            <a:r>
              <a:rPr lang="en-US" baseline="30000" dirty="0"/>
              <a:t>-3</a:t>
            </a:r>
            <a:r>
              <a:rPr lang="en-US" dirty="0"/>
              <a:t>GV = 0.00000824/10</a:t>
            </a:r>
            <a:r>
              <a:rPr lang="en-US" baseline="30000" dirty="0"/>
              <a:t>3</a:t>
            </a:r>
            <a:r>
              <a:rPr lang="en-US" dirty="0"/>
              <a:t>GV = 0,00000000824GV</a:t>
            </a:r>
          </a:p>
          <a:p>
            <a:pPr marL="841157" lvl="1" indent="-457200">
              <a:buFont typeface="+mj-lt"/>
              <a:buAutoNum type="arabicPeriod"/>
            </a:pPr>
            <a:r>
              <a:rPr lang="en-US" dirty="0"/>
              <a:t>Now multiply 0,00000000824 by the difference in the exponents (18)</a:t>
            </a:r>
          </a:p>
          <a:p>
            <a:pPr marL="841157" lvl="1" indent="-457200">
              <a:buFont typeface="+mj-lt"/>
              <a:buAutoNum type="arabicPeriod"/>
            </a:pPr>
            <a:r>
              <a:rPr lang="en-US" dirty="0"/>
              <a:t>Do on a calculator counting the number of zeros entered.</a:t>
            </a:r>
          </a:p>
          <a:p>
            <a:pPr marL="841157" lvl="1" indent="-457200">
              <a:buFont typeface="+mj-lt"/>
              <a:buAutoNum type="arabicPeriod"/>
            </a:pPr>
            <a:r>
              <a:rPr lang="en-US" dirty="0"/>
              <a:t>Rewrite in scientific notation 8.24 x 10</a:t>
            </a:r>
            <a:r>
              <a:rPr lang="en-US" baseline="30000" dirty="0"/>
              <a:t>9</a:t>
            </a:r>
            <a:r>
              <a:rPr lang="en-US" dirty="0"/>
              <a:t> </a:t>
            </a:r>
            <a:r>
              <a:rPr lang="en-US" dirty="0" err="1"/>
              <a:t>nV</a:t>
            </a:r>
            <a:endParaRPr lang="en-US" dirty="0"/>
          </a:p>
          <a:p>
            <a:pPr marL="457200" indent="-457200">
              <a:buFont typeface="+mj-lt"/>
              <a:buAutoNum type="arabicPeriod"/>
            </a:pPr>
            <a:r>
              <a:rPr lang="en-US" dirty="0"/>
              <a:t>Convert 12.3 x 10</a:t>
            </a:r>
            <a:r>
              <a:rPr lang="en-US" baseline="30000" dirty="0"/>
              <a:t>5</a:t>
            </a:r>
            <a:r>
              <a:rPr lang="en-US" dirty="0"/>
              <a:t>pV to </a:t>
            </a:r>
            <a:r>
              <a:rPr lang="en-US" dirty="0" err="1"/>
              <a:t>μV</a:t>
            </a:r>
            <a:endParaRPr lang="en-US" dirty="0"/>
          </a:p>
          <a:p>
            <a:pPr marL="841157" lvl="1" indent="-457200">
              <a:buFont typeface="+mj-lt"/>
              <a:buAutoNum type="arabicPeriod"/>
            </a:pPr>
            <a:r>
              <a:rPr lang="en-US" dirty="0"/>
              <a:t>To go from smaller units to bigger units we divide</a:t>
            </a:r>
          </a:p>
          <a:p>
            <a:pPr marL="841157" lvl="1" indent="-457200">
              <a:buFont typeface="+mj-lt"/>
              <a:buAutoNum type="arabicPeriod"/>
            </a:pPr>
            <a:r>
              <a:rPr lang="en-US" dirty="0"/>
              <a:t>Start by rewriting 12.3 x 10</a:t>
            </a:r>
            <a:r>
              <a:rPr lang="en-US" baseline="30000" dirty="0"/>
              <a:t>5</a:t>
            </a:r>
            <a:r>
              <a:rPr lang="en-US" dirty="0"/>
              <a:t>pV = 1,230,000pV</a:t>
            </a:r>
          </a:p>
          <a:p>
            <a:pPr marL="841157" lvl="1" indent="-457200">
              <a:buFont typeface="+mj-lt"/>
              <a:buAutoNum type="arabicPeriod"/>
            </a:pPr>
            <a:r>
              <a:rPr lang="en-US" dirty="0"/>
              <a:t>Now multiply 1,230,000pV by the difference in the exponents (6)</a:t>
            </a:r>
          </a:p>
          <a:p>
            <a:pPr marL="841157" lvl="1" indent="-457200">
              <a:buFont typeface="+mj-lt"/>
              <a:buAutoNum type="arabicPeriod"/>
            </a:pPr>
            <a:r>
              <a:rPr lang="en-US" dirty="0"/>
              <a:t>Do on a calculator counting the number of zeros entered </a:t>
            </a:r>
            <a:r>
              <a:rPr lang="en-US"/>
              <a:t>– 1.23μV</a:t>
            </a:r>
            <a:endParaRPr lang="en-US" dirty="0"/>
          </a:p>
        </p:txBody>
      </p:sp>
    </p:spTree>
    <p:custDataLst>
      <p:tags r:id="rId1"/>
    </p:custDataLst>
    <p:extLst>
      <p:ext uri="{BB962C8B-B14F-4D97-AF65-F5344CB8AC3E}">
        <p14:creationId xmlns:p14="http://schemas.microsoft.com/office/powerpoint/2010/main" val="2658119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Video brief – Vid05</a:t>
            </a:r>
          </a:p>
        </p:txBody>
      </p:sp>
      <p:sp>
        <p:nvSpPr>
          <p:cNvPr id="3" name="Content Placeholder 2">
            <a:extLst>
              <a:ext uri="{FF2B5EF4-FFF2-40B4-BE49-F238E27FC236}">
                <a16:creationId xmlns:a16="http://schemas.microsoft.com/office/drawing/2014/main" id="{6F0D3B89-CC8C-46A0-9875-809853FB6078}"/>
              </a:ext>
            </a:extLst>
          </p:cNvPr>
          <p:cNvSpPr>
            <a:spLocks noGrp="1"/>
          </p:cNvSpPr>
          <p:nvPr>
            <p:ph idx="1"/>
          </p:nvPr>
        </p:nvSpPr>
        <p:spPr>
          <a:xfrm>
            <a:off x="703957" y="1533187"/>
            <a:ext cx="8831461" cy="3599252"/>
          </a:xfrm>
        </p:spPr>
        <p:txBody>
          <a:bodyPr>
            <a:normAutofit/>
          </a:bodyPr>
          <a:lstStyle/>
          <a:p>
            <a:pPr marL="0" indent="0">
              <a:buNone/>
            </a:pPr>
            <a:r>
              <a:rPr lang="en-ZA" dirty="0"/>
              <a:t>Screencast video of an expert presenter working through the example:</a:t>
            </a:r>
          </a:p>
          <a:p>
            <a:pPr marL="0" indent="0">
              <a:buNone/>
            </a:pPr>
            <a:endParaRPr lang="en-ZA" dirty="0"/>
          </a:p>
          <a:p>
            <a:pPr marL="0" indent="0">
              <a:buNone/>
            </a:pPr>
            <a:r>
              <a:rPr lang="en-ZA" dirty="0"/>
              <a:t>Convert 0.3A into mA.</a:t>
            </a:r>
          </a:p>
          <a:p>
            <a:pPr marL="0" indent="0">
              <a:buNone/>
            </a:pPr>
            <a:r>
              <a:rPr lang="en-ZA" dirty="0"/>
              <a:t>There are 1000mA in 1A. We need to convert from the bigger unit to the smaller unit</a:t>
            </a:r>
          </a:p>
          <a:p>
            <a:pPr marL="0" indent="0">
              <a:buNone/>
            </a:pPr>
            <a:r>
              <a:rPr lang="en-ZA" dirty="0"/>
              <a:t>So we need to multiply 0.3 by 1000 or by 10</a:t>
            </a:r>
            <a:r>
              <a:rPr lang="en-ZA" baseline="30000" dirty="0"/>
              <a:t>3</a:t>
            </a:r>
            <a:r>
              <a:rPr lang="en-ZA" dirty="0"/>
              <a:t>.</a:t>
            </a:r>
          </a:p>
          <a:p>
            <a:pPr marL="0" indent="0">
              <a:buNone/>
            </a:pPr>
            <a:r>
              <a:rPr lang="en-ZA" dirty="0"/>
              <a:t>0.3A x 10</a:t>
            </a:r>
            <a:r>
              <a:rPr lang="en-ZA" baseline="30000" dirty="0"/>
              <a:t>3</a:t>
            </a:r>
            <a:r>
              <a:rPr lang="en-ZA" dirty="0"/>
              <a:t> or 1,000 = 300mA (use calculator and moving the decimal point 3 places to the right.</a:t>
            </a:r>
          </a:p>
        </p:txBody>
      </p:sp>
    </p:spTree>
    <p:custDataLst>
      <p:tags r:id="rId1"/>
    </p:custDataLst>
    <p:extLst>
      <p:ext uri="{BB962C8B-B14F-4D97-AF65-F5344CB8AC3E}">
        <p14:creationId xmlns:p14="http://schemas.microsoft.com/office/powerpoint/2010/main" val="874442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Video brief - Vid06</a:t>
            </a:r>
          </a:p>
        </p:txBody>
      </p:sp>
      <p:sp>
        <p:nvSpPr>
          <p:cNvPr id="3" name="Content Placeholder 2">
            <a:extLst>
              <a:ext uri="{FF2B5EF4-FFF2-40B4-BE49-F238E27FC236}">
                <a16:creationId xmlns:a16="http://schemas.microsoft.com/office/drawing/2014/main" id="{6F0D3B89-CC8C-46A0-9875-809853FB6078}"/>
              </a:ext>
            </a:extLst>
          </p:cNvPr>
          <p:cNvSpPr>
            <a:spLocks noGrp="1"/>
          </p:cNvSpPr>
          <p:nvPr>
            <p:ph idx="1"/>
          </p:nvPr>
        </p:nvSpPr>
        <p:spPr>
          <a:xfrm>
            <a:off x="703957" y="1533187"/>
            <a:ext cx="8831461" cy="3599252"/>
          </a:xfrm>
        </p:spPr>
        <p:txBody>
          <a:bodyPr>
            <a:normAutofit/>
          </a:bodyPr>
          <a:lstStyle/>
          <a:p>
            <a:pPr marL="0" indent="0">
              <a:buNone/>
            </a:pPr>
            <a:r>
              <a:rPr lang="en-ZA" dirty="0"/>
              <a:t>Screencast video of an expert presenter working through the example:</a:t>
            </a:r>
          </a:p>
          <a:p>
            <a:pPr marL="0" indent="0">
              <a:buNone/>
            </a:pPr>
            <a:endParaRPr lang="en-ZA" dirty="0"/>
          </a:p>
          <a:p>
            <a:pPr marL="0" indent="0">
              <a:buNone/>
            </a:pPr>
            <a:r>
              <a:rPr lang="en-ZA" dirty="0"/>
              <a:t>Convert 3.782mV into V</a:t>
            </a:r>
          </a:p>
          <a:p>
            <a:pPr marL="0" indent="0">
              <a:buNone/>
            </a:pPr>
            <a:r>
              <a:rPr lang="en-ZA" dirty="0"/>
              <a:t>There are 1000mV in 1V but this time we are going from the smaller unit to the bigger unit so we need to divide by 1,000 or 10</a:t>
            </a:r>
            <a:r>
              <a:rPr lang="en-ZA" baseline="30000" dirty="0"/>
              <a:t>3</a:t>
            </a:r>
            <a:r>
              <a:rPr lang="en-ZA" dirty="0"/>
              <a:t>.</a:t>
            </a:r>
          </a:p>
          <a:p>
            <a:pPr marL="0" indent="0">
              <a:buNone/>
            </a:pPr>
            <a:r>
              <a:rPr lang="en-ZA" dirty="0"/>
              <a:t>3.782mV = 3.782/1,000 or 3.782/10</a:t>
            </a:r>
            <a:r>
              <a:rPr lang="en-ZA" baseline="30000" dirty="0"/>
              <a:t>3</a:t>
            </a:r>
            <a:r>
              <a:rPr lang="en-ZA" dirty="0"/>
              <a:t> or 3.782 x 10</a:t>
            </a:r>
            <a:r>
              <a:rPr lang="en-ZA" baseline="30000" dirty="0"/>
              <a:t>-3</a:t>
            </a:r>
            <a:r>
              <a:rPr lang="en-ZA" dirty="0"/>
              <a:t>.</a:t>
            </a:r>
          </a:p>
          <a:p>
            <a:pPr marL="0" indent="0">
              <a:buNone/>
            </a:pPr>
            <a:r>
              <a:rPr lang="en-ZA" dirty="0"/>
              <a:t>= 0.003782 (do with calculator and by moving the decimal point 3 places to the left)</a:t>
            </a:r>
          </a:p>
        </p:txBody>
      </p:sp>
    </p:spTree>
    <p:custDataLst>
      <p:tags r:id="rId1"/>
    </p:custDataLst>
    <p:extLst>
      <p:ext uri="{BB962C8B-B14F-4D97-AF65-F5344CB8AC3E}">
        <p14:creationId xmlns:p14="http://schemas.microsoft.com/office/powerpoint/2010/main" val="907002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Gigabyte</a:t>
            </a:r>
          </a:p>
        </p:txBody>
      </p:sp>
      <p:sp>
        <p:nvSpPr>
          <p:cNvPr id="3" name="Content Placeholder 2"/>
          <p:cNvSpPr>
            <a:spLocks noGrp="1"/>
          </p:cNvSpPr>
          <p:nvPr>
            <p:ph idx="1"/>
          </p:nvPr>
        </p:nvSpPr>
        <p:spPr>
          <a:xfrm>
            <a:off x="966193" y="1256757"/>
            <a:ext cx="8382036" cy="749024"/>
          </a:xfrm>
        </p:spPr>
        <p:txBody>
          <a:bodyPr>
            <a:noAutofit/>
          </a:bodyPr>
          <a:lstStyle/>
          <a:p>
            <a:pPr marL="0" indent="0">
              <a:buNone/>
            </a:pPr>
            <a:r>
              <a:rPr lang="en-GB" sz="2400" dirty="0"/>
              <a:t>You probably already know that GB is a shorthand for gigabyte. But what exactly is a gigabyte? The word is made up of 2 parts:</a:t>
            </a:r>
          </a:p>
          <a:p>
            <a:pPr marL="0" indent="0">
              <a:buNone/>
            </a:pPr>
            <a:endParaRPr lang="en-GB" dirty="0"/>
          </a:p>
        </p:txBody>
      </p:sp>
      <p:sp>
        <p:nvSpPr>
          <p:cNvPr id="4" name="TextBox 3">
            <a:extLst>
              <a:ext uri="{FF2B5EF4-FFF2-40B4-BE49-F238E27FC236}">
                <a16:creationId xmlns:a16="http://schemas.microsoft.com/office/drawing/2014/main" id="{6E69862F-2B79-F948-96D8-CA2E4B19CC9F}"/>
              </a:ext>
            </a:extLst>
          </p:cNvPr>
          <p:cNvSpPr txBox="1"/>
          <p:nvPr/>
        </p:nvSpPr>
        <p:spPr>
          <a:xfrm>
            <a:off x="1971804" y="2920178"/>
            <a:ext cx="2647328" cy="1862048"/>
          </a:xfrm>
          <a:prstGeom prst="rect">
            <a:avLst/>
          </a:prstGeom>
          <a:noFill/>
        </p:spPr>
        <p:txBody>
          <a:bodyPr wrap="none" rtlCol="0">
            <a:spAutoFit/>
          </a:bodyPr>
          <a:lstStyle/>
          <a:p>
            <a:r>
              <a:rPr lang="en-GB" sz="11500" b="1" dirty="0"/>
              <a:t>giga</a:t>
            </a:r>
          </a:p>
        </p:txBody>
      </p:sp>
      <p:sp>
        <p:nvSpPr>
          <p:cNvPr id="6" name="TextBox 5">
            <a:extLst>
              <a:ext uri="{FF2B5EF4-FFF2-40B4-BE49-F238E27FC236}">
                <a16:creationId xmlns:a16="http://schemas.microsoft.com/office/drawing/2014/main" id="{50F03DCE-12FA-394C-86D9-E3FFF2C8D88A}"/>
              </a:ext>
            </a:extLst>
          </p:cNvPr>
          <p:cNvSpPr txBox="1"/>
          <p:nvPr/>
        </p:nvSpPr>
        <p:spPr>
          <a:xfrm>
            <a:off x="5157211" y="2920178"/>
            <a:ext cx="2910220" cy="1862048"/>
          </a:xfrm>
          <a:prstGeom prst="rect">
            <a:avLst/>
          </a:prstGeom>
          <a:noFill/>
        </p:spPr>
        <p:txBody>
          <a:bodyPr wrap="none" rtlCol="0">
            <a:spAutoFit/>
          </a:bodyPr>
          <a:lstStyle/>
          <a:p>
            <a:r>
              <a:rPr lang="en-GB" sz="11500" b="1" dirty="0"/>
              <a:t>byte</a:t>
            </a:r>
          </a:p>
        </p:txBody>
      </p:sp>
      <p:sp>
        <p:nvSpPr>
          <p:cNvPr id="7" name="TextBox 6">
            <a:extLst>
              <a:ext uri="{FF2B5EF4-FFF2-40B4-BE49-F238E27FC236}">
                <a16:creationId xmlns:a16="http://schemas.microsoft.com/office/drawing/2014/main" id="{DC94FF47-3482-4146-8E66-9D328BE85653}"/>
              </a:ext>
            </a:extLst>
          </p:cNvPr>
          <p:cNvSpPr txBox="1"/>
          <p:nvPr/>
        </p:nvSpPr>
        <p:spPr>
          <a:xfrm>
            <a:off x="4177397" y="2182064"/>
            <a:ext cx="1396536" cy="3154710"/>
          </a:xfrm>
          <a:prstGeom prst="rect">
            <a:avLst/>
          </a:prstGeom>
          <a:noFill/>
        </p:spPr>
        <p:txBody>
          <a:bodyPr wrap="none" rtlCol="0">
            <a:spAutoFit/>
          </a:bodyPr>
          <a:lstStyle/>
          <a:p>
            <a:r>
              <a:rPr lang="en-GB" sz="19900" b="1" dirty="0"/>
              <a:t>|</a:t>
            </a:r>
          </a:p>
        </p:txBody>
      </p:sp>
      <p:sp>
        <p:nvSpPr>
          <p:cNvPr id="8" name="Rectangle 7">
            <a:extLst>
              <a:ext uri="{FF2B5EF4-FFF2-40B4-BE49-F238E27FC236}">
                <a16:creationId xmlns:a16="http://schemas.microsoft.com/office/drawing/2014/main" id="{E361E8D8-AEC4-C248-93E8-816F597EB996}"/>
              </a:ext>
            </a:extLst>
          </p:cNvPr>
          <p:cNvSpPr/>
          <p:nvPr/>
        </p:nvSpPr>
        <p:spPr>
          <a:xfrm>
            <a:off x="966193" y="2050016"/>
            <a:ext cx="8382035" cy="461665"/>
          </a:xfrm>
          <a:prstGeom prst="rect">
            <a:avLst/>
          </a:prstGeom>
          <a:solidFill>
            <a:schemeClr val="tx2">
              <a:lumMod val="40000"/>
              <a:lumOff val="60000"/>
            </a:schemeClr>
          </a:solidFill>
        </p:spPr>
        <p:txBody>
          <a:bodyPr wrap="square">
            <a:spAutoFit/>
          </a:bodyPr>
          <a:lstStyle/>
          <a:p>
            <a:r>
              <a:rPr lang="en-GB" sz="2400" i="1" dirty="0"/>
              <a:t>Click on each part of the word to learn more.</a:t>
            </a:r>
          </a:p>
        </p:txBody>
      </p:sp>
      <p:pic>
        <p:nvPicPr>
          <p:cNvPr id="9" name="Graphic 8" descr="User">
            <a:extLst>
              <a:ext uri="{FF2B5EF4-FFF2-40B4-BE49-F238E27FC236}">
                <a16:creationId xmlns:a16="http://schemas.microsoft.com/office/drawing/2014/main" id="{6C5CFF63-8077-8946-9B7D-33C0DBF999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48" y="2066132"/>
            <a:ext cx="854046" cy="854046"/>
          </a:xfrm>
          <a:prstGeom prst="rect">
            <a:avLst/>
          </a:prstGeom>
        </p:spPr>
      </p:pic>
    </p:spTree>
    <p:custDataLst>
      <p:tags r:id="rId1"/>
    </p:custDataLst>
    <p:extLst>
      <p:ext uri="{BB962C8B-B14F-4D97-AF65-F5344CB8AC3E}">
        <p14:creationId xmlns:p14="http://schemas.microsoft.com/office/powerpoint/2010/main" val="19141733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Video brief - Vid07</a:t>
            </a:r>
          </a:p>
        </p:txBody>
      </p:sp>
      <p:sp>
        <p:nvSpPr>
          <p:cNvPr id="3" name="Content Placeholder 2">
            <a:extLst>
              <a:ext uri="{FF2B5EF4-FFF2-40B4-BE49-F238E27FC236}">
                <a16:creationId xmlns:a16="http://schemas.microsoft.com/office/drawing/2014/main" id="{6F0D3B89-CC8C-46A0-9875-809853FB6078}"/>
              </a:ext>
            </a:extLst>
          </p:cNvPr>
          <p:cNvSpPr>
            <a:spLocks noGrp="1"/>
          </p:cNvSpPr>
          <p:nvPr>
            <p:ph idx="1"/>
          </p:nvPr>
        </p:nvSpPr>
        <p:spPr>
          <a:xfrm>
            <a:off x="703957" y="1533187"/>
            <a:ext cx="8831461" cy="3599252"/>
          </a:xfrm>
        </p:spPr>
        <p:txBody>
          <a:bodyPr>
            <a:normAutofit/>
          </a:bodyPr>
          <a:lstStyle/>
          <a:p>
            <a:pPr marL="0" indent="0">
              <a:buNone/>
            </a:pPr>
            <a:r>
              <a:rPr lang="en-ZA" dirty="0"/>
              <a:t>Screencast video of an expert presenter working through the example:</a:t>
            </a:r>
          </a:p>
          <a:p>
            <a:pPr marL="0" indent="0">
              <a:buNone/>
            </a:pPr>
            <a:endParaRPr lang="en-ZA" dirty="0"/>
          </a:p>
          <a:p>
            <a:pPr marL="0" indent="0">
              <a:buNone/>
            </a:pPr>
            <a:r>
              <a:rPr lang="en-ZA" dirty="0">
                <a:latin typeface="Arial" panose="020B0604020202020204" pitchFamily="34" charset="0"/>
              </a:rPr>
              <a:t>Convert 6.8</a:t>
            </a:r>
            <a:r>
              <a:rPr lang="el-GR" dirty="0">
                <a:latin typeface="Arial" panose="020B0604020202020204" pitchFamily="34" charset="0"/>
              </a:rPr>
              <a:t>μ</a:t>
            </a:r>
            <a:r>
              <a:rPr lang="en-ZA" dirty="0">
                <a:latin typeface="Arial" panose="020B0604020202020204" pitchFamily="34" charset="0"/>
              </a:rPr>
              <a:t>F to F</a:t>
            </a:r>
          </a:p>
          <a:p>
            <a:pPr marL="0" indent="0">
              <a:buNone/>
            </a:pPr>
            <a:r>
              <a:rPr lang="en-ZA" dirty="0"/>
              <a:t>There are 1,000,000</a:t>
            </a:r>
            <a:r>
              <a:rPr lang="el-GR" dirty="0">
                <a:latin typeface="Arial" panose="020B0604020202020204" pitchFamily="34" charset="0"/>
              </a:rPr>
              <a:t>μ</a:t>
            </a:r>
            <a:r>
              <a:rPr lang="en-ZA" dirty="0">
                <a:latin typeface="Arial" panose="020B0604020202020204" pitchFamily="34" charset="0"/>
              </a:rPr>
              <a:t>F in a F (</a:t>
            </a:r>
            <a:r>
              <a:rPr lang="el-GR" dirty="0">
                <a:latin typeface="Arial" panose="020B0604020202020204" pitchFamily="34" charset="0"/>
              </a:rPr>
              <a:t>μ</a:t>
            </a:r>
            <a:r>
              <a:rPr lang="en-US" dirty="0">
                <a:latin typeface="Arial" panose="020B0604020202020204" pitchFamily="34" charset="0"/>
              </a:rPr>
              <a:t> means 10</a:t>
            </a:r>
            <a:r>
              <a:rPr lang="en-US" baseline="30000" dirty="0">
                <a:latin typeface="Arial" panose="020B0604020202020204" pitchFamily="34" charset="0"/>
              </a:rPr>
              <a:t>-6</a:t>
            </a:r>
            <a:r>
              <a:rPr lang="en-US" dirty="0">
                <a:latin typeface="Arial" panose="020B0604020202020204" pitchFamily="34" charset="0"/>
              </a:rPr>
              <a:t>). We are moving from the smaller to the bigger unit so we need to divide by 10</a:t>
            </a:r>
            <a:r>
              <a:rPr lang="en-US" baseline="30000" dirty="0">
                <a:latin typeface="Arial" panose="020B0604020202020204" pitchFamily="34" charset="0"/>
              </a:rPr>
              <a:t>6 </a:t>
            </a:r>
            <a:r>
              <a:rPr lang="en-US" dirty="0">
                <a:latin typeface="Arial" panose="020B0604020202020204" pitchFamily="34" charset="0"/>
              </a:rPr>
              <a:t>or multiply by 10</a:t>
            </a:r>
            <a:r>
              <a:rPr lang="en-US" baseline="30000" dirty="0">
                <a:latin typeface="Arial" panose="020B0604020202020204" pitchFamily="34" charset="0"/>
              </a:rPr>
              <a:t>-6</a:t>
            </a:r>
            <a:r>
              <a:rPr lang="en-US" dirty="0">
                <a:latin typeface="Arial" panose="020B0604020202020204" pitchFamily="34" charset="0"/>
              </a:rPr>
              <a:t>. </a:t>
            </a:r>
          </a:p>
          <a:p>
            <a:pPr marL="0" indent="0">
              <a:buNone/>
            </a:pPr>
            <a:r>
              <a:rPr lang="en-US" dirty="0">
                <a:latin typeface="Arial" panose="020B0604020202020204" pitchFamily="34" charset="0"/>
              </a:rPr>
              <a:t>6.8</a:t>
            </a:r>
            <a:r>
              <a:rPr lang="el-GR" dirty="0">
                <a:latin typeface="Arial" panose="020B0604020202020204" pitchFamily="34" charset="0"/>
              </a:rPr>
              <a:t>μ</a:t>
            </a:r>
            <a:r>
              <a:rPr lang="en-ZA" dirty="0">
                <a:latin typeface="Arial" panose="020B0604020202020204" pitchFamily="34" charset="0"/>
              </a:rPr>
              <a:t>F x 10</a:t>
            </a:r>
            <a:r>
              <a:rPr lang="en-ZA" baseline="30000" dirty="0">
                <a:latin typeface="Arial" panose="020B0604020202020204" pitchFamily="34" charset="0"/>
              </a:rPr>
              <a:t>-6</a:t>
            </a:r>
            <a:r>
              <a:rPr lang="en-ZA" dirty="0">
                <a:latin typeface="Arial" panose="020B0604020202020204" pitchFamily="34" charset="0"/>
              </a:rPr>
              <a:t> 6.8</a:t>
            </a:r>
            <a:r>
              <a:rPr lang="el-GR" dirty="0">
                <a:latin typeface="Arial" panose="020B0604020202020204" pitchFamily="34" charset="0"/>
              </a:rPr>
              <a:t>μ</a:t>
            </a:r>
            <a:r>
              <a:rPr lang="en-ZA" dirty="0">
                <a:latin typeface="Arial" panose="020B0604020202020204" pitchFamily="34" charset="0"/>
              </a:rPr>
              <a:t>F/10</a:t>
            </a:r>
            <a:r>
              <a:rPr lang="en-ZA" baseline="30000" dirty="0">
                <a:latin typeface="Arial" panose="020B0604020202020204" pitchFamily="34" charset="0"/>
              </a:rPr>
              <a:t>6</a:t>
            </a:r>
            <a:r>
              <a:rPr lang="en-ZA" dirty="0">
                <a:latin typeface="Arial" panose="020B0604020202020204" pitchFamily="34" charset="0"/>
              </a:rPr>
              <a:t> = 0.0000068F (do with calculator and by moving the decimal point 6 places to the left)</a:t>
            </a:r>
            <a:endParaRPr lang="en-ZA" baseline="30000" dirty="0"/>
          </a:p>
        </p:txBody>
      </p:sp>
    </p:spTree>
    <p:custDataLst>
      <p:tags r:id="rId1"/>
    </p:custDataLst>
    <p:extLst>
      <p:ext uri="{BB962C8B-B14F-4D97-AF65-F5344CB8AC3E}">
        <p14:creationId xmlns:p14="http://schemas.microsoft.com/office/powerpoint/2010/main" val="42362475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Video brief - Vid08</a:t>
            </a:r>
          </a:p>
        </p:txBody>
      </p:sp>
      <p:sp>
        <p:nvSpPr>
          <p:cNvPr id="3" name="Content Placeholder 2">
            <a:extLst>
              <a:ext uri="{FF2B5EF4-FFF2-40B4-BE49-F238E27FC236}">
                <a16:creationId xmlns:a16="http://schemas.microsoft.com/office/drawing/2014/main" id="{6F0D3B89-CC8C-46A0-9875-809853FB6078}"/>
              </a:ext>
            </a:extLst>
          </p:cNvPr>
          <p:cNvSpPr>
            <a:spLocks noGrp="1"/>
          </p:cNvSpPr>
          <p:nvPr>
            <p:ph idx="1"/>
          </p:nvPr>
        </p:nvSpPr>
        <p:spPr>
          <a:xfrm>
            <a:off x="703957" y="1533187"/>
            <a:ext cx="8831461" cy="3599252"/>
          </a:xfrm>
        </p:spPr>
        <p:txBody>
          <a:bodyPr>
            <a:normAutofit/>
          </a:bodyPr>
          <a:lstStyle/>
          <a:p>
            <a:pPr marL="0" indent="0">
              <a:buNone/>
            </a:pPr>
            <a:r>
              <a:rPr lang="en-ZA" dirty="0"/>
              <a:t>Screencast video of an expert presenter working through the example:</a:t>
            </a:r>
          </a:p>
          <a:p>
            <a:pPr marL="0" indent="0">
              <a:buNone/>
            </a:pPr>
            <a:endParaRPr lang="en-ZA" dirty="0"/>
          </a:p>
          <a:p>
            <a:pPr marL="0" indent="0">
              <a:buNone/>
            </a:pPr>
            <a:r>
              <a:rPr lang="en-ZA" dirty="0">
                <a:latin typeface="Arial" panose="020B0604020202020204" pitchFamily="34" charset="0"/>
              </a:rPr>
              <a:t>Convert </a:t>
            </a:r>
            <a:r>
              <a:rPr lang="en-US" dirty="0">
                <a:latin typeface="Arial" panose="020B0604020202020204" pitchFamily="34" charset="0"/>
              </a:rPr>
              <a:t>765kV to V.</a:t>
            </a:r>
            <a:endParaRPr lang="en-ZA" dirty="0">
              <a:latin typeface="Arial" panose="020B0604020202020204" pitchFamily="34" charset="0"/>
            </a:endParaRPr>
          </a:p>
          <a:p>
            <a:pPr marL="0" indent="0">
              <a:buNone/>
            </a:pPr>
            <a:r>
              <a:rPr lang="en-US" dirty="0"/>
              <a:t>There are 1,000 or 10</a:t>
            </a:r>
            <a:r>
              <a:rPr lang="en-US" baseline="30000" dirty="0"/>
              <a:t>3</a:t>
            </a:r>
            <a:r>
              <a:rPr lang="en-US" dirty="0"/>
              <a:t>V in 1kV. We are moving from the bigger unit to the smaller unit so we need to multiply by 10</a:t>
            </a:r>
            <a:r>
              <a:rPr lang="en-US" baseline="30000" dirty="0"/>
              <a:t>3</a:t>
            </a:r>
            <a:r>
              <a:rPr lang="en-US" dirty="0"/>
              <a:t>.</a:t>
            </a:r>
          </a:p>
          <a:p>
            <a:pPr marL="0" indent="0">
              <a:buNone/>
            </a:pPr>
            <a:r>
              <a:rPr lang="en-ZA" dirty="0"/>
              <a:t>765kV = 765 x 10</a:t>
            </a:r>
            <a:r>
              <a:rPr lang="en-ZA" baseline="30000" dirty="0"/>
              <a:t>3</a:t>
            </a:r>
            <a:r>
              <a:rPr lang="en-ZA" dirty="0"/>
              <a:t>V or 765kV = 765 x 1,000V</a:t>
            </a:r>
          </a:p>
          <a:p>
            <a:pPr marL="0" indent="0">
              <a:buNone/>
            </a:pPr>
            <a:r>
              <a:rPr lang="en-ZA" dirty="0"/>
              <a:t>=765,000V</a:t>
            </a:r>
          </a:p>
        </p:txBody>
      </p:sp>
    </p:spTree>
    <p:custDataLst>
      <p:tags r:id="rId1"/>
    </p:custDataLst>
    <p:extLst>
      <p:ext uri="{BB962C8B-B14F-4D97-AF65-F5344CB8AC3E}">
        <p14:creationId xmlns:p14="http://schemas.microsoft.com/office/powerpoint/2010/main" val="6697587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Video brief - Vid09</a:t>
            </a:r>
          </a:p>
        </p:txBody>
      </p:sp>
      <p:sp>
        <p:nvSpPr>
          <p:cNvPr id="3" name="Content Placeholder 2">
            <a:extLst>
              <a:ext uri="{FF2B5EF4-FFF2-40B4-BE49-F238E27FC236}">
                <a16:creationId xmlns:a16="http://schemas.microsoft.com/office/drawing/2014/main" id="{6F0D3B89-CC8C-46A0-9875-809853FB6078}"/>
              </a:ext>
            </a:extLst>
          </p:cNvPr>
          <p:cNvSpPr>
            <a:spLocks noGrp="1"/>
          </p:cNvSpPr>
          <p:nvPr>
            <p:ph idx="1"/>
          </p:nvPr>
        </p:nvSpPr>
        <p:spPr>
          <a:xfrm>
            <a:off x="703957" y="1533187"/>
            <a:ext cx="8831461" cy="3599252"/>
          </a:xfrm>
        </p:spPr>
        <p:txBody>
          <a:bodyPr>
            <a:normAutofit lnSpcReduction="10000"/>
          </a:bodyPr>
          <a:lstStyle/>
          <a:p>
            <a:pPr marL="0" indent="0">
              <a:buNone/>
            </a:pPr>
            <a:r>
              <a:rPr lang="en-ZA" dirty="0"/>
              <a:t>Screencast video of an expert presenter working through the example:</a:t>
            </a:r>
          </a:p>
          <a:p>
            <a:pPr marL="0" indent="0">
              <a:buNone/>
            </a:pPr>
            <a:endParaRPr lang="en-ZA" dirty="0"/>
          </a:p>
          <a:p>
            <a:pPr marL="0" indent="0">
              <a:buNone/>
            </a:pPr>
            <a:r>
              <a:rPr lang="en-ZA" dirty="0">
                <a:latin typeface="Arial" panose="020B0604020202020204" pitchFamily="34" charset="0"/>
              </a:rPr>
              <a:t>Convert </a:t>
            </a:r>
            <a:r>
              <a:rPr lang="en-US" dirty="0">
                <a:latin typeface="Arial" panose="020B0604020202020204" pitchFamily="34" charset="0"/>
              </a:rPr>
              <a:t>5.45μΩ to kΩ.</a:t>
            </a:r>
            <a:endParaRPr lang="en-ZA" dirty="0">
              <a:latin typeface="Arial" panose="020B0604020202020204" pitchFamily="34" charset="0"/>
            </a:endParaRPr>
          </a:p>
          <a:p>
            <a:pPr marL="0" indent="0">
              <a:buNone/>
            </a:pPr>
            <a:r>
              <a:rPr lang="en-US" dirty="0"/>
              <a:t>There are 1 000 000 or 10</a:t>
            </a:r>
            <a:r>
              <a:rPr lang="en-US" baseline="30000" dirty="0"/>
              <a:t>6</a:t>
            </a:r>
            <a:r>
              <a:rPr lang="en-US" dirty="0">
                <a:latin typeface="Arial" panose="020B0604020202020204" pitchFamily="34" charset="0"/>
              </a:rPr>
              <a:t>μΩ</a:t>
            </a:r>
            <a:r>
              <a:rPr lang="en-US" dirty="0"/>
              <a:t> in 1</a:t>
            </a:r>
            <a:r>
              <a:rPr lang="en-US" dirty="0">
                <a:latin typeface="Arial" panose="020B0604020202020204" pitchFamily="34" charset="0"/>
              </a:rPr>
              <a:t>Ω</a:t>
            </a:r>
            <a:r>
              <a:rPr lang="en-US" dirty="0"/>
              <a:t>. We are moving from the smaller unit to the bigger unit so we need to divide by 10</a:t>
            </a:r>
            <a:r>
              <a:rPr lang="en-US" baseline="30000" dirty="0"/>
              <a:t>6</a:t>
            </a:r>
            <a:r>
              <a:rPr lang="en-US" dirty="0"/>
              <a:t>.</a:t>
            </a:r>
          </a:p>
          <a:p>
            <a:pPr marL="0" indent="0">
              <a:buNone/>
            </a:pPr>
            <a:r>
              <a:rPr lang="en-ZA" dirty="0"/>
              <a:t>5.45</a:t>
            </a:r>
            <a:r>
              <a:rPr lang="en-US" dirty="0" err="1">
                <a:latin typeface="Arial" panose="020B0604020202020204" pitchFamily="34" charset="0"/>
              </a:rPr>
              <a:t>μ</a:t>
            </a:r>
            <a:r>
              <a:rPr lang="en-US" dirty="0">
                <a:latin typeface="Arial" panose="020B0604020202020204" pitchFamily="34" charset="0"/>
              </a:rPr>
              <a:t>Ω</a:t>
            </a:r>
            <a:r>
              <a:rPr lang="en-ZA" dirty="0"/>
              <a:t> = 5.45 / 10</a:t>
            </a:r>
            <a:r>
              <a:rPr lang="en-ZA" baseline="30000" dirty="0"/>
              <a:t>6</a:t>
            </a:r>
            <a:r>
              <a:rPr lang="en-US" dirty="0">
                <a:latin typeface="Arial" panose="020B0604020202020204" pitchFamily="34" charset="0"/>
              </a:rPr>
              <a:t>Ω</a:t>
            </a:r>
            <a:r>
              <a:rPr lang="en-ZA" dirty="0"/>
              <a:t> or 5.45</a:t>
            </a:r>
            <a:r>
              <a:rPr lang="en-US" dirty="0" err="1">
                <a:latin typeface="Arial" panose="020B0604020202020204" pitchFamily="34" charset="0"/>
              </a:rPr>
              <a:t>μ</a:t>
            </a:r>
            <a:r>
              <a:rPr lang="en-US" dirty="0">
                <a:latin typeface="Arial" panose="020B0604020202020204" pitchFamily="34" charset="0"/>
              </a:rPr>
              <a:t>Ω</a:t>
            </a:r>
            <a:r>
              <a:rPr lang="en-ZA" dirty="0"/>
              <a:t> = 0,00000545</a:t>
            </a:r>
            <a:r>
              <a:rPr lang="en-US" dirty="0">
                <a:latin typeface="Arial" panose="020B0604020202020204" pitchFamily="34" charset="0"/>
              </a:rPr>
              <a:t>Ω = 5.45 x 10</a:t>
            </a:r>
            <a:r>
              <a:rPr lang="en-US" baseline="30000" dirty="0">
                <a:latin typeface="Arial" panose="020B0604020202020204" pitchFamily="34" charset="0"/>
              </a:rPr>
              <a:t>-6</a:t>
            </a:r>
            <a:r>
              <a:rPr lang="en-US" dirty="0">
                <a:latin typeface="Arial" panose="020B0604020202020204" pitchFamily="34" charset="0"/>
              </a:rPr>
              <a:t>Ω</a:t>
            </a:r>
          </a:p>
          <a:p>
            <a:pPr marL="0" indent="0">
              <a:buNone/>
            </a:pPr>
            <a:r>
              <a:rPr lang="en-US" dirty="0">
                <a:latin typeface="Arial" panose="020B0604020202020204" pitchFamily="34" charset="0"/>
              </a:rPr>
              <a:t>But we now need to convert for Ω to kΩ so we need to divide by 1 000.</a:t>
            </a:r>
          </a:p>
          <a:p>
            <a:pPr marL="0" indent="0">
              <a:buNone/>
            </a:pPr>
            <a:r>
              <a:rPr lang="en-US" dirty="0">
                <a:latin typeface="Arial" panose="020B0604020202020204" pitchFamily="34" charset="0"/>
              </a:rPr>
              <a:t>5.54 x 10</a:t>
            </a:r>
            <a:r>
              <a:rPr lang="en-US" baseline="30000" dirty="0">
                <a:latin typeface="Arial" panose="020B0604020202020204" pitchFamily="34" charset="0"/>
              </a:rPr>
              <a:t>-6</a:t>
            </a:r>
            <a:r>
              <a:rPr lang="en-US" dirty="0">
                <a:latin typeface="Arial" panose="020B0604020202020204" pitchFamily="34" charset="0"/>
              </a:rPr>
              <a:t>Ω / 1 000 = 5.45 x 10</a:t>
            </a:r>
            <a:r>
              <a:rPr lang="en-US" baseline="30000" dirty="0">
                <a:latin typeface="Arial" panose="020B0604020202020204" pitchFamily="34" charset="0"/>
              </a:rPr>
              <a:t>-9</a:t>
            </a:r>
            <a:r>
              <a:rPr lang="en-US" dirty="0">
                <a:latin typeface="Arial" panose="020B0604020202020204" pitchFamily="34" charset="0"/>
              </a:rPr>
              <a:t>kΩ</a:t>
            </a:r>
            <a:endParaRPr lang="en-ZA" dirty="0"/>
          </a:p>
        </p:txBody>
      </p:sp>
    </p:spTree>
    <p:custDataLst>
      <p:tags r:id="rId1"/>
    </p:custDataLst>
    <p:extLst>
      <p:ext uri="{BB962C8B-B14F-4D97-AF65-F5344CB8AC3E}">
        <p14:creationId xmlns:p14="http://schemas.microsoft.com/office/powerpoint/2010/main" val="3209375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1 billion bytes</a:t>
            </a:r>
          </a:p>
        </p:txBody>
      </p:sp>
      <p:sp>
        <p:nvSpPr>
          <p:cNvPr id="3" name="Content Placeholder 2"/>
          <p:cNvSpPr>
            <a:spLocks noGrp="1"/>
          </p:cNvSpPr>
          <p:nvPr>
            <p:ph idx="1"/>
          </p:nvPr>
        </p:nvSpPr>
        <p:spPr>
          <a:xfrm>
            <a:off x="966193" y="1256756"/>
            <a:ext cx="8707196" cy="4303386"/>
          </a:xfrm>
        </p:spPr>
        <p:txBody>
          <a:bodyPr>
            <a:noAutofit/>
          </a:bodyPr>
          <a:lstStyle/>
          <a:p>
            <a:pPr marL="0" indent="0">
              <a:buNone/>
            </a:pPr>
            <a:r>
              <a:rPr lang="en-GB" sz="2400" dirty="0"/>
              <a:t>So 1 gigabyte is the same thing as saying 1 billion bytes. Therefore, 30GB is the same thing as 30 billion bytes. In the MTN advert what do you think is the best way of writing this number?</a:t>
            </a:r>
          </a:p>
          <a:p>
            <a:pPr marL="0" indent="0">
              <a:buNone/>
            </a:pPr>
            <a:endParaRPr lang="en-GB" sz="2400" dirty="0"/>
          </a:p>
          <a:p>
            <a:pPr marL="457200" indent="-457200">
              <a:buFont typeface="+mj-lt"/>
              <a:buAutoNum type="alphaLcParenR"/>
            </a:pPr>
            <a:r>
              <a:rPr lang="en-GB" sz="2400" dirty="0"/>
              <a:t>30GB</a:t>
            </a:r>
          </a:p>
          <a:p>
            <a:pPr marL="457200" indent="-457200">
              <a:buFont typeface="+mj-lt"/>
              <a:buAutoNum type="alphaLcParenR"/>
            </a:pPr>
            <a:r>
              <a:rPr lang="en-GB" sz="2400" dirty="0"/>
              <a:t>30 gigabytes</a:t>
            </a:r>
          </a:p>
          <a:p>
            <a:pPr marL="457200" indent="-457200">
              <a:buFont typeface="+mj-lt"/>
              <a:buAutoNum type="alphaLcParenR"/>
            </a:pPr>
            <a:r>
              <a:rPr lang="en-GB" sz="2400" dirty="0"/>
              <a:t>30 billion bytes</a:t>
            </a:r>
          </a:p>
          <a:p>
            <a:pPr marL="457200" indent="-457200">
              <a:buFont typeface="+mj-lt"/>
              <a:buAutoNum type="alphaLcParenR"/>
            </a:pPr>
            <a:r>
              <a:rPr lang="en-GB" sz="2400" dirty="0"/>
              <a:t>30 000 000 000 bytes</a:t>
            </a:r>
            <a:endParaRPr lang="en-GB" dirty="0"/>
          </a:p>
        </p:txBody>
      </p:sp>
    </p:spTree>
    <p:custDataLst>
      <p:tags r:id="rId1"/>
    </p:custDataLst>
    <p:extLst>
      <p:ext uri="{BB962C8B-B14F-4D97-AF65-F5344CB8AC3E}">
        <p14:creationId xmlns:p14="http://schemas.microsoft.com/office/powerpoint/2010/main" val="4187618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Some everyday prefix examples</a:t>
            </a:r>
          </a:p>
        </p:txBody>
      </p:sp>
      <p:sp>
        <p:nvSpPr>
          <p:cNvPr id="3" name="Content Placeholder 2"/>
          <p:cNvSpPr>
            <a:spLocks noGrp="1"/>
          </p:cNvSpPr>
          <p:nvPr>
            <p:ph idx="1"/>
          </p:nvPr>
        </p:nvSpPr>
        <p:spPr>
          <a:xfrm>
            <a:off x="966193" y="1256757"/>
            <a:ext cx="8309120" cy="2131060"/>
          </a:xfrm>
        </p:spPr>
        <p:txBody>
          <a:bodyPr>
            <a:noAutofit/>
          </a:bodyPr>
          <a:lstStyle/>
          <a:p>
            <a:pPr marL="0" indent="0">
              <a:buNone/>
            </a:pPr>
            <a:r>
              <a:rPr lang="en-GB" sz="2400" dirty="0"/>
              <a:t>When MTN write 30GB, this is the same thing as 30 000 000 000 bytes but, obviously, 30GB is much easier and simpler to write.</a:t>
            </a:r>
          </a:p>
          <a:p>
            <a:pPr marL="0" indent="0">
              <a:buNone/>
            </a:pPr>
            <a:endParaRPr lang="en-GB" sz="2400" dirty="0"/>
          </a:p>
          <a:p>
            <a:pPr marL="0" indent="0">
              <a:buNone/>
            </a:pPr>
            <a:r>
              <a:rPr lang="en-GB" sz="2400" dirty="0"/>
              <a:t>This is the same for lots of different numbers – numbers you use every day.</a:t>
            </a:r>
          </a:p>
        </p:txBody>
      </p:sp>
      <p:sp>
        <p:nvSpPr>
          <p:cNvPr id="6" name="Rectangle 5">
            <a:extLst>
              <a:ext uri="{FF2B5EF4-FFF2-40B4-BE49-F238E27FC236}">
                <a16:creationId xmlns:a16="http://schemas.microsoft.com/office/drawing/2014/main" id="{C54F73FE-8ECD-E645-B4D2-858AF5B6A2C2}"/>
              </a:ext>
            </a:extLst>
          </p:cNvPr>
          <p:cNvSpPr/>
          <p:nvPr/>
        </p:nvSpPr>
        <p:spPr>
          <a:xfrm>
            <a:off x="6432988" y="4422357"/>
            <a:ext cx="2178648" cy="84497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t>See another example</a:t>
            </a:r>
          </a:p>
        </p:txBody>
      </p:sp>
      <p:sp>
        <p:nvSpPr>
          <p:cNvPr id="4" name="Rounded Rectangle 3">
            <a:extLst>
              <a:ext uri="{FF2B5EF4-FFF2-40B4-BE49-F238E27FC236}">
                <a16:creationId xmlns:a16="http://schemas.microsoft.com/office/drawing/2014/main" id="{0E75F6C4-D719-5845-9C3E-AC81A351E5EA}"/>
              </a:ext>
            </a:extLst>
          </p:cNvPr>
          <p:cNvSpPr/>
          <p:nvPr/>
        </p:nvSpPr>
        <p:spPr>
          <a:xfrm>
            <a:off x="966193" y="4218038"/>
            <a:ext cx="5265174" cy="1253611"/>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C996B052-4254-5845-8FE5-5A20E23E044E}"/>
              </a:ext>
            </a:extLst>
          </p:cNvPr>
          <p:cNvSpPr txBox="1"/>
          <p:nvPr/>
        </p:nvSpPr>
        <p:spPr>
          <a:xfrm>
            <a:off x="1760424" y="4614010"/>
            <a:ext cx="3676712" cy="461665"/>
          </a:xfrm>
          <a:prstGeom prst="rect">
            <a:avLst/>
          </a:prstGeom>
          <a:noFill/>
        </p:spPr>
        <p:txBody>
          <a:bodyPr wrap="none" rtlCol="0">
            <a:spAutoFit/>
          </a:bodyPr>
          <a:lstStyle/>
          <a:p>
            <a:r>
              <a:rPr lang="en-GB" sz="2400" dirty="0"/>
              <a:t>1km = 1 kilometre = 1,000m</a:t>
            </a:r>
          </a:p>
        </p:txBody>
      </p:sp>
      <p:sp>
        <p:nvSpPr>
          <p:cNvPr id="8" name="Rectangle 7">
            <a:extLst>
              <a:ext uri="{FF2B5EF4-FFF2-40B4-BE49-F238E27FC236}">
                <a16:creationId xmlns:a16="http://schemas.microsoft.com/office/drawing/2014/main" id="{ED0F39FE-ABFC-434F-8991-7748E1C924D7}"/>
              </a:ext>
            </a:extLst>
          </p:cNvPr>
          <p:cNvSpPr/>
          <p:nvPr/>
        </p:nvSpPr>
        <p:spPr>
          <a:xfrm>
            <a:off x="980940" y="3224176"/>
            <a:ext cx="8382035" cy="830997"/>
          </a:xfrm>
          <a:prstGeom prst="rect">
            <a:avLst/>
          </a:prstGeom>
          <a:solidFill>
            <a:schemeClr val="tx2">
              <a:lumMod val="40000"/>
              <a:lumOff val="60000"/>
            </a:schemeClr>
          </a:solidFill>
        </p:spPr>
        <p:txBody>
          <a:bodyPr wrap="square">
            <a:spAutoFit/>
          </a:bodyPr>
          <a:lstStyle/>
          <a:p>
            <a:r>
              <a:rPr lang="en-GB" sz="2400" i="1" dirty="0"/>
              <a:t>Click the button to see some everyday examples of number prefixes.</a:t>
            </a:r>
          </a:p>
        </p:txBody>
      </p:sp>
      <p:pic>
        <p:nvPicPr>
          <p:cNvPr id="9" name="Graphic 8" descr="User">
            <a:extLst>
              <a:ext uri="{FF2B5EF4-FFF2-40B4-BE49-F238E27FC236}">
                <a16:creationId xmlns:a16="http://schemas.microsoft.com/office/drawing/2014/main" id="{E2092FAE-43D4-A64D-8926-8B141ADBB9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47" y="3240292"/>
            <a:ext cx="854046" cy="854046"/>
          </a:xfrm>
          <a:prstGeom prst="rect">
            <a:avLst/>
          </a:prstGeom>
        </p:spPr>
      </p:pic>
    </p:spTree>
    <p:custDataLst>
      <p:tags r:id="rId1"/>
    </p:custDataLst>
    <p:extLst>
      <p:ext uri="{BB962C8B-B14F-4D97-AF65-F5344CB8AC3E}">
        <p14:creationId xmlns:p14="http://schemas.microsoft.com/office/powerpoint/2010/main" val="3334205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Another shorthand for very big numbers</a:t>
            </a:r>
          </a:p>
        </p:txBody>
      </p:sp>
      <p:sp>
        <p:nvSpPr>
          <p:cNvPr id="3" name="Content Placeholder 2"/>
          <p:cNvSpPr>
            <a:spLocks noGrp="1"/>
          </p:cNvSpPr>
          <p:nvPr>
            <p:ph idx="1"/>
          </p:nvPr>
        </p:nvSpPr>
        <p:spPr>
          <a:xfrm>
            <a:off x="942062" y="1515557"/>
            <a:ext cx="8309120" cy="4000340"/>
          </a:xfrm>
        </p:spPr>
        <p:txBody>
          <a:bodyPr>
            <a:noAutofit/>
          </a:bodyPr>
          <a:lstStyle/>
          <a:p>
            <a:pPr marL="0" indent="0">
              <a:buNone/>
            </a:pPr>
            <a:r>
              <a:rPr lang="en-GB" sz="2400" dirty="0"/>
              <a:t>Let’s go back to our 30GB example. We saw that</a:t>
            </a:r>
          </a:p>
          <a:p>
            <a:pPr marL="0" indent="0" algn="ctr">
              <a:buNone/>
            </a:pPr>
            <a:r>
              <a:rPr lang="en-GB" sz="3600" b="1" dirty="0"/>
              <a:t>30GB = 30 billion bytes</a:t>
            </a:r>
          </a:p>
          <a:p>
            <a:pPr marL="0" indent="0">
              <a:buNone/>
            </a:pPr>
            <a:r>
              <a:rPr lang="en-GB" sz="2400" dirty="0"/>
              <a:t>But we also saw that we can write 30 billion out as a big number.</a:t>
            </a:r>
          </a:p>
          <a:p>
            <a:pPr marL="0" indent="0" algn="ctr">
              <a:buNone/>
            </a:pPr>
            <a:r>
              <a:rPr lang="en-GB" sz="3600" b="1" dirty="0"/>
              <a:t>30 billion = 30 000 000 000</a:t>
            </a:r>
          </a:p>
          <a:p>
            <a:pPr marL="0" indent="0">
              <a:buNone/>
            </a:pPr>
            <a:r>
              <a:rPr lang="en-GB" sz="2400" dirty="0"/>
              <a:t>We could make this a bit simpler by saying that</a:t>
            </a:r>
          </a:p>
          <a:p>
            <a:pPr marL="0" indent="0" algn="ctr">
              <a:buNone/>
            </a:pPr>
            <a:r>
              <a:rPr lang="en-GB" sz="3600" b="1" dirty="0"/>
              <a:t>= 30 000 000 000 = 30 x 1 000 000 000</a:t>
            </a:r>
          </a:p>
          <a:p>
            <a:pPr marL="0" indent="0">
              <a:buNone/>
            </a:pPr>
            <a:r>
              <a:rPr lang="en-GB" sz="2400" dirty="0"/>
              <a:t>But even this is very long and difficult to read and write. Is there an easier way?</a:t>
            </a:r>
          </a:p>
        </p:txBody>
      </p:sp>
    </p:spTree>
    <p:custDataLst>
      <p:tags r:id="rId1"/>
    </p:custDataLst>
    <p:extLst>
      <p:ext uri="{BB962C8B-B14F-4D97-AF65-F5344CB8AC3E}">
        <p14:creationId xmlns:p14="http://schemas.microsoft.com/office/powerpoint/2010/main" val="3452090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Exponents!</a:t>
            </a:r>
          </a:p>
        </p:txBody>
      </p:sp>
      <p:sp>
        <p:nvSpPr>
          <p:cNvPr id="3" name="Content Placeholder 2"/>
          <p:cNvSpPr>
            <a:spLocks noGrp="1"/>
          </p:cNvSpPr>
          <p:nvPr>
            <p:ph idx="1"/>
          </p:nvPr>
        </p:nvSpPr>
        <p:spPr>
          <a:xfrm>
            <a:off x="809327" y="1205841"/>
            <a:ext cx="8611163" cy="3956095"/>
          </a:xfrm>
        </p:spPr>
        <p:txBody>
          <a:bodyPr>
            <a:noAutofit/>
          </a:bodyPr>
          <a:lstStyle/>
          <a:p>
            <a:pPr marL="0" indent="0">
              <a:buNone/>
            </a:pPr>
            <a:r>
              <a:rPr lang="en-GB" sz="2400" dirty="0"/>
              <a:t>Have a look at this.</a:t>
            </a:r>
          </a:p>
          <a:p>
            <a:pPr marL="0" indent="0">
              <a:buNone/>
            </a:pPr>
            <a:r>
              <a:rPr lang="en-GB" sz="2400" dirty="0"/>
              <a:t>100 = 10 x 10</a:t>
            </a:r>
          </a:p>
          <a:p>
            <a:pPr marL="0" indent="0">
              <a:buNone/>
            </a:pPr>
            <a:r>
              <a:rPr lang="en-GB" sz="2400" dirty="0"/>
              <a:t>1 000 = 10 x 10 x 10</a:t>
            </a:r>
          </a:p>
          <a:p>
            <a:pPr marL="0" indent="0">
              <a:buNone/>
            </a:pPr>
            <a:r>
              <a:rPr lang="en-GB" sz="2400" dirty="0"/>
              <a:t>10 000 = 10 x 10 x 10 x 10</a:t>
            </a:r>
          </a:p>
          <a:p>
            <a:pPr marL="0" indent="0">
              <a:buNone/>
            </a:pPr>
            <a:r>
              <a:rPr lang="en-GB" sz="2400" dirty="0"/>
              <a:t>100 000 = 10 x 10 x 10 x 10 x 10</a:t>
            </a:r>
          </a:p>
          <a:p>
            <a:pPr marL="0" indent="0">
              <a:buNone/>
            </a:pPr>
            <a:endParaRPr lang="en-GB" sz="2400" dirty="0"/>
          </a:p>
          <a:p>
            <a:pPr marL="0" indent="0">
              <a:buNone/>
            </a:pPr>
            <a:r>
              <a:rPr lang="en-GB" sz="2400" dirty="0"/>
              <a:t>If we kept going we would find that</a:t>
            </a:r>
          </a:p>
          <a:p>
            <a:pPr marL="0" indent="0">
              <a:buNone/>
            </a:pPr>
            <a:r>
              <a:rPr lang="en-GB" sz="2400" dirty="0"/>
              <a:t>1 000 000 000 (1 billion) = 10 x 10 x 10 x 10 x 10 x 10 x 10 x 10 x 10</a:t>
            </a:r>
          </a:p>
          <a:p>
            <a:pPr marL="0" indent="0">
              <a:buNone/>
            </a:pPr>
            <a:r>
              <a:rPr lang="en-GB" sz="2400" dirty="0"/>
              <a:t>We can simplify to </a:t>
            </a:r>
            <a:r>
              <a:rPr lang="en-GB" sz="5400" b="1" dirty="0"/>
              <a:t>10</a:t>
            </a:r>
            <a:r>
              <a:rPr lang="en-GB" sz="5400" b="1" baseline="30000" dirty="0"/>
              <a:t>9</a:t>
            </a:r>
            <a:r>
              <a:rPr lang="en-GB" sz="2400" dirty="0"/>
              <a:t>.</a:t>
            </a:r>
          </a:p>
        </p:txBody>
      </p:sp>
      <p:sp>
        <p:nvSpPr>
          <p:cNvPr id="16" name="Rectangle 15">
            <a:extLst>
              <a:ext uri="{FF2B5EF4-FFF2-40B4-BE49-F238E27FC236}">
                <a16:creationId xmlns:a16="http://schemas.microsoft.com/office/drawing/2014/main" id="{431DF87F-D8F2-984F-ADF1-6207754A4702}"/>
              </a:ext>
            </a:extLst>
          </p:cNvPr>
          <p:cNvSpPr/>
          <p:nvPr/>
        </p:nvSpPr>
        <p:spPr>
          <a:xfrm>
            <a:off x="5678129" y="1009980"/>
            <a:ext cx="4188541" cy="29791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Image 02</a:t>
            </a:r>
          </a:p>
          <a:p>
            <a:pPr algn="ctr"/>
            <a:r>
              <a:rPr lang="en-GB" i="1" dirty="0"/>
              <a:t>See Slide 34 for brief </a:t>
            </a:r>
          </a:p>
        </p:txBody>
      </p:sp>
      <p:pic>
        <p:nvPicPr>
          <p:cNvPr id="6" name="Graphic 5" descr="Magnifying glass">
            <a:extLst>
              <a:ext uri="{FF2B5EF4-FFF2-40B4-BE49-F238E27FC236}">
                <a16:creationId xmlns:a16="http://schemas.microsoft.com/office/drawing/2014/main" id="{3BE63587-535A-BD47-A846-BB462D417F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78129" y="1009980"/>
            <a:ext cx="914400" cy="914400"/>
          </a:xfrm>
          <a:prstGeom prst="rect">
            <a:avLst/>
          </a:prstGeom>
        </p:spPr>
      </p:pic>
    </p:spTree>
    <p:custDataLst>
      <p:tags r:id="rId1"/>
    </p:custDataLst>
    <p:extLst>
      <p:ext uri="{BB962C8B-B14F-4D97-AF65-F5344CB8AC3E}">
        <p14:creationId xmlns:p14="http://schemas.microsoft.com/office/powerpoint/2010/main" val="15393497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5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11737</TotalTime>
  <Words>4228</Words>
  <Application>Microsoft Office PowerPoint</Application>
  <PresentationFormat>Custom</PresentationFormat>
  <Paragraphs>570</Paragraphs>
  <Slides>52</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Cambria Math</vt:lpstr>
      <vt:lpstr>Open Sans</vt:lpstr>
      <vt:lpstr>Office Theme</vt:lpstr>
      <vt:lpstr>World of Electrician</vt:lpstr>
      <vt:lpstr>Units and Prefixes</vt:lpstr>
      <vt:lpstr>Outcomes </vt:lpstr>
      <vt:lpstr>Introduction</vt:lpstr>
      <vt:lpstr>Gigabyte</vt:lpstr>
      <vt:lpstr>1 billion bytes</vt:lpstr>
      <vt:lpstr>Some everyday prefix examples</vt:lpstr>
      <vt:lpstr>Another shorthand for very big numbers</vt:lpstr>
      <vt:lpstr>Exponents!</vt:lpstr>
      <vt:lpstr>Can you see the pattern?</vt:lpstr>
      <vt:lpstr>Fill in the gaps</vt:lpstr>
      <vt:lpstr>Writing very big numbers</vt:lpstr>
      <vt:lpstr>Rewrite these numbers</vt:lpstr>
      <vt:lpstr>What about this?</vt:lpstr>
      <vt:lpstr>Can you see the pattern?</vt:lpstr>
      <vt:lpstr>Very small numbers</vt:lpstr>
      <vt:lpstr>Very small numbers</vt:lpstr>
      <vt:lpstr>Fill in the gaps</vt:lpstr>
      <vt:lpstr>Writing very small numbers</vt:lpstr>
      <vt:lpstr>Rewrite these numbers</vt:lpstr>
      <vt:lpstr>Scientific Notation and Prefixes</vt:lpstr>
      <vt:lpstr>Prefix chart</vt:lpstr>
      <vt:lpstr>Prefix line</vt:lpstr>
      <vt:lpstr>Example 1</vt:lpstr>
      <vt:lpstr>Example 2</vt:lpstr>
      <vt:lpstr>Example 3</vt:lpstr>
      <vt:lpstr>Example 4</vt:lpstr>
      <vt:lpstr>Example 5</vt:lpstr>
      <vt:lpstr>Test Yourself</vt:lpstr>
      <vt:lpstr>Question 1</vt:lpstr>
      <vt:lpstr>Question 2</vt:lpstr>
      <vt:lpstr>Question 3</vt:lpstr>
      <vt:lpstr>Question 4</vt:lpstr>
      <vt:lpstr>Question 5</vt:lpstr>
      <vt:lpstr>Image brief – Img02</vt:lpstr>
      <vt:lpstr>Video brief - Vid01</vt:lpstr>
      <vt:lpstr>Image Brief – Img04 (1 of 6)</vt:lpstr>
      <vt:lpstr>Image Brief – Img04 (2 of 6)</vt:lpstr>
      <vt:lpstr>Image Brief – Img04 (3 of 6)</vt:lpstr>
      <vt:lpstr>Image Brief – Img04 (4 of 6)</vt:lpstr>
      <vt:lpstr>Image Brief – Img04 (5 of 6)</vt:lpstr>
      <vt:lpstr>Image Brief – Img04 (6 of 6)</vt:lpstr>
      <vt:lpstr>Video brief - Vid02</vt:lpstr>
      <vt:lpstr>Video brief - Vid03</vt:lpstr>
      <vt:lpstr>Document Brief – Doc01</vt:lpstr>
      <vt:lpstr>Image Brief – Img05</vt:lpstr>
      <vt:lpstr>Video brief - Vid04</vt:lpstr>
      <vt:lpstr>Video brief – Vid05</vt:lpstr>
      <vt:lpstr>Video brief - Vid06</vt:lpstr>
      <vt:lpstr>Video brief - Vid07</vt:lpstr>
      <vt:lpstr>Video brief - Vid08</vt:lpstr>
      <vt:lpstr>Video brief - Vid09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678</cp:revision>
  <dcterms:created xsi:type="dcterms:W3CDTF">2018-02-02T12:07:09Z</dcterms:created>
  <dcterms:modified xsi:type="dcterms:W3CDTF">2018-11-15T12:38:51Z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