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notesSlides/notesSlide11.xml" ContentType="application/vnd.openxmlformats-officedocument.presentationml.notesSlide+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6"/>
  </p:notesMasterIdLst>
  <p:sldIdLst>
    <p:sldId id="256" r:id="rId2"/>
    <p:sldId id="278" r:id="rId3"/>
    <p:sldId id="291" r:id="rId4"/>
    <p:sldId id="308" r:id="rId5"/>
    <p:sldId id="306" r:id="rId6"/>
    <p:sldId id="302" r:id="rId7"/>
    <p:sldId id="303" r:id="rId8"/>
    <p:sldId id="304" r:id="rId9"/>
    <p:sldId id="311" r:id="rId10"/>
    <p:sldId id="307" r:id="rId11"/>
    <p:sldId id="310" r:id="rId12"/>
    <p:sldId id="305" r:id="rId13"/>
    <p:sldId id="309" r:id="rId14"/>
    <p:sldId id="312" r:id="rId15"/>
  </p:sldIdLst>
  <p:sldSz cx="10239375" cy="5759450"/>
  <p:notesSz cx="6858000" cy="914400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278"/>
            <p14:sldId id="291"/>
            <p14:sldId id="308"/>
            <p14:sldId id="306"/>
            <p14:sldId id="302"/>
            <p14:sldId id="303"/>
            <p14:sldId id="304"/>
            <p14:sldId id="311"/>
            <p14:sldId id="307"/>
            <p14:sldId id="310"/>
            <p14:sldId id="305"/>
          </p14:sldIdLst>
        </p14:section>
        <p14:section name="Appendix" id="{61A5EB1E-5BAC-224D-8F20-5D1D8E086C2B}">
          <p14:sldIdLst>
            <p14:sldId id="309"/>
            <p14:sldId id="31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4"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4" autoAdjust="0"/>
    <p:restoredTop sz="76070" autoAdjust="0"/>
  </p:normalViewPr>
  <p:slideViewPr>
    <p:cSldViewPr snapToGrid="0" snapToObjects="1">
      <p:cViewPr varScale="1">
        <p:scale>
          <a:sx n="56" d="100"/>
          <a:sy n="56" d="100"/>
        </p:scale>
        <p:origin x="102"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13/11/2018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slideshare.net/vamsinimmakayala/iec-symbol-reference"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dirty="0"/>
          </a:p>
        </p:txBody>
      </p:sp>
    </p:spTree>
    <p:extLst>
      <p:ext uri="{BB962C8B-B14F-4D97-AF65-F5344CB8AC3E}">
        <p14:creationId xmlns:p14="http://schemas.microsoft.com/office/powerpoint/2010/main" val="596646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IEC Symbols box should be linked to Doc01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Document upload function needed for “Upload my diagram”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What is an on/off switch box should be linked to the following website: https://en.wikipedia.org/wiki/Switch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dirty="0"/>
          </a:p>
        </p:txBody>
      </p:sp>
    </p:spTree>
    <p:extLst>
      <p:ext uri="{BB962C8B-B14F-4D97-AF65-F5344CB8AC3E}">
        <p14:creationId xmlns:p14="http://schemas.microsoft.com/office/powerpoint/2010/main" val="2328863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If additional symbols required you can visit the following link: </a:t>
            </a:r>
            <a:r>
              <a:rPr lang="en-ZA" dirty="0">
                <a:hlinkClick r:id="rId3"/>
              </a:rPr>
              <a:t>https://www.slideshare.net/vamsinimmakayala/iec-symbol-reference</a:t>
            </a:r>
            <a:endParaRPr lang="en-ZA" dirty="0"/>
          </a:p>
          <a:p>
            <a:endParaRPr lang="en-ZA" dirty="0"/>
          </a:p>
        </p:txBody>
      </p:sp>
      <p:sp>
        <p:nvSpPr>
          <p:cNvPr id="4" name="Slide Number Placeholder 3"/>
          <p:cNvSpPr>
            <a:spLocks noGrp="1"/>
          </p:cNvSpPr>
          <p:nvPr>
            <p:ph type="sldNum" sz="quarter" idx="5"/>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2231486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clicks on video is should play </a:t>
            </a:r>
            <a:r>
              <a:rPr lang="en-US" b="1" dirty="0" err="1"/>
              <a:t>fullscreen</a:t>
            </a:r>
            <a:r>
              <a:rPr lang="en-US" b="1" dirty="0"/>
              <a:t>. </a:t>
            </a:r>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dirty="0"/>
          </a:p>
        </p:txBody>
      </p:sp>
    </p:spTree>
    <p:extLst>
      <p:ext uri="{BB962C8B-B14F-4D97-AF65-F5344CB8AC3E}">
        <p14:creationId xmlns:p14="http://schemas.microsoft.com/office/powerpoint/2010/main" val="3740102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dirty="0"/>
          </a:p>
        </p:txBody>
      </p:sp>
    </p:spTree>
    <p:extLst>
      <p:ext uri="{BB962C8B-B14F-4D97-AF65-F5344CB8AC3E}">
        <p14:creationId xmlns:p14="http://schemas.microsoft.com/office/powerpoint/2010/main" val="870881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moves their mouse over each hotspot the following labels should appear: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Diagram 1 (left hand side of diagram) - Battery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Diagram 2 (bottom middle)- Light Bulb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Diagram 3 (right side of diagram) switch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dirty="0"/>
          </a:p>
        </p:txBody>
      </p:sp>
    </p:spTree>
    <p:extLst>
      <p:ext uri="{BB962C8B-B14F-4D97-AF65-F5344CB8AC3E}">
        <p14:creationId xmlns:p14="http://schemas.microsoft.com/office/powerpoint/2010/main" val="3497188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dirty="0"/>
          </a:p>
        </p:txBody>
      </p:sp>
    </p:spTree>
    <p:extLst>
      <p:ext uri="{BB962C8B-B14F-4D97-AF65-F5344CB8AC3E}">
        <p14:creationId xmlns:p14="http://schemas.microsoft.com/office/powerpoint/2010/main" val="487849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 block “List of IEC symbol” should be linked to a master list of symbols. Learner should be able to download this list and keep it with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Two text boxes for typing. </a:t>
            </a:r>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dirty="0"/>
          </a:p>
        </p:txBody>
      </p:sp>
    </p:spTree>
    <p:extLst>
      <p:ext uri="{BB962C8B-B14F-4D97-AF65-F5344CB8AC3E}">
        <p14:creationId xmlns:p14="http://schemas.microsoft.com/office/powerpoint/2010/main" val="2568858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 block “List of IEC symbol” should be linked to a master list of symbols. Learner should be able to download this list and keep it with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Two text boxes for typing. </a:t>
            </a:r>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dirty="0"/>
          </a:p>
        </p:txBody>
      </p:sp>
    </p:spTree>
    <p:extLst>
      <p:ext uri="{BB962C8B-B14F-4D97-AF65-F5344CB8AC3E}">
        <p14:creationId xmlns:p14="http://schemas.microsoft.com/office/powerpoint/2010/main" val="1365658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 block “List of IEC symbol” should be linked to a master list of symbols. Learner should be able to download this list and keep it with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Two text boxes for typing. </a:t>
            </a:r>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dirty="0"/>
          </a:p>
        </p:txBody>
      </p:sp>
    </p:spTree>
    <p:extLst>
      <p:ext uri="{BB962C8B-B14F-4D97-AF65-F5344CB8AC3E}">
        <p14:creationId xmlns:p14="http://schemas.microsoft.com/office/powerpoint/2010/main" val="1267034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 block “List of IEC symbol” should be linked to a master list of symbols. Learner should be able to download this list and keep it with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Two text boxes for typing. </a:t>
            </a:r>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dirty="0"/>
          </a:p>
        </p:txBody>
      </p:sp>
    </p:spTree>
    <p:extLst>
      <p:ext uri="{BB962C8B-B14F-4D97-AF65-F5344CB8AC3E}">
        <p14:creationId xmlns:p14="http://schemas.microsoft.com/office/powerpoint/2010/main" val="3783412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B820E932-19EF-45A8-AEDC-A808F93226B5}"/>
              </a:ext>
            </a:extLst>
          </p:cNvPr>
          <p:cNvSpPr/>
          <p:nvPr userDrawn="1"/>
        </p:nvSpPr>
        <p:spPr>
          <a:xfrm>
            <a:off x="105826" y="5113880"/>
            <a:ext cx="10022912" cy="57708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05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11/13/2018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2.sv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sv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World of Electrician</a:t>
            </a:r>
          </a:p>
        </p:txBody>
      </p:sp>
      <p:sp>
        <p:nvSpPr>
          <p:cNvPr id="3" name="Subtitle 2"/>
          <p:cNvSpPr>
            <a:spLocks noGrp="1"/>
          </p:cNvSpPr>
          <p:nvPr>
            <p:ph type="subTitle" idx="1"/>
          </p:nvPr>
        </p:nvSpPr>
        <p:spPr/>
        <p:txBody>
          <a:bodyPr/>
          <a:lstStyle/>
          <a:p>
            <a:r>
              <a:rPr lang="en-GB" dirty="0"/>
              <a:t>Topic 4- Introduction to drawings and schematics</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Practice reading diagrams</a:t>
            </a:r>
          </a:p>
        </p:txBody>
      </p:sp>
      <p:sp>
        <p:nvSpPr>
          <p:cNvPr id="3" name="Content Placeholder 2"/>
          <p:cNvSpPr>
            <a:spLocks noGrp="1"/>
          </p:cNvSpPr>
          <p:nvPr>
            <p:ph idx="1"/>
          </p:nvPr>
        </p:nvSpPr>
        <p:spPr>
          <a:xfrm>
            <a:off x="518899" y="1256757"/>
            <a:ext cx="9613201" cy="937804"/>
          </a:xfrm>
        </p:spPr>
        <p:txBody>
          <a:bodyPr>
            <a:noAutofit/>
          </a:bodyPr>
          <a:lstStyle/>
          <a:p>
            <a:pPr marL="0" indent="0">
              <a:buNone/>
            </a:pPr>
            <a:r>
              <a:rPr lang="en-ZA" dirty="0"/>
              <a:t>Here is another diagram for you to try. </a:t>
            </a:r>
          </a:p>
        </p:txBody>
      </p:sp>
      <p:sp>
        <p:nvSpPr>
          <p:cNvPr id="11" name="Rectangle 10">
            <a:extLst>
              <a:ext uri="{FF2B5EF4-FFF2-40B4-BE49-F238E27FC236}">
                <a16:creationId xmlns:a16="http://schemas.microsoft.com/office/drawing/2014/main" id="{44980B42-47F2-4B0F-B561-F1143A47DB39}"/>
              </a:ext>
            </a:extLst>
          </p:cNvPr>
          <p:cNvSpPr/>
          <p:nvPr/>
        </p:nvSpPr>
        <p:spPr>
          <a:xfrm>
            <a:off x="7418380" y="2761340"/>
            <a:ext cx="2549775" cy="105618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Reuse</a:t>
            </a:r>
          </a:p>
          <a:p>
            <a:pPr algn="ctr"/>
            <a:r>
              <a:rPr lang="en-ZA" sz="2400" dirty="0"/>
              <a:t>Doc 01</a:t>
            </a:r>
          </a:p>
          <a:p>
            <a:pPr algn="ctr"/>
            <a:r>
              <a:rPr lang="en-ZA" sz="2400" dirty="0"/>
              <a:t>IEC Symbols</a:t>
            </a:r>
          </a:p>
        </p:txBody>
      </p:sp>
      <p:sp>
        <p:nvSpPr>
          <p:cNvPr id="15" name="Rectangle 14">
            <a:extLst>
              <a:ext uri="{FF2B5EF4-FFF2-40B4-BE49-F238E27FC236}">
                <a16:creationId xmlns:a16="http://schemas.microsoft.com/office/drawing/2014/main" id="{0EDFFBD3-41D0-4FED-A17D-674571ECE113}"/>
              </a:ext>
            </a:extLst>
          </p:cNvPr>
          <p:cNvSpPr/>
          <p:nvPr/>
        </p:nvSpPr>
        <p:spPr>
          <a:xfrm>
            <a:off x="8206352" y="5137687"/>
            <a:ext cx="1785050" cy="47323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Submit</a:t>
            </a:r>
          </a:p>
        </p:txBody>
      </p:sp>
      <p:pic>
        <p:nvPicPr>
          <p:cNvPr id="17" name="Picture 16">
            <a:extLst>
              <a:ext uri="{FF2B5EF4-FFF2-40B4-BE49-F238E27FC236}">
                <a16:creationId xmlns:a16="http://schemas.microsoft.com/office/drawing/2014/main" id="{A96ED899-E59E-4702-90C5-267CD217BA5B}"/>
              </a:ext>
            </a:extLst>
          </p:cNvPr>
          <p:cNvPicPr>
            <a:picLocks noChangeAspect="1"/>
          </p:cNvPicPr>
          <p:nvPr/>
        </p:nvPicPr>
        <p:blipFill rotWithShape="1">
          <a:blip r:embed="rId4"/>
          <a:srcRect b="6798"/>
          <a:stretch/>
        </p:blipFill>
        <p:spPr>
          <a:xfrm>
            <a:off x="2171432" y="3373172"/>
            <a:ext cx="4413206" cy="2363029"/>
          </a:xfrm>
          <a:prstGeom prst="rect">
            <a:avLst/>
          </a:prstGeom>
        </p:spPr>
      </p:pic>
      <p:sp>
        <p:nvSpPr>
          <p:cNvPr id="10" name="Rectangle 9">
            <a:extLst>
              <a:ext uri="{FF2B5EF4-FFF2-40B4-BE49-F238E27FC236}">
                <a16:creationId xmlns:a16="http://schemas.microsoft.com/office/drawing/2014/main" id="{A367A0D5-0D09-410E-BEDD-15EAE4232D1E}"/>
              </a:ext>
            </a:extLst>
          </p:cNvPr>
          <p:cNvSpPr/>
          <p:nvPr/>
        </p:nvSpPr>
        <p:spPr>
          <a:xfrm>
            <a:off x="2275846" y="4451576"/>
            <a:ext cx="1008889" cy="750371"/>
          </a:xfrm>
          <a:prstGeom prst="rect">
            <a:avLst/>
          </a:prstGeom>
          <a:solidFill>
            <a:schemeClr val="accent3">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a:extLst>
              <a:ext uri="{FF2B5EF4-FFF2-40B4-BE49-F238E27FC236}">
                <a16:creationId xmlns:a16="http://schemas.microsoft.com/office/drawing/2014/main" id="{4ED9D626-778B-4982-855C-6F6244B3E608}"/>
              </a:ext>
            </a:extLst>
          </p:cNvPr>
          <p:cNvSpPr/>
          <p:nvPr/>
        </p:nvSpPr>
        <p:spPr>
          <a:xfrm>
            <a:off x="5319713" y="4127507"/>
            <a:ext cx="1029345" cy="750371"/>
          </a:xfrm>
          <a:prstGeom prst="rect">
            <a:avLst/>
          </a:prstGeom>
          <a:solidFill>
            <a:schemeClr val="accent3">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Rectangle 17">
            <a:extLst>
              <a:ext uri="{FF2B5EF4-FFF2-40B4-BE49-F238E27FC236}">
                <a16:creationId xmlns:a16="http://schemas.microsoft.com/office/drawing/2014/main" id="{7D66AC20-7183-486B-A170-430CDB121CC0}"/>
              </a:ext>
            </a:extLst>
          </p:cNvPr>
          <p:cNvSpPr/>
          <p:nvPr/>
        </p:nvSpPr>
        <p:spPr>
          <a:xfrm>
            <a:off x="3640953" y="3414236"/>
            <a:ext cx="1158917" cy="750371"/>
          </a:xfrm>
          <a:prstGeom prst="rect">
            <a:avLst/>
          </a:prstGeom>
          <a:solidFill>
            <a:schemeClr val="accent3">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Rectangle 7">
            <a:extLst>
              <a:ext uri="{FF2B5EF4-FFF2-40B4-BE49-F238E27FC236}">
                <a16:creationId xmlns:a16="http://schemas.microsoft.com/office/drawing/2014/main" id="{6487AE62-43BC-4BC7-989F-23A60C90AEF2}"/>
              </a:ext>
            </a:extLst>
          </p:cNvPr>
          <p:cNvSpPr/>
          <p:nvPr/>
        </p:nvSpPr>
        <p:spPr>
          <a:xfrm>
            <a:off x="42321" y="3885778"/>
            <a:ext cx="2198604" cy="5576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Rectangle 18">
            <a:extLst>
              <a:ext uri="{FF2B5EF4-FFF2-40B4-BE49-F238E27FC236}">
                <a16:creationId xmlns:a16="http://schemas.microsoft.com/office/drawing/2014/main" id="{2DCC25EF-5652-4109-B8E1-52145A92CBBC}"/>
              </a:ext>
            </a:extLst>
          </p:cNvPr>
          <p:cNvSpPr/>
          <p:nvPr/>
        </p:nvSpPr>
        <p:spPr>
          <a:xfrm>
            <a:off x="1085317" y="1787555"/>
            <a:ext cx="8882837" cy="461665"/>
          </a:xfrm>
          <a:prstGeom prst="rect">
            <a:avLst/>
          </a:prstGeom>
          <a:solidFill>
            <a:schemeClr val="tx2">
              <a:lumMod val="40000"/>
              <a:lumOff val="60000"/>
            </a:schemeClr>
          </a:solidFill>
        </p:spPr>
        <p:txBody>
          <a:bodyPr wrap="square">
            <a:spAutoFit/>
          </a:bodyPr>
          <a:lstStyle/>
          <a:p>
            <a:r>
              <a:rPr lang="en-ZA" sz="2400" dirty="0"/>
              <a:t>Type in what each symbol stands for in the boxes and click submit.</a:t>
            </a:r>
            <a:endParaRPr lang="en-GB" sz="2400" dirty="0"/>
          </a:p>
        </p:txBody>
      </p:sp>
      <p:pic>
        <p:nvPicPr>
          <p:cNvPr id="20" name="Graphic 19" descr="User">
            <a:extLst>
              <a:ext uri="{FF2B5EF4-FFF2-40B4-BE49-F238E27FC236}">
                <a16:creationId xmlns:a16="http://schemas.microsoft.com/office/drawing/2014/main" id="{4DBA9FBE-086E-41EF-85B8-4274A057B7F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46759" y="1624419"/>
            <a:ext cx="752882" cy="854046"/>
          </a:xfrm>
          <a:prstGeom prst="rect">
            <a:avLst/>
          </a:prstGeom>
        </p:spPr>
      </p:pic>
      <p:sp>
        <p:nvSpPr>
          <p:cNvPr id="21" name="Rectangle 20">
            <a:extLst>
              <a:ext uri="{FF2B5EF4-FFF2-40B4-BE49-F238E27FC236}">
                <a16:creationId xmlns:a16="http://schemas.microsoft.com/office/drawing/2014/main" id="{372103FD-DE43-41A8-BC84-1C24B27AC37C}"/>
              </a:ext>
            </a:extLst>
          </p:cNvPr>
          <p:cNvSpPr/>
          <p:nvPr/>
        </p:nvSpPr>
        <p:spPr>
          <a:xfrm>
            <a:off x="3121109" y="2761340"/>
            <a:ext cx="2198604" cy="5576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tx1"/>
              </a:solidFill>
            </a:endParaRPr>
          </a:p>
        </p:txBody>
      </p:sp>
      <p:sp>
        <p:nvSpPr>
          <p:cNvPr id="12" name="Rectangle 11">
            <a:extLst>
              <a:ext uri="{FF2B5EF4-FFF2-40B4-BE49-F238E27FC236}">
                <a16:creationId xmlns:a16="http://schemas.microsoft.com/office/drawing/2014/main" id="{A5D6BEDA-9A7E-4A8F-8CFE-016EEF8FEA65}"/>
              </a:ext>
            </a:extLst>
          </p:cNvPr>
          <p:cNvSpPr/>
          <p:nvPr/>
        </p:nvSpPr>
        <p:spPr>
          <a:xfrm>
            <a:off x="6515145" y="4269102"/>
            <a:ext cx="2198604" cy="5576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000" dirty="0"/>
          </a:p>
        </p:txBody>
      </p:sp>
      <p:sp>
        <p:nvSpPr>
          <p:cNvPr id="16" name="Rectangle 15">
            <a:extLst>
              <a:ext uri="{FF2B5EF4-FFF2-40B4-BE49-F238E27FC236}">
                <a16:creationId xmlns:a16="http://schemas.microsoft.com/office/drawing/2014/main" id="{D3F2C423-7923-45DA-BCE3-855441FEFA10}"/>
              </a:ext>
            </a:extLst>
          </p:cNvPr>
          <p:cNvSpPr/>
          <p:nvPr/>
        </p:nvSpPr>
        <p:spPr>
          <a:xfrm>
            <a:off x="3442213" y="5137687"/>
            <a:ext cx="2084522" cy="11701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06</a:t>
            </a:r>
          </a:p>
          <a:p>
            <a:pPr algn="ctr"/>
            <a:r>
              <a:rPr lang="en-ZA" dirty="0"/>
              <a:t> Light connection  schematic drawing</a:t>
            </a:r>
          </a:p>
        </p:txBody>
      </p:sp>
    </p:spTree>
    <p:custDataLst>
      <p:tags r:id="rId1"/>
    </p:custDataLst>
    <p:extLst>
      <p:ext uri="{BB962C8B-B14F-4D97-AF65-F5344CB8AC3E}">
        <p14:creationId xmlns:p14="http://schemas.microsoft.com/office/powerpoint/2010/main" val="141758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Feedback</a:t>
            </a:r>
          </a:p>
        </p:txBody>
      </p:sp>
      <p:sp>
        <p:nvSpPr>
          <p:cNvPr id="3" name="Content Placeholder 2"/>
          <p:cNvSpPr>
            <a:spLocks noGrp="1"/>
          </p:cNvSpPr>
          <p:nvPr>
            <p:ph idx="1"/>
          </p:nvPr>
        </p:nvSpPr>
        <p:spPr>
          <a:xfrm>
            <a:off x="518899" y="1256757"/>
            <a:ext cx="9613201" cy="937804"/>
          </a:xfrm>
        </p:spPr>
        <p:txBody>
          <a:bodyPr>
            <a:noAutofit/>
          </a:bodyPr>
          <a:lstStyle/>
          <a:p>
            <a:pPr marL="0" indent="0">
              <a:buNone/>
            </a:pPr>
            <a:r>
              <a:rPr lang="en-ZA" dirty="0"/>
              <a:t>Where you able to correctly identify the symbols in this diagram? 	</a:t>
            </a:r>
          </a:p>
        </p:txBody>
      </p:sp>
      <p:pic>
        <p:nvPicPr>
          <p:cNvPr id="17" name="Picture 16">
            <a:extLst>
              <a:ext uri="{FF2B5EF4-FFF2-40B4-BE49-F238E27FC236}">
                <a16:creationId xmlns:a16="http://schemas.microsoft.com/office/drawing/2014/main" id="{A96ED899-E59E-4702-90C5-267CD217BA5B}"/>
              </a:ext>
            </a:extLst>
          </p:cNvPr>
          <p:cNvPicPr>
            <a:picLocks noChangeAspect="1"/>
          </p:cNvPicPr>
          <p:nvPr/>
        </p:nvPicPr>
        <p:blipFill rotWithShape="1">
          <a:blip r:embed="rId4"/>
          <a:srcRect b="6798"/>
          <a:stretch/>
        </p:blipFill>
        <p:spPr>
          <a:xfrm>
            <a:off x="2913084" y="2514849"/>
            <a:ext cx="4413206" cy="2363029"/>
          </a:xfrm>
          <a:prstGeom prst="rect">
            <a:avLst/>
          </a:prstGeom>
        </p:spPr>
      </p:pic>
      <p:sp>
        <p:nvSpPr>
          <p:cNvPr id="10" name="Rectangle 9">
            <a:extLst>
              <a:ext uri="{FF2B5EF4-FFF2-40B4-BE49-F238E27FC236}">
                <a16:creationId xmlns:a16="http://schemas.microsoft.com/office/drawing/2014/main" id="{A367A0D5-0D09-410E-BEDD-15EAE4232D1E}"/>
              </a:ext>
            </a:extLst>
          </p:cNvPr>
          <p:cNvSpPr/>
          <p:nvPr/>
        </p:nvSpPr>
        <p:spPr>
          <a:xfrm>
            <a:off x="3017498" y="3593253"/>
            <a:ext cx="1008889" cy="750371"/>
          </a:xfrm>
          <a:prstGeom prst="rect">
            <a:avLst/>
          </a:prstGeom>
          <a:solidFill>
            <a:schemeClr val="accent3">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a:extLst>
              <a:ext uri="{FF2B5EF4-FFF2-40B4-BE49-F238E27FC236}">
                <a16:creationId xmlns:a16="http://schemas.microsoft.com/office/drawing/2014/main" id="{4ED9D626-778B-4982-855C-6F6244B3E608}"/>
              </a:ext>
            </a:extLst>
          </p:cNvPr>
          <p:cNvSpPr/>
          <p:nvPr/>
        </p:nvSpPr>
        <p:spPr>
          <a:xfrm>
            <a:off x="6061365" y="3269184"/>
            <a:ext cx="1029345" cy="750371"/>
          </a:xfrm>
          <a:prstGeom prst="rect">
            <a:avLst/>
          </a:prstGeom>
          <a:solidFill>
            <a:schemeClr val="accent3">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Rectangle 17">
            <a:extLst>
              <a:ext uri="{FF2B5EF4-FFF2-40B4-BE49-F238E27FC236}">
                <a16:creationId xmlns:a16="http://schemas.microsoft.com/office/drawing/2014/main" id="{7D66AC20-7183-486B-A170-430CDB121CC0}"/>
              </a:ext>
            </a:extLst>
          </p:cNvPr>
          <p:cNvSpPr/>
          <p:nvPr/>
        </p:nvSpPr>
        <p:spPr>
          <a:xfrm>
            <a:off x="4382605" y="2555913"/>
            <a:ext cx="1158917" cy="750371"/>
          </a:xfrm>
          <a:prstGeom prst="rect">
            <a:avLst/>
          </a:prstGeom>
          <a:solidFill>
            <a:schemeClr val="accent3">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Rectangle 7">
            <a:extLst>
              <a:ext uri="{FF2B5EF4-FFF2-40B4-BE49-F238E27FC236}">
                <a16:creationId xmlns:a16="http://schemas.microsoft.com/office/drawing/2014/main" id="{6487AE62-43BC-4BC7-989F-23A60C90AEF2}"/>
              </a:ext>
            </a:extLst>
          </p:cNvPr>
          <p:cNvSpPr/>
          <p:nvPr/>
        </p:nvSpPr>
        <p:spPr>
          <a:xfrm>
            <a:off x="783973" y="3027455"/>
            <a:ext cx="2198604" cy="5576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Rectangle 20">
            <a:extLst>
              <a:ext uri="{FF2B5EF4-FFF2-40B4-BE49-F238E27FC236}">
                <a16:creationId xmlns:a16="http://schemas.microsoft.com/office/drawing/2014/main" id="{372103FD-DE43-41A8-BC84-1C24B27AC37C}"/>
              </a:ext>
            </a:extLst>
          </p:cNvPr>
          <p:cNvSpPr/>
          <p:nvPr/>
        </p:nvSpPr>
        <p:spPr>
          <a:xfrm>
            <a:off x="3862761" y="1903017"/>
            <a:ext cx="2198604" cy="5576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solidFill>
                  <a:schemeClr val="tx1"/>
                </a:solidFill>
              </a:rPr>
              <a:t>Make contact (normally open) </a:t>
            </a:r>
          </a:p>
        </p:txBody>
      </p:sp>
      <p:sp>
        <p:nvSpPr>
          <p:cNvPr id="12" name="Rectangle 11">
            <a:extLst>
              <a:ext uri="{FF2B5EF4-FFF2-40B4-BE49-F238E27FC236}">
                <a16:creationId xmlns:a16="http://schemas.microsoft.com/office/drawing/2014/main" id="{A5D6BEDA-9A7E-4A8F-8CFE-016EEF8FEA65}"/>
              </a:ext>
            </a:extLst>
          </p:cNvPr>
          <p:cNvSpPr/>
          <p:nvPr/>
        </p:nvSpPr>
        <p:spPr>
          <a:xfrm>
            <a:off x="7236315" y="3410779"/>
            <a:ext cx="2198604" cy="5576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solidFill>
                  <a:schemeClr val="tx1"/>
                </a:solidFill>
              </a:rPr>
              <a:t>Lamp </a:t>
            </a:r>
          </a:p>
        </p:txBody>
      </p:sp>
    </p:spTree>
    <p:custDataLst>
      <p:tags r:id="rId1"/>
    </p:custDataLst>
    <p:extLst>
      <p:ext uri="{BB962C8B-B14F-4D97-AF65-F5344CB8AC3E}">
        <p14:creationId xmlns:p14="http://schemas.microsoft.com/office/powerpoint/2010/main" val="2081768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err="1"/>
              <a:t>ePortfolio</a:t>
            </a:r>
            <a:br>
              <a:rPr lang="en-GB" dirty="0"/>
            </a:br>
            <a:r>
              <a:rPr lang="en-GB" dirty="0"/>
              <a:t>Create your own schematic drawing </a:t>
            </a:r>
          </a:p>
        </p:txBody>
      </p:sp>
      <p:sp>
        <p:nvSpPr>
          <p:cNvPr id="3" name="Content Placeholder 2"/>
          <p:cNvSpPr>
            <a:spLocks noGrp="1"/>
          </p:cNvSpPr>
          <p:nvPr>
            <p:ph idx="1"/>
          </p:nvPr>
        </p:nvSpPr>
        <p:spPr>
          <a:xfrm>
            <a:off x="518900" y="1419865"/>
            <a:ext cx="9276622" cy="937804"/>
          </a:xfrm>
        </p:spPr>
        <p:txBody>
          <a:bodyPr>
            <a:noAutofit/>
          </a:bodyPr>
          <a:lstStyle/>
          <a:p>
            <a:pPr marL="0" indent="0">
              <a:buNone/>
            </a:pPr>
            <a:r>
              <a:rPr lang="en-ZA" dirty="0"/>
              <a:t>Now that you know a bit more about what schematic drawings are and how to understand what the symbols mean, it’s time to try and draw your own simple schematic drawing. </a:t>
            </a:r>
          </a:p>
          <a:p>
            <a:pPr marL="0" indent="0">
              <a:buNone/>
            </a:pPr>
            <a:endParaRPr lang="en-ZA" dirty="0"/>
          </a:p>
          <a:p>
            <a:pPr marL="0" indent="0">
              <a:buNone/>
            </a:pPr>
            <a:endParaRPr lang="en-ZA" dirty="0"/>
          </a:p>
          <a:p>
            <a:pPr marL="0" indent="0">
              <a:buNone/>
            </a:pPr>
            <a:endParaRPr lang="en-ZA" dirty="0"/>
          </a:p>
          <a:p>
            <a:pPr marL="0" indent="0">
              <a:buNone/>
            </a:pPr>
            <a:r>
              <a:rPr lang="en-ZA" dirty="0"/>
              <a:t>	</a:t>
            </a:r>
          </a:p>
        </p:txBody>
      </p:sp>
      <p:sp>
        <p:nvSpPr>
          <p:cNvPr id="4" name="Rectangle 3">
            <a:extLst>
              <a:ext uri="{FF2B5EF4-FFF2-40B4-BE49-F238E27FC236}">
                <a16:creationId xmlns:a16="http://schemas.microsoft.com/office/drawing/2014/main" id="{EC35216F-587A-43BE-8F4C-9C891FA23078}"/>
              </a:ext>
            </a:extLst>
          </p:cNvPr>
          <p:cNvSpPr/>
          <p:nvPr/>
        </p:nvSpPr>
        <p:spPr>
          <a:xfrm>
            <a:off x="1085317" y="2758251"/>
            <a:ext cx="8882837" cy="1569660"/>
          </a:xfrm>
          <a:prstGeom prst="rect">
            <a:avLst/>
          </a:prstGeom>
          <a:solidFill>
            <a:schemeClr val="tx2">
              <a:lumMod val="40000"/>
              <a:lumOff val="60000"/>
            </a:schemeClr>
          </a:solidFill>
        </p:spPr>
        <p:txBody>
          <a:bodyPr wrap="square">
            <a:spAutoFit/>
          </a:bodyPr>
          <a:lstStyle/>
          <a:p>
            <a:r>
              <a:rPr lang="en-GB" sz="2400" dirty="0"/>
              <a:t>On a piece of paper draw a schematic diagram of the following:  </a:t>
            </a:r>
          </a:p>
          <a:p>
            <a:r>
              <a:rPr lang="en-GB" sz="2400" i="1" dirty="0"/>
              <a:t>a light controlled by an on/off switch.</a:t>
            </a:r>
            <a:r>
              <a:rPr lang="en-GB" sz="2400" dirty="0"/>
              <a:t> </a:t>
            </a:r>
          </a:p>
          <a:p>
            <a:r>
              <a:rPr lang="en-GB" sz="2400" dirty="0"/>
              <a:t>Take a photo of your drawing and upload it using the button below. Don’t forget to use your List of IEC symbols to help you.  </a:t>
            </a:r>
          </a:p>
        </p:txBody>
      </p:sp>
      <p:pic>
        <p:nvPicPr>
          <p:cNvPr id="5" name="Graphic 4" descr="User">
            <a:extLst>
              <a:ext uri="{FF2B5EF4-FFF2-40B4-BE49-F238E27FC236}">
                <a16:creationId xmlns:a16="http://schemas.microsoft.com/office/drawing/2014/main" id="{8CC2CD02-B5D4-46D6-9937-D23596BDB14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6759" y="2595115"/>
            <a:ext cx="752882" cy="854046"/>
          </a:xfrm>
          <a:prstGeom prst="rect">
            <a:avLst/>
          </a:prstGeom>
        </p:spPr>
      </p:pic>
      <p:sp>
        <p:nvSpPr>
          <p:cNvPr id="7" name="Rectangle 6">
            <a:extLst>
              <a:ext uri="{FF2B5EF4-FFF2-40B4-BE49-F238E27FC236}">
                <a16:creationId xmlns:a16="http://schemas.microsoft.com/office/drawing/2014/main" id="{DB5788EB-5885-4414-8FE9-9E4524204222}"/>
              </a:ext>
            </a:extLst>
          </p:cNvPr>
          <p:cNvSpPr/>
          <p:nvPr/>
        </p:nvSpPr>
        <p:spPr>
          <a:xfrm>
            <a:off x="1085317" y="4344374"/>
            <a:ext cx="2549775" cy="93780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IEC Symbols</a:t>
            </a:r>
          </a:p>
        </p:txBody>
      </p:sp>
      <p:sp>
        <p:nvSpPr>
          <p:cNvPr id="8" name="Rectangle 7">
            <a:extLst>
              <a:ext uri="{FF2B5EF4-FFF2-40B4-BE49-F238E27FC236}">
                <a16:creationId xmlns:a16="http://schemas.microsoft.com/office/drawing/2014/main" id="{3C16023A-C481-4D0A-A2A0-C53B137952BF}"/>
              </a:ext>
            </a:extLst>
          </p:cNvPr>
          <p:cNvSpPr/>
          <p:nvPr/>
        </p:nvSpPr>
        <p:spPr>
          <a:xfrm>
            <a:off x="3980917" y="4339585"/>
            <a:ext cx="2549775" cy="93780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Upload my diagram</a:t>
            </a:r>
          </a:p>
        </p:txBody>
      </p:sp>
      <p:sp>
        <p:nvSpPr>
          <p:cNvPr id="9" name="Rectangle 8">
            <a:extLst>
              <a:ext uri="{FF2B5EF4-FFF2-40B4-BE49-F238E27FC236}">
                <a16:creationId xmlns:a16="http://schemas.microsoft.com/office/drawing/2014/main" id="{75E80205-68A8-4590-8727-6CA1B647C2C6}"/>
              </a:ext>
            </a:extLst>
          </p:cNvPr>
          <p:cNvSpPr/>
          <p:nvPr/>
        </p:nvSpPr>
        <p:spPr>
          <a:xfrm>
            <a:off x="7018185" y="4413368"/>
            <a:ext cx="2549775" cy="93780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What is an on/off switch. </a:t>
            </a:r>
          </a:p>
        </p:txBody>
      </p:sp>
    </p:spTree>
    <p:custDataLst>
      <p:tags r:id="rId1"/>
    </p:custDataLst>
    <p:extLst>
      <p:ext uri="{BB962C8B-B14F-4D97-AF65-F5344CB8AC3E}">
        <p14:creationId xmlns:p14="http://schemas.microsoft.com/office/powerpoint/2010/main" val="1156411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F8F7F-FD1E-43B8-9BE1-75FB6B9F9547}"/>
              </a:ext>
            </a:extLst>
          </p:cNvPr>
          <p:cNvSpPr>
            <a:spLocks noGrp="1"/>
          </p:cNvSpPr>
          <p:nvPr>
            <p:ph type="title"/>
          </p:nvPr>
        </p:nvSpPr>
        <p:spPr/>
        <p:txBody>
          <a:bodyPr/>
          <a:lstStyle/>
          <a:p>
            <a:r>
              <a:rPr lang="en-ZA" dirty="0"/>
              <a:t>Doc 01- List of symbols</a:t>
            </a:r>
          </a:p>
        </p:txBody>
      </p:sp>
      <p:sp>
        <p:nvSpPr>
          <p:cNvPr id="3" name="Content Placeholder 2">
            <a:extLst>
              <a:ext uri="{FF2B5EF4-FFF2-40B4-BE49-F238E27FC236}">
                <a16:creationId xmlns:a16="http://schemas.microsoft.com/office/drawing/2014/main" id="{EB7CD1B4-6CC8-4218-9261-A966973405A4}"/>
              </a:ext>
            </a:extLst>
          </p:cNvPr>
          <p:cNvSpPr>
            <a:spLocks noGrp="1"/>
          </p:cNvSpPr>
          <p:nvPr>
            <p:ph idx="1"/>
          </p:nvPr>
        </p:nvSpPr>
        <p:spPr/>
        <p:txBody>
          <a:bodyPr/>
          <a:lstStyle/>
          <a:p>
            <a:pPr marL="0" indent="0">
              <a:buNone/>
            </a:pPr>
            <a:r>
              <a:rPr lang="en-ZA" dirty="0"/>
              <a:t>Document to be created showing table list of most commonly used IEC symbols used by Electricians. In the first column there should be the name of the symbol, in the next column should be image of the symbol and then if there is one the alternative to that symbol. </a:t>
            </a:r>
          </a:p>
          <a:p>
            <a:pPr marL="0" indent="0">
              <a:buNone/>
            </a:pPr>
            <a:endParaRPr lang="en-ZA" dirty="0"/>
          </a:p>
          <a:p>
            <a:pPr marL="0" indent="0">
              <a:buNone/>
            </a:pPr>
            <a:r>
              <a:rPr lang="en-ZA" dirty="0"/>
              <a:t>Re-create document using images on Slide 14. </a:t>
            </a:r>
          </a:p>
          <a:p>
            <a:pPr marL="0" indent="0">
              <a:buNone/>
            </a:pPr>
            <a:endParaRPr lang="en-ZA" dirty="0"/>
          </a:p>
        </p:txBody>
      </p:sp>
    </p:spTree>
    <p:custDataLst>
      <p:tags r:id="rId1"/>
    </p:custDataLst>
    <p:extLst>
      <p:ext uri="{BB962C8B-B14F-4D97-AF65-F5344CB8AC3E}">
        <p14:creationId xmlns:p14="http://schemas.microsoft.com/office/powerpoint/2010/main" val="1089091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F8F7F-FD1E-43B8-9BE1-75FB6B9F9547}"/>
              </a:ext>
            </a:extLst>
          </p:cNvPr>
          <p:cNvSpPr>
            <a:spLocks noGrp="1"/>
          </p:cNvSpPr>
          <p:nvPr>
            <p:ph type="title"/>
          </p:nvPr>
        </p:nvSpPr>
        <p:spPr/>
        <p:txBody>
          <a:bodyPr/>
          <a:lstStyle/>
          <a:p>
            <a:r>
              <a:rPr lang="en-ZA" dirty="0"/>
              <a:t>Doc 01- List of symbols</a:t>
            </a:r>
          </a:p>
        </p:txBody>
      </p:sp>
      <p:pic>
        <p:nvPicPr>
          <p:cNvPr id="4" name="Content Placeholder 3">
            <a:extLst>
              <a:ext uri="{FF2B5EF4-FFF2-40B4-BE49-F238E27FC236}">
                <a16:creationId xmlns:a16="http://schemas.microsoft.com/office/drawing/2014/main" id="{A162E83A-0968-43B6-A6B8-623F08A01DB3}"/>
              </a:ext>
            </a:extLst>
          </p:cNvPr>
          <p:cNvPicPr>
            <a:picLocks noGrp="1" noChangeAspect="1"/>
          </p:cNvPicPr>
          <p:nvPr>
            <p:ph idx="1"/>
          </p:nvPr>
        </p:nvPicPr>
        <p:blipFill>
          <a:blip r:embed="rId3"/>
          <a:stretch>
            <a:fillRect/>
          </a:stretch>
        </p:blipFill>
        <p:spPr>
          <a:xfrm>
            <a:off x="7236" y="1569195"/>
            <a:ext cx="2059766" cy="3654425"/>
          </a:xfrm>
          <a:prstGeom prst="rect">
            <a:avLst/>
          </a:prstGeom>
        </p:spPr>
      </p:pic>
      <p:pic>
        <p:nvPicPr>
          <p:cNvPr id="5" name="Picture 4">
            <a:extLst>
              <a:ext uri="{FF2B5EF4-FFF2-40B4-BE49-F238E27FC236}">
                <a16:creationId xmlns:a16="http://schemas.microsoft.com/office/drawing/2014/main" id="{74E49A1F-FE0E-4598-B690-58A48702F4BA}"/>
              </a:ext>
            </a:extLst>
          </p:cNvPr>
          <p:cNvPicPr>
            <a:picLocks noChangeAspect="1"/>
          </p:cNvPicPr>
          <p:nvPr/>
        </p:nvPicPr>
        <p:blipFill>
          <a:blip r:embed="rId4"/>
          <a:stretch>
            <a:fillRect/>
          </a:stretch>
        </p:blipFill>
        <p:spPr>
          <a:xfrm>
            <a:off x="2095189" y="1569195"/>
            <a:ext cx="2091172" cy="3654425"/>
          </a:xfrm>
          <a:prstGeom prst="rect">
            <a:avLst/>
          </a:prstGeom>
        </p:spPr>
      </p:pic>
      <p:pic>
        <p:nvPicPr>
          <p:cNvPr id="6" name="Picture 5">
            <a:extLst>
              <a:ext uri="{FF2B5EF4-FFF2-40B4-BE49-F238E27FC236}">
                <a16:creationId xmlns:a16="http://schemas.microsoft.com/office/drawing/2014/main" id="{BAB54F92-CC45-43E0-8350-7E92899852FF}"/>
              </a:ext>
            </a:extLst>
          </p:cNvPr>
          <p:cNvPicPr>
            <a:picLocks noChangeAspect="1"/>
          </p:cNvPicPr>
          <p:nvPr/>
        </p:nvPicPr>
        <p:blipFill>
          <a:blip r:embed="rId5"/>
          <a:stretch>
            <a:fillRect/>
          </a:stretch>
        </p:blipFill>
        <p:spPr>
          <a:xfrm>
            <a:off x="4232177" y="1569195"/>
            <a:ext cx="2027728" cy="3647946"/>
          </a:xfrm>
          <a:prstGeom prst="rect">
            <a:avLst/>
          </a:prstGeom>
        </p:spPr>
      </p:pic>
      <p:pic>
        <p:nvPicPr>
          <p:cNvPr id="7" name="Picture 6">
            <a:extLst>
              <a:ext uri="{FF2B5EF4-FFF2-40B4-BE49-F238E27FC236}">
                <a16:creationId xmlns:a16="http://schemas.microsoft.com/office/drawing/2014/main" id="{4D75860C-FE38-4918-AEA4-2EBD6F050C60}"/>
              </a:ext>
            </a:extLst>
          </p:cNvPr>
          <p:cNvPicPr>
            <a:picLocks noChangeAspect="1"/>
          </p:cNvPicPr>
          <p:nvPr/>
        </p:nvPicPr>
        <p:blipFill>
          <a:blip r:embed="rId6"/>
          <a:stretch>
            <a:fillRect/>
          </a:stretch>
        </p:blipFill>
        <p:spPr>
          <a:xfrm>
            <a:off x="6305721" y="1562715"/>
            <a:ext cx="1884613" cy="3654426"/>
          </a:xfrm>
          <a:prstGeom prst="rect">
            <a:avLst/>
          </a:prstGeom>
        </p:spPr>
      </p:pic>
      <p:pic>
        <p:nvPicPr>
          <p:cNvPr id="8" name="Picture 7">
            <a:extLst>
              <a:ext uri="{FF2B5EF4-FFF2-40B4-BE49-F238E27FC236}">
                <a16:creationId xmlns:a16="http://schemas.microsoft.com/office/drawing/2014/main" id="{32EC285C-F720-4AEE-8BD3-D44ADE1C7DD7}"/>
              </a:ext>
            </a:extLst>
          </p:cNvPr>
          <p:cNvPicPr>
            <a:picLocks noChangeAspect="1"/>
          </p:cNvPicPr>
          <p:nvPr/>
        </p:nvPicPr>
        <p:blipFill>
          <a:blip r:embed="rId7"/>
          <a:stretch>
            <a:fillRect/>
          </a:stretch>
        </p:blipFill>
        <p:spPr>
          <a:xfrm>
            <a:off x="8287598" y="1562715"/>
            <a:ext cx="1944541" cy="3672463"/>
          </a:xfrm>
          <a:prstGeom prst="rect">
            <a:avLst/>
          </a:prstGeom>
        </p:spPr>
      </p:pic>
    </p:spTree>
    <p:custDataLst>
      <p:tags r:id="rId1"/>
    </p:custDataLst>
    <p:extLst>
      <p:ext uri="{BB962C8B-B14F-4D97-AF65-F5344CB8AC3E}">
        <p14:creationId xmlns:p14="http://schemas.microsoft.com/office/powerpoint/2010/main" val="1302278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to schematic drawings</a:t>
            </a:r>
          </a:p>
        </p:txBody>
      </p:sp>
      <p:sp>
        <p:nvSpPr>
          <p:cNvPr id="3" name="Text Placeholder 2"/>
          <p:cNvSpPr>
            <a:spLocks noGrp="1"/>
          </p:cNvSpPr>
          <p:nvPr>
            <p:ph type="body" idx="1"/>
          </p:nvPr>
        </p:nvSpPr>
        <p:spPr/>
        <p:txBody>
          <a:bodyPr/>
          <a:lstStyle/>
          <a:p>
            <a:r>
              <a:rPr lang="en-GB" dirty="0"/>
              <a:t>Unit 1 of 1</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Outcomes </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ZA" dirty="0"/>
              <a:t>By the end of this unit you will be able to:</a:t>
            </a:r>
          </a:p>
          <a:p>
            <a:r>
              <a:rPr lang="en-ZA" dirty="0"/>
              <a:t>Identify common symbols found on a schematic diagram</a:t>
            </a:r>
          </a:p>
          <a:p>
            <a:r>
              <a:rPr lang="en-ZA" dirty="0"/>
              <a:t>Read and interpret a schematic drawing/diagram</a:t>
            </a:r>
          </a:p>
          <a:p>
            <a:r>
              <a:rPr lang="en-ZA" dirty="0"/>
              <a:t>Draw your own schematic diagram</a:t>
            </a:r>
          </a:p>
          <a:p>
            <a:endParaRPr lang="en-ZA" dirty="0"/>
          </a:p>
          <a:p>
            <a:pPr marL="0" indent="0">
              <a:buNone/>
            </a:pPr>
            <a:endParaRPr lang="en-ZA" dirty="0"/>
          </a:p>
          <a:p>
            <a:pPr marL="0" indent="0">
              <a:buNone/>
            </a:pPr>
            <a:endParaRPr lang="en-ZA" dirty="0"/>
          </a:p>
        </p:txBody>
      </p:sp>
    </p:spTree>
    <p:custDataLst>
      <p:tags r:id="rId1"/>
    </p:custDataLst>
    <p:extLst>
      <p:ext uri="{BB962C8B-B14F-4D97-AF65-F5344CB8AC3E}">
        <p14:creationId xmlns:p14="http://schemas.microsoft.com/office/powerpoint/2010/main" val="316674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Introduction</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ZA" dirty="0"/>
              <a:t>In this unit you will learn how to read a schematic diagram. Schematic diagrams are meant to show how all the pieces of an installation fit together. They are easier to read and draw than real diagrams which is why Electricians use them when they are planning how to do a job. </a:t>
            </a:r>
          </a:p>
          <a:p>
            <a:pPr marL="0" indent="0">
              <a:buNone/>
            </a:pPr>
            <a:endParaRPr lang="en-ZA" dirty="0"/>
          </a:p>
          <a:p>
            <a:pPr marL="0" indent="0">
              <a:buNone/>
            </a:pPr>
            <a:r>
              <a:rPr lang="en-ZA" dirty="0"/>
              <a:t>	</a:t>
            </a:r>
          </a:p>
        </p:txBody>
      </p:sp>
      <p:sp>
        <p:nvSpPr>
          <p:cNvPr id="4" name="Rectangle 3">
            <a:extLst>
              <a:ext uri="{FF2B5EF4-FFF2-40B4-BE49-F238E27FC236}">
                <a16:creationId xmlns:a16="http://schemas.microsoft.com/office/drawing/2014/main" id="{FC0EDBCB-F3E3-420B-865C-5A59CBFCD713}"/>
              </a:ext>
            </a:extLst>
          </p:cNvPr>
          <p:cNvSpPr/>
          <p:nvPr/>
        </p:nvSpPr>
        <p:spPr>
          <a:xfrm>
            <a:off x="1085318" y="2683015"/>
            <a:ext cx="8531380" cy="461665"/>
          </a:xfrm>
          <a:prstGeom prst="rect">
            <a:avLst/>
          </a:prstGeom>
          <a:solidFill>
            <a:schemeClr val="tx2">
              <a:lumMod val="40000"/>
              <a:lumOff val="60000"/>
            </a:schemeClr>
          </a:solidFill>
        </p:spPr>
        <p:txBody>
          <a:bodyPr wrap="square">
            <a:spAutoFit/>
          </a:bodyPr>
          <a:lstStyle/>
          <a:p>
            <a:r>
              <a:rPr lang="en-GB" sz="2400" dirty="0"/>
              <a:t>Watch this video for a good explanation of schematic diagrams. </a:t>
            </a:r>
          </a:p>
        </p:txBody>
      </p:sp>
      <p:pic>
        <p:nvPicPr>
          <p:cNvPr id="5" name="Graphic 4" descr="User">
            <a:extLst>
              <a:ext uri="{FF2B5EF4-FFF2-40B4-BE49-F238E27FC236}">
                <a16:creationId xmlns:a16="http://schemas.microsoft.com/office/drawing/2014/main" id="{738FF04D-4813-4298-84FD-1B308C5E39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6759" y="2519879"/>
            <a:ext cx="854046" cy="854046"/>
          </a:xfrm>
          <a:prstGeom prst="rect">
            <a:avLst/>
          </a:prstGeom>
        </p:spPr>
      </p:pic>
      <p:sp>
        <p:nvSpPr>
          <p:cNvPr id="6" name="Rectangle 5">
            <a:extLst>
              <a:ext uri="{FF2B5EF4-FFF2-40B4-BE49-F238E27FC236}">
                <a16:creationId xmlns:a16="http://schemas.microsoft.com/office/drawing/2014/main" id="{A5E7CDC7-B974-4708-A3DF-D6BC7511B7C8}"/>
              </a:ext>
            </a:extLst>
          </p:cNvPr>
          <p:cNvSpPr/>
          <p:nvPr/>
        </p:nvSpPr>
        <p:spPr>
          <a:xfrm>
            <a:off x="3219348" y="3432875"/>
            <a:ext cx="2863738" cy="179780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a:p>
            <a:pPr algn="ctr"/>
            <a:r>
              <a:rPr lang="en-ZA" dirty="0">
                <a:solidFill>
                  <a:schemeClr val="bg1"/>
                </a:solidFill>
              </a:rPr>
              <a:t>Vid 01</a:t>
            </a:r>
          </a:p>
          <a:p>
            <a:pPr algn="ctr"/>
            <a:r>
              <a:rPr lang="en-ZA" dirty="0">
                <a:solidFill>
                  <a:schemeClr val="bg1"/>
                </a:solidFill>
              </a:rPr>
              <a:t>Creative commons video</a:t>
            </a:r>
          </a:p>
          <a:p>
            <a:pPr algn="ctr"/>
            <a:r>
              <a:rPr lang="en-ZA" dirty="0"/>
              <a:t>(reuse allowed) Video should be cut at 1.46 sec</a:t>
            </a:r>
          </a:p>
          <a:p>
            <a:pPr algn="ctr"/>
            <a:endParaRPr lang="en-ZA" dirty="0"/>
          </a:p>
        </p:txBody>
      </p:sp>
      <p:sp>
        <p:nvSpPr>
          <p:cNvPr id="7" name="Rectangle 6">
            <a:extLst>
              <a:ext uri="{FF2B5EF4-FFF2-40B4-BE49-F238E27FC236}">
                <a16:creationId xmlns:a16="http://schemas.microsoft.com/office/drawing/2014/main" id="{90FA8AE9-CC20-47EF-9EC7-5631179727D6}"/>
              </a:ext>
            </a:extLst>
          </p:cNvPr>
          <p:cNvSpPr/>
          <p:nvPr/>
        </p:nvSpPr>
        <p:spPr>
          <a:xfrm>
            <a:off x="2346908" y="5323664"/>
            <a:ext cx="4910127" cy="369332"/>
          </a:xfrm>
          <a:prstGeom prst="rect">
            <a:avLst/>
          </a:prstGeom>
        </p:spPr>
        <p:txBody>
          <a:bodyPr wrap="none">
            <a:spAutoFit/>
          </a:bodyPr>
          <a:lstStyle/>
          <a:p>
            <a:r>
              <a:rPr lang="en-ZA" dirty="0"/>
              <a:t>https://www.youtube.com/watch?v=3dm_94CcIr8</a:t>
            </a:r>
          </a:p>
        </p:txBody>
      </p:sp>
    </p:spTree>
    <p:custDataLst>
      <p:tags r:id="rId1"/>
    </p:custDataLst>
    <p:extLst>
      <p:ext uri="{BB962C8B-B14F-4D97-AF65-F5344CB8AC3E}">
        <p14:creationId xmlns:p14="http://schemas.microsoft.com/office/powerpoint/2010/main" val="406313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Detailed diagram vs schematic diagram</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ZA" dirty="0"/>
              <a:t>As you saw in the video, a schematic diagram is much simpler than a detailed diagram of an object. This makes it much quicker to draw and understand. </a:t>
            </a:r>
          </a:p>
          <a:p>
            <a:pPr marL="0" indent="0">
              <a:buNone/>
            </a:pPr>
            <a:r>
              <a:rPr lang="en-ZA" dirty="0"/>
              <a:t>	</a:t>
            </a:r>
          </a:p>
        </p:txBody>
      </p:sp>
      <p:sp>
        <p:nvSpPr>
          <p:cNvPr id="4" name="Rectangle 3">
            <a:extLst>
              <a:ext uri="{FF2B5EF4-FFF2-40B4-BE49-F238E27FC236}">
                <a16:creationId xmlns:a16="http://schemas.microsoft.com/office/drawing/2014/main" id="{FC0EDBCB-F3E3-420B-865C-5A59CBFCD713}"/>
              </a:ext>
            </a:extLst>
          </p:cNvPr>
          <p:cNvSpPr/>
          <p:nvPr/>
        </p:nvSpPr>
        <p:spPr>
          <a:xfrm>
            <a:off x="1085318" y="2415560"/>
            <a:ext cx="8531380" cy="830997"/>
          </a:xfrm>
          <a:prstGeom prst="rect">
            <a:avLst/>
          </a:prstGeom>
          <a:solidFill>
            <a:schemeClr val="tx2">
              <a:lumMod val="40000"/>
              <a:lumOff val="60000"/>
            </a:schemeClr>
          </a:solidFill>
        </p:spPr>
        <p:txBody>
          <a:bodyPr wrap="square">
            <a:spAutoFit/>
          </a:bodyPr>
          <a:lstStyle/>
          <a:p>
            <a:r>
              <a:rPr lang="en-GB" sz="2400" dirty="0"/>
              <a:t>Take a look at the three images below to see the different between an actual installation, a detailed diagram and a schematic diagram.</a:t>
            </a:r>
          </a:p>
        </p:txBody>
      </p:sp>
      <p:pic>
        <p:nvPicPr>
          <p:cNvPr id="5" name="Graphic 4" descr="User">
            <a:extLst>
              <a:ext uri="{FF2B5EF4-FFF2-40B4-BE49-F238E27FC236}">
                <a16:creationId xmlns:a16="http://schemas.microsoft.com/office/drawing/2014/main" id="{738FF04D-4813-4298-84FD-1B308C5E39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6759" y="2252424"/>
            <a:ext cx="854046" cy="854046"/>
          </a:xfrm>
          <a:prstGeom prst="rect">
            <a:avLst/>
          </a:prstGeom>
        </p:spPr>
      </p:pic>
      <p:sp>
        <p:nvSpPr>
          <p:cNvPr id="6" name="Rectangle 5">
            <a:extLst>
              <a:ext uri="{FF2B5EF4-FFF2-40B4-BE49-F238E27FC236}">
                <a16:creationId xmlns:a16="http://schemas.microsoft.com/office/drawing/2014/main" id="{A5E7CDC7-B974-4708-A3DF-D6BC7511B7C8}"/>
              </a:ext>
            </a:extLst>
          </p:cNvPr>
          <p:cNvSpPr/>
          <p:nvPr/>
        </p:nvSpPr>
        <p:spPr>
          <a:xfrm>
            <a:off x="976830" y="3656072"/>
            <a:ext cx="2627147" cy="140189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a:p>
            <a:pPr algn="ctr"/>
            <a:r>
              <a:rPr lang="en-ZA" dirty="0"/>
              <a:t>Image 01</a:t>
            </a:r>
          </a:p>
          <a:p>
            <a:pPr algn="ctr"/>
            <a:r>
              <a:rPr lang="en-ZA" dirty="0"/>
              <a:t> Downlight installation in a bedroom</a:t>
            </a:r>
          </a:p>
        </p:txBody>
      </p:sp>
      <p:sp>
        <p:nvSpPr>
          <p:cNvPr id="8" name="Rectangle 7">
            <a:extLst>
              <a:ext uri="{FF2B5EF4-FFF2-40B4-BE49-F238E27FC236}">
                <a16:creationId xmlns:a16="http://schemas.microsoft.com/office/drawing/2014/main" id="{54A8329F-D709-439A-9ECB-DEA88040F181}"/>
              </a:ext>
            </a:extLst>
          </p:cNvPr>
          <p:cNvSpPr/>
          <p:nvPr/>
        </p:nvSpPr>
        <p:spPr>
          <a:xfrm>
            <a:off x="1292517" y="5059200"/>
            <a:ext cx="2223942" cy="400110"/>
          </a:xfrm>
          <a:prstGeom prst="rect">
            <a:avLst/>
          </a:prstGeom>
        </p:spPr>
        <p:txBody>
          <a:bodyPr wrap="none">
            <a:spAutoFit/>
          </a:bodyPr>
          <a:lstStyle/>
          <a:p>
            <a:r>
              <a:rPr lang="en-ZA" sz="2000" b="1" dirty="0"/>
              <a:t>Actual  installation </a:t>
            </a:r>
          </a:p>
        </p:txBody>
      </p:sp>
      <p:sp>
        <p:nvSpPr>
          <p:cNvPr id="9" name="Rectangle 8">
            <a:extLst>
              <a:ext uri="{FF2B5EF4-FFF2-40B4-BE49-F238E27FC236}">
                <a16:creationId xmlns:a16="http://schemas.microsoft.com/office/drawing/2014/main" id="{7BB7FE30-A6B8-4D86-A0FA-C370C14D8B80}"/>
              </a:ext>
            </a:extLst>
          </p:cNvPr>
          <p:cNvSpPr/>
          <p:nvPr/>
        </p:nvSpPr>
        <p:spPr>
          <a:xfrm>
            <a:off x="4008252" y="3656072"/>
            <a:ext cx="2627147" cy="140189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a:p>
            <a:pPr algn="ctr"/>
            <a:r>
              <a:rPr lang="en-ZA" dirty="0"/>
              <a:t>Image 02</a:t>
            </a:r>
          </a:p>
          <a:p>
            <a:pPr algn="ctr"/>
            <a:r>
              <a:rPr lang="en-ZA" dirty="0"/>
              <a:t> Detailed drawing of a downlight installation in a bedroom</a:t>
            </a:r>
          </a:p>
        </p:txBody>
      </p:sp>
      <p:sp>
        <p:nvSpPr>
          <p:cNvPr id="11" name="Rectangle 10">
            <a:extLst>
              <a:ext uri="{FF2B5EF4-FFF2-40B4-BE49-F238E27FC236}">
                <a16:creationId xmlns:a16="http://schemas.microsoft.com/office/drawing/2014/main" id="{DCED6E4D-A176-47AD-8713-8CE15D263DA7}"/>
              </a:ext>
            </a:extLst>
          </p:cNvPr>
          <p:cNvSpPr/>
          <p:nvPr/>
        </p:nvSpPr>
        <p:spPr>
          <a:xfrm>
            <a:off x="7039674" y="3656072"/>
            <a:ext cx="2627147" cy="140189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a:p>
            <a:pPr algn="ctr"/>
            <a:r>
              <a:rPr lang="en-ZA" dirty="0"/>
              <a:t>Image 03</a:t>
            </a:r>
          </a:p>
          <a:p>
            <a:pPr algn="ctr"/>
            <a:r>
              <a:rPr lang="en-ZA" dirty="0"/>
              <a:t>Schematic drawing of downlight installation in a bedroom</a:t>
            </a:r>
          </a:p>
        </p:txBody>
      </p:sp>
      <p:sp>
        <p:nvSpPr>
          <p:cNvPr id="12" name="Rectangle 11">
            <a:extLst>
              <a:ext uri="{FF2B5EF4-FFF2-40B4-BE49-F238E27FC236}">
                <a16:creationId xmlns:a16="http://schemas.microsoft.com/office/drawing/2014/main" id="{8E475822-4AA5-457D-A056-15D07DBB5359}"/>
              </a:ext>
            </a:extLst>
          </p:cNvPr>
          <p:cNvSpPr/>
          <p:nvPr/>
        </p:nvSpPr>
        <p:spPr>
          <a:xfrm>
            <a:off x="7334932" y="5067369"/>
            <a:ext cx="2191241" cy="400110"/>
          </a:xfrm>
          <a:prstGeom prst="rect">
            <a:avLst/>
          </a:prstGeom>
        </p:spPr>
        <p:txBody>
          <a:bodyPr wrap="none">
            <a:spAutoFit/>
          </a:bodyPr>
          <a:lstStyle/>
          <a:p>
            <a:r>
              <a:rPr lang="en-ZA" sz="2000" b="1" dirty="0"/>
              <a:t>Schematic drawing</a:t>
            </a:r>
          </a:p>
        </p:txBody>
      </p:sp>
      <p:sp>
        <p:nvSpPr>
          <p:cNvPr id="13" name="Rectangle 12">
            <a:extLst>
              <a:ext uri="{FF2B5EF4-FFF2-40B4-BE49-F238E27FC236}">
                <a16:creationId xmlns:a16="http://schemas.microsoft.com/office/drawing/2014/main" id="{974682B6-6670-49CA-8793-C5C5DCDFB47D}"/>
              </a:ext>
            </a:extLst>
          </p:cNvPr>
          <p:cNvSpPr/>
          <p:nvPr/>
        </p:nvSpPr>
        <p:spPr>
          <a:xfrm>
            <a:off x="4315314" y="5067369"/>
            <a:ext cx="1998624" cy="400110"/>
          </a:xfrm>
          <a:prstGeom prst="rect">
            <a:avLst/>
          </a:prstGeom>
        </p:spPr>
        <p:txBody>
          <a:bodyPr wrap="none">
            <a:spAutoFit/>
          </a:bodyPr>
          <a:lstStyle/>
          <a:p>
            <a:r>
              <a:rPr lang="en-ZA" sz="2000" b="1" dirty="0"/>
              <a:t>Detailed drawing</a:t>
            </a:r>
          </a:p>
        </p:txBody>
      </p:sp>
    </p:spTree>
    <p:custDataLst>
      <p:tags r:id="rId1"/>
    </p:custDataLst>
    <p:extLst>
      <p:ext uri="{BB962C8B-B14F-4D97-AF65-F5344CB8AC3E}">
        <p14:creationId xmlns:p14="http://schemas.microsoft.com/office/powerpoint/2010/main" val="2848530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IEC standards</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ZA" dirty="0"/>
              <a:t>To make sure that everyone is using the same symbols for their schematic diagrams, Electricians in South Africa use symbols outlined by </a:t>
            </a:r>
            <a:r>
              <a:rPr lang="en-ZA" b="1" dirty="0"/>
              <a:t>International Electro-technical Commission </a:t>
            </a:r>
            <a:r>
              <a:rPr lang="en-ZA" dirty="0"/>
              <a:t>(IEC). Here is an example of a schematic diagram that uses some of these symbols.  </a:t>
            </a:r>
          </a:p>
          <a:p>
            <a:pPr marL="0" indent="0">
              <a:buNone/>
            </a:pPr>
            <a:endParaRPr lang="en-ZA" dirty="0"/>
          </a:p>
          <a:p>
            <a:pPr marL="0" indent="0">
              <a:buNone/>
            </a:pPr>
            <a:endParaRPr lang="en-ZA" dirty="0"/>
          </a:p>
          <a:p>
            <a:pPr marL="0" indent="0">
              <a:buNone/>
            </a:pPr>
            <a:endParaRPr lang="en-ZA" dirty="0"/>
          </a:p>
          <a:p>
            <a:pPr marL="0" indent="0">
              <a:buNone/>
            </a:pPr>
            <a:endParaRPr lang="en-ZA" dirty="0"/>
          </a:p>
          <a:p>
            <a:pPr marL="0" indent="0">
              <a:buNone/>
            </a:pPr>
            <a:r>
              <a:rPr lang="en-ZA" dirty="0"/>
              <a:t>	</a:t>
            </a:r>
          </a:p>
        </p:txBody>
      </p:sp>
      <p:sp>
        <p:nvSpPr>
          <p:cNvPr id="8" name="Rectangle 7">
            <a:extLst>
              <a:ext uri="{FF2B5EF4-FFF2-40B4-BE49-F238E27FC236}">
                <a16:creationId xmlns:a16="http://schemas.microsoft.com/office/drawing/2014/main" id="{7AC90A37-B56D-407F-A6B5-A4153D6B4DC3}"/>
              </a:ext>
            </a:extLst>
          </p:cNvPr>
          <p:cNvSpPr/>
          <p:nvPr/>
        </p:nvSpPr>
        <p:spPr>
          <a:xfrm>
            <a:off x="1085318" y="2683015"/>
            <a:ext cx="8531380" cy="461665"/>
          </a:xfrm>
          <a:prstGeom prst="rect">
            <a:avLst/>
          </a:prstGeom>
          <a:solidFill>
            <a:schemeClr val="tx2">
              <a:lumMod val="40000"/>
              <a:lumOff val="60000"/>
            </a:schemeClr>
          </a:solidFill>
        </p:spPr>
        <p:txBody>
          <a:bodyPr wrap="square">
            <a:spAutoFit/>
          </a:bodyPr>
          <a:lstStyle/>
          <a:p>
            <a:r>
              <a:rPr lang="en-GB" sz="2400" dirty="0"/>
              <a:t>Move over each area of the diagram to see what it means.  </a:t>
            </a:r>
          </a:p>
        </p:txBody>
      </p:sp>
      <p:pic>
        <p:nvPicPr>
          <p:cNvPr id="9" name="Graphic 8" descr="User">
            <a:extLst>
              <a:ext uri="{FF2B5EF4-FFF2-40B4-BE49-F238E27FC236}">
                <a16:creationId xmlns:a16="http://schemas.microsoft.com/office/drawing/2014/main" id="{13901891-DABB-4786-9D00-EC0189E4FC5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6759" y="2519879"/>
            <a:ext cx="854046" cy="854046"/>
          </a:xfrm>
          <a:prstGeom prst="rect">
            <a:avLst/>
          </a:prstGeom>
        </p:spPr>
      </p:pic>
      <p:pic>
        <p:nvPicPr>
          <p:cNvPr id="10" name="Picture 9">
            <a:extLst>
              <a:ext uri="{FF2B5EF4-FFF2-40B4-BE49-F238E27FC236}">
                <a16:creationId xmlns:a16="http://schemas.microsoft.com/office/drawing/2014/main" id="{F41F3D33-45DB-4772-AB09-081742A08B9F}"/>
              </a:ext>
            </a:extLst>
          </p:cNvPr>
          <p:cNvPicPr>
            <a:picLocks noChangeAspect="1"/>
          </p:cNvPicPr>
          <p:nvPr/>
        </p:nvPicPr>
        <p:blipFill>
          <a:blip r:embed="rId6"/>
          <a:stretch>
            <a:fillRect/>
          </a:stretch>
        </p:blipFill>
        <p:spPr>
          <a:xfrm>
            <a:off x="2812943" y="3307816"/>
            <a:ext cx="3277891" cy="2334867"/>
          </a:xfrm>
          <a:prstGeom prst="rect">
            <a:avLst/>
          </a:prstGeom>
        </p:spPr>
      </p:pic>
      <p:sp>
        <p:nvSpPr>
          <p:cNvPr id="11" name="Rectangle 10">
            <a:extLst>
              <a:ext uri="{FF2B5EF4-FFF2-40B4-BE49-F238E27FC236}">
                <a16:creationId xmlns:a16="http://schemas.microsoft.com/office/drawing/2014/main" id="{CB7A0505-7BC1-4FB5-9D0C-CEE2DE45F76C}"/>
              </a:ext>
            </a:extLst>
          </p:cNvPr>
          <p:cNvSpPr/>
          <p:nvPr/>
        </p:nvSpPr>
        <p:spPr>
          <a:xfrm>
            <a:off x="6424047" y="3917632"/>
            <a:ext cx="2084522" cy="11701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04</a:t>
            </a:r>
          </a:p>
          <a:p>
            <a:pPr algn="ctr"/>
            <a:r>
              <a:rPr lang="en-ZA" dirty="0"/>
              <a:t> Simple circuit schematic drawing</a:t>
            </a:r>
          </a:p>
        </p:txBody>
      </p:sp>
      <p:sp>
        <p:nvSpPr>
          <p:cNvPr id="12" name="Rectangle 11">
            <a:extLst>
              <a:ext uri="{FF2B5EF4-FFF2-40B4-BE49-F238E27FC236}">
                <a16:creationId xmlns:a16="http://schemas.microsoft.com/office/drawing/2014/main" id="{D19A5723-8E86-4E5E-A06D-EF5B6690A8B5}"/>
              </a:ext>
            </a:extLst>
          </p:cNvPr>
          <p:cNvSpPr/>
          <p:nvPr/>
        </p:nvSpPr>
        <p:spPr>
          <a:xfrm>
            <a:off x="3611105" y="4091553"/>
            <a:ext cx="410705" cy="2169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Rectangle 12">
            <a:extLst>
              <a:ext uri="{FF2B5EF4-FFF2-40B4-BE49-F238E27FC236}">
                <a16:creationId xmlns:a16="http://schemas.microsoft.com/office/drawing/2014/main" id="{663F15A4-51AE-402C-9149-5A14696FB319}"/>
              </a:ext>
            </a:extLst>
          </p:cNvPr>
          <p:cNvSpPr/>
          <p:nvPr/>
        </p:nvSpPr>
        <p:spPr>
          <a:xfrm>
            <a:off x="4451888" y="4575226"/>
            <a:ext cx="581267" cy="2169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a:extLst>
              <a:ext uri="{FF2B5EF4-FFF2-40B4-BE49-F238E27FC236}">
                <a16:creationId xmlns:a16="http://schemas.microsoft.com/office/drawing/2014/main" id="{1913AC5B-6730-45A5-A027-1FAD22F05C29}"/>
              </a:ext>
            </a:extLst>
          </p:cNvPr>
          <p:cNvSpPr/>
          <p:nvPr/>
        </p:nvSpPr>
        <p:spPr>
          <a:xfrm>
            <a:off x="5291177" y="4006312"/>
            <a:ext cx="410705" cy="2169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a:extLst>
              <a:ext uri="{FF2B5EF4-FFF2-40B4-BE49-F238E27FC236}">
                <a16:creationId xmlns:a16="http://schemas.microsoft.com/office/drawing/2014/main" id="{40402CD4-E59A-429E-B7E8-C60C17A415BB}"/>
              </a:ext>
            </a:extLst>
          </p:cNvPr>
          <p:cNvSpPr/>
          <p:nvPr/>
        </p:nvSpPr>
        <p:spPr>
          <a:xfrm>
            <a:off x="2697352" y="3824855"/>
            <a:ext cx="1029345" cy="750371"/>
          </a:xfrm>
          <a:prstGeom prst="rect">
            <a:avLst/>
          </a:prstGeom>
          <a:solidFill>
            <a:schemeClr val="accent3">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Rectangle 15">
            <a:extLst>
              <a:ext uri="{FF2B5EF4-FFF2-40B4-BE49-F238E27FC236}">
                <a16:creationId xmlns:a16="http://schemas.microsoft.com/office/drawing/2014/main" id="{D9ED1161-755F-4895-ABE0-4EBF86547459}"/>
              </a:ext>
            </a:extLst>
          </p:cNvPr>
          <p:cNvSpPr/>
          <p:nvPr/>
        </p:nvSpPr>
        <p:spPr>
          <a:xfrm>
            <a:off x="4261832" y="4787679"/>
            <a:ext cx="1029345" cy="750371"/>
          </a:xfrm>
          <a:prstGeom prst="rect">
            <a:avLst/>
          </a:prstGeom>
          <a:solidFill>
            <a:schemeClr val="accent3">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7" name="Rectangle 16">
            <a:extLst>
              <a:ext uri="{FF2B5EF4-FFF2-40B4-BE49-F238E27FC236}">
                <a16:creationId xmlns:a16="http://schemas.microsoft.com/office/drawing/2014/main" id="{78647A1B-57B4-425C-BD9D-4FDFD3C8AF2A}"/>
              </a:ext>
            </a:extLst>
          </p:cNvPr>
          <p:cNvSpPr/>
          <p:nvPr/>
        </p:nvSpPr>
        <p:spPr>
          <a:xfrm>
            <a:off x="5228095" y="3760714"/>
            <a:ext cx="1029345" cy="750371"/>
          </a:xfrm>
          <a:prstGeom prst="rect">
            <a:avLst/>
          </a:prstGeom>
          <a:solidFill>
            <a:schemeClr val="accent3">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custDataLst>
      <p:tags r:id="rId1"/>
    </p:custDataLst>
    <p:extLst>
      <p:ext uri="{BB962C8B-B14F-4D97-AF65-F5344CB8AC3E}">
        <p14:creationId xmlns:p14="http://schemas.microsoft.com/office/powerpoint/2010/main" val="1035843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Reading diagrams</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ZA" dirty="0"/>
              <a:t>To be able to understand what the diagram says you must be able to identify electrical equipment and components from the symbols that are used. 	Let’s get you started with reading some simple diagrams. </a:t>
            </a:r>
          </a:p>
          <a:p>
            <a:pPr marL="0" indent="0">
              <a:buNone/>
            </a:pPr>
            <a:endParaRPr lang="en-ZA" dirty="0"/>
          </a:p>
          <a:p>
            <a:pPr marL="0" indent="0">
              <a:buNone/>
            </a:pPr>
            <a:r>
              <a:rPr lang="en-ZA" dirty="0"/>
              <a:t>	</a:t>
            </a:r>
          </a:p>
        </p:txBody>
      </p:sp>
    </p:spTree>
    <p:custDataLst>
      <p:tags r:id="rId1"/>
    </p:custDataLst>
    <p:extLst>
      <p:ext uri="{BB962C8B-B14F-4D97-AF65-F5344CB8AC3E}">
        <p14:creationId xmlns:p14="http://schemas.microsoft.com/office/powerpoint/2010/main" val="4031361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Practice reading diagrams</a:t>
            </a:r>
          </a:p>
        </p:txBody>
      </p:sp>
      <p:sp>
        <p:nvSpPr>
          <p:cNvPr id="3" name="Content Placeholder 2"/>
          <p:cNvSpPr>
            <a:spLocks noGrp="1"/>
          </p:cNvSpPr>
          <p:nvPr>
            <p:ph idx="1"/>
          </p:nvPr>
        </p:nvSpPr>
        <p:spPr>
          <a:xfrm>
            <a:off x="518899" y="1256757"/>
            <a:ext cx="9613201" cy="937804"/>
          </a:xfrm>
        </p:spPr>
        <p:txBody>
          <a:bodyPr>
            <a:noAutofit/>
          </a:bodyPr>
          <a:lstStyle/>
          <a:p>
            <a:pPr marL="0" indent="0">
              <a:buNone/>
            </a:pPr>
            <a:r>
              <a:rPr lang="en-ZA" dirty="0"/>
              <a:t>See if you can identify the symbols in this schematic diagram. </a:t>
            </a:r>
          </a:p>
          <a:p>
            <a:pPr marL="0" indent="0">
              <a:buNone/>
            </a:pPr>
            <a:r>
              <a:rPr lang="en-ZA" dirty="0"/>
              <a:t>	</a:t>
            </a:r>
          </a:p>
        </p:txBody>
      </p:sp>
      <p:pic>
        <p:nvPicPr>
          <p:cNvPr id="4" name="Content Placeholder 5">
            <a:extLst>
              <a:ext uri="{FF2B5EF4-FFF2-40B4-BE49-F238E27FC236}">
                <a16:creationId xmlns:a16="http://schemas.microsoft.com/office/drawing/2014/main" id="{2132DAE3-4C25-4EA2-857F-356F38AD5937}"/>
              </a:ext>
            </a:extLst>
          </p:cNvPr>
          <p:cNvPicPr>
            <a:picLocks noChangeAspect="1"/>
          </p:cNvPicPr>
          <p:nvPr/>
        </p:nvPicPr>
        <p:blipFill rotWithShape="1">
          <a:blip r:embed="rId4"/>
          <a:srcRect t="13771" b="13487"/>
          <a:stretch/>
        </p:blipFill>
        <p:spPr>
          <a:xfrm>
            <a:off x="2614807" y="3405092"/>
            <a:ext cx="3912031" cy="1272962"/>
          </a:xfrm>
          <a:prstGeom prst="rect">
            <a:avLst/>
          </a:prstGeom>
        </p:spPr>
      </p:pic>
      <p:sp>
        <p:nvSpPr>
          <p:cNvPr id="5" name="Rectangle 4">
            <a:extLst>
              <a:ext uri="{FF2B5EF4-FFF2-40B4-BE49-F238E27FC236}">
                <a16:creationId xmlns:a16="http://schemas.microsoft.com/office/drawing/2014/main" id="{F9E3367F-1F46-4484-B290-1AAE17E16C86}"/>
              </a:ext>
            </a:extLst>
          </p:cNvPr>
          <p:cNvSpPr/>
          <p:nvPr/>
        </p:nvSpPr>
        <p:spPr>
          <a:xfrm>
            <a:off x="945831" y="1832976"/>
            <a:ext cx="5958663" cy="1200329"/>
          </a:xfrm>
          <a:prstGeom prst="rect">
            <a:avLst/>
          </a:prstGeom>
          <a:solidFill>
            <a:schemeClr val="tx2">
              <a:lumMod val="40000"/>
              <a:lumOff val="60000"/>
            </a:schemeClr>
          </a:solidFill>
        </p:spPr>
        <p:txBody>
          <a:bodyPr wrap="square">
            <a:spAutoFit/>
          </a:bodyPr>
          <a:lstStyle/>
          <a:p>
            <a:r>
              <a:rPr lang="en-GB" sz="2400" dirty="0"/>
              <a:t>Click on the block that says “IEC symbols” to help you find the correct meaning of the symbol, type it into the boxes and click submit. </a:t>
            </a:r>
          </a:p>
        </p:txBody>
      </p:sp>
      <p:pic>
        <p:nvPicPr>
          <p:cNvPr id="6" name="Graphic 5" descr="User">
            <a:extLst>
              <a:ext uri="{FF2B5EF4-FFF2-40B4-BE49-F238E27FC236}">
                <a16:creationId xmlns:a16="http://schemas.microsoft.com/office/drawing/2014/main" id="{5D1E1818-5BE0-405F-9FA4-649B061062A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7274" y="1669840"/>
            <a:ext cx="854046" cy="854046"/>
          </a:xfrm>
          <a:prstGeom prst="rect">
            <a:avLst/>
          </a:prstGeom>
        </p:spPr>
      </p:pic>
      <p:sp>
        <p:nvSpPr>
          <p:cNvPr id="8" name="Rectangle 7">
            <a:extLst>
              <a:ext uri="{FF2B5EF4-FFF2-40B4-BE49-F238E27FC236}">
                <a16:creationId xmlns:a16="http://schemas.microsoft.com/office/drawing/2014/main" id="{6487AE62-43BC-4BC7-989F-23A60C90AEF2}"/>
              </a:ext>
            </a:extLst>
          </p:cNvPr>
          <p:cNvSpPr/>
          <p:nvPr/>
        </p:nvSpPr>
        <p:spPr>
          <a:xfrm>
            <a:off x="255819" y="4236089"/>
            <a:ext cx="2198604" cy="5576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400" dirty="0">
              <a:solidFill>
                <a:schemeClr val="tx1"/>
              </a:solidFill>
            </a:endParaRPr>
          </a:p>
        </p:txBody>
      </p:sp>
      <p:sp>
        <p:nvSpPr>
          <p:cNvPr id="9" name="Rectangle 8">
            <a:extLst>
              <a:ext uri="{FF2B5EF4-FFF2-40B4-BE49-F238E27FC236}">
                <a16:creationId xmlns:a16="http://schemas.microsoft.com/office/drawing/2014/main" id="{4326071C-B4B6-4A93-B15B-CA36D07C57FD}"/>
              </a:ext>
            </a:extLst>
          </p:cNvPr>
          <p:cNvSpPr/>
          <p:nvPr/>
        </p:nvSpPr>
        <p:spPr>
          <a:xfrm>
            <a:off x="153624" y="3405092"/>
            <a:ext cx="2727297" cy="830997"/>
          </a:xfrm>
          <a:prstGeom prst="rect">
            <a:avLst/>
          </a:prstGeom>
        </p:spPr>
        <p:txBody>
          <a:bodyPr wrap="square">
            <a:spAutoFit/>
          </a:bodyPr>
          <a:lstStyle/>
          <a:p>
            <a:r>
              <a:rPr lang="en-ZA" sz="2400" dirty="0"/>
              <a:t>What does this symbol stand for? </a:t>
            </a:r>
          </a:p>
        </p:txBody>
      </p:sp>
      <p:sp>
        <p:nvSpPr>
          <p:cNvPr id="10" name="Rectangle 9">
            <a:extLst>
              <a:ext uri="{FF2B5EF4-FFF2-40B4-BE49-F238E27FC236}">
                <a16:creationId xmlns:a16="http://schemas.microsoft.com/office/drawing/2014/main" id="{A367A0D5-0D09-410E-BEDD-15EAE4232D1E}"/>
              </a:ext>
            </a:extLst>
          </p:cNvPr>
          <p:cNvSpPr/>
          <p:nvPr/>
        </p:nvSpPr>
        <p:spPr>
          <a:xfrm>
            <a:off x="2526632" y="3656809"/>
            <a:ext cx="1029345" cy="750371"/>
          </a:xfrm>
          <a:prstGeom prst="rect">
            <a:avLst/>
          </a:prstGeom>
          <a:solidFill>
            <a:schemeClr val="accent3">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Rectangle 10">
            <a:extLst>
              <a:ext uri="{FF2B5EF4-FFF2-40B4-BE49-F238E27FC236}">
                <a16:creationId xmlns:a16="http://schemas.microsoft.com/office/drawing/2014/main" id="{44980B42-47F2-4B0F-B561-F1143A47DB39}"/>
              </a:ext>
            </a:extLst>
          </p:cNvPr>
          <p:cNvSpPr/>
          <p:nvPr/>
        </p:nvSpPr>
        <p:spPr>
          <a:xfrm>
            <a:off x="7300620" y="1995056"/>
            <a:ext cx="2549775" cy="139192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Doc 01</a:t>
            </a:r>
          </a:p>
          <a:p>
            <a:pPr algn="ctr"/>
            <a:r>
              <a:rPr lang="en-ZA" dirty="0"/>
              <a:t>List of IEC Symbols</a:t>
            </a:r>
          </a:p>
          <a:p>
            <a:pPr algn="ctr"/>
            <a:r>
              <a:rPr lang="en-ZA" i="1" dirty="0"/>
              <a:t>See Slide 11 for brief</a:t>
            </a:r>
          </a:p>
        </p:txBody>
      </p:sp>
      <p:sp>
        <p:nvSpPr>
          <p:cNvPr id="12" name="Rectangle 11">
            <a:extLst>
              <a:ext uri="{FF2B5EF4-FFF2-40B4-BE49-F238E27FC236}">
                <a16:creationId xmlns:a16="http://schemas.microsoft.com/office/drawing/2014/main" id="{A5D6BEDA-9A7E-4A8F-8CFE-016EEF8FEA65}"/>
              </a:ext>
            </a:extLst>
          </p:cNvPr>
          <p:cNvSpPr/>
          <p:nvPr/>
        </p:nvSpPr>
        <p:spPr>
          <a:xfrm>
            <a:off x="6825889" y="4399224"/>
            <a:ext cx="2198604" cy="5576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400" dirty="0">
              <a:solidFill>
                <a:schemeClr val="tx1"/>
              </a:solidFill>
            </a:endParaRPr>
          </a:p>
        </p:txBody>
      </p:sp>
      <p:sp>
        <p:nvSpPr>
          <p:cNvPr id="13" name="Rectangle 12">
            <a:extLst>
              <a:ext uri="{FF2B5EF4-FFF2-40B4-BE49-F238E27FC236}">
                <a16:creationId xmlns:a16="http://schemas.microsoft.com/office/drawing/2014/main" id="{D31B0C19-7B2A-4F25-9741-750393A4559D}"/>
              </a:ext>
            </a:extLst>
          </p:cNvPr>
          <p:cNvSpPr/>
          <p:nvPr/>
        </p:nvSpPr>
        <p:spPr>
          <a:xfrm>
            <a:off x="6714210" y="3567780"/>
            <a:ext cx="2727297" cy="830997"/>
          </a:xfrm>
          <a:prstGeom prst="rect">
            <a:avLst/>
          </a:prstGeom>
        </p:spPr>
        <p:txBody>
          <a:bodyPr wrap="square">
            <a:spAutoFit/>
          </a:bodyPr>
          <a:lstStyle/>
          <a:p>
            <a:r>
              <a:rPr lang="en-ZA" sz="2400" dirty="0"/>
              <a:t>What does this symbol stand for? </a:t>
            </a:r>
          </a:p>
        </p:txBody>
      </p:sp>
      <p:sp>
        <p:nvSpPr>
          <p:cNvPr id="14" name="Rectangle 13">
            <a:extLst>
              <a:ext uri="{FF2B5EF4-FFF2-40B4-BE49-F238E27FC236}">
                <a16:creationId xmlns:a16="http://schemas.microsoft.com/office/drawing/2014/main" id="{4ED9D626-778B-4982-855C-6F6244B3E608}"/>
              </a:ext>
            </a:extLst>
          </p:cNvPr>
          <p:cNvSpPr/>
          <p:nvPr/>
        </p:nvSpPr>
        <p:spPr>
          <a:xfrm>
            <a:off x="5684865" y="3683097"/>
            <a:ext cx="1029345" cy="750371"/>
          </a:xfrm>
          <a:prstGeom prst="rect">
            <a:avLst/>
          </a:prstGeom>
          <a:solidFill>
            <a:schemeClr val="accent3">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a:extLst>
              <a:ext uri="{FF2B5EF4-FFF2-40B4-BE49-F238E27FC236}">
                <a16:creationId xmlns:a16="http://schemas.microsoft.com/office/drawing/2014/main" id="{0EDFFBD3-41D0-4FED-A17D-674571ECE113}"/>
              </a:ext>
            </a:extLst>
          </p:cNvPr>
          <p:cNvSpPr/>
          <p:nvPr/>
        </p:nvSpPr>
        <p:spPr>
          <a:xfrm>
            <a:off x="8206352" y="5137687"/>
            <a:ext cx="1785050" cy="47323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Submit</a:t>
            </a:r>
          </a:p>
        </p:txBody>
      </p:sp>
      <p:sp>
        <p:nvSpPr>
          <p:cNvPr id="18" name="Rectangle 17">
            <a:extLst>
              <a:ext uri="{FF2B5EF4-FFF2-40B4-BE49-F238E27FC236}">
                <a16:creationId xmlns:a16="http://schemas.microsoft.com/office/drawing/2014/main" id="{D1A0F410-4D35-4FD0-9BC8-332D4518D26C}"/>
              </a:ext>
            </a:extLst>
          </p:cNvPr>
          <p:cNvSpPr/>
          <p:nvPr/>
        </p:nvSpPr>
        <p:spPr>
          <a:xfrm>
            <a:off x="3643267" y="4498199"/>
            <a:ext cx="2084522" cy="11701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05</a:t>
            </a:r>
          </a:p>
          <a:p>
            <a:pPr algn="ctr"/>
            <a:r>
              <a:rPr lang="en-ZA" dirty="0"/>
              <a:t> Simple resistance  schematic drawing</a:t>
            </a:r>
          </a:p>
        </p:txBody>
      </p:sp>
    </p:spTree>
    <p:custDataLst>
      <p:tags r:id="rId1"/>
    </p:custDataLst>
    <p:extLst>
      <p:ext uri="{BB962C8B-B14F-4D97-AF65-F5344CB8AC3E}">
        <p14:creationId xmlns:p14="http://schemas.microsoft.com/office/powerpoint/2010/main" val="985523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Feedback </a:t>
            </a:r>
          </a:p>
        </p:txBody>
      </p:sp>
      <p:sp>
        <p:nvSpPr>
          <p:cNvPr id="3" name="Content Placeholder 2"/>
          <p:cNvSpPr>
            <a:spLocks noGrp="1"/>
          </p:cNvSpPr>
          <p:nvPr>
            <p:ph idx="1"/>
          </p:nvPr>
        </p:nvSpPr>
        <p:spPr>
          <a:xfrm>
            <a:off x="518899" y="1256757"/>
            <a:ext cx="9613201" cy="937804"/>
          </a:xfrm>
        </p:spPr>
        <p:txBody>
          <a:bodyPr>
            <a:noAutofit/>
          </a:bodyPr>
          <a:lstStyle/>
          <a:p>
            <a:pPr marL="0" indent="0">
              <a:buNone/>
            </a:pPr>
            <a:r>
              <a:rPr lang="en-ZA" dirty="0"/>
              <a:t>Where you able to correctly identify the symbols in this diagram? 	</a:t>
            </a:r>
          </a:p>
        </p:txBody>
      </p:sp>
      <p:pic>
        <p:nvPicPr>
          <p:cNvPr id="4" name="Content Placeholder 5">
            <a:extLst>
              <a:ext uri="{FF2B5EF4-FFF2-40B4-BE49-F238E27FC236}">
                <a16:creationId xmlns:a16="http://schemas.microsoft.com/office/drawing/2014/main" id="{2132DAE3-4C25-4EA2-857F-356F38AD5937}"/>
              </a:ext>
            </a:extLst>
          </p:cNvPr>
          <p:cNvPicPr>
            <a:picLocks noChangeAspect="1"/>
          </p:cNvPicPr>
          <p:nvPr/>
        </p:nvPicPr>
        <p:blipFill rotWithShape="1">
          <a:blip r:embed="rId4"/>
          <a:srcRect t="13771" b="13487"/>
          <a:stretch/>
        </p:blipFill>
        <p:spPr>
          <a:xfrm>
            <a:off x="3180415" y="2383847"/>
            <a:ext cx="3912031" cy="1272962"/>
          </a:xfrm>
          <a:prstGeom prst="rect">
            <a:avLst/>
          </a:prstGeom>
        </p:spPr>
      </p:pic>
      <p:sp>
        <p:nvSpPr>
          <p:cNvPr id="8" name="Rectangle 7">
            <a:extLst>
              <a:ext uri="{FF2B5EF4-FFF2-40B4-BE49-F238E27FC236}">
                <a16:creationId xmlns:a16="http://schemas.microsoft.com/office/drawing/2014/main" id="{6487AE62-43BC-4BC7-989F-23A60C90AEF2}"/>
              </a:ext>
            </a:extLst>
          </p:cNvPr>
          <p:cNvSpPr/>
          <p:nvPr/>
        </p:nvSpPr>
        <p:spPr>
          <a:xfrm>
            <a:off x="821427" y="3214844"/>
            <a:ext cx="2198604" cy="5576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a:solidFill>
                  <a:schemeClr val="tx1"/>
                </a:solidFill>
              </a:rPr>
              <a:t>Earth</a:t>
            </a:r>
            <a:endParaRPr lang="en-ZA" sz="2400" dirty="0">
              <a:solidFill>
                <a:schemeClr val="tx1"/>
              </a:solidFill>
            </a:endParaRPr>
          </a:p>
        </p:txBody>
      </p:sp>
      <p:sp>
        <p:nvSpPr>
          <p:cNvPr id="9" name="Rectangle 8">
            <a:extLst>
              <a:ext uri="{FF2B5EF4-FFF2-40B4-BE49-F238E27FC236}">
                <a16:creationId xmlns:a16="http://schemas.microsoft.com/office/drawing/2014/main" id="{4326071C-B4B6-4A93-B15B-CA36D07C57FD}"/>
              </a:ext>
            </a:extLst>
          </p:cNvPr>
          <p:cNvSpPr/>
          <p:nvPr/>
        </p:nvSpPr>
        <p:spPr>
          <a:xfrm>
            <a:off x="719232" y="2383847"/>
            <a:ext cx="2727297" cy="830997"/>
          </a:xfrm>
          <a:prstGeom prst="rect">
            <a:avLst/>
          </a:prstGeom>
        </p:spPr>
        <p:txBody>
          <a:bodyPr wrap="square">
            <a:spAutoFit/>
          </a:bodyPr>
          <a:lstStyle/>
          <a:p>
            <a:r>
              <a:rPr lang="en-ZA" sz="2400" dirty="0"/>
              <a:t>What does this symbol stand for? </a:t>
            </a:r>
          </a:p>
        </p:txBody>
      </p:sp>
      <p:sp>
        <p:nvSpPr>
          <p:cNvPr id="10" name="Rectangle 9">
            <a:extLst>
              <a:ext uri="{FF2B5EF4-FFF2-40B4-BE49-F238E27FC236}">
                <a16:creationId xmlns:a16="http://schemas.microsoft.com/office/drawing/2014/main" id="{A367A0D5-0D09-410E-BEDD-15EAE4232D1E}"/>
              </a:ext>
            </a:extLst>
          </p:cNvPr>
          <p:cNvSpPr/>
          <p:nvPr/>
        </p:nvSpPr>
        <p:spPr>
          <a:xfrm>
            <a:off x="3092240" y="2635564"/>
            <a:ext cx="1029345" cy="750371"/>
          </a:xfrm>
          <a:prstGeom prst="rect">
            <a:avLst/>
          </a:prstGeom>
          <a:solidFill>
            <a:schemeClr val="accent3">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ectangle 11">
            <a:extLst>
              <a:ext uri="{FF2B5EF4-FFF2-40B4-BE49-F238E27FC236}">
                <a16:creationId xmlns:a16="http://schemas.microsoft.com/office/drawing/2014/main" id="{A5D6BEDA-9A7E-4A8F-8CFE-016EEF8FEA65}"/>
              </a:ext>
            </a:extLst>
          </p:cNvPr>
          <p:cNvSpPr/>
          <p:nvPr/>
        </p:nvSpPr>
        <p:spPr>
          <a:xfrm>
            <a:off x="7391497" y="3377979"/>
            <a:ext cx="2198604" cy="5576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a:solidFill>
                  <a:schemeClr val="tx1"/>
                </a:solidFill>
              </a:rPr>
              <a:t>Resistor</a:t>
            </a:r>
            <a:endParaRPr lang="en-ZA" sz="2400" dirty="0">
              <a:solidFill>
                <a:schemeClr val="tx1"/>
              </a:solidFill>
            </a:endParaRPr>
          </a:p>
        </p:txBody>
      </p:sp>
      <p:sp>
        <p:nvSpPr>
          <p:cNvPr id="13" name="Rectangle 12">
            <a:extLst>
              <a:ext uri="{FF2B5EF4-FFF2-40B4-BE49-F238E27FC236}">
                <a16:creationId xmlns:a16="http://schemas.microsoft.com/office/drawing/2014/main" id="{D31B0C19-7B2A-4F25-9741-750393A4559D}"/>
              </a:ext>
            </a:extLst>
          </p:cNvPr>
          <p:cNvSpPr/>
          <p:nvPr/>
        </p:nvSpPr>
        <p:spPr>
          <a:xfrm>
            <a:off x="7279818" y="2546535"/>
            <a:ext cx="2727297" cy="830997"/>
          </a:xfrm>
          <a:prstGeom prst="rect">
            <a:avLst/>
          </a:prstGeom>
        </p:spPr>
        <p:txBody>
          <a:bodyPr wrap="square">
            <a:spAutoFit/>
          </a:bodyPr>
          <a:lstStyle/>
          <a:p>
            <a:r>
              <a:rPr lang="en-ZA" sz="2400" dirty="0"/>
              <a:t>What does this symbol stand for? </a:t>
            </a:r>
          </a:p>
        </p:txBody>
      </p:sp>
      <p:sp>
        <p:nvSpPr>
          <p:cNvPr id="14" name="Rectangle 13">
            <a:extLst>
              <a:ext uri="{FF2B5EF4-FFF2-40B4-BE49-F238E27FC236}">
                <a16:creationId xmlns:a16="http://schemas.microsoft.com/office/drawing/2014/main" id="{4ED9D626-778B-4982-855C-6F6244B3E608}"/>
              </a:ext>
            </a:extLst>
          </p:cNvPr>
          <p:cNvSpPr/>
          <p:nvPr/>
        </p:nvSpPr>
        <p:spPr>
          <a:xfrm>
            <a:off x="6250473" y="2661852"/>
            <a:ext cx="1029345" cy="750371"/>
          </a:xfrm>
          <a:prstGeom prst="rect">
            <a:avLst/>
          </a:prstGeom>
          <a:solidFill>
            <a:schemeClr val="accent3">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ustDataLst>
      <p:tags r:id="rId1"/>
    </p:custDataLst>
    <p:extLst>
      <p:ext uri="{BB962C8B-B14F-4D97-AF65-F5344CB8AC3E}">
        <p14:creationId xmlns:p14="http://schemas.microsoft.com/office/powerpoint/2010/main" val="36416113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PROJECT_OPEN" val="0"/>
  <p:tag name="ARTICULATE_SLIDE_THUMBNAIL_REFRESH" val="1"/>
  <p:tag name="ARTICULATE_SLIDE_COUNT" val="1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9862</TotalTime>
  <Words>984</Words>
  <Application>Microsoft Office PowerPoint</Application>
  <PresentationFormat>Custom</PresentationFormat>
  <Paragraphs>137</Paragraphs>
  <Slides>14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Open Sans</vt:lpstr>
      <vt:lpstr>Office Theme</vt:lpstr>
      <vt:lpstr>World of Electrician</vt:lpstr>
      <vt:lpstr>Introduction to schematic drawings</vt:lpstr>
      <vt:lpstr>Outcomes </vt:lpstr>
      <vt:lpstr>Introduction</vt:lpstr>
      <vt:lpstr>Detailed diagram vs schematic diagram</vt:lpstr>
      <vt:lpstr>IEC standards</vt:lpstr>
      <vt:lpstr>Reading diagrams</vt:lpstr>
      <vt:lpstr>Practice reading diagrams</vt:lpstr>
      <vt:lpstr>Feedback </vt:lpstr>
      <vt:lpstr>Practice reading diagrams</vt:lpstr>
      <vt:lpstr>Feedback</vt:lpstr>
      <vt:lpstr>ePortfolio Create your own schematic drawing </vt:lpstr>
      <vt:lpstr>Doc 01- List of symbols</vt:lpstr>
      <vt:lpstr>Doc 01- List of symbols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527</cp:revision>
  <dcterms:created xsi:type="dcterms:W3CDTF">2018-02-02T12:07:09Z</dcterms:created>
  <dcterms:modified xsi:type="dcterms:W3CDTF">2018-11-13T12:37:25Z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