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heme/theme2.xml" ContentType="application/vnd.openxmlformats-officedocument.theme+xml"/>
  <Override PartName="/ppt/tags/tag7.xml" ContentType="application/vnd.openxmlformats-officedocument.presentationml.tags+xml"/>
  <Override PartName="/ppt/tags/tag8.xml" ContentType="application/vnd.openxmlformats-officedocument.presentationml.tags+xml"/>
  <Override PartName="/ppt/notesSlides/notesSlide1.xml" ContentType="application/vnd.openxmlformats-officedocument.presentationml.notesSlide+xml"/>
  <Override PartName="/ppt/tags/tag9.xml" ContentType="application/vnd.openxmlformats-officedocument.presentationml.tags+xml"/>
  <Override PartName="/ppt/notesSlides/notesSlide2.xml" ContentType="application/vnd.openxmlformats-officedocument.presentationml.notesSlide+xml"/>
  <Override PartName="/ppt/tags/tag10.xml" ContentType="application/vnd.openxmlformats-officedocument.presentationml.tags+xml"/>
  <Override PartName="/ppt/notesSlides/notesSlide3.xml" ContentType="application/vnd.openxmlformats-officedocument.presentationml.notesSlide+xml"/>
  <Override PartName="/ppt/tags/tag11.xml" ContentType="application/vnd.openxmlformats-officedocument.presentationml.tags+xml"/>
  <Override PartName="/ppt/notesSlides/notesSlide4.xml" ContentType="application/vnd.openxmlformats-officedocument.presentationml.notesSlide+xml"/>
  <Override PartName="/ppt/tags/tag12.xml" ContentType="application/vnd.openxmlformats-officedocument.presentationml.tags+xml"/>
  <Override PartName="/ppt/notesSlides/notesSlide5.xml" ContentType="application/vnd.openxmlformats-officedocument.presentationml.notesSlide+xml"/>
  <Override PartName="/ppt/tags/tag13.xml" ContentType="application/vnd.openxmlformats-officedocument.presentationml.tags+xml"/>
  <Override PartName="/ppt/notesSlides/notesSlide6.xml" ContentType="application/vnd.openxmlformats-officedocument.presentationml.notesSlide+xml"/>
  <Override PartName="/ppt/tags/tag14.xml" ContentType="application/vnd.openxmlformats-officedocument.presentationml.tags+xml"/>
  <Override PartName="/ppt/notesSlides/notesSlide7.xml" ContentType="application/vnd.openxmlformats-officedocument.presentationml.notesSlide+xml"/>
  <Override PartName="/ppt/tags/tag15.xml" ContentType="application/vnd.openxmlformats-officedocument.presentationml.tags+xml"/>
  <Override PartName="/ppt/notesSlides/notesSlide8.xml" ContentType="application/vnd.openxmlformats-officedocument.presentationml.notesSlide+xml"/>
  <Override PartName="/ppt/tags/tag16.xml" ContentType="application/vnd.openxmlformats-officedocument.presentationml.tags+xml"/>
  <Override PartName="/ppt/notesSlides/notesSlide9.xml" ContentType="application/vnd.openxmlformats-officedocument.presentationml.notesSlide+xml"/>
  <Override PartName="/ppt/tags/tag17.xml" ContentType="application/vnd.openxmlformats-officedocument.presentationml.tags+xml"/>
  <Override PartName="/ppt/notesSlides/notesSlide10.xml" ContentType="application/vnd.openxmlformats-officedocument.presentationml.notesSlide+xml"/>
  <Override PartName="/ppt/tags/tag18.xml" ContentType="application/vnd.openxmlformats-officedocument.presentationml.tags+xml"/>
  <Override PartName="/ppt/notesSlides/notesSlide11.xml" ContentType="application/vnd.openxmlformats-officedocument.presentationml.notesSlide+xml"/>
  <Override PartName="/ppt/tags/tag19.xml" ContentType="application/vnd.openxmlformats-officedocument.presentationml.tags+xml"/>
  <Override PartName="/ppt/notesSlides/notesSlide12.xml" ContentType="application/vnd.openxmlformats-officedocument.presentationml.notesSlide+xml"/>
  <Override PartName="/ppt/tags/tag20.xml" ContentType="application/vnd.openxmlformats-officedocument.presentationml.tags+xml"/>
  <Override PartName="/ppt/notesSlides/notesSlide13.xml" ContentType="application/vnd.openxmlformats-officedocument.presentationml.notesSlide+xml"/>
  <Override PartName="/ppt/tags/tag21.xml" ContentType="application/vnd.openxmlformats-officedocument.presentationml.tags+xml"/>
  <Override PartName="/ppt/notesSlides/notesSlide14.xml" ContentType="application/vnd.openxmlformats-officedocument.presentationml.notesSlide+xml"/>
  <Override PartName="/ppt/tags/tag22.xml" ContentType="application/vnd.openxmlformats-officedocument.presentationml.tags+xml"/>
  <Override PartName="/ppt/notesSlides/notesSlide15.xml" ContentType="application/vnd.openxmlformats-officedocument.presentationml.notesSlide+xml"/>
  <Override PartName="/ppt/tags/tag23.xml" ContentType="application/vnd.openxmlformats-officedocument.presentationml.tags+xml"/>
  <Override PartName="/ppt/notesSlides/notesSlide16.xml" ContentType="application/vnd.openxmlformats-officedocument.presentationml.notesSlide+xml"/>
  <Override PartName="/ppt/tags/tag24.xml" ContentType="application/vnd.openxmlformats-officedocument.presentationml.tags+xml"/>
  <Override PartName="/ppt/notesSlides/notesSlide17.xml" ContentType="application/vnd.openxmlformats-officedocument.presentationml.notesSlide+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0" r:id="rId1"/>
  </p:sldMasterIdLst>
  <p:notesMasterIdLst>
    <p:notesMasterId r:id="rId25"/>
  </p:notesMasterIdLst>
  <p:sldIdLst>
    <p:sldId id="278" r:id="rId2"/>
    <p:sldId id="268" r:id="rId3"/>
    <p:sldId id="318" r:id="rId4"/>
    <p:sldId id="297" r:id="rId5"/>
    <p:sldId id="313" r:id="rId6"/>
    <p:sldId id="314" r:id="rId7"/>
    <p:sldId id="315" r:id="rId8"/>
    <p:sldId id="316" r:id="rId9"/>
    <p:sldId id="312" r:id="rId10"/>
    <p:sldId id="319" r:id="rId11"/>
    <p:sldId id="317" r:id="rId12"/>
    <p:sldId id="327" r:id="rId13"/>
    <p:sldId id="330" r:id="rId14"/>
    <p:sldId id="331" r:id="rId15"/>
    <p:sldId id="328" r:id="rId16"/>
    <p:sldId id="333" r:id="rId17"/>
    <p:sldId id="334" r:id="rId18"/>
    <p:sldId id="332" r:id="rId19"/>
    <p:sldId id="311" r:id="rId20"/>
    <p:sldId id="320" r:id="rId21"/>
    <p:sldId id="325" r:id="rId22"/>
    <p:sldId id="329" r:id="rId23"/>
    <p:sldId id="324" r:id="rId24"/>
  </p:sldIdLst>
  <p:sldSz cx="10239375" cy="5759450"/>
  <p:notesSz cx="6858000" cy="9144000"/>
  <p:custDataLst>
    <p:tags r:id="rId26"/>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D7BBCFFB-2E67-B048-A833-19529453E247}">
          <p14:sldIdLst>
            <p14:sldId id="278"/>
            <p14:sldId id="268"/>
            <p14:sldId id="318"/>
            <p14:sldId id="297"/>
            <p14:sldId id="313"/>
            <p14:sldId id="314"/>
            <p14:sldId id="315"/>
            <p14:sldId id="316"/>
            <p14:sldId id="312"/>
            <p14:sldId id="319"/>
            <p14:sldId id="317"/>
            <p14:sldId id="327"/>
            <p14:sldId id="330"/>
            <p14:sldId id="331"/>
            <p14:sldId id="328"/>
            <p14:sldId id="333"/>
            <p14:sldId id="334"/>
            <p14:sldId id="332"/>
          </p14:sldIdLst>
        </p14:section>
        <p14:section name="Appendix" id="{61A5EB1E-5BAC-224D-8F20-5D1D8E086C2B}">
          <p14:sldIdLst>
            <p14:sldId id="311"/>
            <p14:sldId id="320"/>
            <p14:sldId id="325"/>
            <p14:sldId id="329"/>
            <p14:sldId id="324"/>
          </p14:sldIdLst>
        </p14:section>
      </p14:sectionLst>
    </p:ex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ylan Busa" initials="DB" lastIdx="7" clrIdx="0">
    <p:extLst/>
  </p:cmAuthor>
  <p:cmAuthor id="2" name="Benita Gomes" initials="BG" lastIdx="4" clrIdx="1">
    <p:extLst>
      <p:ext uri="{19B8F6BF-5375-455C-9EA6-DF929625EA0E}">
        <p15:presenceInfo xmlns:p15="http://schemas.microsoft.com/office/powerpoint/2012/main" userId="Benita Gomes"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347" autoAdjust="0"/>
    <p:restoredTop sz="91529" autoAdjust="0"/>
  </p:normalViewPr>
  <p:slideViewPr>
    <p:cSldViewPr snapToGrid="0" snapToObjects="1">
      <p:cViewPr varScale="1">
        <p:scale>
          <a:sx n="77" d="100"/>
          <a:sy n="77" d="100"/>
        </p:scale>
        <p:origin x="120"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gs" Target="tags/tag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commentAuthors" Target="commentAuthors.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227ACCD-5B93-6E49-948F-63BDCFD317E8}" type="datetimeFigureOut">
              <a:rPr lang="en-GB" smtClean="0"/>
              <a:t>13/11/2018</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6FEC50E-693F-7248-AD71-EC691CF637E1}" type="slidenum">
              <a:rPr lang="en-GB" smtClean="0"/>
              <a:t>‹#›</a:t>
            </a:fld>
            <a:endParaRPr lang="en-GB"/>
          </a:p>
        </p:txBody>
      </p:sp>
    </p:spTree>
    <p:extLst>
      <p:ext uri="{BB962C8B-B14F-4D97-AF65-F5344CB8AC3E}">
        <p14:creationId xmlns:p14="http://schemas.microsoft.com/office/powerpoint/2010/main" val="4463413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Note for interactivity: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When learner clicks on video it should appear as a full screen. </a:t>
            </a:r>
          </a:p>
        </p:txBody>
      </p:sp>
      <p:sp>
        <p:nvSpPr>
          <p:cNvPr id="4" name="Slide Number Placeholder 3"/>
          <p:cNvSpPr>
            <a:spLocks noGrp="1"/>
          </p:cNvSpPr>
          <p:nvPr>
            <p:ph type="sldNum" sz="quarter" idx="10"/>
          </p:nvPr>
        </p:nvSpPr>
        <p:spPr/>
        <p:txBody>
          <a:bodyPr/>
          <a:lstStyle/>
          <a:p>
            <a:fld id="{16FEC50E-693F-7248-AD71-EC691CF637E1}" type="slidenum">
              <a:rPr lang="en-GB" smtClean="0"/>
              <a:t>2</a:t>
            </a:fld>
            <a:endParaRPr lang="en-GB"/>
          </a:p>
        </p:txBody>
      </p:sp>
    </p:spTree>
    <p:extLst>
      <p:ext uri="{BB962C8B-B14F-4D97-AF65-F5344CB8AC3E}">
        <p14:creationId xmlns:p14="http://schemas.microsoft.com/office/powerpoint/2010/main" val="156754951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Note for interactivity: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When learner clicks on video it should appear as a full screen. </a:t>
            </a:r>
          </a:p>
        </p:txBody>
      </p:sp>
      <p:sp>
        <p:nvSpPr>
          <p:cNvPr id="4" name="Slide Number Placeholder 3"/>
          <p:cNvSpPr>
            <a:spLocks noGrp="1"/>
          </p:cNvSpPr>
          <p:nvPr>
            <p:ph type="sldNum" sz="quarter" idx="10"/>
          </p:nvPr>
        </p:nvSpPr>
        <p:spPr/>
        <p:txBody>
          <a:bodyPr/>
          <a:lstStyle/>
          <a:p>
            <a:fld id="{16FEC50E-693F-7248-AD71-EC691CF637E1}" type="slidenum">
              <a:rPr lang="en-GB" smtClean="0"/>
              <a:t>11</a:t>
            </a:fld>
            <a:endParaRPr lang="en-GB"/>
          </a:p>
        </p:txBody>
      </p:sp>
    </p:spTree>
    <p:extLst>
      <p:ext uri="{BB962C8B-B14F-4D97-AF65-F5344CB8AC3E}">
        <p14:creationId xmlns:p14="http://schemas.microsoft.com/office/powerpoint/2010/main" val="79818277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Note for interactivity:</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t>Drag and drop activity.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t>Correct order of steps is as follows: </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ZA" dirty="0"/>
              <a:t>Shut down machinery and equipment </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ZA" dirty="0"/>
              <a:t>Identify all energy sources and hazards</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ZA" dirty="0"/>
              <a:t>Identify all isolation points </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ZA" dirty="0"/>
              <a:t>Isolate all energy sources</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ZA" dirty="0"/>
              <a:t>Control or de-energise all stored energy</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ZA" dirty="0"/>
              <a:t>Lockout all isolation points </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ZA" dirty="0"/>
              <a:t>Danger tag machinery controls, energy sources and other hazards</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ZA" dirty="0"/>
              <a:t>Test if isolation is effective by trying to reactive the plant without exposing anyone to risk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0" dirty="0"/>
          </a:p>
        </p:txBody>
      </p:sp>
      <p:sp>
        <p:nvSpPr>
          <p:cNvPr id="4" name="Slide Number Placeholder 3"/>
          <p:cNvSpPr>
            <a:spLocks noGrp="1"/>
          </p:cNvSpPr>
          <p:nvPr>
            <p:ph type="sldNum" sz="quarter" idx="10"/>
          </p:nvPr>
        </p:nvSpPr>
        <p:spPr/>
        <p:txBody>
          <a:bodyPr/>
          <a:lstStyle/>
          <a:p>
            <a:fld id="{16FEC50E-693F-7248-AD71-EC691CF637E1}" type="slidenum">
              <a:rPr lang="en-GB" smtClean="0"/>
              <a:t>12</a:t>
            </a:fld>
            <a:endParaRPr lang="en-GB"/>
          </a:p>
        </p:txBody>
      </p:sp>
    </p:spTree>
    <p:extLst>
      <p:ext uri="{BB962C8B-B14F-4D97-AF65-F5344CB8AC3E}">
        <p14:creationId xmlns:p14="http://schemas.microsoft.com/office/powerpoint/2010/main" val="20202462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Note for interactivity:</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t>There should be a text box for learner to be able to input text.</a:t>
            </a:r>
          </a:p>
        </p:txBody>
      </p:sp>
      <p:sp>
        <p:nvSpPr>
          <p:cNvPr id="4" name="Slide Number Placeholder 3"/>
          <p:cNvSpPr>
            <a:spLocks noGrp="1"/>
          </p:cNvSpPr>
          <p:nvPr>
            <p:ph type="sldNum" sz="quarter" idx="10"/>
          </p:nvPr>
        </p:nvSpPr>
        <p:spPr/>
        <p:txBody>
          <a:bodyPr/>
          <a:lstStyle/>
          <a:p>
            <a:fld id="{16FEC50E-693F-7248-AD71-EC691CF637E1}" type="slidenum">
              <a:rPr lang="en-GB" smtClean="0"/>
              <a:t>13</a:t>
            </a:fld>
            <a:endParaRPr lang="en-GB"/>
          </a:p>
        </p:txBody>
      </p:sp>
    </p:spTree>
    <p:extLst>
      <p:ext uri="{BB962C8B-B14F-4D97-AF65-F5344CB8AC3E}">
        <p14:creationId xmlns:p14="http://schemas.microsoft.com/office/powerpoint/2010/main" val="187916307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Note for interactivity:</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t>There should be a text box for learner to be able to input text.</a:t>
            </a:r>
          </a:p>
        </p:txBody>
      </p:sp>
      <p:sp>
        <p:nvSpPr>
          <p:cNvPr id="4" name="Slide Number Placeholder 3"/>
          <p:cNvSpPr>
            <a:spLocks noGrp="1"/>
          </p:cNvSpPr>
          <p:nvPr>
            <p:ph type="sldNum" sz="quarter" idx="10"/>
          </p:nvPr>
        </p:nvSpPr>
        <p:spPr/>
        <p:txBody>
          <a:bodyPr/>
          <a:lstStyle/>
          <a:p>
            <a:fld id="{16FEC50E-693F-7248-AD71-EC691CF637E1}" type="slidenum">
              <a:rPr lang="en-GB" smtClean="0"/>
              <a:t>14</a:t>
            </a:fld>
            <a:endParaRPr lang="en-GB"/>
          </a:p>
        </p:txBody>
      </p:sp>
    </p:spTree>
    <p:extLst>
      <p:ext uri="{BB962C8B-B14F-4D97-AF65-F5344CB8AC3E}">
        <p14:creationId xmlns:p14="http://schemas.microsoft.com/office/powerpoint/2010/main" val="166576063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Note for interactivity: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When learner clicks on video it should appear as a full screen. </a:t>
            </a:r>
          </a:p>
        </p:txBody>
      </p:sp>
      <p:sp>
        <p:nvSpPr>
          <p:cNvPr id="4" name="Slide Number Placeholder 3"/>
          <p:cNvSpPr>
            <a:spLocks noGrp="1"/>
          </p:cNvSpPr>
          <p:nvPr>
            <p:ph type="sldNum" sz="quarter" idx="10"/>
          </p:nvPr>
        </p:nvSpPr>
        <p:spPr/>
        <p:txBody>
          <a:bodyPr/>
          <a:lstStyle/>
          <a:p>
            <a:fld id="{16FEC50E-693F-7248-AD71-EC691CF637E1}" type="slidenum">
              <a:rPr lang="en-GB" smtClean="0"/>
              <a:t>15</a:t>
            </a:fld>
            <a:endParaRPr lang="en-GB"/>
          </a:p>
        </p:txBody>
      </p:sp>
    </p:spTree>
    <p:extLst>
      <p:ext uri="{BB962C8B-B14F-4D97-AF65-F5344CB8AC3E}">
        <p14:creationId xmlns:p14="http://schemas.microsoft.com/office/powerpoint/2010/main" val="135103089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Note for interactivity:</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t>There should be a text box for learner to be able to input text.</a:t>
            </a:r>
          </a:p>
        </p:txBody>
      </p:sp>
      <p:sp>
        <p:nvSpPr>
          <p:cNvPr id="4" name="Slide Number Placeholder 3"/>
          <p:cNvSpPr>
            <a:spLocks noGrp="1"/>
          </p:cNvSpPr>
          <p:nvPr>
            <p:ph type="sldNum" sz="quarter" idx="10"/>
          </p:nvPr>
        </p:nvSpPr>
        <p:spPr/>
        <p:txBody>
          <a:bodyPr/>
          <a:lstStyle/>
          <a:p>
            <a:fld id="{16FEC50E-693F-7248-AD71-EC691CF637E1}" type="slidenum">
              <a:rPr lang="en-GB" smtClean="0"/>
              <a:t>16</a:t>
            </a:fld>
            <a:endParaRPr lang="en-GB"/>
          </a:p>
        </p:txBody>
      </p:sp>
    </p:spTree>
    <p:extLst>
      <p:ext uri="{BB962C8B-B14F-4D97-AF65-F5344CB8AC3E}">
        <p14:creationId xmlns:p14="http://schemas.microsoft.com/office/powerpoint/2010/main" val="393141342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Note for interactivity:</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t>There should be a text box for learner to be able to input text.</a:t>
            </a:r>
          </a:p>
        </p:txBody>
      </p:sp>
      <p:sp>
        <p:nvSpPr>
          <p:cNvPr id="4" name="Slide Number Placeholder 3"/>
          <p:cNvSpPr>
            <a:spLocks noGrp="1"/>
          </p:cNvSpPr>
          <p:nvPr>
            <p:ph type="sldNum" sz="quarter" idx="10"/>
          </p:nvPr>
        </p:nvSpPr>
        <p:spPr/>
        <p:txBody>
          <a:bodyPr/>
          <a:lstStyle/>
          <a:p>
            <a:fld id="{16FEC50E-693F-7248-AD71-EC691CF637E1}" type="slidenum">
              <a:rPr lang="en-GB" smtClean="0"/>
              <a:t>17</a:t>
            </a:fld>
            <a:endParaRPr lang="en-GB"/>
          </a:p>
        </p:txBody>
      </p:sp>
    </p:spTree>
    <p:extLst>
      <p:ext uri="{BB962C8B-B14F-4D97-AF65-F5344CB8AC3E}">
        <p14:creationId xmlns:p14="http://schemas.microsoft.com/office/powerpoint/2010/main" val="152165487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Note for interactivity: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When learner clicks on video it should appear as a full screen. </a:t>
            </a:r>
          </a:p>
        </p:txBody>
      </p:sp>
      <p:sp>
        <p:nvSpPr>
          <p:cNvPr id="4" name="Slide Number Placeholder 3"/>
          <p:cNvSpPr>
            <a:spLocks noGrp="1"/>
          </p:cNvSpPr>
          <p:nvPr>
            <p:ph type="sldNum" sz="quarter" idx="10"/>
          </p:nvPr>
        </p:nvSpPr>
        <p:spPr/>
        <p:txBody>
          <a:bodyPr/>
          <a:lstStyle/>
          <a:p>
            <a:fld id="{16FEC50E-693F-7248-AD71-EC691CF637E1}" type="slidenum">
              <a:rPr lang="en-GB" smtClean="0"/>
              <a:t>18</a:t>
            </a:fld>
            <a:endParaRPr lang="en-GB"/>
          </a:p>
        </p:txBody>
      </p:sp>
    </p:spTree>
    <p:extLst>
      <p:ext uri="{BB962C8B-B14F-4D97-AF65-F5344CB8AC3E}">
        <p14:creationId xmlns:p14="http://schemas.microsoft.com/office/powerpoint/2010/main" val="17339828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Note for interactivity: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When learner clicks on video it should appear as a full screen. </a:t>
            </a:r>
          </a:p>
        </p:txBody>
      </p:sp>
      <p:sp>
        <p:nvSpPr>
          <p:cNvPr id="4" name="Slide Number Placeholder 3"/>
          <p:cNvSpPr>
            <a:spLocks noGrp="1"/>
          </p:cNvSpPr>
          <p:nvPr>
            <p:ph type="sldNum" sz="quarter" idx="10"/>
          </p:nvPr>
        </p:nvSpPr>
        <p:spPr/>
        <p:txBody>
          <a:bodyPr/>
          <a:lstStyle/>
          <a:p>
            <a:fld id="{16FEC50E-693F-7248-AD71-EC691CF637E1}" type="slidenum">
              <a:rPr lang="en-GB" smtClean="0"/>
              <a:t>3</a:t>
            </a:fld>
            <a:endParaRPr lang="en-GB"/>
          </a:p>
        </p:txBody>
      </p:sp>
    </p:spTree>
    <p:extLst>
      <p:ext uri="{BB962C8B-B14F-4D97-AF65-F5344CB8AC3E}">
        <p14:creationId xmlns:p14="http://schemas.microsoft.com/office/powerpoint/2010/main" val="28216419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Note for interactivity: </a:t>
            </a:r>
          </a:p>
        </p:txBody>
      </p:sp>
      <p:sp>
        <p:nvSpPr>
          <p:cNvPr id="4" name="Slide Number Placeholder 3"/>
          <p:cNvSpPr>
            <a:spLocks noGrp="1"/>
          </p:cNvSpPr>
          <p:nvPr>
            <p:ph type="sldNum" sz="quarter" idx="10"/>
          </p:nvPr>
        </p:nvSpPr>
        <p:spPr/>
        <p:txBody>
          <a:bodyPr/>
          <a:lstStyle/>
          <a:p>
            <a:fld id="{16FEC50E-693F-7248-AD71-EC691CF637E1}" type="slidenum">
              <a:rPr lang="en-GB" smtClean="0"/>
              <a:t>4</a:t>
            </a:fld>
            <a:endParaRPr lang="en-GB"/>
          </a:p>
        </p:txBody>
      </p:sp>
    </p:spTree>
    <p:extLst>
      <p:ext uri="{BB962C8B-B14F-4D97-AF65-F5344CB8AC3E}">
        <p14:creationId xmlns:p14="http://schemas.microsoft.com/office/powerpoint/2010/main" val="18725331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Note for interactivity:</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Multiple Choice Activity</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1 correct answer</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Correct answer shown in italics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Feedback if correct- Well done you are correct.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Feedback if incorrect- Not quite. The girl is standing alone and away from the group. </a:t>
            </a:r>
            <a:endParaRPr lang="en-US" b="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b="0" dirty="0"/>
          </a:p>
        </p:txBody>
      </p:sp>
      <p:sp>
        <p:nvSpPr>
          <p:cNvPr id="4" name="Slide Number Placeholder 3"/>
          <p:cNvSpPr>
            <a:spLocks noGrp="1"/>
          </p:cNvSpPr>
          <p:nvPr>
            <p:ph type="sldNum" sz="quarter" idx="10"/>
          </p:nvPr>
        </p:nvSpPr>
        <p:spPr/>
        <p:txBody>
          <a:bodyPr/>
          <a:lstStyle/>
          <a:p>
            <a:fld id="{16FEC50E-693F-7248-AD71-EC691CF637E1}" type="slidenum">
              <a:rPr lang="en-GB" smtClean="0"/>
              <a:t>5</a:t>
            </a:fld>
            <a:endParaRPr lang="en-GB"/>
          </a:p>
        </p:txBody>
      </p:sp>
    </p:spTree>
    <p:extLst>
      <p:ext uri="{BB962C8B-B14F-4D97-AF65-F5344CB8AC3E}">
        <p14:creationId xmlns:p14="http://schemas.microsoft.com/office/powerpoint/2010/main" val="16453135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Note for interactivity:</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t>When learner clicks on video it should play full screen. </a:t>
            </a:r>
          </a:p>
        </p:txBody>
      </p:sp>
      <p:sp>
        <p:nvSpPr>
          <p:cNvPr id="4" name="Slide Number Placeholder 3"/>
          <p:cNvSpPr>
            <a:spLocks noGrp="1"/>
          </p:cNvSpPr>
          <p:nvPr>
            <p:ph type="sldNum" sz="quarter" idx="10"/>
          </p:nvPr>
        </p:nvSpPr>
        <p:spPr/>
        <p:txBody>
          <a:bodyPr/>
          <a:lstStyle/>
          <a:p>
            <a:fld id="{16FEC50E-693F-7248-AD71-EC691CF637E1}" type="slidenum">
              <a:rPr lang="en-GB" smtClean="0"/>
              <a:t>6</a:t>
            </a:fld>
            <a:endParaRPr lang="en-GB"/>
          </a:p>
        </p:txBody>
      </p:sp>
    </p:spTree>
    <p:extLst>
      <p:ext uri="{BB962C8B-B14F-4D97-AF65-F5344CB8AC3E}">
        <p14:creationId xmlns:p14="http://schemas.microsoft.com/office/powerpoint/2010/main" val="208047155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Note for interactivity:</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Multiple Choice Activity</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1 correct answer</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Correct answer shown in italics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Feedback if correct- Well done you are correct.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Feedback if incorrect- Not quite.  The reason Electricians do the Isolation procedure is to </a:t>
            </a:r>
            <a:r>
              <a:rPr lang="en-ZA" b="1" dirty="0"/>
              <a:t>remove energy sources such as electricity, hydraulic pressure, compressed air or gas so that machines can safely be inspected, maintained, cleaned or repaired. </a:t>
            </a:r>
            <a:endParaRPr lang="en-US" b="0" dirty="0"/>
          </a:p>
        </p:txBody>
      </p:sp>
      <p:sp>
        <p:nvSpPr>
          <p:cNvPr id="4" name="Slide Number Placeholder 3"/>
          <p:cNvSpPr>
            <a:spLocks noGrp="1"/>
          </p:cNvSpPr>
          <p:nvPr>
            <p:ph type="sldNum" sz="quarter" idx="10"/>
          </p:nvPr>
        </p:nvSpPr>
        <p:spPr/>
        <p:txBody>
          <a:bodyPr/>
          <a:lstStyle/>
          <a:p>
            <a:fld id="{16FEC50E-693F-7248-AD71-EC691CF637E1}" type="slidenum">
              <a:rPr lang="en-GB" smtClean="0"/>
              <a:t>7</a:t>
            </a:fld>
            <a:endParaRPr lang="en-GB"/>
          </a:p>
        </p:txBody>
      </p:sp>
    </p:spTree>
    <p:extLst>
      <p:ext uri="{BB962C8B-B14F-4D97-AF65-F5344CB8AC3E}">
        <p14:creationId xmlns:p14="http://schemas.microsoft.com/office/powerpoint/2010/main" val="330450723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Note for interactivity:</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Multiple Choice Activity</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3 correct answers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Correct answer shown in italics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Feedback if correct- Well done you are correct.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Feedback if incorrect- Not quite.  The three aims of the Isolation Procedure are:</a:t>
            </a:r>
          </a:p>
          <a:p>
            <a:pPr marL="285750" indent="-285750">
              <a:buFont typeface="Courier New" panose="02070309020205020404" pitchFamily="49" charset="0"/>
              <a:buChar char="o"/>
            </a:pPr>
            <a:r>
              <a:rPr lang="en-ZA" sz="1200" i="1" dirty="0"/>
              <a:t>Isolate all forms of potentially hazardous energy so that accidental release of energy does not occur</a:t>
            </a:r>
          </a:p>
          <a:p>
            <a:pPr marL="285750" indent="-285750">
              <a:buFont typeface="Courier New" panose="02070309020205020404" pitchFamily="49" charset="0"/>
              <a:buChar char="o"/>
            </a:pPr>
            <a:r>
              <a:rPr lang="en-ZA" sz="1200" i="1" dirty="0"/>
              <a:t>Control all other hazards to those doing the work </a:t>
            </a:r>
          </a:p>
          <a:p>
            <a:pPr marL="285750" indent="-285750">
              <a:buFont typeface="Courier New" panose="02070309020205020404" pitchFamily="49" charset="0"/>
              <a:buChar char="o"/>
            </a:pPr>
            <a:r>
              <a:rPr lang="en-ZA" sz="1200" i="1" dirty="0"/>
              <a:t>Ensure that the entry to a restricted areas is tightly controlled</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0" dirty="0"/>
          </a:p>
        </p:txBody>
      </p:sp>
      <p:sp>
        <p:nvSpPr>
          <p:cNvPr id="4" name="Slide Number Placeholder 3"/>
          <p:cNvSpPr>
            <a:spLocks noGrp="1"/>
          </p:cNvSpPr>
          <p:nvPr>
            <p:ph type="sldNum" sz="quarter" idx="10"/>
          </p:nvPr>
        </p:nvSpPr>
        <p:spPr/>
        <p:txBody>
          <a:bodyPr/>
          <a:lstStyle/>
          <a:p>
            <a:fld id="{16FEC50E-693F-7248-AD71-EC691CF637E1}" type="slidenum">
              <a:rPr lang="en-GB" smtClean="0"/>
              <a:t>8</a:t>
            </a:fld>
            <a:endParaRPr lang="en-GB"/>
          </a:p>
        </p:txBody>
      </p:sp>
    </p:spTree>
    <p:extLst>
      <p:ext uri="{BB962C8B-B14F-4D97-AF65-F5344CB8AC3E}">
        <p14:creationId xmlns:p14="http://schemas.microsoft.com/office/powerpoint/2010/main" val="22864041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Note for interactivity: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When learner clicks on video it should appear as a full screen. </a:t>
            </a:r>
          </a:p>
        </p:txBody>
      </p:sp>
      <p:sp>
        <p:nvSpPr>
          <p:cNvPr id="4" name="Slide Number Placeholder 3"/>
          <p:cNvSpPr>
            <a:spLocks noGrp="1"/>
          </p:cNvSpPr>
          <p:nvPr>
            <p:ph type="sldNum" sz="quarter" idx="10"/>
          </p:nvPr>
        </p:nvSpPr>
        <p:spPr/>
        <p:txBody>
          <a:bodyPr/>
          <a:lstStyle/>
          <a:p>
            <a:fld id="{16FEC50E-693F-7248-AD71-EC691CF637E1}" type="slidenum">
              <a:rPr lang="en-GB" smtClean="0"/>
              <a:t>9</a:t>
            </a:fld>
            <a:endParaRPr lang="en-GB"/>
          </a:p>
        </p:txBody>
      </p:sp>
    </p:spTree>
    <p:extLst>
      <p:ext uri="{BB962C8B-B14F-4D97-AF65-F5344CB8AC3E}">
        <p14:creationId xmlns:p14="http://schemas.microsoft.com/office/powerpoint/2010/main" val="170647147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Note for interactivity: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Multiple Choice Activity</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1 correct answer</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Correct answer shown in italics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Feedback if correct- Well done you are correct.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Feedback if incorrect- Not quite. The lockout procedure would be important because </a:t>
            </a:r>
            <a:r>
              <a:rPr lang="en-ZA" sz="1200" i="1" dirty="0"/>
              <a:t>Using water near electricity is dangerous, the person cleaning the machine can get a shock.</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1" dirty="0"/>
          </a:p>
        </p:txBody>
      </p:sp>
      <p:sp>
        <p:nvSpPr>
          <p:cNvPr id="4" name="Slide Number Placeholder 3"/>
          <p:cNvSpPr>
            <a:spLocks noGrp="1"/>
          </p:cNvSpPr>
          <p:nvPr>
            <p:ph type="sldNum" sz="quarter" idx="10"/>
          </p:nvPr>
        </p:nvSpPr>
        <p:spPr/>
        <p:txBody>
          <a:bodyPr/>
          <a:lstStyle/>
          <a:p>
            <a:fld id="{16FEC50E-693F-7248-AD71-EC691CF637E1}" type="slidenum">
              <a:rPr lang="en-GB" smtClean="0"/>
              <a:t>10</a:t>
            </a:fld>
            <a:endParaRPr lang="en-GB"/>
          </a:p>
        </p:txBody>
      </p:sp>
    </p:spTree>
    <p:extLst>
      <p:ext uri="{BB962C8B-B14F-4D97-AF65-F5344CB8AC3E}">
        <p14:creationId xmlns:p14="http://schemas.microsoft.com/office/powerpoint/2010/main" val="379813892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3.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6.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4.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5.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279922" y="942577"/>
            <a:ext cx="7679531" cy="2005142"/>
          </a:xfrm>
        </p:spPr>
        <p:txBody>
          <a:bodyPr anchor="b"/>
          <a:lstStyle>
            <a:lvl1pPr algn="ctr">
              <a:defRPr sz="5039"/>
            </a:lvl1pPr>
          </a:lstStyle>
          <a:p>
            <a:r>
              <a:rPr lang="en-US"/>
              <a:t>Click to edit Master title style</a:t>
            </a:r>
            <a:endParaRPr lang="en-US" dirty="0"/>
          </a:p>
        </p:txBody>
      </p:sp>
      <p:sp>
        <p:nvSpPr>
          <p:cNvPr id="3" name="Subtitle 2"/>
          <p:cNvSpPr>
            <a:spLocks noGrp="1"/>
          </p:cNvSpPr>
          <p:nvPr>
            <p:ph type="subTitle" idx="1"/>
          </p:nvPr>
        </p:nvSpPr>
        <p:spPr>
          <a:xfrm>
            <a:off x="1279922" y="3025045"/>
            <a:ext cx="7679531" cy="1390533"/>
          </a:xfrm>
        </p:spPr>
        <p:txBody>
          <a:bodyPr/>
          <a:lstStyle>
            <a:lvl1pPr marL="0" indent="0" algn="ctr">
              <a:buNone/>
              <a:defRPr sz="2016"/>
            </a:lvl1pPr>
            <a:lvl2pPr marL="383957" indent="0" algn="ctr">
              <a:buNone/>
              <a:defRPr sz="1680"/>
            </a:lvl2pPr>
            <a:lvl3pPr marL="767913" indent="0" algn="ctr">
              <a:buNone/>
              <a:defRPr sz="1512"/>
            </a:lvl3pPr>
            <a:lvl4pPr marL="1151870" indent="0" algn="ctr">
              <a:buNone/>
              <a:defRPr sz="1344"/>
            </a:lvl4pPr>
            <a:lvl5pPr marL="1535826" indent="0" algn="ctr">
              <a:buNone/>
              <a:defRPr sz="1344"/>
            </a:lvl5pPr>
            <a:lvl6pPr marL="1919783" indent="0" algn="ctr">
              <a:buNone/>
              <a:defRPr sz="1344"/>
            </a:lvl6pPr>
            <a:lvl7pPr marL="2303739" indent="0" algn="ctr">
              <a:buNone/>
              <a:defRPr sz="1344"/>
            </a:lvl7pPr>
            <a:lvl8pPr marL="2687696" indent="0" algn="ctr">
              <a:buNone/>
              <a:defRPr sz="1344"/>
            </a:lvl8pPr>
            <a:lvl9pPr marL="3071652" indent="0" algn="ctr">
              <a:buNone/>
              <a:defRPr sz="1344"/>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t>11/13/2018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
        <p:nvSpPr>
          <p:cNvPr id="7" name="Rectangle 6">
            <a:extLst>
              <a:ext uri="{FF2B5EF4-FFF2-40B4-BE49-F238E27FC236}">
                <a16:creationId xmlns:a16="http://schemas.microsoft.com/office/drawing/2014/main" id="{27D06E43-36D8-4D08-8B01-F422F531B40B}"/>
              </a:ext>
            </a:extLst>
          </p:cNvPr>
          <p:cNvSpPr/>
          <p:nvPr userDrawn="1"/>
        </p:nvSpPr>
        <p:spPr>
          <a:xfrm>
            <a:off x="125815" y="5136964"/>
            <a:ext cx="9987743" cy="507831"/>
          </a:xfrm>
          <a:prstGeom prst="rect">
            <a:avLst/>
          </a:prstGeom>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ZA" sz="900" b="0" i="1" u="none" strike="noStrike" kern="1200" cap="none" spc="0" normalizeH="0" baseline="0" noProof="0" dirty="0">
                <a:ln>
                  <a:noFill/>
                </a:ln>
                <a:solidFill>
                  <a:srgbClr val="43525A"/>
                </a:solidFill>
                <a:effectLst/>
                <a:uLnTx/>
                <a:uFillTx/>
                <a:latin typeface="+mn-lt"/>
                <a:ea typeface="+mn-ea"/>
                <a:cs typeface="+mn-cs"/>
              </a:rPr>
              <a:t>All copyright and intellectual property rights in respect of materials developed by the service provider during this project will vest in the Department of Higher Education and Training, which will have the right to allow any individual, company, agency or organisation to use or modify the materials for any purpose approved by this Department, including selling the materials or releasing them as Open Educational Resources (OER) under an appropriate copyright license. </a:t>
            </a:r>
          </a:p>
        </p:txBody>
      </p:sp>
    </p:spTree>
    <p:custDataLst>
      <p:tags r:id="rId1"/>
    </p:custDataLst>
    <p:extLst>
      <p:ext uri="{BB962C8B-B14F-4D97-AF65-F5344CB8AC3E}">
        <p14:creationId xmlns:p14="http://schemas.microsoft.com/office/powerpoint/2010/main" val="7990852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t>11/13/2018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37339044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27553" y="306637"/>
            <a:ext cx="2207865" cy="488086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03957" y="306637"/>
            <a:ext cx="6495604" cy="488086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t>11/13/2018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271393113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ntent and Image">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359"/>
            </a:lvl1pPr>
          </a:lstStyle>
          <a:p>
            <a:r>
              <a:rPr lang="en-US" dirty="0"/>
              <a:t>Click to edit Master title style</a:t>
            </a:r>
            <a:endParaRPr lang="en-GB" dirty="0"/>
          </a:p>
        </p:txBody>
      </p:sp>
      <p:sp>
        <p:nvSpPr>
          <p:cNvPr id="3" name="Content Placeholder 2"/>
          <p:cNvSpPr>
            <a:spLocks noGrp="1"/>
          </p:cNvSpPr>
          <p:nvPr>
            <p:ph idx="1"/>
          </p:nvPr>
        </p:nvSpPr>
        <p:spPr>
          <a:xfrm>
            <a:off x="703957" y="1533186"/>
            <a:ext cx="4347228" cy="4072678"/>
          </a:xfrm>
        </p:spPr>
        <p:txBody>
          <a:bodyPr/>
          <a:lstStyle>
            <a:lvl1pPr marL="0" indent="0">
              <a:buNone/>
              <a:defRPr/>
            </a:lvl1pPr>
          </a:lstStyle>
          <a:p>
            <a:pPr lvl="0"/>
            <a:r>
              <a:rPr lang="en-US" dirty="0"/>
              <a:t>Click to edit Master text styles</a:t>
            </a:r>
          </a:p>
        </p:txBody>
      </p:sp>
      <p:sp>
        <p:nvSpPr>
          <p:cNvPr id="5" name="Picture Placeholder 4"/>
          <p:cNvSpPr>
            <a:spLocks noGrp="1"/>
          </p:cNvSpPr>
          <p:nvPr>
            <p:ph type="pic" sz="quarter" idx="10"/>
          </p:nvPr>
        </p:nvSpPr>
        <p:spPr>
          <a:xfrm>
            <a:off x="5170352" y="1535855"/>
            <a:ext cx="4553056" cy="4044947"/>
          </a:xfrm>
        </p:spPr>
        <p:txBody>
          <a:bodyPr/>
          <a:lstStyle/>
          <a:p>
            <a:endParaRPr lang="en-GB" dirty="0"/>
          </a:p>
        </p:txBody>
      </p:sp>
    </p:spTree>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ourced Video">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flipH="1">
            <a:off x="1424483" y="4958609"/>
            <a:ext cx="8110936" cy="427540"/>
          </a:xfrm>
        </p:spPr>
        <p:txBody>
          <a:bodyPr anchor="ctr"/>
          <a:lstStyle>
            <a:lvl1pPr marL="0" indent="0">
              <a:buNone/>
              <a:defRPr/>
            </a:lvl1pPr>
            <a:lvl2pPr marL="383957" indent="0">
              <a:buNone/>
              <a:defRPr/>
            </a:lvl2pPr>
            <a:lvl3pPr marL="767913" indent="0">
              <a:buNone/>
              <a:defRPr/>
            </a:lvl3pPr>
            <a:lvl4pPr marL="1151870" indent="0">
              <a:buNone/>
              <a:defRPr/>
            </a:lvl4pPr>
            <a:lvl5pPr marL="1535826" indent="0">
              <a:buNone/>
              <a:defRPr/>
            </a:lvl5pPr>
          </a:lstStyle>
          <a:p>
            <a:pPr lvl="0"/>
            <a:r>
              <a:rPr lang="en-US" dirty="0"/>
              <a:t>Click to edit Master text styles</a:t>
            </a:r>
          </a:p>
        </p:txBody>
      </p:sp>
      <p:sp>
        <p:nvSpPr>
          <p:cNvPr id="5" name="TextBox 4"/>
          <p:cNvSpPr txBox="1"/>
          <p:nvPr userDrawn="1"/>
        </p:nvSpPr>
        <p:spPr>
          <a:xfrm>
            <a:off x="703958" y="4946743"/>
            <a:ext cx="748923" cy="454099"/>
          </a:xfrm>
          <a:prstGeom prst="rect">
            <a:avLst/>
          </a:prstGeom>
          <a:noFill/>
        </p:spPr>
        <p:txBody>
          <a:bodyPr wrap="none" rtlCol="0">
            <a:spAutoFit/>
          </a:bodyPr>
          <a:lstStyle/>
          <a:p>
            <a:r>
              <a:rPr lang="en-GB" sz="2351" dirty="0"/>
              <a:t>URL:</a:t>
            </a:r>
          </a:p>
        </p:txBody>
      </p:sp>
      <p:sp>
        <p:nvSpPr>
          <p:cNvPr id="8" name="Title 1"/>
          <p:cNvSpPr>
            <a:spLocks noGrp="1"/>
          </p:cNvSpPr>
          <p:nvPr>
            <p:ph type="title"/>
          </p:nvPr>
        </p:nvSpPr>
        <p:spPr>
          <a:xfrm>
            <a:off x="703957" y="306639"/>
            <a:ext cx="8831461" cy="1113227"/>
          </a:xfrm>
        </p:spPr>
        <p:txBody>
          <a:bodyPr>
            <a:normAutofit/>
          </a:bodyPr>
          <a:lstStyle>
            <a:lvl1pPr>
              <a:defRPr sz="3023"/>
            </a:lvl1pPr>
          </a:lstStyle>
          <a:p>
            <a:r>
              <a:rPr lang="en-US" dirty="0"/>
              <a:t>Click to edit Master title style</a:t>
            </a:r>
            <a:endParaRPr lang="en-GB" dirty="0"/>
          </a:p>
        </p:txBody>
      </p:sp>
    </p:spTree>
    <p:extLst>
      <p:ext uri="{BB962C8B-B14F-4D97-AF65-F5344CB8AC3E}">
        <p14:creationId xmlns:p14="http://schemas.microsoft.com/office/powerpoint/2010/main" val="131347297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Imag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8" name="Text Placeholder 3"/>
          <p:cNvSpPr>
            <a:spLocks noGrp="1"/>
          </p:cNvSpPr>
          <p:nvPr>
            <p:ph type="body" sz="quarter" idx="10"/>
          </p:nvPr>
        </p:nvSpPr>
        <p:spPr>
          <a:xfrm flipH="1">
            <a:off x="703957" y="5237860"/>
            <a:ext cx="4351734" cy="427540"/>
          </a:xfrm>
        </p:spPr>
        <p:txBody>
          <a:bodyPr anchor="ctr">
            <a:normAutofit/>
          </a:bodyPr>
          <a:lstStyle>
            <a:lvl1pPr marL="0" indent="0">
              <a:buNone/>
              <a:defRPr sz="1344"/>
            </a:lvl1pPr>
            <a:lvl2pPr marL="383957" indent="0">
              <a:buNone/>
              <a:defRPr/>
            </a:lvl2pPr>
            <a:lvl3pPr marL="767913" indent="0">
              <a:buNone/>
              <a:defRPr/>
            </a:lvl3pPr>
            <a:lvl4pPr marL="1151870" indent="0">
              <a:buNone/>
              <a:defRPr/>
            </a:lvl4pPr>
            <a:lvl5pPr marL="1535826" indent="0">
              <a:buNone/>
              <a:defRPr/>
            </a:lvl5pPr>
          </a:lstStyle>
          <a:p>
            <a:pPr lvl="0"/>
            <a:r>
              <a:rPr lang="en-US" dirty="0"/>
              <a:t>Click to edit Master text styles</a:t>
            </a:r>
          </a:p>
        </p:txBody>
      </p:sp>
      <p:sp>
        <p:nvSpPr>
          <p:cNvPr id="10" name="Text Placeholder 3"/>
          <p:cNvSpPr>
            <a:spLocks noGrp="1"/>
          </p:cNvSpPr>
          <p:nvPr>
            <p:ph type="body" sz="quarter" idx="11"/>
          </p:nvPr>
        </p:nvSpPr>
        <p:spPr>
          <a:xfrm flipH="1">
            <a:off x="5183685" y="5237860"/>
            <a:ext cx="4351734" cy="427540"/>
          </a:xfrm>
        </p:spPr>
        <p:txBody>
          <a:bodyPr anchor="ctr">
            <a:normAutofit/>
          </a:bodyPr>
          <a:lstStyle>
            <a:lvl1pPr marL="0" indent="0">
              <a:buNone/>
              <a:defRPr sz="1344"/>
            </a:lvl1pPr>
            <a:lvl2pPr marL="383957" indent="0">
              <a:buNone/>
              <a:defRPr/>
            </a:lvl2pPr>
            <a:lvl3pPr marL="767913" indent="0">
              <a:buNone/>
              <a:defRPr/>
            </a:lvl3pPr>
            <a:lvl4pPr marL="1151870" indent="0">
              <a:buNone/>
              <a:defRPr/>
            </a:lvl4pPr>
            <a:lvl5pPr marL="1535826" indent="0">
              <a:buNone/>
              <a:defRPr/>
            </a:lvl5pPr>
          </a:lstStyle>
          <a:p>
            <a:pPr lvl="0"/>
            <a:r>
              <a:rPr lang="en-US" dirty="0"/>
              <a:t>Click to edit Master text styles</a:t>
            </a:r>
          </a:p>
        </p:txBody>
      </p:sp>
      <p:sp>
        <p:nvSpPr>
          <p:cNvPr id="12" name="Text Placeholder 3"/>
          <p:cNvSpPr>
            <a:spLocks noGrp="1"/>
          </p:cNvSpPr>
          <p:nvPr>
            <p:ph type="body" sz="quarter" idx="12"/>
          </p:nvPr>
        </p:nvSpPr>
        <p:spPr>
          <a:xfrm flipH="1">
            <a:off x="703956" y="1434739"/>
            <a:ext cx="4351734" cy="427540"/>
          </a:xfrm>
        </p:spPr>
        <p:txBody>
          <a:bodyPr anchor="ctr">
            <a:normAutofit/>
          </a:bodyPr>
          <a:lstStyle>
            <a:lvl1pPr marL="0" indent="0">
              <a:buNone/>
              <a:defRPr sz="2016"/>
            </a:lvl1pPr>
            <a:lvl2pPr marL="383957" indent="0">
              <a:buNone/>
              <a:defRPr/>
            </a:lvl2pPr>
            <a:lvl3pPr marL="767913" indent="0">
              <a:buNone/>
              <a:defRPr/>
            </a:lvl3pPr>
            <a:lvl4pPr marL="1151870" indent="0">
              <a:buNone/>
              <a:defRPr/>
            </a:lvl4pPr>
            <a:lvl5pPr marL="1535826" indent="0">
              <a:buNone/>
              <a:defRPr/>
            </a:lvl5pPr>
          </a:lstStyle>
          <a:p>
            <a:pPr lvl="0"/>
            <a:r>
              <a:rPr lang="en-US" dirty="0"/>
              <a:t>Click to edit Master text styles</a:t>
            </a:r>
          </a:p>
        </p:txBody>
      </p:sp>
      <p:sp>
        <p:nvSpPr>
          <p:cNvPr id="13" name="Text Placeholder 3"/>
          <p:cNvSpPr>
            <a:spLocks noGrp="1"/>
          </p:cNvSpPr>
          <p:nvPr>
            <p:ph type="body" sz="quarter" idx="13"/>
          </p:nvPr>
        </p:nvSpPr>
        <p:spPr>
          <a:xfrm flipH="1">
            <a:off x="5183685" y="1438948"/>
            <a:ext cx="4351734" cy="427540"/>
          </a:xfrm>
        </p:spPr>
        <p:txBody>
          <a:bodyPr anchor="ctr">
            <a:normAutofit/>
          </a:bodyPr>
          <a:lstStyle>
            <a:lvl1pPr marL="0" indent="0">
              <a:buNone/>
              <a:defRPr sz="2016"/>
            </a:lvl1pPr>
            <a:lvl2pPr marL="383957" indent="0">
              <a:buNone/>
              <a:defRPr/>
            </a:lvl2pPr>
            <a:lvl3pPr marL="767913" indent="0">
              <a:buNone/>
              <a:defRPr/>
            </a:lvl3pPr>
            <a:lvl4pPr marL="1151870" indent="0">
              <a:buNone/>
              <a:defRPr/>
            </a:lvl4pPr>
            <a:lvl5pPr marL="1535826" indent="0">
              <a:buNone/>
              <a:defRPr/>
            </a:lvl5pPr>
          </a:lstStyle>
          <a:p>
            <a:pPr lvl="0"/>
            <a:r>
              <a:rPr lang="en-US" dirty="0"/>
              <a:t>Click to edit Master text styles</a:t>
            </a:r>
          </a:p>
        </p:txBody>
      </p:sp>
      <p:sp>
        <p:nvSpPr>
          <p:cNvPr id="15" name="Picture Placeholder 14"/>
          <p:cNvSpPr>
            <a:spLocks noGrp="1"/>
          </p:cNvSpPr>
          <p:nvPr>
            <p:ph type="pic" sz="quarter" idx="14"/>
          </p:nvPr>
        </p:nvSpPr>
        <p:spPr>
          <a:xfrm>
            <a:off x="703957" y="1862489"/>
            <a:ext cx="4351734" cy="3375678"/>
          </a:xfrm>
        </p:spPr>
        <p:txBody>
          <a:bodyPr/>
          <a:lstStyle/>
          <a:p>
            <a:endParaRPr lang="en-GB"/>
          </a:p>
        </p:txBody>
      </p:sp>
      <p:sp>
        <p:nvSpPr>
          <p:cNvPr id="16" name="Picture Placeholder 14"/>
          <p:cNvSpPr>
            <a:spLocks noGrp="1"/>
          </p:cNvSpPr>
          <p:nvPr>
            <p:ph type="pic" sz="quarter" idx="15"/>
          </p:nvPr>
        </p:nvSpPr>
        <p:spPr>
          <a:xfrm>
            <a:off x="5183683" y="1864238"/>
            <a:ext cx="4351734" cy="3375678"/>
          </a:xfrm>
        </p:spPr>
        <p:txBody>
          <a:bodyPr/>
          <a:lstStyle/>
          <a:p>
            <a:endParaRPr lang="en-GB"/>
          </a:p>
        </p:txBody>
      </p:sp>
    </p:spTree>
    <p:extLst>
      <p:ext uri="{BB962C8B-B14F-4D97-AF65-F5344CB8AC3E}">
        <p14:creationId xmlns:p14="http://schemas.microsoft.com/office/powerpoint/2010/main" val="212405730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Image">
    <p:spTree>
      <p:nvGrpSpPr>
        <p:cNvPr id="1" name=""/>
        <p:cNvGrpSpPr/>
        <p:nvPr/>
      </p:nvGrpSpPr>
      <p:grpSpPr>
        <a:xfrm>
          <a:off x="0" y="0"/>
          <a:ext cx="0" cy="0"/>
          <a:chOff x="0" y="0"/>
          <a:chExt cx="0" cy="0"/>
        </a:xfrm>
      </p:grpSpPr>
      <p:sp>
        <p:nvSpPr>
          <p:cNvPr id="8" name="Text Placeholder 3"/>
          <p:cNvSpPr>
            <a:spLocks noGrp="1"/>
          </p:cNvSpPr>
          <p:nvPr>
            <p:ph type="body" sz="quarter" idx="10"/>
          </p:nvPr>
        </p:nvSpPr>
        <p:spPr>
          <a:xfrm flipH="1">
            <a:off x="703955" y="5237860"/>
            <a:ext cx="8831459" cy="427540"/>
          </a:xfrm>
        </p:spPr>
        <p:txBody>
          <a:bodyPr anchor="ctr">
            <a:normAutofit/>
          </a:bodyPr>
          <a:lstStyle>
            <a:lvl1pPr marL="0" indent="0">
              <a:buNone/>
              <a:defRPr sz="1344"/>
            </a:lvl1pPr>
            <a:lvl2pPr marL="383957" indent="0">
              <a:buNone/>
              <a:defRPr/>
            </a:lvl2pPr>
            <a:lvl3pPr marL="767913" indent="0">
              <a:buNone/>
              <a:defRPr/>
            </a:lvl3pPr>
            <a:lvl4pPr marL="1151870" indent="0">
              <a:buNone/>
              <a:defRPr/>
            </a:lvl4pPr>
            <a:lvl5pPr marL="1535826" indent="0">
              <a:buNone/>
              <a:defRPr/>
            </a:lvl5pPr>
          </a:lstStyle>
          <a:p>
            <a:pPr lvl="0"/>
            <a:r>
              <a:rPr lang="en-US" dirty="0"/>
              <a:t>Click to edit Master text styles</a:t>
            </a:r>
          </a:p>
        </p:txBody>
      </p:sp>
      <p:sp>
        <p:nvSpPr>
          <p:cNvPr id="12" name="Text Placeholder 3"/>
          <p:cNvSpPr>
            <a:spLocks noGrp="1"/>
          </p:cNvSpPr>
          <p:nvPr>
            <p:ph type="body" sz="quarter" idx="12"/>
          </p:nvPr>
        </p:nvSpPr>
        <p:spPr>
          <a:xfrm flipH="1">
            <a:off x="703955" y="1434739"/>
            <a:ext cx="8831459" cy="427540"/>
          </a:xfrm>
        </p:spPr>
        <p:txBody>
          <a:bodyPr anchor="ctr">
            <a:normAutofit/>
          </a:bodyPr>
          <a:lstStyle>
            <a:lvl1pPr marL="0" indent="0">
              <a:buNone/>
              <a:defRPr sz="2016"/>
            </a:lvl1pPr>
            <a:lvl2pPr marL="383957" indent="0">
              <a:buNone/>
              <a:defRPr/>
            </a:lvl2pPr>
            <a:lvl3pPr marL="767913" indent="0">
              <a:buNone/>
              <a:defRPr/>
            </a:lvl3pPr>
            <a:lvl4pPr marL="1151870" indent="0">
              <a:buNone/>
              <a:defRPr/>
            </a:lvl4pPr>
            <a:lvl5pPr marL="1535826" indent="0">
              <a:buNone/>
              <a:defRPr/>
            </a:lvl5pPr>
          </a:lstStyle>
          <a:p>
            <a:pPr lvl="0"/>
            <a:r>
              <a:rPr lang="en-US" dirty="0"/>
              <a:t>Click to edit Master text styles</a:t>
            </a:r>
          </a:p>
        </p:txBody>
      </p:sp>
      <p:sp>
        <p:nvSpPr>
          <p:cNvPr id="6" name="Picture Placeholder 5"/>
          <p:cNvSpPr>
            <a:spLocks noGrp="1"/>
          </p:cNvSpPr>
          <p:nvPr>
            <p:ph type="pic" sz="quarter" idx="13"/>
          </p:nvPr>
        </p:nvSpPr>
        <p:spPr>
          <a:xfrm>
            <a:off x="703957" y="1862489"/>
            <a:ext cx="8831461" cy="3375678"/>
          </a:xfrm>
        </p:spPr>
        <p:txBody>
          <a:bodyPr/>
          <a:lstStyle/>
          <a:p>
            <a:endParaRPr lang="en-GB"/>
          </a:p>
        </p:txBody>
      </p:sp>
      <p:sp>
        <p:nvSpPr>
          <p:cNvPr id="4" name="TextBox 3">
            <a:extLst>
              <a:ext uri="{FF2B5EF4-FFF2-40B4-BE49-F238E27FC236}">
                <a16:creationId xmlns:a16="http://schemas.microsoft.com/office/drawing/2014/main" id="{3CC66BF8-9F36-274C-974D-1343BDA00F29}"/>
              </a:ext>
            </a:extLst>
          </p:cNvPr>
          <p:cNvSpPr txBox="1"/>
          <p:nvPr userDrawn="1"/>
        </p:nvSpPr>
        <p:spPr>
          <a:xfrm>
            <a:off x="703955" y="596121"/>
            <a:ext cx="8831459" cy="609269"/>
          </a:xfrm>
          <a:prstGeom prst="rect">
            <a:avLst/>
          </a:prstGeom>
          <a:noFill/>
        </p:spPr>
        <p:txBody>
          <a:bodyPr wrap="square" rtlCol="0" anchor="ctr">
            <a:spAutoFit/>
          </a:bodyPr>
          <a:lstStyle/>
          <a:p>
            <a:r>
              <a:rPr lang="en-GB" sz="3359" b="1" dirty="0"/>
              <a:t>Unit Objectives</a:t>
            </a:r>
          </a:p>
        </p:txBody>
      </p:sp>
    </p:spTree>
    <p:custDataLst>
      <p:tags r:id="rId1"/>
    </p:custData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Unit objectives">
    <p:spTree>
      <p:nvGrpSpPr>
        <p:cNvPr id="1" name=""/>
        <p:cNvGrpSpPr/>
        <p:nvPr/>
      </p:nvGrpSpPr>
      <p:grpSpPr>
        <a:xfrm>
          <a:off x="0" y="0"/>
          <a:ext cx="0" cy="0"/>
          <a:chOff x="0" y="0"/>
          <a:chExt cx="0" cy="0"/>
        </a:xfrm>
      </p:grpSpPr>
      <p:sp>
        <p:nvSpPr>
          <p:cNvPr id="6" name="Content Placeholder 2"/>
          <p:cNvSpPr>
            <a:spLocks noGrp="1"/>
          </p:cNvSpPr>
          <p:nvPr>
            <p:ph idx="1"/>
          </p:nvPr>
        </p:nvSpPr>
        <p:spPr>
          <a:xfrm>
            <a:off x="703957" y="1547640"/>
            <a:ext cx="8831461" cy="3554404"/>
          </a:xfrm>
        </p:spPr>
        <p:txBody>
          <a:bodyPr/>
          <a:lstStyle>
            <a:lvl1pPr marL="431951" indent="-431951">
              <a:buFont typeface="+mj-lt"/>
              <a:buAutoNum type="arabicPeriod"/>
              <a:defRPr/>
            </a:lvl1pPr>
          </a:lstStyle>
          <a:p>
            <a:pPr lvl="0"/>
            <a:r>
              <a:rPr lang="en-US" dirty="0"/>
              <a:t>Click to edit Master text styles</a:t>
            </a:r>
          </a:p>
        </p:txBody>
      </p:sp>
      <p:sp>
        <p:nvSpPr>
          <p:cNvPr id="7" name="TextBox 6"/>
          <p:cNvSpPr txBox="1"/>
          <p:nvPr userDrawn="1"/>
        </p:nvSpPr>
        <p:spPr>
          <a:xfrm>
            <a:off x="703957" y="1108234"/>
            <a:ext cx="2691250" cy="454099"/>
          </a:xfrm>
          <a:prstGeom prst="rect">
            <a:avLst/>
          </a:prstGeom>
          <a:noFill/>
        </p:spPr>
        <p:txBody>
          <a:bodyPr wrap="none" rtlCol="0">
            <a:spAutoFit/>
          </a:bodyPr>
          <a:lstStyle/>
          <a:p>
            <a:r>
              <a:rPr lang="en-GB" sz="2351" b="1" dirty="0"/>
              <a:t>In this topic we will:</a:t>
            </a:r>
          </a:p>
        </p:txBody>
      </p:sp>
      <p:sp>
        <p:nvSpPr>
          <p:cNvPr id="3" name="TextBox 2">
            <a:extLst>
              <a:ext uri="{FF2B5EF4-FFF2-40B4-BE49-F238E27FC236}">
                <a16:creationId xmlns:a16="http://schemas.microsoft.com/office/drawing/2014/main" id="{57618537-F5E9-3749-AC7F-D2C31DFF0143}"/>
              </a:ext>
            </a:extLst>
          </p:cNvPr>
          <p:cNvSpPr txBox="1"/>
          <p:nvPr userDrawn="1"/>
        </p:nvSpPr>
        <p:spPr>
          <a:xfrm>
            <a:off x="703957" y="355311"/>
            <a:ext cx="8831461" cy="609269"/>
          </a:xfrm>
          <a:prstGeom prst="rect">
            <a:avLst/>
          </a:prstGeom>
          <a:noFill/>
        </p:spPr>
        <p:txBody>
          <a:bodyPr wrap="square" rtlCol="0">
            <a:spAutoFit/>
          </a:bodyPr>
          <a:lstStyle/>
          <a:p>
            <a:r>
              <a:rPr lang="en-GB" sz="3359" b="1" dirty="0"/>
              <a:t>Unit Objectives</a:t>
            </a:r>
          </a:p>
        </p:txBody>
      </p:sp>
    </p:spTree>
    <p:extLst>
      <p:ext uri="{BB962C8B-B14F-4D97-AF65-F5344CB8AC3E}">
        <p14:creationId xmlns:p14="http://schemas.microsoft.com/office/powerpoint/2010/main" val="9463195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703957" y="1294031"/>
            <a:ext cx="8831461" cy="365431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C764DE79-268F-4C1A-8933-263129D2AF90}" type="datetimeFigureOut">
              <a:rPr lang="en-US" smtClean="0"/>
              <a:t>11/13/2018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custDataLst>
      <p:tags r:id="rId1"/>
    </p:custDataLst>
    <p:extLst>
      <p:ext uri="{BB962C8B-B14F-4D97-AF65-F5344CB8AC3E}">
        <p14:creationId xmlns:p14="http://schemas.microsoft.com/office/powerpoint/2010/main" val="34851846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98624" y="1435864"/>
            <a:ext cx="8831461" cy="2395771"/>
          </a:xfrm>
        </p:spPr>
        <p:txBody>
          <a:bodyPr anchor="b"/>
          <a:lstStyle>
            <a:lvl1pPr>
              <a:defRPr sz="5039"/>
            </a:lvl1pPr>
          </a:lstStyle>
          <a:p>
            <a:r>
              <a:rPr lang="en-US"/>
              <a:t>Click to edit Master title style</a:t>
            </a:r>
            <a:endParaRPr lang="en-US" dirty="0"/>
          </a:p>
        </p:txBody>
      </p:sp>
      <p:sp>
        <p:nvSpPr>
          <p:cNvPr id="3" name="Text Placeholder 2"/>
          <p:cNvSpPr>
            <a:spLocks noGrp="1"/>
          </p:cNvSpPr>
          <p:nvPr>
            <p:ph type="body" idx="1"/>
          </p:nvPr>
        </p:nvSpPr>
        <p:spPr>
          <a:xfrm>
            <a:off x="698624" y="3854300"/>
            <a:ext cx="8831461" cy="1259879"/>
          </a:xfrm>
        </p:spPr>
        <p:txBody>
          <a:bodyPr/>
          <a:lstStyle>
            <a:lvl1pPr marL="0" indent="0">
              <a:buNone/>
              <a:defRPr sz="2016">
                <a:solidFill>
                  <a:schemeClr val="tx1">
                    <a:tint val="75000"/>
                  </a:schemeClr>
                </a:solidFill>
              </a:defRPr>
            </a:lvl1pPr>
            <a:lvl2pPr marL="383957" indent="0">
              <a:buNone/>
              <a:defRPr sz="1680">
                <a:solidFill>
                  <a:schemeClr val="tx1">
                    <a:tint val="75000"/>
                  </a:schemeClr>
                </a:solidFill>
              </a:defRPr>
            </a:lvl2pPr>
            <a:lvl3pPr marL="767913" indent="0">
              <a:buNone/>
              <a:defRPr sz="1512">
                <a:solidFill>
                  <a:schemeClr val="tx1">
                    <a:tint val="75000"/>
                  </a:schemeClr>
                </a:solidFill>
              </a:defRPr>
            </a:lvl3pPr>
            <a:lvl4pPr marL="1151870" indent="0">
              <a:buNone/>
              <a:defRPr sz="1344">
                <a:solidFill>
                  <a:schemeClr val="tx1">
                    <a:tint val="75000"/>
                  </a:schemeClr>
                </a:solidFill>
              </a:defRPr>
            </a:lvl4pPr>
            <a:lvl5pPr marL="1535826" indent="0">
              <a:buNone/>
              <a:defRPr sz="1344">
                <a:solidFill>
                  <a:schemeClr val="tx1">
                    <a:tint val="75000"/>
                  </a:schemeClr>
                </a:solidFill>
              </a:defRPr>
            </a:lvl5pPr>
            <a:lvl6pPr marL="1919783" indent="0">
              <a:buNone/>
              <a:defRPr sz="1344">
                <a:solidFill>
                  <a:schemeClr val="tx1">
                    <a:tint val="75000"/>
                  </a:schemeClr>
                </a:solidFill>
              </a:defRPr>
            </a:lvl6pPr>
            <a:lvl7pPr marL="2303739" indent="0">
              <a:buNone/>
              <a:defRPr sz="1344">
                <a:solidFill>
                  <a:schemeClr val="tx1">
                    <a:tint val="75000"/>
                  </a:schemeClr>
                </a:solidFill>
              </a:defRPr>
            </a:lvl7pPr>
            <a:lvl8pPr marL="2687696" indent="0">
              <a:buNone/>
              <a:defRPr sz="1344">
                <a:solidFill>
                  <a:schemeClr val="tx1">
                    <a:tint val="75000"/>
                  </a:schemeClr>
                </a:solidFill>
              </a:defRPr>
            </a:lvl8pPr>
            <a:lvl9pPr marL="3071652" indent="0">
              <a:buNone/>
              <a:defRPr sz="1344">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764DE79-268F-4C1A-8933-263129D2AF90}" type="datetimeFigureOut">
              <a:rPr lang="en-US" smtClean="0"/>
              <a:t>11/13/2018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custDataLst>
      <p:tags r:id="rId1"/>
    </p:custDataLst>
    <p:extLst>
      <p:ext uri="{BB962C8B-B14F-4D97-AF65-F5344CB8AC3E}">
        <p14:creationId xmlns:p14="http://schemas.microsoft.com/office/powerpoint/2010/main" val="24481163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703957" y="1533187"/>
            <a:ext cx="4351734" cy="365431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183684" y="1533187"/>
            <a:ext cx="4351734" cy="365431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764DE79-268F-4C1A-8933-263129D2AF90}" type="datetimeFigureOut">
              <a:rPr lang="en-US" smtClean="0"/>
              <a:t>11/13/2018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2473505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05291" y="306638"/>
            <a:ext cx="8831461" cy="1113227"/>
          </a:xfrm>
        </p:spPr>
        <p:txBody>
          <a:bodyPr/>
          <a:lstStyle/>
          <a:p>
            <a:r>
              <a:rPr lang="en-US"/>
              <a:t>Click to edit Master title style</a:t>
            </a:r>
            <a:endParaRPr lang="en-US" dirty="0"/>
          </a:p>
        </p:txBody>
      </p:sp>
      <p:sp>
        <p:nvSpPr>
          <p:cNvPr id="3" name="Text Placeholder 2"/>
          <p:cNvSpPr>
            <a:spLocks noGrp="1"/>
          </p:cNvSpPr>
          <p:nvPr>
            <p:ph type="body" idx="1"/>
          </p:nvPr>
        </p:nvSpPr>
        <p:spPr>
          <a:xfrm>
            <a:off x="705291" y="1411865"/>
            <a:ext cx="4331735" cy="691934"/>
          </a:xfrm>
        </p:spPr>
        <p:txBody>
          <a:bodyPr anchor="b"/>
          <a:lstStyle>
            <a:lvl1pPr marL="0" indent="0">
              <a:buNone/>
              <a:defRPr sz="2016" b="1"/>
            </a:lvl1pPr>
            <a:lvl2pPr marL="383957" indent="0">
              <a:buNone/>
              <a:defRPr sz="1680" b="1"/>
            </a:lvl2pPr>
            <a:lvl3pPr marL="767913" indent="0">
              <a:buNone/>
              <a:defRPr sz="1512" b="1"/>
            </a:lvl3pPr>
            <a:lvl4pPr marL="1151870" indent="0">
              <a:buNone/>
              <a:defRPr sz="1344" b="1"/>
            </a:lvl4pPr>
            <a:lvl5pPr marL="1535826" indent="0">
              <a:buNone/>
              <a:defRPr sz="1344" b="1"/>
            </a:lvl5pPr>
            <a:lvl6pPr marL="1919783" indent="0">
              <a:buNone/>
              <a:defRPr sz="1344" b="1"/>
            </a:lvl6pPr>
            <a:lvl7pPr marL="2303739" indent="0">
              <a:buNone/>
              <a:defRPr sz="1344" b="1"/>
            </a:lvl7pPr>
            <a:lvl8pPr marL="2687696" indent="0">
              <a:buNone/>
              <a:defRPr sz="1344" b="1"/>
            </a:lvl8pPr>
            <a:lvl9pPr marL="3071652" indent="0">
              <a:buNone/>
              <a:defRPr sz="1344" b="1"/>
            </a:lvl9pPr>
          </a:lstStyle>
          <a:p>
            <a:pPr lvl="0"/>
            <a:r>
              <a:rPr lang="en-US"/>
              <a:t>Edit Master text styles</a:t>
            </a:r>
          </a:p>
        </p:txBody>
      </p:sp>
      <p:sp>
        <p:nvSpPr>
          <p:cNvPr id="4" name="Content Placeholder 3"/>
          <p:cNvSpPr>
            <a:spLocks noGrp="1"/>
          </p:cNvSpPr>
          <p:nvPr>
            <p:ph sz="half" idx="2"/>
          </p:nvPr>
        </p:nvSpPr>
        <p:spPr>
          <a:xfrm>
            <a:off x="705291" y="2103799"/>
            <a:ext cx="4331735" cy="30943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183684" y="1411865"/>
            <a:ext cx="4353068" cy="691934"/>
          </a:xfrm>
        </p:spPr>
        <p:txBody>
          <a:bodyPr anchor="b"/>
          <a:lstStyle>
            <a:lvl1pPr marL="0" indent="0">
              <a:buNone/>
              <a:defRPr sz="2016" b="1"/>
            </a:lvl1pPr>
            <a:lvl2pPr marL="383957" indent="0">
              <a:buNone/>
              <a:defRPr sz="1680" b="1"/>
            </a:lvl2pPr>
            <a:lvl3pPr marL="767913" indent="0">
              <a:buNone/>
              <a:defRPr sz="1512" b="1"/>
            </a:lvl3pPr>
            <a:lvl4pPr marL="1151870" indent="0">
              <a:buNone/>
              <a:defRPr sz="1344" b="1"/>
            </a:lvl4pPr>
            <a:lvl5pPr marL="1535826" indent="0">
              <a:buNone/>
              <a:defRPr sz="1344" b="1"/>
            </a:lvl5pPr>
            <a:lvl6pPr marL="1919783" indent="0">
              <a:buNone/>
              <a:defRPr sz="1344" b="1"/>
            </a:lvl6pPr>
            <a:lvl7pPr marL="2303739" indent="0">
              <a:buNone/>
              <a:defRPr sz="1344" b="1"/>
            </a:lvl7pPr>
            <a:lvl8pPr marL="2687696" indent="0">
              <a:buNone/>
              <a:defRPr sz="1344" b="1"/>
            </a:lvl8pPr>
            <a:lvl9pPr marL="3071652" indent="0">
              <a:buNone/>
              <a:defRPr sz="1344" b="1"/>
            </a:lvl9pPr>
          </a:lstStyle>
          <a:p>
            <a:pPr lvl="0"/>
            <a:r>
              <a:rPr lang="en-US"/>
              <a:t>Edit Master text styles</a:t>
            </a:r>
          </a:p>
        </p:txBody>
      </p:sp>
      <p:sp>
        <p:nvSpPr>
          <p:cNvPr id="6" name="Content Placeholder 5"/>
          <p:cNvSpPr>
            <a:spLocks noGrp="1"/>
          </p:cNvSpPr>
          <p:nvPr>
            <p:ph sz="quarter" idx="4"/>
          </p:nvPr>
        </p:nvSpPr>
        <p:spPr>
          <a:xfrm>
            <a:off x="5183684" y="2103799"/>
            <a:ext cx="4353068" cy="30943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764DE79-268F-4C1A-8933-263129D2AF90}" type="datetimeFigureOut">
              <a:rPr lang="en-US" smtClean="0"/>
              <a:t>11/13/2018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15507213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764DE79-268F-4C1A-8933-263129D2AF90}" type="datetimeFigureOut">
              <a:rPr lang="en-US" smtClean="0"/>
              <a:t>11/13/2018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37512831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smtClean="0"/>
              <a:t>11/13/2018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8407413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5291" y="383963"/>
            <a:ext cx="3302465" cy="1343872"/>
          </a:xfrm>
        </p:spPr>
        <p:txBody>
          <a:bodyPr anchor="b"/>
          <a:lstStyle>
            <a:lvl1pPr>
              <a:defRPr sz="2687"/>
            </a:lvl1pPr>
          </a:lstStyle>
          <a:p>
            <a:r>
              <a:rPr lang="en-US"/>
              <a:t>Click to edit Master title style</a:t>
            </a:r>
            <a:endParaRPr lang="en-US" dirty="0"/>
          </a:p>
        </p:txBody>
      </p:sp>
      <p:sp>
        <p:nvSpPr>
          <p:cNvPr id="3" name="Content Placeholder 2"/>
          <p:cNvSpPr>
            <a:spLocks noGrp="1"/>
          </p:cNvSpPr>
          <p:nvPr>
            <p:ph idx="1"/>
          </p:nvPr>
        </p:nvSpPr>
        <p:spPr>
          <a:xfrm>
            <a:off x="4353068" y="829255"/>
            <a:ext cx="5183684" cy="4092942"/>
          </a:xfrm>
        </p:spPr>
        <p:txBody>
          <a:bodyPr/>
          <a:lstStyle>
            <a:lvl1pPr>
              <a:defRPr sz="2687"/>
            </a:lvl1pPr>
            <a:lvl2pPr>
              <a:defRPr sz="2351"/>
            </a:lvl2pPr>
            <a:lvl3pPr>
              <a:defRPr sz="2016"/>
            </a:lvl3pPr>
            <a:lvl4pPr>
              <a:defRPr sz="1680"/>
            </a:lvl4pPr>
            <a:lvl5pPr>
              <a:defRPr sz="1680"/>
            </a:lvl5pPr>
            <a:lvl6pPr>
              <a:defRPr sz="1680"/>
            </a:lvl6pPr>
            <a:lvl7pPr>
              <a:defRPr sz="1680"/>
            </a:lvl7pPr>
            <a:lvl8pPr>
              <a:defRPr sz="1680"/>
            </a:lvl8pPr>
            <a:lvl9pPr>
              <a:defRPr sz="168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05291" y="1727835"/>
            <a:ext cx="3302465" cy="3201028"/>
          </a:xfrm>
        </p:spPr>
        <p:txBody>
          <a:bodyPr/>
          <a:lstStyle>
            <a:lvl1pPr marL="0" indent="0">
              <a:buNone/>
              <a:defRPr sz="1344"/>
            </a:lvl1pPr>
            <a:lvl2pPr marL="383957" indent="0">
              <a:buNone/>
              <a:defRPr sz="1176"/>
            </a:lvl2pPr>
            <a:lvl3pPr marL="767913" indent="0">
              <a:buNone/>
              <a:defRPr sz="1008"/>
            </a:lvl3pPr>
            <a:lvl4pPr marL="1151870" indent="0">
              <a:buNone/>
              <a:defRPr sz="840"/>
            </a:lvl4pPr>
            <a:lvl5pPr marL="1535826" indent="0">
              <a:buNone/>
              <a:defRPr sz="840"/>
            </a:lvl5pPr>
            <a:lvl6pPr marL="1919783" indent="0">
              <a:buNone/>
              <a:defRPr sz="840"/>
            </a:lvl6pPr>
            <a:lvl7pPr marL="2303739" indent="0">
              <a:buNone/>
              <a:defRPr sz="840"/>
            </a:lvl7pPr>
            <a:lvl8pPr marL="2687696" indent="0">
              <a:buNone/>
              <a:defRPr sz="840"/>
            </a:lvl8pPr>
            <a:lvl9pPr marL="3071652" indent="0">
              <a:buNone/>
              <a:defRPr sz="840"/>
            </a:lvl9pPr>
          </a:lstStyle>
          <a:p>
            <a:pPr lvl="0"/>
            <a:r>
              <a:rPr lang="en-US"/>
              <a:t>Edit Master text styles</a:t>
            </a:r>
          </a:p>
        </p:txBody>
      </p:sp>
      <p:sp>
        <p:nvSpPr>
          <p:cNvPr id="5" name="Date Placeholder 4"/>
          <p:cNvSpPr>
            <a:spLocks noGrp="1"/>
          </p:cNvSpPr>
          <p:nvPr>
            <p:ph type="dt" sz="half" idx="10"/>
          </p:nvPr>
        </p:nvSpPr>
        <p:spPr/>
        <p:txBody>
          <a:bodyPr/>
          <a:lstStyle/>
          <a:p>
            <a:fld id="{C764DE79-268F-4C1A-8933-263129D2AF90}" type="datetimeFigureOut">
              <a:rPr lang="en-US" smtClean="0"/>
              <a:t>11/13/2018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14309231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5291" y="383963"/>
            <a:ext cx="3302465" cy="1343872"/>
          </a:xfrm>
        </p:spPr>
        <p:txBody>
          <a:bodyPr anchor="b"/>
          <a:lstStyle>
            <a:lvl1pPr>
              <a:defRPr sz="2687"/>
            </a:lvl1pPr>
          </a:lstStyle>
          <a:p>
            <a:r>
              <a:rPr lang="en-US"/>
              <a:t>Click to edit Master title style</a:t>
            </a:r>
            <a:endParaRPr lang="en-US" dirty="0"/>
          </a:p>
        </p:txBody>
      </p:sp>
      <p:sp>
        <p:nvSpPr>
          <p:cNvPr id="3" name="Picture Placeholder 2"/>
          <p:cNvSpPr>
            <a:spLocks noGrp="1" noChangeAspect="1"/>
          </p:cNvSpPr>
          <p:nvPr>
            <p:ph type="pic" idx="1"/>
          </p:nvPr>
        </p:nvSpPr>
        <p:spPr>
          <a:xfrm>
            <a:off x="4353068" y="829255"/>
            <a:ext cx="5183684" cy="4092942"/>
          </a:xfrm>
        </p:spPr>
        <p:txBody>
          <a:bodyPr anchor="t"/>
          <a:lstStyle>
            <a:lvl1pPr marL="0" indent="0">
              <a:buNone/>
              <a:defRPr sz="2687"/>
            </a:lvl1pPr>
            <a:lvl2pPr marL="383957" indent="0">
              <a:buNone/>
              <a:defRPr sz="2351"/>
            </a:lvl2pPr>
            <a:lvl3pPr marL="767913" indent="0">
              <a:buNone/>
              <a:defRPr sz="2016"/>
            </a:lvl3pPr>
            <a:lvl4pPr marL="1151870" indent="0">
              <a:buNone/>
              <a:defRPr sz="1680"/>
            </a:lvl4pPr>
            <a:lvl5pPr marL="1535826" indent="0">
              <a:buNone/>
              <a:defRPr sz="1680"/>
            </a:lvl5pPr>
            <a:lvl6pPr marL="1919783" indent="0">
              <a:buNone/>
              <a:defRPr sz="1680"/>
            </a:lvl6pPr>
            <a:lvl7pPr marL="2303739" indent="0">
              <a:buNone/>
              <a:defRPr sz="1680"/>
            </a:lvl7pPr>
            <a:lvl8pPr marL="2687696" indent="0">
              <a:buNone/>
              <a:defRPr sz="1680"/>
            </a:lvl8pPr>
            <a:lvl9pPr marL="3071652" indent="0">
              <a:buNone/>
              <a:defRPr sz="1680"/>
            </a:lvl9pPr>
          </a:lstStyle>
          <a:p>
            <a:r>
              <a:rPr lang="en-US"/>
              <a:t>Click icon to add picture</a:t>
            </a:r>
            <a:endParaRPr lang="en-US" dirty="0"/>
          </a:p>
        </p:txBody>
      </p:sp>
      <p:sp>
        <p:nvSpPr>
          <p:cNvPr id="4" name="Text Placeholder 3"/>
          <p:cNvSpPr>
            <a:spLocks noGrp="1"/>
          </p:cNvSpPr>
          <p:nvPr>
            <p:ph type="body" sz="half" idx="2"/>
          </p:nvPr>
        </p:nvSpPr>
        <p:spPr>
          <a:xfrm>
            <a:off x="705291" y="1727835"/>
            <a:ext cx="3302465" cy="3201028"/>
          </a:xfrm>
        </p:spPr>
        <p:txBody>
          <a:bodyPr/>
          <a:lstStyle>
            <a:lvl1pPr marL="0" indent="0">
              <a:buNone/>
              <a:defRPr sz="1344"/>
            </a:lvl1pPr>
            <a:lvl2pPr marL="383957" indent="0">
              <a:buNone/>
              <a:defRPr sz="1176"/>
            </a:lvl2pPr>
            <a:lvl3pPr marL="767913" indent="0">
              <a:buNone/>
              <a:defRPr sz="1008"/>
            </a:lvl3pPr>
            <a:lvl4pPr marL="1151870" indent="0">
              <a:buNone/>
              <a:defRPr sz="840"/>
            </a:lvl4pPr>
            <a:lvl5pPr marL="1535826" indent="0">
              <a:buNone/>
              <a:defRPr sz="840"/>
            </a:lvl5pPr>
            <a:lvl6pPr marL="1919783" indent="0">
              <a:buNone/>
              <a:defRPr sz="840"/>
            </a:lvl6pPr>
            <a:lvl7pPr marL="2303739" indent="0">
              <a:buNone/>
              <a:defRPr sz="840"/>
            </a:lvl7pPr>
            <a:lvl8pPr marL="2687696" indent="0">
              <a:buNone/>
              <a:defRPr sz="840"/>
            </a:lvl8pPr>
            <a:lvl9pPr marL="3071652" indent="0">
              <a:buNone/>
              <a:defRPr sz="840"/>
            </a:lvl9pPr>
          </a:lstStyle>
          <a:p>
            <a:pPr lvl="0"/>
            <a:r>
              <a:rPr lang="en-US"/>
              <a:t>Edit Master text styles</a:t>
            </a:r>
          </a:p>
        </p:txBody>
      </p:sp>
      <p:sp>
        <p:nvSpPr>
          <p:cNvPr id="5" name="Date Placeholder 4"/>
          <p:cNvSpPr>
            <a:spLocks noGrp="1"/>
          </p:cNvSpPr>
          <p:nvPr>
            <p:ph type="dt" sz="half" idx="10"/>
          </p:nvPr>
        </p:nvSpPr>
        <p:spPr/>
        <p:txBody>
          <a:bodyPr/>
          <a:lstStyle/>
          <a:p>
            <a:fld id="{C764DE79-268F-4C1A-8933-263129D2AF90}" type="datetimeFigureOut">
              <a:rPr lang="en-US" smtClean="0"/>
              <a:t>11/13/2018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42364661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ags" Target="../tags/tag2.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03957" y="306638"/>
            <a:ext cx="8831461" cy="111322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703957" y="1533187"/>
            <a:ext cx="8831461" cy="365431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03957" y="5338158"/>
            <a:ext cx="2303859" cy="306637"/>
          </a:xfrm>
          <a:prstGeom prst="rect">
            <a:avLst/>
          </a:prstGeom>
        </p:spPr>
        <p:txBody>
          <a:bodyPr vert="horz" lIns="91440" tIns="45720" rIns="91440" bIns="45720" rtlCol="0" anchor="ctr"/>
          <a:lstStyle>
            <a:lvl1pPr algn="l">
              <a:defRPr sz="1008">
                <a:solidFill>
                  <a:schemeClr val="tx1">
                    <a:tint val="75000"/>
                  </a:schemeClr>
                </a:solidFill>
              </a:defRPr>
            </a:lvl1pPr>
          </a:lstStyle>
          <a:p>
            <a:fld id="{C764DE79-268F-4C1A-8933-263129D2AF90}" type="datetimeFigureOut">
              <a:rPr lang="en-US" smtClean="0"/>
              <a:t>11/13/2018</a:t>
            </a:fld>
            <a:endParaRPr lang="en-US" dirty="0"/>
          </a:p>
        </p:txBody>
      </p:sp>
      <p:sp>
        <p:nvSpPr>
          <p:cNvPr id="5" name="Footer Placeholder 4"/>
          <p:cNvSpPr>
            <a:spLocks noGrp="1"/>
          </p:cNvSpPr>
          <p:nvPr>
            <p:ph type="ftr" sz="quarter" idx="3"/>
          </p:nvPr>
        </p:nvSpPr>
        <p:spPr>
          <a:xfrm>
            <a:off x="3391793" y="5338158"/>
            <a:ext cx="3455789" cy="306637"/>
          </a:xfrm>
          <a:prstGeom prst="rect">
            <a:avLst/>
          </a:prstGeom>
        </p:spPr>
        <p:txBody>
          <a:bodyPr vert="horz" lIns="91440" tIns="45720" rIns="91440" bIns="45720" rtlCol="0" anchor="ctr"/>
          <a:lstStyle>
            <a:lvl1pPr algn="ctr">
              <a:defRPr sz="1008">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7231559" y="5338158"/>
            <a:ext cx="2303859" cy="306637"/>
          </a:xfrm>
          <a:prstGeom prst="rect">
            <a:avLst/>
          </a:prstGeom>
        </p:spPr>
        <p:txBody>
          <a:bodyPr vert="horz" lIns="91440" tIns="45720" rIns="91440" bIns="45720" rtlCol="0" anchor="ctr"/>
          <a:lstStyle>
            <a:lvl1pPr algn="r">
              <a:defRPr sz="1008">
                <a:solidFill>
                  <a:schemeClr val="tx1">
                    <a:tint val="75000"/>
                  </a:schemeClr>
                </a:solidFill>
              </a:defRPr>
            </a:lvl1pPr>
          </a:lstStyle>
          <a:p>
            <a:fld id="{48F63A3B-78C7-47BE-AE5E-E10140E04643}" type="slidenum">
              <a:rPr lang="en-US" smtClean="0"/>
              <a:t>‹#›</a:t>
            </a:fld>
            <a:endParaRPr lang="en-US" dirty="0"/>
          </a:p>
        </p:txBody>
      </p:sp>
    </p:spTree>
    <p:custDataLst>
      <p:tags r:id="rId18"/>
    </p:custDataLst>
    <p:extLst>
      <p:ext uri="{BB962C8B-B14F-4D97-AF65-F5344CB8AC3E}">
        <p14:creationId xmlns:p14="http://schemas.microsoft.com/office/powerpoint/2010/main" val="265557214"/>
      </p:ext>
    </p:extLst>
  </p:cSld>
  <p:clrMap bg1="lt1" tx1="dk1" bg2="lt2" tx2="dk2" accent1="accent1" accent2="accent2" accent3="accent3" accent4="accent4" accent5="accent5" accent6="accent6" hlink="hlink" folHlink="folHlink"/>
  <p:sldLayoutIdLst>
    <p:sldLayoutId id="2147483681" r:id="rId1"/>
    <p:sldLayoutId id="2147483682" r:id="rId2"/>
    <p:sldLayoutId id="2147483683" r:id="rId3"/>
    <p:sldLayoutId id="2147483684" r:id="rId4"/>
    <p:sldLayoutId id="2147483685" r:id="rId5"/>
    <p:sldLayoutId id="2147483686" r:id="rId6"/>
    <p:sldLayoutId id="2147483687" r:id="rId7"/>
    <p:sldLayoutId id="2147483688" r:id="rId8"/>
    <p:sldLayoutId id="2147483689" r:id="rId9"/>
    <p:sldLayoutId id="2147483690" r:id="rId10"/>
    <p:sldLayoutId id="2147483691" r:id="rId11"/>
    <p:sldLayoutId id="2147483665" r:id="rId12"/>
    <p:sldLayoutId id="2147483661" r:id="rId13"/>
    <p:sldLayoutId id="2147483652" r:id="rId14"/>
    <p:sldLayoutId id="2147483664" r:id="rId15"/>
    <p:sldLayoutId id="2147483660" r:id="rId16"/>
  </p:sldLayoutIdLst>
  <p:txStyles>
    <p:titleStyle>
      <a:lvl1pPr algn="l" defTabSz="767913" rtl="0" eaLnBrk="1" latinLnBrk="0" hangingPunct="1">
        <a:lnSpc>
          <a:spcPct val="90000"/>
        </a:lnSpc>
        <a:spcBef>
          <a:spcPct val="0"/>
        </a:spcBef>
        <a:buNone/>
        <a:defRPr sz="3695" kern="1200">
          <a:solidFill>
            <a:schemeClr val="tx1"/>
          </a:solidFill>
          <a:latin typeface="+mj-lt"/>
          <a:ea typeface="+mj-ea"/>
          <a:cs typeface="+mj-cs"/>
        </a:defRPr>
      </a:lvl1pPr>
    </p:titleStyle>
    <p:bodyStyle>
      <a:lvl1pPr marL="191978" indent="-191978" algn="l" defTabSz="767913" rtl="0" eaLnBrk="1" latinLnBrk="0" hangingPunct="1">
        <a:lnSpc>
          <a:spcPct val="90000"/>
        </a:lnSpc>
        <a:spcBef>
          <a:spcPts val="840"/>
        </a:spcBef>
        <a:buFont typeface="Arial" panose="020B0604020202020204" pitchFamily="34" charset="0"/>
        <a:buChar char="•"/>
        <a:defRPr sz="2351" kern="1200">
          <a:solidFill>
            <a:schemeClr val="tx1"/>
          </a:solidFill>
          <a:latin typeface="+mn-lt"/>
          <a:ea typeface="+mn-ea"/>
          <a:cs typeface="+mn-cs"/>
        </a:defRPr>
      </a:lvl1pPr>
      <a:lvl2pPr marL="575935" indent="-191978" algn="l" defTabSz="767913" rtl="0" eaLnBrk="1" latinLnBrk="0" hangingPunct="1">
        <a:lnSpc>
          <a:spcPct val="90000"/>
        </a:lnSpc>
        <a:spcBef>
          <a:spcPts val="420"/>
        </a:spcBef>
        <a:buFont typeface="Arial" panose="020B0604020202020204" pitchFamily="34" charset="0"/>
        <a:buChar char="•"/>
        <a:defRPr sz="2016" kern="1200">
          <a:solidFill>
            <a:schemeClr val="tx1"/>
          </a:solidFill>
          <a:latin typeface="+mn-lt"/>
          <a:ea typeface="+mn-ea"/>
          <a:cs typeface="+mn-cs"/>
        </a:defRPr>
      </a:lvl2pPr>
      <a:lvl3pPr marL="959891" indent="-191978" algn="l" defTabSz="767913" rtl="0" eaLnBrk="1" latinLnBrk="0" hangingPunct="1">
        <a:lnSpc>
          <a:spcPct val="90000"/>
        </a:lnSpc>
        <a:spcBef>
          <a:spcPts val="420"/>
        </a:spcBef>
        <a:buFont typeface="Arial" panose="020B0604020202020204" pitchFamily="34" charset="0"/>
        <a:buChar char="•"/>
        <a:defRPr sz="1680" kern="1200">
          <a:solidFill>
            <a:schemeClr val="tx1"/>
          </a:solidFill>
          <a:latin typeface="+mn-lt"/>
          <a:ea typeface="+mn-ea"/>
          <a:cs typeface="+mn-cs"/>
        </a:defRPr>
      </a:lvl3pPr>
      <a:lvl4pPr marL="1343848" indent="-191978" algn="l" defTabSz="767913" rtl="0" eaLnBrk="1" latinLnBrk="0" hangingPunct="1">
        <a:lnSpc>
          <a:spcPct val="90000"/>
        </a:lnSpc>
        <a:spcBef>
          <a:spcPts val="420"/>
        </a:spcBef>
        <a:buFont typeface="Arial" panose="020B0604020202020204" pitchFamily="34" charset="0"/>
        <a:buChar char="•"/>
        <a:defRPr sz="1512" kern="1200">
          <a:solidFill>
            <a:schemeClr val="tx1"/>
          </a:solidFill>
          <a:latin typeface="+mn-lt"/>
          <a:ea typeface="+mn-ea"/>
          <a:cs typeface="+mn-cs"/>
        </a:defRPr>
      </a:lvl4pPr>
      <a:lvl5pPr marL="1727805" indent="-191978" algn="l" defTabSz="767913" rtl="0" eaLnBrk="1" latinLnBrk="0" hangingPunct="1">
        <a:lnSpc>
          <a:spcPct val="90000"/>
        </a:lnSpc>
        <a:spcBef>
          <a:spcPts val="420"/>
        </a:spcBef>
        <a:buFont typeface="Arial" panose="020B0604020202020204" pitchFamily="34" charset="0"/>
        <a:buChar char="•"/>
        <a:defRPr sz="1512" kern="1200">
          <a:solidFill>
            <a:schemeClr val="tx1"/>
          </a:solidFill>
          <a:latin typeface="+mn-lt"/>
          <a:ea typeface="+mn-ea"/>
          <a:cs typeface="+mn-cs"/>
        </a:defRPr>
      </a:lvl5pPr>
      <a:lvl6pPr marL="2111761" indent="-191978" algn="l" defTabSz="767913" rtl="0" eaLnBrk="1" latinLnBrk="0" hangingPunct="1">
        <a:lnSpc>
          <a:spcPct val="90000"/>
        </a:lnSpc>
        <a:spcBef>
          <a:spcPts val="420"/>
        </a:spcBef>
        <a:buFont typeface="Arial" panose="020B0604020202020204" pitchFamily="34" charset="0"/>
        <a:buChar char="•"/>
        <a:defRPr sz="1512" kern="1200">
          <a:solidFill>
            <a:schemeClr val="tx1"/>
          </a:solidFill>
          <a:latin typeface="+mn-lt"/>
          <a:ea typeface="+mn-ea"/>
          <a:cs typeface="+mn-cs"/>
        </a:defRPr>
      </a:lvl6pPr>
      <a:lvl7pPr marL="2495718" indent="-191978" algn="l" defTabSz="767913" rtl="0" eaLnBrk="1" latinLnBrk="0" hangingPunct="1">
        <a:lnSpc>
          <a:spcPct val="90000"/>
        </a:lnSpc>
        <a:spcBef>
          <a:spcPts val="420"/>
        </a:spcBef>
        <a:buFont typeface="Arial" panose="020B0604020202020204" pitchFamily="34" charset="0"/>
        <a:buChar char="•"/>
        <a:defRPr sz="1512" kern="1200">
          <a:solidFill>
            <a:schemeClr val="tx1"/>
          </a:solidFill>
          <a:latin typeface="+mn-lt"/>
          <a:ea typeface="+mn-ea"/>
          <a:cs typeface="+mn-cs"/>
        </a:defRPr>
      </a:lvl7pPr>
      <a:lvl8pPr marL="2879674" indent="-191978" algn="l" defTabSz="767913" rtl="0" eaLnBrk="1" latinLnBrk="0" hangingPunct="1">
        <a:lnSpc>
          <a:spcPct val="90000"/>
        </a:lnSpc>
        <a:spcBef>
          <a:spcPts val="420"/>
        </a:spcBef>
        <a:buFont typeface="Arial" panose="020B0604020202020204" pitchFamily="34" charset="0"/>
        <a:buChar char="•"/>
        <a:defRPr sz="1512" kern="1200">
          <a:solidFill>
            <a:schemeClr val="tx1"/>
          </a:solidFill>
          <a:latin typeface="+mn-lt"/>
          <a:ea typeface="+mn-ea"/>
          <a:cs typeface="+mn-cs"/>
        </a:defRPr>
      </a:lvl8pPr>
      <a:lvl9pPr marL="3263631" indent="-191978" algn="l" defTabSz="767913" rtl="0" eaLnBrk="1" latinLnBrk="0" hangingPunct="1">
        <a:lnSpc>
          <a:spcPct val="90000"/>
        </a:lnSpc>
        <a:spcBef>
          <a:spcPts val="420"/>
        </a:spcBef>
        <a:buFont typeface="Arial" panose="020B0604020202020204" pitchFamily="34" charset="0"/>
        <a:buChar char="•"/>
        <a:defRPr sz="1512" kern="1200">
          <a:solidFill>
            <a:schemeClr val="tx1"/>
          </a:solidFill>
          <a:latin typeface="+mn-lt"/>
          <a:ea typeface="+mn-ea"/>
          <a:cs typeface="+mn-cs"/>
        </a:defRPr>
      </a:lvl9pPr>
    </p:bodyStyle>
    <p:otherStyle>
      <a:defPPr>
        <a:defRPr lang="en-US"/>
      </a:defPPr>
      <a:lvl1pPr marL="0" algn="l" defTabSz="767913" rtl="0" eaLnBrk="1" latinLnBrk="0" hangingPunct="1">
        <a:defRPr sz="1512" kern="1200">
          <a:solidFill>
            <a:schemeClr val="tx1"/>
          </a:solidFill>
          <a:latin typeface="+mn-lt"/>
          <a:ea typeface="+mn-ea"/>
          <a:cs typeface="+mn-cs"/>
        </a:defRPr>
      </a:lvl1pPr>
      <a:lvl2pPr marL="383957" algn="l" defTabSz="767913" rtl="0" eaLnBrk="1" latinLnBrk="0" hangingPunct="1">
        <a:defRPr sz="1512" kern="1200">
          <a:solidFill>
            <a:schemeClr val="tx1"/>
          </a:solidFill>
          <a:latin typeface="+mn-lt"/>
          <a:ea typeface="+mn-ea"/>
          <a:cs typeface="+mn-cs"/>
        </a:defRPr>
      </a:lvl2pPr>
      <a:lvl3pPr marL="767913" algn="l" defTabSz="767913" rtl="0" eaLnBrk="1" latinLnBrk="0" hangingPunct="1">
        <a:defRPr sz="1512" kern="1200">
          <a:solidFill>
            <a:schemeClr val="tx1"/>
          </a:solidFill>
          <a:latin typeface="+mn-lt"/>
          <a:ea typeface="+mn-ea"/>
          <a:cs typeface="+mn-cs"/>
        </a:defRPr>
      </a:lvl3pPr>
      <a:lvl4pPr marL="1151870" algn="l" defTabSz="767913" rtl="0" eaLnBrk="1" latinLnBrk="0" hangingPunct="1">
        <a:defRPr sz="1512" kern="1200">
          <a:solidFill>
            <a:schemeClr val="tx1"/>
          </a:solidFill>
          <a:latin typeface="+mn-lt"/>
          <a:ea typeface="+mn-ea"/>
          <a:cs typeface="+mn-cs"/>
        </a:defRPr>
      </a:lvl4pPr>
      <a:lvl5pPr marL="1535826" algn="l" defTabSz="767913" rtl="0" eaLnBrk="1" latinLnBrk="0" hangingPunct="1">
        <a:defRPr sz="1512" kern="1200">
          <a:solidFill>
            <a:schemeClr val="tx1"/>
          </a:solidFill>
          <a:latin typeface="+mn-lt"/>
          <a:ea typeface="+mn-ea"/>
          <a:cs typeface="+mn-cs"/>
        </a:defRPr>
      </a:lvl5pPr>
      <a:lvl6pPr marL="1919783" algn="l" defTabSz="767913" rtl="0" eaLnBrk="1" latinLnBrk="0" hangingPunct="1">
        <a:defRPr sz="1512" kern="1200">
          <a:solidFill>
            <a:schemeClr val="tx1"/>
          </a:solidFill>
          <a:latin typeface="+mn-lt"/>
          <a:ea typeface="+mn-ea"/>
          <a:cs typeface="+mn-cs"/>
        </a:defRPr>
      </a:lvl6pPr>
      <a:lvl7pPr marL="2303739" algn="l" defTabSz="767913" rtl="0" eaLnBrk="1" latinLnBrk="0" hangingPunct="1">
        <a:defRPr sz="1512" kern="1200">
          <a:solidFill>
            <a:schemeClr val="tx1"/>
          </a:solidFill>
          <a:latin typeface="+mn-lt"/>
          <a:ea typeface="+mn-ea"/>
          <a:cs typeface="+mn-cs"/>
        </a:defRPr>
      </a:lvl7pPr>
      <a:lvl8pPr marL="2687696" algn="l" defTabSz="767913" rtl="0" eaLnBrk="1" latinLnBrk="0" hangingPunct="1">
        <a:defRPr sz="1512" kern="1200">
          <a:solidFill>
            <a:schemeClr val="tx1"/>
          </a:solidFill>
          <a:latin typeface="+mn-lt"/>
          <a:ea typeface="+mn-ea"/>
          <a:cs typeface="+mn-cs"/>
        </a:defRPr>
      </a:lvl8pPr>
      <a:lvl9pPr marL="3071652" algn="l" defTabSz="767913" rtl="0" eaLnBrk="1" latinLnBrk="0" hangingPunct="1">
        <a:defRPr sz="1512"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7.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tags" Target="../tags/tag16.xml"/><Relationship Id="rId5" Type="http://schemas.openxmlformats.org/officeDocument/2006/relationships/image" Target="../media/image2.svg"/><Relationship Id="rId4" Type="http://schemas.openxmlformats.org/officeDocument/2006/relationships/image" Target="../media/image1.png"/></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tags" Target="../tags/tag17.xml"/><Relationship Id="rId5" Type="http://schemas.openxmlformats.org/officeDocument/2006/relationships/image" Target="../media/image2.svg"/><Relationship Id="rId4" Type="http://schemas.openxmlformats.org/officeDocument/2006/relationships/image" Target="../media/image1.png"/></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tags" Target="../tags/tag18.xml"/><Relationship Id="rId5" Type="http://schemas.openxmlformats.org/officeDocument/2006/relationships/image" Target="../media/image2.svg"/><Relationship Id="rId4" Type="http://schemas.openxmlformats.org/officeDocument/2006/relationships/image" Target="../media/image1.png"/></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tags" Target="../tags/tag19.xml"/><Relationship Id="rId5" Type="http://schemas.openxmlformats.org/officeDocument/2006/relationships/image" Target="../media/image2.svg"/><Relationship Id="rId4" Type="http://schemas.openxmlformats.org/officeDocument/2006/relationships/image" Target="../media/image1.png"/></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2.xml"/><Relationship Id="rId1" Type="http://schemas.openxmlformats.org/officeDocument/2006/relationships/tags" Target="../tags/tag20.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2.xml"/><Relationship Id="rId1" Type="http://schemas.openxmlformats.org/officeDocument/2006/relationships/tags" Target="../tags/tag21.xml"/><Relationship Id="rId5" Type="http://schemas.openxmlformats.org/officeDocument/2006/relationships/image" Target="../media/image2.svg"/><Relationship Id="rId4" Type="http://schemas.openxmlformats.org/officeDocument/2006/relationships/image" Target="../media/image1.png"/></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2.xml"/><Relationship Id="rId1" Type="http://schemas.openxmlformats.org/officeDocument/2006/relationships/tags" Target="../tags/tag22.xml"/><Relationship Id="rId5" Type="http://schemas.openxmlformats.org/officeDocument/2006/relationships/image" Target="../media/image2.svg"/><Relationship Id="rId4" Type="http://schemas.openxmlformats.org/officeDocument/2006/relationships/image" Target="../media/image1.png"/></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2.xml"/><Relationship Id="rId1" Type="http://schemas.openxmlformats.org/officeDocument/2006/relationships/tags" Target="../tags/tag23.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2.xml"/><Relationship Id="rId1" Type="http://schemas.openxmlformats.org/officeDocument/2006/relationships/tags" Target="../tags/tag24.xml"/></Relationships>
</file>

<file path=ppt/slides/_rels/slide19.xml.rels><?xml version="1.0" encoding="UTF-8" standalone="yes"?>
<Relationships xmlns="http://schemas.openxmlformats.org/package/2006/relationships"><Relationship Id="rId3" Type="http://schemas.openxmlformats.org/officeDocument/2006/relationships/hyperlink" Target="https://www.youtube.com/watch?v=CV6BDf40yZg" TargetMode="External"/><Relationship Id="rId2" Type="http://schemas.openxmlformats.org/officeDocument/2006/relationships/slideLayout" Target="../slideLayouts/slideLayout2.xml"/><Relationship Id="rId1" Type="http://schemas.openxmlformats.org/officeDocument/2006/relationships/tags" Target="../tags/tag25.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tags" Target="../tags/tag8.xml"/><Relationship Id="rId4" Type="http://schemas.openxmlformats.org/officeDocument/2006/relationships/hyperlink" Target="https://www.safework.sa.gov.au/news/isolation-procedures" TargetMode="External"/></Relationships>
</file>

<file path=ppt/slides/_rels/slide20.xml.rels><?xml version="1.0" encoding="UTF-8" standalone="yes"?>
<Relationships xmlns="http://schemas.openxmlformats.org/package/2006/relationships"><Relationship Id="rId3" Type="http://schemas.openxmlformats.org/officeDocument/2006/relationships/hyperlink" Target="https://www.youtube.com/watch?v=CV6BDf40yZg" TargetMode="External"/><Relationship Id="rId2" Type="http://schemas.openxmlformats.org/officeDocument/2006/relationships/slideLayout" Target="../slideLayouts/slideLayout2.xml"/><Relationship Id="rId1" Type="http://schemas.openxmlformats.org/officeDocument/2006/relationships/tags" Target="../tags/tag26.xml"/></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tags" Target="../tags/tag27.xml"/></Relationships>
</file>

<file path=ppt/slides/_rels/slide2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8.xml"/></Relationships>
</file>

<file path=ppt/slides/_rels/slide2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2.xml"/><Relationship Id="rId1" Type="http://schemas.openxmlformats.org/officeDocument/2006/relationships/tags" Target="../tags/tag29.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9.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10.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11.xml"/><Relationship Id="rId5" Type="http://schemas.openxmlformats.org/officeDocument/2006/relationships/image" Target="../media/image2.svg"/><Relationship Id="rId4" Type="http://schemas.openxmlformats.org/officeDocument/2006/relationships/image" Target="../media/image1.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ags" Target="../tags/tag12.xml"/><Relationship Id="rId5" Type="http://schemas.openxmlformats.org/officeDocument/2006/relationships/image" Target="../media/image2.svg"/><Relationship Id="rId4" Type="http://schemas.openxmlformats.org/officeDocument/2006/relationships/image" Target="../media/image1.png"/></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ags" Target="../tags/tag13.xml"/><Relationship Id="rId5" Type="http://schemas.openxmlformats.org/officeDocument/2006/relationships/image" Target="../media/image2.svg"/><Relationship Id="rId4" Type="http://schemas.openxmlformats.org/officeDocument/2006/relationships/image" Target="../media/image1.png"/></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ags" Target="../tags/tag14.xml"/><Relationship Id="rId5" Type="http://schemas.openxmlformats.org/officeDocument/2006/relationships/image" Target="../media/image2.svg"/><Relationship Id="rId4" Type="http://schemas.openxmlformats.org/officeDocument/2006/relationships/image" Target="../media/image1.png"/></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tags" Target="../tags/tag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Isolation Procedure</a:t>
            </a:r>
          </a:p>
        </p:txBody>
      </p:sp>
      <p:sp>
        <p:nvSpPr>
          <p:cNvPr id="3" name="Text Placeholder 2"/>
          <p:cNvSpPr>
            <a:spLocks noGrp="1"/>
          </p:cNvSpPr>
          <p:nvPr>
            <p:ph type="body" idx="1"/>
          </p:nvPr>
        </p:nvSpPr>
        <p:spPr/>
        <p:txBody>
          <a:bodyPr/>
          <a:lstStyle/>
          <a:p>
            <a:r>
              <a:rPr lang="en-GB" dirty="0"/>
              <a:t>Topic 2, Unit 6</a:t>
            </a:r>
          </a:p>
        </p:txBody>
      </p:sp>
    </p:spTree>
    <p:custDataLst>
      <p:tags r:id="rId1"/>
    </p:custDataLst>
    <p:extLst>
      <p:ext uri="{BB962C8B-B14F-4D97-AF65-F5344CB8AC3E}">
        <p14:creationId xmlns:p14="http://schemas.microsoft.com/office/powerpoint/2010/main" val="17990614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3852" y="306638"/>
            <a:ext cx="8831461" cy="1113227"/>
          </a:xfrm>
        </p:spPr>
        <p:txBody>
          <a:bodyPr/>
          <a:lstStyle/>
          <a:p>
            <a:r>
              <a:rPr lang="en-GB" dirty="0"/>
              <a:t>Why lockout?  </a:t>
            </a:r>
          </a:p>
        </p:txBody>
      </p:sp>
      <p:sp>
        <p:nvSpPr>
          <p:cNvPr id="3" name="Content Placeholder 2"/>
          <p:cNvSpPr>
            <a:spLocks noGrp="1"/>
          </p:cNvSpPr>
          <p:nvPr>
            <p:ph idx="1"/>
          </p:nvPr>
        </p:nvSpPr>
        <p:spPr>
          <a:xfrm>
            <a:off x="518900" y="1192827"/>
            <a:ext cx="9417580" cy="937804"/>
          </a:xfrm>
        </p:spPr>
        <p:txBody>
          <a:bodyPr>
            <a:noAutofit/>
          </a:bodyPr>
          <a:lstStyle/>
          <a:p>
            <a:pPr marL="0" indent="0">
              <a:buNone/>
            </a:pPr>
            <a:r>
              <a:rPr lang="en-GB" dirty="0"/>
              <a:t>The machine in the image is being washed as part of routine hygiene practices in a factory. Why do you think it is important for an electrician to </a:t>
            </a:r>
            <a:r>
              <a:rPr lang="en-GB" b="1" dirty="0"/>
              <a:t>lock out </a:t>
            </a:r>
            <a:r>
              <a:rPr lang="en-GB" dirty="0"/>
              <a:t>people from being able to switch on the electricity to the machine? </a:t>
            </a:r>
          </a:p>
          <a:p>
            <a:endParaRPr lang="en-GB" dirty="0"/>
          </a:p>
        </p:txBody>
      </p:sp>
      <p:sp>
        <p:nvSpPr>
          <p:cNvPr id="7" name="Rectangle 6">
            <a:extLst>
              <a:ext uri="{FF2B5EF4-FFF2-40B4-BE49-F238E27FC236}">
                <a16:creationId xmlns:a16="http://schemas.microsoft.com/office/drawing/2014/main" id="{3EBB5BE8-DE8E-47EB-A1FA-DB22563E107F}"/>
              </a:ext>
            </a:extLst>
          </p:cNvPr>
          <p:cNvSpPr/>
          <p:nvPr/>
        </p:nvSpPr>
        <p:spPr>
          <a:xfrm>
            <a:off x="7176548" y="2941634"/>
            <a:ext cx="2629303" cy="241788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a:t>Image 05</a:t>
            </a:r>
          </a:p>
          <a:p>
            <a:pPr algn="ctr"/>
            <a:r>
              <a:rPr lang="en-ZA" dirty="0"/>
              <a:t>Machine being taken apart and washed. </a:t>
            </a:r>
          </a:p>
        </p:txBody>
      </p:sp>
      <p:sp>
        <p:nvSpPr>
          <p:cNvPr id="5" name="Rectangle 4">
            <a:extLst>
              <a:ext uri="{FF2B5EF4-FFF2-40B4-BE49-F238E27FC236}">
                <a16:creationId xmlns:a16="http://schemas.microsoft.com/office/drawing/2014/main" id="{95256D96-3888-4C48-893A-1F68533A2DE8}"/>
              </a:ext>
            </a:extLst>
          </p:cNvPr>
          <p:cNvSpPr/>
          <p:nvPr/>
        </p:nvSpPr>
        <p:spPr>
          <a:xfrm>
            <a:off x="1115018" y="2392041"/>
            <a:ext cx="5886673" cy="461665"/>
          </a:xfrm>
          <a:prstGeom prst="rect">
            <a:avLst/>
          </a:prstGeom>
          <a:solidFill>
            <a:schemeClr val="tx2">
              <a:lumMod val="40000"/>
              <a:lumOff val="60000"/>
            </a:schemeClr>
          </a:solidFill>
        </p:spPr>
        <p:txBody>
          <a:bodyPr wrap="square">
            <a:spAutoFit/>
          </a:bodyPr>
          <a:lstStyle/>
          <a:p>
            <a:r>
              <a:rPr lang="en-GB" sz="2400" i="1" dirty="0"/>
              <a:t>Choose the correct answer and click ‘Submit’.</a:t>
            </a:r>
          </a:p>
        </p:txBody>
      </p:sp>
      <p:pic>
        <p:nvPicPr>
          <p:cNvPr id="6" name="Graphic 5" descr="User">
            <a:extLst>
              <a:ext uri="{FF2B5EF4-FFF2-40B4-BE49-F238E27FC236}">
                <a16:creationId xmlns:a16="http://schemas.microsoft.com/office/drawing/2014/main" id="{2ECC9865-FAF6-446E-B49C-D62F8C9D5BCD}"/>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260972" y="2258401"/>
            <a:ext cx="723417" cy="854046"/>
          </a:xfrm>
          <a:prstGeom prst="rect">
            <a:avLst/>
          </a:prstGeom>
        </p:spPr>
      </p:pic>
      <p:sp>
        <p:nvSpPr>
          <p:cNvPr id="8" name="TextBox 7">
            <a:extLst>
              <a:ext uri="{FF2B5EF4-FFF2-40B4-BE49-F238E27FC236}">
                <a16:creationId xmlns:a16="http://schemas.microsoft.com/office/drawing/2014/main" id="{E2D03889-9BCA-4DF2-9FF3-9734B0136D8B}"/>
              </a:ext>
            </a:extLst>
          </p:cNvPr>
          <p:cNvSpPr txBox="1"/>
          <p:nvPr/>
        </p:nvSpPr>
        <p:spPr>
          <a:xfrm>
            <a:off x="906012" y="3811697"/>
            <a:ext cx="6230966" cy="707886"/>
          </a:xfrm>
          <a:prstGeom prst="rect">
            <a:avLst/>
          </a:prstGeom>
          <a:noFill/>
        </p:spPr>
        <p:txBody>
          <a:bodyPr wrap="square" rtlCol="0">
            <a:spAutoFit/>
          </a:bodyPr>
          <a:lstStyle/>
          <a:p>
            <a:pPr marL="285750" indent="-285750">
              <a:buFont typeface="Courier New" panose="02070309020205020404" pitchFamily="49" charset="0"/>
              <a:buChar char="o"/>
            </a:pPr>
            <a:endParaRPr lang="en-ZA" sz="2000" dirty="0"/>
          </a:p>
          <a:p>
            <a:pPr marL="285750" indent="-285750">
              <a:buFont typeface="Courier New" panose="02070309020205020404" pitchFamily="49" charset="0"/>
              <a:buChar char="o"/>
            </a:pPr>
            <a:endParaRPr lang="en-ZA" sz="2000" dirty="0"/>
          </a:p>
        </p:txBody>
      </p:sp>
      <p:sp>
        <p:nvSpPr>
          <p:cNvPr id="9" name="TextBox 8">
            <a:extLst>
              <a:ext uri="{FF2B5EF4-FFF2-40B4-BE49-F238E27FC236}">
                <a16:creationId xmlns:a16="http://schemas.microsoft.com/office/drawing/2014/main" id="{2F13C5DE-62E3-4070-A61B-C17264C1D567}"/>
              </a:ext>
            </a:extLst>
          </p:cNvPr>
          <p:cNvSpPr txBox="1"/>
          <p:nvPr/>
        </p:nvSpPr>
        <p:spPr>
          <a:xfrm>
            <a:off x="622680" y="3199171"/>
            <a:ext cx="6230966" cy="2800767"/>
          </a:xfrm>
          <a:prstGeom prst="rect">
            <a:avLst/>
          </a:prstGeom>
          <a:noFill/>
        </p:spPr>
        <p:txBody>
          <a:bodyPr wrap="square" rtlCol="0">
            <a:spAutoFit/>
          </a:bodyPr>
          <a:lstStyle/>
          <a:p>
            <a:pPr marL="285750" indent="-285750">
              <a:buFont typeface="Courier New" panose="02070309020205020404" pitchFamily="49" charset="0"/>
              <a:buChar char="o"/>
            </a:pPr>
            <a:r>
              <a:rPr lang="en-ZA" sz="2200" dirty="0"/>
              <a:t>The machine is being washed so switching off the electricity will help to save money for the company.</a:t>
            </a:r>
          </a:p>
          <a:p>
            <a:pPr marL="285750" indent="-285750">
              <a:buFont typeface="Courier New" panose="02070309020205020404" pitchFamily="49" charset="0"/>
              <a:buChar char="o"/>
            </a:pPr>
            <a:r>
              <a:rPr lang="en-ZA" sz="2200" dirty="0"/>
              <a:t>The lockout should be done on all machines as part of routine maintenance procedure</a:t>
            </a:r>
          </a:p>
          <a:p>
            <a:pPr marL="285750" indent="-285750">
              <a:buFont typeface="Courier New" panose="02070309020205020404" pitchFamily="49" charset="0"/>
              <a:buChar char="o"/>
            </a:pPr>
            <a:r>
              <a:rPr lang="en-ZA" sz="2200" i="1" dirty="0"/>
              <a:t>Using water near electricity is dangerous, the person cleaning the machine can get a shock.</a:t>
            </a:r>
          </a:p>
          <a:p>
            <a:pPr marL="285750" indent="-285750">
              <a:buFont typeface="Courier New" panose="02070309020205020404" pitchFamily="49" charset="0"/>
              <a:buChar char="o"/>
            </a:pPr>
            <a:endParaRPr lang="en-ZA" sz="2200" dirty="0"/>
          </a:p>
        </p:txBody>
      </p:sp>
    </p:spTree>
    <p:custDataLst>
      <p:tags r:id="rId1"/>
    </p:custDataLst>
    <p:extLst>
      <p:ext uri="{BB962C8B-B14F-4D97-AF65-F5344CB8AC3E}">
        <p14:creationId xmlns:p14="http://schemas.microsoft.com/office/powerpoint/2010/main" val="31170248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3852" y="306638"/>
            <a:ext cx="8831461" cy="1113227"/>
          </a:xfrm>
        </p:spPr>
        <p:txBody>
          <a:bodyPr/>
          <a:lstStyle/>
          <a:p>
            <a:r>
              <a:rPr lang="en-GB" dirty="0"/>
              <a:t>The lockout procedure  </a:t>
            </a:r>
          </a:p>
        </p:txBody>
      </p:sp>
      <p:sp>
        <p:nvSpPr>
          <p:cNvPr id="3" name="Content Placeholder 2"/>
          <p:cNvSpPr>
            <a:spLocks noGrp="1"/>
          </p:cNvSpPr>
          <p:nvPr>
            <p:ph idx="1"/>
          </p:nvPr>
        </p:nvSpPr>
        <p:spPr>
          <a:xfrm>
            <a:off x="518899" y="1454087"/>
            <a:ext cx="9720475" cy="937804"/>
          </a:xfrm>
        </p:spPr>
        <p:txBody>
          <a:bodyPr>
            <a:noAutofit/>
          </a:bodyPr>
          <a:lstStyle/>
          <a:p>
            <a:pPr marL="0" indent="0">
              <a:buNone/>
            </a:pPr>
            <a:r>
              <a:rPr lang="en-GB" dirty="0"/>
              <a:t>Now that you know why the Lockout Procedure is so important. Let’s take a look how electricians perform this procedure. </a:t>
            </a:r>
          </a:p>
          <a:p>
            <a:endParaRPr lang="en-GB" dirty="0"/>
          </a:p>
          <a:p>
            <a:endParaRPr lang="en-GB" dirty="0"/>
          </a:p>
        </p:txBody>
      </p:sp>
      <p:sp>
        <p:nvSpPr>
          <p:cNvPr id="7" name="Rectangle 6">
            <a:extLst>
              <a:ext uri="{FF2B5EF4-FFF2-40B4-BE49-F238E27FC236}">
                <a16:creationId xmlns:a16="http://schemas.microsoft.com/office/drawing/2014/main" id="{01EF0115-7447-41E8-8AF8-171D7BE8CA33}"/>
              </a:ext>
            </a:extLst>
          </p:cNvPr>
          <p:cNvSpPr/>
          <p:nvPr/>
        </p:nvSpPr>
        <p:spPr>
          <a:xfrm>
            <a:off x="1225317" y="2831582"/>
            <a:ext cx="5140648" cy="241788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a:t>Video 02: Lockout Procedure</a:t>
            </a:r>
          </a:p>
          <a:p>
            <a:pPr algn="ctr"/>
            <a:r>
              <a:rPr lang="en-ZA" i="1" dirty="0"/>
              <a:t>See briefing on Slide 20</a:t>
            </a:r>
          </a:p>
        </p:txBody>
      </p:sp>
      <p:sp>
        <p:nvSpPr>
          <p:cNvPr id="8" name="Rectangle 7">
            <a:extLst>
              <a:ext uri="{FF2B5EF4-FFF2-40B4-BE49-F238E27FC236}">
                <a16:creationId xmlns:a16="http://schemas.microsoft.com/office/drawing/2014/main" id="{FCF09D22-BD3A-4AFB-BD6C-AD2E1F6B7B69}"/>
              </a:ext>
            </a:extLst>
          </p:cNvPr>
          <p:cNvSpPr/>
          <p:nvPr/>
        </p:nvSpPr>
        <p:spPr>
          <a:xfrm>
            <a:off x="1225318" y="2195280"/>
            <a:ext cx="5140647" cy="461665"/>
          </a:xfrm>
          <a:prstGeom prst="rect">
            <a:avLst/>
          </a:prstGeom>
          <a:solidFill>
            <a:schemeClr val="tx2">
              <a:lumMod val="40000"/>
              <a:lumOff val="60000"/>
            </a:schemeClr>
          </a:solidFill>
        </p:spPr>
        <p:txBody>
          <a:bodyPr wrap="square">
            <a:spAutoFit/>
          </a:bodyPr>
          <a:lstStyle/>
          <a:p>
            <a:r>
              <a:rPr lang="en-GB" sz="2400" i="1" dirty="0"/>
              <a:t>Click on the video for more information.</a:t>
            </a:r>
          </a:p>
        </p:txBody>
      </p:sp>
      <p:pic>
        <p:nvPicPr>
          <p:cNvPr id="9" name="Graphic 8" descr="User">
            <a:extLst>
              <a:ext uri="{FF2B5EF4-FFF2-40B4-BE49-F238E27FC236}">
                <a16:creationId xmlns:a16="http://schemas.microsoft.com/office/drawing/2014/main" id="{82181D5D-199C-4DC4-A92A-025B3D5B1AFB}"/>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371271" y="2061640"/>
            <a:ext cx="854046" cy="854046"/>
          </a:xfrm>
          <a:prstGeom prst="rect">
            <a:avLst/>
          </a:prstGeom>
        </p:spPr>
      </p:pic>
    </p:spTree>
    <p:custDataLst>
      <p:tags r:id="rId1"/>
    </p:custDataLst>
    <p:extLst>
      <p:ext uri="{BB962C8B-B14F-4D97-AF65-F5344CB8AC3E}">
        <p14:creationId xmlns:p14="http://schemas.microsoft.com/office/powerpoint/2010/main" val="40240990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3852" y="306638"/>
            <a:ext cx="8831461" cy="1113227"/>
          </a:xfrm>
        </p:spPr>
        <p:txBody>
          <a:bodyPr/>
          <a:lstStyle/>
          <a:p>
            <a:r>
              <a:rPr lang="en-GB" dirty="0"/>
              <a:t>Test yourself</a:t>
            </a:r>
          </a:p>
        </p:txBody>
      </p:sp>
      <p:sp>
        <p:nvSpPr>
          <p:cNvPr id="3" name="Content Placeholder 2"/>
          <p:cNvSpPr>
            <a:spLocks noGrp="1"/>
          </p:cNvSpPr>
          <p:nvPr>
            <p:ph idx="1"/>
          </p:nvPr>
        </p:nvSpPr>
        <p:spPr>
          <a:xfrm>
            <a:off x="518900" y="1454087"/>
            <a:ext cx="9208573" cy="937804"/>
          </a:xfrm>
        </p:spPr>
        <p:txBody>
          <a:bodyPr>
            <a:noAutofit/>
          </a:bodyPr>
          <a:lstStyle/>
          <a:p>
            <a:pPr marL="0" indent="0">
              <a:buNone/>
            </a:pPr>
            <a:r>
              <a:rPr lang="en-GB" dirty="0"/>
              <a:t>Do you remember the steps for the lockout procedure? </a:t>
            </a:r>
          </a:p>
        </p:txBody>
      </p:sp>
      <p:sp>
        <p:nvSpPr>
          <p:cNvPr id="5" name="Rectangle 4">
            <a:extLst>
              <a:ext uri="{FF2B5EF4-FFF2-40B4-BE49-F238E27FC236}">
                <a16:creationId xmlns:a16="http://schemas.microsoft.com/office/drawing/2014/main" id="{985AC8D0-2882-4837-8F43-E2AF729F7479}"/>
              </a:ext>
            </a:extLst>
          </p:cNvPr>
          <p:cNvSpPr/>
          <p:nvPr/>
        </p:nvSpPr>
        <p:spPr>
          <a:xfrm>
            <a:off x="1115018" y="2266790"/>
            <a:ext cx="8386033" cy="461665"/>
          </a:xfrm>
          <a:prstGeom prst="rect">
            <a:avLst/>
          </a:prstGeom>
          <a:solidFill>
            <a:schemeClr val="tx2">
              <a:lumMod val="40000"/>
              <a:lumOff val="60000"/>
            </a:schemeClr>
          </a:solidFill>
        </p:spPr>
        <p:txBody>
          <a:bodyPr wrap="square">
            <a:spAutoFit/>
          </a:bodyPr>
          <a:lstStyle/>
          <a:p>
            <a:r>
              <a:rPr lang="en-GB" sz="2400" i="1" dirty="0"/>
              <a:t>Drag and drop the steps into the correct order and click ‘Submit’.  </a:t>
            </a:r>
          </a:p>
        </p:txBody>
      </p:sp>
      <p:pic>
        <p:nvPicPr>
          <p:cNvPr id="6" name="Graphic 5" descr="User">
            <a:extLst>
              <a:ext uri="{FF2B5EF4-FFF2-40B4-BE49-F238E27FC236}">
                <a16:creationId xmlns:a16="http://schemas.microsoft.com/office/drawing/2014/main" id="{E79AD182-5015-43CF-9B43-99AE2C204DB3}"/>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260972" y="2133150"/>
            <a:ext cx="784255" cy="854046"/>
          </a:xfrm>
          <a:prstGeom prst="rect">
            <a:avLst/>
          </a:prstGeom>
        </p:spPr>
      </p:pic>
      <p:sp>
        <p:nvSpPr>
          <p:cNvPr id="4" name="Rectangle 3">
            <a:extLst>
              <a:ext uri="{FF2B5EF4-FFF2-40B4-BE49-F238E27FC236}">
                <a16:creationId xmlns:a16="http://schemas.microsoft.com/office/drawing/2014/main" id="{5AACD3AB-A435-4017-9730-B769D01E3657}"/>
              </a:ext>
            </a:extLst>
          </p:cNvPr>
          <p:cNvSpPr/>
          <p:nvPr/>
        </p:nvSpPr>
        <p:spPr>
          <a:xfrm>
            <a:off x="850978" y="3151802"/>
            <a:ext cx="4273474" cy="55861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a:t>Shut down machinery and equipment </a:t>
            </a:r>
          </a:p>
        </p:txBody>
      </p:sp>
      <p:sp>
        <p:nvSpPr>
          <p:cNvPr id="9" name="Rectangle 8">
            <a:extLst>
              <a:ext uri="{FF2B5EF4-FFF2-40B4-BE49-F238E27FC236}">
                <a16:creationId xmlns:a16="http://schemas.microsoft.com/office/drawing/2014/main" id="{255DDCC1-D930-41FB-942C-BF36DFE97DC9}"/>
              </a:ext>
            </a:extLst>
          </p:cNvPr>
          <p:cNvSpPr/>
          <p:nvPr/>
        </p:nvSpPr>
        <p:spPr>
          <a:xfrm>
            <a:off x="850978" y="3747107"/>
            <a:ext cx="4273474" cy="55861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a:t>Identify all energy sources and hazards</a:t>
            </a:r>
          </a:p>
        </p:txBody>
      </p:sp>
      <p:sp>
        <p:nvSpPr>
          <p:cNvPr id="10" name="Rectangle 9">
            <a:extLst>
              <a:ext uri="{FF2B5EF4-FFF2-40B4-BE49-F238E27FC236}">
                <a16:creationId xmlns:a16="http://schemas.microsoft.com/office/drawing/2014/main" id="{8C7E2179-48B3-4F20-AA01-CA29B7823A53}"/>
              </a:ext>
            </a:extLst>
          </p:cNvPr>
          <p:cNvSpPr/>
          <p:nvPr/>
        </p:nvSpPr>
        <p:spPr>
          <a:xfrm>
            <a:off x="850978" y="4378795"/>
            <a:ext cx="4273474" cy="55861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a:t>Identify all isolation points </a:t>
            </a:r>
          </a:p>
        </p:txBody>
      </p:sp>
      <p:sp>
        <p:nvSpPr>
          <p:cNvPr id="11" name="Rectangle 10">
            <a:extLst>
              <a:ext uri="{FF2B5EF4-FFF2-40B4-BE49-F238E27FC236}">
                <a16:creationId xmlns:a16="http://schemas.microsoft.com/office/drawing/2014/main" id="{B60E90FB-6965-46B6-80A5-C78C5FBC026E}"/>
              </a:ext>
            </a:extLst>
          </p:cNvPr>
          <p:cNvSpPr/>
          <p:nvPr/>
        </p:nvSpPr>
        <p:spPr>
          <a:xfrm>
            <a:off x="850978" y="5006222"/>
            <a:ext cx="4273474" cy="55861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a:t>Isolate all energy sources</a:t>
            </a:r>
          </a:p>
        </p:txBody>
      </p:sp>
      <p:sp>
        <p:nvSpPr>
          <p:cNvPr id="12" name="Rectangle 11">
            <a:extLst>
              <a:ext uri="{FF2B5EF4-FFF2-40B4-BE49-F238E27FC236}">
                <a16:creationId xmlns:a16="http://schemas.microsoft.com/office/drawing/2014/main" id="{25A2B694-DCEA-4096-B878-FC2F24E88401}"/>
              </a:ext>
            </a:extLst>
          </p:cNvPr>
          <p:cNvSpPr/>
          <p:nvPr/>
        </p:nvSpPr>
        <p:spPr>
          <a:xfrm>
            <a:off x="5227577" y="3151802"/>
            <a:ext cx="4273474" cy="55861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a:t>Control or de-energise all stored energy</a:t>
            </a:r>
          </a:p>
        </p:txBody>
      </p:sp>
      <p:sp>
        <p:nvSpPr>
          <p:cNvPr id="13" name="Rectangle 12">
            <a:extLst>
              <a:ext uri="{FF2B5EF4-FFF2-40B4-BE49-F238E27FC236}">
                <a16:creationId xmlns:a16="http://schemas.microsoft.com/office/drawing/2014/main" id="{03BF9FA7-B4A5-4D8B-85DD-9A5384A4DB4E}"/>
              </a:ext>
            </a:extLst>
          </p:cNvPr>
          <p:cNvSpPr/>
          <p:nvPr/>
        </p:nvSpPr>
        <p:spPr>
          <a:xfrm>
            <a:off x="5227577" y="3747107"/>
            <a:ext cx="4273474" cy="55861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a:t>Lockout all isolation points </a:t>
            </a:r>
          </a:p>
        </p:txBody>
      </p:sp>
      <p:sp>
        <p:nvSpPr>
          <p:cNvPr id="14" name="Rectangle 13">
            <a:extLst>
              <a:ext uri="{FF2B5EF4-FFF2-40B4-BE49-F238E27FC236}">
                <a16:creationId xmlns:a16="http://schemas.microsoft.com/office/drawing/2014/main" id="{2FE2D3B0-60FF-44B0-957E-F1CDAC0712FB}"/>
              </a:ext>
            </a:extLst>
          </p:cNvPr>
          <p:cNvSpPr/>
          <p:nvPr/>
        </p:nvSpPr>
        <p:spPr>
          <a:xfrm>
            <a:off x="5227577" y="4378795"/>
            <a:ext cx="4273474" cy="55861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a:t>Danger tag machinery controls, energy sources and other hazards</a:t>
            </a:r>
          </a:p>
        </p:txBody>
      </p:sp>
      <p:sp>
        <p:nvSpPr>
          <p:cNvPr id="15" name="Rectangle 14">
            <a:extLst>
              <a:ext uri="{FF2B5EF4-FFF2-40B4-BE49-F238E27FC236}">
                <a16:creationId xmlns:a16="http://schemas.microsoft.com/office/drawing/2014/main" id="{348B3AA3-F219-4E19-BED3-A889F6F527E6}"/>
              </a:ext>
            </a:extLst>
          </p:cNvPr>
          <p:cNvSpPr/>
          <p:nvPr/>
        </p:nvSpPr>
        <p:spPr>
          <a:xfrm>
            <a:off x="5227577" y="5009367"/>
            <a:ext cx="4273474" cy="55861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a:t>Test if isolation is effective</a:t>
            </a:r>
          </a:p>
        </p:txBody>
      </p:sp>
    </p:spTree>
    <p:custDataLst>
      <p:tags r:id="rId1"/>
    </p:custDataLst>
    <p:extLst>
      <p:ext uri="{BB962C8B-B14F-4D97-AF65-F5344CB8AC3E}">
        <p14:creationId xmlns:p14="http://schemas.microsoft.com/office/powerpoint/2010/main" val="12950685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3852" y="306638"/>
            <a:ext cx="8831461" cy="1113227"/>
          </a:xfrm>
        </p:spPr>
        <p:txBody>
          <a:bodyPr/>
          <a:lstStyle/>
          <a:p>
            <a:r>
              <a:rPr lang="en-GB" dirty="0"/>
              <a:t>Test yourself</a:t>
            </a:r>
          </a:p>
        </p:txBody>
      </p:sp>
      <p:sp>
        <p:nvSpPr>
          <p:cNvPr id="3" name="Content Placeholder 2"/>
          <p:cNvSpPr>
            <a:spLocks noGrp="1"/>
          </p:cNvSpPr>
          <p:nvPr>
            <p:ph idx="1"/>
          </p:nvPr>
        </p:nvSpPr>
        <p:spPr>
          <a:xfrm>
            <a:off x="518900" y="1454087"/>
            <a:ext cx="9208573" cy="937804"/>
          </a:xfrm>
        </p:spPr>
        <p:txBody>
          <a:bodyPr>
            <a:noAutofit/>
          </a:bodyPr>
          <a:lstStyle/>
          <a:p>
            <a:pPr marL="0" indent="0">
              <a:buNone/>
            </a:pPr>
            <a:r>
              <a:rPr lang="en-GB" dirty="0"/>
              <a:t>Take a look at this image of a lockout device. Can you describe it and explain how it works? </a:t>
            </a:r>
          </a:p>
        </p:txBody>
      </p:sp>
      <p:sp>
        <p:nvSpPr>
          <p:cNvPr id="5" name="Rectangle 4">
            <a:extLst>
              <a:ext uri="{FF2B5EF4-FFF2-40B4-BE49-F238E27FC236}">
                <a16:creationId xmlns:a16="http://schemas.microsoft.com/office/drawing/2014/main" id="{985AC8D0-2882-4837-8F43-E2AF729F7479}"/>
              </a:ext>
            </a:extLst>
          </p:cNvPr>
          <p:cNvSpPr/>
          <p:nvPr/>
        </p:nvSpPr>
        <p:spPr>
          <a:xfrm>
            <a:off x="1115018" y="2266790"/>
            <a:ext cx="4149313" cy="830997"/>
          </a:xfrm>
          <a:prstGeom prst="rect">
            <a:avLst/>
          </a:prstGeom>
          <a:solidFill>
            <a:schemeClr val="tx2">
              <a:lumMod val="40000"/>
              <a:lumOff val="60000"/>
            </a:schemeClr>
          </a:solidFill>
        </p:spPr>
        <p:txBody>
          <a:bodyPr wrap="square">
            <a:spAutoFit/>
          </a:bodyPr>
          <a:lstStyle/>
          <a:p>
            <a:r>
              <a:rPr lang="en-GB" sz="2400" i="1" dirty="0"/>
              <a:t>Use the text box below to add your answer and click ‘Submit’.  </a:t>
            </a:r>
          </a:p>
        </p:txBody>
      </p:sp>
      <p:pic>
        <p:nvPicPr>
          <p:cNvPr id="6" name="Graphic 5" descr="User">
            <a:extLst>
              <a:ext uri="{FF2B5EF4-FFF2-40B4-BE49-F238E27FC236}">
                <a16:creationId xmlns:a16="http://schemas.microsoft.com/office/drawing/2014/main" id="{E79AD182-5015-43CF-9B43-99AE2C204DB3}"/>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260972" y="2133150"/>
            <a:ext cx="784255" cy="854046"/>
          </a:xfrm>
          <a:prstGeom prst="rect">
            <a:avLst/>
          </a:prstGeom>
        </p:spPr>
      </p:pic>
      <p:sp>
        <p:nvSpPr>
          <p:cNvPr id="7" name="Rectangle 6">
            <a:extLst>
              <a:ext uri="{FF2B5EF4-FFF2-40B4-BE49-F238E27FC236}">
                <a16:creationId xmlns:a16="http://schemas.microsoft.com/office/drawing/2014/main" id="{CF6B47BC-052D-440D-B7AF-1D1A79146FFC}"/>
              </a:ext>
            </a:extLst>
          </p:cNvPr>
          <p:cNvSpPr/>
          <p:nvPr/>
        </p:nvSpPr>
        <p:spPr>
          <a:xfrm>
            <a:off x="1115018" y="3161211"/>
            <a:ext cx="4149313" cy="209005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16" name="Rectangle 15">
            <a:extLst>
              <a:ext uri="{FF2B5EF4-FFF2-40B4-BE49-F238E27FC236}">
                <a16:creationId xmlns:a16="http://schemas.microsoft.com/office/drawing/2014/main" id="{0D714264-4DA2-4409-9C2B-98EB274FBF2A}"/>
              </a:ext>
            </a:extLst>
          </p:cNvPr>
          <p:cNvSpPr/>
          <p:nvPr/>
        </p:nvSpPr>
        <p:spPr>
          <a:xfrm>
            <a:off x="5647951" y="2241335"/>
            <a:ext cx="4149313" cy="3009933"/>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a:t>Image 01</a:t>
            </a:r>
          </a:p>
          <a:p>
            <a:pPr algn="ctr"/>
            <a:r>
              <a:rPr lang="en-ZA" dirty="0"/>
              <a:t>lockout device</a:t>
            </a:r>
          </a:p>
        </p:txBody>
      </p:sp>
    </p:spTree>
    <p:custDataLst>
      <p:tags r:id="rId1"/>
    </p:custDataLst>
    <p:extLst>
      <p:ext uri="{BB962C8B-B14F-4D97-AF65-F5344CB8AC3E}">
        <p14:creationId xmlns:p14="http://schemas.microsoft.com/office/powerpoint/2010/main" val="11099231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3852" y="306638"/>
            <a:ext cx="8831461" cy="1113227"/>
          </a:xfrm>
        </p:spPr>
        <p:txBody>
          <a:bodyPr/>
          <a:lstStyle/>
          <a:p>
            <a:r>
              <a:rPr lang="en-GB" dirty="0"/>
              <a:t>Feedback</a:t>
            </a:r>
          </a:p>
        </p:txBody>
      </p:sp>
      <p:sp>
        <p:nvSpPr>
          <p:cNvPr id="3" name="Content Placeholder 2"/>
          <p:cNvSpPr>
            <a:spLocks noGrp="1"/>
          </p:cNvSpPr>
          <p:nvPr>
            <p:ph idx="1"/>
          </p:nvPr>
        </p:nvSpPr>
        <p:spPr>
          <a:xfrm>
            <a:off x="518900" y="1454087"/>
            <a:ext cx="9208573" cy="937804"/>
          </a:xfrm>
        </p:spPr>
        <p:txBody>
          <a:bodyPr>
            <a:noAutofit/>
          </a:bodyPr>
          <a:lstStyle/>
          <a:p>
            <a:pPr marL="0" indent="0">
              <a:buNone/>
            </a:pPr>
            <a:r>
              <a:rPr lang="en-GB" dirty="0"/>
              <a:t>Here is an idea of how you could have explained how a lockout device works:  </a:t>
            </a:r>
          </a:p>
        </p:txBody>
      </p:sp>
      <p:sp>
        <p:nvSpPr>
          <p:cNvPr id="16" name="Rectangle 15">
            <a:extLst>
              <a:ext uri="{FF2B5EF4-FFF2-40B4-BE49-F238E27FC236}">
                <a16:creationId xmlns:a16="http://schemas.microsoft.com/office/drawing/2014/main" id="{0D714264-4DA2-4409-9C2B-98EB274FBF2A}"/>
              </a:ext>
            </a:extLst>
          </p:cNvPr>
          <p:cNvSpPr/>
          <p:nvPr/>
        </p:nvSpPr>
        <p:spPr>
          <a:xfrm>
            <a:off x="6466114" y="2241336"/>
            <a:ext cx="3331150" cy="2748676"/>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a:t>Image 01</a:t>
            </a:r>
          </a:p>
          <a:p>
            <a:pPr algn="ctr"/>
            <a:r>
              <a:rPr lang="en-ZA" dirty="0"/>
              <a:t> Lockout device</a:t>
            </a:r>
          </a:p>
        </p:txBody>
      </p:sp>
      <p:sp>
        <p:nvSpPr>
          <p:cNvPr id="4" name="TextBox 3">
            <a:extLst>
              <a:ext uri="{FF2B5EF4-FFF2-40B4-BE49-F238E27FC236}">
                <a16:creationId xmlns:a16="http://schemas.microsoft.com/office/drawing/2014/main" id="{612D8A78-7333-4835-85A1-B25DF939906B}"/>
              </a:ext>
            </a:extLst>
          </p:cNvPr>
          <p:cNvSpPr txBox="1"/>
          <p:nvPr/>
        </p:nvSpPr>
        <p:spPr>
          <a:xfrm>
            <a:off x="640080" y="2495006"/>
            <a:ext cx="5408023" cy="3416320"/>
          </a:xfrm>
          <a:prstGeom prst="rect">
            <a:avLst/>
          </a:prstGeom>
          <a:noFill/>
        </p:spPr>
        <p:txBody>
          <a:bodyPr wrap="square" rtlCol="0">
            <a:spAutoFit/>
          </a:bodyPr>
          <a:lstStyle/>
          <a:p>
            <a:r>
              <a:rPr lang="en-ZA" dirty="0"/>
              <a:t>A lock out device is made of metal and has several holes in it. The holes are there so that people working on a piece of machinery can each put a lock in one of the holes. Once each person has finished their part of the job they take their lock off the device. Only once all the locks are off (all the people have completed their jobs on the machine) will the machine work again. This ensures that everyone is safe before the electricity is switched on again. </a:t>
            </a:r>
          </a:p>
          <a:p>
            <a:endParaRPr lang="en-ZA" dirty="0"/>
          </a:p>
          <a:p>
            <a:r>
              <a:rPr lang="en-ZA" dirty="0"/>
              <a:t> </a:t>
            </a:r>
          </a:p>
          <a:p>
            <a:endParaRPr lang="en-ZA" dirty="0"/>
          </a:p>
        </p:txBody>
      </p:sp>
    </p:spTree>
    <p:custDataLst>
      <p:tags r:id="rId1"/>
    </p:custDataLst>
    <p:extLst>
      <p:ext uri="{BB962C8B-B14F-4D97-AF65-F5344CB8AC3E}">
        <p14:creationId xmlns:p14="http://schemas.microsoft.com/office/powerpoint/2010/main" val="30931590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3852" y="306638"/>
            <a:ext cx="8831461" cy="1113227"/>
          </a:xfrm>
        </p:spPr>
        <p:txBody>
          <a:bodyPr/>
          <a:lstStyle/>
          <a:p>
            <a:r>
              <a:rPr lang="en-GB" dirty="0"/>
              <a:t>Locks and tags</a:t>
            </a:r>
          </a:p>
        </p:txBody>
      </p:sp>
      <p:sp>
        <p:nvSpPr>
          <p:cNvPr id="3" name="Content Placeholder 2"/>
          <p:cNvSpPr>
            <a:spLocks noGrp="1"/>
          </p:cNvSpPr>
          <p:nvPr>
            <p:ph idx="1"/>
          </p:nvPr>
        </p:nvSpPr>
        <p:spPr>
          <a:xfrm>
            <a:off x="518899" y="1454087"/>
            <a:ext cx="9720475" cy="937804"/>
          </a:xfrm>
        </p:spPr>
        <p:txBody>
          <a:bodyPr>
            <a:noAutofit/>
          </a:bodyPr>
          <a:lstStyle/>
          <a:p>
            <a:pPr marL="0" indent="0">
              <a:buNone/>
            </a:pPr>
            <a:r>
              <a:rPr lang="en-GB" dirty="0"/>
              <a:t>Sometimes instead of using just a lockout device, a company will use tags as well. This is called a Lockout/Tag Out Procedure. This video will explain the important things you need to be aware of. </a:t>
            </a:r>
          </a:p>
        </p:txBody>
      </p:sp>
      <p:sp>
        <p:nvSpPr>
          <p:cNvPr id="7" name="Rectangle 6">
            <a:extLst>
              <a:ext uri="{FF2B5EF4-FFF2-40B4-BE49-F238E27FC236}">
                <a16:creationId xmlns:a16="http://schemas.microsoft.com/office/drawing/2014/main" id="{01EF0115-7447-41E8-8AF8-171D7BE8CA33}"/>
              </a:ext>
            </a:extLst>
          </p:cNvPr>
          <p:cNvSpPr/>
          <p:nvPr/>
        </p:nvSpPr>
        <p:spPr>
          <a:xfrm>
            <a:off x="1225317" y="3271272"/>
            <a:ext cx="5140648" cy="241788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a:t>Video 03: Types of lockout tags</a:t>
            </a:r>
          </a:p>
          <a:p>
            <a:pPr algn="ctr"/>
            <a:r>
              <a:rPr lang="en-ZA" i="1" dirty="0"/>
              <a:t>See briefing on Slide 22-23</a:t>
            </a:r>
          </a:p>
        </p:txBody>
      </p:sp>
      <p:sp>
        <p:nvSpPr>
          <p:cNvPr id="8" name="Rectangle 7">
            <a:extLst>
              <a:ext uri="{FF2B5EF4-FFF2-40B4-BE49-F238E27FC236}">
                <a16:creationId xmlns:a16="http://schemas.microsoft.com/office/drawing/2014/main" id="{FCF09D22-BD3A-4AFB-BD6C-AD2E1F6B7B69}"/>
              </a:ext>
            </a:extLst>
          </p:cNvPr>
          <p:cNvSpPr/>
          <p:nvPr/>
        </p:nvSpPr>
        <p:spPr>
          <a:xfrm>
            <a:off x="1174464" y="2600749"/>
            <a:ext cx="5140647" cy="461665"/>
          </a:xfrm>
          <a:prstGeom prst="rect">
            <a:avLst/>
          </a:prstGeom>
          <a:solidFill>
            <a:schemeClr val="tx2">
              <a:lumMod val="40000"/>
              <a:lumOff val="60000"/>
            </a:schemeClr>
          </a:solidFill>
        </p:spPr>
        <p:txBody>
          <a:bodyPr wrap="square">
            <a:spAutoFit/>
          </a:bodyPr>
          <a:lstStyle/>
          <a:p>
            <a:r>
              <a:rPr lang="en-GB" sz="2400" i="1" dirty="0"/>
              <a:t>Click on the video for more information.</a:t>
            </a:r>
          </a:p>
        </p:txBody>
      </p:sp>
      <p:pic>
        <p:nvPicPr>
          <p:cNvPr id="9" name="Graphic 8" descr="User">
            <a:extLst>
              <a:ext uri="{FF2B5EF4-FFF2-40B4-BE49-F238E27FC236}">
                <a16:creationId xmlns:a16="http://schemas.microsoft.com/office/drawing/2014/main" id="{82181D5D-199C-4DC4-A92A-025B3D5B1AFB}"/>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320417" y="2467109"/>
            <a:ext cx="854046" cy="854046"/>
          </a:xfrm>
          <a:prstGeom prst="rect">
            <a:avLst/>
          </a:prstGeom>
        </p:spPr>
      </p:pic>
    </p:spTree>
    <p:custDataLst>
      <p:tags r:id="rId1"/>
    </p:custDataLst>
    <p:extLst>
      <p:ext uri="{BB962C8B-B14F-4D97-AF65-F5344CB8AC3E}">
        <p14:creationId xmlns:p14="http://schemas.microsoft.com/office/powerpoint/2010/main" val="144453903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3852" y="306638"/>
            <a:ext cx="8831461" cy="1113227"/>
          </a:xfrm>
        </p:spPr>
        <p:txBody>
          <a:bodyPr/>
          <a:lstStyle/>
          <a:p>
            <a:r>
              <a:rPr lang="en-GB" dirty="0"/>
              <a:t>Test yourself</a:t>
            </a:r>
          </a:p>
        </p:txBody>
      </p:sp>
      <p:sp>
        <p:nvSpPr>
          <p:cNvPr id="3" name="Content Placeholder 2"/>
          <p:cNvSpPr>
            <a:spLocks noGrp="1"/>
          </p:cNvSpPr>
          <p:nvPr>
            <p:ph idx="1"/>
          </p:nvPr>
        </p:nvSpPr>
        <p:spPr>
          <a:xfrm>
            <a:off x="518900" y="1454087"/>
            <a:ext cx="9208573" cy="937804"/>
          </a:xfrm>
        </p:spPr>
        <p:txBody>
          <a:bodyPr>
            <a:noAutofit/>
          </a:bodyPr>
          <a:lstStyle/>
          <a:p>
            <a:pPr marL="0" indent="0">
              <a:buNone/>
            </a:pPr>
            <a:r>
              <a:rPr lang="en-GB" dirty="0"/>
              <a:t>Take a look at this image. Can you explain what it is and what it is used for?</a:t>
            </a:r>
          </a:p>
        </p:txBody>
      </p:sp>
      <p:sp>
        <p:nvSpPr>
          <p:cNvPr id="5" name="Rectangle 4">
            <a:extLst>
              <a:ext uri="{FF2B5EF4-FFF2-40B4-BE49-F238E27FC236}">
                <a16:creationId xmlns:a16="http://schemas.microsoft.com/office/drawing/2014/main" id="{985AC8D0-2882-4837-8F43-E2AF729F7479}"/>
              </a:ext>
            </a:extLst>
          </p:cNvPr>
          <p:cNvSpPr/>
          <p:nvPr/>
        </p:nvSpPr>
        <p:spPr>
          <a:xfrm>
            <a:off x="1115018" y="2266790"/>
            <a:ext cx="4149313" cy="830997"/>
          </a:xfrm>
          <a:prstGeom prst="rect">
            <a:avLst/>
          </a:prstGeom>
          <a:solidFill>
            <a:schemeClr val="tx2">
              <a:lumMod val="40000"/>
              <a:lumOff val="60000"/>
            </a:schemeClr>
          </a:solidFill>
        </p:spPr>
        <p:txBody>
          <a:bodyPr wrap="square">
            <a:spAutoFit/>
          </a:bodyPr>
          <a:lstStyle/>
          <a:p>
            <a:r>
              <a:rPr lang="en-GB" sz="2400" i="1" dirty="0"/>
              <a:t>Use the text box below to add your answer and click ‘Submit’.  </a:t>
            </a:r>
          </a:p>
        </p:txBody>
      </p:sp>
      <p:pic>
        <p:nvPicPr>
          <p:cNvPr id="6" name="Graphic 5" descr="User">
            <a:extLst>
              <a:ext uri="{FF2B5EF4-FFF2-40B4-BE49-F238E27FC236}">
                <a16:creationId xmlns:a16="http://schemas.microsoft.com/office/drawing/2014/main" id="{E79AD182-5015-43CF-9B43-99AE2C204DB3}"/>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260972" y="2133150"/>
            <a:ext cx="784255" cy="854046"/>
          </a:xfrm>
          <a:prstGeom prst="rect">
            <a:avLst/>
          </a:prstGeom>
        </p:spPr>
      </p:pic>
      <p:sp>
        <p:nvSpPr>
          <p:cNvPr id="7" name="Rectangle 6">
            <a:extLst>
              <a:ext uri="{FF2B5EF4-FFF2-40B4-BE49-F238E27FC236}">
                <a16:creationId xmlns:a16="http://schemas.microsoft.com/office/drawing/2014/main" id="{CF6B47BC-052D-440D-B7AF-1D1A79146FFC}"/>
              </a:ext>
            </a:extLst>
          </p:cNvPr>
          <p:cNvSpPr/>
          <p:nvPr/>
        </p:nvSpPr>
        <p:spPr>
          <a:xfrm>
            <a:off x="1115018" y="3161211"/>
            <a:ext cx="4149313" cy="209005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16" name="Rectangle 15">
            <a:extLst>
              <a:ext uri="{FF2B5EF4-FFF2-40B4-BE49-F238E27FC236}">
                <a16:creationId xmlns:a16="http://schemas.microsoft.com/office/drawing/2014/main" id="{0D714264-4DA2-4409-9C2B-98EB274FBF2A}"/>
              </a:ext>
            </a:extLst>
          </p:cNvPr>
          <p:cNvSpPr/>
          <p:nvPr/>
        </p:nvSpPr>
        <p:spPr>
          <a:xfrm>
            <a:off x="5647951" y="2241335"/>
            <a:ext cx="4149313" cy="3009933"/>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a:t>Image 07</a:t>
            </a:r>
          </a:p>
          <a:p>
            <a:pPr algn="ctr"/>
            <a:r>
              <a:rPr lang="en-ZA" dirty="0"/>
              <a:t>Lockout tag that says</a:t>
            </a:r>
          </a:p>
          <a:p>
            <a:pPr algn="ctr"/>
            <a:r>
              <a:rPr lang="en-ZA" dirty="0"/>
              <a:t>“DO NOT SWITCH ON MEN WORING” </a:t>
            </a:r>
          </a:p>
        </p:txBody>
      </p:sp>
    </p:spTree>
    <p:custDataLst>
      <p:tags r:id="rId1"/>
    </p:custDataLst>
    <p:extLst>
      <p:ext uri="{BB962C8B-B14F-4D97-AF65-F5344CB8AC3E}">
        <p14:creationId xmlns:p14="http://schemas.microsoft.com/office/powerpoint/2010/main" val="304270442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3852" y="306638"/>
            <a:ext cx="8831461" cy="1113227"/>
          </a:xfrm>
        </p:spPr>
        <p:txBody>
          <a:bodyPr/>
          <a:lstStyle/>
          <a:p>
            <a:r>
              <a:rPr lang="en-GB" dirty="0"/>
              <a:t>Feedback</a:t>
            </a:r>
          </a:p>
        </p:txBody>
      </p:sp>
      <p:sp>
        <p:nvSpPr>
          <p:cNvPr id="3" name="Content Placeholder 2"/>
          <p:cNvSpPr>
            <a:spLocks noGrp="1"/>
          </p:cNvSpPr>
          <p:nvPr>
            <p:ph idx="1"/>
          </p:nvPr>
        </p:nvSpPr>
        <p:spPr>
          <a:xfrm>
            <a:off x="518900" y="1454087"/>
            <a:ext cx="9208573" cy="937804"/>
          </a:xfrm>
        </p:spPr>
        <p:txBody>
          <a:bodyPr>
            <a:noAutofit/>
          </a:bodyPr>
          <a:lstStyle/>
          <a:p>
            <a:pPr marL="0" indent="0">
              <a:buNone/>
            </a:pPr>
            <a:r>
              <a:rPr lang="en-GB" dirty="0"/>
              <a:t>Here is an idea of how you could have explained the item in this image and how it works:  </a:t>
            </a:r>
          </a:p>
        </p:txBody>
      </p:sp>
      <p:sp>
        <p:nvSpPr>
          <p:cNvPr id="16" name="Rectangle 15">
            <a:extLst>
              <a:ext uri="{FF2B5EF4-FFF2-40B4-BE49-F238E27FC236}">
                <a16:creationId xmlns:a16="http://schemas.microsoft.com/office/drawing/2014/main" id="{0D714264-4DA2-4409-9C2B-98EB274FBF2A}"/>
              </a:ext>
            </a:extLst>
          </p:cNvPr>
          <p:cNvSpPr/>
          <p:nvPr/>
        </p:nvSpPr>
        <p:spPr>
          <a:xfrm>
            <a:off x="6466114" y="2241336"/>
            <a:ext cx="3331150" cy="2748676"/>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a:t>Image 01</a:t>
            </a:r>
          </a:p>
          <a:p>
            <a:pPr algn="ctr"/>
            <a:r>
              <a:rPr lang="en-ZA" dirty="0"/>
              <a:t> Lockout device</a:t>
            </a:r>
          </a:p>
        </p:txBody>
      </p:sp>
      <p:sp>
        <p:nvSpPr>
          <p:cNvPr id="4" name="TextBox 3">
            <a:extLst>
              <a:ext uri="{FF2B5EF4-FFF2-40B4-BE49-F238E27FC236}">
                <a16:creationId xmlns:a16="http://schemas.microsoft.com/office/drawing/2014/main" id="{612D8A78-7333-4835-85A1-B25DF939906B}"/>
              </a:ext>
            </a:extLst>
          </p:cNvPr>
          <p:cNvSpPr txBox="1"/>
          <p:nvPr/>
        </p:nvSpPr>
        <p:spPr>
          <a:xfrm>
            <a:off x="640080" y="2495006"/>
            <a:ext cx="5408023" cy="2031325"/>
          </a:xfrm>
          <a:prstGeom prst="rect">
            <a:avLst/>
          </a:prstGeom>
          <a:noFill/>
        </p:spPr>
        <p:txBody>
          <a:bodyPr wrap="square" rtlCol="0">
            <a:spAutoFit/>
          </a:bodyPr>
          <a:lstStyle/>
          <a:p>
            <a:r>
              <a:rPr lang="en-ZA" dirty="0"/>
              <a:t>This is a lockout tag. This tag is attached to the lockout device and warns people not to switch on the electricity until the work such as cleaning a machine has been completed. Once it is safe to switch on the power supply this tag, along with the lock and the lockout device will be removed so that the power can be switched on again. </a:t>
            </a:r>
          </a:p>
        </p:txBody>
      </p:sp>
    </p:spTree>
    <p:custDataLst>
      <p:tags r:id="rId1"/>
    </p:custDataLst>
    <p:extLst>
      <p:ext uri="{BB962C8B-B14F-4D97-AF65-F5344CB8AC3E}">
        <p14:creationId xmlns:p14="http://schemas.microsoft.com/office/powerpoint/2010/main" val="12168833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3852" y="306638"/>
            <a:ext cx="8831461" cy="1113227"/>
          </a:xfrm>
        </p:spPr>
        <p:txBody>
          <a:bodyPr/>
          <a:lstStyle/>
          <a:p>
            <a:r>
              <a:rPr lang="en-GB" dirty="0"/>
              <a:t>Conclusion </a:t>
            </a:r>
          </a:p>
        </p:txBody>
      </p:sp>
      <p:sp>
        <p:nvSpPr>
          <p:cNvPr id="6" name="Rectangle 5">
            <a:extLst>
              <a:ext uri="{FF2B5EF4-FFF2-40B4-BE49-F238E27FC236}">
                <a16:creationId xmlns:a16="http://schemas.microsoft.com/office/drawing/2014/main" id="{5E2D92B6-F206-4B08-B664-60615850CE20}"/>
              </a:ext>
            </a:extLst>
          </p:cNvPr>
          <p:cNvSpPr/>
          <p:nvPr/>
        </p:nvSpPr>
        <p:spPr>
          <a:xfrm>
            <a:off x="574348" y="3146519"/>
            <a:ext cx="2663591" cy="1477328"/>
          </a:xfrm>
          <a:prstGeom prst="rect">
            <a:avLst/>
          </a:prstGeom>
        </p:spPr>
        <p:txBody>
          <a:bodyPr wrap="square">
            <a:spAutoFit/>
          </a:bodyPr>
          <a:lstStyle/>
          <a:p>
            <a:r>
              <a:rPr lang="en-GB" dirty="0"/>
              <a:t>1. Sometimes workers in a factory need to do </a:t>
            </a:r>
            <a:r>
              <a:rPr lang="en-ZA" dirty="0"/>
              <a:t>tasks such as inspection, maintenance, cleaning, repair and construction. </a:t>
            </a:r>
          </a:p>
        </p:txBody>
      </p:sp>
      <p:sp>
        <p:nvSpPr>
          <p:cNvPr id="11" name="Rectangle 10">
            <a:extLst>
              <a:ext uri="{FF2B5EF4-FFF2-40B4-BE49-F238E27FC236}">
                <a16:creationId xmlns:a16="http://schemas.microsoft.com/office/drawing/2014/main" id="{0B2FF177-2CEA-44CB-8E21-4D40795597AC}"/>
              </a:ext>
            </a:extLst>
          </p:cNvPr>
          <p:cNvSpPr/>
          <p:nvPr/>
        </p:nvSpPr>
        <p:spPr>
          <a:xfrm>
            <a:off x="3770147" y="3127522"/>
            <a:ext cx="2870877" cy="2308324"/>
          </a:xfrm>
          <a:prstGeom prst="rect">
            <a:avLst/>
          </a:prstGeom>
        </p:spPr>
        <p:txBody>
          <a:bodyPr wrap="square">
            <a:spAutoFit/>
          </a:bodyPr>
          <a:lstStyle/>
          <a:p>
            <a:r>
              <a:rPr lang="en-ZA" dirty="0"/>
              <a:t>2. To make sure that they don’t get electrocuted, they isolate or remove the power source by using a lockout device with a lockout tag (DO NOT SWITCH ON MEN WORING) and a lock attached to it.</a:t>
            </a:r>
          </a:p>
        </p:txBody>
      </p:sp>
      <p:sp>
        <p:nvSpPr>
          <p:cNvPr id="13" name="Content Placeholder 12">
            <a:extLst>
              <a:ext uri="{FF2B5EF4-FFF2-40B4-BE49-F238E27FC236}">
                <a16:creationId xmlns:a16="http://schemas.microsoft.com/office/drawing/2014/main" id="{79EFB467-90D2-4108-A47D-36D9F3674056}"/>
              </a:ext>
            </a:extLst>
          </p:cNvPr>
          <p:cNvSpPr>
            <a:spLocks noGrp="1"/>
          </p:cNvSpPr>
          <p:nvPr>
            <p:ph idx="1"/>
          </p:nvPr>
        </p:nvSpPr>
        <p:spPr>
          <a:xfrm>
            <a:off x="443852" y="1180861"/>
            <a:ext cx="8831461" cy="376719"/>
          </a:xfrm>
        </p:spPr>
        <p:txBody>
          <a:bodyPr>
            <a:normAutofit/>
          </a:bodyPr>
          <a:lstStyle/>
          <a:p>
            <a:pPr marL="0" indent="0">
              <a:buNone/>
            </a:pPr>
            <a:r>
              <a:rPr lang="en-ZA" sz="2000" dirty="0"/>
              <a:t>Here is a summary of the information you need to know for this unit: </a:t>
            </a:r>
          </a:p>
        </p:txBody>
      </p:sp>
      <p:sp>
        <p:nvSpPr>
          <p:cNvPr id="14" name="Rectangle 13">
            <a:extLst>
              <a:ext uri="{FF2B5EF4-FFF2-40B4-BE49-F238E27FC236}">
                <a16:creationId xmlns:a16="http://schemas.microsoft.com/office/drawing/2014/main" id="{495F7B5B-BEF8-4CBB-A6C3-E5AB60890A06}"/>
              </a:ext>
            </a:extLst>
          </p:cNvPr>
          <p:cNvSpPr/>
          <p:nvPr/>
        </p:nvSpPr>
        <p:spPr>
          <a:xfrm>
            <a:off x="7003625" y="3146519"/>
            <a:ext cx="2977455" cy="1754326"/>
          </a:xfrm>
          <a:prstGeom prst="rect">
            <a:avLst/>
          </a:prstGeom>
        </p:spPr>
        <p:txBody>
          <a:bodyPr wrap="square">
            <a:spAutoFit/>
          </a:bodyPr>
          <a:lstStyle/>
          <a:p>
            <a:r>
              <a:rPr lang="en-ZA" dirty="0"/>
              <a:t>3. Once it is safe to switch on the electricity again, the person with the key (usually a supervisor) will unlock the lock so that the power supply can be switch on again. </a:t>
            </a:r>
          </a:p>
        </p:txBody>
      </p:sp>
      <p:sp>
        <p:nvSpPr>
          <p:cNvPr id="15" name="Rectangle 14">
            <a:extLst>
              <a:ext uri="{FF2B5EF4-FFF2-40B4-BE49-F238E27FC236}">
                <a16:creationId xmlns:a16="http://schemas.microsoft.com/office/drawing/2014/main" id="{3642FB8C-13BD-48FF-864A-2F849B984503}"/>
              </a:ext>
            </a:extLst>
          </p:cNvPr>
          <p:cNvSpPr/>
          <p:nvPr/>
        </p:nvSpPr>
        <p:spPr>
          <a:xfrm>
            <a:off x="7119825" y="1667662"/>
            <a:ext cx="2600319" cy="145986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a:t> Image 08</a:t>
            </a:r>
          </a:p>
          <a:p>
            <a:pPr algn="ctr"/>
            <a:r>
              <a:rPr lang="en-ZA" dirty="0"/>
              <a:t>Supervisor unlocking lock on lockout device</a:t>
            </a:r>
          </a:p>
        </p:txBody>
      </p:sp>
      <p:sp>
        <p:nvSpPr>
          <p:cNvPr id="10" name="Rectangle 9">
            <a:extLst>
              <a:ext uri="{FF2B5EF4-FFF2-40B4-BE49-F238E27FC236}">
                <a16:creationId xmlns:a16="http://schemas.microsoft.com/office/drawing/2014/main" id="{7A3A2A03-82FD-41E3-9AF2-339D61A52029}"/>
              </a:ext>
            </a:extLst>
          </p:cNvPr>
          <p:cNvSpPr/>
          <p:nvPr/>
        </p:nvSpPr>
        <p:spPr>
          <a:xfrm>
            <a:off x="3847087" y="1667662"/>
            <a:ext cx="2600319" cy="145986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a:t>Use Image 07 again </a:t>
            </a:r>
          </a:p>
          <a:p>
            <a:pPr algn="ctr"/>
            <a:r>
              <a:rPr lang="en-ZA" dirty="0"/>
              <a:t>( lockout tag)</a:t>
            </a:r>
          </a:p>
        </p:txBody>
      </p:sp>
      <p:sp>
        <p:nvSpPr>
          <p:cNvPr id="4" name="Rectangle 3">
            <a:extLst>
              <a:ext uri="{FF2B5EF4-FFF2-40B4-BE49-F238E27FC236}">
                <a16:creationId xmlns:a16="http://schemas.microsoft.com/office/drawing/2014/main" id="{5053E11C-A307-426C-8AE5-E4600174BBB0}"/>
              </a:ext>
            </a:extLst>
          </p:cNvPr>
          <p:cNvSpPr/>
          <p:nvPr/>
        </p:nvSpPr>
        <p:spPr>
          <a:xfrm>
            <a:off x="574349" y="1667662"/>
            <a:ext cx="2600319" cy="145986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a:t>Use Image 05 again (washing/cleaning a machine) </a:t>
            </a:r>
          </a:p>
        </p:txBody>
      </p:sp>
    </p:spTree>
    <p:custDataLst>
      <p:tags r:id="rId1"/>
    </p:custDataLst>
    <p:extLst>
      <p:ext uri="{BB962C8B-B14F-4D97-AF65-F5344CB8AC3E}">
        <p14:creationId xmlns:p14="http://schemas.microsoft.com/office/powerpoint/2010/main" val="398898835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accent4"/>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4D723D-2B17-41B0-A62F-F85A953A243E}"/>
              </a:ext>
            </a:extLst>
          </p:cNvPr>
          <p:cNvSpPr>
            <a:spLocks noGrp="1"/>
          </p:cNvSpPr>
          <p:nvPr>
            <p:ph type="title"/>
          </p:nvPr>
        </p:nvSpPr>
        <p:spPr/>
        <p:txBody>
          <a:bodyPr/>
          <a:lstStyle/>
          <a:p>
            <a:r>
              <a:rPr lang="en-ZA" dirty="0"/>
              <a:t>Video 01 Isolation Process</a:t>
            </a:r>
          </a:p>
        </p:txBody>
      </p:sp>
      <p:sp>
        <p:nvSpPr>
          <p:cNvPr id="3" name="Content Placeholder 2">
            <a:extLst>
              <a:ext uri="{FF2B5EF4-FFF2-40B4-BE49-F238E27FC236}">
                <a16:creationId xmlns:a16="http://schemas.microsoft.com/office/drawing/2014/main" id="{D362EBBB-4C94-4E9F-8C82-F84FADFB162B}"/>
              </a:ext>
            </a:extLst>
          </p:cNvPr>
          <p:cNvSpPr>
            <a:spLocks noGrp="1"/>
          </p:cNvSpPr>
          <p:nvPr>
            <p:ph idx="1"/>
          </p:nvPr>
        </p:nvSpPr>
        <p:spPr/>
        <p:txBody>
          <a:bodyPr>
            <a:normAutofit fontScale="62500" lnSpcReduction="20000"/>
          </a:bodyPr>
          <a:lstStyle/>
          <a:p>
            <a:pPr marL="0" indent="0">
              <a:buNone/>
            </a:pPr>
            <a:r>
              <a:rPr lang="en-ZA" dirty="0"/>
              <a:t>Demonstration video showing the isolation process. There should be a voiceover with the following wording below.  </a:t>
            </a:r>
          </a:p>
          <a:p>
            <a:pPr marL="0" indent="0">
              <a:buNone/>
            </a:pPr>
            <a:r>
              <a:rPr lang="en-ZA" dirty="0"/>
              <a:t>An isolation procedure is a set of steps that should be followed when workers are required to perform tasks such as inspection, maintenance, cleaning, repair and construction.</a:t>
            </a:r>
          </a:p>
          <a:p>
            <a:pPr marL="0" indent="0">
              <a:buNone/>
            </a:pPr>
            <a:r>
              <a:rPr lang="en-ZA" dirty="0"/>
              <a:t>Before any of these task are preformed at the plant, were practical, it must be shut down and its energy sources locked out and tagged as part of the Isolation procedure to ensure the safety of those doing the work. Example of energy sources that need to be locked out and tagged are; electricity, hydraulic pressure, compressed air or gas, kinetic  spring tension and moving parts. </a:t>
            </a:r>
          </a:p>
          <a:p>
            <a:pPr marL="0" indent="0">
              <a:buNone/>
            </a:pPr>
            <a:r>
              <a:rPr lang="en-ZA" dirty="0"/>
              <a:t>The aim of the isolation procedure is to:</a:t>
            </a:r>
          </a:p>
          <a:p>
            <a:pPr marL="457200" indent="-457200">
              <a:buFont typeface="+mj-lt"/>
              <a:buAutoNum type="arabicPeriod"/>
            </a:pPr>
            <a:r>
              <a:rPr lang="en-ZA" dirty="0"/>
              <a:t>Isolate all forms of potentially hazardous energy to ensure that the accidental release of hazardous energy does not occur</a:t>
            </a:r>
          </a:p>
          <a:p>
            <a:pPr marL="457200" indent="-457200">
              <a:buFont typeface="+mj-lt"/>
              <a:buAutoNum type="arabicPeriod"/>
            </a:pPr>
            <a:r>
              <a:rPr lang="en-ZA" dirty="0"/>
              <a:t>Control all other hazards to those doing the work </a:t>
            </a:r>
          </a:p>
          <a:p>
            <a:pPr marL="457200" indent="-457200">
              <a:buFont typeface="+mj-lt"/>
              <a:buAutoNum type="arabicPeriod"/>
            </a:pPr>
            <a:r>
              <a:rPr lang="en-ZA" dirty="0"/>
              <a:t>Ensure that entry to a restricted area is tightly controlled </a:t>
            </a:r>
          </a:p>
          <a:p>
            <a:pPr marL="457200" indent="-457200">
              <a:buFont typeface="+mj-lt"/>
              <a:buAutoNum type="arabicPeriod"/>
            </a:pPr>
            <a:endParaRPr lang="en-ZA" dirty="0"/>
          </a:p>
          <a:p>
            <a:pPr marL="0" indent="0">
              <a:buNone/>
            </a:pPr>
            <a:endParaRPr lang="en-ZA" dirty="0"/>
          </a:p>
          <a:p>
            <a:pPr marL="0" indent="0">
              <a:buNone/>
            </a:pPr>
            <a:r>
              <a:rPr lang="en-ZA" dirty="0"/>
              <a:t>This link can be used as reference: </a:t>
            </a:r>
            <a:r>
              <a:rPr lang="en-ZA" dirty="0">
                <a:hlinkClick r:id="rId3"/>
              </a:rPr>
              <a:t>https://www.youtube.com/watch?v=CV6BDf40yZg</a:t>
            </a:r>
            <a:endParaRPr lang="en-ZA" dirty="0"/>
          </a:p>
          <a:p>
            <a:pPr marL="0" indent="0">
              <a:buNone/>
            </a:pPr>
            <a:endParaRPr lang="en-ZA" dirty="0"/>
          </a:p>
        </p:txBody>
      </p:sp>
    </p:spTree>
    <p:custDataLst>
      <p:tags r:id="rId1"/>
    </p:custDataLst>
    <p:extLst>
      <p:ext uri="{BB962C8B-B14F-4D97-AF65-F5344CB8AC3E}">
        <p14:creationId xmlns:p14="http://schemas.microsoft.com/office/powerpoint/2010/main" val="32817557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3852" y="306638"/>
            <a:ext cx="8831461" cy="1113227"/>
          </a:xfrm>
        </p:spPr>
        <p:txBody>
          <a:bodyPr/>
          <a:lstStyle/>
          <a:p>
            <a:r>
              <a:rPr lang="en-GB" dirty="0"/>
              <a:t>Attribution </a:t>
            </a:r>
          </a:p>
        </p:txBody>
      </p:sp>
      <p:sp>
        <p:nvSpPr>
          <p:cNvPr id="3" name="Content Placeholder 2"/>
          <p:cNvSpPr>
            <a:spLocks noGrp="1"/>
          </p:cNvSpPr>
          <p:nvPr>
            <p:ph idx="1"/>
          </p:nvPr>
        </p:nvSpPr>
        <p:spPr>
          <a:xfrm>
            <a:off x="518900" y="1454087"/>
            <a:ext cx="9276622" cy="937804"/>
          </a:xfrm>
        </p:spPr>
        <p:txBody>
          <a:bodyPr>
            <a:noAutofit/>
          </a:bodyPr>
          <a:lstStyle/>
          <a:p>
            <a:pPr marL="0" indent="0">
              <a:buNone/>
            </a:pPr>
            <a:r>
              <a:rPr lang="en-GB" dirty="0"/>
              <a:t>Attribution for the content in this unit should be given as follows: </a:t>
            </a:r>
          </a:p>
          <a:p>
            <a:pPr marL="0" indent="0">
              <a:buNone/>
            </a:pPr>
            <a:endParaRPr lang="en-GB" dirty="0"/>
          </a:p>
          <a:p>
            <a:pPr marL="0" indent="0">
              <a:buNone/>
            </a:pPr>
            <a:r>
              <a:rPr lang="en-ZA" dirty="0">
                <a:hlinkClick r:id="rId4"/>
              </a:rPr>
              <a:t>https://www.safework.sa.gov.au/news/isolation-procedures</a:t>
            </a:r>
            <a:r>
              <a:rPr lang="en-ZA" dirty="0"/>
              <a:t> (cc Attribution Licence) </a:t>
            </a:r>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endParaRPr lang="en-GB" dirty="0"/>
          </a:p>
          <a:p>
            <a:endParaRPr lang="en-GB" dirty="0"/>
          </a:p>
          <a:p>
            <a:endParaRPr lang="en-GB" dirty="0"/>
          </a:p>
        </p:txBody>
      </p:sp>
    </p:spTree>
    <p:custDataLst>
      <p:tags r:id="rId1"/>
    </p:custDataLst>
    <p:extLst>
      <p:ext uri="{BB962C8B-B14F-4D97-AF65-F5344CB8AC3E}">
        <p14:creationId xmlns:p14="http://schemas.microsoft.com/office/powerpoint/2010/main" val="169647501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accent4"/>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4D723D-2B17-41B0-A62F-F85A953A243E}"/>
              </a:ext>
            </a:extLst>
          </p:cNvPr>
          <p:cNvSpPr>
            <a:spLocks noGrp="1"/>
          </p:cNvSpPr>
          <p:nvPr>
            <p:ph type="title"/>
          </p:nvPr>
        </p:nvSpPr>
        <p:spPr/>
        <p:txBody>
          <a:bodyPr/>
          <a:lstStyle/>
          <a:p>
            <a:r>
              <a:rPr lang="en-ZA" dirty="0"/>
              <a:t>Video 02 Lockout procedure</a:t>
            </a:r>
          </a:p>
        </p:txBody>
      </p:sp>
      <p:sp>
        <p:nvSpPr>
          <p:cNvPr id="3" name="Content Placeholder 2">
            <a:extLst>
              <a:ext uri="{FF2B5EF4-FFF2-40B4-BE49-F238E27FC236}">
                <a16:creationId xmlns:a16="http://schemas.microsoft.com/office/drawing/2014/main" id="{D362EBBB-4C94-4E9F-8C82-F84FADFB162B}"/>
              </a:ext>
            </a:extLst>
          </p:cNvPr>
          <p:cNvSpPr>
            <a:spLocks noGrp="1"/>
          </p:cNvSpPr>
          <p:nvPr>
            <p:ph idx="1"/>
          </p:nvPr>
        </p:nvSpPr>
        <p:spPr/>
        <p:txBody>
          <a:bodyPr/>
          <a:lstStyle/>
          <a:p>
            <a:pPr marL="0" indent="0">
              <a:buNone/>
            </a:pPr>
            <a:r>
              <a:rPr lang="en-ZA" dirty="0"/>
              <a:t>This link can be used as reference: </a:t>
            </a:r>
            <a:r>
              <a:rPr lang="en-ZA" dirty="0">
                <a:hlinkClick r:id="rId3"/>
              </a:rPr>
              <a:t>https://www.youtube.com/watch?v=CV6BDf40yZg</a:t>
            </a:r>
            <a:endParaRPr lang="en-ZA" dirty="0"/>
          </a:p>
          <a:p>
            <a:pPr marL="0" indent="0">
              <a:buNone/>
            </a:pPr>
            <a:r>
              <a:rPr lang="en-ZA" dirty="0"/>
              <a:t>Demonstration video showing the lockout procedure. There should be a voiceover taking learner through the various steps. The following content should be included. </a:t>
            </a:r>
            <a:r>
              <a:rPr lang="en-ZA" i="1" dirty="0"/>
              <a:t>See Slides 20. There should be an informational text banner that appears on the screen for each step. </a:t>
            </a:r>
          </a:p>
        </p:txBody>
      </p:sp>
    </p:spTree>
    <p:custDataLst>
      <p:tags r:id="rId1"/>
    </p:custDataLst>
    <p:extLst>
      <p:ext uri="{BB962C8B-B14F-4D97-AF65-F5344CB8AC3E}">
        <p14:creationId xmlns:p14="http://schemas.microsoft.com/office/powerpoint/2010/main" val="388114567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accent4"/>
        </a:solidFill>
        <a:effectLst/>
      </p:bgPr>
    </p:bg>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C7359553-B56C-41B5-BC94-F2CA74A724E1}"/>
              </a:ext>
            </a:extLst>
          </p:cNvPr>
          <p:cNvPicPr>
            <a:picLocks noChangeAspect="1"/>
          </p:cNvPicPr>
          <p:nvPr/>
        </p:nvPicPr>
        <p:blipFill>
          <a:blip r:embed="rId3"/>
          <a:stretch>
            <a:fillRect/>
          </a:stretch>
        </p:blipFill>
        <p:spPr>
          <a:xfrm>
            <a:off x="826285" y="69668"/>
            <a:ext cx="8238459" cy="5759450"/>
          </a:xfrm>
          <a:prstGeom prst="rect">
            <a:avLst/>
          </a:prstGeom>
        </p:spPr>
      </p:pic>
    </p:spTree>
    <p:custDataLst>
      <p:tags r:id="rId1"/>
    </p:custDataLst>
    <p:extLst>
      <p:ext uri="{BB962C8B-B14F-4D97-AF65-F5344CB8AC3E}">
        <p14:creationId xmlns:p14="http://schemas.microsoft.com/office/powerpoint/2010/main" val="259814190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accent4"/>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4D723D-2B17-41B0-A62F-F85A953A243E}"/>
              </a:ext>
            </a:extLst>
          </p:cNvPr>
          <p:cNvSpPr>
            <a:spLocks noGrp="1"/>
          </p:cNvSpPr>
          <p:nvPr>
            <p:ph type="title"/>
          </p:nvPr>
        </p:nvSpPr>
        <p:spPr/>
        <p:txBody>
          <a:bodyPr/>
          <a:lstStyle/>
          <a:p>
            <a:r>
              <a:rPr lang="en-ZA" dirty="0"/>
              <a:t>Video 03 Lockout Tag</a:t>
            </a:r>
          </a:p>
        </p:txBody>
      </p:sp>
      <p:sp>
        <p:nvSpPr>
          <p:cNvPr id="3" name="Content Placeholder 2">
            <a:extLst>
              <a:ext uri="{FF2B5EF4-FFF2-40B4-BE49-F238E27FC236}">
                <a16:creationId xmlns:a16="http://schemas.microsoft.com/office/drawing/2014/main" id="{D362EBBB-4C94-4E9F-8C82-F84FADFB162B}"/>
              </a:ext>
            </a:extLst>
          </p:cNvPr>
          <p:cNvSpPr>
            <a:spLocks noGrp="1"/>
          </p:cNvSpPr>
          <p:nvPr>
            <p:ph idx="1"/>
          </p:nvPr>
        </p:nvSpPr>
        <p:spPr/>
        <p:txBody>
          <a:bodyPr/>
          <a:lstStyle/>
          <a:p>
            <a:pPr marL="0" indent="0">
              <a:buNone/>
            </a:pPr>
            <a:r>
              <a:rPr lang="en-ZA" dirty="0"/>
              <a:t>Demonstration video showing the “DO NOT SWITCH ON MEN WORING” and how it is used in conjunction with a locks to isolate energy supply. Only the person who has the key to the lock (usually the supervisor) can open the lock once he/she has checked that the surroundings are safe.</a:t>
            </a:r>
          </a:p>
          <a:p>
            <a:pPr marL="0" indent="0">
              <a:buNone/>
            </a:pPr>
            <a:r>
              <a:rPr lang="en-ZA" dirty="0"/>
              <a:t> Facilitator should take learner through the various steps of how the tag and lock are used, </a:t>
            </a:r>
            <a:r>
              <a:rPr lang="en-ZA" i="1" dirty="0"/>
              <a:t>See Slides 22 for some suggested information.</a:t>
            </a:r>
          </a:p>
        </p:txBody>
      </p:sp>
    </p:spTree>
    <p:custDataLst>
      <p:tags r:id="rId1"/>
    </p:custDataLst>
    <p:extLst>
      <p:ext uri="{BB962C8B-B14F-4D97-AF65-F5344CB8AC3E}">
        <p14:creationId xmlns:p14="http://schemas.microsoft.com/office/powerpoint/2010/main" val="228778887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accent4"/>
        </a:solidFill>
        <a:effectLst/>
      </p:bgPr>
    </p:bg>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EC773A77-C772-43FB-91DD-CFEC9D5D4F28}"/>
              </a:ext>
            </a:extLst>
          </p:cNvPr>
          <p:cNvPicPr>
            <a:picLocks noChangeAspect="1"/>
          </p:cNvPicPr>
          <p:nvPr/>
        </p:nvPicPr>
        <p:blipFill>
          <a:blip r:embed="rId3"/>
          <a:stretch>
            <a:fillRect/>
          </a:stretch>
        </p:blipFill>
        <p:spPr>
          <a:xfrm>
            <a:off x="-1" y="1202284"/>
            <a:ext cx="10239375" cy="3354881"/>
          </a:xfrm>
          <a:prstGeom prst="rect">
            <a:avLst/>
          </a:prstGeom>
        </p:spPr>
      </p:pic>
    </p:spTree>
    <p:custDataLst>
      <p:tags r:id="rId1"/>
    </p:custDataLst>
    <p:extLst>
      <p:ext uri="{BB962C8B-B14F-4D97-AF65-F5344CB8AC3E}">
        <p14:creationId xmlns:p14="http://schemas.microsoft.com/office/powerpoint/2010/main" val="2803181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3852" y="306638"/>
            <a:ext cx="8831461" cy="1113227"/>
          </a:xfrm>
        </p:spPr>
        <p:txBody>
          <a:bodyPr/>
          <a:lstStyle/>
          <a:p>
            <a:r>
              <a:rPr lang="en-GB" dirty="0"/>
              <a:t>Outcomes </a:t>
            </a:r>
          </a:p>
        </p:txBody>
      </p:sp>
      <p:sp>
        <p:nvSpPr>
          <p:cNvPr id="3" name="Content Placeholder 2"/>
          <p:cNvSpPr>
            <a:spLocks noGrp="1"/>
          </p:cNvSpPr>
          <p:nvPr>
            <p:ph idx="1"/>
          </p:nvPr>
        </p:nvSpPr>
        <p:spPr>
          <a:xfrm>
            <a:off x="518900" y="1454087"/>
            <a:ext cx="9276622" cy="937804"/>
          </a:xfrm>
        </p:spPr>
        <p:txBody>
          <a:bodyPr>
            <a:noAutofit/>
          </a:bodyPr>
          <a:lstStyle/>
          <a:p>
            <a:pPr marL="0" indent="0">
              <a:buNone/>
            </a:pPr>
            <a:r>
              <a:rPr lang="en-GB" dirty="0"/>
              <a:t>By the end of this unit you will be able to: </a:t>
            </a:r>
          </a:p>
          <a:p>
            <a:r>
              <a:rPr lang="en-GB" dirty="0"/>
              <a:t>Understand the word isolation </a:t>
            </a:r>
          </a:p>
          <a:p>
            <a:r>
              <a:rPr lang="en-GB" dirty="0"/>
              <a:t>Understand the word lock out</a:t>
            </a:r>
          </a:p>
          <a:p>
            <a:r>
              <a:rPr lang="en-GB" dirty="0"/>
              <a:t>List the steps in Isolation Procedure</a:t>
            </a:r>
          </a:p>
          <a:p>
            <a:r>
              <a:rPr lang="en-GB" dirty="0"/>
              <a:t>Discuss the importance of the Lockout Procedure</a:t>
            </a:r>
          </a:p>
          <a:p>
            <a:r>
              <a:rPr lang="en-GB" dirty="0"/>
              <a:t>List the steps involved in the Lockout Procedure</a:t>
            </a:r>
          </a:p>
          <a:p>
            <a:r>
              <a:rPr lang="en-GB" dirty="0"/>
              <a:t>Identify the purpose of different tags used in Tagout Procedure</a:t>
            </a:r>
          </a:p>
          <a:p>
            <a:pPr marL="0" indent="0">
              <a:buNone/>
            </a:pPr>
            <a:endParaRPr lang="en-GB" dirty="0"/>
          </a:p>
          <a:p>
            <a:pPr marL="0" indent="0">
              <a:buNone/>
            </a:pPr>
            <a:endParaRPr lang="en-GB" dirty="0"/>
          </a:p>
          <a:p>
            <a:pPr marL="0" indent="0">
              <a:buNone/>
            </a:pPr>
            <a:endParaRPr lang="en-GB" dirty="0"/>
          </a:p>
          <a:p>
            <a:pPr marL="0" indent="0">
              <a:buNone/>
            </a:pPr>
            <a:endParaRPr lang="en-GB" dirty="0"/>
          </a:p>
          <a:p>
            <a:endParaRPr lang="en-GB" dirty="0"/>
          </a:p>
          <a:p>
            <a:endParaRPr lang="en-GB" dirty="0"/>
          </a:p>
          <a:p>
            <a:endParaRPr lang="en-GB" dirty="0"/>
          </a:p>
        </p:txBody>
      </p:sp>
    </p:spTree>
    <p:custDataLst>
      <p:tags r:id="rId1"/>
    </p:custDataLst>
    <p:extLst>
      <p:ext uri="{BB962C8B-B14F-4D97-AF65-F5344CB8AC3E}">
        <p14:creationId xmlns:p14="http://schemas.microsoft.com/office/powerpoint/2010/main" val="13399781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3852" y="306638"/>
            <a:ext cx="8831461" cy="1113227"/>
          </a:xfrm>
        </p:spPr>
        <p:txBody>
          <a:bodyPr/>
          <a:lstStyle/>
          <a:p>
            <a:r>
              <a:rPr lang="en-GB" dirty="0"/>
              <a:t>Introduction   </a:t>
            </a:r>
          </a:p>
        </p:txBody>
      </p:sp>
      <p:sp>
        <p:nvSpPr>
          <p:cNvPr id="3" name="Content Placeholder 2"/>
          <p:cNvSpPr>
            <a:spLocks noGrp="1"/>
          </p:cNvSpPr>
          <p:nvPr>
            <p:ph idx="1"/>
          </p:nvPr>
        </p:nvSpPr>
        <p:spPr>
          <a:xfrm>
            <a:off x="518901" y="1454087"/>
            <a:ext cx="5054586" cy="937804"/>
          </a:xfrm>
        </p:spPr>
        <p:txBody>
          <a:bodyPr>
            <a:noAutofit/>
          </a:bodyPr>
          <a:lstStyle/>
          <a:p>
            <a:pPr marL="0" indent="0">
              <a:buNone/>
            </a:pPr>
            <a:r>
              <a:rPr lang="en-GB" dirty="0"/>
              <a:t>In this unit you will be introduced to special item called a lockout device. This device is used in a safety procedure called a isolation procedure which is common in the working environment. </a:t>
            </a:r>
          </a:p>
          <a:p>
            <a:pPr marL="0" indent="0">
              <a:buNone/>
            </a:pPr>
            <a:r>
              <a:rPr lang="en-GB" dirty="0"/>
              <a:t>You will find out how this procedure helps to keep people safe.  </a:t>
            </a:r>
          </a:p>
          <a:p>
            <a:pPr marL="0" indent="0">
              <a:buNone/>
            </a:pPr>
            <a:endParaRPr lang="en-GB" dirty="0"/>
          </a:p>
          <a:p>
            <a:endParaRPr lang="en-GB" dirty="0"/>
          </a:p>
          <a:p>
            <a:endParaRPr lang="en-GB" dirty="0"/>
          </a:p>
          <a:p>
            <a:endParaRPr lang="en-GB" dirty="0"/>
          </a:p>
        </p:txBody>
      </p:sp>
      <p:sp>
        <p:nvSpPr>
          <p:cNvPr id="4" name="Rectangle 3">
            <a:extLst>
              <a:ext uri="{FF2B5EF4-FFF2-40B4-BE49-F238E27FC236}">
                <a16:creationId xmlns:a16="http://schemas.microsoft.com/office/drawing/2014/main" id="{4AE9AFAE-BC2F-4071-94C5-6AC468132848}"/>
              </a:ext>
            </a:extLst>
          </p:cNvPr>
          <p:cNvSpPr/>
          <p:nvPr/>
        </p:nvSpPr>
        <p:spPr>
          <a:xfrm>
            <a:off x="6279566" y="1519223"/>
            <a:ext cx="2995747" cy="27210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a:t>Image 01 </a:t>
            </a:r>
          </a:p>
          <a:p>
            <a:pPr algn="ctr"/>
            <a:r>
              <a:rPr lang="en-ZA" dirty="0"/>
              <a:t> Lockout device</a:t>
            </a:r>
          </a:p>
        </p:txBody>
      </p:sp>
    </p:spTree>
    <p:custDataLst>
      <p:tags r:id="rId1"/>
    </p:custDataLst>
    <p:extLst>
      <p:ext uri="{BB962C8B-B14F-4D97-AF65-F5344CB8AC3E}">
        <p14:creationId xmlns:p14="http://schemas.microsoft.com/office/powerpoint/2010/main" val="26397540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3852" y="306638"/>
            <a:ext cx="8831461" cy="1113227"/>
          </a:xfrm>
        </p:spPr>
        <p:txBody>
          <a:bodyPr/>
          <a:lstStyle/>
          <a:p>
            <a:r>
              <a:rPr lang="en-GB" dirty="0"/>
              <a:t>What does the word isolation mean? </a:t>
            </a:r>
          </a:p>
        </p:txBody>
      </p:sp>
      <p:sp>
        <p:nvSpPr>
          <p:cNvPr id="3" name="Content Placeholder 2"/>
          <p:cNvSpPr>
            <a:spLocks noGrp="1"/>
          </p:cNvSpPr>
          <p:nvPr>
            <p:ph idx="1"/>
          </p:nvPr>
        </p:nvSpPr>
        <p:spPr>
          <a:xfrm>
            <a:off x="518900" y="1454087"/>
            <a:ext cx="9208573" cy="937804"/>
          </a:xfrm>
        </p:spPr>
        <p:txBody>
          <a:bodyPr>
            <a:noAutofit/>
          </a:bodyPr>
          <a:lstStyle/>
          <a:p>
            <a:pPr marL="0" indent="0">
              <a:buNone/>
            </a:pPr>
            <a:r>
              <a:rPr lang="en-GB" dirty="0"/>
              <a:t>As mentioned you will be learning about a safety procedure called the Isolation Procedure. Before we go into more detail let’s make sure you understand what the word </a:t>
            </a:r>
            <a:r>
              <a:rPr lang="en-GB" b="1" dirty="0"/>
              <a:t>isolation </a:t>
            </a:r>
            <a:r>
              <a:rPr lang="en-GB" dirty="0"/>
              <a:t>means. Take a look at the following picture. Can you describe what’s going on?  </a:t>
            </a:r>
          </a:p>
          <a:p>
            <a:endParaRPr lang="en-GB" dirty="0"/>
          </a:p>
          <a:p>
            <a:endParaRPr lang="en-GB" dirty="0"/>
          </a:p>
          <a:p>
            <a:endParaRPr lang="en-GB" dirty="0"/>
          </a:p>
        </p:txBody>
      </p:sp>
      <p:sp>
        <p:nvSpPr>
          <p:cNvPr id="4" name="Rectangle 3">
            <a:extLst>
              <a:ext uri="{FF2B5EF4-FFF2-40B4-BE49-F238E27FC236}">
                <a16:creationId xmlns:a16="http://schemas.microsoft.com/office/drawing/2014/main" id="{4AE9AFAE-BC2F-4071-94C5-6AC468132848}"/>
              </a:ext>
            </a:extLst>
          </p:cNvPr>
          <p:cNvSpPr/>
          <p:nvPr/>
        </p:nvSpPr>
        <p:spPr>
          <a:xfrm>
            <a:off x="7089463" y="2879725"/>
            <a:ext cx="2995747" cy="27210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a:t>Image 02</a:t>
            </a:r>
          </a:p>
          <a:p>
            <a:pPr algn="ctr"/>
            <a:r>
              <a:rPr lang="en-ZA" dirty="0"/>
              <a:t> Young adult standing by herself. Some distance away there should be another group of people standing together. </a:t>
            </a:r>
          </a:p>
        </p:txBody>
      </p:sp>
      <p:sp>
        <p:nvSpPr>
          <p:cNvPr id="5" name="Rectangle 4">
            <a:extLst>
              <a:ext uri="{FF2B5EF4-FFF2-40B4-BE49-F238E27FC236}">
                <a16:creationId xmlns:a16="http://schemas.microsoft.com/office/drawing/2014/main" id="{985AC8D0-2882-4837-8F43-E2AF729F7479}"/>
              </a:ext>
            </a:extLst>
          </p:cNvPr>
          <p:cNvSpPr/>
          <p:nvPr/>
        </p:nvSpPr>
        <p:spPr>
          <a:xfrm>
            <a:off x="1045228" y="2999972"/>
            <a:ext cx="5838898" cy="461665"/>
          </a:xfrm>
          <a:prstGeom prst="rect">
            <a:avLst/>
          </a:prstGeom>
          <a:solidFill>
            <a:schemeClr val="tx2">
              <a:lumMod val="40000"/>
              <a:lumOff val="60000"/>
            </a:schemeClr>
          </a:solidFill>
        </p:spPr>
        <p:txBody>
          <a:bodyPr wrap="square">
            <a:spAutoFit/>
          </a:bodyPr>
          <a:lstStyle/>
          <a:p>
            <a:r>
              <a:rPr lang="en-GB" sz="2400" i="1" dirty="0"/>
              <a:t>Choose the correct answer and click ‘Submit’.</a:t>
            </a:r>
          </a:p>
        </p:txBody>
      </p:sp>
      <p:pic>
        <p:nvPicPr>
          <p:cNvPr id="6" name="Graphic 5" descr="User">
            <a:extLst>
              <a:ext uri="{FF2B5EF4-FFF2-40B4-BE49-F238E27FC236}">
                <a16:creationId xmlns:a16="http://schemas.microsoft.com/office/drawing/2014/main" id="{E79AD182-5015-43CF-9B43-99AE2C204DB3}"/>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191181" y="2866332"/>
            <a:ext cx="762408" cy="854046"/>
          </a:xfrm>
          <a:prstGeom prst="rect">
            <a:avLst/>
          </a:prstGeom>
        </p:spPr>
      </p:pic>
      <p:sp>
        <p:nvSpPr>
          <p:cNvPr id="7" name="TextBox 6">
            <a:extLst>
              <a:ext uri="{FF2B5EF4-FFF2-40B4-BE49-F238E27FC236}">
                <a16:creationId xmlns:a16="http://schemas.microsoft.com/office/drawing/2014/main" id="{08B2E9F5-E796-4E68-95D3-87BA7F414848}"/>
              </a:ext>
            </a:extLst>
          </p:cNvPr>
          <p:cNvSpPr txBox="1"/>
          <p:nvPr/>
        </p:nvSpPr>
        <p:spPr>
          <a:xfrm>
            <a:off x="792678" y="3691555"/>
            <a:ext cx="6091447" cy="1200329"/>
          </a:xfrm>
          <a:prstGeom prst="rect">
            <a:avLst/>
          </a:prstGeom>
          <a:noFill/>
        </p:spPr>
        <p:txBody>
          <a:bodyPr wrap="square" rtlCol="0">
            <a:spAutoFit/>
          </a:bodyPr>
          <a:lstStyle/>
          <a:p>
            <a:pPr marL="285750" indent="-285750">
              <a:buFont typeface="Courier New" panose="02070309020205020404" pitchFamily="49" charset="0"/>
              <a:buChar char="o"/>
            </a:pPr>
            <a:r>
              <a:rPr lang="en-ZA" sz="2400" i="1" dirty="0"/>
              <a:t>The girl is standing alone, she is away from the group. </a:t>
            </a:r>
          </a:p>
          <a:p>
            <a:pPr marL="285750" indent="-285750">
              <a:buFont typeface="Courier New" panose="02070309020205020404" pitchFamily="49" charset="0"/>
              <a:buChar char="o"/>
            </a:pPr>
            <a:r>
              <a:rPr lang="en-ZA" sz="2400" dirty="0"/>
              <a:t>The girl is standing with the group.</a:t>
            </a:r>
          </a:p>
        </p:txBody>
      </p:sp>
    </p:spTree>
    <p:custDataLst>
      <p:tags r:id="rId1"/>
    </p:custDataLst>
    <p:extLst>
      <p:ext uri="{BB962C8B-B14F-4D97-AF65-F5344CB8AC3E}">
        <p14:creationId xmlns:p14="http://schemas.microsoft.com/office/powerpoint/2010/main" val="28256844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3852" y="306638"/>
            <a:ext cx="8831461" cy="1113227"/>
          </a:xfrm>
        </p:spPr>
        <p:txBody>
          <a:bodyPr/>
          <a:lstStyle/>
          <a:p>
            <a:r>
              <a:rPr lang="en-GB" dirty="0"/>
              <a:t>What does isolation mean? </a:t>
            </a:r>
          </a:p>
        </p:txBody>
      </p:sp>
      <p:sp>
        <p:nvSpPr>
          <p:cNvPr id="3" name="Content Placeholder 2"/>
          <p:cNvSpPr>
            <a:spLocks noGrp="1"/>
          </p:cNvSpPr>
          <p:nvPr>
            <p:ph idx="1"/>
          </p:nvPr>
        </p:nvSpPr>
        <p:spPr>
          <a:xfrm>
            <a:off x="518900" y="1245074"/>
            <a:ext cx="9208573" cy="937804"/>
          </a:xfrm>
        </p:spPr>
        <p:txBody>
          <a:bodyPr>
            <a:noAutofit/>
          </a:bodyPr>
          <a:lstStyle/>
          <a:p>
            <a:pPr marL="0" indent="0">
              <a:buNone/>
            </a:pPr>
            <a:r>
              <a:rPr lang="en-GB" dirty="0"/>
              <a:t>Hopefully, you said that the girl is standing </a:t>
            </a:r>
            <a:r>
              <a:rPr lang="en-GB" b="1" dirty="0"/>
              <a:t>away</a:t>
            </a:r>
            <a:r>
              <a:rPr lang="en-GB" dirty="0"/>
              <a:t> from the group. Another word that can be used, is to say that she is </a:t>
            </a:r>
            <a:r>
              <a:rPr lang="en-GB" b="1" dirty="0"/>
              <a:t>isolated </a:t>
            </a:r>
            <a:r>
              <a:rPr lang="en-GB" dirty="0"/>
              <a:t>from the group. Electricians sometimes have to make sure that they </a:t>
            </a:r>
            <a:r>
              <a:rPr lang="en-GB" b="1" dirty="0"/>
              <a:t>keep energy sources like electricity away from machines while the machines are being inspected, maintained or fixed. </a:t>
            </a:r>
            <a:r>
              <a:rPr lang="en-GB" dirty="0"/>
              <a:t>This is called the </a:t>
            </a:r>
            <a:r>
              <a:rPr lang="en-GB" b="1" dirty="0"/>
              <a:t>Isolation Procedure</a:t>
            </a:r>
            <a:r>
              <a:rPr lang="en-GB" dirty="0"/>
              <a:t>. </a:t>
            </a:r>
          </a:p>
          <a:p>
            <a:pPr marL="0" indent="0">
              <a:buNone/>
            </a:pPr>
            <a:endParaRPr lang="en-GB" b="1" dirty="0"/>
          </a:p>
          <a:p>
            <a:pPr marL="0" indent="0">
              <a:buNone/>
            </a:pPr>
            <a:r>
              <a:rPr lang="en-GB" b="1" dirty="0"/>
              <a:t> </a:t>
            </a:r>
          </a:p>
          <a:p>
            <a:endParaRPr lang="en-GB" dirty="0"/>
          </a:p>
          <a:p>
            <a:endParaRPr lang="en-GB" dirty="0"/>
          </a:p>
        </p:txBody>
      </p:sp>
      <p:sp>
        <p:nvSpPr>
          <p:cNvPr id="8" name="Rectangle 7">
            <a:extLst>
              <a:ext uri="{FF2B5EF4-FFF2-40B4-BE49-F238E27FC236}">
                <a16:creationId xmlns:a16="http://schemas.microsoft.com/office/drawing/2014/main" id="{768771A6-0FD3-496F-9ADB-BB848DDC2522}"/>
              </a:ext>
            </a:extLst>
          </p:cNvPr>
          <p:cNvSpPr/>
          <p:nvPr/>
        </p:nvSpPr>
        <p:spPr>
          <a:xfrm>
            <a:off x="6018309" y="3121314"/>
            <a:ext cx="2995747" cy="241788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a:t>Video 01: Isolation Process</a:t>
            </a:r>
          </a:p>
          <a:p>
            <a:pPr algn="ctr"/>
            <a:r>
              <a:rPr lang="en-ZA" i="1" dirty="0"/>
              <a:t>See briefing on Slide 19</a:t>
            </a:r>
          </a:p>
        </p:txBody>
      </p:sp>
      <p:sp>
        <p:nvSpPr>
          <p:cNvPr id="9" name="Rectangle 8">
            <a:extLst>
              <a:ext uri="{FF2B5EF4-FFF2-40B4-BE49-F238E27FC236}">
                <a16:creationId xmlns:a16="http://schemas.microsoft.com/office/drawing/2014/main" id="{5873FCCD-D6D9-4828-800E-26677D6D489C}"/>
              </a:ext>
            </a:extLst>
          </p:cNvPr>
          <p:cNvSpPr/>
          <p:nvPr/>
        </p:nvSpPr>
        <p:spPr>
          <a:xfrm>
            <a:off x="1045228" y="3458290"/>
            <a:ext cx="3239390" cy="1200329"/>
          </a:xfrm>
          <a:prstGeom prst="rect">
            <a:avLst/>
          </a:prstGeom>
          <a:solidFill>
            <a:schemeClr val="tx2">
              <a:lumMod val="40000"/>
              <a:lumOff val="60000"/>
            </a:schemeClr>
          </a:solidFill>
        </p:spPr>
        <p:txBody>
          <a:bodyPr wrap="square">
            <a:spAutoFit/>
          </a:bodyPr>
          <a:lstStyle/>
          <a:p>
            <a:r>
              <a:rPr lang="en-GB" sz="2400" i="1" dirty="0"/>
              <a:t>Click on the video for more information about the Isolation Procedure. </a:t>
            </a:r>
          </a:p>
        </p:txBody>
      </p:sp>
      <p:pic>
        <p:nvPicPr>
          <p:cNvPr id="10" name="Graphic 9" descr="User">
            <a:extLst>
              <a:ext uri="{FF2B5EF4-FFF2-40B4-BE49-F238E27FC236}">
                <a16:creationId xmlns:a16="http://schemas.microsoft.com/office/drawing/2014/main" id="{74100863-64CC-4AC9-8E42-9261695B24EF}"/>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191181" y="3324650"/>
            <a:ext cx="854046" cy="854046"/>
          </a:xfrm>
          <a:prstGeom prst="rect">
            <a:avLst/>
          </a:prstGeom>
        </p:spPr>
      </p:pic>
    </p:spTree>
    <p:custDataLst>
      <p:tags r:id="rId1"/>
    </p:custDataLst>
    <p:extLst>
      <p:ext uri="{BB962C8B-B14F-4D97-AF65-F5344CB8AC3E}">
        <p14:creationId xmlns:p14="http://schemas.microsoft.com/office/powerpoint/2010/main" val="1636256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3852" y="306638"/>
            <a:ext cx="8831461" cy="1113227"/>
          </a:xfrm>
        </p:spPr>
        <p:txBody>
          <a:bodyPr/>
          <a:lstStyle/>
          <a:p>
            <a:r>
              <a:rPr lang="en-GB" dirty="0"/>
              <a:t>Test yourself</a:t>
            </a:r>
          </a:p>
        </p:txBody>
      </p:sp>
      <p:sp>
        <p:nvSpPr>
          <p:cNvPr id="3" name="Content Placeholder 2"/>
          <p:cNvSpPr>
            <a:spLocks noGrp="1"/>
          </p:cNvSpPr>
          <p:nvPr>
            <p:ph idx="1"/>
          </p:nvPr>
        </p:nvSpPr>
        <p:spPr>
          <a:xfrm>
            <a:off x="518900" y="1454087"/>
            <a:ext cx="9208573" cy="937804"/>
          </a:xfrm>
        </p:spPr>
        <p:txBody>
          <a:bodyPr>
            <a:noAutofit/>
          </a:bodyPr>
          <a:lstStyle/>
          <a:p>
            <a:pPr marL="0" indent="0">
              <a:buNone/>
            </a:pPr>
            <a:r>
              <a:rPr lang="en-GB" dirty="0"/>
              <a:t>What is the reason that electricians working in an industrial environment preform the Isolation Procedure? </a:t>
            </a:r>
          </a:p>
          <a:p>
            <a:endParaRPr lang="en-GB" dirty="0"/>
          </a:p>
          <a:p>
            <a:endParaRPr lang="en-GB" dirty="0"/>
          </a:p>
        </p:txBody>
      </p:sp>
      <p:sp>
        <p:nvSpPr>
          <p:cNvPr id="5" name="Rectangle 4">
            <a:extLst>
              <a:ext uri="{FF2B5EF4-FFF2-40B4-BE49-F238E27FC236}">
                <a16:creationId xmlns:a16="http://schemas.microsoft.com/office/drawing/2014/main" id="{985AC8D0-2882-4837-8F43-E2AF729F7479}"/>
              </a:ext>
            </a:extLst>
          </p:cNvPr>
          <p:cNvSpPr/>
          <p:nvPr/>
        </p:nvSpPr>
        <p:spPr>
          <a:xfrm>
            <a:off x="1115018" y="2266790"/>
            <a:ext cx="8386033" cy="461665"/>
          </a:xfrm>
          <a:prstGeom prst="rect">
            <a:avLst/>
          </a:prstGeom>
          <a:solidFill>
            <a:schemeClr val="tx2">
              <a:lumMod val="40000"/>
              <a:lumOff val="60000"/>
            </a:schemeClr>
          </a:solidFill>
        </p:spPr>
        <p:txBody>
          <a:bodyPr wrap="square">
            <a:spAutoFit/>
          </a:bodyPr>
          <a:lstStyle/>
          <a:p>
            <a:r>
              <a:rPr lang="en-GB" sz="2400" i="1" dirty="0"/>
              <a:t>Choose the correct answer and click ‘Submit’.</a:t>
            </a:r>
          </a:p>
        </p:txBody>
      </p:sp>
      <p:pic>
        <p:nvPicPr>
          <p:cNvPr id="6" name="Graphic 5" descr="User">
            <a:extLst>
              <a:ext uri="{FF2B5EF4-FFF2-40B4-BE49-F238E27FC236}">
                <a16:creationId xmlns:a16="http://schemas.microsoft.com/office/drawing/2014/main" id="{E79AD182-5015-43CF-9B43-99AE2C204DB3}"/>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260972" y="2133150"/>
            <a:ext cx="784255" cy="854046"/>
          </a:xfrm>
          <a:prstGeom prst="rect">
            <a:avLst/>
          </a:prstGeom>
        </p:spPr>
      </p:pic>
      <p:sp>
        <p:nvSpPr>
          <p:cNvPr id="7" name="TextBox 6">
            <a:extLst>
              <a:ext uri="{FF2B5EF4-FFF2-40B4-BE49-F238E27FC236}">
                <a16:creationId xmlns:a16="http://schemas.microsoft.com/office/drawing/2014/main" id="{08B2E9F5-E796-4E68-95D3-87BA7F414848}"/>
              </a:ext>
            </a:extLst>
          </p:cNvPr>
          <p:cNvSpPr txBox="1"/>
          <p:nvPr/>
        </p:nvSpPr>
        <p:spPr>
          <a:xfrm>
            <a:off x="862469" y="2958373"/>
            <a:ext cx="9030468" cy="1323439"/>
          </a:xfrm>
          <a:prstGeom prst="rect">
            <a:avLst/>
          </a:prstGeom>
          <a:noFill/>
        </p:spPr>
        <p:txBody>
          <a:bodyPr wrap="square" rtlCol="0">
            <a:spAutoFit/>
          </a:bodyPr>
          <a:lstStyle/>
          <a:p>
            <a:pPr marL="285750" indent="-285750">
              <a:buFont typeface="Courier New" panose="02070309020205020404" pitchFamily="49" charset="0"/>
              <a:buChar char="o"/>
            </a:pPr>
            <a:r>
              <a:rPr lang="en-ZA" sz="2000" i="1" dirty="0"/>
              <a:t>To remove energy sources such as electricity, hydraulic pressure, compressed air or gas so that machines can safely be inspected, maintained, cleaned or repaired. </a:t>
            </a:r>
          </a:p>
          <a:p>
            <a:pPr marL="285750" indent="-285750">
              <a:buFont typeface="Courier New" panose="02070309020205020404" pitchFamily="49" charset="0"/>
              <a:buChar char="o"/>
            </a:pPr>
            <a:r>
              <a:rPr lang="en-ZA" sz="2000" dirty="0"/>
              <a:t>To shut off electricity once a week</a:t>
            </a:r>
          </a:p>
          <a:p>
            <a:pPr marL="285750" indent="-285750">
              <a:buFont typeface="Courier New" panose="02070309020205020404" pitchFamily="49" charset="0"/>
              <a:buChar char="o"/>
            </a:pPr>
            <a:r>
              <a:rPr lang="en-ZA" sz="2000" dirty="0"/>
              <a:t>To shut off electricity if there is no electrician on site. </a:t>
            </a:r>
          </a:p>
        </p:txBody>
      </p:sp>
    </p:spTree>
    <p:custDataLst>
      <p:tags r:id="rId1"/>
    </p:custDataLst>
    <p:extLst>
      <p:ext uri="{BB962C8B-B14F-4D97-AF65-F5344CB8AC3E}">
        <p14:creationId xmlns:p14="http://schemas.microsoft.com/office/powerpoint/2010/main" val="8768031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3852" y="306638"/>
            <a:ext cx="8831461" cy="1113227"/>
          </a:xfrm>
        </p:spPr>
        <p:txBody>
          <a:bodyPr/>
          <a:lstStyle/>
          <a:p>
            <a:r>
              <a:rPr lang="en-GB" dirty="0"/>
              <a:t>Test yourself</a:t>
            </a:r>
          </a:p>
        </p:txBody>
      </p:sp>
      <p:sp>
        <p:nvSpPr>
          <p:cNvPr id="3" name="Content Placeholder 2"/>
          <p:cNvSpPr>
            <a:spLocks noGrp="1"/>
          </p:cNvSpPr>
          <p:nvPr>
            <p:ph idx="1"/>
          </p:nvPr>
        </p:nvSpPr>
        <p:spPr>
          <a:xfrm>
            <a:off x="518900" y="1454087"/>
            <a:ext cx="9208573" cy="937804"/>
          </a:xfrm>
        </p:spPr>
        <p:txBody>
          <a:bodyPr>
            <a:noAutofit/>
          </a:bodyPr>
          <a:lstStyle/>
          <a:p>
            <a:pPr marL="0" indent="0">
              <a:buNone/>
            </a:pPr>
            <a:r>
              <a:rPr lang="en-GB" dirty="0"/>
              <a:t>What are the </a:t>
            </a:r>
            <a:r>
              <a:rPr lang="en-GB" b="1" dirty="0"/>
              <a:t>three</a:t>
            </a:r>
            <a:r>
              <a:rPr lang="en-GB" dirty="0"/>
              <a:t> aims of the Isolation Procedure?  </a:t>
            </a:r>
          </a:p>
          <a:p>
            <a:endParaRPr lang="en-GB" dirty="0"/>
          </a:p>
        </p:txBody>
      </p:sp>
      <p:sp>
        <p:nvSpPr>
          <p:cNvPr id="5" name="Rectangle 4">
            <a:extLst>
              <a:ext uri="{FF2B5EF4-FFF2-40B4-BE49-F238E27FC236}">
                <a16:creationId xmlns:a16="http://schemas.microsoft.com/office/drawing/2014/main" id="{985AC8D0-2882-4837-8F43-E2AF729F7479}"/>
              </a:ext>
            </a:extLst>
          </p:cNvPr>
          <p:cNvSpPr/>
          <p:nvPr/>
        </p:nvSpPr>
        <p:spPr>
          <a:xfrm>
            <a:off x="1115018" y="2266790"/>
            <a:ext cx="8386033" cy="461665"/>
          </a:xfrm>
          <a:prstGeom prst="rect">
            <a:avLst/>
          </a:prstGeom>
          <a:solidFill>
            <a:schemeClr val="tx2">
              <a:lumMod val="40000"/>
              <a:lumOff val="60000"/>
            </a:schemeClr>
          </a:solidFill>
        </p:spPr>
        <p:txBody>
          <a:bodyPr wrap="square">
            <a:spAutoFit/>
          </a:bodyPr>
          <a:lstStyle/>
          <a:p>
            <a:r>
              <a:rPr lang="en-GB" sz="2400" i="1" dirty="0"/>
              <a:t>Choose the correct answers from the list and click ‘Submit’.</a:t>
            </a:r>
          </a:p>
        </p:txBody>
      </p:sp>
      <p:pic>
        <p:nvPicPr>
          <p:cNvPr id="6" name="Graphic 5" descr="User">
            <a:extLst>
              <a:ext uri="{FF2B5EF4-FFF2-40B4-BE49-F238E27FC236}">
                <a16:creationId xmlns:a16="http://schemas.microsoft.com/office/drawing/2014/main" id="{E79AD182-5015-43CF-9B43-99AE2C204DB3}"/>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260972" y="2133150"/>
            <a:ext cx="784255" cy="854046"/>
          </a:xfrm>
          <a:prstGeom prst="rect">
            <a:avLst/>
          </a:prstGeom>
        </p:spPr>
      </p:pic>
      <p:sp>
        <p:nvSpPr>
          <p:cNvPr id="7" name="TextBox 6">
            <a:extLst>
              <a:ext uri="{FF2B5EF4-FFF2-40B4-BE49-F238E27FC236}">
                <a16:creationId xmlns:a16="http://schemas.microsoft.com/office/drawing/2014/main" id="{08B2E9F5-E796-4E68-95D3-87BA7F414848}"/>
              </a:ext>
            </a:extLst>
          </p:cNvPr>
          <p:cNvSpPr txBox="1"/>
          <p:nvPr/>
        </p:nvSpPr>
        <p:spPr>
          <a:xfrm>
            <a:off x="862469" y="2958373"/>
            <a:ext cx="9030468" cy="2246769"/>
          </a:xfrm>
          <a:prstGeom prst="rect">
            <a:avLst/>
          </a:prstGeom>
          <a:noFill/>
        </p:spPr>
        <p:txBody>
          <a:bodyPr wrap="square" rtlCol="0">
            <a:spAutoFit/>
          </a:bodyPr>
          <a:lstStyle/>
          <a:p>
            <a:pPr marL="285750" indent="-285750">
              <a:buFont typeface="Courier New" panose="02070309020205020404" pitchFamily="49" charset="0"/>
              <a:buChar char="o"/>
            </a:pPr>
            <a:r>
              <a:rPr lang="en-ZA" sz="2000" i="1" dirty="0"/>
              <a:t>Isolate all forms of potentially hazardous energy so that accidental release of energy does not occur</a:t>
            </a:r>
          </a:p>
          <a:p>
            <a:pPr marL="285750" indent="-285750">
              <a:buFont typeface="Courier New" panose="02070309020205020404" pitchFamily="49" charset="0"/>
              <a:buChar char="o"/>
            </a:pPr>
            <a:r>
              <a:rPr lang="en-ZA" sz="2000" dirty="0"/>
              <a:t>To help electricians do their jobs more effectively</a:t>
            </a:r>
          </a:p>
          <a:p>
            <a:pPr marL="285750" indent="-285750">
              <a:buFont typeface="Courier New" panose="02070309020205020404" pitchFamily="49" charset="0"/>
              <a:buChar char="o"/>
            </a:pPr>
            <a:r>
              <a:rPr lang="en-ZA" sz="2000" i="1" dirty="0"/>
              <a:t>Control all other hazards to those doing the work </a:t>
            </a:r>
          </a:p>
          <a:p>
            <a:pPr marL="285750" indent="-285750">
              <a:buFont typeface="Courier New" panose="02070309020205020404" pitchFamily="49" charset="0"/>
              <a:buChar char="o"/>
            </a:pPr>
            <a:r>
              <a:rPr lang="en-ZA" sz="2000" i="1" dirty="0"/>
              <a:t>Ensure that the entry to a restricted areas is tightly controlled</a:t>
            </a:r>
          </a:p>
          <a:p>
            <a:pPr marL="285750" indent="-285750">
              <a:buFont typeface="Courier New" panose="02070309020205020404" pitchFamily="49" charset="0"/>
              <a:buChar char="o"/>
            </a:pPr>
            <a:r>
              <a:rPr lang="en-ZA" sz="2000" dirty="0"/>
              <a:t>To ensure that all works have adequate time to rest between shifts</a:t>
            </a:r>
          </a:p>
          <a:p>
            <a:pPr marL="285750" indent="-285750">
              <a:buFont typeface="Courier New" panose="02070309020205020404" pitchFamily="49" charset="0"/>
              <a:buChar char="o"/>
            </a:pPr>
            <a:endParaRPr lang="en-ZA" sz="2000" dirty="0"/>
          </a:p>
        </p:txBody>
      </p:sp>
    </p:spTree>
    <p:custDataLst>
      <p:tags r:id="rId1"/>
    </p:custDataLst>
    <p:extLst>
      <p:ext uri="{BB962C8B-B14F-4D97-AF65-F5344CB8AC3E}">
        <p14:creationId xmlns:p14="http://schemas.microsoft.com/office/powerpoint/2010/main" val="12616374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3852" y="306638"/>
            <a:ext cx="8831461" cy="1113227"/>
          </a:xfrm>
        </p:spPr>
        <p:txBody>
          <a:bodyPr/>
          <a:lstStyle/>
          <a:p>
            <a:r>
              <a:rPr lang="en-GB" dirty="0"/>
              <a:t>What is lockout?  </a:t>
            </a:r>
          </a:p>
        </p:txBody>
      </p:sp>
      <p:sp>
        <p:nvSpPr>
          <p:cNvPr id="3" name="Content Placeholder 2"/>
          <p:cNvSpPr>
            <a:spLocks noGrp="1"/>
          </p:cNvSpPr>
          <p:nvPr>
            <p:ph idx="1"/>
          </p:nvPr>
        </p:nvSpPr>
        <p:spPr>
          <a:xfrm>
            <a:off x="518900" y="1454087"/>
            <a:ext cx="9417580" cy="937804"/>
          </a:xfrm>
        </p:spPr>
        <p:txBody>
          <a:bodyPr>
            <a:noAutofit/>
          </a:bodyPr>
          <a:lstStyle/>
          <a:p>
            <a:pPr marL="0" indent="0">
              <a:buNone/>
            </a:pPr>
            <a:r>
              <a:rPr lang="en-GB" dirty="0"/>
              <a:t>Have you ever been </a:t>
            </a:r>
            <a:r>
              <a:rPr lang="en-GB" b="1" dirty="0"/>
              <a:t>locked out </a:t>
            </a:r>
            <a:r>
              <a:rPr lang="en-GB" dirty="0"/>
              <a:t>of your house? To be locked out means you don’t have access to the things inside of your house. In the same way, as part of the Isolation Procedure, electricians must make sure that other people are “</a:t>
            </a:r>
            <a:r>
              <a:rPr lang="en-GB" b="1" dirty="0"/>
              <a:t>locked out” </a:t>
            </a:r>
            <a:r>
              <a:rPr lang="en-GB" dirty="0"/>
              <a:t>from being able to switch on the electricity supply to machines that are being cleaned, maintained or repaired. This is called the </a:t>
            </a:r>
            <a:r>
              <a:rPr lang="en-GB" b="1" dirty="0"/>
              <a:t>Lockout/Tag Out Procedure</a:t>
            </a:r>
            <a:r>
              <a:rPr lang="en-GB" dirty="0"/>
              <a:t>.  </a:t>
            </a:r>
          </a:p>
          <a:p>
            <a:endParaRPr lang="en-GB" dirty="0"/>
          </a:p>
          <a:p>
            <a:endParaRPr lang="en-GB" dirty="0"/>
          </a:p>
        </p:txBody>
      </p:sp>
      <p:sp>
        <p:nvSpPr>
          <p:cNvPr id="7" name="Rectangle 6">
            <a:extLst>
              <a:ext uri="{FF2B5EF4-FFF2-40B4-BE49-F238E27FC236}">
                <a16:creationId xmlns:a16="http://schemas.microsoft.com/office/drawing/2014/main" id="{3EBB5BE8-DE8E-47EB-A1FA-DB22563E107F}"/>
              </a:ext>
            </a:extLst>
          </p:cNvPr>
          <p:cNvSpPr/>
          <p:nvPr/>
        </p:nvSpPr>
        <p:spPr>
          <a:xfrm>
            <a:off x="1180698" y="3795913"/>
            <a:ext cx="2231014" cy="18509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a:t>Image 03</a:t>
            </a:r>
          </a:p>
          <a:p>
            <a:pPr algn="ctr"/>
            <a:r>
              <a:rPr lang="en-ZA" dirty="0"/>
              <a:t>Someone locked out of their house</a:t>
            </a:r>
          </a:p>
        </p:txBody>
      </p:sp>
      <p:sp>
        <p:nvSpPr>
          <p:cNvPr id="5" name="Rectangle 4">
            <a:extLst>
              <a:ext uri="{FF2B5EF4-FFF2-40B4-BE49-F238E27FC236}">
                <a16:creationId xmlns:a16="http://schemas.microsoft.com/office/drawing/2014/main" id="{49C01CC0-9DE5-4518-AD18-44899AF23956}"/>
              </a:ext>
            </a:extLst>
          </p:cNvPr>
          <p:cNvSpPr/>
          <p:nvPr/>
        </p:nvSpPr>
        <p:spPr>
          <a:xfrm>
            <a:off x="4154675" y="3795911"/>
            <a:ext cx="2231014" cy="185098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a:t>Image 04</a:t>
            </a:r>
          </a:p>
          <a:p>
            <a:pPr algn="ctr"/>
            <a:r>
              <a:rPr lang="en-ZA" dirty="0"/>
              <a:t> Lock out procedure in a factory</a:t>
            </a:r>
          </a:p>
        </p:txBody>
      </p:sp>
    </p:spTree>
    <p:custDataLst>
      <p:tags r:id="rId1"/>
    </p:custDataLst>
    <p:extLst>
      <p:ext uri="{BB962C8B-B14F-4D97-AF65-F5344CB8AC3E}">
        <p14:creationId xmlns:p14="http://schemas.microsoft.com/office/powerpoint/2010/main" val="877245468"/>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DESIGN_ID_OFFICE THEME" val="I6SUkkga"/>
  <p:tag name="ARTICULATE_SLIDE_THUMBNAIL_REFRESH" val="1"/>
  <p:tag name="ARTICULATE_PROJECT_OPEN" val="0"/>
  <p:tag name="ARTICULATE_SLIDE_COUNT" val="23"/>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Office Theme">
  <a:themeElements>
    <a:clrScheme name="Custom 3">
      <a:dk1>
        <a:srgbClr val="43525A"/>
      </a:dk1>
      <a:lt1>
        <a:sysClr val="window" lastClr="FFFFFF"/>
      </a:lt1>
      <a:dk2>
        <a:srgbClr val="8FC335"/>
      </a:dk2>
      <a:lt2>
        <a:srgbClr val="E7E6E6"/>
      </a:lt2>
      <a:accent1>
        <a:srgbClr val="0C6030"/>
      </a:accent1>
      <a:accent2>
        <a:srgbClr val="F36F21"/>
      </a:accent2>
      <a:accent3>
        <a:srgbClr val="86B59C"/>
      </a:accent3>
      <a:accent4>
        <a:srgbClr val="DEC368"/>
      </a:accent4>
      <a:accent5>
        <a:srgbClr val="96692F"/>
      </a:accent5>
      <a:accent6>
        <a:srgbClr val="BE1E2D"/>
      </a:accent6>
      <a:hlink>
        <a:srgbClr val="0C6030"/>
      </a:hlink>
      <a:folHlink>
        <a:srgbClr val="F36F21"/>
      </a:folHlink>
    </a:clrScheme>
    <a:fontScheme name="Custom 2">
      <a:majorFont>
        <a:latin typeface="Open Sans"/>
        <a:ea typeface=""/>
        <a:cs typeface=""/>
      </a:majorFont>
      <a:minorFont>
        <a:latin typeface="Calibri"/>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12872</TotalTime>
  <Words>2226</Words>
  <Application>Microsoft Office PowerPoint</Application>
  <PresentationFormat>Custom</PresentationFormat>
  <Paragraphs>225</Paragraphs>
  <Slides>23</Slides>
  <Notes>17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23</vt:i4>
      </vt:variant>
    </vt:vector>
  </HeadingPairs>
  <TitlesOfParts>
    <vt:vector size="28" baseType="lpstr">
      <vt:lpstr>Arial</vt:lpstr>
      <vt:lpstr>Calibri</vt:lpstr>
      <vt:lpstr>Courier New</vt:lpstr>
      <vt:lpstr>Open Sans</vt:lpstr>
      <vt:lpstr>Office Theme</vt:lpstr>
      <vt:lpstr>Isolation Procedure</vt:lpstr>
      <vt:lpstr>Attribution </vt:lpstr>
      <vt:lpstr>Outcomes </vt:lpstr>
      <vt:lpstr>Introduction   </vt:lpstr>
      <vt:lpstr>What does the word isolation mean? </vt:lpstr>
      <vt:lpstr>What does isolation mean? </vt:lpstr>
      <vt:lpstr>Test yourself</vt:lpstr>
      <vt:lpstr>Test yourself</vt:lpstr>
      <vt:lpstr>What is lockout?  </vt:lpstr>
      <vt:lpstr>Why lockout?  </vt:lpstr>
      <vt:lpstr>The lockout procedure  </vt:lpstr>
      <vt:lpstr>Test yourself</vt:lpstr>
      <vt:lpstr>Test yourself</vt:lpstr>
      <vt:lpstr>Feedback</vt:lpstr>
      <vt:lpstr>Locks and tags</vt:lpstr>
      <vt:lpstr>Test yourself</vt:lpstr>
      <vt:lpstr>Feedback</vt:lpstr>
      <vt:lpstr>Conclusion </vt:lpstr>
      <vt:lpstr>Video 01 Isolation Process</vt:lpstr>
      <vt:lpstr>Video 02 Lockout procedure</vt:lpstr>
      <vt:lpstr>PowerPoint Presentation</vt:lpstr>
      <vt:lpstr>Video 03 Lockout Tag</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Course 7: Electronics</dc:title>
  <dc:creator>Dylan Busa</dc:creator>
  <cp:lastModifiedBy>Benita Gomes</cp:lastModifiedBy>
  <cp:revision>621</cp:revision>
  <dcterms:created xsi:type="dcterms:W3CDTF">2018-02-02T12:07:09Z</dcterms:created>
  <dcterms:modified xsi:type="dcterms:W3CDTF">2018-11-13T10:43:57Z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0B72FE40-8D90-4E4C-9ECE-EAA412A5D681</vt:lpwstr>
  </property>
  <property fmtid="{D5CDD505-2E9C-101B-9397-08002B2CF9AE}" pid="3" name="ArticulatePath">
    <vt:lpwstr>07_03_01_Getting Familiar with Resistors</vt:lpwstr>
  </property>
</Properties>
</file>