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notesSlides/notesSlide13.xml" ContentType="application/vnd.openxmlformats-officedocument.presentationml.notesSlide+xml"/>
  <Override PartName="/ppt/tags/tag19.xml" ContentType="application/vnd.openxmlformats-officedocument.presentationml.tags+xml"/>
  <Override PartName="/ppt/notesSlides/notesSlide14.xml" ContentType="application/vnd.openxmlformats-officedocument.presentationml.notesSlide+xml"/>
  <Override PartName="/ppt/tags/tag20.xml" ContentType="application/vnd.openxmlformats-officedocument.presentationml.tags+xml"/>
  <Override PartName="/ppt/notesSlides/notesSlide15.xml" ContentType="application/vnd.openxmlformats-officedocument.presentationml.notesSlide+xml"/>
  <Override PartName="/ppt/tags/tag21.xml" ContentType="application/vnd.openxmlformats-officedocument.presentationml.tags+xml"/>
  <Override PartName="/ppt/notesSlides/notesSlide16.xml" ContentType="application/vnd.openxmlformats-officedocument.presentationml.notesSlide+xml"/>
  <Override PartName="/ppt/tags/tag22.xml" ContentType="application/vnd.openxmlformats-officedocument.presentationml.tags+xml"/>
  <Override PartName="/ppt/notesSlides/notesSlide17.xml" ContentType="application/vnd.openxmlformats-officedocument.presentationml.notesSlide+xml"/>
  <Override PartName="/ppt/tags/tag23.xml" ContentType="application/vnd.openxmlformats-officedocument.presentationml.tags+xml"/>
  <Override PartName="/ppt/notesSlides/notesSlide18.xml" ContentType="application/vnd.openxmlformats-officedocument.presentationml.notesSlide+xml"/>
  <Override PartName="/ppt/tags/tag24.xml" ContentType="application/vnd.openxmlformats-officedocument.presentationml.tags+xml"/>
  <Override PartName="/ppt/notesSlides/notesSlide19.xml" ContentType="application/vnd.openxmlformats-officedocument.presentationml.notesSlide+xml"/>
  <Override PartName="/ppt/tags/tag25.xml" ContentType="application/vnd.openxmlformats-officedocument.presentationml.tags+xml"/>
  <Override PartName="/ppt/notesSlides/notesSlide20.xml" ContentType="application/vnd.openxmlformats-officedocument.presentationml.notesSlide+xml"/>
  <Override PartName="/ppt/tags/tag26.xml" ContentType="application/vnd.openxmlformats-officedocument.presentationml.tags+xml"/>
  <Override PartName="/ppt/notesSlides/notesSlide21.xml" ContentType="application/vnd.openxmlformats-officedocument.presentationml.notesSlide+xml"/>
  <Override PartName="/ppt/tags/tag27.xml" ContentType="application/vnd.openxmlformats-officedocument.presentationml.tags+xml"/>
  <Override PartName="/ppt/notesSlides/notesSlide22.xml" ContentType="application/vnd.openxmlformats-officedocument.presentationml.notesSlide+xml"/>
  <Override PartName="/ppt/tags/tag28.xml" ContentType="application/vnd.openxmlformats-officedocument.presentationml.tags+xml"/>
  <Override PartName="/ppt/notesSlides/notesSlide23.xml" ContentType="application/vnd.openxmlformats-officedocument.presentationml.notesSlide+xml"/>
  <Override PartName="/ppt/tags/tag29.xml" ContentType="application/vnd.openxmlformats-officedocument.presentationml.tags+xml"/>
  <Override PartName="/ppt/notesSlides/notesSlide24.xml" ContentType="application/vnd.openxmlformats-officedocument.presentationml.notesSlide+xml"/>
  <Override PartName="/ppt/tags/tag30.xml" ContentType="application/vnd.openxmlformats-officedocument.presentationml.tags+xml"/>
  <Override PartName="/ppt/notesSlides/notesSlide25.xml" ContentType="application/vnd.openxmlformats-officedocument.presentationml.notesSlide+xml"/>
  <Override PartName="/ppt/tags/tag31.xml" ContentType="application/vnd.openxmlformats-officedocument.presentationml.tags+xml"/>
  <Override PartName="/ppt/notesSlides/notesSlide26.xml" ContentType="application/vnd.openxmlformats-officedocument.presentationml.notesSlide+xml"/>
  <Override PartName="/ppt/tags/tag32.xml" ContentType="application/vnd.openxmlformats-officedocument.presentationml.tags+xml"/>
  <Override PartName="/ppt/notesSlides/notesSlide27.xml" ContentType="application/vnd.openxmlformats-officedocument.presentationml.notesSlide+xml"/>
  <Override PartName="/ppt/tags/tag33.xml" ContentType="application/vnd.openxmlformats-officedocument.presentationml.tags+xml"/>
  <Override PartName="/ppt/notesSlides/notesSlide28.xml" ContentType="application/vnd.openxmlformats-officedocument.presentationml.notesSlide+xml"/>
  <Override PartName="/ppt/tags/tag34.xml" ContentType="application/vnd.openxmlformats-officedocument.presentationml.tags+xml"/>
  <Override PartName="/ppt/notesSlides/notesSlide29.xml" ContentType="application/vnd.openxmlformats-officedocument.presentationml.notesSlide+xml"/>
  <Override PartName="/ppt/tags/tag35.xml" ContentType="application/vnd.openxmlformats-officedocument.presentationml.tags+xml"/>
  <Override PartName="/ppt/notesSlides/notesSlide30.xml" ContentType="application/vnd.openxmlformats-officedocument.presentationml.notesSlide+xml"/>
  <Override PartName="/ppt/tags/tag36.xml" ContentType="application/vnd.openxmlformats-officedocument.presentationml.tags+xml"/>
  <Override PartName="/ppt/notesSlides/notesSlide31.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9"/>
  </p:notesMasterIdLst>
  <p:sldIdLst>
    <p:sldId id="256" r:id="rId2"/>
    <p:sldId id="278" r:id="rId3"/>
    <p:sldId id="347" r:id="rId4"/>
    <p:sldId id="382" r:id="rId5"/>
    <p:sldId id="297" r:id="rId6"/>
    <p:sldId id="349" r:id="rId7"/>
    <p:sldId id="350" r:id="rId8"/>
    <p:sldId id="351" r:id="rId9"/>
    <p:sldId id="352" r:id="rId10"/>
    <p:sldId id="353" r:id="rId11"/>
    <p:sldId id="354" r:id="rId12"/>
    <p:sldId id="355" r:id="rId13"/>
    <p:sldId id="356" r:id="rId14"/>
    <p:sldId id="357" r:id="rId15"/>
    <p:sldId id="358" r:id="rId16"/>
    <p:sldId id="362" r:id="rId17"/>
    <p:sldId id="360" r:id="rId18"/>
    <p:sldId id="361" r:id="rId19"/>
    <p:sldId id="359" r:id="rId20"/>
    <p:sldId id="363" r:id="rId21"/>
    <p:sldId id="367" r:id="rId22"/>
    <p:sldId id="329" r:id="rId23"/>
    <p:sldId id="369" r:id="rId24"/>
    <p:sldId id="373" r:id="rId25"/>
    <p:sldId id="370" r:id="rId26"/>
    <p:sldId id="371" r:id="rId27"/>
    <p:sldId id="374" r:id="rId28"/>
    <p:sldId id="375" r:id="rId29"/>
    <p:sldId id="378" r:id="rId30"/>
    <p:sldId id="379" r:id="rId31"/>
    <p:sldId id="380" r:id="rId32"/>
    <p:sldId id="364" r:id="rId33"/>
    <p:sldId id="381" r:id="rId34"/>
    <p:sldId id="365" r:id="rId35"/>
    <p:sldId id="366" r:id="rId36"/>
    <p:sldId id="376" r:id="rId37"/>
    <p:sldId id="377" r:id="rId38"/>
  </p:sldIdLst>
  <p:sldSz cx="10239375" cy="5759450"/>
  <p:notesSz cx="6858000" cy="9144000"/>
  <p:custDataLst>
    <p:tags r:id="rId4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278"/>
            <p14:sldId id="347"/>
            <p14:sldId id="382"/>
            <p14:sldId id="297"/>
            <p14:sldId id="349"/>
            <p14:sldId id="350"/>
            <p14:sldId id="351"/>
            <p14:sldId id="352"/>
            <p14:sldId id="353"/>
            <p14:sldId id="354"/>
            <p14:sldId id="355"/>
            <p14:sldId id="356"/>
            <p14:sldId id="357"/>
            <p14:sldId id="358"/>
            <p14:sldId id="362"/>
            <p14:sldId id="360"/>
            <p14:sldId id="361"/>
            <p14:sldId id="359"/>
            <p14:sldId id="363"/>
            <p14:sldId id="367"/>
            <p14:sldId id="329"/>
            <p14:sldId id="369"/>
            <p14:sldId id="373"/>
            <p14:sldId id="370"/>
            <p14:sldId id="371"/>
            <p14:sldId id="374"/>
            <p14:sldId id="375"/>
            <p14:sldId id="378"/>
            <p14:sldId id="379"/>
            <p14:sldId id="380"/>
            <p14:sldId id="364"/>
            <p14:sldId id="381"/>
          </p14:sldIdLst>
        </p14:section>
        <p14:section name="Appendix" id="{61A5EB1E-5BAC-224D-8F20-5D1D8E086C2B}">
          <p14:sldIdLst>
            <p14:sldId id="365"/>
            <p14:sldId id="366"/>
            <p14:sldId id="376"/>
            <p14:sldId id="37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4"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767" autoAdjust="0"/>
  </p:normalViewPr>
  <p:slideViewPr>
    <p:cSldViewPr snapToGrid="0" snapToObjects="1">
      <p:cViewPr varScale="1">
        <p:scale>
          <a:sx n="68" d="100"/>
          <a:sy n="68" d="100"/>
        </p:scale>
        <p:origin x="372" y="60"/>
      </p:cViewPr>
      <p:guideLst/>
    </p:cSldViewPr>
  </p:slideViewPr>
  <p:notesTextViewPr>
    <p:cViewPr>
      <p:scale>
        <a:sx n="1" d="1"/>
        <a:sy n="1" d="1"/>
      </p:scale>
      <p:origin x="0" y="-642"/>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13/11/2018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1307194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2860416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design: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Image of scale needs to be redrawn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Arrow needs to be movable.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Submit button, they should be taken to feedback on the following slide</a:t>
            </a:r>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2168155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design: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Image of scale needs to be redrawn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4134662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design: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Image of scale needs to be redrawn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Arrow needs to be movable.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Submit button </a:t>
            </a:r>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1985182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is in italics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Submit button they should be taken to the correct feedback.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 if correct:  Well done. You are correct. If we take away the gun we have completely removed the hazard.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 if incorrect: Incorrect. In this case we can remove the hazard completely. If we take away the gun and store it somewhere safe, the hazard has been removed. </a:t>
            </a:r>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2805713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is in italics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Submit button they should be taken to the correct feedback.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 if correct:  You are correct. The person still needs to work on the ladder, so we can’t remove the hazard completely. Let’s see if we can lower the risk. (Take learner to slide 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 if incorrect: Oops not quite. Since the person still needs to work on the ladder so we can’t remove the hazard completely. Let’s see if we can lower the risk. (Take learner to slide 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3335535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design: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Image of scale needs to be redrawn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Lower the risk by </a:t>
            </a:r>
            <a:r>
              <a:rPr lang="en-US" b="0" dirty="0" err="1"/>
              <a:t>wearning</a:t>
            </a:r>
            <a:r>
              <a:rPr lang="en-US" b="0" dirty="0"/>
              <a:t> safety harness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is in italics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Submit button they should be taken to the correct feedback.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 if correct answer 1:  You are correct.  By simply moving one step down, the person will have a lot more support and balance and the chances of them falling will be reduced.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 if incorrect: answer 2: Incorrect. It is possible to lower this risk. By simply moving on step down, the person will have a lot more support and balance and the chances of them falling will be reduced.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 if incorrect answer 3: While it is a good idea to have a person at the bottom holding the ladder steady, the fact that the person is still standing on the top step means that the risk would not be lowered as they could still lose their balance and fall. </a:t>
            </a:r>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20328162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design: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Image of scale needs to be redrawn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Arrow needs to be movable.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Submit button </a:t>
            </a:r>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32793130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design: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Image of scale needs to be redrawn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Arrow needs to be movable.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Submit button </a:t>
            </a:r>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669199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When learner clicks on image it should enlarge to become </a:t>
            </a:r>
            <a:r>
              <a:rPr lang="en-ZA" b="1" dirty="0" err="1"/>
              <a:t>fullscreen</a:t>
            </a:r>
            <a:r>
              <a:rPr lang="en-ZA" b="1" dirty="0"/>
              <a:t>. </a:t>
            </a:r>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50086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38603383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When clicked, video should play </a:t>
            </a:r>
            <a:r>
              <a:rPr lang="en-ZA" b="1" dirty="0" err="1"/>
              <a:t>fullscreen</a:t>
            </a:r>
            <a:r>
              <a:rPr lang="en-ZA" b="1" dirty="0"/>
              <a:t>. </a:t>
            </a:r>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8440661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When learner clicks on submit button they should see following feedback.</a:t>
            </a:r>
          </a:p>
          <a:p>
            <a:endParaRPr lang="en-ZA" b="1" dirty="0"/>
          </a:p>
          <a:p>
            <a:r>
              <a:rPr lang="en-ZA" b="1" dirty="0"/>
              <a:t>Feedback if correct (add depending on scenario)</a:t>
            </a:r>
          </a:p>
          <a:p>
            <a:r>
              <a:rPr lang="en-ZA" b="1" dirty="0"/>
              <a:t>Feedback if incorrect (add depending on scenario) </a:t>
            </a:r>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27032230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When clicked, video should play </a:t>
            </a:r>
            <a:r>
              <a:rPr lang="en-ZA" b="1" dirty="0" err="1"/>
              <a:t>fullscreen</a:t>
            </a:r>
            <a:r>
              <a:rPr lang="en-ZA" b="1" dirty="0"/>
              <a:t>. </a:t>
            </a:r>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1374402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pPr>
              <a:buFont typeface="Courier New" panose="02070309020205020404" pitchFamily="49" charset="0"/>
              <a:buNone/>
            </a:pPr>
            <a:r>
              <a:rPr lang="en-ZA" b="1" dirty="0"/>
              <a:t>When learner clicks on submit button they should see following feedback.</a:t>
            </a:r>
            <a:r>
              <a:rPr lang="en-ZA" sz="1200" dirty="0"/>
              <a:t> </a:t>
            </a:r>
          </a:p>
          <a:p>
            <a:r>
              <a:rPr lang="en-ZA" b="1" dirty="0"/>
              <a:t>Feedback if correct </a:t>
            </a:r>
            <a:r>
              <a:rPr lang="en-ZA" b="0" dirty="0"/>
              <a:t>Yes, you chose the 6 correct safety fundamentals </a:t>
            </a:r>
          </a:p>
          <a:p>
            <a:r>
              <a:rPr lang="en-ZA" b="1" dirty="0"/>
              <a:t>Feedback if incorrect </a:t>
            </a:r>
            <a:r>
              <a:rPr lang="en-ZA" b="0" dirty="0"/>
              <a:t>Oops. Not quite. Here are the correct safety fundamentals: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ZA" sz="1200" i="0" dirty="0"/>
              <a:t>Do I have the correct tools and equipment to do this safely? </a:t>
            </a:r>
          </a:p>
          <a:p>
            <a:pPr marL="228600" indent="-228600">
              <a:buFont typeface="+mj-lt"/>
              <a:buAutoNum type="arabicPeriod"/>
            </a:pPr>
            <a:r>
              <a:rPr lang="en-ZA" sz="1200" dirty="0"/>
              <a:t>Is everything the same as the last time I did this task?</a:t>
            </a:r>
          </a:p>
          <a:p>
            <a:pPr marL="228600" indent="-228600">
              <a:buFont typeface="+mj-lt"/>
              <a:buAutoNum type="arabicPeriod"/>
            </a:pPr>
            <a:r>
              <a:rPr lang="en-ZA" sz="1200" dirty="0"/>
              <a:t>Do I have all the correct PPE to preform the task safely?</a:t>
            </a:r>
          </a:p>
          <a:p>
            <a:pPr marL="228600" indent="-228600">
              <a:buFont typeface="+mj-lt"/>
              <a:buAutoNum type="arabicPeriod"/>
            </a:pPr>
            <a:r>
              <a:rPr lang="en-ZA" sz="1200" dirty="0"/>
              <a:t>Do I know the plan or procedure to do this task safely?</a:t>
            </a:r>
          </a:p>
          <a:p>
            <a:pPr marL="228600" indent="-228600">
              <a:buFont typeface="+mj-lt"/>
              <a:buAutoNum type="arabicPeriod"/>
            </a:pPr>
            <a:r>
              <a:rPr lang="en-ZA" sz="1200" dirty="0"/>
              <a:t>Am I authorised to do this task?</a:t>
            </a:r>
          </a:p>
          <a:p>
            <a:pPr marL="228600" indent="-228600">
              <a:buFont typeface="+mj-lt"/>
              <a:buAutoNum type="arabicPeriod"/>
            </a:pPr>
            <a:r>
              <a:rPr lang="en-ZA" sz="1200" dirty="0"/>
              <a:t>Is the work area safe to preform the task?</a:t>
            </a:r>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13447368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 One answer to be selected</a:t>
            </a:r>
          </a:p>
          <a:p>
            <a:r>
              <a:rPr lang="en-ZA" b="1" dirty="0"/>
              <a:t>Correct answer is in italics</a:t>
            </a:r>
          </a:p>
          <a:p>
            <a:r>
              <a:rPr lang="en-ZA" b="1" dirty="0"/>
              <a:t>When learner clicks on submit button they should see following feedback.</a:t>
            </a:r>
          </a:p>
          <a:p>
            <a:endParaRPr lang="en-ZA" b="1" dirty="0"/>
          </a:p>
          <a:p>
            <a:r>
              <a:rPr lang="en-ZA" b="1" dirty="0"/>
              <a:t>Feedback if correct (add depending on scenario).  Well done you are correct. </a:t>
            </a:r>
          </a:p>
          <a:p>
            <a:r>
              <a:rPr lang="en-ZA" b="1" dirty="0"/>
              <a:t>Feedback if incorrect (add depending on scenario) Oops. Not quite. </a:t>
            </a:r>
            <a:r>
              <a:rPr lang="en-ZA" b="1" dirty="0" err="1"/>
              <a:t>Nothemba</a:t>
            </a:r>
            <a:r>
              <a:rPr lang="en-ZA" b="1" dirty="0"/>
              <a:t> should call her supervisor who will help her correct the situation before she carries on. </a:t>
            </a:r>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21401074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When clicked, video should play </a:t>
            </a:r>
            <a:r>
              <a:rPr lang="en-ZA" b="1" dirty="0" err="1"/>
              <a:t>fullscreen</a:t>
            </a:r>
            <a:r>
              <a:rPr lang="en-ZA" b="1" dirty="0"/>
              <a:t>. </a:t>
            </a:r>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24458361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Choice- 3 correct answers</a:t>
            </a:r>
          </a:p>
          <a:p>
            <a:r>
              <a:rPr lang="en-ZA" b="1" dirty="0"/>
              <a:t>Correct answer is in italics</a:t>
            </a:r>
          </a:p>
          <a:p>
            <a:r>
              <a:rPr lang="en-ZA" b="1" dirty="0"/>
              <a:t>When learner clicks on submit button they should see following feedback.</a:t>
            </a:r>
          </a:p>
          <a:p>
            <a:endParaRPr lang="en-ZA" b="1" dirty="0"/>
          </a:p>
          <a:p>
            <a:r>
              <a:rPr lang="en-ZA" b="1" dirty="0"/>
              <a:t>Feedback if correct (add depending on scenario).  Well done you are correct. </a:t>
            </a:r>
          </a:p>
          <a:p>
            <a:r>
              <a:rPr lang="en-ZA" b="1" dirty="0"/>
              <a:t>Feedback if incorrect (add depending on scenario) Oops. Not quite. </a:t>
            </a:r>
          </a:p>
        </p:txBody>
      </p:sp>
      <p:sp>
        <p:nvSpPr>
          <p:cNvPr id="4" name="Slide Number Placeholder 3"/>
          <p:cNvSpPr>
            <a:spLocks noGrp="1"/>
          </p:cNvSpPr>
          <p:nvPr>
            <p:ph type="sldNum" sz="quarter" idx="10"/>
          </p:nvPr>
        </p:nvSpPr>
        <p:spPr/>
        <p:txBody>
          <a:bodyPr/>
          <a:lstStyle/>
          <a:p>
            <a:fld id="{16FEC50E-693F-7248-AD71-EC691CF637E1}" type="slidenum">
              <a:rPr lang="en-GB" smtClean="0"/>
              <a:t>28</a:t>
            </a:fld>
            <a:endParaRPr lang="en-GB"/>
          </a:p>
        </p:txBody>
      </p:sp>
    </p:spTree>
    <p:extLst>
      <p:ext uri="{BB962C8B-B14F-4D97-AF65-F5344CB8AC3E}">
        <p14:creationId xmlns:p14="http://schemas.microsoft.com/office/powerpoint/2010/main" val="27446120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 One answer to be selected</a:t>
            </a:r>
          </a:p>
          <a:p>
            <a:r>
              <a:rPr lang="en-ZA" b="1" dirty="0"/>
              <a:t>Correct answer is in italics</a:t>
            </a:r>
          </a:p>
          <a:p>
            <a:r>
              <a:rPr lang="en-ZA" b="1" dirty="0"/>
              <a:t>When learner clicks on submit button they should see following feedback.</a:t>
            </a:r>
          </a:p>
          <a:p>
            <a:endParaRPr lang="en-ZA"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Feedback if correct. Well done you are correct. </a:t>
            </a:r>
            <a:r>
              <a:rPr lang="en-ZA" sz="1200" dirty="0"/>
              <a:t>If a person would falls off a ladder it is highly possible  to break a bone, especially when climbing onto or in to a roof.</a:t>
            </a:r>
          </a:p>
          <a:p>
            <a:endParaRPr lang="en-ZA"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Feedback if incorrect (add depending on scenario) Oops. Not quite. Climbing a ladder would be rated </a:t>
            </a:r>
            <a:r>
              <a:rPr lang="en-ZA" sz="1200" dirty="0"/>
              <a:t>3 on the bottom scale and 4 on the consequence scale because If a person would falls off a ladder it is highly possible  to break a bone, especially when climbing onto or in to a roof.</a:t>
            </a:r>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29</a:t>
            </a:fld>
            <a:endParaRPr lang="en-GB"/>
          </a:p>
        </p:txBody>
      </p:sp>
    </p:spTree>
    <p:extLst>
      <p:ext uri="{BB962C8B-B14F-4D97-AF65-F5344CB8AC3E}">
        <p14:creationId xmlns:p14="http://schemas.microsoft.com/office/powerpoint/2010/main" val="18664700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 One answer to be selected</a:t>
            </a:r>
          </a:p>
          <a:p>
            <a:r>
              <a:rPr lang="en-ZA" b="1" dirty="0"/>
              <a:t>Correct answer is in italics</a:t>
            </a:r>
          </a:p>
          <a:p>
            <a:r>
              <a:rPr lang="en-ZA" b="1" dirty="0"/>
              <a:t>When learner clicks on submit button they should see following feedback.</a:t>
            </a:r>
          </a:p>
          <a:p>
            <a:endParaRPr lang="en-ZA"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Feedback if correct (add depending on scenario).  Well done you are correct. </a:t>
            </a:r>
            <a:r>
              <a:rPr lang="en-ZA" sz="1200" kern="1200" dirty="0">
                <a:solidFill>
                  <a:schemeClr val="tx1"/>
                </a:solidFill>
                <a:effectLst/>
                <a:latin typeface="+mn-lt"/>
                <a:ea typeface="+mn-ea"/>
                <a:cs typeface="+mn-cs"/>
              </a:rPr>
              <a:t>If isolations are not done properly a person could shock. This could cause serious injury if the heart stops or causes the person to fall off the roof. It might in some cases even be a 5 on the consequences scale</a:t>
            </a:r>
          </a:p>
          <a:p>
            <a:endParaRPr lang="en-ZA"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Feedback if incorrect (add depending on scenario) Oops. Not quite. The </a:t>
            </a:r>
            <a:r>
              <a:rPr lang="en-ZA" b="1"/>
              <a:t>rating would be </a:t>
            </a:r>
            <a:r>
              <a:rPr lang="en-ZA" sz="1200" i="1"/>
              <a:t>3 on the bottom scale and 5 on the consequence scale. </a:t>
            </a:r>
            <a:r>
              <a:rPr lang="en-ZA" b="1"/>
              <a:t> </a:t>
            </a:r>
            <a:r>
              <a:rPr lang="en-ZA" sz="1200" kern="1200" dirty="0">
                <a:solidFill>
                  <a:schemeClr val="tx1"/>
                </a:solidFill>
                <a:effectLst/>
                <a:latin typeface="+mn-lt"/>
                <a:ea typeface="+mn-ea"/>
                <a:cs typeface="+mn-cs"/>
              </a:rPr>
              <a:t>If isolations are not done properly a person could shock. This could cause serious injury if the heart stops or causes the person to fall off the roof. It might in some cases even be a 5 on the consequences scale</a:t>
            </a:r>
          </a:p>
          <a:p>
            <a:r>
              <a:rPr lang="en-ZA" b="1" dirty="0"/>
              <a:t> </a:t>
            </a:r>
          </a:p>
        </p:txBody>
      </p:sp>
      <p:sp>
        <p:nvSpPr>
          <p:cNvPr id="4" name="Slide Number Placeholder 3"/>
          <p:cNvSpPr>
            <a:spLocks noGrp="1"/>
          </p:cNvSpPr>
          <p:nvPr>
            <p:ph type="sldNum" sz="quarter" idx="10"/>
          </p:nvPr>
        </p:nvSpPr>
        <p:spPr/>
        <p:txBody>
          <a:bodyPr/>
          <a:lstStyle/>
          <a:p>
            <a:fld id="{16FEC50E-693F-7248-AD71-EC691CF637E1}" type="slidenum">
              <a:rPr lang="en-GB" smtClean="0"/>
              <a:t>30</a:t>
            </a:fld>
            <a:endParaRPr lang="en-GB"/>
          </a:p>
        </p:txBody>
      </p:sp>
    </p:spTree>
    <p:extLst>
      <p:ext uri="{BB962C8B-B14F-4D97-AF65-F5344CB8AC3E}">
        <p14:creationId xmlns:p14="http://schemas.microsoft.com/office/powerpoint/2010/main" val="7935970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 One answer to be selected</a:t>
            </a:r>
          </a:p>
          <a:p>
            <a:r>
              <a:rPr lang="en-ZA" b="1" dirty="0"/>
              <a:t>Correct answer is in italics</a:t>
            </a:r>
          </a:p>
          <a:p>
            <a:r>
              <a:rPr lang="en-ZA" b="1" dirty="0"/>
              <a:t>When learner clicks on submit button they should see following feedback.</a:t>
            </a:r>
          </a:p>
          <a:p>
            <a:endParaRPr lang="en-ZA" b="1" dirty="0"/>
          </a:p>
          <a:p>
            <a:r>
              <a:rPr lang="en-ZA" b="1" dirty="0"/>
              <a:t>Feedback if correct (add depending on scenario).  Well done you are correct. </a:t>
            </a:r>
          </a:p>
          <a:p>
            <a:r>
              <a:rPr lang="en-ZA" b="1" dirty="0"/>
              <a:t>Feedback if incorrect (add depending on scenario) Oops. Not quite. </a:t>
            </a:r>
          </a:p>
        </p:txBody>
      </p:sp>
      <p:sp>
        <p:nvSpPr>
          <p:cNvPr id="4" name="Slide Number Placeholder 3"/>
          <p:cNvSpPr>
            <a:spLocks noGrp="1"/>
          </p:cNvSpPr>
          <p:nvPr>
            <p:ph type="sldNum" sz="quarter" idx="10"/>
          </p:nvPr>
        </p:nvSpPr>
        <p:spPr/>
        <p:txBody>
          <a:bodyPr/>
          <a:lstStyle/>
          <a:p>
            <a:fld id="{16FEC50E-693F-7248-AD71-EC691CF637E1}" type="slidenum">
              <a:rPr lang="en-GB" smtClean="0"/>
              <a:t>31</a:t>
            </a:fld>
            <a:endParaRPr lang="en-GB"/>
          </a:p>
        </p:txBody>
      </p:sp>
    </p:spTree>
    <p:extLst>
      <p:ext uri="{BB962C8B-B14F-4D97-AF65-F5344CB8AC3E}">
        <p14:creationId xmlns:p14="http://schemas.microsoft.com/office/powerpoint/2010/main" val="81292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Notes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Drag and drop activity. The blocks that should be dragged into the hazard’s hotspot are as follows: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Someone working on ladder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Someone making a cup of coffee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Someone changing a light bulb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Someone using a knife to cut a sandwich.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Someone playing with a gun.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 if correct: Well done! You identified the correct hazards.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 if incorrect. Oops not quite,  on the next page you will see the correct hazards</a:t>
            </a:r>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20658742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design: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Image of scale needs to be redrawn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“See photo” should enlarge when clicked and should also be downloadable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“Download” button should be linked to Worksheet 01.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“Upload” button should be linked to an upload box for learner to be able to upload a photo to their </a:t>
            </a:r>
            <a:r>
              <a:rPr lang="en-US" b="1" dirty="0" err="1"/>
              <a:t>ePortfolio</a:t>
            </a:r>
            <a:r>
              <a:rPr lang="en-US" b="1"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“Watch risk assessment videos “ learner should be taken to slide 32. </a:t>
            </a:r>
          </a:p>
        </p:txBody>
      </p:sp>
      <p:sp>
        <p:nvSpPr>
          <p:cNvPr id="4" name="Slide Number Placeholder 3"/>
          <p:cNvSpPr>
            <a:spLocks noGrp="1"/>
          </p:cNvSpPr>
          <p:nvPr>
            <p:ph type="sldNum" sz="quarter" idx="10"/>
          </p:nvPr>
        </p:nvSpPr>
        <p:spPr/>
        <p:txBody>
          <a:bodyPr/>
          <a:lstStyle/>
          <a:p>
            <a:fld id="{16FEC50E-693F-7248-AD71-EC691CF637E1}" type="slidenum">
              <a:rPr lang="en-GB" smtClean="0"/>
              <a:t>32</a:t>
            </a:fld>
            <a:endParaRPr lang="en-GB"/>
          </a:p>
        </p:txBody>
      </p:sp>
    </p:spTree>
    <p:extLst>
      <p:ext uri="{BB962C8B-B14F-4D97-AF65-F5344CB8AC3E}">
        <p14:creationId xmlns:p14="http://schemas.microsoft.com/office/powerpoint/2010/main" val="21555694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Notes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videos they should play full screen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‘Back to instructions” they should be taken back to Slide 32 (</a:t>
            </a:r>
            <a:r>
              <a:rPr lang="en-US" b="0" dirty="0" err="1"/>
              <a:t>ePortfolio</a:t>
            </a:r>
            <a:r>
              <a:rPr lang="en-US" b="0" dirty="0"/>
              <a:t> item- Do Risk Assessment) </a:t>
            </a:r>
          </a:p>
        </p:txBody>
      </p:sp>
      <p:sp>
        <p:nvSpPr>
          <p:cNvPr id="4" name="Slide Number Placeholder 3"/>
          <p:cNvSpPr>
            <a:spLocks noGrp="1"/>
          </p:cNvSpPr>
          <p:nvPr>
            <p:ph type="sldNum" sz="quarter" idx="10"/>
          </p:nvPr>
        </p:nvSpPr>
        <p:spPr/>
        <p:txBody>
          <a:bodyPr/>
          <a:lstStyle/>
          <a:p>
            <a:fld id="{16FEC50E-693F-7248-AD71-EC691CF637E1}" type="slidenum">
              <a:rPr lang="en-GB" smtClean="0"/>
              <a:t>33</a:t>
            </a:fld>
            <a:endParaRPr lang="en-GB"/>
          </a:p>
        </p:txBody>
      </p:sp>
    </p:spTree>
    <p:extLst>
      <p:ext uri="{BB962C8B-B14F-4D97-AF65-F5344CB8AC3E}">
        <p14:creationId xmlns:p14="http://schemas.microsoft.com/office/powerpoint/2010/main" val="2375151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Notes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each of the blocks, they should see the following text: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Image 01- You can fall off the ladder and hurt yourself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Image 02- You can spill boiling water on your hands and hurt yourself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Image 03- You could shock yourself or the lightbulb could shatter, and you could cut yourself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Image 05- The knife could slip, and you could cut your hand.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Image 06- You could accidentally shoot yourself or someone near you with the gun which could lead to injury or death. </a:t>
            </a:r>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232131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Arrow needs to be movable.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Submit button they should be taken to the feedback on the next slide. </a:t>
            </a:r>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702783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292790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Arrow needs to be movable.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Submit button they should be taken to feedback on the following slide</a:t>
            </a:r>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468951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2073383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Arrow needs to be movable.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Submit button, they should be taken to feedback on the following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13731860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147E07B8-DC80-4538-952B-5C1FA820E5D0}"/>
              </a:ext>
            </a:extLst>
          </p:cNvPr>
          <p:cNvSpPr/>
          <p:nvPr userDrawn="1"/>
        </p:nvSpPr>
        <p:spPr>
          <a:xfrm>
            <a:off x="256576" y="5187505"/>
            <a:ext cx="9726221" cy="50783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11/13/2018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custDataLst>
      <p:tags r:id="rId18"/>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2.sv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2.sv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2.sv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2.sv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2.sv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1.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5.svg"/><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image" Target="../media/image4.png"/><Relationship Id="rId5" Type="http://schemas.openxmlformats.org/officeDocument/2006/relationships/image" Target="../media/image2.sv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image" Target="../media/image2.sv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image" Target="../media/image2.sv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7.xml"/><Relationship Id="rId5" Type="http://schemas.openxmlformats.org/officeDocument/2006/relationships/image" Target="../media/image2.svg"/><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8.xml"/><Relationship Id="rId5" Type="http://schemas.openxmlformats.org/officeDocument/2006/relationships/image" Target="../media/image2.svg"/><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9.xml"/><Relationship Id="rId5" Type="http://schemas.openxmlformats.org/officeDocument/2006/relationships/image" Target="../media/image2.svg"/><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30.xml"/><Relationship Id="rId5" Type="http://schemas.openxmlformats.org/officeDocument/2006/relationships/image" Target="../media/image2.svg"/><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1.xml"/><Relationship Id="rId5" Type="http://schemas.openxmlformats.org/officeDocument/2006/relationships/image" Target="../media/image2.sv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2.xml"/><Relationship Id="rId6" Type="http://schemas.openxmlformats.org/officeDocument/2006/relationships/image" Target="../media/image6.png"/><Relationship Id="rId5" Type="http://schemas.openxmlformats.org/officeDocument/2006/relationships/image" Target="../media/image2.sv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3.xml"/><Relationship Id="rId6" Type="http://schemas.openxmlformats.org/officeDocument/2006/relationships/image" Target="../media/image6.png"/><Relationship Id="rId5" Type="http://schemas.openxmlformats.org/officeDocument/2006/relationships/image" Target="../media/image2.svg"/><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4.xml"/><Relationship Id="rId6" Type="http://schemas.openxmlformats.org/officeDocument/2006/relationships/image" Target="../media/image6.png"/><Relationship Id="rId5" Type="http://schemas.openxmlformats.org/officeDocument/2006/relationships/image" Target="../media/image2.svg"/><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5.xml"/><Relationship Id="rId5" Type="http://schemas.openxmlformats.org/officeDocument/2006/relationships/image" Target="../media/image2.svg"/><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6.xml"/><Relationship Id="rId5" Type="http://schemas.openxmlformats.org/officeDocument/2006/relationships/image" Target="../media/image2.svg"/><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37.xml"/><Relationship Id="rId4" Type="http://schemas.openxmlformats.org/officeDocument/2006/relationships/image" Target="../media/image8.png"/></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40.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sv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2.sv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2.sv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World of Electrician</a:t>
            </a:r>
          </a:p>
        </p:txBody>
      </p:sp>
      <p:sp>
        <p:nvSpPr>
          <p:cNvPr id="3" name="Subtitle 2"/>
          <p:cNvSpPr>
            <a:spLocks noGrp="1"/>
          </p:cNvSpPr>
          <p:nvPr>
            <p:ph type="subTitle" idx="1"/>
          </p:nvPr>
        </p:nvSpPr>
        <p:spPr/>
        <p:txBody>
          <a:bodyPr/>
          <a:lstStyle/>
          <a:p>
            <a:r>
              <a:rPr lang="en-GB" dirty="0"/>
              <a:t>Topic 3- General Basic Safety</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Feedback- making coffee</a:t>
            </a:r>
          </a:p>
        </p:txBody>
      </p:sp>
      <p:sp>
        <p:nvSpPr>
          <p:cNvPr id="3" name="Content Placeholder 2"/>
          <p:cNvSpPr>
            <a:spLocks noGrp="1"/>
          </p:cNvSpPr>
          <p:nvPr>
            <p:ph idx="1"/>
          </p:nvPr>
        </p:nvSpPr>
        <p:spPr>
          <a:xfrm>
            <a:off x="518900" y="1008668"/>
            <a:ext cx="9276622" cy="937804"/>
          </a:xfrm>
        </p:spPr>
        <p:txBody>
          <a:bodyPr>
            <a:noAutofit/>
          </a:bodyPr>
          <a:lstStyle/>
          <a:p>
            <a:pPr marL="0" indent="0">
              <a:buNone/>
            </a:pPr>
            <a:r>
              <a:rPr lang="en-GB" dirty="0"/>
              <a:t>Here is the risk level for someone making a cup of coffee.</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While working with boiling water is dangerous, as long as the person has a steady hand, the risk of getting burned is quite low.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
        <p:nvSpPr>
          <p:cNvPr id="4" name="Rectangle 3">
            <a:extLst>
              <a:ext uri="{FF2B5EF4-FFF2-40B4-BE49-F238E27FC236}">
                <a16:creationId xmlns:a16="http://schemas.microsoft.com/office/drawing/2014/main" id="{95DA3C98-AB80-49B2-B54A-A93D060C6976}"/>
              </a:ext>
            </a:extLst>
          </p:cNvPr>
          <p:cNvSpPr/>
          <p:nvPr/>
        </p:nvSpPr>
        <p:spPr>
          <a:xfrm>
            <a:off x="3877371" y="1649830"/>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02 </a:t>
            </a:r>
          </a:p>
          <a:p>
            <a:pPr algn="ctr"/>
            <a:r>
              <a:rPr lang="en-ZA" dirty="0"/>
              <a:t>Someone making a cup of coffee</a:t>
            </a:r>
          </a:p>
        </p:txBody>
      </p:sp>
      <p:sp>
        <p:nvSpPr>
          <p:cNvPr id="5" name="Rectangle 4">
            <a:extLst>
              <a:ext uri="{FF2B5EF4-FFF2-40B4-BE49-F238E27FC236}">
                <a16:creationId xmlns:a16="http://schemas.microsoft.com/office/drawing/2014/main" id="{79DF7DA9-1F29-4725-9106-BBFCD078F684}"/>
              </a:ext>
            </a:extLst>
          </p:cNvPr>
          <p:cNvSpPr/>
          <p:nvPr/>
        </p:nvSpPr>
        <p:spPr>
          <a:xfrm>
            <a:off x="2592198" y="3179427"/>
            <a:ext cx="4462943" cy="125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TextBox 7">
            <a:extLst>
              <a:ext uri="{FF2B5EF4-FFF2-40B4-BE49-F238E27FC236}">
                <a16:creationId xmlns:a16="http://schemas.microsoft.com/office/drawing/2014/main" id="{8D93E7C0-231B-49ED-B133-D169473472C5}"/>
              </a:ext>
            </a:extLst>
          </p:cNvPr>
          <p:cNvSpPr txBox="1"/>
          <p:nvPr/>
        </p:nvSpPr>
        <p:spPr>
          <a:xfrm>
            <a:off x="1526795" y="3036814"/>
            <a:ext cx="973123" cy="369332"/>
          </a:xfrm>
          <a:prstGeom prst="rect">
            <a:avLst/>
          </a:prstGeom>
          <a:noFill/>
        </p:spPr>
        <p:txBody>
          <a:bodyPr wrap="square" rtlCol="0">
            <a:spAutoFit/>
          </a:bodyPr>
          <a:lstStyle/>
          <a:p>
            <a:r>
              <a:rPr lang="en-ZA" dirty="0"/>
              <a:t>Low risk  </a:t>
            </a:r>
          </a:p>
        </p:txBody>
      </p:sp>
      <p:sp>
        <p:nvSpPr>
          <p:cNvPr id="12" name="TextBox 11">
            <a:extLst>
              <a:ext uri="{FF2B5EF4-FFF2-40B4-BE49-F238E27FC236}">
                <a16:creationId xmlns:a16="http://schemas.microsoft.com/office/drawing/2014/main" id="{22D85EB0-5EA2-4675-9C92-3B55E81B8207}"/>
              </a:ext>
            </a:extLst>
          </p:cNvPr>
          <p:cNvSpPr txBox="1"/>
          <p:nvPr/>
        </p:nvSpPr>
        <p:spPr>
          <a:xfrm>
            <a:off x="7055141" y="3036814"/>
            <a:ext cx="1333849" cy="369332"/>
          </a:xfrm>
          <a:prstGeom prst="rect">
            <a:avLst/>
          </a:prstGeom>
          <a:noFill/>
        </p:spPr>
        <p:txBody>
          <a:bodyPr wrap="square" rtlCol="0">
            <a:spAutoFit/>
          </a:bodyPr>
          <a:lstStyle/>
          <a:p>
            <a:r>
              <a:rPr lang="en-ZA" dirty="0"/>
              <a:t>High risk  </a:t>
            </a:r>
          </a:p>
        </p:txBody>
      </p:sp>
      <p:sp>
        <p:nvSpPr>
          <p:cNvPr id="9" name="Isosceles Triangle 8">
            <a:extLst>
              <a:ext uri="{FF2B5EF4-FFF2-40B4-BE49-F238E27FC236}">
                <a16:creationId xmlns:a16="http://schemas.microsoft.com/office/drawing/2014/main" id="{1F29A688-A9F2-443C-946B-F7966E28179D}"/>
              </a:ext>
            </a:extLst>
          </p:cNvPr>
          <p:cNvSpPr/>
          <p:nvPr/>
        </p:nvSpPr>
        <p:spPr>
          <a:xfrm>
            <a:off x="3087147" y="3036814"/>
            <a:ext cx="402672" cy="36933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a:extLst>
              <a:ext uri="{FF2B5EF4-FFF2-40B4-BE49-F238E27FC236}">
                <a16:creationId xmlns:a16="http://schemas.microsoft.com/office/drawing/2014/main" id="{65728F9B-2FAC-4133-AA75-45E6E444092E}"/>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3123441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Rate the risk- changing a lightbulb</a:t>
            </a:r>
          </a:p>
        </p:txBody>
      </p:sp>
      <p:sp>
        <p:nvSpPr>
          <p:cNvPr id="3" name="Content Placeholder 2"/>
          <p:cNvSpPr>
            <a:spLocks noGrp="1"/>
          </p:cNvSpPr>
          <p:nvPr>
            <p:ph idx="1"/>
          </p:nvPr>
        </p:nvSpPr>
        <p:spPr>
          <a:xfrm>
            <a:off x="518900" y="1008668"/>
            <a:ext cx="9276622" cy="937804"/>
          </a:xfrm>
        </p:spPr>
        <p:txBody>
          <a:bodyPr>
            <a:noAutofit/>
          </a:bodyPr>
          <a:lstStyle/>
          <a:p>
            <a:pPr marL="0" indent="0">
              <a:buNone/>
            </a:pPr>
            <a:r>
              <a:rPr lang="en-GB" dirty="0"/>
              <a:t>What is the risk level for changing a lightbulb? </a:t>
            </a:r>
          </a:p>
        </p:txBody>
      </p:sp>
      <p:sp>
        <p:nvSpPr>
          <p:cNvPr id="6" name="Rectangle 5">
            <a:extLst>
              <a:ext uri="{FF2B5EF4-FFF2-40B4-BE49-F238E27FC236}">
                <a16:creationId xmlns:a16="http://schemas.microsoft.com/office/drawing/2014/main" id="{8473109A-1871-4C45-AAF9-81F62D038D7B}"/>
              </a:ext>
            </a:extLst>
          </p:cNvPr>
          <p:cNvSpPr/>
          <p:nvPr/>
        </p:nvSpPr>
        <p:spPr>
          <a:xfrm>
            <a:off x="1297897" y="1647374"/>
            <a:ext cx="8602039" cy="830997"/>
          </a:xfrm>
          <a:prstGeom prst="rect">
            <a:avLst/>
          </a:prstGeom>
          <a:solidFill>
            <a:schemeClr val="tx2">
              <a:lumMod val="40000"/>
              <a:lumOff val="60000"/>
            </a:schemeClr>
          </a:solidFill>
        </p:spPr>
        <p:txBody>
          <a:bodyPr wrap="square">
            <a:spAutoFit/>
          </a:bodyPr>
          <a:lstStyle/>
          <a:p>
            <a:r>
              <a:rPr lang="en-GB" sz="2400" i="1" dirty="0"/>
              <a:t>Move the arrow on the scale to rate the risks of this hazard and click submit.  </a:t>
            </a:r>
          </a:p>
        </p:txBody>
      </p:sp>
      <p:pic>
        <p:nvPicPr>
          <p:cNvPr id="7" name="Graphic 6" descr="User">
            <a:extLst>
              <a:ext uri="{FF2B5EF4-FFF2-40B4-BE49-F238E27FC236}">
                <a16:creationId xmlns:a16="http://schemas.microsoft.com/office/drawing/2014/main" id="{CD96090B-1089-4C2F-ABE7-3CA862CC8B9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1663490"/>
            <a:ext cx="854046" cy="854046"/>
          </a:xfrm>
          <a:prstGeom prst="rect">
            <a:avLst/>
          </a:prstGeom>
        </p:spPr>
      </p:pic>
      <p:sp>
        <p:nvSpPr>
          <p:cNvPr id="4" name="Rectangle 3">
            <a:extLst>
              <a:ext uri="{FF2B5EF4-FFF2-40B4-BE49-F238E27FC236}">
                <a16:creationId xmlns:a16="http://schemas.microsoft.com/office/drawing/2014/main" id="{95DA3C98-AB80-49B2-B54A-A93D060C6976}"/>
              </a:ext>
            </a:extLst>
          </p:cNvPr>
          <p:cNvSpPr/>
          <p:nvPr/>
        </p:nvSpPr>
        <p:spPr>
          <a:xfrm>
            <a:off x="4338766" y="2838726"/>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03 </a:t>
            </a:r>
          </a:p>
          <a:p>
            <a:pPr algn="ctr"/>
            <a:r>
              <a:rPr lang="en-ZA" dirty="0"/>
              <a:t>Someone changing a lightbulb</a:t>
            </a:r>
          </a:p>
        </p:txBody>
      </p:sp>
      <p:sp>
        <p:nvSpPr>
          <p:cNvPr id="5" name="Rectangle 4">
            <a:extLst>
              <a:ext uri="{FF2B5EF4-FFF2-40B4-BE49-F238E27FC236}">
                <a16:creationId xmlns:a16="http://schemas.microsoft.com/office/drawing/2014/main" id="{79DF7DA9-1F29-4725-9106-BBFCD078F684}"/>
              </a:ext>
            </a:extLst>
          </p:cNvPr>
          <p:cNvSpPr/>
          <p:nvPr/>
        </p:nvSpPr>
        <p:spPr>
          <a:xfrm>
            <a:off x="3053593" y="4368323"/>
            <a:ext cx="4462943" cy="125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TextBox 7">
            <a:extLst>
              <a:ext uri="{FF2B5EF4-FFF2-40B4-BE49-F238E27FC236}">
                <a16:creationId xmlns:a16="http://schemas.microsoft.com/office/drawing/2014/main" id="{8D93E7C0-231B-49ED-B133-D169473472C5}"/>
              </a:ext>
            </a:extLst>
          </p:cNvPr>
          <p:cNvSpPr txBox="1"/>
          <p:nvPr/>
        </p:nvSpPr>
        <p:spPr>
          <a:xfrm>
            <a:off x="1988190" y="4225710"/>
            <a:ext cx="973123" cy="369332"/>
          </a:xfrm>
          <a:prstGeom prst="rect">
            <a:avLst/>
          </a:prstGeom>
          <a:noFill/>
        </p:spPr>
        <p:txBody>
          <a:bodyPr wrap="square" rtlCol="0">
            <a:spAutoFit/>
          </a:bodyPr>
          <a:lstStyle/>
          <a:p>
            <a:r>
              <a:rPr lang="en-ZA" dirty="0"/>
              <a:t>Low risk  </a:t>
            </a:r>
          </a:p>
        </p:txBody>
      </p:sp>
      <p:sp>
        <p:nvSpPr>
          <p:cNvPr id="12" name="TextBox 11">
            <a:extLst>
              <a:ext uri="{FF2B5EF4-FFF2-40B4-BE49-F238E27FC236}">
                <a16:creationId xmlns:a16="http://schemas.microsoft.com/office/drawing/2014/main" id="{22D85EB0-5EA2-4675-9C92-3B55E81B8207}"/>
              </a:ext>
            </a:extLst>
          </p:cNvPr>
          <p:cNvSpPr txBox="1"/>
          <p:nvPr/>
        </p:nvSpPr>
        <p:spPr>
          <a:xfrm>
            <a:off x="7608815" y="4238185"/>
            <a:ext cx="1333849" cy="369332"/>
          </a:xfrm>
          <a:prstGeom prst="rect">
            <a:avLst/>
          </a:prstGeom>
          <a:noFill/>
        </p:spPr>
        <p:txBody>
          <a:bodyPr wrap="square" rtlCol="0">
            <a:spAutoFit/>
          </a:bodyPr>
          <a:lstStyle/>
          <a:p>
            <a:r>
              <a:rPr lang="en-ZA" dirty="0"/>
              <a:t>High risk  </a:t>
            </a:r>
          </a:p>
        </p:txBody>
      </p:sp>
      <p:sp>
        <p:nvSpPr>
          <p:cNvPr id="9" name="Isosceles Triangle 8">
            <a:extLst>
              <a:ext uri="{FF2B5EF4-FFF2-40B4-BE49-F238E27FC236}">
                <a16:creationId xmlns:a16="http://schemas.microsoft.com/office/drawing/2014/main" id="{1F29A688-A9F2-443C-946B-F7966E28179D}"/>
              </a:ext>
            </a:extLst>
          </p:cNvPr>
          <p:cNvSpPr/>
          <p:nvPr/>
        </p:nvSpPr>
        <p:spPr>
          <a:xfrm>
            <a:off x="5157211" y="4193899"/>
            <a:ext cx="402672" cy="36933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a:extLst>
              <a:ext uri="{FF2B5EF4-FFF2-40B4-BE49-F238E27FC236}">
                <a16:creationId xmlns:a16="http://schemas.microsoft.com/office/drawing/2014/main" id="{65728F9B-2FAC-4133-AA75-45E6E444092E}"/>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212586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Feedback- changing a lightbulb</a:t>
            </a:r>
          </a:p>
        </p:txBody>
      </p:sp>
      <p:sp>
        <p:nvSpPr>
          <p:cNvPr id="3" name="Content Placeholder 2"/>
          <p:cNvSpPr>
            <a:spLocks noGrp="1"/>
          </p:cNvSpPr>
          <p:nvPr>
            <p:ph idx="1"/>
          </p:nvPr>
        </p:nvSpPr>
        <p:spPr>
          <a:xfrm>
            <a:off x="518900" y="1008668"/>
            <a:ext cx="9276622" cy="937804"/>
          </a:xfrm>
        </p:spPr>
        <p:txBody>
          <a:bodyPr>
            <a:noAutofit/>
          </a:bodyPr>
          <a:lstStyle/>
          <a:p>
            <a:pPr marL="0" indent="0">
              <a:buNone/>
            </a:pPr>
            <a:r>
              <a:rPr lang="en-GB" dirty="0"/>
              <a:t>Here is the risk level for someone changing a lightbulb.</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Working with electricity can be dangerous especially if there is a high voltage. Since this a socket in a house is only 220V, even if a person gets electrocuted they will only experience a mild shock. That is why this is a medium risk.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
        <p:nvSpPr>
          <p:cNvPr id="5" name="Rectangle 4">
            <a:extLst>
              <a:ext uri="{FF2B5EF4-FFF2-40B4-BE49-F238E27FC236}">
                <a16:creationId xmlns:a16="http://schemas.microsoft.com/office/drawing/2014/main" id="{79DF7DA9-1F29-4725-9106-BBFCD078F684}"/>
              </a:ext>
            </a:extLst>
          </p:cNvPr>
          <p:cNvSpPr/>
          <p:nvPr/>
        </p:nvSpPr>
        <p:spPr>
          <a:xfrm>
            <a:off x="2592198" y="3179427"/>
            <a:ext cx="4462943" cy="125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TextBox 7">
            <a:extLst>
              <a:ext uri="{FF2B5EF4-FFF2-40B4-BE49-F238E27FC236}">
                <a16:creationId xmlns:a16="http://schemas.microsoft.com/office/drawing/2014/main" id="{8D93E7C0-231B-49ED-B133-D169473472C5}"/>
              </a:ext>
            </a:extLst>
          </p:cNvPr>
          <p:cNvSpPr txBox="1"/>
          <p:nvPr/>
        </p:nvSpPr>
        <p:spPr>
          <a:xfrm>
            <a:off x="1526795" y="3036814"/>
            <a:ext cx="973123" cy="369332"/>
          </a:xfrm>
          <a:prstGeom prst="rect">
            <a:avLst/>
          </a:prstGeom>
          <a:noFill/>
        </p:spPr>
        <p:txBody>
          <a:bodyPr wrap="square" rtlCol="0">
            <a:spAutoFit/>
          </a:bodyPr>
          <a:lstStyle/>
          <a:p>
            <a:r>
              <a:rPr lang="en-ZA" dirty="0"/>
              <a:t>Low risk  </a:t>
            </a:r>
          </a:p>
        </p:txBody>
      </p:sp>
      <p:sp>
        <p:nvSpPr>
          <p:cNvPr id="12" name="TextBox 11">
            <a:extLst>
              <a:ext uri="{FF2B5EF4-FFF2-40B4-BE49-F238E27FC236}">
                <a16:creationId xmlns:a16="http://schemas.microsoft.com/office/drawing/2014/main" id="{22D85EB0-5EA2-4675-9C92-3B55E81B8207}"/>
              </a:ext>
            </a:extLst>
          </p:cNvPr>
          <p:cNvSpPr txBox="1"/>
          <p:nvPr/>
        </p:nvSpPr>
        <p:spPr>
          <a:xfrm>
            <a:off x="7055141" y="3036814"/>
            <a:ext cx="1333849" cy="369332"/>
          </a:xfrm>
          <a:prstGeom prst="rect">
            <a:avLst/>
          </a:prstGeom>
          <a:noFill/>
        </p:spPr>
        <p:txBody>
          <a:bodyPr wrap="square" rtlCol="0">
            <a:spAutoFit/>
          </a:bodyPr>
          <a:lstStyle/>
          <a:p>
            <a:r>
              <a:rPr lang="en-ZA" dirty="0"/>
              <a:t>High risk  </a:t>
            </a:r>
          </a:p>
        </p:txBody>
      </p:sp>
      <p:sp>
        <p:nvSpPr>
          <p:cNvPr id="9" name="Isosceles Triangle 8">
            <a:extLst>
              <a:ext uri="{FF2B5EF4-FFF2-40B4-BE49-F238E27FC236}">
                <a16:creationId xmlns:a16="http://schemas.microsoft.com/office/drawing/2014/main" id="{1F29A688-A9F2-443C-946B-F7966E28179D}"/>
              </a:ext>
            </a:extLst>
          </p:cNvPr>
          <p:cNvSpPr/>
          <p:nvPr/>
        </p:nvSpPr>
        <p:spPr>
          <a:xfrm>
            <a:off x="4219662" y="3005424"/>
            <a:ext cx="402672" cy="36933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a:extLst>
              <a:ext uri="{FF2B5EF4-FFF2-40B4-BE49-F238E27FC236}">
                <a16:creationId xmlns:a16="http://schemas.microsoft.com/office/drawing/2014/main" id="{65728F9B-2FAC-4133-AA75-45E6E444092E}"/>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
        <p:nvSpPr>
          <p:cNvPr id="11" name="Rectangle 10">
            <a:extLst>
              <a:ext uri="{FF2B5EF4-FFF2-40B4-BE49-F238E27FC236}">
                <a16:creationId xmlns:a16="http://schemas.microsoft.com/office/drawing/2014/main" id="{6D4DB033-0467-4E96-B2AB-E497B4FF2A37}"/>
              </a:ext>
            </a:extLst>
          </p:cNvPr>
          <p:cNvSpPr/>
          <p:nvPr/>
        </p:nvSpPr>
        <p:spPr>
          <a:xfrm>
            <a:off x="3877371" y="1653956"/>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03 </a:t>
            </a:r>
          </a:p>
          <a:p>
            <a:pPr algn="ctr"/>
            <a:r>
              <a:rPr lang="en-ZA" dirty="0"/>
              <a:t>Someone changing a lightbulb</a:t>
            </a:r>
          </a:p>
        </p:txBody>
      </p:sp>
    </p:spTree>
    <p:custDataLst>
      <p:tags r:id="rId1"/>
    </p:custDataLst>
    <p:extLst>
      <p:ext uri="{BB962C8B-B14F-4D97-AF65-F5344CB8AC3E}">
        <p14:creationId xmlns:p14="http://schemas.microsoft.com/office/powerpoint/2010/main" val="2616724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Rate the risk-playing with a gun</a:t>
            </a:r>
          </a:p>
        </p:txBody>
      </p:sp>
      <p:sp>
        <p:nvSpPr>
          <p:cNvPr id="3" name="Content Placeholder 2"/>
          <p:cNvSpPr>
            <a:spLocks noGrp="1"/>
          </p:cNvSpPr>
          <p:nvPr>
            <p:ph idx="1"/>
          </p:nvPr>
        </p:nvSpPr>
        <p:spPr>
          <a:xfrm>
            <a:off x="518900" y="1008668"/>
            <a:ext cx="9276622" cy="937804"/>
          </a:xfrm>
        </p:spPr>
        <p:txBody>
          <a:bodyPr>
            <a:noAutofit/>
          </a:bodyPr>
          <a:lstStyle/>
          <a:p>
            <a:pPr marL="0" indent="0">
              <a:buNone/>
            </a:pPr>
            <a:r>
              <a:rPr lang="en-GB" dirty="0"/>
              <a:t>What is the risk level for playing around with a loaded gun?  </a:t>
            </a:r>
          </a:p>
        </p:txBody>
      </p:sp>
      <p:sp>
        <p:nvSpPr>
          <p:cNvPr id="6" name="Rectangle 5">
            <a:extLst>
              <a:ext uri="{FF2B5EF4-FFF2-40B4-BE49-F238E27FC236}">
                <a16:creationId xmlns:a16="http://schemas.microsoft.com/office/drawing/2014/main" id="{8473109A-1871-4C45-AAF9-81F62D038D7B}"/>
              </a:ext>
            </a:extLst>
          </p:cNvPr>
          <p:cNvSpPr/>
          <p:nvPr/>
        </p:nvSpPr>
        <p:spPr>
          <a:xfrm>
            <a:off x="1297897" y="1647374"/>
            <a:ext cx="8602039" cy="830997"/>
          </a:xfrm>
          <a:prstGeom prst="rect">
            <a:avLst/>
          </a:prstGeom>
          <a:solidFill>
            <a:schemeClr val="tx2">
              <a:lumMod val="40000"/>
              <a:lumOff val="60000"/>
            </a:schemeClr>
          </a:solidFill>
        </p:spPr>
        <p:txBody>
          <a:bodyPr wrap="square">
            <a:spAutoFit/>
          </a:bodyPr>
          <a:lstStyle/>
          <a:p>
            <a:r>
              <a:rPr lang="en-GB" sz="2400" i="1" dirty="0"/>
              <a:t>Move the arrow on the scale to rate the risks of this hazard and click submit.  </a:t>
            </a:r>
          </a:p>
        </p:txBody>
      </p:sp>
      <p:pic>
        <p:nvPicPr>
          <p:cNvPr id="7" name="Graphic 6" descr="User">
            <a:extLst>
              <a:ext uri="{FF2B5EF4-FFF2-40B4-BE49-F238E27FC236}">
                <a16:creationId xmlns:a16="http://schemas.microsoft.com/office/drawing/2014/main" id="{CD96090B-1089-4C2F-ABE7-3CA862CC8B9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1663490"/>
            <a:ext cx="854046" cy="854046"/>
          </a:xfrm>
          <a:prstGeom prst="rect">
            <a:avLst/>
          </a:prstGeom>
        </p:spPr>
      </p:pic>
      <p:sp>
        <p:nvSpPr>
          <p:cNvPr id="5" name="Rectangle 4">
            <a:extLst>
              <a:ext uri="{FF2B5EF4-FFF2-40B4-BE49-F238E27FC236}">
                <a16:creationId xmlns:a16="http://schemas.microsoft.com/office/drawing/2014/main" id="{79DF7DA9-1F29-4725-9106-BBFCD078F684}"/>
              </a:ext>
            </a:extLst>
          </p:cNvPr>
          <p:cNvSpPr/>
          <p:nvPr/>
        </p:nvSpPr>
        <p:spPr>
          <a:xfrm>
            <a:off x="3053593" y="4368323"/>
            <a:ext cx="4462943" cy="125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TextBox 7">
            <a:extLst>
              <a:ext uri="{FF2B5EF4-FFF2-40B4-BE49-F238E27FC236}">
                <a16:creationId xmlns:a16="http://schemas.microsoft.com/office/drawing/2014/main" id="{8D93E7C0-231B-49ED-B133-D169473472C5}"/>
              </a:ext>
            </a:extLst>
          </p:cNvPr>
          <p:cNvSpPr txBox="1"/>
          <p:nvPr/>
        </p:nvSpPr>
        <p:spPr>
          <a:xfrm>
            <a:off x="1988190" y="4225710"/>
            <a:ext cx="973123" cy="369332"/>
          </a:xfrm>
          <a:prstGeom prst="rect">
            <a:avLst/>
          </a:prstGeom>
          <a:noFill/>
        </p:spPr>
        <p:txBody>
          <a:bodyPr wrap="square" rtlCol="0">
            <a:spAutoFit/>
          </a:bodyPr>
          <a:lstStyle/>
          <a:p>
            <a:r>
              <a:rPr lang="en-ZA" dirty="0"/>
              <a:t>Low risk  </a:t>
            </a:r>
          </a:p>
        </p:txBody>
      </p:sp>
      <p:sp>
        <p:nvSpPr>
          <p:cNvPr id="12" name="TextBox 11">
            <a:extLst>
              <a:ext uri="{FF2B5EF4-FFF2-40B4-BE49-F238E27FC236}">
                <a16:creationId xmlns:a16="http://schemas.microsoft.com/office/drawing/2014/main" id="{22D85EB0-5EA2-4675-9C92-3B55E81B8207}"/>
              </a:ext>
            </a:extLst>
          </p:cNvPr>
          <p:cNvSpPr txBox="1"/>
          <p:nvPr/>
        </p:nvSpPr>
        <p:spPr>
          <a:xfrm>
            <a:off x="7608815" y="4238185"/>
            <a:ext cx="1333849" cy="369332"/>
          </a:xfrm>
          <a:prstGeom prst="rect">
            <a:avLst/>
          </a:prstGeom>
          <a:noFill/>
        </p:spPr>
        <p:txBody>
          <a:bodyPr wrap="square" rtlCol="0">
            <a:spAutoFit/>
          </a:bodyPr>
          <a:lstStyle/>
          <a:p>
            <a:r>
              <a:rPr lang="en-ZA" dirty="0"/>
              <a:t>High risk  </a:t>
            </a:r>
          </a:p>
        </p:txBody>
      </p:sp>
      <p:sp>
        <p:nvSpPr>
          <p:cNvPr id="9" name="Isosceles Triangle 8">
            <a:extLst>
              <a:ext uri="{FF2B5EF4-FFF2-40B4-BE49-F238E27FC236}">
                <a16:creationId xmlns:a16="http://schemas.microsoft.com/office/drawing/2014/main" id="{1F29A688-A9F2-443C-946B-F7966E28179D}"/>
              </a:ext>
            </a:extLst>
          </p:cNvPr>
          <p:cNvSpPr/>
          <p:nvPr/>
        </p:nvSpPr>
        <p:spPr>
          <a:xfrm>
            <a:off x="5285063" y="4261226"/>
            <a:ext cx="402672" cy="36933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a:extLst>
              <a:ext uri="{FF2B5EF4-FFF2-40B4-BE49-F238E27FC236}">
                <a16:creationId xmlns:a16="http://schemas.microsoft.com/office/drawing/2014/main" id="{65728F9B-2FAC-4133-AA75-45E6E444092E}"/>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
        <p:nvSpPr>
          <p:cNvPr id="13" name="Rectangle 12">
            <a:extLst>
              <a:ext uri="{FF2B5EF4-FFF2-40B4-BE49-F238E27FC236}">
                <a16:creationId xmlns:a16="http://schemas.microsoft.com/office/drawing/2014/main" id="{08D43579-6F25-4DD6-A148-8723142746EF}"/>
              </a:ext>
            </a:extLst>
          </p:cNvPr>
          <p:cNvSpPr/>
          <p:nvPr/>
        </p:nvSpPr>
        <p:spPr>
          <a:xfrm>
            <a:off x="4741437" y="2859033"/>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06</a:t>
            </a:r>
          </a:p>
          <a:p>
            <a:pPr algn="ctr"/>
            <a:r>
              <a:rPr lang="en-ZA" dirty="0"/>
              <a:t>Playing with a gun</a:t>
            </a:r>
          </a:p>
        </p:txBody>
      </p:sp>
    </p:spTree>
    <p:custDataLst>
      <p:tags r:id="rId1"/>
    </p:custDataLst>
    <p:extLst>
      <p:ext uri="{BB962C8B-B14F-4D97-AF65-F5344CB8AC3E}">
        <p14:creationId xmlns:p14="http://schemas.microsoft.com/office/powerpoint/2010/main" val="661339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Feedback- playing with a gun </a:t>
            </a:r>
          </a:p>
        </p:txBody>
      </p:sp>
      <p:sp>
        <p:nvSpPr>
          <p:cNvPr id="3" name="Content Placeholder 2"/>
          <p:cNvSpPr>
            <a:spLocks noGrp="1"/>
          </p:cNvSpPr>
          <p:nvPr>
            <p:ph idx="1"/>
          </p:nvPr>
        </p:nvSpPr>
        <p:spPr>
          <a:xfrm>
            <a:off x="518900" y="1008668"/>
            <a:ext cx="9276622" cy="937804"/>
          </a:xfrm>
        </p:spPr>
        <p:txBody>
          <a:bodyPr>
            <a:noAutofit/>
          </a:bodyPr>
          <a:lstStyle/>
          <a:p>
            <a:pPr marL="0" indent="0">
              <a:buNone/>
            </a:pPr>
            <a:r>
              <a:rPr lang="en-GB" dirty="0"/>
              <a:t>Here is the risk level for someone playing with a gun.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A gun is a dangerous weapon that can cause serious injury or death. For that reason, playing with a gun is a very high risk activity. </a:t>
            </a:r>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
        <p:nvSpPr>
          <p:cNvPr id="4" name="Rectangle 3">
            <a:extLst>
              <a:ext uri="{FF2B5EF4-FFF2-40B4-BE49-F238E27FC236}">
                <a16:creationId xmlns:a16="http://schemas.microsoft.com/office/drawing/2014/main" id="{95DA3C98-AB80-49B2-B54A-A93D060C6976}"/>
              </a:ext>
            </a:extLst>
          </p:cNvPr>
          <p:cNvSpPr/>
          <p:nvPr/>
        </p:nvSpPr>
        <p:spPr>
          <a:xfrm>
            <a:off x="3877371" y="1649830"/>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06 </a:t>
            </a:r>
          </a:p>
          <a:p>
            <a:pPr algn="ctr"/>
            <a:r>
              <a:rPr lang="en-ZA" dirty="0"/>
              <a:t>Someone playing with a gun </a:t>
            </a:r>
          </a:p>
        </p:txBody>
      </p:sp>
      <p:sp>
        <p:nvSpPr>
          <p:cNvPr id="5" name="Rectangle 4">
            <a:extLst>
              <a:ext uri="{FF2B5EF4-FFF2-40B4-BE49-F238E27FC236}">
                <a16:creationId xmlns:a16="http://schemas.microsoft.com/office/drawing/2014/main" id="{79DF7DA9-1F29-4725-9106-BBFCD078F684}"/>
              </a:ext>
            </a:extLst>
          </p:cNvPr>
          <p:cNvSpPr/>
          <p:nvPr/>
        </p:nvSpPr>
        <p:spPr>
          <a:xfrm>
            <a:off x="2592198" y="3179427"/>
            <a:ext cx="4462943" cy="125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TextBox 7">
            <a:extLst>
              <a:ext uri="{FF2B5EF4-FFF2-40B4-BE49-F238E27FC236}">
                <a16:creationId xmlns:a16="http://schemas.microsoft.com/office/drawing/2014/main" id="{8D93E7C0-231B-49ED-B133-D169473472C5}"/>
              </a:ext>
            </a:extLst>
          </p:cNvPr>
          <p:cNvSpPr txBox="1"/>
          <p:nvPr/>
        </p:nvSpPr>
        <p:spPr>
          <a:xfrm>
            <a:off x="1526795" y="3036814"/>
            <a:ext cx="973123" cy="369332"/>
          </a:xfrm>
          <a:prstGeom prst="rect">
            <a:avLst/>
          </a:prstGeom>
          <a:noFill/>
        </p:spPr>
        <p:txBody>
          <a:bodyPr wrap="square" rtlCol="0">
            <a:spAutoFit/>
          </a:bodyPr>
          <a:lstStyle/>
          <a:p>
            <a:r>
              <a:rPr lang="en-ZA" dirty="0"/>
              <a:t>Low risk  </a:t>
            </a:r>
          </a:p>
        </p:txBody>
      </p:sp>
      <p:sp>
        <p:nvSpPr>
          <p:cNvPr id="12" name="TextBox 11">
            <a:extLst>
              <a:ext uri="{FF2B5EF4-FFF2-40B4-BE49-F238E27FC236}">
                <a16:creationId xmlns:a16="http://schemas.microsoft.com/office/drawing/2014/main" id="{22D85EB0-5EA2-4675-9C92-3B55E81B8207}"/>
              </a:ext>
            </a:extLst>
          </p:cNvPr>
          <p:cNvSpPr txBox="1"/>
          <p:nvPr/>
        </p:nvSpPr>
        <p:spPr>
          <a:xfrm>
            <a:off x="7055141" y="3036814"/>
            <a:ext cx="1333849" cy="369332"/>
          </a:xfrm>
          <a:prstGeom prst="rect">
            <a:avLst/>
          </a:prstGeom>
          <a:noFill/>
        </p:spPr>
        <p:txBody>
          <a:bodyPr wrap="square" rtlCol="0">
            <a:spAutoFit/>
          </a:bodyPr>
          <a:lstStyle/>
          <a:p>
            <a:r>
              <a:rPr lang="en-ZA" dirty="0"/>
              <a:t>High risk  </a:t>
            </a:r>
          </a:p>
        </p:txBody>
      </p:sp>
      <p:sp>
        <p:nvSpPr>
          <p:cNvPr id="9" name="Isosceles Triangle 8">
            <a:extLst>
              <a:ext uri="{FF2B5EF4-FFF2-40B4-BE49-F238E27FC236}">
                <a16:creationId xmlns:a16="http://schemas.microsoft.com/office/drawing/2014/main" id="{1F29A688-A9F2-443C-946B-F7966E28179D}"/>
              </a:ext>
            </a:extLst>
          </p:cNvPr>
          <p:cNvSpPr/>
          <p:nvPr/>
        </p:nvSpPr>
        <p:spPr>
          <a:xfrm>
            <a:off x="6786693" y="3036814"/>
            <a:ext cx="402672" cy="36933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a:extLst>
              <a:ext uri="{FF2B5EF4-FFF2-40B4-BE49-F238E27FC236}">
                <a16:creationId xmlns:a16="http://schemas.microsoft.com/office/drawing/2014/main" id="{65728F9B-2FAC-4133-AA75-45E6E444092E}"/>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1650441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Remove the hazard or lower the risk </a:t>
            </a:r>
          </a:p>
        </p:txBody>
      </p:sp>
      <p:sp>
        <p:nvSpPr>
          <p:cNvPr id="3" name="Content Placeholder 2"/>
          <p:cNvSpPr>
            <a:spLocks noGrp="1"/>
          </p:cNvSpPr>
          <p:nvPr>
            <p:ph idx="1"/>
          </p:nvPr>
        </p:nvSpPr>
        <p:spPr>
          <a:xfrm>
            <a:off x="518900" y="1008668"/>
            <a:ext cx="9276622" cy="937804"/>
          </a:xfrm>
        </p:spPr>
        <p:txBody>
          <a:bodyPr>
            <a:noAutofit/>
          </a:bodyPr>
          <a:lstStyle/>
          <a:p>
            <a:pPr marL="0" indent="0">
              <a:buNone/>
            </a:pPr>
            <a:r>
              <a:rPr lang="en-GB" dirty="0"/>
              <a:t>To keep people as safe as possible we should </a:t>
            </a:r>
            <a:r>
              <a:rPr lang="en-GB" b="1" dirty="0"/>
              <a:t>remove</a:t>
            </a:r>
            <a:r>
              <a:rPr lang="en-GB" dirty="0"/>
              <a:t> the hazard completely or we should lower the risk as much as possible. Can you think of some ways in which we could do this for the hazards below? </a:t>
            </a:r>
          </a:p>
        </p:txBody>
      </p:sp>
      <p:sp>
        <p:nvSpPr>
          <p:cNvPr id="13" name="Rectangle 12">
            <a:extLst>
              <a:ext uri="{FF2B5EF4-FFF2-40B4-BE49-F238E27FC236}">
                <a16:creationId xmlns:a16="http://schemas.microsoft.com/office/drawing/2014/main" id="{AB56E9E1-E1C9-4426-93B9-DCD4BE21A5ED}"/>
              </a:ext>
            </a:extLst>
          </p:cNvPr>
          <p:cNvSpPr/>
          <p:nvPr/>
        </p:nvSpPr>
        <p:spPr>
          <a:xfrm>
            <a:off x="1297897" y="2244012"/>
            <a:ext cx="8602039" cy="830997"/>
          </a:xfrm>
          <a:prstGeom prst="rect">
            <a:avLst/>
          </a:prstGeom>
          <a:solidFill>
            <a:schemeClr val="tx2">
              <a:lumMod val="40000"/>
              <a:lumOff val="60000"/>
            </a:schemeClr>
          </a:solidFill>
        </p:spPr>
        <p:txBody>
          <a:bodyPr wrap="square">
            <a:spAutoFit/>
          </a:bodyPr>
          <a:lstStyle/>
          <a:p>
            <a:r>
              <a:rPr lang="en-GB" sz="2400" i="1" dirty="0"/>
              <a:t>On the next page you will have a chance to decide if the hazard can be removed or the risk can be lowered. </a:t>
            </a:r>
          </a:p>
        </p:txBody>
      </p:sp>
      <p:pic>
        <p:nvPicPr>
          <p:cNvPr id="14" name="Graphic 13" descr="User">
            <a:extLst>
              <a:ext uri="{FF2B5EF4-FFF2-40B4-BE49-F238E27FC236}">
                <a16:creationId xmlns:a16="http://schemas.microsoft.com/office/drawing/2014/main" id="{9C18292B-F10D-4A48-9324-9A7BAE77FEA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2260128"/>
            <a:ext cx="854046" cy="854046"/>
          </a:xfrm>
          <a:prstGeom prst="rect">
            <a:avLst/>
          </a:prstGeom>
        </p:spPr>
      </p:pic>
      <p:sp>
        <p:nvSpPr>
          <p:cNvPr id="16" name="Rectangle 15">
            <a:extLst>
              <a:ext uri="{FF2B5EF4-FFF2-40B4-BE49-F238E27FC236}">
                <a16:creationId xmlns:a16="http://schemas.microsoft.com/office/drawing/2014/main" id="{6655AEBF-90C4-4748-85A0-D61A5B80B2F7}"/>
              </a:ext>
            </a:extLst>
          </p:cNvPr>
          <p:cNvSpPr/>
          <p:nvPr/>
        </p:nvSpPr>
        <p:spPr>
          <a:xfrm>
            <a:off x="2366718" y="3599775"/>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01 </a:t>
            </a:r>
          </a:p>
          <a:p>
            <a:pPr algn="ctr"/>
            <a:r>
              <a:rPr lang="en-ZA" dirty="0"/>
              <a:t>Someone working on the top step of a ladder.</a:t>
            </a:r>
          </a:p>
        </p:txBody>
      </p:sp>
      <p:sp>
        <p:nvSpPr>
          <p:cNvPr id="20" name="Rectangle 19">
            <a:extLst>
              <a:ext uri="{FF2B5EF4-FFF2-40B4-BE49-F238E27FC236}">
                <a16:creationId xmlns:a16="http://schemas.microsoft.com/office/drawing/2014/main" id="{31B706E9-9AE7-4975-9659-0A1433E1A56E}"/>
              </a:ext>
            </a:extLst>
          </p:cNvPr>
          <p:cNvSpPr/>
          <p:nvPr/>
        </p:nvSpPr>
        <p:spPr>
          <a:xfrm>
            <a:off x="4756964" y="3599775"/>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06</a:t>
            </a:r>
          </a:p>
          <a:p>
            <a:pPr algn="ctr"/>
            <a:r>
              <a:rPr lang="en-ZA" dirty="0"/>
              <a:t>Playing with a gun</a:t>
            </a:r>
          </a:p>
        </p:txBody>
      </p:sp>
    </p:spTree>
    <p:custDataLst>
      <p:tags r:id="rId1"/>
    </p:custDataLst>
    <p:extLst>
      <p:ext uri="{BB962C8B-B14F-4D97-AF65-F5344CB8AC3E}">
        <p14:creationId xmlns:p14="http://schemas.microsoft.com/office/powerpoint/2010/main" val="2297137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Remove the hazard</a:t>
            </a:r>
          </a:p>
        </p:txBody>
      </p:sp>
      <p:sp>
        <p:nvSpPr>
          <p:cNvPr id="3" name="Content Placeholder 2"/>
          <p:cNvSpPr>
            <a:spLocks noGrp="1"/>
          </p:cNvSpPr>
          <p:nvPr>
            <p:ph idx="1"/>
          </p:nvPr>
        </p:nvSpPr>
        <p:spPr>
          <a:xfrm>
            <a:off x="518900" y="1008668"/>
            <a:ext cx="4917166" cy="937804"/>
          </a:xfrm>
        </p:spPr>
        <p:txBody>
          <a:bodyPr>
            <a:noAutofit/>
          </a:bodyPr>
          <a:lstStyle/>
          <a:p>
            <a:pPr marL="0" indent="0">
              <a:buNone/>
            </a:pPr>
            <a:r>
              <a:rPr lang="en-GB" dirty="0"/>
              <a:t>Is it possible to remove this hazard?</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a:buFont typeface="Courier New" panose="02070309020205020404" pitchFamily="49" charset="0"/>
              <a:buChar char="o"/>
            </a:pPr>
            <a:r>
              <a:rPr lang="en-GB" i="1" dirty="0"/>
              <a:t>Yes</a:t>
            </a:r>
          </a:p>
          <a:p>
            <a:pPr>
              <a:buFont typeface="Courier New" panose="02070309020205020404" pitchFamily="49" charset="0"/>
              <a:buChar char="o"/>
            </a:pPr>
            <a:r>
              <a:rPr lang="en-GB" dirty="0"/>
              <a:t>No </a:t>
            </a:r>
          </a:p>
        </p:txBody>
      </p:sp>
      <p:sp>
        <p:nvSpPr>
          <p:cNvPr id="13" name="Rectangle 12">
            <a:extLst>
              <a:ext uri="{FF2B5EF4-FFF2-40B4-BE49-F238E27FC236}">
                <a16:creationId xmlns:a16="http://schemas.microsoft.com/office/drawing/2014/main" id="{AB56E9E1-E1C9-4426-93B9-DCD4BE21A5ED}"/>
              </a:ext>
            </a:extLst>
          </p:cNvPr>
          <p:cNvSpPr/>
          <p:nvPr/>
        </p:nvSpPr>
        <p:spPr>
          <a:xfrm>
            <a:off x="1190322" y="3866209"/>
            <a:ext cx="5027402" cy="830997"/>
          </a:xfrm>
          <a:prstGeom prst="rect">
            <a:avLst/>
          </a:prstGeom>
          <a:solidFill>
            <a:schemeClr val="tx2">
              <a:lumMod val="40000"/>
              <a:lumOff val="60000"/>
            </a:schemeClr>
          </a:solidFill>
        </p:spPr>
        <p:txBody>
          <a:bodyPr wrap="square">
            <a:spAutoFit/>
          </a:bodyPr>
          <a:lstStyle/>
          <a:p>
            <a:r>
              <a:rPr lang="en-GB" sz="2400" i="1" dirty="0"/>
              <a:t>Choose your answer from the options below and click submit. </a:t>
            </a:r>
          </a:p>
        </p:txBody>
      </p:sp>
      <p:pic>
        <p:nvPicPr>
          <p:cNvPr id="14" name="Graphic 13" descr="User">
            <a:extLst>
              <a:ext uri="{FF2B5EF4-FFF2-40B4-BE49-F238E27FC236}">
                <a16:creationId xmlns:a16="http://schemas.microsoft.com/office/drawing/2014/main" id="{9C18292B-F10D-4A48-9324-9A7BAE77FEA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6276" y="3882325"/>
            <a:ext cx="854046" cy="854046"/>
          </a:xfrm>
          <a:prstGeom prst="rect">
            <a:avLst/>
          </a:prstGeom>
        </p:spPr>
      </p:pic>
      <p:sp>
        <p:nvSpPr>
          <p:cNvPr id="11" name="Rectangle 10">
            <a:extLst>
              <a:ext uri="{FF2B5EF4-FFF2-40B4-BE49-F238E27FC236}">
                <a16:creationId xmlns:a16="http://schemas.microsoft.com/office/drawing/2014/main" id="{6CEF1E6C-E6A5-40AC-9816-3F62C7BAF497}"/>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
        <p:nvSpPr>
          <p:cNvPr id="8" name="Rectangle 7">
            <a:extLst>
              <a:ext uri="{FF2B5EF4-FFF2-40B4-BE49-F238E27FC236}">
                <a16:creationId xmlns:a16="http://schemas.microsoft.com/office/drawing/2014/main" id="{A15E20EF-E653-487D-9CA2-CC8CFBF43928}"/>
              </a:ext>
            </a:extLst>
          </p:cNvPr>
          <p:cNvSpPr/>
          <p:nvPr/>
        </p:nvSpPr>
        <p:spPr>
          <a:xfrm>
            <a:off x="644952" y="1604502"/>
            <a:ext cx="3059071" cy="18734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06</a:t>
            </a:r>
          </a:p>
          <a:p>
            <a:pPr algn="ctr"/>
            <a:r>
              <a:rPr lang="en-ZA" dirty="0"/>
              <a:t>Playing with a gun</a:t>
            </a:r>
          </a:p>
        </p:txBody>
      </p:sp>
    </p:spTree>
    <p:custDataLst>
      <p:tags r:id="rId1"/>
    </p:custDataLst>
    <p:extLst>
      <p:ext uri="{BB962C8B-B14F-4D97-AF65-F5344CB8AC3E}">
        <p14:creationId xmlns:p14="http://schemas.microsoft.com/office/powerpoint/2010/main" val="4089874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Remove the hazard</a:t>
            </a:r>
          </a:p>
        </p:txBody>
      </p:sp>
      <p:sp>
        <p:nvSpPr>
          <p:cNvPr id="3" name="Content Placeholder 2"/>
          <p:cNvSpPr>
            <a:spLocks noGrp="1"/>
          </p:cNvSpPr>
          <p:nvPr>
            <p:ph idx="1"/>
          </p:nvPr>
        </p:nvSpPr>
        <p:spPr>
          <a:xfrm>
            <a:off x="518900" y="1008668"/>
            <a:ext cx="4917166" cy="937804"/>
          </a:xfrm>
        </p:spPr>
        <p:txBody>
          <a:bodyPr>
            <a:noAutofit/>
          </a:bodyPr>
          <a:lstStyle/>
          <a:p>
            <a:pPr marL="0" indent="0">
              <a:buNone/>
            </a:pPr>
            <a:r>
              <a:rPr lang="en-GB" dirty="0"/>
              <a:t>Is it possible to remove this hazard?</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a:buFont typeface="Courier New" panose="02070309020205020404" pitchFamily="49" charset="0"/>
              <a:buChar char="o"/>
            </a:pPr>
            <a:r>
              <a:rPr lang="en-GB" dirty="0"/>
              <a:t>Yes</a:t>
            </a:r>
          </a:p>
          <a:p>
            <a:pPr>
              <a:buFont typeface="Courier New" panose="02070309020205020404" pitchFamily="49" charset="0"/>
              <a:buChar char="o"/>
            </a:pPr>
            <a:r>
              <a:rPr lang="en-GB" i="1" dirty="0"/>
              <a:t>No</a:t>
            </a:r>
            <a:r>
              <a:rPr lang="en-GB" dirty="0"/>
              <a:t> </a:t>
            </a:r>
          </a:p>
        </p:txBody>
      </p:sp>
      <p:sp>
        <p:nvSpPr>
          <p:cNvPr id="13" name="Rectangle 12">
            <a:extLst>
              <a:ext uri="{FF2B5EF4-FFF2-40B4-BE49-F238E27FC236}">
                <a16:creationId xmlns:a16="http://schemas.microsoft.com/office/drawing/2014/main" id="{AB56E9E1-E1C9-4426-93B9-DCD4BE21A5ED}"/>
              </a:ext>
            </a:extLst>
          </p:cNvPr>
          <p:cNvSpPr/>
          <p:nvPr/>
        </p:nvSpPr>
        <p:spPr>
          <a:xfrm>
            <a:off x="1199286" y="3928962"/>
            <a:ext cx="5027402" cy="830997"/>
          </a:xfrm>
          <a:prstGeom prst="rect">
            <a:avLst/>
          </a:prstGeom>
          <a:solidFill>
            <a:schemeClr val="tx2">
              <a:lumMod val="40000"/>
              <a:lumOff val="60000"/>
            </a:schemeClr>
          </a:solidFill>
        </p:spPr>
        <p:txBody>
          <a:bodyPr wrap="square">
            <a:spAutoFit/>
          </a:bodyPr>
          <a:lstStyle/>
          <a:p>
            <a:r>
              <a:rPr lang="en-GB" sz="2400" i="1" dirty="0"/>
              <a:t>Choose your answer from the options below and click submit. </a:t>
            </a:r>
          </a:p>
        </p:txBody>
      </p:sp>
      <p:pic>
        <p:nvPicPr>
          <p:cNvPr id="14" name="Graphic 13" descr="User">
            <a:extLst>
              <a:ext uri="{FF2B5EF4-FFF2-40B4-BE49-F238E27FC236}">
                <a16:creationId xmlns:a16="http://schemas.microsoft.com/office/drawing/2014/main" id="{9C18292B-F10D-4A48-9324-9A7BAE77FEA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45240" y="3945078"/>
            <a:ext cx="854046" cy="854046"/>
          </a:xfrm>
          <a:prstGeom prst="rect">
            <a:avLst/>
          </a:prstGeom>
        </p:spPr>
      </p:pic>
      <p:sp>
        <p:nvSpPr>
          <p:cNvPr id="16" name="Rectangle 15">
            <a:extLst>
              <a:ext uri="{FF2B5EF4-FFF2-40B4-BE49-F238E27FC236}">
                <a16:creationId xmlns:a16="http://schemas.microsoft.com/office/drawing/2014/main" id="{6655AEBF-90C4-4748-85A0-D61A5B80B2F7}"/>
              </a:ext>
            </a:extLst>
          </p:cNvPr>
          <p:cNvSpPr/>
          <p:nvPr/>
        </p:nvSpPr>
        <p:spPr>
          <a:xfrm>
            <a:off x="662400" y="1577298"/>
            <a:ext cx="3192424" cy="1901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01 </a:t>
            </a:r>
          </a:p>
          <a:p>
            <a:pPr algn="ctr"/>
            <a:r>
              <a:rPr lang="en-ZA" dirty="0"/>
              <a:t>Someone working on the top step of a ladder.</a:t>
            </a:r>
          </a:p>
        </p:txBody>
      </p:sp>
      <p:sp>
        <p:nvSpPr>
          <p:cNvPr id="11" name="Rectangle 10">
            <a:extLst>
              <a:ext uri="{FF2B5EF4-FFF2-40B4-BE49-F238E27FC236}">
                <a16:creationId xmlns:a16="http://schemas.microsoft.com/office/drawing/2014/main" id="{6CEF1E6C-E6A5-40AC-9816-3F62C7BAF497}"/>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1947289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Lower the risk</a:t>
            </a:r>
          </a:p>
        </p:txBody>
      </p:sp>
      <p:sp>
        <p:nvSpPr>
          <p:cNvPr id="3" name="Content Placeholder 2"/>
          <p:cNvSpPr>
            <a:spLocks noGrp="1"/>
          </p:cNvSpPr>
          <p:nvPr>
            <p:ph idx="1"/>
          </p:nvPr>
        </p:nvSpPr>
        <p:spPr>
          <a:xfrm>
            <a:off x="518900" y="1008668"/>
            <a:ext cx="9078106" cy="937804"/>
          </a:xfrm>
        </p:spPr>
        <p:txBody>
          <a:bodyPr>
            <a:noAutofit/>
          </a:bodyPr>
          <a:lstStyle/>
          <a:p>
            <a:pPr marL="0" indent="0">
              <a:buNone/>
            </a:pPr>
            <a:r>
              <a:rPr lang="en-GB" dirty="0"/>
              <a:t>Since it’s not possible to remove the hazard, how can we lower the risk?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a:buFont typeface="Courier New" panose="02070309020205020404" pitchFamily="49" charset="0"/>
              <a:buChar char="o"/>
            </a:pPr>
            <a:r>
              <a:rPr lang="en-GB" i="1" dirty="0"/>
              <a:t>The person working on the ladder can stand</a:t>
            </a:r>
            <a:br>
              <a:rPr lang="en-GB" i="1" dirty="0"/>
            </a:br>
            <a:r>
              <a:rPr lang="en-GB" i="1" dirty="0"/>
              <a:t> on a lower step.  </a:t>
            </a:r>
          </a:p>
          <a:p>
            <a:pPr>
              <a:buFont typeface="Courier New" panose="02070309020205020404" pitchFamily="49" charset="0"/>
              <a:buChar char="o"/>
            </a:pPr>
            <a:r>
              <a:rPr lang="en-GB" dirty="0"/>
              <a:t>It’s not possible to lower the risk.</a:t>
            </a:r>
          </a:p>
          <a:p>
            <a:pPr>
              <a:buFont typeface="Courier New" panose="02070309020205020404" pitchFamily="49" charset="0"/>
              <a:buChar char="o"/>
            </a:pPr>
            <a:r>
              <a:rPr lang="en-GB" dirty="0"/>
              <a:t>Someone can hold the ladder steady while</a:t>
            </a:r>
            <a:br>
              <a:rPr lang="en-GB" dirty="0"/>
            </a:br>
            <a:r>
              <a:rPr lang="en-GB" dirty="0"/>
              <a:t>the person stands on the top step. </a:t>
            </a:r>
          </a:p>
          <a:p>
            <a:pPr>
              <a:buFont typeface="Courier New" panose="02070309020205020404" pitchFamily="49" charset="0"/>
              <a:buChar char="o"/>
            </a:pPr>
            <a:endParaRPr lang="en-GB" dirty="0"/>
          </a:p>
        </p:txBody>
      </p:sp>
      <p:sp>
        <p:nvSpPr>
          <p:cNvPr id="13" name="Rectangle 12">
            <a:extLst>
              <a:ext uri="{FF2B5EF4-FFF2-40B4-BE49-F238E27FC236}">
                <a16:creationId xmlns:a16="http://schemas.microsoft.com/office/drawing/2014/main" id="{AB56E9E1-E1C9-4426-93B9-DCD4BE21A5ED}"/>
              </a:ext>
            </a:extLst>
          </p:cNvPr>
          <p:cNvSpPr/>
          <p:nvPr/>
        </p:nvSpPr>
        <p:spPr>
          <a:xfrm>
            <a:off x="1297898" y="1996404"/>
            <a:ext cx="4163335" cy="830997"/>
          </a:xfrm>
          <a:prstGeom prst="rect">
            <a:avLst/>
          </a:prstGeom>
          <a:solidFill>
            <a:schemeClr val="tx2">
              <a:lumMod val="40000"/>
              <a:lumOff val="60000"/>
            </a:schemeClr>
          </a:solidFill>
        </p:spPr>
        <p:txBody>
          <a:bodyPr wrap="square">
            <a:spAutoFit/>
          </a:bodyPr>
          <a:lstStyle/>
          <a:p>
            <a:r>
              <a:rPr lang="en-GB" sz="2400" i="1" dirty="0"/>
              <a:t>Choose your answer from the options below and click submit. </a:t>
            </a:r>
          </a:p>
        </p:txBody>
      </p:sp>
      <p:pic>
        <p:nvPicPr>
          <p:cNvPr id="14" name="Graphic 13" descr="User">
            <a:extLst>
              <a:ext uri="{FF2B5EF4-FFF2-40B4-BE49-F238E27FC236}">
                <a16:creationId xmlns:a16="http://schemas.microsoft.com/office/drawing/2014/main" id="{9C18292B-F10D-4A48-9324-9A7BAE77FEA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2012520"/>
            <a:ext cx="854046" cy="854046"/>
          </a:xfrm>
          <a:prstGeom prst="rect">
            <a:avLst/>
          </a:prstGeom>
        </p:spPr>
      </p:pic>
      <p:sp>
        <p:nvSpPr>
          <p:cNvPr id="16" name="Rectangle 15">
            <a:extLst>
              <a:ext uri="{FF2B5EF4-FFF2-40B4-BE49-F238E27FC236}">
                <a16:creationId xmlns:a16="http://schemas.microsoft.com/office/drawing/2014/main" id="{6655AEBF-90C4-4748-85A0-D61A5B80B2F7}"/>
              </a:ext>
            </a:extLst>
          </p:cNvPr>
          <p:cNvSpPr/>
          <p:nvPr/>
        </p:nvSpPr>
        <p:spPr>
          <a:xfrm>
            <a:off x="6460068" y="2879725"/>
            <a:ext cx="2966339" cy="16089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01 </a:t>
            </a:r>
          </a:p>
          <a:p>
            <a:pPr algn="ctr"/>
            <a:r>
              <a:rPr lang="en-ZA" dirty="0"/>
              <a:t>Someone working on the top step of a ladder.</a:t>
            </a:r>
          </a:p>
        </p:txBody>
      </p:sp>
      <p:sp>
        <p:nvSpPr>
          <p:cNvPr id="11" name="Rectangle 10">
            <a:extLst>
              <a:ext uri="{FF2B5EF4-FFF2-40B4-BE49-F238E27FC236}">
                <a16:creationId xmlns:a16="http://schemas.microsoft.com/office/drawing/2014/main" id="{6CEF1E6C-E6A5-40AC-9816-3F62C7BAF497}"/>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pic>
        <p:nvPicPr>
          <p:cNvPr id="4" name="Picture 3">
            <a:extLst>
              <a:ext uri="{FF2B5EF4-FFF2-40B4-BE49-F238E27FC236}">
                <a16:creationId xmlns:a16="http://schemas.microsoft.com/office/drawing/2014/main" id="{6D7245EC-3FD9-4C30-9EF3-6E84AF7DD662}"/>
              </a:ext>
            </a:extLst>
          </p:cNvPr>
          <p:cNvPicPr>
            <a:picLocks noChangeAspect="1"/>
          </p:cNvPicPr>
          <p:nvPr/>
        </p:nvPicPr>
        <p:blipFill>
          <a:blip r:embed="rId6"/>
          <a:stretch>
            <a:fillRect/>
          </a:stretch>
        </p:blipFill>
        <p:spPr>
          <a:xfrm>
            <a:off x="5599608" y="2169414"/>
            <a:ext cx="4463598" cy="357521"/>
          </a:xfrm>
          <a:prstGeom prst="rect">
            <a:avLst/>
          </a:prstGeom>
        </p:spPr>
      </p:pic>
    </p:spTree>
    <p:custDataLst>
      <p:tags r:id="rId1"/>
    </p:custDataLst>
    <p:extLst>
      <p:ext uri="{BB962C8B-B14F-4D97-AF65-F5344CB8AC3E}">
        <p14:creationId xmlns:p14="http://schemas.microsoft.com/office/powerpoint/2010/main" val="3906304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Do a risk assessment </a:t>
            </a:r>
          </a:p>
        </p:txBody>
      </p:sp>
      <p:sp>
        <p:nvSpPr>
          <p:cNvPr id="3" name="Content Placeholder 2"/>
          <p:cNvSpPr>
            <a:spLocks noGrp="1"/>
          </p:cNvSpPr>
          <p:nvPr>
            <p:ph idx="1"/>
          </p:nvPr>
        </p:nvSpPr>
        <p:spPr>
          <a:xfrm>
            <a:off x="518900" y="1008668"/>
            <a:ext cx="9276622" cy="937804"/>
          </a:xfrm>
        </p:spPr>
        <p:txBody>
          <a:bodyPr>
            <a:noAutofit/>
          </a:bodyPr>
          <a:lstStyle/>
          <a:p>
            <a:pPr marL="0" indent="0">
              <a:buNone/>
            </a:pPr>
            <a:r>
              <a:rPr lang="en-GB" dirty="0"/>
              <a:t>You’ve now had some practice with identifying hazards and deciding what level of risk (high or low) each hazard has. In the workplace this activity would be called doing a </a:t>
            </a:r>
            <a:r>
              <a:rPr lang="en-GB" b="1" dirty="0"/>
              <a:t>risk assessment</a:t>
            </a:r>
            <a:r>
              <a:rPr lang="en-GB" dirty="0"/>
              <a:t>.  A risk assessment is a process where you: </a:t>
            </a:r>
          </a:p>
          <a:p>
            <a:pPr marL="0" indent="0">
              <a:buNone/>
            </a:pPr>
            <a:endParaRPr lang="en-GB" dirty="0"/>
          </a:p>
          <a:p>
            <a:pPr marL="0" indent="0">
              <a:buNone/>
            </a:pPr>
            <a:endParaRPr lang="en-GB" dirty="0"/>
          </a:p>
        </p:txBody>
      </p:sp>
      <p:sp>
        <p:nvSpPr>
          <p:cNvPr id="4" name="Rectangle 3">
            <a:extLst>
              <a:ext uri="{FF2B5EF4-FFF2-40B4-BE49-F238E27FC236}">
                <a16:creationId xmlns:a16="http://schemas.microsoft.com/office/drawing/2014/main" id="{DFE6D262-859C-4502-A7B4-B219F38B3A36}"/>
              </a:ext>
            </a:extLst>
          </p:cNvPr>
          <p:cNvSpPr/>
          <p:nvPr/>
        </p:nvSpPr>
        <p:spPr>
          <a:xfrm>
            <a:off x="646498" y="2737112"/>
            <a:ext cx="2966339" cy="16089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dirty="0"/>
              <a:t>1. Identify hazards and risk factors that have the potential to cause harm.</a:t>
            </a:r>
          </a:p>
        </p:txBody>
      </p:sp>
      <p:sp>
        <p:nvSpPr>
          <p:cNvPr id="5" name="Rectangle 4">
            <a:extLst>
              <a:ext uri="{FF2B5EF4-FFF2-40B4-BE49-F238E27FC236}">
                <a16:creationId xmlns:a16="http://schemas.microsoft.com/office/drawing/2014/main" id="{E45BDF01-922B-450E-ADC6-5B6466C1619E}"/>
              </a:ext>
            </a:extLst>
          </p:cNvPr>
          <p:cNvSpPr/>
          <p:nvPr/>
        </p:nvSpPr>
        <p:spPr>
          <a:xfrm>
            <a:off x="3765237" y="2737112"/>
            <a:ext cx="2966339" cy="16089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dirty="0"/>
              <a:t>2. </a:t>
            </a:r>
            <a:r>
              <a:rPr lang="en-ZA" sz="2400" dirty="0" err="1"/>
              <a:t>Analyze</a:t>
            </a:r>
            <a:r>
              <a:rPr lang="en-ZA" sz="2400" dirty="0"/>
              <a:t> and evaluate the risk associated with that hazard.</a:t>
            </a:r>
          </a:p>
        </p:txBody>
      </p:sp>
      <p:sp>
        <p:nvSpPr>
          <p:cNvPr id="6" name="Rectangle 5">
            <a:extLst>
              <a:ext uri="{FF2B5EF4-FFF2-40B4-BE49-F238E27FC236}">
                <a16:creationId xmlns:a16="http://schemas.microsoft.com/office/drawing/2014/main" id="{92BAF970-4434-408C-BC18-E14C7E5ADD48}"/>
              </a:ext>
            </a:extLst>
          </p:cNvPr>
          <p:cNvSpPr/>
          <p:nvPr/>
        </p:nvSpPr>
        <p:spPr>
          <a:xfrm>
            <a:off x="6883976" y="2737111"/>
            <a:ext cx="2966339" cy="16089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dirty="0"/>
              <a:t>3. </a:t>
            </a:r>
            <a:r>
              <a:rPr lang="en-ZA" sz="2000" dirty="0"/>
              <a:t>Think of ways to remove the hazard, or control the risk when the hazard can’t be removed. </a:t>
            </a:r>
          </a:p>
        </p:txBody>
      </p:sp>
    </p:spTree>
    <p:custDataLst>
      <p:tags r:id="rId1"/>
    </p:custDataLst>
    <p:extLst>
      <p:ext uri="{BB962C8B-B14F-4D97-AF65-F5344CB8AC3E}">
        <p14:creationId xmlns:p14="http://schemas.microsoft.com/office/powerpoint/2010/main" val="856864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do a risk assessment</a:t>
            </a:r>
          </a:p>
        </p:txBody>
      </p:sp>
      <p:sp>
        <p:nvSpPr>
          <p:cNvPr id="3" name="Text Placeholder 2"/>
          <p:cNvSpPr>
            <a:spLocks noGrp="1"/>
          </p:cNvSpPr>
          <p:nvPr>
            <p:ph type="body" idx="1"/>
          </p:nvPr>
        </p:nvSpPr>
        <p:spPr/>
        <p:txBody>
          <a:bodyPr/>
          <a:lstStyle/>
          <a:p>
            <a:r>
              <a:rPr lang="en-GB" dirty="0"/>
              <a:t>Unit 5</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Do a risk assessment </a:t>
            </a:r>
          </a:p>
        </p:txBody>
      </p:sp>
      <p:sp>
        <p:nvSpPr>
          <p:cNvPr id="3" name="Content Placeholder 2"/>
          <p:cNvSpPr>
            <a:spLocks noGrp="1"/>
          </p:cNvSpPr>
          <p:nvPr>
            <p:ph idx="1"/>
          </p:nvPr>
        </p:nvSpPr>
        <p:spPr>
          <a:xfrm>
            <a:off x="518900" y="1008668"/>
            <a:ext cx="9276622" cy="937804"/>
          </a:xfrm>
        </p:spPr>
        <p:txBody>
          <a:bodyPr>
            <a:noAutofit/>
          </a:bodyPr>
          <a:lstStyle/>
          <a:p>
            <a:pPr marL="0" indent="0">
              <a:buNone/>
            </a:pPr>
            <a:r>
              <a:rPr lang="en-GB" dirty="0"/>
              <a:t>See if you can do a risk assessment for the following workplace. Can you identify the hazards? What is the level of risk of these hazards? Is it possible to remove the hazard or lower the risk? </a:t>
            </a:r>
          </a:p>
        </p:txBody>
      </p:sp>
      <p:sp>
        <p:nvSpPr>
          <p:cNvPr id="7" name="Rectangle 6">
            <a:extLst>
              <a:ext uri="{FF2B5EF4-FFF2-40B4-BE49-F238E27FC236}">
                <a16:creationId xmlns:a16="http://schemas.microsoft.com/office/drawing/2014/main" id="{306D93C3-078F-4084-AFB7-4C08640E9570}"/>
              </a:ext>
            </a:extLst>
          </p:cNvPr>
          <p:cNvSpPr/>
          <p:nvPr/>
        </p:nvSpPr>
        <p:spPr>
          <a:xfrm>
            <a:off x="2206304" y="2357306"/>
            <a:ext cx="5502905" cy="3162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000" dirty="0"/>
              <a:t>Image 07</a:t>
            </a:r>
          </a:p>
          <a:p>
            <a:r>
              <a:rPr lang="en-ZA" sz="2000" dirty="0"/>
              <a:t>Workshop/workplace with cables lying on the ground. </a:t>
            </a:r>
          </a:p>
        </p:txBody>
      </p:sp>
    </p:spTree>
    <p:custDataLst>
      <p:tags r:id="rId1"/>
    </p:custDataLst>
    <p:extLst>
      <p:ext uri="{BB962C8B-B14F-4D97-AF65-F5344CB8AC3E}">
        <p14:creationId xmlns:p14="http://schemas.microsoft.com/office/powerpoint/2010/main" val="3207302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Complete a risk assessment form</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5"/>
            <a:ext cx="9437443" cy="3654318"/>
          </a:xfrm>
        </p:spPr>
        <p:txBody>
          <a:bodyPr>
            <a:normAutofit/>
          </a:bodyPr>
          <a:lstStyle/>
          <a:p>
            <a:pPr marL="0" indent="0">
              <a:buNone/>
            </a:pPr>
            <a:r>
              <a:rPr lang="en-ZA" sz="2400" dirty="0"/>
              <a:t>Well done on starting to think about risk assessments. When doing your </a:t>
            </a:r>
            <a:r>
              <a:rPr lang="en-ZA" sz="2400" dirty="0" err="1"/>
              <a:t>practicals</a:t>
            </a:r>
            <a:r>
              <a:rPr lang="en-ZA" sz="2400" dirty="0"/>
              <a:t> at a training centre you will be expected to complete</a:t>
            </a:r>
            <a:r>
              <a:rPr lang="en-ZA" sz="2400" b="1" dirty="0"/>
              <a:t> a risk assessment form </a:t>
            </a:r>
            <a:r>
              <a:rPr lang="en-ZA" sz="2400" dirty="0"/>
              <a:t>before you do a practical task. This is to prepare you to do the same thing once you are working as an electrician.  </a:t>
            </a:r>
          </a:p>
          <a:p>
            <a:pPr marL="0" indent="0">
              <a:buNone/>
            </a:pPr>
            <a:endParaRPr lang="en-ZA" sz="2400" b="1" dirty="0"/>
          </a:p>
          <a:p>
            <a:pPr marL="0" indent="0">
              <a:buNone/>
            </a:pPr>
            <a:endParaRPr lang="en-ZA" sz="2400" b="1" dirty="0"/>
          </a:p>
          <a:p>
            <a:pPr marL="0" indent="0">
              <a:buNone/>
            </a:pPr>
            <a:endParaRPr lang="en-ZA" dirty="0"/>
          </a:p>
          <a:p>
            <a:pPr marL="0" indent="0">
              <a:buNone/>
            </a:pPr>
            <a:r>
              <a:rPr lang="en-ZA" dirty="0"/>
              <a:t> </a:t>
            </a:r>
          </a:p>
        </p:txBody>
      </p:sp>
      <p:sp>
        <p:nvSpPr>
          <p:cNvPr id="13" name="Rectangle 12">
            <a:extLst>
              <a:ext uri="{FF2B5EF4-FFF2-40B4-BE49-F238E27FC236}">
                <a16:creationId xmlns:a16="http://schemas.microsoft.com/office/drawing/2014/main" id="{1D84249B-B5A6-47A9-B742-E968E2823E6A}"/>
              </a:ext>
            </a:extLst>
          </p:cNvPr>
          <p:cNvSpPr/>
          <p:nvPr/>
        </p:nvSpPr>
        <p:spPr>
          <a:xfrm>
            <a:off x="976851" y="3040649"/>
            <a:ext cx="8704043" cy="461665"/>
          </a:xfrm>
          <a:prstGeom prst="rect">
            <a:avLst/>
          </a:prstGeom>
          <a:solidFill>
            <a:schemeClr val="tx2">
              <a:lumMod val="40000"/>
              <a:lumOff val="60000"/>
            </a:schemeClr>
          </a:solidFill>
        </p:spPr>
        <p:txBody>
          <a:bodyPr wrap="square">
            <a:spAutoFit/>
          </a:bodyPr>
          <a:lstStyle/>
          <a:p>
            <a:r>
              <a:rPr lang="en-GB" sz="2400" i="1" dirty="0"/>
              <a:t>Click on the image to see an example of a Risk Assessment Form. </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293" y="2877513"/>
            <a:ext cx="854046" cy="854046"/>
          </a:xfrm>
          <a:prstGeom prst="rect">
            <a:avLst/>
          </a:prstGeom>
        </p:spPr>
      </p:pic>
      <p:sp>
        <p:nvSpPr>
          <p:cNvPr id="6" name="Rectangle 5">
            <a:extLst>
              <a:ext uri="{FF2B5EF4-FFF2-40B4-BE49-F238E27FC236}">
                <a16:creationId xmlns:a16="http://schemas.microsoft.com/office/drawing/2014/main" id="{548FB7C0-F22D-46F7-818A-5AD290A0F7BA}"/>
              </a:ext>
            </a:extLst>
          </p:cNvPr>
          <p:cNvSpPr/>
          <p:nvPr/>
        </p:nvSpPr>
        <p:spPr>
          <a:xfrm>
            <a:off x="3665180" y="3773878"/>
            <a:ext cx="2909014" cy="1691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000" dirty="0"/>
              <a:t>Doc 01- Screenshot of Risk Assessment Form</a:t>
            </a:r>
          </a:p>
          <a:p>
            <a:r>
              <a:rPr lang="en-ZA" sz="2000" i="1" dirty="0"/>
              <a:t>See brief on Slide 34</a:t>
            </a:r>
          </a:p>
        </p:txBody>
      </p:sp>
      <p:pic>
        <p:nvPicPr>
          <p:cNvPr id="3" name="Graphic 2" descr="Magnifying glass">
            <a:extLst>
              <a:ext uri="{FF2B5EF4-FFF2-40B4-BE49-F238E27FC236}">
                <a16:creationId xmlns:a16="http://schemas.microsoft.com/office/drawing/2014/main" id="{C32256F1-26ED-4106-8CD1-9FE3396FCAA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665180" y="3705453"/>
            <a:ext cx="747429" cy="747429"/>
          </a:xfrm>
          <a:prstGeom prst="rect">
            <a:avLst/>
          </a:prstGeom>
        </p:spPr>
      </p:pic>
    </p:spTree>
    <p:custDataLst>
      <p:tags r:id="rId1"/>
    </p:custDataLst>
    <p:extLst>
      <p:ext uri="{BB962C8B-B14F-4D97-AF65-F5344CB8AC3E}">
        <p14:creationId xmlns:p14="http://schemas.microsoft.com/office/powerpoint/2010/main" val="4035321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Complete a risk assessment form</a:t>
            </a:r>
          </a:p>
        </p:txBody>
      </p:sp>
      <p:sp>
        <p:nvSpPr>
          <p:cNvPr id="13" name="Rectangle 12">
            <a:extLst>
              <a:ext uri="{FF2B5EF4-FFF2-40B4-BE49-F238E27FC236}">
                <a16:creationId xmlns:a16="http://schemas.microsoft.com/office/drawing/2014/main" id="{1D84249B-B5A6-47A9-B742-E968E2823E6A}"/>
              </a:ext>
            </a:extLst>
          </p:cNvPr>
          <p:cNvSpPr/>
          <p:nvPr/>
        </p:nvSpPr>
        <p:spPr>
          <a:xfrm>
            <a:off x="1081136" y="2253161"/>
            <a:ext cx="8722960" cy="461665"/>
          </a:xfrm>
          <a:prstGeom prst="rect">
            <a:avLst/>
          </a:prstGeom>
          <a:solidFill>
            <a:schemeClr val="tx2">
              <a:lumMod val="40000"/>
              <a:lumOff val="60000"/>
            </a:schemeClr>
          </a:solidFill>
        </p:spPr>
        <p:txBody>
          <a:bodyPr wrap="square">
            <a:spAutoFit/>
          </a:bodyPr>
          <a:lstStyle/>
          <a:p>
            <a:r>
              <a:rPr lang="en-GB" sz="2400" dirty="0"/>
              <a:t>Click on the video below to watch. </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2577" y="2090025"/>
            <a:ext cx="854046" cy="854046"/>
          </a:xfrm>
          <a:prstGeom prst="rect">
            <a:avLst/>
          </a:prstGeom>
        </p:spPr>
      </p:pic>
      <p:sp>
        <p:nvSpPr>
          <p:cNvPr id="6" name="Rectangle 5">
            <a:extLst>
              <a:ext uri="{FF2B5EF4-FFF2-40B4-BE49-F238E27FC236}">
                <a16:creationId xmlns:a16="http://schemas.microsoft.com/office/drawing/2014/main" id="{548FB7C0-F22D-46F7-818A-5AD290A0F7BA}"/>
              </a:ext>
            </a:extLst>
          </p:cNvPr>
          <p:cNvSpPr/>
          <p:nvPr/>
        </p:nvSpPr>
        <p:spPr>
          <a:xfrm>
            <a:off x="2768368" y="2903647"/>
            <a:ext cx="4308556" cy="2724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000" dirty="0"/>
              <a:t>Video 01- The 6 common hazard controls </a:t>
            </a:r>
          </a:p>
          <a:p>
            <a:r>
              <a:rPr lang="en-ZA" sz="2000" i="1" dirty="0"/>
              <a:t>See Slide 35 for details</a:t>
            </a:r>
          </a:p>
        </p:txBody>
      </p:sp>
      <p:sp>
        <p:nvSpPr>
          <p:cNvPr id="5" name="Content Placeholder 4">
            <a:extLst>
              <a:ext uri="{FF2B5EF4-FFF2-40B4-BE49-F238E27FC236}">
                <a16:creationId xmlns:a16="http://schemas.microsoft.com/office/drawing/2014/main" id="{3CB50516-293A-4AF8-9F77-6EA47737CA7C}"/>
              </a:ext>
            </a:extLst>
          </p:cNvPr>
          <p:cNvSpPr>
            <a:spLocks noGrp="1"/>
          </p:cNvSpPr>
          <p:nvPr>
            <p:ph idx="1"/>
          </p:nvPr>
        </p:nvSpPr>
        <p:spPr>
          <a:xfrm>
            <a:off x="578122" y="1139934"/>
            <a:ext cx="8831461" cy="997449"/>
          </a:xfrm>
        </p:spPr>
        <p:txBody>
          <a:bodyPr>
            <a:noAutofit/>
          </a:bodyPr>
          <a:lstStyle/>
          <a:p>
            <a:pPr marL="0" indent="0">
              <a:buNone/>
            </a:pPr>
            <a:r>
              <a:rPr lang="en-ZA" sz="2400" dirty="0"/>
              <a:t>On the next couple of pages you will see how trainee </a:t>
            </a:r>
            <a:r>
              <a:rPr lang="en-ZA" sz="2400" dirty="0" err="1"/>
              <a:t>Nothemba</a:t>
            </a:r>
            <a:r>
              <a:rPr lang="en-ZA" sz="2400" dirty="0"/>
              <a:t> completes each part of the Risk Assessment Form before she begins the task of installing a geyser. </a:t>
            </a:r>
          </a:p>
        </p:txBody>
      </p:sp>
    </p:spTree>
    <p:custDataLst>
      <p:tags r:id="rId1"/>
    </p:custDataLst>
    <p:extLst>
      <p:ext uri="{BB962C8B-B14F-4D97-AF65-F5344CB8AC3E}">
        <p14:creationId xmlns:p14="http://schemas.microsoft.com/office/powerpoint/2010/main" val="4028487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Test yourself</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5"/>
            <a:ext cx="9437443" cy="4522342"/>
          </a:xfrm>
        </p:spPr>
        <p:txBody>
          <a:bodyPr>
            <a:normAutofit fontScale="55000" lnSpcReduction="20000"/>
          </a:bodyPr>
          <a:lstStyle/>
          <a:p>
            <a:pPr marL="0" indent="0">
              <a:buNone/>
            </a:pPr>
            <a:r>
              <a:rPr lang="en-ZA" sz="3800" dirty="0"/>
              <a:t>Which of the 6 common hazard controls does </a:t>
            </a:r>
            <a:r>
              <a:rPr lang="en-ZA" sz="3800" dirty="0" err="1"/>
              <a:t>Nothemba</a:t>
            </a:r>
            <a:r>
              <a:rPr lang="en-ZA" sz="3800" dirty="0"/>
              <a:t> have to worry about when she is connecting a geyser? </a:t>
            </a:r>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a:buFont typeface="Courier New" panose="02070309020205020404" pitchFamily="49" charset="0"/>
              <a:buChar char="o"/>
            </a:pPr>
            <a:r>
              <a:rPr lang="en-ZA" sz="3800" dirty="0"/>
              <a:t>Control 1- Vehicles, Traffic or Mobile Equipment</a:t>
            </a:r>
          </a:p>
          <a:p>
            <a:pPr>
              <a:buFont typeface="Courier New" panose="02070309020205020404" pitchFamily="49" charset="0"/>
              <a:buChar char="o"/>
            </a:pPr>
            <a:r>
              <a:rPr lang="en-ZA" sz="3800" dirty="0"/>
              <a:t>Control 2- Hazardous material or waste</a:t>
            </a:r>
          </a:p>
          <a:p>
            <a:pPr>
              <a:buFont typeface="Courier New" panose="02070309020205020404" pitchFamily="49" charset="0"/>
              <a:buChar char="o"/>
            </a:pPr>
            <a:r>
              <a:rPr lang="en-ZA" sz="3800" i="1" dirty="0"/>
              <a:t>Control 3-  Electricity, Machinery, Stored Energy or Machine Isolatio</a:t>
            </a:r>
            <a:r>
              <a:rPr lang="en-ZA" sz="3800" dirty="0"/>
              <a:t>n</a:t>
            </a:r>
          </a:p>
          <a:p>
            <a:pPr>
              <a:buFont typeface="Courier New" panose="02070309020205020404" pitchFamily="49" charset="0"/>
              <a:buChar char="o"/>
            </a:pPr>
            <a:r>
              <a:rPr lang="en-ZA" sz="3800" dirty="0"/>
              <a:t>Control 4- </a:t>
            </a:r>
            <a:r>
              <a:rPr lang="en-ZA" sz="3800" i="1" dirty="0"/>
              <a:t>Working at Heights above 2 metres</a:t>
            </a:r>
          </a:p>
          <a:p>
            <a:pPr>
              <a:buFont typeface="Courier New" panose="02070309020205020404" pitchFamily="49" charset="0"/>
              <a:buChar char="o"/>
            </a:pPr>
            <a:r>
              <a:rPr lang="en-ZA" sz="3800" dirty="0"/>
              <a:t>Control 5- Lifting and Material Handling</a:t>
            </a:r>
          </a:p>
          <a:p>
            <a:pPr>
              <a:buFont typeface="Courier New" panose="02070309020205020404" pitchFamily="49" charset="0"/>
              <a:buChar char="o"/>
            </a:pPr>
            <a:r>
              <a:rPr lang="en-ZA" sz="3800" dirty="0"/>
              <a:t>Control 6- Work with Oxy-fuel gas mixtures</a:t>
            </a:r>
            <a:endParaRPr lang="en-ZA" dirty="0"/>
          </a:p>
          <a:p>
            <a:pPr>
              <a:buFont typeface="Courier New" panose="02070309020205020404" pitchFamily="49" charset="0"/>
              <a:buChar char="o"/>
            </a:pPr>
            <a:endParaRPr lang="en-ZA" dirty="0"/>
          </a:p>
        </p:txBody>
      </p:sp>
      <p:sp>
        <p:nvSpPr>
          <p:cNvPr id="13" name="Rectangle 12">
            <a:extLst>
              <a:ext uri="{FF2B5EF4-FFF2-40B4-BE49-F238E27FC236}">
                <a16:creationId xmlns:a16="http://schemas.microsoft.com/office/drawing/2014/main" id="{1D84249B-B5A6-47A9-B742-E968E2823E6A}"/>
              </a:ext>
            </a:extLst>
          </p:cNvPr>
          <p:cNvSpPr/>
          <p:nvPr/>
        </p:nvSpPr>
        <p:spPr>
          <a:xfrm>
            <a:off x="1065649" y="2051847"/>
            <a:ext cx="8722960" cy="830997"/>
          </a:xfrm>
          <a:prstGeom prst="rect">
            <a:avLst/>
          </a:prstGeom>
          <a:solidFill>
            <a:schemeClr val="tx2">
              <a:lumMod val="40000"/>
              <a:lumOff val="60000"/>
            </a:schemeClr>
          </a:solidFill>
        </p:spPr>
        <p:txBody>
          <a:bodyPr wrap="square">
            <a:spAutoFit/>
          </a:bodyPr>
          <a:lstStyle/>
          <a:p>
            <a:r>
              <a:rPr lang="en-GB" sz="2400" dirty="0"/>
              <a:t>Choose the correct answer(s) from the options below and click submit. </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27090" y="1888711"/>
            <a:ext cx="854046" cy="854046"/>
          </a:xfrm>
          <a:prstGeom prst="rect">
            <a:avLst/>
          </a:prstGeom>
        </p:spPr>
      </p:pic>
      <p:sp>
        <p:nvSpPr>
          <p:cNvPr id="8" name="Rectangle 7">
            <a:extLst>
              <a:ext uri="{FF2B5EF4-FFF2-40B4-BE49-F238E27FC236}">
                <a16:creationId xmlns:a16="http://schemas.microsoft.com/office/drawing/2014/main" id="{06BCE08E-D434-4DDB-B0EB-608D8D246337}"/>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1437431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Complete a risk assessment form</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5"/>
            <a:ext cx="9437443" cy="3654318"/>
          </a:xfrm>
        </p:spPr>
        <p:txBody>
          <a:bodyPr>
            <a:normAutofit/>
          </a:bodyPr>
          <a:lstStyle/>
          <a:p>
            <a:pPr marL="0" indent="0">
              <a:buNone/>
            </a:pPr>
            <a:endParaRPr lang="en-ZA" sz="2400" dirty="0"/>
          </a:p>
          <a:p>
            <a:pPr marL="0" indent="0">
              <a:buNone/>
            </a:pPr>
            <a:endParaRPr lang="en-ZA" sz="2400" b="1" dirty="0"/>
          </a:p>
          <a:p>
            <a:pPr marL="0" indent="0">
              <a:buNone/>
            </a:pPr>
            <a:endParaRPr lang="en-ZA" sz="2400" b="1" dirty="0"/>
          </a:p>
          <a:p>
            <a:pPr marL="0" indent="0">
              <a:buNone/>
            </a:pPr>
            <a:endParaRPr lang="en-ZA" dirty="0"/>
          </a:p>
          <a:p>
            <a:pPr marL="0" indent="0">
              <a:buNone/>
            </a:pPr>
            <a:r>
              <a:rPr lang="en-ZA" dirty="0"/>
              <a:t> </a:t>
            </a:r>
          </a:p>
        </p:txBody>
      </p:sp>
      <p:sp>
        <p:nvSpPr>
          <p:cNvPr id="13" name="Rectangle 12">
            <a:extLst>
              <a:ext uri="{FF2B5EF4-FFF2-40B4-BE49-F238E27FC236}">
                <a16:creationId xmlns:a16="http://schemas.microsoft.com/office/drawing/2014/main" id="{1D84249B-B5A6-47A9-B742-E968E2823E6A}"/>
              </a:ext>
            </a:extLst>
          </p:cNvPr>
          <p:cNvSpPr/>
          <p:nvPr/>
        </p:nvSpPr>
        <p:spPr>
          <a:xfrm>
            <a:off x="1065649" y="1356545"/>
            <a:ext cx="8722960" cy="830997"/>
          </a:xfrm>
          <a:prstGeom prst="rect">
            <a:avLst/>
          </a:prstGeom>
          <a:solidFill>
            <a:schemeClr val="tx2">
              <a:lumMod val="40000"/>
              <a:lumOff val="60000"/>
            </a:schemeClr>
          </a:solidFill>
        </p:spPr>
        <p:txBody>
          <a:bodyPr wrap="square">
            <a:spAutoFit/>
          </a:bodyPr>
          <a:lstStyle/>
          <a:p>
            <a:r>
              <a:rPr lang="en-GB" sz="2400" dirty="0"/>
              <a:t>Click on the video below to watch as </a:t>
            </a:r>
            <a:r>
              <a:rPr lang="en-GB" sz="2400" dirty="0" err="1"/>
              <a:t>Nothemba</a:t>
            </a:r>
            <a:r>
              <a:rPr lang="en-GB" sz="2400" dirty="0"/>
              <a:t> works through the 6 safety questions. </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27090" y="1193409"/>
            <a:ext cx="854046" cy="854046"/>
          </a:xfrm>
          <a:prstGeom prst="rect">
            <a:avLst/>
          </a:prstGeom>
        </p:spPr>
      </p:pic>
      <p:sp>
        <p:nvSpPr>
          <p:cNvPr id="6" name="Rectangle 5">
            <a:extLst>
              <a:ext uri="{FF2B5EF4-FFF2-40B4-BE49-F238E27FC236}">
                <a16:creationId xmlns:a16="http://schemas.microsoft.com/office/drawing/2014/main" id="{548FB7C0-F22D-46F7-818A-5AD290A0F7BA}"/>
              </a:ext>
            </a:extLst>
          </p:cNvPr>
          <p:cNvSpPr/>
          <p:nvPr/>
        </p:nvSpPr>
        <p:spPr>
          <a:xfrm>
            <a:off x="2575421" y="2712058"/>
            <a:ext cx="4308556" cy="2724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000" dirty="0"/>
              <a:t>Video 02- The 6 safety questions</a:t>
            </a:r>
          </a:p>
          <a:p>
            <a:r>
              <a:rPr lang="en-ZA" sz="2000" i="1" dirty="0"/>
              <a:t>See Slide 36 for details</a:t>
            </a:r>
          </a:p>
          <a:p>
            <a:endParaRPr lang="en-ZA" sz="2000" dirty="0"/>
          </a:p>
        </p:txBody>
      </p:sp>
    </p:spTree>
    <p:custDataLst>
      <p:tags r:id="rId1"/>
    </p:custDataLst>
    <p:extLst>
      <p:ext uri="{BB962C8B-B14F-4D97-AF65-F5344CB8AC3E}">
        <p14:creationId xmlns:p14="http://schemas.microsoft.com/office/powerpoint/2010/main" val="1941254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Test yourself</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5"/>
            <a:ext cx="9437443" cy="4522342"/>
          </a:xfrm>
        </p:spPr>
        <p:txBody>
          <a:bodyPr>
            <a:normAutofit fontScale="92500" lnSpcReduction="20000"/>
          </a:bodyPr>
          <a:lstStyle/>
          <a:p>
            <a:pPr marL="0" indent="0">
              <a:buNone/>
            </a:pPr>
            <a:r>
              <a:rPr lang="en-ZA" sz="2800" dirty="0"/>
              <a:t>What are the six safety questions </a:t>
            </a:r>
            <a:r>
              <a:rPr lang="en-ZA" sz="2800" dirty="0" err="1"/>
              <a:t>Nothemba</a:t>
            </a:r>
            <a:r>
              <a:rPr lang="en-ZA" sz="2800" dirty="0"/>
              <a:t> needs to think about?</a:t>
            </a:r>
            <a:br>
              <a:rPr lang="en-ZA" sz="2800" dirty="0"/>
            </a:br>
            <a:br>
              <a:rPr lang="en-ZA" sz="2800" dirty="0"/>
            </a:br>
            <a:endParaRPr lang="en-ZA" sz="2800" dirty="0"/>
          </a:p>
          <a:p>
            <a:pPr marL="0" indent="0">
              <a:buNone/>
            </a:pPr>
            <a:r>
              <a:rPr lang="en-ZA" sz="2800" dirty="0"/>
              <a:t> </a:t>
            </a:r>
          </a:p>
          <a:p>
            <a:pPr>
              <a:buFont typeface="Courier New" panose="02070309020205020404" pitchFamily="49" charset="0"/>
              <a:buChar char="o"/>
            </a:pPr>
            <a:r>
              <a:rPr lang="en-ZA" sz="2600" dirty="0"/>
              <a:t> </a:t>
            </a:r>
            <a:r>
              <a:rPr lang="en-ZA" sz="2600" i="1" dirty="0"/>
              <a:t>Do I have the correct tools and equipment to do this safely? </a:t>
            </a:r>
          </a:p>
          <a:p>
            <a:pPr>
              <a:buFont typeface="Courier New" panose="02070309020205020404" pitchFamily="49" charset="0"/>
              <a:buChar char="o"/>
            </a:pPr>
            <a:r>
              <a:rPr lang="en-ZA" sz="2600" dirty="0"/>
              <a:t> Do I feel like doing this job today? </a:t>
            </a:r>
          </a:p>
          <a:p>
            <a:pPr>
              <a:buFont typeface="Courier New" panose="02070309020205020404" pitchFamily="49" charset="0"/>
              <a:buChar char="o"/>
            </a:pPr>
            <a:r>
              <a:rPr lang="en-ZA" sz="2600" dirty="0"/>
              <a:t> </a:t>
            </a:r>
            <a:r>
              <a:rPr lang="en-ZA" sz="2600" i="1" dirty="0"/>
              <a:t>Is everything the same as the last time I did this task?</a:t>
            </a:r>
          </a:p>
          <a:p>
            <a:pPr>
              <a:buFont typeface="Courier New" panose="02070309020205020404" pitchFamily="49" charset="0"/>
              <a:buChar char="o"/>
            </a:pPr>
            <a:r>
              <a:rPr lang="en-ZA" sz="2600" dirty="0"/>
              <a:t> </a:t>
            </a:r>
            <a:r>
              <a:rPr lang="en-ZA" sz="2600" i="1" dirty="0"/>
              <a:t>Do I have all the correct PPE to preform the task safely?</a:t>
            </a:r>
          </a:p>
          <a:p>
            <a:pPr>
              <a:buFont typeface="Courier New" panose="02070309020205020404" pitchFamily="49" charset="0"/>
              <a:buChar char="o"/>
            </a:pPr>
            <a:r>
              <a:rPr lang="en-ZA" sz="2600" dirty="0"/>
              <a:t> </a:t>
            </a:r>
            <a:r>
              <a:rPr lang="en-ZA" sz="2600" i="1" dirty="0"/>
              <a:t>Do I know the plan or procedure to do this task safely?</a:t>
            </a:r>
          </a:p>
          <a:p>
            <a:pPr>
              <a:buFont typeface="Courier New" panose="02070309020205020404" pitchFamily="49" charset="0"/>
              <a:buChar char="o"/>
            </a:pPr>
            <a:r>
              <a:rPr lang="en-ZA" sz="2600" dirty="0"/>
              <a:t> Is the work area comfortable enough to preform the task? </a:t>
            </a:r>
          </a:p>
          <a:p>
            <a:pPr>
              <a:buFont typeface="Courier New" panose="02070309020205020404" pitchFamily="49" charset="0"/>
              <a:buChar char="o"/>
            </a:pPr>
            <a:r>
              <a:rPr lang="en-ZA" sz="2600" dirty="0"/>
              <a:t> </a:t>
            </a:r>
            <a:r>
              <a:rPr lang="en-ZA" sz="2600" i="1" dirty="0"/>
              <a:t>Am I authorised to do this task?</a:t>
            </a:r>
          </a:p>
          <a:p>
            <a:pPr>
              <a:buFont typeface="Courier New" panose="02070309020205020404" pitchFamily="49" charset="0"/>
              <a:buChar char="o"/>
            </a:pPr>
            <a:r>
              <a:rPr lang="en-ZA" sz="2600" dirty="0"/>
              <a:t> </a:t>
            </a:r>
            <a:r>
              <a:rPr lang="en-ZA" sz="2600" i="1" dirty="0"/>
              <a:t>Is the work area safe to preform the task?</a:t>
            </a:r>
          </a:p>
          <a:p>
            <a:pPr>
              <a:buFont typeface="Courier New" panose="02070309020205020404" pitchFamily="49" charset="0"/>
              <a:buChar char="o"/>
            </a:pPr>
            <a:r>
              <a:rPr lang="en-ZA" sz="2600" dirty="0"/>
              <a:t> Do I have a colleague to help me do this task? </a:t>
            </a:r>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a:buFont typeface="Courier New" panose="02070309020205020404" pitchFamily="49" charset="0"/>
              <a:buChar char="o"/>
            </a:pPr>
            <a:endParaRPr lang="en-ZA" dirty="0"/>
          </a:p>
        </p:txBody>
      </p:sp>
      <p:sp>
        <p:nvSpPr>
          <p:cNvPr id="13" name="Rectangle 12">
            <a:extLst>
              <a:ext uri="{FF2B5EF4-FFF2-40B4-BE49-F238E27FC236}">
                <a16:creationId xmlns:a16="http://schemas.microsoft.com/office/drawing/2014/main" id="{1D84249B-B5A6-47A9-B742-E968E2823E6A}"/>
              </a:ext>
            </a:extLst>
          </p:cNvPr>
          <p:cNvSpPr/>
          <p:nvPr/>
        </p:nvSpPr>
        <p:spPr>
          <a:xfrm>
            <a:off x="1081136" y="1657878"/>
            <a:ext cx="8722960" cy="461665"/>
          </a:xfrm>
          <a:prstGeom prst="rect">
            <a:avLst/>
          </a:prstGeom>
          <a:solidFill>
            <a:schemeClr val="tx2">
              <a:lumMod val="40000"/>
              <a:lumOff val="60000"/>
            </a:schemeClr>
          </a:solidFill>
        </p:spPr>
        <p:txBody>
          <a:bodyPr wrap="square">
            <a:spAutoFit/>
          </a:bodyPr>
          <a:lstStyle/>
          <a:p>
            <a:r>
              <a:rPr lang="en-GB" sz="2400" dirty="0"/>
              <a:t>Choose the correct answers from the options below and click submit. </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2577" y="1494742"/>
            <a:ext cx="854046" cy="854046"/>
          </a:xfrm>
          <a:prstGeom prst="rect">
            <a:avLst/>
          </a:prstGeom>
        </p:spPr>
      </p:pic>
      <p:sp>
        <p:nvSpPr>
          <p:cNvPr id="8" name="Rectangle 7">
            <a:extLst>
              <a:ext uri="{FF2B5EF4-FFF2-40B4-BE49-F238E27FC236}">
                <a16:creationId xmlns:a16="http://schemas.microsoft.com/office/drawing/2014/main" id="{06BCE08E-D434-4DDB-B0EB-608D8D246337}"/>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1010646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Test yourself</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5"/>
            <a:ext cx="9437443" cy="4522342"/>
          </a:xfrm>
        </p:spPr>
        <p:txBody>
          <a:bodyPr>
            <a:normAutofit/>
          </a:bodyPr>
          <a:lstStyle/>
          <a:p>
            <a:pPr marL="0" indent="0">
              <a:buNone/>
            </a:pPr>
            <a:r>
              <a:rPr lang="en-ZA" sz="2400" dirty="0"/>
              <a:t>If </a:t>
            </a:r>
            <a:r>
              <a:rPr lang="en-ZA" sz="2400" dirty="0" err="1"/>
              <a:t>Nothemba</a:t>
            </a:r>
            <a:r>
              <a:rPr lang="en-ZA" sz="2400" dirty="0"/>
              <a:t> answers “No” or “Not sure” to any of the 6 Safety questions what should she do? </a:t>
            </a:r>
          </a:p>
          <a:p>
            <a:pPr marL="0" indent="0">
              <a:buNone/>
            </a:pPr>
            <a:endParaRPr lang="en-ZA" sz="3800" dirty="0"/>
          </a:p>
          <a:p>
            <a:pPr marL="0" indent="0">
              <a:buNone/>
            </a:pPr>
            <a:endParaRPr lang="en-ZA" sz="3800" dirty="0"/>
          </a:p>
          <a:p>
            <a:pPr>
              <a:buFont typeface="Courier New" panose="02070309020205020404" pitchFamily="49" charset="0"/>
              <a:buChar char="o"/>
            </a:pPr>
            <a:r>
              <a:rPr lang="en-ZA" sz="2400" dirty="0"/>
              <a:t>She doesn’t have to do anything, it’s just good to know the information.</a:t>
            </a:r>
          </a:p>
          <a:p>
            <a:pPr>
              <a:buFont typeface="Courier New" panose="02070309020205020404" pitchFamily="49" charset="0"/>
              <a:buChar char="o"/>
            </a:pPr>
            <a:r>
              <a:rPr lang="en-ZA" sz="2400" i="1" dirty="0"/>
              <a:t>She should call her supervisor who will help her correct the situation before she carries on.</a:t>
            </a:r>
          </a:p>
          <a:p>
            <a:pPr>
              <a:buFont typeface="Courier New" panose="02070309020205020404" pitchFamily="49" charset="0"/>
              <a:buChar char="o"/>
            </a:pPr>
            <a:r>
              <a:rPr lang="en-ZA" sz="2400" dirty="0"/>
              <a:t>She should make a copy of the form and give it to her supervisor.</a:t>
            </a:r>
          </a:p>
          <a:p>
            <a:pPr marL="0" indent="0">
              <a:buNone/>
            </a:pPr>
            <a:endParaRPr lang="en-ZA" sz="24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a:buFont typeface="Courier New" panose="02070309020205020404" pitchFamily="49" charset="0"/>
              <a:buChar char="o"/>
            </a:pPr>
            <a:endParaRPr lang="en-ZA" dirty="0"/>
          </a:p>
        </p:txBody>
      </p:sp>
      <p:sp>
        <p:nvSpPr>
          <p:cNvPr id="13" name="Rectangle 12">
            <a:extLst>
              <a:ext uri="{FF2B5EF4-FFF2-40B4-BE49-F238E27FC236}">
                <a16:creationId xmlns:a16="http://schemas.microsoft.com/office/drawing/2014/main" id="{1D84249B-B5A6-47A9-B742-E968E2823E6A}"/>
              </a:ext>
            </a:extLst>
          </p:cNvPr>
          <p:cNvSpPr/>
          <p:nvPr/>
        </p:nvSpPr>
        <p:spPr>
          <a:xfrm>
            <a:off x="1065649" y="2144230"/>
            <a:ext cx="8722960" cy="461665"/>
          </a:xfrm>
          <a:prstGeom prst="rect">
            <a:avLst/>
          </a:prstGeom>
          <a:solidFill>
            <a:schemeClr val="tx2">
              <a:lumMod val="40000"/>
              <a:lumOff val="60000"/>
            </a:schemeClr>
          </a:solidFill>
        </p:spPr>
        <p:txBody>
          <a:bodyPr wrap="square">
            <a:spAutoFit/>
          </a:bodyPr>
          <a:lstStyle/>
          <a:p>
            <a:r>
              <a:rPr lang="en-GB" sz="2400" dirty="0"/>
              <a:t>Choose the correct answer from the options below and click submit. </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27090" y="1981094"/>
            <a:ext cx="854046" cy="854046"/>
          </a:xfrm>
          <a:prstGeom prst="rect">
            <a:avLst/>
          </a:prstGeom>
        </p:spPr>
      </p:pic>
      <p:sp>
        <p:nvSpPr>
          <p:cNvPr id="8" name="Rectangle 7">
            <a:extLst>
              <a:ext uri="{FF2B5EF4-FFF2-40B4-BE49-F238E27FC236}">
                <a16:creationId xmlns:a16="http://schemas.microsoft.com/office/drawing/2014/main" id="{06BCE08E-D434-4DDB-B0EB-608D8D246337}"/>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1731751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Complete a risk assessment form</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35279" y="1275275"/>
            <a:ext cx="9437443" cy="1604449"/>
          </a:xfrm>
        </p:spPr>
        <p:txBody>
          <a:bodyPr>
            <a:normAutofit fontScale="55000" lnSpcReduction="20000"/>
          </a:bodyPr>
          <a:lstStyle/>
          <a:p>
            <a:pPr marL="0" indent="0">
              <a:buNone/>
            </a:pPr>
            <a:r>
              <a:rPr lang="en-ZA" sz="4400" dirty="0"/>
              <a:t>In this final video you will see how </a:t>
            </a:r>
            <a:r>
              <a:rPr lang="en-ZA" sz="4400" dirty="0" err="1"/>
              <a:t>Nothemba</a:t>
            </a:r>
            <a:r>
              <a:rPr lang="en-ZA" sz="4400" dirty="0"/>
              <a:t> identifies the hazards in her workplace and completes the risk rating table to determine the level of risk of each hazard. </a:t>
            </a:r>
            <a:endParaRPr lang="en-ZA" sz="4400" b="1" dirty="0"/>
          </a:p>
          <a:p>
            <a:pPr marL="0" indent="0">
              <a:buNone/>
            </a:pPr>
            <a:endParaRPr lang="en-ZA" sz="2400" b="1" dirty="0"/>
          </a:p>
          <a:p>
            <a:pPr marL="0" indent="0">
              <a:buNone/>
            </a:pPr>
            <a:endParaRPr lang="en-ZA" dirty="0"/>
          </a:p>
          <a:p>
            <a:pPr marL="0" indent="0">
              <a:buNone/>
            </a:pPr>
            <a:r>
              <a:rPr lang="en-ZA" dirty="0"/>
              <a:t> </a:t>
            </a:r>
          </a:p>
        </p:txBody>
      </p:sp>
      <p:sp>
        <p:nvSpPr>
          <p:cNvPr id="13" name="Rectangle 12">
            <a:extLst>
              <a:ext uri="{FF2B5EF4-FFF2-40B4-BE49-F238E27FC236}">
                <a16:creationId xmlns:a16="http://schemas.microsoft.com/office/drawing/2014/main" id="{1D84249B-B5A6-47A9-B742-E968E2823E6A}"/>
              </a:ext>
            </a:extLst>
          </p:cNvPr>
          <p:cNvSpPr/>
          <p:nvPr/>
        </p:nvSpPr>
        <p:spPr>
          <a:xfrm>
            <a:off x="1081136" y="2203998"/>
            <a:ext cx="8722960" cy="461665"/>
          </a:xfrm>
          <a:prstGeom prst="rect">
            <a:avLst/>
          </a:prstGeom>
          <a:solidFill>
            <a:schemeClr val="tx2">
              <a:lumMod val="40000"/>
              <a:lumOff val="60000"/>
            </a:schemeClr>
          </a:solidFill>
        </p:spPr>
        <p:txBody>
          <a:bodyPr wrap="square">
            <a:spAutoFit/>
          </a:bodyPr>
          <a:lstStyle/>
          <a:p>
            <a:r>
              <a:rPr lang="en-GB" sz="2400" dirty="0"/>
              <a:t>Click on the video for more information.</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2577" y="2040862"/>
            <a:ext cx="854046" cy="854046"/>
          </a:xfrm>
          <a:prstGeom prst="rect">
            <a:avLst/>
          </a:prstGeom>
        </p:spPr>
      </p:pic>
      <p:sp>
        <p:nvSpPr>
          <p:cNvPr id="6" name="Rectangle 5">
            <a:extLst>
              <a:ext uri="{FF2B5EF4-FFF2-40B4-BE49-F238E27FC236}">
                <a16:creationId xmlns:a16="http://schemas.microsoft.com/office/drawing/2014/main" id="{548FB7C0-F22D-46F7-818A-5AD290A0F7BA}"/>
              </a:ext>
            </a:extLst>
          </p:cNvPr>
          <p:cNvSpPr/>
          <p:nvPr/>
        </p:nvSpPr>
        <p:spPr>
          <a:xfrm>
            <a:off x="2692867" y="2828799"/>
            <a:ext cx="4308556" cy="2724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000" dirty="0"/>
              <a:t>Video 03- Identify the hazards and complete risk rating table</a:t>
            </a:r>
          </a:p>
          <a:p>
            <a:r>
              <a:rPr lang="en-ZA" sz="2000" i="1" dirty="0"/>
              <a:t>See Slide 37 for details</a:t>
            </a:r>
          </a:p>
          <a:p>
            <a:endParaRPr lang="en-ZA" sz="2000" dirty="0"/>
          </a:p>
        </p:txBody>
      </p:sp>
    </p:spTree>
    <p:custDataLst>
      <p:tags r:id="rId1"/>
    </p:custDataLst>
    <p:extLst>
      <p:ext uri="{BB962C8B-B14F-4D97-AF65-F5344CB8AC3E}">
        <p14:creationId xmlns:p14="http://schemas.microsoft.com/office/powerpoint/2010/main" val="166969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Test yourself</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5"/>
            <a:ext cx="9437443" cy="4522342"/>
          </a:xfrm>
        </p:spPr>
        <p:txBody>
          <a:bodyPr>
            <a:normAutofit/>
          </a:bodyPr>
          <a:lstStyle/>
          <a:p>
            <a:pPr marL="0" indent="0">
              <a:buNone/>
            </a:pPr>
            <a:r>
              <a:rPr lang="en-ZA" sz="2400" dirty="0"/>
              <a:t>What are some of the hazards that </a:t>
            </a:r>
            <a:r>
              <a:rPr lang="en-ZA" sz="2400" dirty="0" err="1"/>
              <a:t>Nothemba</a:t>
            </a:r>
            <a:r>
              <a:rPr lang="en-ZA" sz="2400" dirty="0"/>
              <a:t> identified?</a:t>
            </a:r>
            <a:br>
              <a:rPr lang="en-ZA" sz="2400" dirty="0"/>
            </a:br>
            <a:r>
              <a:rPr lang="en-ZA" sz="2400" dirty="0"/>
              <a:t> </a:t>
            </a:r>
          </a:p>
          <a:p>
            <a:pPr marL="0" indent="0">
              <a:buNone/>
            </a:pPr>
            <a:endParaRPr lang="en-ZA" sz="3800" dirty="0"/>
          </a:p>
          <a:p>
            <a:pPr>
              <a:buFont typeface="Courier New" panose="02070309020205020404" pitchFamily="49" charset="0"/>
              <a:buChar char="o"/>
            </a:pPr>
            <a:r>
              <a:rPr lang="en-ZA" sz="2400" i="1" dirty="0"/>
              <a:t>Climbing a ladder to get to geyser</a:t>
            </a:r>
          </a:p>
          <a:p>
            <a:pPr>
              <a:buFont typeface="Courier New" panose="02070309020205020404" pitchFamily="49" charset="0"/>
              <a:buChar char="o"/>
            </a:pPr>
            <a:r>
              <a:rPr lang="en-ZA" sz="2400" i="1" dirty="0"/>
              <a:t>Working with electricity</a:t>
            </a:r>
          </a:p>
          <a:p>
            <a:pPr>
              <a:buFont typeface="Courier New" panose="02070309020205020404" pitchFamily="49" charset="0"/>
              <a:buChar char="o"/>
            </a:pPr>
            <a:r>
              <a:rPr lang="en-ZA" sz="2400" i="1" dirty="0"/>
              <a:t>Working with tools</a:t>
            </a:r>
          </a:p>
          <a:p>
            <a:pPr>
              <a:buFont typeface="Courier New" panose="02070309020205020404" pitchFamily="49" charset="0"/>
              <a:buChar char="o"/>
            </a:pPr>
            <a:r>
              <a:rPr lang="en-ZA" sz="2400" dirty="0"/>
              <a:t>Oil spillage</a:t>
            </a:r>
          </a:p>
          <a:p>
            <a:pPr>
              <a:buFont typeface="Courier New" panose="02070309020205020404" pitchFamily="49" charset="0"/>
              <a:buChar char="o"/>
            </a:pPr>
            <a:r>
              <a:rPr lang="en-ZA" sz="2400" dirty="0"/>
              <a:t>Noise pollution</a:t>
            </a:r>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a:buFont typeface="Courier New" panose="02070309020205020404" pitchFamily="49" charset="0"/>
              <a:buChar char="o"/>
            </a:pPr>
            <a:endParaRPr lang="en-ZA" dirty="0"/>
          </a:p>
        </p:txBody>
      </p:sp>
      <p:sp>
        <p:nvSpPr>
          <p:cNvPr id="13" name="Rectangle 12">
            <a:extLst>
              <a:ext uri="{FF2B5EF4-FFF2-40B4-BE49-F238E27FC236}">
                <a16:creationId xmlns:a16="http://schemas.microsoft.com/office/drawing/2014/main" id="{1D84249B-B5A6-47A9-B742-E968E2823E6A}"/>
              </a:ext>
            </a:extLst>
          </p:cNvPr>
          <p:cNvSpPr/>
          <p:nvPr/>
        </p:nvSpPr>
        <p:spPr>
          <a:xfrm>
            <a:off x="1065649" y="1682565"/>
            <a:ext cx="8722960" cy="461665"/>
          </a:xfrm>
          <a:prstGeom prst="rect">
            <a:avLst/>
          </a:prstGeom>
          <a:solidFill>
            <a:schemeClr val="tx2">
              <a:lumMod val="40000"/>
              <a:lumOff val="60000"/>
            </a:schemeClr>
          </a:solidFill>
        </p:spPr>
        <p:txBody>
          <a:bodyPr wrap="square">
            <a:spAutoFit/>
          </a:bodyPr>
          <a:lstStyle/>
          <a:p>
            <a:r>
              <a:rPr lang="en-GB" sz="2400" dirty="0"/>
              <a:t>Choose the correct answer from the options below and click submit. </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27090" y="1519429"/>
            <a:ext cx="854046" cy="854046"/>
          </a:xfrm>
          <a:prstGeom prst="rect">
            <a:avLst/>
          </a:prstGeom>
        </p:spPr>
      </p:pic>
      <p:sp>
        <p:nvSpPr>
          <p:cNvPr id="8" name="Rectangle 7">
            <a:extLst>
              <a:ext uri="{FF2B5EF4-FFF2-40B4-BE49-F238E27FC236}">
                <a16:creationId xmlns:a16="http://schemas.microsoft.com/office/drawing/2014/main" id="{06BCE08E-D434-4DDB-B0EB-608D8D246337}"/>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2074471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Test yourself</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68781" y="1157005"/>
            <a:ext cx="6790148" cy="4522342"/>
          </a:xfrm>
        </p:spPr>
        <p:txBody>
          <a:bodyPr>
            <a:normAutofit/>
          </a:bodyPr>
          <a:lstStyle/>
          <a:p>
            <a:pPr marL="0" indent="0">
              <a:buNone/>
            </a:pPr>
            <a:br>
              <a:rPr lang="en-ZA" sz="2400" dirty="0"/>
            </a:br>
            <a:r>
              <a:rPr lang="en-ZA" sz="2400" dirty="0"/>
              <a:t> </a:t>
            </a:r>
          </a:p>
          <a:p>
            <a:pPr marL="0" indent="0">
              <a:buNone/>
            </a:pPr>
            <a:endParaRPr lang="en-ZA" sz="3800" dirty="0"/>
          </a:p>
          <a:p>
            <a:pPr>
              <a:buFont typeface="Courier New" panose="02070309020205020404" pitchFamily="49" charset="0"/>
              <a:buChar char="o"/>
            </a:pPr>
            <a:r>
              <a:rPr lang="en-ZA" sz="2400" i="1" dirty="0"/>
              <a:t>3 on the bottom scale and 4 on the consequence scale </a:t>
            </a:r>
          </a:p>
          <a:p>
            <a:pPr>
              <a:buFont typeface="Courier New" panose="02070309020205020404" pitchFamily="49" charset="0"/>
              <a:buChar char="o"/>
            </a:pPr>
            <a:r>
              <a:rPr lang="en-ZA" sz="2400" dirty="0"/>
              <a:t>2 on the bottom scale and 3 on the consequence scale</a:t>
            </a:r>
          </a:p>
          <a:p>
            <a:pPr>
              <a:buFont typeface="Courier New" panose="02070309020205020404" pitchFamily="49" charset="0"/>
              <a:buChar char="o"/>
            </a:pPr>
            <a:r>
              <a:rPr lang="en-ZA" sz="2400" dirty="0"/>
              <a:t>5 on the bottom scale and 4 on the consequence scale </a:t>
            </a:r>
            <a:endParaRPr lang="en-ZA" sz="2400" i="1" dirty="0"/>
          </a:p>
          <a:p>
            <a:pPr marL="0" indent="0">
              <a:buNone/>
            </a:pPr>
            <a:endParaRPr lang="en-ZA" sz="3800" dirty="0"/>
          </a:p>
          <a:p>
            <a:pPr>
              <a:buFont typeface="Courier New" panose="02070309020205020404" pitchFamily="49" charset="0"/>
              <a:buChar char="o"/>
            </a:pPr>
            <a:endParaRPr lang="en-ZA" sz="2400" i="1"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a:buFont typeface="Courier New" panose="02070309020205020404" pitchFamily="49" charset="0"/>
              <a:buChar char="o"/>
            </a:pPr>
            <a:endParaRPr lang="en-ZA" dirty="0"/>
          </a:p>
        </p:txBody>
      </p:sp>
      <p:sp>
        <p:nvSpPr>
          <p:cNvPr id="13" name="Rectangle 12">
            <a:extLst>
              <a:ext uri="{FF2B5EF4-FFF2-40B4-BE49-F238E27FC236}">
                <a16:creationId xmlns:a16="http://schemas.microsoft.com/office/drawing/2014/main" id="{1D84249B-B5A6-47A9-B742-E968E2823E6A}"/>
              </a:ext>
            </a:extLst>
          </p:cNvPr>
          <p:cNvSpPr/>
          <p:nvPr/>
        </p:nvSpPr>
        <p:spPr>
          <a:xfrm>
            <a:off x="1047634" y="1967243"/>
            <a:ext cx="8722960" cy="461665"/>
          </a:xfrm>
          <a:prstGeom prst="rect">
            <a:avLst/>
          </a:prstGeom>
          <a:solidFill>
            <a:schemeClr val="tx2">
              <a:lumMod val="40000"/>
              <a:lumOff val="60000"/>
            </a:schemeClr>
          </a:solidFill>
        </p:spPr>
        <p:txBody>
          <a:bodyPr wrap="square">
            <a:spAutoFit/>
          </a:bodyPr>
          <a:lstStyle/>
          <a:p>
            <a:r>
              <a:rPr lang="en-GB" sz="2400" dirty="0"/>
              <a:t>Choose the correct answer from the options below and click submit. </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9075" y="1804107"/>
            <a:ext cx="854046" cy="854046"/>
          </a:xfrm>
          <a:prstGeom prst="rect">
            <a:avLst/>
          </a:prstGeom>
        </p:spPr>
      </p:pic>
      <p:sp>
        <p:nvSpPr>
          <p:cNvPr id="8" name="Rectangle 7">
            <a:extLst>
              <a:ext uri="{FF2B5EF4-FFF2-40B4-BE49-F238E27FC236}">
                <a16:creationId xmlns:a16="http://schemas.microsoft.com/office/drawing/2014/main" id="{06BCE08E-D434-4DDB-B0EB-608D8D246337}"/>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pic>
        <p:nvPicPr>
          <p:cNvPr id="7" name="Picture 6">
            <a:extLst>
              <a:ext uri="{FF2B5EF4-FFF2-40B4-BE49-F238E27FC236}">
                <a16:creationId xmlns:a16="http://schemas.microsoft.com/office/drawing/2014/main" id="{337E536E-3925-4076-881A-4590D6BBB2D7}"/>
              </a:ext>
            </a:extLst>
          </p:cNvPr>
          <p:cNvPicPr>
            <a:picLocks noChangeAspect="1"/>
          </p:cNvPicPr>
          <p:nvPr/>
        </p:nvPicPr>
        <p:blipFill rotWithShape="1">
          <a:blip r:embed="rId6"/>
          <a:srcRect l="16061" t="16579" r="23889" b="20008"/>
          <a:stretch/>
        </p:blipFill>
        <p:spPr>
          <a:xfrm>
            <a:off x="7071747" y="2495639"/>
            <a:ext cx="3127720" cy="2580369"/>
          </a:xfrm>
          <a:prstGeom prst="rect">
            <a:avLst/>
          </a:prstGeom>
        </p:spPr>
      </p:pic>
      <p:sp>
        <p:nvSpPr>
          <p:cNvPr id="2" name="Rectangle 1">
            <a:extLst>
              <a:ext uri="{FF2B5EF4-FFF2-40B4-BE49-F238E27FC236}">
                <a16:creationId xmlns:a16="http://schemas.microsoft.com/office/drawing/2014/main" id="{7CF1A486-DBD3-4866-81DB-269449C571C7}"/>
              </a:ext>
            </a:extLst>
          </p:cNvPr>
          <p:cNvSpPr/>
          <p:nvPr/>
        </p:nvSpPr>
        <p:spPr>
          <a:xfrm>
            <a:off x="468781" y="964277"/>
            <a:ext cx="9770594" cy="954107"/>
          </a:xfrm>
          <a:prstGeom prst="rect">
            <a:avLst/>
          </a:prstGeom>
        </p:spPr>
        <p:txBody>
          <a:bodyPr wrap="square">
            <a:spAutoFit/>
          </a:bodyPr>
          <a:lstStyle/>
          <a:p>
            <a:r>
              <a:rPr lang="en-ZA" sz="2800" dirty="0"/>
              <a:t>At what level did </a:t>
            </a:r>
            <a:r>
              <a:rPr lang="en-ZA" sz="2800" dirty="0" err="1"/>
              <a:t>Nothemba</a:t>
            </a:r>
            <a:r>
              <a:rPr lang="en-ZA" sz="2800" dirty="0"/>
              <a:t> rate: Climbing a ladder to get to the geyser?</a:t>
            </a:r>
          </a:p>
        </p:txBody>
      </p:sp>
    </p:spTree>
    <p:custDataLst>
      <p:tags r:id="rId1"/>
    </p:custDataLst>
    <p:extLst>
      <p:ext uri="{BB962C8B-B14F-4D97-AF65-F5344CB8AC3E}">
        <p14:creationId xmlns:p14="http://schemas.microsoft.com/office/powerpoint/2010/main" val="2432176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Outcomes </a:t>
            </a:r>
          </a:p>
        </p:txBody>
      </p:sp>
      <p:sp>
        <p:nvSpPr>
          <p:cNvPr id="3" name="Content Placeholder 2"/>
          <p:cNvSpPr>
            <a:spLocks noGrp="1"/>
          </p:cNvSpPr>
          <p:nvPr>
            <p:ph idx="1"/>
          </p:nvPr>
        </p:nvSpPr>
        <p:spPr>
          <a:xfrm>
            <a:off x="518900" y="1256757"/>
            <a:ext cx="9276622" cy="3469988"/>
          </a:xfrm>
        </p:spPr>
        <p:txBody>
          <a:bodyPr>
            <a:noAutofit/>
          </a:bodyPr>
          <a:lstStyle/>
          <a:p>
            <a:pPr marL="0" indent="0">
              <a:buNone/>
            </a:pPr>
            <a:r>
              <a:rPr lang="en-GB" sz="2400" dirty="0"/>
              <a:t>By the end of this unit you should be able to: </a:t>
            </a:r>
          </a:p>
          <a:p>
            <a:r>
              <a:rPr lang="en-GB" sz="2400" dirty="0"/>
              <a:t>Identify a hazard</a:t>
            </a:r>
          </a:p>
          <a:p>
            <a:r>
              <a:rPr lang="en-GB" sz="2400" dirty="0"/>
              <a:t>Give a definition for the work ‘risk’.</a:t>
            </a:r>
          </a:p>
          <a:p>
            <a:r>
              <a:rPr lang="en-GB" sz="2400" dirty="0"/>
              <a:t>Identify where various scenarios fall on a scale from low to high risk</a:t>
            </a:r>
          </a:p>
          <a:p>
            <a:r>
              <a:rPr lang="en-GB" sz="2400" dirty="0"/>
              <a:t>Conduct a risk assessment </a:t>
            </a:r>
          </a:p>
          <a:p>
            <a:pPr marL="0" indent="0">
              <a:buNone/>
            </a:pPr>
            <a:endParaRPr lang="en-GB" sz="2400" dirty="0"/>
          </a:p>
          <a:p>
            <a:pPr marL="0" indent="0">
              <a:buNone/>
            </a:pPr>
            <a:endParaRPr lang="en-GB" dirty="0"/>
          </a:p>
          <a:p>
            <a:pPr marL="0" indent="0">
              <a:buNone/>
            </a:pPr>
            <a:endParaRPr lang="en-GB" dirty="0"/>
          </a:p>
        </p:txBody>
      </p:sp>
    </p:spTree>
    <p:custDataLst>
      <p:tags r:id="rId1"/>
    </p:custDataLst>
    <p:extLst>
      <p:ext uri="{BB962C8B-B14F-4D97-AF65-F5344CB8AC3E}">
        <p14:creationId xmlns:p14="http://schemas.microsoft.com/office/powerpoint/2010/main" val="13544915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Test yourself</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682565"/>
            <a:ext cx="5556139" cy="3996782"/>
          </a:xfrm>
        </p:spPr>
        <p:txBody>
          <a:bodyPr>
            <a:normAutofit/>
          </a:bodyPr>
          <a:lstStyle/>
          <a:p>
            <a:pPr marL="0" indent="0">
              <a:buNone/>
            </a:pPr>
            <a:br>
              <a:rPr lang="en-ZA" sz="2400" dirty="0"/>
            </a:br>
            <a:r>
              <a:rPr lang="en-ZA" sz="2400" dirty="0"/>
              <a:t> </a:t>
            </a:r>
          </a:p>
          <a:p>
            <a:pPr marL="0" indent="0">
              <a:buNone/>
            </a:pPr>
            <a:endParaRPr lang="en-ZA" sz="3800" dirty="0"/>
          </a:p>
          <a:p>
            <a:pPr>
              <a:buFont typeface="Courier New" panose="02070309020205020404" pitchFamily="49" charset="0"/>
              <a:buChar char="o"/>
            </a:pPr>
            <a:r>
              <a:rPr lang="en-ZA" sz="2400" i="1" dirty="0"/>
              <a:t>3 on the bottom scale and 5 on the consequence scale </a:t>
            </a:r>
          </a:p>
          <a:p>
            <a:pPr>
              <a:buFont typeface="Courier New" panose="02070309020205020404" pitchFamily="49" charset="0"/>
              <a:buChar char="o"/>
            </a:pPr>
            <a:r>
              <a:rPr lang="en-ZA" sz="2400" dirty="0"/>
              <a:t>2 on the bottom scale and 1 on the consequence scale</a:t>
            </a:r>
          </a:p>
          <a:p>
            <a:pPr>
              <a:buFont typeface="Courier New" panose="02070309020205020404" pitchFamily="49" charset="0"/>
              <a:buChar char="o"/>
            </a:pPr>
            <a:r>
              <a:rPr lang="en-ZA" sz="2400" dirty="0"/>
              <a:t>5 on the bottom scale and 4 on the consequence scale </a:t>
            </a:r>
            <a:endParaRPr lang="en-ZA" sz="2400" i="1"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a:buFont typeface="Courier New" panose="02070309020205020404" pitchFamily="49" charset="0"/>
              <a:buChar char="o"/>
            </a:pPr>
            <a:endParaRPr lang="en-ZA" dirty="0"/>
          </a:p>
        </p:txBody>
      </p:sp>
      <p:sp>
        <p:nvSpPr>
          <p:cNvPr id="13" name="Rectangle 12">
            <a:extLst>
              <a:ext uri="{FF2B5EF4-FFF2-40B4-BE49-F238E27FC236}">
                <a16:creationId xmlns:a16="http://schemas.microsoft.com/office/drawing/2014/main" id="{1D84249B-B5A6-47A9-B742-E968E2823E6A}"/>
              </a:ext>
            </a:extLst>
          </p:cNvPr>
          <p:cNvSpPr/>
          <p:nvPr/>
        </p:nvSpPr>
        <p:spPr>
          <a:xfrm>
            <a:off x="1065649" y="2044919"/>
            <a:ext cx="8722960" cy="461665"/>
          </a:xfrm>
          <a:prstGeom prst="rect">
            <a:avLst/>
          </a:prstGeom>
          <a:solidFill>
            <a:schemeClr val="tx2">
              <a:lumMod val="40000"/>
              <a:lumOff val="60000"/>
            </a:schemeClr>
          </a:solidFill>
        </p:spPr>
        <p:txBody>
          <a:bodyPr wrap="square">
            <a:spAutoFit/>
          </a:bodyPr>
          <a:lstStyle/>
          <a:p>
            <a:r>
              <a:rPr lang="en-GB" sz="2400" dirty="0"/>
              <a:t>Choose the correct answer from the options below and click submit. </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11603" y="1979361"/>
            <a:ext cx="854046" cy="854046"/>
          </a:xfrm>
          <a:prstGeom prst="rect">
            <a:avLst/>
          </a:prstGeom>
        </p:spPr>
      </p:pic>
      <p:sp>
        <p:nvSpPr>
          <p:cNvPr id="8" name="Rectangle 7">
            <a:extLst>
              <a:ext uri="{FF2B5EF4-FFF2-40B4-BE49-F238E27FC236}">
                <a16:creationId xmlns:a16="http://schemas.microsoft.com/office/drawing/2014/main" id="{06BCE08E-D434-4DDB-B0EB-608D8D246337}"/>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pic>
        <p:nvPicPr>
          <p:cNvPr id="7" name="Picture 6">
            <a:extLst>
              <a:ext uri="{FF2B5EF4-FFF2-40B4-BE49-F238E27FC236}">
                <a16:creationId xmlns:a16="http://schemas.microsoft.com/office/drawing/2014/main" id="{337E536E-3925-4076-881A-4590D6BBB2D7}"/>
              </a:ext>
            </a:extLst>
          </p:cNvPr>
          <p:cNvPicPr>
            <a:picLocks noChangeAspect="1"/>
          </p:cNvPicPr>
          <p:nvPr/>
        </p:nvPicPr>
        <p:blipFill rotWithShape="1">
          <a:blip r:embed="rId6"/>
          <a:srcRect l="16061" t="16579" r="23889" b="20008"/>
          <a:stretch/>
        </p:blipFill>
        <p:spPr>
          <a:xfrm>
            <a:off x="6024920" y="2572142"/>
            <a:ext cx="3296873" cy="2719920"/>
          </a:xfrm>
          <a:prstGeom prst="rect">
            <a:avLst/>
          </a:prstGeom>
        </p:spPr>
      </p:pic>
      <p:sp>
        <p:nvSpPr>
          <p:cNvPr id="2" name="Rectangle 1">
            <a:extLst>
              <a:ext uri="{FF2B5EF4-FFF2-40B4-BE49-F238E27FC236}">
                <a16:creationId xmlns:a16="http://schemas.microsoft.com/office/drawing/2014/main" id="{D023069F-3A42-48D3-87D2-5F3BC0D54812}"/>
              </a:ext>
            </a:extLst>
          </p:cNvPr>
          <p:cNvSpPr/>
          <p:nvPr/>
        </p:nvSpPr>
        <p:spPr>
          <a:xfrm>
            <a:off x="432751" y="1184632"/>
            <a:ext cx="9355857" cy="954107"/>
          </a:xfrm>
          <a:prstGeom prst="rect">
            <a:avLst/>
          </a:prstGeom>
        </p:spPr>
        <p:txBody>
          <a:bodyPr wrap="square">
            <a:spAutoFit/>
          </a:bodyPr>
          <a:lstStyle/>
          <a:p>
            <a:r>
              <a:rPr lang="en-ZA" sz="2800" dirty="0"/>
              <a:t>Using the rating table how would you rate: Working with electricity?</a:t>
            </a:r>
          </a:p>
        </p:txBody>
      </p:sp>
    </p:spTree>
    <p:custDataLst>
      <p:tags r:id="rId1"/>
    </p:custDataLst>
    <p:extLst>
      <p:ext uri="{BB962C8B-B14F-4D97-AF65-F5344CB8AC3E}">
        <p14:creationId xmlns:p14="http://schemas.microsoft.com/office/powerpoint/2010/main" val="27386747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Test yourself</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5"/>
            <a:ext cx="9437443" cy="4522342"/>
          </a:xfrm>
        </p:spPr>
        <p:txBody>
          <a:bodyPr>
            <a:normAutofit/>
          </a:bodyPr>
          <a:lstStyle/>
          <a:p>
            <a:pPr marL="0" indent="0">
              <a:buNone/>
            </a:pPr>
            <a:r>
              <a:rPr lang="en-ZA" sz="2400" dirty="0"/>
              <a:t>If </a:t>
            </a:r>
            <a:r>
              <a:rPr lang="en-ZA" sz="2400" dirty="0" err="1"/>
              <a:t>Nothemba</a:t>
            </a:r>
            <a:r>
              <a:rPr lang="en-ZA" sz="2400" dirty="0"/>
              <a:t> rates something in the highlighted area, what should she do? </a:t>
            </a:r>
            <a:br>
              <a:rPr lang="en-ZA" sz="2400" dirty="0"/>
            </a:br>
            <a:r>
              <a:rPr lang="en-ZA" sz="2400" dirty="0"/>
              <a:t> </a:t>
            </a:r>
          </a:p>
          <a:p>
            <a:pPr marL="0" indent="0">
              <a:buNone/>
            </a:pPr>
            <a:endParaRPr lang="en-ZA" sz="3800" dirty="0"/>
          </a:p>
          <a:p>
            <a:pPr>
              <a:buFont typeface="Courier New" panose="02070309020205020404" pitchFamily="49" charset="0"/>
              <a:buChar char="o"/>
            </a:pPr>
            <a:r>
              <a:rPr lang="en-ZA" sz="2400" i="1" dirty="0"/>
              <a:t>She should not attempt the task, she should call her supervisor because a special permit would be needed to do this work. </a:t>
            </a:r>
          </a:p>
          <a:p>
            <a:pPr>
              <a:buFont typeface="Courier New" panose="02070309020205020404" pitchFamily="49" charset="0"/>
              <a:buChar char="o"/>
            </a:pPr>
            <a:r>
              <a:rPr lang="en-ZA" sz="2400" dirty="0"/>
              <a:t>She can go ahead with task but she needs to be very careful</a:t>
            </a:r>
          </a:p>
          <a:p>
            <a:pPr>
              <a:buFont typeface="Courier New" panose="02070309020205020404" pitchFamily="49" charset="0"/>
              <a:buChar char="o"/>
            </a:pPr>
            <a:r>
              <a:rPr lang="en-ZA" sz="2400" dirty="0"/>
              <a:t>She can ask someone to help her do the task</a:t>
            </a:r>
          </a:p>
          <a:p>
            <a:pPr>
              <a:buFont typeface="Courier New" panose="02070309020205020404" pitchFamily="49" charset="0"/>
              <a:buChar char="o"/>
            </a:pPr>
            <a:r>
              <a:rPr lang="en-ZA" sz="2400" dirty="0"/>
              <a:t>She can carry on with the task but she must let her supervisor know about it afterwards. </a:t>
            </a:r>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marL="0" indent="0">
              <a:buNone/>
            </a:pPr>
            <a:endParaRPr lang="en-ZA" sz="3800" dirty="0"/>
          </a:p>
          <a:p>
            <a:pPr>
              <a:buFont typeface="Courier New" panose="02070309020205020404" pitchFamily="49" charset="0"/>
              <a:buChar char="o"/>
            </a:pPr>
            <a:endParaRPr lang="en-ZA" dirty="0"/>
          </a:p>
        </p:txBody>
      </p:sp>
      <p:sp>
        <p:nvSpPr>
          <p:cNvPr id="13" name="Rectangle 12">
            <a:extLst>
              <a:ext uri="{FF2B5EF4-FFF2-40B4-BE49-F238E27FC236}">
                <a16:creationId xmlns:a16="http://schemas.microsoft.com/office/drawing/2014/main" id="{1D84249B-B5A6-47A9-B742-E968E2823E6A}"/>
              </a:ext>
            </a:extLst>
          </p:cNvPr>
          <p:cNvSpPr/>
          <p:nvPr/>
        </p:nvSpPr>
        <p:spPr>
          <a:xfrm>
            <a:off x="1065649" y="1682565"/>
            <a:ext cx="8722960" cy="461665"/>
          </a:xfrm>
          <a:prstGeom prst="rect">
            <a:avLst/>
          </a:prstGeom>
          <a:solidFill>
            <a:schemeClr val="tx2">
              <a:lumMod val="40000"/>
              <a:lumOff val="60000"/>
            </a:schemeClr>
          </a:solidFill>
        </p:spPr>
        <p:txBody>
          <a:bodyPr wrap="square">
            <a:spAutoFit/>
          </a:bodyPr>
          <a:lstStyle/>
          <a:p>
            <a:r>
              <a:rPr lang="en-GB" sz="2400" dirty="0"/>
              <a:t>Choose the correct answer from the options below and click submit. </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27090" y="1519429"/>
            <a:ext cx="854046" cy="854046"/>
          </a:xfrm>
          <a:prstGeom prst="rect">
            <a:avLst/>
          </a:prstGeom>
        </p:spPr>
      </p:pic>
      <p:sp>
        <p:nvSpPr>
          <p:cNvPr id="8" name="Rectangle 7">
            <a:extLst>
              <a:ext uri="{FF2B5EF4-FFF2-40B4-BE49-F238E27FC236}">
                <a16:creationId xmlns:a16="http://schemas.microsoft.com/office/drawing/2014/main" id="{06BCE08E-D434-4DDB-B0EB-608D8D246337}"/>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pic>
        <p:nvPicPr>
          <p:cNvPr id="7" name="Picture 6">
            <a:extLst>
              <a:ext uri="{FF2B5EF4-FFF2-40B4-BE49-F238E27FC236}">
                <a16:creationId xmlns:a16="http://schemas.microsoft.com/office/drawing/2014/main" id="{337E536E-3925-4076-881A-4590D6BBB2D7}"/>
              </a:ext>
            </a:extLst>
          </p:cNvPr>
          <p:cNvPicPr>
            <a:picLocks noChangeAspect="1"/>
          </p:cNvPicPr>
          <p:nvPr/>
        </p:nvPicPr>
        <p:blipFill rotWithShape="1">
          <a:blip r:embed="rId6"/>
          <a:srcRect l="16061" t="16579" r="23889" b="20008"/>
          <a:stretch/>
        </p:blipFill>
        <p:spPr>
          <a:xfrm>
            <a:off x="8363848" y="3386280"/>
            <a:ext cx="3296873" cy="2719920"/>
          </a:xfrm>
          <a:prstGeom prst="rect">
            <a:avLst/>
          </a:prstGeom>
        </p:spPr>
      </p:pic>
    </p:spTree>
    <p:custDataLst>
      <p:tags r:id="rId1"/>
    </p:custDataLst>
    <p:extLst>
      <p:ext uri="{BB962C8B-B14F-4D97-AF65-F5344CB8AC3E}">
        <p14:creationId xmlns:p14="http://schemas.microsoft.com/office/powerpoint/2010/main" val="2432923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err="1"/>
              <a:t>ePortfolio</a:t>
            </a:r>
            <a:r>
              <a:rPr lang="en-GB" dirty="0"/>
              <a:t> item- Do a risk assessment </a:t>
            </a:r>
          </a:p>
        </p:txBody>
      </p:sp>
      <p:sp>
        <p:nvSpPr>
          <p:cNvPr id="3" name="Content Placeholder 2"/>
          <p:cNvSpPr>
            <a:spLocks noGrp="1"/>
          </p:cNvSpPr>
          <p:nvPr>
            <p:ph idx="1"/>
          </p:nvPr>
        </p:nvSpPr>
        <p:spPr>
          <a:xfrm>
            <a:off x="518901" y="1008668"/>
            <a:ext cx="9128438" cy="937804"/>
          </a:xfrm>
        </p:spPr>
        <p:txBody>
          <a:bodyPr>
            <a:noAutofit/>
          </a:bodyPr>
          <a:lstStyle/>
          <a:p>
            <a:pPr marL="0" indent="0">
              <a:buNone/>
            </a:pPr>
            <a:r>
              <a:rPr lang="en-GB" dirty="0"/>
              <a:t>Your final activity for this unit is to complete your own risk assessment form. You can either use your own workplace or you can use the photo provided to complete your form. </a:t>
            </a:r>
          </a:p>
        </p:txBody>
      </p:sp>
      <p:sp>
        <p:nvSpPr>
          <p:cNvPr id="10" name="Rectangle 9">
            <a:extLst>
              <a:ext uri="{FF2B5EF4-FFF2-40B4-BE49-F238E27FC236}">
                <a16:creationId xmlns:a16="http://schemas.microsoft.com/office/drawing/2014/main" id="{D640E660-D204-4EC3-BE2F-B0BF267D3D8C}"/>
              </a:ext>
            </a:extLst>
          </p:cNvPr>
          <p:cNvSpPr/>
          <p:nvPr/>
        </p:nvSpPr>
        <p:spPr>
          <a:xfrm>
            <a:off x="1592196" y="2153896"/>
            <a:ext cx="7098798" cy="1200329"/>
          </a:xfrm>
          <a:prstGeom prst="rect">
            <a:avLst/>
          </a:prstGeom>
          <a:solidFill>
            <a:schemeClr val="tx2">
              <a:lumMod val="40000"/>
              <a:lumOff val="60000"/>
            </a:schemeClr>
          </a:solidFill>
        </p:spPr>
        <p:txBody>
          <a:bodyPr wrap="square">
            <a:spAutoFit/>
          </a:bodyPr>
          <a:lstStyle/>
          <a:p>
            <a:r>
              <a:rPr lang="en-GB" sz="2400" i="1" dirty="0"/>
              <a:t>Download the Risk Assessment Worksheet, complete the sections on the worksheet. Take a photo of your worksheet and upload it to your </a:t>
            </a:r>
            <a:r>
              <a:rPr lang="en-GB" sz="2400" i="1" dirty="0" err="1"/>
              <a:t>ePortfolio</a:t>
            </a:r>
            <a:r>
              <a:rPr lang="en-GB" sz="2400" i="1" dirty="0"/>
              <a:t>.  </a:t>
            </a:r>
          </a:p>
        </p:txBody>
      </p:sp>
      <p:pic>
        <p:nvPicPr>
          <p:cNvPr id="11" name="Graphic 10" descr="User">
            <a:extLst>
              <a:ext uri="{FF2B5EF4-FFF2-40B4-BE49-F238E27FC236}">
                <a16:creationId xmlns:a16="http://schemas.microsoft.com/office/drawing/2014/main" id="{A077E490-3CB7-4C18-90D2-D5E293E8269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2121895"/>
            <a:ext cx="836544" cy="854046"/>
          </a:xfrm>
          <a:prstGeom prst="rect">
            <a:avLst/>
          </a:prstGeom>
        </p:spPr>
      </p:pic>
      <p:sp>
        <p:nvSpPr>
          <p:cNvPr id="12" name="Rectangle 11">
            <a:extLst>
              <a:ext uri="{FF2B5EF4-FFF2-40B4-BE49-F238E27FC236}">
                <a16:creationId xmlns:a16="http://schemas.microsoft.com/office/drawing/2014/main" id="{E3C25AD8-B997-45F7-8C98-02914FAE4390}"/>
              </a:ext>
            </a:extLst>
          </p:cNvPr>
          <p:cNvSpPr/>
          <p:nvPr/>
        </p:nvSpPr>
        <p:spPr>
          <a:xfrm>
            <a:off x="2740956" y="3795260"/>
            <a:ext cx="2244909" cy="13157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Download Risk Assessment Worksheet (Doc 01)</a:t>
            </a:r>
          </a:p>
        </p:txBody>
      </p:sp>
      <p:sp>
        <p:nvSpPr>
          <p:cNvPr id="13" name="Rectangle 12">
            <a:extLst>
              <a:ext uri="{FF2B5EF4-FFF2-40B4-BE49-F238E27FC236}">
                <a16:creationId xmlns:a16="http://schemas.microsoft.com/office/drawing/2014/main" id="{42556579-C830-4734-B9C0-C4CDAF492CD2}"/>
              </a:ext>
            </a:extLst>
          </p:cNvPr>
          <p:cNvSpPr/>
          <p:nvPr/>
        </p:nvSpPr>
        <p:spPr>
          <a:xfrm>
            <a:off x="5236207" y="3795259"/>
            <a:ext cx="2244909" cy="13157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Upload photo of worksheet to my </a:t>
            </a:r>
            <a:r>
              <a:rPr lang="en-ZA" sz="2000" dirty="0" err="1"/>
              <a:t>ePortfolio</a:t>
            </a:r>
            <a:endParaRPr lang="en-ZA" sz="2000" dirty="0"/>
          </a:p>
        </p:txBody>
      </p:sp>
      <p:sp>
        <p:nvSpPr>
          <p:cNvPr id="8" name="Rectangle 7">
            <a:extLst>
              <a:ext uri="{FF2B5EF4-FFF2-40B4-BE49-F238E27FC236}">
                <a16:creationId xmlns:a16="http://schemas.microsoft.com/office/drawing/2014/main" id="{CBA072D9-5618-4393-88B6-98B10334AE89}"/>
              </a:ext>
            </a:extLst>
          </p:cNvPr>
          <p:cNvSpPr/>
          <p:nvPr/>
        </p:nvSpPr>
        <p:spPr>
          <a:xfrm>
            <a:off x="263008" y="3447872"/>
            <a:ext cx="2244909" cy="1663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Image 08</a:t>
            </a:r>
          </a:p>
          <a:p>
            <a:pPr algn="ctr"/>
            <a:r>
              <a:rPr lang="en-ZA" sz="2000" dirty="0"/>
              <a:t>workplace with suitable hazards</a:t>
            </a:r>
          </a:p>
        </p:txBody>
      </p:sp>
      <p:sp>
        <p:nvSpPr>
          <p:cNvPr id="9" name="Rectangle 8">
            <a:extLst>
              <a:ext uri="{FF2B5EF4-FFF2-40B4-BE49-F238E27FC236}">
                <a16:creationId xmlns:a16="http://schemas.microsoft.com/office/drawing/2014/main" id="{94721394-BB7A-418D-9D09-ED90FE20111E}"/>
              </a:ext>
            </a:extLst>
          </p:cNvPr>
          <p:cNvSpPr/>
          <p:nvPr/>
        </p:nvSpPr>
        <p:spPr>
          <a:xfrm>
            <a:off x="7731458" y="3795258"/>
            <a:ext cx="2244909" cy="13157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Watch risk assessment videos again.</a:t>
            </a:r>
          </a:p>
        </p:txBody>
      </p:sp>
    </p:spTree>
    <p:custDataLst>
      <p:tags r:id="rId1"/>
    </p:custDataLst>
    <p:extLst>
      <p:ext uri="{BB962C8B-B14F-4D97-AF65-F5344CB8AC3E}">
        <p14:creationId xmlns:p14="http://schemas.microsoft.com/office/powerpoint/2010/main" val="4216670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Watch Risk Assessment videos again</a:t>
            </a:r>
          </a:p>
        </p:txBody>
      </p:sp>
      <p:sp>
        <p:nvSpPr>
          <p:cNvPr id="3" name="Content Placeholder 2"/>
          <p:cNvSpPr>
            <a:spLocks noGrp="1"/>
          </p:cNvSpPr>
          <p:nvPr>
            <p:ph idx="1"/>
          </p:nvPr>
        </p:nvSpPr>
        <p:spPr>
          <a:xfrm>
            <a:off x="518901" y="1008668"/>
            <a:ext cx="9128438" cy="937804"/>
          </a:xfrm>
        </p:spPr>
        <p:txBody>
          <a:bodyPr>
            <a:noAutofit/>
          </a:bodyPr>
          <a:lstStyle/>
          <a:p>
            <a:pPr marL="0" indent="0">
              <a:buNone/>
            </a:pPr>
            <a:r>
              <a:rPr lang="en-GB" dirty="0"/>
              <a:t>Here are the three videos showing how </a:t>
            </a:r>
            <a:r>
              <a:rPr lang="en-GB" dirty="0" err="1"/>
              <a:t>Nothemba</a:t>
            </a:r>
            <a:r>
              <a:rPr lang="en-GB" dirty="0"/>
              <a:t> completed the risk assessment form. Use these videos to help you complete your own risk assessment form. </a:t>
            </a:r>
          </a:p>
        </p:txBody>
      </p:sp>
      <p:pic>
        <p:nvPicPr>
          <p:cNvPr id="11" name="Graphic 10" descr="User">
            <a:extLst>
              <a:ext uri="{FF2B5EF4-FFF2-40B4-BE49-F238E27FC236}">
                <a16:creationId xmlns:a16="http://schemas.microsoft.com/office/drawing/2014/main" id="{A077E490-3CB7-4C18-90D2-D5E293E8269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16863" y="2119600"/>
            <a:ext cx="836544" cy="854046"/>
          </a:xfrm>
          <a:prstGeom prst="rect">
            <a:avLst/>
          </a:prstGeom>
        </p:spPr>
      </p:pic>
      <p:sp>
        <p:nvSpPr>
          <p:cNvPr id="12" name="Rectangle 11">
            <a:extLst>
              <a:ext uri="{FF2B5EF4-FFF2-40B4-BE49-F238E27FC236}">
                <a16:creationId xmlns:a16="http://schemas.microsoft.com/office/drawing/2014/main" id="{E3C25AD8-B997-45F7-8C98-02914FAE4390}"/>
              </a:ext>
            </a:extLst>
          </p:cNvPr>
          <p:cNvSpPr/>
          <p:nvPr/>
        </p:nvSpPr>
        <p:spPr>
          <a:xfrm>
            <a:off x="518900" y="3146774"/>
            <a:ext cx="1871961" cy="1207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000" dirty="0"/>
          </a:p>
          <a:p>
            <a:pPr algn="ctr"/>
            <a:r>
              <a:rPr lang="en-ZA" sz="2000" dirty="0"/>
              <a:t>Video 01</a:t>
            </a:r>
          </a:p>
          <a:p>
            <a:pPr algn="ctr"/>
            <a:r>
              <a:rPr lang="en-ZA" sz="2000" dirty="0"/>
              <a:t>Common hazard controls </a:t>
            </a:r>
          </a:p>
          <a:p>
            <a:pPr algn="ctr"/>
            <a:endParaRPr lang="en-ZA" sz="2000" dirty="0"/>
          </a:p>
        </p:txBody>
      </p:sp>
      <p:sp>
        <p:nvSpPr>
          <p:cNvPr id="14" name="Rectangle 13">
            <a:extLst>
              <a:ext uri="{FF2B5EF4-FFF2-40B4-BE49-F238E27FC236}">
                <a16:creationId xmlns:a16="http://schemas.microsoft.com/office/drawing/2014/main" id="{63BF37F7-4DA4-4872-9D1E-2ABA341C817C}"/>
              </a:ext>
            </a:extLst>
          </p:cNvPr>
          <p:cNvSpPr/>
          <p:nvPr/>
        </p:nvSpPr>
        <p:spPr>
          <a:xfrm>
            <a:off x="1253407" y="2147668"/>
            <a:ext cx="8722960" cy="830997"/>
          </a:xfrm>
          <a:prstGeom prst="rect">
            <a:avLst/>
          </a:prstGeom>
          <a:solidFill>
            <a:schemeClr val="tx2">
              <a:lumMod val="40000"/>
              <a:lumOff val="60000"/>
            </a:schemeClr>
          </a:solidFill>
        </p:spPr>
        <p:txBody>
          <a:bodyPr wrap="square">
            <a:spAutoFit/>
          </a:bodyPr>
          <a:lstStyle/>
          <a:p>
            <a:r>
              <a:rPr lang="en-GB" sz="2400" dirty="0"/>
              <a:t>Click on the video icons on the left. The video you have selected will appear on the right. </a:t>
            </a:r>
          </a:p>
        </p:txBody>
      </p:sp>
      <p:sp>
        <p:nvSpPr>
          <p:cNvPr id="15" name="Rectangle 14">
            <a:extLst>
              <a:ext uri="{FF2B5EF4-FFF2-40B4-BE49-F238E27FC236}">
                <a16:creationId xmlns:a16="http://schemas.microsoft.com/office/drawing/2014/main" id="{78F0CE46-15FF-4646-9DBE-BF1283BFC944}"/>
              </a:ext>
            </a:extLst>
          </p:cNvPr>
          <p:cNvSpPr/>
          <p:nvPr/>
        </p:nvSpPr>
        <p:spPr>
          <a:xfrm>
            <a:off x="518901" y="4465257"/>
            <a:ext cx="1871961" cy="1207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000" dirty="0"/>
          </a:p>
          <a:p>
            <a:pPr algn="ctr"/>
            <a:r>
              <a:rPr lang="en-ZA" sz="2000" dirty="0"/>
              <a:t>Video 02</a:t>
            </a:r>
          </a:p>
          <a:p>
            <a:pPr algn="ctr"/>
            <a:r>
              <a:rPr lang="en-ZA" sz="2000" dirty="0"/>
              <a:t>6 safety questions</a:t>
            </a:r>
          </a:p>
        </p:txBody>
      </p:sp>
      <p:sp>
        <p:nvSpPr>
          <p:cNvPr id="16" name="Rectangle 15">
            <a:extLst>
              <a:ext uri="{FF2B5EF4-FFF2-40B4-BE49-F238E27FC236}">
                <a16:creationId xmlns:a16="http://schemas.microsoft.com/office/drawing/2014/main" id="{EB115DF0-A72D-4559-8759-2472652A19BA}"/>
              </a:ext>
            </a:extLst>
          </p:cNvPr>
          <p:cNvSpPr/>
          <p:nvPr/>
        </p:nvSpPr>
        <p:spPr>
          <a:xfrm>
            <a:off x="2543261" y="3156741"/>
            <a:ext cx="1871961" cy="1207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Video 03</a:t>
            </a:r>
          </a:p>
          <a:p>
            <a:pPr algn="ctr"/>
            <a:r>
              <a:rPr lang="en-ZA" sz="2000" dirty="0"/>
              <a:t>Identifying hazards</a:t>
            </a:r>
          </a:p>
        </p:txBody>
      </p:sp>
      <p:sp>
        <p:nvSpPr>
          <p:cNvPr id="10" name="Rectangle 9">
            <a:extLst>
              <a:ext uri="{FF2B5EF4-FFF2-40B4-BE49-F238E27FC236}">
                <a16:creationId xmlns:a16="http://schemas.microsoft.com/office/drawing/2014/main" id="{DA2F236B-588A-442E-990D-315C26D0D1AF}"/>
              </a:ext>
            </a:extLst>
          </p:cNvPr>
          <p:cNvSpPr/>
          <p:nvPr/>
        </p:nvSpPr>
        <p:spPr>
          <a:xfrm>
            <a:off x="7351059" y="5172372"/>
            <a:ext cx="2555164"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Back to instructions</a:t>
            </a:r>
          </a:p>
        </p:txBody>
      </p:sp>
    </p:spTree>
    <p:custDataLst>
      <p:tags r:id="rId1"/>
    </p:custDataLst>
    <p:extLst>
      <p:ext uri="{BB962C8B-B14F-4D97-AF65-F5344CB8AC3E}">
        <p14:creationId xmlns:p14="http://schemas.microsoft.com/office/powerpoint/2010/main" val="6616582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5AD4D-590D-42DC-B7F3-764079513528}"/>
              </a:ext>
            </a:extLst>
          </p:cNvPr>
          <p:cNvSpPr>
            <a:spLocks noGrp="1"/>
          </p:cNvSpPr>
          <p:nvPr>
            <p:ph type="title"/>
          </p:nvPr>
        </p:nvSpPr>
        <p:spPr/>
        <p:txBody>
          <a:bodyPr/>
          <a:lstStyle/>
          <a:p>
            <a:r>
              <a:rPr lang="en-ZA" dirty="0"/>
              <a:t>Risk Assessment Worksheet</a:t>
            </a:r>
          </a:p>
        </p:txBody>
      </p:sp>
      <p:sp>
        <p:nvSpPr>
          <p:cNvPr id="3" name="Content Placeholder 2">
            <a:extLst>
              <a:ext uri="{FF2B5EF4-FFF2-40B4-BE49-F238E27FC236}">
                <a16:creationId xmlns:a16="http://schemas.microsoft.com/office/drawing/2014/main" id="{AC98192C-C49D-4965-B912-207E1E93B31C}"/>
              </a:ext>
            </a:extLst>
          </p:cNvPr>
          <p:cNvSpPr>
            <a:spLocks noGrp="1"/>
          </p:cNvSpPr>
          <p:nvPr>
            <p:ph idx="1"/>
          </p:nvPr>
        </p:nvSpPr>
        <p:spPr/>
        <p:txBody>
          <a:bodyPr>
            <a:normAutofit/>
          </a:bodyPr>
          <a:lstStyle/>
          <a:p>
            <a:pPr marL="0" indent="0">
              <a:buNone/>
            </a:pPr>
            <a:r>
              <a:rPr lang="en-ZA" dirty="0"/>
              <a:t>A PDF worksheet needs to be created with the following information. CTC branding and reference to CTC must be removed.  </a:t>
            </a:r>
          </a:p>
          <a:p>
            <a:pPr marL="0" indent="0">
              <a:buNone/>
            </a:pPr>
            <a:endParaRPr lang="en-ZA" dirty="0"/>
          </a:p>
          <a:p>
            <a:pPr marL="0" indent="0">
              <a:buNone/>
            </a:pPr>
            <a:endParaRPr lang="en-ZA" dirty="0"/>
          </a:p>
        </p:txBody>
      </p:sp>
      <p:pic>
        <p:nvPicPr>
          <p:cNvPr id="8" name="Picture 7">
            <a:extLst>
              <a:ext uri="{FF2B5EF4-FFF2-40B4-BE49-F238E27FC236}">
                <a16:creationId xmlns:a16="http://schemas.microsoft.com/office/drawing/2014/main" id="{04FF66F6-D305-44C1-A072-48D13CA9FA07}"/>
              </a:ext>
            </a:extLst>
          </p:cNvPr>
          <p:cNvPicPr>
            <a:picLocks noChangeAspect="1"/>
          </p:cNvPicPr>
          <p:nvPr/>
        </p:nvPicPr>
        <p:blipFill>
          <a:blip r:embed="rId3"/>
          <a:stretch>
            <a:fillRect/>
          </a:stretch>
        </p:blipFill>
        <p:spPr>
          <a:xfrm>
            <a:off x="834698" y="2492820"/>
            <a:ext cx="4778154" cy="5759450"/>
          </a:xfrm>
          <a:prstGeom prst="rect">
            <a:avLst/>
          </a:prstGeom>
        </p:spPr>
      </p:pic>
      <p:pic>
        <p:nvPicPr>
          <p:cNvPr id="9" name="Picture 8">
            <a:extLst>
              <a:ext uri="{FF2B5EF4-FFF2-40B4-BE49-F238E27FC236}">
                <a16:creationId xmlns:a16="http://schemas.microsoft.com/office/drawing/2014/main" id="{F998AF10-D4FD-40BA-B4A9-B7E0487847A0}"/>
              </a:ext>
            </a:extLst>
          </p:cNvPr>
          <p:cNvPicPr>
            <a:picLocks noChangeAspect="1"/>
          </p:cNvPicPr>
          <p:nvPr/>
        </p:nvPicPr>
        <p:blipFill>
          <a:blip r:embed="rId4"/>
          <a:stretch>
            <a:fillRect/>
          </a:stretch>
        </p:blipFill>
        <p:spPr>
          <a:xfrm>
            <a:off x="5674631" y="2421102"/>
            <a:ext cx="4564744" cy="5759450"/>
          </a:xfrm>
          <a:prstGeom prst="rect">
            <a:avLst/>
          </a:prstGeom>
        </p:spPr>
      </p:pic>
    </p:spTree>
    <p:custDataLst>
      <p:tags r:id="rId1"/>
    </p:custDataLst>
    <p:extLst>
      <p:ext uri="{BB962C8B-B14F-4D97-AF65-F5344CB8AC3E}">
        <p14:creationId xmlns:p14="http://schemas.microsoft.com/office/powerpoint/2010/main" val="29961254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5AD4D-590D-42DC-B7F3-764079513528}"/>
              </a:ext>
            </a:extLst>
          </p:cNvPr>
          <p:cNvSpPr>
            <a:spLocks noGrp="1"/>
          </p:cNvSpPr>
          <p:nvPr>
            <p:ph type="title"/>
          </p:nvPr>
        </p:nvSpPr>
        <p:spPr/>
        <p:txBody>
          <a:bodyPr/>
          <a:lstStyle/>
          <a:p>
            <a:r>
              <a:rPr lang="en-ZA" dirty="0"/>
              <a:t>Video 01-6 hazard controls</a:t>
            </a:r>
          </a:p>
        </p:txBody>
      </p:sp>
      <p:sp>
        <p:nvSpPr>
          <p:cNvPr id="3" name="Content Placeholder 2">
            <a:extLst>
              <a:ext uri="{FF2B5EF4-FFF2-40B4-BE49-F238E27FC236}">
                <a16:creationId xmlns:a16="http://schemas.microsoft.com/office/drawing/2014/main" id="{AC98192C-C49D-4965-B912-207E1E93B31C}"/>
              </a:ext>
            </a:extLst>
          </p:cNvPr>
          <p:cNvSpPr>
            <a:spLocks noGrp="1"/>
          </p:cNvSpPr>
          <p:nvPr>
            <p:ph idx="1"/>
          </p:nvPr>
        </p:nvSpPr>
        <p:spPr/>
        <p:txBody>
          <a:bodyPr>
            <a:normAutofit/>
          </a:bodyPr>
          <a:lstStyle/>
          <a:p>
            <a:pPr marL="0" indent="0">
              <a:buNone/>
            </a:pPr>
            <a:r>
              <a:rPr lang="en-ZA" dirty="0"/>
              <a:t>Demonstration video with voice over by facilitator. Video should show a learner (black female) practising connecting a geyser. Before she begins she must complete the Risk Assessment Form (See Slide 34).  A facilitator must talk the learner through how to complete the form correctly using the factors of connecting a geyser. Video should show closeups of the form being completed. </a:t>
            </a:r>
          </a:p>
          <a:p>
            <a:pPr marL="0" indent="0">
              <a:buNone/>
            </a:pPr>
            <a:r>
              <a:rPr lang="en-ZA" b="1" dirty="0"/>
              <a:t>This video must focus only on the first section: </a:t>
            </a:r>
          </a:p>
          <a:p>
            <a:pPr marL="0" indent="0">
              <a:buNone/>
            </a:pPr>
            <a:r>
              <a:rPr lang="en-ZA" b="1" dirty="0"/>
              <a:t>Common Hazards</a:t>
            </a:r>
          </a:p>
        </p:txBody>
      </p:sp>
      <p:pic>
        <p:nvPicPr>
          <p:cNvPr id="9" name="Picture 8">
            <a:extLst>
              <a:ext uri="{FF2B5EF4-FFF2-40B4-BE49-F238E27FC236}">
                <a16:creationId xmlns:a16="http://schemas.microsoft.com/office/drawing/2014/main" id="{1A5D1711-7768-47DD-9E99-909534537BFC}"/>
              </a:ext>
            </a:extLst>
          </p:cNvPr>
          <p:cNvPicPr>
            <a:picLocks noChangeAspect="1"/>
          </p:cNvPicPr>
          <p:nvPr/>
        </p:nvPicPr>
        <p:blipFill>
          <a:blip r:embed="rId3"/>
          <a:stretch>
            <a:fillRect/>
          </a:stretch>
        </p:blipFill>
        <p:spPr>
          <a:xfrm>
            <a:off x="3369537" y="4170643"/>
            <a:ext cx="6165881" cy="5274690"/>
          </a:xfrm>
          <a:prstGeom prst="rect">
            <a:avLst/>
          </a:prstGeom>
        </p:spPr>
      </p:pic>
    </p:spTree>
    <p:custDataLst>
      <p:tags r:id="rId1"/>
    </p:custDataLst>
    <p:extLst>
      <p:ext uri="{BB962C8B-B14F-4D97-AF65-F5344CB8AC3E}">
        <p14:creationId xmlns:p14="http://schemas.microsoft.com/office/powerpoint/2010/main" val="3946300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5AD4D-590D-42DC-B7F3-764079513528}"/>
              </a:ext>
            </a:extLst>
          </p:cNvPr>
          <p:cNvSpPr>
            <a:spLocks noGrp="1"/>
          </p:cNvSpPr>
          <p:nvPr>
            <p:ph type="title"/>
          </p:nvPr>
        </p:nvSpPr>
        <p:spPr/>
        <p:txBody>
          <a:bodyPr/>
          <a:lstStyle/>
          <a:p>
            <a:r>
              <a:rPr lang="en-ZA" dirty="0"/>
              <a:t>Video 02- 6 safety questions</a:t>
            </a:r>
          </a:p>
        </p:txBody>
      </p:sp>
      <p:sp>
        <p:nvSpPr>
          <p:cNvPr id="3" name="Content Placeholder 2">
            <a:extLst>
              <a:ext uri="{FF2B5EF4-FFF2-40B4-BE49-F238E27FC236}">
                <a16:creationId xmlns:a16="http://schemas.microsoft.com/office/drawing/2014/main" id="{AC98192C-C49D-4965-B912-207E1E93B31C}"/>
              </a:ext>
            </a:extLst>
          </p:cNvPr>
          <p:cNvSpPr>
            <a:spLocks noGrp="1"/>
          </p:cNvSpPr>
          <p:nvPr>
            <p:ph idx="1"/>
          </p:nvPr>
        </p:nvSpPr>
        <p:spPr/>
        <p:txBody>
          <a:bodyPr>
            <a:normAutofit/>
          </a:bodyPr>
          <a:lstStyle/>
          <a:p>
            <a:pPr marL="0" indent="0">
              <a:buNone/>
            </a:pPr>
            <a:r>
              <a:rPr lang="en-ZA" dirty="0"/>
              <a:t>Demonstration video with voice over by facilitator. Video should show a learner (black female) practising installing a geyser. Before she begins she must complete the next part of the Risk Assessment Form.  A facilitator must talk the learner through how to complete the form correctly using the factors of installing a geyser. Video should show closeups of the form being completed. </a:t>
            </a:r>
          </a:p>
          <a:p>
            <a:pPr marL="0" indent="0">
              <a:buNone/>
            </a:pPr>
            <a:r>
              <a:rPr lang="en-ZA" b="1" dirty="0"/>
              <a:t>This video must focus only on the second section: The 6 safety questions. </a:t>
            </a:r>
          </a:p>
        </p:txBody>
      </p:sp>
      <p:pic>
        <p:nvPicPr>
          <p:cNvPr id="6" name="Picture 5">
            <a:extLst>
              <a:ext uri="{FF2B5EF4-FFF2-40B4-BE49-F238E27FC236}">
                <a16:creationId xmlns:a16="http://schemas.microsoft.com/office/drawing/2014/main" id="{41B842E4-64BB-423A-8B28-ED8C0E9BCF22}"/>
              </a:ext>
            </a:extLst>
          </p:cNvPr>
          <p:cNvPicPr>
            <a:picLocks noChangeAspect="1"/>
          </p:cNvPicPr>
          <p:nvPr/>
        </p:nvPicPr>
        <p:blipFill rotWithShape="1">
          <a:blip r:embed="rId3"/>
          <a:srcRect b="54366"/>
          <a:stretch/>
        </p:blipFill>
        <p:spPr>
          <a:xfrm>
            <a:off x="2454336" y="4092209"/>
            <a:ext cx="7667558" cy="1575756"/>
          </a:xfrm>
          <a:prstGeom prst="rect">
            <a:avLst/>
          </a:prstGeom>
        </p:spPr>
      </p:pic>
    </p:spTree>
    <p:custDataLst>
      <p:tags r:id="rId1"/>
    </p:custDataLst>
    <p:extLst>
      <p:ext uri="{BB962C8B-B14F-4D97-AF65-F5344CB8AC3E}">
        <p14:creationId xmlns:p14="http://schemas.microsoft.com/office/powerpoint/2010/main" val="33487545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5AD4D-590D-42DC-B7F3-764079513528}"/>
              </a:ext>
            </a:extLst>
          </p:cNvPr>
          <p:cNvSpPr>
            <a:spLocks noGrp="1"/>
          </p:cNvSpPr>
          <p:nvPr>
            <p:ph type="title"/>
          </p:nvPr>
        </p:nvSpPr>
        <p:spPr/>
        <p:txBody>
          <a:bodyPr/>
          <a:lstStyle/>
          <a:p>
            <a:r>
              <a:rPr lang="en-ZA" dirty="0"/>
              <a:t>Video 03-Identify hazards and risk rating</a:t>
            </a:r>
          </a:p>
        </p:txBody>
      </p:sp>
      <p:sp>
        <p:nvSpPr>
          <p:cNvPr id="3" name="Content Placeholder 2">
            <a:extLst>
              <a:ext uri="{FF2B5EF4-FFF2-40B4-BE49-F238E27FC236}">
                <a16:creationId xmlns:a16="http://schemas.microsoft.com/office/drawing/2014/main" id="{AC98192C-C49D-4965-B912-207E1E93B31C}"/>
              </a:ext>
            </a:extLst>
          </p:cNvPr>
          <p:cNvSpPr>
            <a:spLocks noGrp="1"/>
          </p:cNvSpPr>
          <p:nvPr>
            <p:ph idx="1"/>
          </p:nvPr>
        </p:nvSpPr>
        <p:spPr/>
        <p:txBody>
          <a:bodyPr>
            <a:normAutofit lnSpcReduction="10000"/>
          </a:bodyPr>
          <a:lstStyle/>
          <a:p>
            <a:pPr marL="0" indent="0">
              <a:buNone/>
            </a:pPr>
            <a:r>
              <a:rPr lang="en-ZA" sz="2000" dirty="0"/>
              <a:t>Demonstration video with voice over by facilitator. Video should show a learner (black female) practising installing a geyser. Before she begins she must complete the final part of the Risk Assessment Form.  A facilitator must talk the learner through how to do a risk assessment rating (Rate on the left scale and the bottom scale and add two numbers together) make decision based on that rating. Use the following example: </a:t>
            </a:r>
            <a:r>
              <a:rPr lang="en-ZA" sz="2000" i="1" dirty="0"/>
              <a:t>Climbing a ladder to get to geyser. </a:t>
            </a:r>
            <a:r>
              <a:rPr lang="en-ZA" sz="1900" dirty="0"/>
              <a:t>It would be rated  3 on the bottom scale and 4 on the consequence scale. If a person would falls off a ladder it is highly possible  to break a bone, especially when climbing onto or in to a roof.</a:t>
            </a:r>
          </a:p>
          <a:p>
            <a:pPr marL="0" indent="0">
              <a:buNone/>
            </a:pPr>
            <a:r>
              <a:rPr lang="en-ZA" sz="2000" i="1" dirty="0"/>
              <a:t> </a:t>
            </a:r>
          </a:p>
          <a:p>
            <a:pPr marL="0" indent="0">
              <a:buNone/>
            </a:pPr>
            <a:r>
              <a:rPr lang="en-ZA" sz="2000" dirty="0"/>
              <a:t>Video should show closeups of the form being completed. </a:t>
            </a:r>
          </a:p>
          <a:p>
            <a:pPr marL="0" indent="0">
              <a:buNone/>
            </a:pPr>
            <a:r>
              <a:rPr lang="en-ZA" sz="2000" b="1" dirty="0"/>
              <a:t>This video must focus only on the third section: Identify hazards and do risk rating. </a:t>
            </a:r>
          </a:p>
        </p:txBody>
      </p:sp>
      <p:pic>
        <p:nvPicPr>
          <p:cNvPr id="6" name="Picture 5">
            <a:extLst>
              <a:ext uri="{FF2B5EF4-FFF2-40B4-BE49-F238E27FC236}">
                <a16:creationId xmlns:a16="http://schemas.microsoft.com/office/drawing/2014/main" id="{41B842E4-64BB-423A-8B28-ED8C0E9BCF22}"/>
              </a:ext>
            </a:extLst>
          </p:cNvPr>
          <p:cNvPicPr>
            <a:picLocks noChangeAspect="1"/>
          </p:cNvPicPr>
          <p:nvPr/>
        </p:nvPicPr>
        <p:blipFill rotWithShape="1">
          <a:blip r:embed="rId3"/>
          <a:srcRect t="43295"/>
          <a:stretch/>
        </p:blipFill>
        <p:spPr>
          <a:xfrm>
            <a:off x="703957" y="4714836"/>
            <a:ext cx="4589357" cy="1171981"/>
          </a:xfrm>
          <a:prstGeom prst="rect">
            <a:avLst/>
          </a:prstGeom>
        </p:spPr>
      </p:pic>
      <p:pic>
        <p:nvPicPr>
          <p:cNvPr id="7" name="Picture 6">
            <a:extLst>
              <a:ext uri="{FF2B5EF4-FFF2-40B4-BE49-F238E27FC236}">
                <a16:creationId xmlns:a16="http://schemas.microsoft.com/office/drawing/2014/main" id="{14795CCC-5111-41D9-A172-953B5DB15C59}"/>
              </a:ext>
            </a:extLst>
          </p:cNvPr>
          <p:cNvPicPr>
            <a:picLocks noChangeAspect="1"/>
          </p:cNvPicPr>
          <p:nvPr/>
        </p:nvPicPr>
        <p:blipFill>
          <a:blip r:embed="rId4"/>
          <a:stretch>
            <a:fillRect/>
          </a:stretch>
        </p:blipFill>
        <p:spPr>
          <a:xfrm>
            <a:off x="5552834" y="4448035"/>
            <a:ext cx="5181825" cy="4048301"/>
          </a:xfrm>
          <a:prstGeom prst="rect">
            <a:avLst/>
          </a:prstGeom>
        </p:spPr>
      </p:pic>
    </p:spTree>
    <p:custDataLst>
      <p:tags r:id="rId1"/>
    </p:custDataLst>
    <p:extLst>
      <p:ext uri="{BB962C8B-B14F-4D97-AF65-F5344CB8AC3E}">
        <p14:creationId xmlns:p14="http://schemas.microsoft.com/office/powerpoint/2010/main" val="56120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Introduction</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GB" sz="2400" dirty="0"/>
              <a:t>In this unit you will learn what a hazard is and how to decide if there is a good chance that it will hurt someone.  You will also learn how to do a risk assessment in order to make the workplace as safe as possible. </a:t>
            </a:r>
            <a:endParaRPr lang="en-GB" dirty="0"/>
          </a:p>
          <a:p>
            <a:pPr marL="0" indent="0">
              <a:buNone/>
            </a:pPr>
            <a:endParaRPr lang="en-GB" dirty="0"/>
          </a:p>
        </p:txBody>
      </p:sp>
    </p:spTree>
    <p:custDataLst>
      <p:tags r:id="rId1"/>
    </p:custDataLst>
    <p:extLst>
      <p:ext uri="{BB962C8B-B14F-4D97-AF65-F5344CB8AC3E}">
        <p14:creationId xmlns:p14="http://schemas.microsoft.com/office/powerpoint/2010/main" val="3135913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What is a hazard? </a:t>
            </a:r>
          </a:p>
        </p:txBody>
      </p:sp>
      <p:sp>
        <p:nvSpPr>
          <p:cNvPr id="3" name="Content Placeholder 2"/>
          <p:cNvSpPr>
            <a:spLocks noGrp="1"/>
          </p:cNvSpPr>
          <p:nvPr>
            <p:ph idx="1"/>
          </p:nvPr>
        </p:nvSpPr>
        <p:spPr>
          <a:xfrm>
            <a:off x="518900" y="1008668"/>
            <a:ext cx="9276622" cy="937804"/>
          </a:xfrm>
        </p:spPr>
        <p:txBody>
          <a:bodyPr>
            <a:noAutofit/>
          </a:bodyPr>
          <a:lstStyle/>
          <a:p>
            <a:pPr marL="0" indent="0">
              <a:buNone/>
            </a:pPr>
            <a:r>
              <a:rPr lang="en-GB" dirty="0"/>
              <a:t>In the workplace you will often hear people talking about ‘hazards’. A </a:t>
            </a:r>
            <a:r>
              <a:rPr lang="en-GB" b="1" dirty="0"/>
              <a:t>hazard</a:t>
            </a:r>
            <a:r>
              <a:rPr lang="en-GB" dirty="0"/>
              <a:t> is </a:t>
            </a:r>
            <a:r>
              <a:rPr lang="en-GB" b="1" dirty="0"/>
              <a:t>something that can cause harm</a:t>
            </a:r>
            <a:r>
              <a:rPr lang="en-GB" dirty="0"/>
              <a:t>.   </a:t>
            </a:r>
          </a:p>
        </p:txBody>
      </p:sp>
      <p:sp>
        <p:nvSpPr>
          <p:cNvPr id="6" name="Rectangle 5">
            <a:extLst>
              <a:ext uri="{FF2B5EF4-FFF2-40B4-BE49-F238E27FC236}">
                <a16:creationId xmlns:a16="http://schemas.microsoft.com/office/drawing/2014/main" id="{8473109A-1871-4C45-AAF9-81F62D038D7B}"/>
              </a:ext>
            </a:extLst>
          </p:cNvPr>
          <p:cNvSpPr/>
          <p:nvPr/>
        </p:nvSpPr>
        <p:spPr>
          <a:xfrm>
            <a:off x="1355692" y="1803070"/>
            <a:ext cx="8382035" cy="830997"/>
          </a:xfrm>
          <a:prstGeom prst="rect">
            <a:avLst/>
          </a:prstGeom>
          <a:solidFill>
            <a:schemeClr val="tx2">
              <a:lumMod val="40000"/>
              <a:lumOff val="60000"/>
            </a:schemeClr>
          </a:solidFill>
        </p:spPr>
        <p:txBody>
          <a:bodyPr wrap="square">
            <a:spAutoFit/>
          </a:bodyPr>
          <a:lstStyle/>
          <a:p>
            <a:r>
              <a:rPr lang="en-GB" sz="2400" i="1" dirty="0"/>
              <a:t>Take a look at the images below. Which ones are hazards? Drag and drop the hazards into the empty box and click submit. </a:t>
            </a:r>
          </a:p>
        </p:txBody>
      </p:sp>
      <p:pic>
        <p:nvPicPr>
          <p:cNvPr id="7" name="Graphic 6" descr="User">
            <a:extLst>
              <a:ext uri="{FF2B5EF4-FFF2-40B4-BE49-F238E27FC236}">
                <a16:creationId xmlns:a16="http://schemas.microsoft.com/office/drawing/2014/main" id="{CD96090B-1089-4C2F-ABE7-3CA862CC8B9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1647" y="1819186"/>
            <a:ext cx="854046" cy="854046"/>
          </a:xfrm>
          <a:prstGeom prst="rect">
            <a:avLst/>
          </a:prstGeom>
        </p:spPr>
      </p:pic>
      <p:sp>
        <p:nvSpPr>
          <p:cNvPr id="9" name="Rectangle 8">
            <a:extLst>
              <a:ext uri="{FF2B5EF4-FFF2-40B4-BE49-F238E27FC236}">
                <a16:creationId xmlns:a16="http://schemas.microsoft.com/office/drawing/2014/main" id="{7A065B4E-EA29-4B18-B1C1-A1534ADAAC3A}"/>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
        <p:nvSpPr>
          <p:cNvPr id="4" name="Rectangle 3">
            <a:extLst>
              <a:ext uri="{FF2B5EF4-FFF2-40B4-BE49-F238E27FC236}">
                <a16:creationId xmlns:a16="http://schemas.microsoft.com/office/drawing/2014/main" id="{95DA3C98-AB80-49B2-B54A-A93D060C6976}"/>
              </a:ext>
            </a:extLst>
          </p:cNvPr>
          <p:cNvSpPr/>
          <p:nvPr/>
        </p:nvSpPr>
        <p:spPr>
          <a:xfrm>
            <a:off x="409394" y="2879725"/>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t>Image 01 </a:t>
            </a:r>
          </a:p>
          <a:p>
            <a:pPr algn="ctr"/>
            <a:r>
              <a:rPr lang="en-ZA" sz="1600" dirty="0"/>
              <a:t>Someone standing on the top step of the ladder </a:t>
            </a:r>
          </a:p>
        </p:txBody>
      </p:sp>
      <p:sp>
        <p:nvSpPr>
          <p:cNvPr id="10" name="Rectangle 9">
            <a:extLst>
              <a:ext uri="{FF2B5EF4-FFF2-40B4-BE49-F238E27FC236}">
                <a16:creationId xmlns:a16="http://schemas.microsoft.com/office/drawing/2014/main" id="{555F84AE-8EF7-4647-B5BD-2489369F0707}"/>
              </a:ext>
            </a:extLst>
          </p:cNvPr>
          <p:cNvSpPr/>
          <p:nvPr/>
        </p:nvSpPr>
        <p:spPr>
          <a:xfrm>
            <a:off x="2477386" y="2881407"/>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02 </a:t>
            </a:r>
          </a:p>
          <a:p>
            <a:pPr algn="ctr"/>
            <a:r>
              <a:rPr lang="en-ZA" dirty="0"/>
              <a:t>Someone making a cup of coffee</a:t>
            </a:r>
          </a:p>
        </p:txBody>
      </p:sp>
      <p:sp>
        <p:nvSpPr>
          <p:cNvPr id="11" name="Rectangle 10">
            <a:extLst>
              <a:ext uri="{FF2B5EF4-FFF2-40B4-BE49-F238E27FC236}">
                <a16:creationId xmlns:a16="http://schemas.microsoft.com/office/drawing/2014/main" id="{9BAA32A5-2B49-47E6-AE0F-FBB044CB2718}"/>
              </a:ext>
            </a:extLst>
          </p:cNvPr>
          <p:cNvSpPr/>
          <p:nvPr/>
        </p:nvSpPr>
        <p:spPr>
          <a:xfrm>
            <a:off x="2477385" y="4202246"/>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05 </a:t>
            </a:r>
          </a:p>
          <a:p>
            <a:pPr algn="ctr"/>
            <a:r>
              <a:rPr lang="en-ZA" dirty="0"/>
              <a:t>Someone using a knife to cut a sandwich  </a:t>
            </a:r>
          </a:p>
        </p:txBody>
      </p:sp>
      <p:sp>
        <p:nvSpPr>
          <p:cNvPr id="12" name="Rectangle 11">
            <a:extLst>
              <a:ext uri="{FF2B5EF4-FFF2-40B4-BE49-F238E27FC236}">
                <a16:creationId xmlns:a16="http://schemas.microsoft.com/office/drawing/2014/main" id="{B97B5A7F-2E07-43AC-9F76-09DC56344934}"/>
              </a:ext>
            </a:extLst>
          </p:cNvPr>
          <p:cNvSpPr/>
          <p:nvPr/>
        </p:nvSpPr>
        <p:spPr>
          <a:xfrm>
            <a:off x="409395" y="4214846"/>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04 </a:t>
            </a:r>
          </a:p>
          <a:p>
            <a:pPr algn="ctr"/>
            <a:r>
              <a:rPr lang="en-ZA" dirty="0"/>
              <a:t>Someone talking to a friend  </a:t>
            </a:r>
          </a:p>
        </p:txBody>
      </p:sp>
      <p:sp>
        <p:nvSpPr>
          <p:cNvPr id="13" name="Rectangle 12">
            <a:extLst>
              <a:ext uri="{FF2B5EF4-FFF2-40B4-BE49-F238E27FC236}">
                <a16:creationId xmlns:a16="http://schemas.microsoft.com/office/drawing/2014/main" id="{7ED8008D-3B9E-4C2D-8C79-404ED4E6B4BE}"/>
              </a:ext>
            </a:extLst>
          </p:cNvPr>
          <p:cNvSpPr/>
          <p:nvPr/>
        </p:nvSpPr>
        <p:spPr>
          <a:xfrm>
            <a:off x="6790662" y="3073271"/>
            <a:ext cx="2862006" cy="1870163"/>
          </a:xfrm>
          <a:prstGeom prst="rect">
            <a:avLst/>
          </a:prstGeom>
          <a:noFill/>
          <a:ln>
            <a:solidFill>
              <a:schemeClr val="tx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solidFill>
                  <a:schemeClr val="tx1">
                    <a:lumMod val="60000"/>
                    <a:lumOff val="40000"/>
                  </a:schemeClr>
                </a:solidFill>
              </a:rPr>
              <a:t>Hazards</a:t>
            </a:r>
          </a:p>
        </p:txBody>
      </p:sp>
      <p:sp>
        <p:nvSpPr>
          <p:cNvPr id="14" name="Rectangle 13">
            <a:extLst>
              <a:ext uri="{FF2B5EF4-FFF2-40B4-BE49-F238E27FC236}">
                <a16:creationId xmlns:a16="http://schemas.microsoft.com/office/drawing/2014/main" id="{ADDCBB49-1DB0-4B87-8845-DEC04E5D9485}"/>
              </a:ext>
            </a:extLst>
          </p:cNvPr>
          <p:cNvSpPr/>
          <p:nvPr/>
        </p:nvSpPr>
        <p:spPr>
          <a:xfrm>
            <a:off x="4634022" y="2881407"/>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03 </a:t>
            </a:r>
          </a:p>
          <a:p>
            <a:pPr algn="ctr"/>
            <a:r>
              <a:rPr lang="en-ZA" dirty="0"/>
              <a:t>Someone changing a lightbulb</a:t>
            </a:r>
          </a:p>
        </p:txBody>
      </p:sp>
      <p:sp>
        <p:nvSpPr>
          <p:cNvPr id="15" name="Rectangle 14">
            <a:extLst>
              <a:ext uri="{FF2B5EF4-FFF2-40B4-BE49-F238E27FC236}">
                <a16:creationId xmlns:a16="http://schemas.microsoft.com/office/drawing/2014/main" id="{8F077BC2-FC92-4EE9-A628-8F2F79F8CB10}"/>
              </a:ext>
            </a:extLst>
          </p:cNvPr>
          <p:cNvSpPr/>
          <p:nvPr/>
        </p:nvSpPr>
        <p:spPr>
          <a:xfrm>
            <a:off x="4634021" y="4202246"/>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06 </a:t>
            </a:r>
          </a:p>
          <a:p>
            <a:pPr algn="ctr"/>
            <a:r>
              <a:rPr lang="en-ZA" dirty="0"/>
              <a:t>Someone playing with a gun</a:t>
            </a:r>
          </a:p>
        </p:txBody>
      </p:sp>
    </p:spTree>
    <p:custDataLst>
      <p:tags r:id="rId1"/>
    </p:custDataLst>
    <p:extLst>
      <p:ext uri="{BB962C8B-B14F-4D97-AF65-F5344CB8AC3E}">
        <p14:creationId xmlns:p14="http://schemas.microsoft.com/office/powerpoint/2010/main" val="1711253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What is a hazard? </a:t>
            </a:r>
          </a:p>
        </p:txBody>
      </p:sp>
      <p:sp>
        <p:nvSpPr>
          <p:cNvPr id="3" name="Content Placeholder 2"/>
          <p:cNvSpPr>
            <a:spLocks noGrp="1"/>
          </p:cNvSpPr>
          <p:nvPr>
            <p:ph idx="1"/>
          </p:nvPr>
        </p:nvSpPr>
        <p:spPr>
          <a:xfrm>
            <a:off x="518900" y="1008668"/>
            <a:ext cx="9276622" cy="937804"/>
          </a:xfrm>
        </p:spPr>
        <p:txBody>
          <a:bodyPr>
            <a:noAutofit/>
          </a:bodyPr>
          <a:lstStyle/>
          <a:p>
            <a:pPr marL="0" indent="0">
              <a:buNone/>
            </a:pPr>
            <a:r>
              <a:rPr lang="en-GB" dirty="0"/>
              <a:t>Here are some common hazards.</a:t>
            </a:r>
          </a:p>
        </p:txBody>
      </p:sp>
      <p:sp>
        <p:nvSpPr>
          <p:cNvPr id="6" name="Rectangle 5">
            <a:extLst>
              <a:ext uri="{FF2B5EF4-FFF2-40B4-BE49-F238E27FC236}">
                <a16:creationId xmlns:a16="http://schemas.microsoft.com/office/drawing/2014/main" id="{8473109A-1871-4C45-AAF9-81F62D038D7B}"/>
              </a:ext>
            </a:extLst>
          </p:cNvPr>
          <p:cNvSpPr/>
          <p:nvPr/>
        </p:nvSpPr>
        <p:spPr>
          <a:xfrm>
            <a:off x="1355692" y="1803070"/>
            <a:ext cx="8382035" cy="830997"/>
          </a:xfrm>
          <a:prstGeom prst="rect">
            <a:avLst/>
          </a:prstGeom>
          <a:solidFill>
            <a:schemeClr val="tx2">
              <a:lumMod val="40000"/>
              <a:lumOff val="60000"/>
            </a:schemeClr>
          </a:solidFill>
        </p:spPr>
        <p:txBody>
          <a:bodyPr wrap="square">
            <a:spAutoFit/>
          </a:bodyPr>
          <a:lstStyle/>
          <a:p>
            <a:r>
              <a:rPr lang="en-GB" sz="2400" i="1" dirty="0"/>
              <a:t>Click on each image to see an explanation for why each one is a hazard.</a:t>
            </a:r>
          </a:p>
        </p:txBody>
      </p:sp>
      <p:pic>
        <p:nvPicPr>
          <p:cNvPr id="7" name="Graphic 6" descr="User">
            <a:extLst>
              <a:ext uri="{FF2B5EF4-FFF2-40B4-BE49-F238E27FC236}">
                <a16:creationId xmlns:a16="http://schemas.microsoft.com/office/drawing/2014/main" id="{CD96090B-1089-4C2F-ABE7-3CA862CC8B9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1647" y="1819186"/>
            <a:ext cx="854046" cy="854046"/>
          </a:xfrm>
          <a:prstGeom prst="rect">
            <a:avLst/>
          </a:prstGeom>
        </p:spPr>
      </p:pic>
      <p:sp>
        <p:nvSpPr>
          <p:cNvPr id="4" name="Rectangle 3">
            <a:extLst>
              <a:ext uri="{FF2B5EF4-FFF2-40B4-BE49-F238E27FC236}">
                <a16:creationId xmlns:a16="http://schemas.microsoft.com/office/drawing/2014/main" id="{95DA3C98-AB80-49B2-B54A-A93D060C6976}"/>
              </a:ext>
            </a:extLst>
          </p:cNvPr>
          <p:cNvSpPr/>
          <p:nvPr/>
        </p:nvSpPr>
        <p:spPr>
          <a:xfrm>
            <a:off x="3119038" y="2907583"/>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01 </a:t>
            </a:r>
          </a:p>
          <a:p>
            <a:pPr algn="ctr"/>
            <a:r>
              <a:rPr lang="en-ZA" dirty="0"/>
              <a:t>Someone working on the top step of a ladder.</a:t>
            </a:r>
          </a:p>
        </p:txBody>
      </p:sp>
      <p:sp>
        <p:nvSpPr>
          <p:cNvPr id="10" name="Rectangle 9">
            <a:extLst>
              <a:ext uri="{FF2B5EF4-FFF2-40B4-BE49-F238E27FC236}">
                <a16:creationId xmlns:a16="http://schemas.microsoft.com/office/drawing/2014/main" id="{555F84AE-8EF7-4647-B5BD-2489369F0707}"/>
              </a:ext>
            </a:extLst>
          </p:cNvPr>
          <p:cNvSpPr/>
          <p:nvPr/>
        </p:nvSpPr>
        <p:spPr>
          <a:xfrm>
            <a:off x="5187030" y="2909265"/>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02 </a:t>
            </a:r>
          </a:p>
          <a:p>
            <a:pPr algn="ctr"/>
            <a:r>
              <a:rPr lang="en-ZA" dirty="0"/>
              <a:t>Someone making a cup of coffee</a:t>
            </a:r>
          </a:p>
        </p:txBody>
      </p:sp>
      <p:sp>
        <p:nvSpPr>
          <p:cNvPr id="11" name="Rectangle 10">
            <a:extLst>
              <a:ext uri="{FF2B5EF4-FFF2-40B4-BE49-F238E27FC236}">
                <a16:creationId xmlns:a16="http://schemas.microsoft.com/office/drawing/2014/main" id="{9BAA32A5-2B49-47E6-AE0F-FBB044CB2718}"/>
              </a:ext>
            </a:extLst>
          </p:cNvPr>
          <p:cNvSpPr/>
          <p:nvPr/>
        </p:nvSpPr>
        <p:spPr>
          <a:xfrm>
            <a:off x="5187029" y="4230104"/>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05 </a:t>
            </a:r>
          </a:p>
          <a:p>
            <a:pPr algn="ctr"/>
            <a:r>
              <a:rPr lang="en-ZA" dirty="0"/>
              <a:t>Someone using a knife to cut a sandwich  </a:t>
            </a:r>
          </a:p>
        </p:txBody>
      </p:sp>
      <p:sp>
        <p:nvSpPr>
          <p:cNvPr id="14" name="Rectangle 13">
            <a:extLst>
              <a:ext uri="{FF2B5EF4-FFF2-40B4-BE49-F238E27FC236}">
                <a16:creationId xmlns:a16="http://schemas.microsoft.com/office/drawing/2014/main" id="{ADDCBB49-1DB0-4B87-8845-DEC04E5D9485}"/>
              </a:ext>
            </a:extLst>
          </p:cNvPr>
          <p:cNvSpPr/>
          <p:nvPr/>
        </p:nvSpPr>
        <p:spPr>
          <a:xfrm>
            <a:off x="3119037" y="4235734"/>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03 </a:t>
            </a:r>
          </a:p>
          <a:p>
            <a:pPr algn="ctr"/>
            <a:r>
              <a:rPr lang="en-ZA" dirty="0"/>
              <a:t>Someone changing a lightbulb</a:t>
            </a:r>
          </a:p>
        </p:txBody>
      </p:sp>
      <p:sp>
        <p:nvSpPr>
          <p:cNvPr id="16" name="Rectangle 15">
            <a:extLst>
              <a:ext uri="{FF2B5EF4-FFF2-40B4-BE49-F238E27FC236}">
                <a16:creationId xmlns:a16="http://schemas.microsoft.com/office/drawing/2014/main" id="{75F128DC-D62F-4694-BF93-D3980ECB76AA}"/>
              </a:ext>
            </a:extLst>
          </p:cNvPr>
          <p:cNvSpPr/>
          <p:nvPr/>
        </p:nvSpPr>
        <p:spPr>
          <a:xfrm>
            <a:off x="7382718" y="3622154"/>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06</a:t>
            </a:r>
          </a:p>
          <a:p>
            <a:pPr algn="ctr"/>
            <a:r>
              <a:rPr lang="en-ZA" dirty="0"/>
              <a:t>Playing with a gun</a:t>
            </a:r>
          </a:p>
        </p:txBody>
      </p:sp>
    </p:spTree>
    <p:custDataLst>
      <p:tags r:id="rId1"/>
    </p:custDataLst>
    <p:extLst>
      <p:ext uri="{BB962C8B-B14F-4D97-AF65-F5344CB8AC3E}">
        <p14:creationId xmlns:p14="http://schemas.microsoft.com/office/powerpoint/2010/main" val="3085231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What is a risk? </a:t>
            </a:r>
          </a:p>
        </p:txBody>
      </p:sp>
      <p:sp>
        <p:nvSpPr>
          <p:cNvPr id="3" name="Content Placeholder 2"/>
          <p:cNvSpPr>
            <a:spLocks noGrp="1"/>
          </p:cNvSpPr>
          <p:nvPr>
            <p:ph idx="1"/>
          </p:nvPr>
        </p:nvSpPr>
        <p:spPr>
          <a:xfrm>
            <a:off x="518900" y="1008668"/>
            <a:ext cx="9276622" cy="937804"/>
          </a:xfrm>
        </p:spPr>
        <p:txBody>
          <a:bodyPr>
            <a:noAutofit/>
          </a:bodyPr>
          <a:lstStyle/>
          <a:p>
            <a:pPr marL="0" indent="0">
              <a:buNone/>
            </a:pPr>
            <a:r>
              <a:rPr lang="en-GB" dirty="0"/>
              <a:t>So, now you know that a hazard is something that can cause harm. Building on this, a </a:t>
            </a:r>
            <a:r>
              <a:rPr lang="en-GB" b="1" dirty="0"/>
              <a:t>risk</a:t>
            </a:r>
            <a:r>
              <a:rPr lang="en-GB" dirty="0"/>
              <a:t> </a:t>
            </a:r>
            <a:r>
              <a:rPr lang="en-GB" b="1" dirty="0"/>
              <a:t>is a chance (high or low) that the hazard will cause someone harm</a:t>
            </a:r>
            <a:r>
              <a:rPr lang="en-GB" dirty="0"/>
              <a:t>. Let’s use some of the examples of hazards you have identified to work out the level of risk for each one. </a:t>
            </a:r>
          </a:p>
        </p:txBody>
      </p:sp>
      <p:sp>
        <p:nvSpPr>
          <p:cNvPr id="6" name="Rectangle 5">
            <a:extLst>
              <a:ext uri="{FF2B5EF4-FFF2-40B4-BE49-F238E27FC236}">
                <a16:creationId xmlns:a16="http://schemas.microsoft.com/office/drawing/2014/main" id="{8473109A-1871-4C45-AAF9-81F62D038D7B}"/>
              </a:ext>
            </a:extLst>
          </p:cNvPr>
          <p:cNvSpPr/>
          <p:nvPr/>
        </p:nvSpPr>
        <p:spPr>
          <a:xfrm>
            <a:off x="1355693" y="2708060"/>
            <a:ext cx="8602039" cy="830997"/>
          </a:xfrm>
          <a:prstGeom prst="rect">
            <a:avLst/>
          </a:prstGeom>
          <a:solidFill>
            <a:schemeClr val="tx2">
              <a:lumMod val="40000"/>
              <a:lumOff val="60000"/>
            </a:schemeClr>
          </a:solidFill>
        </p:spPr>
        <p:txBody>
          <a:bodyPr wrap="square">
            <a:spAutoFit/>
          </a:bodyPr>
          <a:lstStyle/>
          <a:p>
            <a:r>
              <a:rPr lang="en-GB" sz="2400" i="1" dirty="0"/>
              <a:t>Move the arrow on the scale to rate the risks of each of the following hazards and click submit. </a:t>
            </a:r>
          </a:p>
        </p:txBody>
      </p:sp>
      <p:pic>
        <p:nvPicPr>
          <p:cNvPr id="7" name="Graphic 6" descr="User">
            <a:extLst>
              <a:ext uri="{FF2B5EF4-FFF2-40B4-BE49-F238E27FC236}">
                <a16:creationId xmlns:a16="http://schemas.microsoft.com/office/drawing/2014/main" id="{CD96090B-1089-4C2F-ABE7-3CA862CC8B9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1648" y="2724176"/>
            <a:ext cx="854046" cy="854046"/>
          </a:xfrm>
          <a:prstGeom prst="rect">
            <a:avLst/>
          </a:prstGeom>
        </p:spPr>
      </p:pic>
      <p:sp>
        <p:nvSpPr>
          <p:cNvPr id="4" name="Rectangle 3">
            <a:extLst>
              <a:ext uri="{FF2B5EF4-FFF2-40B4-BE49-F238E27FC236}">
                <a16:creationId xmlns:a16="http://schemas.microsoft.com/office/drawing/2014/main" id="{95DA3C98-AB80-49B2-B54A-A93D060C6976}"/>
              </a:ext>
            </a:extLst>
          </p:cNvPr>
          <p:cNvSpPr/>
          <p:nvPr/>
        </p:nvSpPr>
        <p:spPr>
          <a:xfrm>
            <a:off x="4246487" y="3797412"/>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01 </a:t>
            </a:r>
          </a:p>
          <a:p>
            <a:pPr algn="ctr"/>
            <a:r>
              <a:rPr lang="en-ZA" dirty="0"/>
              <a:t>Someone working on the top step of a ladder</a:t>
            </a:r>
          </a:p>
        </p:txBody>
      </p:sp>
      <p:sp>
        <p:nvSpPr>
          <p:cNvPr id="5" name="Rectangle 4">
            <a:extLst>
              <a:ext uri="{FF2B5EF4-FFF2-40B4-BE49-F238E27FC236}">
                <a16:creationId xmlns:a16="http://schemas.microsoft.com/office/drawing/2014/main" id="{79DF7DA9-1F29-4725-9106-BBFCD078F684}"/>
              </a:ext>
            </a:extLst>
          </p:cNvPr>
          <p:cNvSpPr/>
          <p:nvPr/>
        </p:nvSpPr>
        <p:spPr>
          <a:xfrm>
            <a:off x="2961314" y="5327009"/>
            <a:ext cx="4462943" cy="125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TextBox 7">
            <a:extLst>
              <a:ext uri="{FF2B5EF4-FFF2-40B4-BE49-F238E27FC236}">
                <a16:creationId xmlns:a16="http://schemas.microsoft.com/office/drawing/2014/main" id="{8D93E7C0-231B-49ED-B133-D169473472C5}"/>
              </a:ext>
            </a:extLst>
          </p:cNvPr>
          <p:cNvSpPr txBox="1"/>
          <p:nvPr/>
        </p:nvSpPr>
        <p:spPr>
          <a:xfrm>
            <a:off x="1895911" y="5184396"/>
            <a:ext cx="973123" cy="369332"/>
          </a:xfrm>
          <a:prstGeom prst="rect">
            <a:avLst/>
          </a:prstGeom>
          <a:noFill/>
        </p:spPr>
        <p:txBody>
          <a:bodyPr wrap="square" rtlCol="0">
            <a:spAutoFit/>
          </a:bodyPr>
          <a:lstStyle/>
          <a:p>
            <a:r>
              <a:rPr lang="en-ZA" dirty="0"/>
              <a:t>Low risk  </a:t>
            </a:r>
          </a:p>
        </p:txBody>
      </p:sp>
      <p:sp>
        <p:nvSpPr>
          <p:cNvPr id="12" name="TextBox 11">
            <a:extLst>
              <a:ext uri="{FF2B5EF4-FFF2-40B4-BE49-F238E27FC236}">
                <a16:creationId xmlns:a16="http://schemas.microsoft.com/office/drawing/2014/main" id="{22D85EB0-5EA2-4675-9C92-3B55E81B8207}"/>
              </a:ext>
            </a:extLst>
          </p:cNvPr>
          <p:cNvSpPr txBox="1"/>
          <p:nvPr/>
        </p:nvSpPr>
        <p:spPr>
          <a:xfrm>
            <a:off x="7516536" y="5196871"/>
            <a:ext cx="1333849" cy="369332"/>
          </a:xfrm>
          <a:prstGeom prst="rect">
            <a:avLst/>
          </a:prstGeom>
          <a:noFill/>
        </p:spPr>
        <p:txBody>
          <a:bodyPr wrap="square" rtlCol="0">
            <a:spAutoFit/>
          </a:bodyPr>
          <a:lstStyle/>
          <a:p>
            <a:r>
              <a:rPr lang="en-ZA" dirty="0"/>
              <a:t>High risk  </a:t>
            </a:r>
          </a:p>
        </p:txBody>
      </p:sp>
      <p:sp>
        <p:nvSpPr>
          <p:cNvPr id="9" name="Isosceles Triangle 8">
            <a:extLst>
              <a:ext uri="{FF2B5EF4-FFF2-40B4-BE49-F238E27FC236}">
                <a16:creationId xmlns:a16="http://schemas.microsoft.com/office/drawing/2014/main" id="{1F29A688-A9F2-443C-946B-F7966E28179D}"/>
              </a:ext>
            </a:extLst>
          </p:cNvPr>
          <p:cNvSpPr/>
          <p:nvPr/>
        </p:nvSpPr>
        <p:spPr>
          <a:xfrm>
            <a:off x="4991448" y="5184395"/>
            <a:ext cx="402672" cy="36933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a:extLst>
              <a:ext uri="{FF2B5EF4-FFF2-40B4-BE49-F238E27FC236}">
                <a16:creationId xmlns:a16="http://schemas.microsoft.com/office/drawing/2014/main" id="{65728F9B-2FAC-4133-AA75-45E6E444092E}"/>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1412047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Feedback- working on a ladder</a:t>
            </a:r>
          </a:p>
        </p:txBody>
      </p:sp>
      <p:sp>
        <p:nvSpPr>
          <p:cNvPr id="3" name="Content Placeholder 2"/>
          <p:cNvSpPr>
            <a:spLocks noGrp="1"/>
          </p:cNvSpPr>
          <p:nvPr>
            <p:ph idx="1"/>
          </p:nvPr>
        </p:nvSpPr>
        <p:spPr>
          <a:xfrm>
            <a:off x="518900" y="1008668"/>
            <a:ext cx="9276622" cy="937804"/>
          </a:xfrm>
        </p:spPr>
        <p:txBody>
          <a:bodyPr>
            <a:noAutofit/>
          </a:bodyPr>
          <a:lstStyle/>
          <a:p>
            <a:pPr marL="0" indent="0">
              <a:buNone/>
            </a:pPr>
            <a:r>
              <a:rPr lang="en-GB" dirty="0"/>
              <a:t>Here is the risk level for someone working on a ladder.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Standing on the top step of a ladder is dangerous and is not recommended by the manufacturers. A person could easily lose their balance and fall which is why the arrow is closer to the high-risk side.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
        <p:nvSpPr>
          <p:cNvPr id="4" name="Rectangle 3">
            <a:extLst>
              <a:ext uri="{FF2B5EF4-FFF2-40B4-BE49-F238E27FC236}">
                <a16:creationId xmlns:a16="http://schemas.microsoft.com/office/drawing/2014/main" id="{95DA3C98-AB80-49B2-B54A-A93D060C6976}"/>
              </a:ext>
            </a:extLst>
          </p:cNvPr>
          <p:cNvSpPr/>
          <p:nvPr/>
        </p:nvSpPr>
        <p:spPr>
          <a:xfrm>
            <a:off x="3877371" y="1649830"/>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01 </a:t>
            </a:r>
          </a:p>
          <a:p>
            <a:pPr algn="ctr"/>
            <a:r>
              <a:rPr lang="en-ZA" dirty="0"/>
              <a:t>Someone standing on top step of the ladder </a:t>
            </a:r>
          </a:p>
        </p:txBody>
      </p:sp>
      <p:sp>
        <p:nvSpPr>
          <p:cNvPr id="5" name="Rectangle 4">
            <a:extLst>
              <a:ext uri="{FF2B5EF4-FFF2-40B4-BE49-F238E27FC236}">
                <a16:creationId xmlns:a16="http://schemas.microsoft.com/office/drawing/2014/main" id="{79DF7DA9-1F29-4725-9106-BBFCD078F684}"/>
              </a:ext>
            </a:extLst>
          </p:cNvPr>
          <p:cNvSpPr/>
          <p:nvPr/>
        </p:nvSpPr>
        <p:spPr>
          <a:xfrm>
            <a:off x="2592198" y="3179427"/>
            <a:ext cx="4462943" cy="125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TextBox 7">
            <a:extLst>
              <a:ext uri="{FF2B5EF4-FFF2-40B4-BE49-F238E27FC236}">
                <a16:creationId xmlns:a16="http://schemas.microsoft.com/office/drawing/2014/main" id="{8D93E7C0-231B-49ED-B133-D169473472C5}"/>
              </a:ext>
            </a:extLst>
          </p:cNvPr>
          <p:cNvSpPr txBox="1"/>
          <p:nvPr/>
        </p:nvSpPr>
        <p:spPr>
          <a:xfrm>
            <a:off x="1526795" y="3036814"/>
            <a:ext cx="973123" cy="369332"/>
          </a:xfrm>
          <a:prstGeom prst="rect">
            <a:avLst/>
          </a:prstGeom>
          <a:noFill/>
        </p:spPr>
        <p:txBody>
          <a:bodyPr wrap="square" rtlCol="0">
            <a:spAutoFit/>
          </a:bodyPr>
          <a:lstStyle/>
          <a:p>
            <a:r>
              <a:rPr lang="en-ZA" dirty="0"/>
              <a:t>Low risk  </a:t>
            </a:r>
          </a:p>
        </p:txBody>
      </p:sp>
      <p:sp>
        <p:nvSpPr>
          <p:cNvPr id="12" name="TextBox 11">
            <a:extLst>
              <a:ext uri="{FF2B5EF4-FFF2-40B4-BE49-F238E27FC236}">
                <a16:creationId xmlns:a16="http://schemas.microsoft.com/office/drawing/2014/main" id="{22D85EB0-5EA2-4675-9C92-3B55E81B8207}"/>
              </a:ext>
            </a:extLst>
          </p:cNvPr>
          <p:cNvSpPr txBox="1"/>
          <p:nvPr/>
        </p:nvSpPr>
        <p:spPr>
          <a:xfrm>
            <a:off x="7055141" y="3036814"/>
            <a:ext cx="1333849" cy="369332"/>
          </a:xfrm>
          <a:prstGeom prst="rect">
            <a:avLst/>
          </a:prstGeom>
          <a:noFill/>
        </p:spPr>
        <p:txBody>
          <a:bodyPr wrap="square" rtlCol="0">
            <a:spAutoFit/>
          </a:bodyPr>
          <a:lstStyle/>
          <a:p>
            <a:r>
              <a:rPr lang="en-ZA" dirty="0"/>
              <a:t>High risk  </a:t>
            </a:r>
          </a:p>
        </p:txBody>
      </p:sp>
      <p:sp>
        <p:nvSpPr>
          <p:cNvPr id="9" name="Isosceles Triangle 8">
            <a:extLst>
              <a:ext uri="{FF2B5EF4-FFF2-40B4-BE49-F238E27FC236}">
                <a16:creationId xmlns:a16="http://schemas.microsoft.com/office/drawing/2014/main" id="{1F29A688-A9F2-443C-946B-F7966E28179D}"/>
              </a:ext>
            </a:extLst>
          </p:cNvPr>
          <p:cNvSpPr/>
          <p:nvPr/>
        </p:nvSpPr>
        <p:spPr>
          <a:xfrm>
            <a:off x="6065238" y="3022202"/>
            <a:ext cx="402672" cy="36933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ustDataLst>
      <p:tags r:id="rId1"/>
    </p:custDataLst>
    <p:extLst>
      <p:ext uri="{BB962C8B-B14F-4D97-AF65-F5344CB8AC3E}">
        <p14:creationId xmlns:p14="http://schemas.microsoft.com/office/powerpoint/2010/main" val="1504765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86901"/>
            <a:ext cx="8831461" cy="1113227"/>
          </a:xfrm>
        </p:spPr>
        <p:txBody>
          <a:bodyPr/>
          <a:lstStyle/>
          <a:p>
            <a:r>
              <a:rPr lang="en-GB" dirty="0"/>
              <a:t>Rate the risk- making coffee</a:t>
            </a:r>
          </a:p>
        </p:txBody>
      </p:sp>
      <p:sp>
        <p:nvSpPr>
          <p:cNvPr id="3" name="Content Placeholder 2"/>
          <p:cNvSpPr>
            <a:spLocks noGrp="1"/>
          </p:cNvSpPr>
          <p:nvPr>
            <p:ph idx="1"/>
          </p:nvPr>
        </p:nvSpPr>
        <p:spPr>
          <a:xfrm>
            <a:off x="518900" y="1008668"/>
            <a:ext cx="9276622" cy="937804"/>
          </a:xfrm>
        </p:spPr>
        <p:txBody>
          <a:bodyPr>
            <a:noAutofit/>
          </a:bodyPr>
          <a:lstStyle/>
          <a:p>
            <a:pPr marL="0" indent="0">
              <a:buNone/>
            </a:pPr>
            <a:r>
              <a:rPr lang="en-GB" dirty="0"/>
              <a:t>What is the risk level for making a cup of coffee? </a:t>
            </a:r>
          </a:p>
        </p:txBody>
      </p:sp>
      <p:sp>
        <p:nvSpPr>
          <p:cNvPr id="6" name="Rectangle 5">
            <a:extLst>
              <a:ext uri="{FF2B5EF4-FFF2-40B4-BE49-F238E27FC236}">
                <a16:creationId xmlns:a16="http://schemas.microsoft.com/office/drawing/2014/main" id="{8473109A-1871-4C45-AAF9-81F62D038D7B}"/>
              </a:ext>
            </a:extLst>
          </p:cNvPr>
          <p:cNvSpPr/>
          <p:nvPr/>
        </p:nvSpPr>
        <p:spPr>
          <a:xfrm>
            <a:off x="1297897" y="1647374"/>
            <a:ext cx="8602039" cy="830997"/>
          </a:xfrm>
          <a:prstGeom prst="rect">
            <a:avLst/>
          </a:prstGeom>
          <a:solidFill>
            <a:schemeClr val="tx2">
              <a:lumMod val="40000"/>
              <a:lumOff val="60000"/>
            </a:schemeClr>
          </a:solidFill>
        </p:spPr>
        <p:txBody>
          <a:bodyPr wrap="square">
            <a:spAutoFit/>
          </a:bodyPr>
          <a:lstStyle/>
          <a:p>
            <a:r>
              <a:rPr lang="en-GB" sz="2400" i="1" dirty="0"/>
              <a:t>Move the arrow on the scale to rate the risks of this hazard and click submit.  </a:t>
            </a:r>
          </a:p>
        </p:txBody>
      </p:sp>
      <p:pic>
        <p:nvPicPr>
          <p:cNvPr id="7" name="Graphic 6" descr="User">
            <a:extLst>
              <a:ext uri="{FF2B5EF4-FFF2-40B4-BE49-F238E27FC236}">
                <a16:creationId xmlns:a16="http://schemas.microsoft.com/office/drawing/2014/main" id="{CD96090B-1089-4C2F-ABE7-3CA862CC8B9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1663490"/>
            <a:ext cx="854046" cy="854046"/>
          </a:xfrm>
          <a:prstGeom prst="rect">
            <a:avLst/>
          </a:prstGeom>
        </p:spPr>
      </p:pic>
      <p:sp>
        <p:nvSpPr>
          <p:cNvPr id="4" name="Rectangle 3">
            <a:extLst>
              <a:ext uri="{FF2B5EF4-FFF2-40B4-BE49-F238E27FC236}">
                <a16:creationId xmlns:a16="http://schemas.microsoft.com/office/drawing/2014/main" id="{95DA3C98-AB80-49B2-B54A-A93D060C6976}"/>
              </a:ext>
            </a:extLst>
          </p:cNvPr>
          <p:cNvSpPr/>
          <p:nvPr/>
        </p:nvSpPr>
        <p:spPr>
          <a:xfrm>
            <a:off x="4338766" y="2838726"/>
            <a:ext cx="1892595" cy="11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02 </a:t>
            </a:r>
          </a:p>
          <a:p>
            <a:pPr algn="ctr"/>
            <a:r>
              <a:rPr lang="en-ZA" dirty="0"/>
              <a:t>Someone making a cup of coffee</a:t>
            </a:r>
          </a:p>
        </p:txBody>
      </p:sp>
      <p:sp>
        <p:nvSpPr>
          <p:cNvPr id="5" name="Rectangle 4">
            <a:extLst>
              <a:ext uri="{FF2B5EF4-FFF2-40B4-BE49-F238E27FC236}">
                <a16:creationId xmlns:a16="http://schemas.microsoft.com/office/drawing/2014/main" id="{79DF7DA9-1F29-4725-9106-BBFCD078F684}"/>
              </a:ext>
            </a:extLst>
          </p:cNvPr>
          <p:cNvSpPr/>
          <p:nvPr/>
        </p:nvSpPr>
        <p:spPr>
          <a:xfrm>
            <a:off x="3053593" y="4368323"/>
            <a:ext cx="4462943" cy="125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TextBox 7">
            <a:extLst>
              <a:ext uri="{FF2B5EF4-FFF2-40B4-BE49-F238E27FC236}">
                <a16:creationId xmlns:a16="http://schemas.microsoft.com/office/drawing/2014/main" id="{8D93E7C0-231B-49ED-B133-D169473472C5}"/>
              </a:ext>
            </a:extLst>
          </p:cNvPr>
          <p:cNvSpPr txBox="1"/>
          <p:nvPr/>
        </p:nvSpPr>
        <p:spPr>
          <a:xfrm>
            <a:off x="1988190" y="4225710"/>
            <a:ext cx="973123" cy="369332"/>
          </a:xfrm>
          <a:prstGeom prst="rect">
            <a:avLst/>
          </a:prstGeom>
          <a:noFill/>
        </p:spPr>
        <p:txBody>
          <a:bodyPr wrap="square" rtlCol="0">
            <a:spAutoFit/>
          </a:bodyPr>
          <a:lstStyle/>
          <a:p>
            <a:r>
              <a:rPr lang="en-ZA" dirty="0"/>
              <a:t>Low risk  </a:t>
            </a:r>
          </a:p>
        </p:txBody>
      </p:sp>
      <p:sp>
        <p:nvSpPr>
          <p:cNvPr id="12" name="TextBox 11">
            <a:extLst>
              <a:ext uri="{FF2B5EF4-FFF2-40B4-BE49-F238E27FC236}">
                <a16:creationId xmlns:a16="http://schemas.microsoft.com/office/drawing/2014/main" id="{22D85EB0-5EA2-4675-9C92-3B55E81B8207}"/>
              </a:ext>
            </a:extLst>
          </p:cNvPr>
          <p:cNvSpPr txBox="1"/>
          <p:nvPr/>
        </p:nvSpPr>
        <p:spPr>
          <a:xfrm>
            <a:off x="7608815" y="4238185"/>
            <a:ext cx="1333849" cy="369332"/>
          </a:xfrm>
          <a:prstGeom prst="rect">
            <a:avLst/>
          </a:prstGeom>
          <a:noFill/>
        </p:spPr>
        <p:txBody>
          <a:bodyPr wrap="square" rtlCol="0">
            <a:spAutoFit/>
          </a:bodyPr>
          <a:lstStyle/>
          <a:p>
            <a:r>
              <a:rPr lang="en-ZA" dirty="0"/>
              <a:t>High risk  </a:t>
            </a:r>
          </a:p>
        </p:txBody>
      </p:sp>
      <p:sp>
        <p:nvSpPr>
          <p:cNvPr id="9" name="Isosceles Triangle 8">
            <a:extLst>
              <a:ext uri="{FF2B5EF4-FFF2-40B4-BE49-F238E27FC236}">
                <a16:creationId xmlns:a16="http://schemas.microsoft.com/office/drawing/2014/main" id="{1F29A688-A9F2-443C-946B-F7966E28179D}"/>
              </a:ext>
            </a:extLst>
          </p:cNvPr>
          <p:cNvSpPr/>
          <p:nvPr/>
        </p:nvSpPr>
        <p:spPr>
          <a:xfrm>
            <a:off x="5119687" y="4225709"/>
            <a:ext cx="402672" cy="36933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a:extLst>
              <a:ext uri="{FF2B5EF4-FFF2-40B4-BE49-F238E27FC236}">
                <a16:creationId xmlns:a16="http://schemas.microsoft.com/office/drawing/2014/main" id="{65728F9B-2FAC-4133-AA75-45E6E444092E}"/>
              </a:ext>
            </a:extLst>
          </p:cNvPr>
          <p:cNvSpPr/>
          <p:nvPr/>
        </p:nvSpPr>
        <p:spPr>
          <a:xfrm>
            <a:off x="8710775" y="5172372"/>
            <a:ext cx="1195448" cy="5167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1485576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3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10847</TotalTime>
  <Words>3786</Words>
  <Application>Microsoft Office PowerPoint</Application>
  <PresentationFormat>Custom</PresentationFormat>
  <Paragraphs>586</Paragraphs>
  <Slides>37</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Courier New</vt:lpstr>
      <vt:lpstr>Open Sans</vt:lpstr>
      <vt:lpstr>Office Theme</vt:lpstr>
      <vt:lpstr>World of Electrician</vt:lpstr>
      <vt:lpstr>How to do a risk assessment</vt:lpstr>
      <vt:lpstr>Outcomes </vt:lpstr>
      <vt:lpstr>Introduction</vt:lpstr>
      <vt:lpstr>What is a hazard? </vt:lpstr>
      <vt:lpstr>What is a hazard? </vt:lpstr>
      <vt:lpstr>What is a risk? </vt:lpstr>
      <vt:lpstr>Feedback- working on a ladder</vt:lpstr>
      <vt:lpstr>Rate the risk- making coffee</vt:lpstr>
      <vt:lpstr>Feedback- making coffee</vt:lpstr>
      <vt:lpstr>Rate the risk- changing a lightbulb</vt:lpstr>
      <vt:lpstr>Feedback- changing a lightbulb</vt:lpstr>
      <vt:lpstr>Rate the risk-playing with a gun</vt:lpstr>
      <vt:lpstr>Feedback- playing with a gun </vt:lpstr>
      <vt:lpstr>Remove the hazard or lower the risk </vt:lpstr>
      <vt:lpstr>Remove the hazard</vt:lpstr>
      <vt:lpstr>Remove the hazard</vt:lpstr>
      <vt:lpstr>Lower the risk</vt:lpstr>
      <vt:lpstr>Do a risk assessment </vt:lpstr>
      <vt:lpstr>Do a risk assessment </vt:lpstr>
      <vt:lpstr>Complete a risk assessment form</vt:lpstr>
      <vt:lpstr>Complete a risk assessment form</vt:lpstr>
      <vt:lpstr>Test yourself</vt:lpstr>
      <vt:lpstr>Complete a risk assessment form</vt:lpstr>
      <vt:lpstr>Test yourself</vt:lpstr>
      <vt:lpstr>Test yourself</vt:lpstr>
      <vt:lpstr>Complete a risk assessment form</vt:lpstr>
      <vt:lpstr>Test yourself</vt:lpstr>
      <vt:lpstr>Test yourself</vt:lpstr>
      <vt:lpstr>Test yourself</vt:lpstr>
      <vt:lpstr>Test yourself</vt:lpstr>
      <vt:lpstr>ePortfolio item- Do a risk assessment </vt:lpstr>
      <vt:lpstr>Watch Risk Assessment videos again</vt:lpstr>
      <vt:lpstr>Risk Assessment Worksheet</vt:lpstr>
      <vt:lpstr>Video 01-6 hazard controls</vt:lpstr>
      <vt:lpstr>Video 02- 6 safety questions</vt:lpstr>
      <vt:lpstr>Video 03-Identify hazards and risk rating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797</cp:revision>
  <dcterms:created xsi:type="dcterms:W3CDTF">2018-02-02T12:07:09Z</dcterms:created>
  <dcterms:modified xsi:type="dcterms:W3CDTF">2018-11-13T11:17:26Z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