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3"/>
  </p:notesMasterIdLst>
  <p:sldIdLst>
    <p:sldId id="256" r:id="rId2"/>
    <p:sldId id="278" r:id="rId3"/>
    <p:sldId id="291" r:id="rId4"/>
    <p:sldId id="331" r:id="rId5"/>
    <p:sldId id="297" r:id="rId6"/>
    <p:sldId id="283" r:id="rId7"/>
    <p:sldId id="304" r:id="rId8"/>
    <p:sldId id="303" r:id="rId9"/>
    <p:sldId id="286" r:id="rId10"/>
    <p:sldId id="298" r:id="rId11"/>
    <p:sldId id="299" r:id="rId12"/>
    <p:sldId id="300" r:id="rId13"/>
    <p:sldId id="305" r:id="rId14"/>
    <p:sldId id="307" r:id="rId15"/>
    <p:sldId id="308" r:id="rId16"/>
    <p:sldId id="328" r:id="rId17"/>
    <p:sldId id="329" r:id="rId18"/>
    <p:sldId id="332" r:id="rId19"/>
    <p:sldId id="333" r:id="rId20"/>
    <p:sldId id="270" r:id="rId21"/>
    <p:sldId id="302" r:id="rId22"/>
  </p:sldIdLst>
  <p:sldSz cx="10239375" cy="5759450"/>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291"/>
            <p14:sldId id="331"/>
            <p14:sldId id="297"/>
            <p14:sldId id="283"/>
            <p14:sldId id="304"/>
            <p14:sldId id="303"/>
            <p14:sldId id="286"/>
            <p14:sldId id="298"/>
            <p14:sldId id="299"/>
            <p14:sldId id="300"/>
            <p14:sldId id="305"/>
            <p14:sldId id="307"/>
            <p14:sldId id="308"/>
            <p14:sldId id="328"/>
            <p14:sldId id="329"/>
            <p14:sldId id="332"/>
            <p14:sldId id="333"/>
          </p14:sldIdLst>
        </p14:section>
        <p14:section name="Appendix" id="{61A5EB1E-5BAC-224D-8F20-5D1D8E086C2B}">
          <p14:sldIdLst>
            <p14:sldId id="270"/>
            <p14:sldId id="30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4"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61479" autoAdjust="0"/>
  </p:normalViewPr>
  <p:slideViewPr>
    <p:cSldViewPr snapToGrid="0" snapToObjects="1">
      <p:cViewPr varScale="1">
        <p:scale>
          <a:sx n="52" d="100"/>
          <a:sy n="52" d="100"/>
        </p:scale>
        <p:origin x="9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07/11/2018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dirty="0"/>
          </a:p>
        </p:txBody>
      </p:sp>
    </p:spTree>
    <p:extLst>
      <p:ext uri="{BB962C8B-B14F-4D97-AF65-F5344CB8AC3E}">
        <p14:creationId xmlns:p14="http://schemas.microsoft.com/office/powerpoint/2010/main" val="596646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blocks the following information should appear: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Advantage 1- It cuts down on time spent looking for tools, equipment and materials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Advantage 2- You can save a lot of space when everything is stacked away tidily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Advantage 3- Fire hazards are reduced because combustible materials are kept in proper receptacles.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Advantag</a:t>
            </a:r>
            <a:r>
              <a:rPr lang="en-US" dirty="0"/>
              <a:t> 4- </a:t>
            </a:r>
            <a:r>
              <a:rPr lang="en-US" dirty="0" err="1"/>
              <a:t>Safey</a:t>
            </a:r>
            <a:r>
              <a:rPr lang="en-US" dirty="0"/>
              <a:t> hazards are reduced </a:t>
            </a:r>
            <a:r>
              <a:rPr lang="en-US" dirty="0" err="1"/>
              <a:t>ie</a:t>
            </a:r>
            <a:r>
              <a:rPr lang="en-US" dirty="0"/>
              <a:t> tripping and falling</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05243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To add: Hotspot activity. Click on all the bits that you think could be improved.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Text box for typing in.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‘Submit they should be taken to slide 13. </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503814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946035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Text box for typing in.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‘Submit they should be taken to slide 13. </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4158834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Short answer must be exact. </a:t>
            </a:r>
          </a:p>
          <a:p>
            <a:r>
              <a:rPr lang="en-ZA" b="1" dirty="0"/>
              <a:t>Mark allocation: 2</a:t>
            </a:r>
          </a:p>
          <a:p>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Feedback if correct: </a:t>
            </a:r>
            <a:r>
              <a:rPr lang="en-ZA" b="0" dirty="0"/>
              <a:t>Well done! You are correct. </a:t>
            </a:r>
            <a:r>
              <a:rPr lang="en-ZA" sz="1200" b="0" dirty="0"/>
              <a:t>(Take learner to following slide) </a:t>
            </a:r>
            <a:endParaRPr lang="en-ZA" b="0" dirty="0"/>
          </a:p>
          <a:p>
            <a:endParaRPr lang="en-ZA" b="0" dirty="0"/>
          </a:p>
          <a:p>
            <a:r>
              <a:rPr lang="en-ZA" b="1" dirty="0"/>
              <a:t>Feedback if incorrect: </a:t>
            </a:r>
            <a:r>
              <a:rPr lang="en-ZA" b="0" dirty="0"/>
              <a:t>Oops, not quite. The correct  saying is (A place for everything and everything and everything in </a:t>
            </a:r>
            <a:r>
              <a:rPr lang="en-ZA" b="0"/>
              <a:t>its place. </a:t>
            </a:r>
            <a:r>
              <a:rPr lang="en-ZA" sz="1200" b="0"/>
              <a:t>(</a:t>
            </a:r>
            <a:r>
              <a:rPr lang="en-ZA" sz="1200" b="0" dirty="0"/>
              <a:t>Take learner to following slide) </a:t>
            </a:r>
            <a:endParaRPr lang="en-ZA" b="0" dirty="0"/>
          </a:p>
          <a:p>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137816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a:t>
            </a:r>
          </a:p>
          <a:p>
            <a:r>
              <a:rPr lang="en-ZA" b="1" dirty="0"/>
              <a:t>Mark allocation: 4</a:t>
            </a:r>
          </a:p>
          <a:p>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Feedback if correct: </a:t>
            </a:r>
            <a:r>
              <a:rPr lang="en-ZA" b="0" dirty="0"/>
              <a:t>Well done! You are correct. </a:t>
            </a:r>
            <a:r>
              <a:rPr lang="en-ZA" sz="1200" b="0" dirty="0"/>
              <a:t>(Take learner to following slide) </a:t>
            </a:r>
            <a:endParaRPr lang="en-ZA" b="0" dirty="0"/>
          </a:p>
          <a:p>
            <a:endParaRPr lang="en-ZA" b="0" dirty="0"/>
          </a:p>
          <a:p>
            <a:r>
              <a:rPr lang="en-ZA" b="1" dirty="0"/>
              <a:t>Feedback if incorrect: </a:t>
            </a:r>
            <a:r>
              <a:rPr lang="en-ZA" b="0" dirty="0"/>
              <a:t>Oops, not quite. (Show correct answers) </a:t>
            </a:r>
            <a:endParaRPr lang="en-ZA"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531880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a:t>Notes for interactivity: </a:t>
            </a:r>
          </a:p>
          <a:p>
            <a:r>
              <a:rPr lang="en-ZA" b="1" dirty="0"/>
              <a:t>Multiple choice</a:t>
            </a:r>
          </a:p>
          <a:p>
            <a:r>
              <a:rPr lang="en-ZA" b="1" dirty="0"/>
              <a:t>Mark allocation: 1</a:t>
            </a:r>
          </a:p>
          <a:p>
            <a:endParaRPr lang="en-ZA" b="1" dirty="0"/>
          </a:p>
          <a:p>
            <a:r>
              <a:rPr lang="en-ZA" b="1" dirty="0"/>
              <a:t>Textbox</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2029422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4197431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2673455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block the following text should appear: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a:solidFill>
                  <a:schemeClr val="tx1"/>
                </a:solidFill>
                <a:effectLst/>
                <a:latin typeface="+mn-lt"/>
                <a:ea typeface="+mn-ea"/>
                <a:cs typeface="+mn-cs"/>
              </a:rPr>
              <a:t>To be safe means of being protected from or unlikely to cause danger, risk, or injury.</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dirty="0"/>
          </a:p>
        </p:txBody>
      </p:sp>
    </p:spTree>
    <p:extLst>
      <p:ext uri="{BB962C8B-B14F-4D97-AF65-F5344CB8AC3E}">
        <p14:creationId xmlns:p14="http://schemas.microsoft.com/office/powerpoint/2010/main" val="2879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“Thandi’s” story, video should play </a:t>
            </a:r>
            <a:r>
              <a:rPr lang="en-US" b="1" dirty="0" err="1"/>
              <a:t>fullscreen</a:t>
            </a:r>
            <a:r>
              <a:rPr lang="en-US" b="1" dirty="0"/>
              <a:t>. (Slide 5)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“Jay’s” story, video should play </a:t>
            </a:r>
            <a:r>
              <a:rPr lang="en-US" b="1" dirty="0" err="1"/>
              <a:t>fullscreen</a:t>
            </a:r>
            <a:r>
              <a:rPr lang="en-US" b="1" dirty="0"/>
              <a:t>. (Slide 6)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There needs </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dirty="0"/>
          </a:p>
        </p:txBody>
      </p:sp>
    </p:spTree>
    <p:extLst>
      <p:ext uri="{BB962C8B-B14F-4D97-AF65-F5344CB8AC3E}">
        <p14:creationId xmlns:p14="http://schemas.microsoft.com/office/powerpoint/2010/main" val="34246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video it should play full screen</a:t>
            </a:r>
            <a:r>
              <a:rPr lang="en-ZA"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dirty="0"/>
          </a:p>
        </p:txBody>
      </p:sp>
    </p:spTree>
    <p:extLst>
      <p:ext uri="{BB962C8B-B14F-4D97-AF65-F5344CB8AC3E}">
        <p14:creationId xmlns:p14="http://schemas.microsoft.com/office/powerpoint/2010/main" val="740745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Well done! You are correct. To prevent possible injuries </a:t>
            </a:r>
            <a:r>
              <a:rPr lang="en-GB" i="1" dirty="0"/>
              <a:t>Thandi should have packed up her tools and made sure that the walkway was clear before she went for lunch. (Take learner to slide 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 quite. The correct answer is that </a:t>
            </a:r>
            <a:r>
              <a:rPr lang="en-GB" i="1" dirty="0"/>
              <a:t>Thandi should have packed up her tools and made sure that the walkway was clear before she went for lunch. This would have prevented Andrew from breaking his leg. (Take learner to slide 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err="1"/>
              <a:t>Feeback</a:t>
            </a:r>
            <a:r>
              <a:rPr lang="en-GB" i="1" dirty="0"/>
              <a:t> for answer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3284834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video it should play full screen</a:t>
            </a:r>
            <a:r>
              <a:rPr lang="en-ZA"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dirty="0"/>
          </a:p>
        </p:txBody>
      </p:sp>
    </p:spTree>
    <p:extLst>
      <p:ext uri="{BB962C8B-B14F-4D97-AF65-F5344CB8AC3E}">
        <p14:creationId xmlns:p14="http://schemas.microsoft.com/office/powerpoint/2010/main" val="1023537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Well done! You are correct. To prevent possible injuries the best thing for Jay to do is put the hammer back in the toolbox straight after using 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Not quite. The correct answer is that </a:t>
            </a:r>
            <a:r>
              <a:rPr lang="en-GB" i="1" dirty="0"/>
              <a:t>Jay should have put the hammer back in his toolbox once he climbed off the ladder. Jay should have put the hammer back in his toolbox once he climbed off the ladder. This would have prevented Sam from being injured.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3498698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the video it should play as </a:t>
            </a:r>
            <a:r>
              <a:rPr lang="en-US" dirty="0" err="1"/>
              <a:t>fullscreen</a:t>
            </a:r>
            <a:r>
              <a:rPr lang="en-US" dirty="0"/>
              <a:t>. </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522856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for incorrect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Oops! Not quite. Here are the things that could happen an electrician does not practice good housekeeping: </a:t>
            </a:r>
          </a:p>
          <a:p>
            <a:pPr marL="342900" indent="-342900">
              <a:buFont typeface="Arial" panose="020B0604020202020204" pitchFamily="34" charset="0"/>
              <a:buChar char="•"/>
            </a:pPr>
            <a:r>
              <a:rPr lang="en-GB" dirty="0"/>
              <a:t>Someone can trip over loose objects on the floor and in the work area</a:t>
            </a:r>
          </a:p>
          <a:p>
            <a:pPr marL="342900" indent="-342900">
              <a:buFont typeface="Arial" panose="020B0604020202020204" pitchFamily="34" charset="0"/>
              <a:buChar char="•"/>
            </a:pPr>
            <a:r>
              <a:rPr lang="en-GB" dirty="0"/>
              <a:t>Someone can slip and fall on greasy, wet or dirty floors</a:t>
            </a:r>
          </a:p>
          <a:p>
            <a:pPr marL="342900" indent="-342900">
              <a:buFont typeface="Arial" panose="020B0604020202020204" pitchFamily="34" charset="0"/>
              <a:buChar char="•"/>
            </a:pPr>
            <a:r>
              <a:rPr lang="en-GB" dirty="0"/>
              <a:t>Materials can drop from above onto someone’s head. </a:t>
            </a:r>
          </a:p>
          <a:p>
            <a:pPr marL="342900" indent="-342900">
              <a:buFont typeface="Arial" panose="020B0604020202020204" pitchFamily="34" charset="0"/>
              <a:buChar char="•"/>
            </a:pPr>
            <a:r>
              <a:rPr lang="en-GB" dirty="0"/>
              <a:t>Someone can cut their hands or other body parts on nails, wire or steel strapping that can not been stored correctly.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dirty="0"/>
          </a:p>
        </p:txBody>
      </p:sp>
    </p:spTree>
    <p:extLst>
      <p:ext uri="{BB962C8B-B14F-4D97-AF65-F5344CB8AC3E}">
        <p14:creationId xmlns:p14="http://schemas.microsoft.com/office/powerpoint/2010/main" val="39904136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2D71D5E2-5673-46A7-8456-8ED1BAA53CD4}"/>
              </a:ext>
            </a:extLst>
          </p:cNvPr>
          <p:cNvSpPr/>
          <p:nvPr userDrawn="1"/>
        </p:nvSpPr>
        <p:spPr>
          <a:xfrm>
            <a:off x="239469" y="5136964"/>
            <a:ext cx="9861134" cy="5078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
        <p:nvSpPr>
          <p:cNvPr id="3" name="Content Placeholder 2"/>
          <p:cNvSpPr>
            <a:spLocks noGrp="1"/>
          </p:cNvSpPr>
          <p:nvPr>
            <p:ph sz="quarter" idx="10"/>
          </p:nvPr>
        </p:nvSpPr>
        <p:spPr>
          <a:xfrm>
            <a:off x="703957" y="1514522"/>
            <a:ext cx="8831461" cy="4087610"/>
          </a:xfrm>
        </p:spPr>
        <p:txBody>
          <a:bodyPr/>
          <a:lstStyle>
            <a:lvl1pPr marL="383957" indent="-383957">
              <a:buFont typeface="+mj-lt"/>
              <a:buAutoNum type="arabicPeriod"/>
              <a:defRPr/>
            </a:lvl1pPr>
            <a:lvl2pPr marL="767913" indent="-383957">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427132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11/7/2018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65" r:id="rId13"/>
    <p:sldLayoutId id="2147483661" r:id="rId14"/>
    <p:sldLayoutId id="2147483652" r:id="rId15"/>
    <p:sldLayoutId id="2147483664" r:id="rId16"/>
    <p:sldLayoutId id="2147483660" r:id="rId17"/>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sv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2.sv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2.sv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2.sv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tags" Target="../tags/tag18.xml"/><Relationship Id="rId4" Type="http://schemas.openxmlformats.org/officeDocument/2006/relationships/image" Target="../media/image2.sv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4- Workshop Safety </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Everything in its place</a:t>
            </a:r>
          </a:p>
        </p:txBody>
      </p:sp>
      <p:sp>
        <p:nvSpPr>
          <p:cNvPr id="10" name="Content Placeholder 2">
            <a:extLst>
              <a:ext uri="{FF2B5EF4-FFF2-40B4-BE49-F238E27FC236}">
                <a16:creationId xmlns:a16="http://schemas.microsoft.com/office/drawing/2014/main" id="{440647EC-F181-4CEC-9D8E-7E426C6098BA}"/>
              </a:ext>
            </a:extLst>
          </p:cNvPr>
          <p:cNvSpPr>
            <a:spLocks noGrp="1"/>
          </p:cNvSpPr>
          <p:nvPr>
            <p:ph idx="1"/>
          </p:nvPr>
        </p:nvSpPr>
        <p:spPr>
          <a:xfrm>
            <a:off x="443852" y="1419865"/>
            <a:ext cx="9276622" cy="937804"/>
          </a:xfrm>
        </p:spPr>
        <p:txBody>
          <a:bodyPr>
            <a:noAutofit/>
          </a:bodyPr>
          <a:lstStyle/>
          <a:p>
            <a:pPr marL="0" indent="0">
              <a:buNone/>
            </a:pPr>
            <a:r>
              <a:rPr lang="en-GB" dirty="0"/>
              <a:t>The accidents in Thandi and Jay’s stories could have been presented if they had put their tools back in the correct place and before they went on to do something else like eat lunch or talk to a colleague. A useful saying for this practice would be: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11" name="Rectangle 10">
            <a:extLst>
              <a:ext uri="{FF2B5EF4-FFF2-40B4-BE49-F238E27FC236}">
                <a16:creationId xmlns:a16="http://schemas.microsoft.com/office/drawing/2014/main" id="{1479453A-C1E9-4BE9-B99F-147599D3F3DA}"/>
              </a:ext>
            </a:extLst>
          </p:cNvPr>
          <p:cNvSpPr/>
          <p:nvPr/>
        </p:nvSpPr>
        <p:spPr>
          <a:xfrm>
            <a:off x="599721" y="3138369"/>
            <a:ext cx="9120753" cy="1332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dirty="0"/>
              <a:t>A place for everything and everything in its place. </a:t>
            </a:r>
          </a:p>
        </p:txBody>
      </p:sp>
    </p:spTree>
    <p:custDataLst>
      <p:tags r:id="rId1"/>
    </p:custDataLst>
    <p:extLst>
      <p:ext uri="{BB962C8B-B14F-4D97-AF65-F5344CB8AC3E}">
        <p14:creationId xmlns:p14="http://schemas.microsoft.com/office/powerpoint/2010/main" val="1455035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Share your thoughts. </a:t>
            </a:r>
          </a:p>
        </p:txBody>
      </p:sp>
      <p:sp>
        <p:nvSpPr>
          <p:cNvPr id="3" name="Content Placeholder 2"/>
          <p:cNvSpPr>
            <a:spLocks noGrp="1"/>
          </p:cNvSpPr>
          <p:nvPr>
            <p:ph idx="1"/>
          </p:nvPr>
        </p:nvSpPr>
        <p:spPr>
          <a:xfrm>
            <a:off x="518900" y="1256757"/>
            <a:ext cx="8951103" cy="1609248"/>
          </a:xfrm>
        </p:spPr>
        <p:txBody>
          <a:bodyPr>
            <a:noAutofit/>
          </a:bodyPr>
          <a:lstStyle/>
          <a:p>
            <a:pPr marL="0" indent="0">
              <a:buNone/>
            </a:pPr>
            <a:r>
              <a:rPr lang="en-GB" dirty="0"/>
              <a:t>Can you give a practical example for the saying “</a:t>
            </a:r>
            <a:r>
              <a:rPr lang="en-GB" b="1" dirty="0"/>
              <a:t>A place for everything and everything in its place</a:t>
            </a:r>
            <a:r>
              <a:rPr lang="en-GB" dirty="0"/>
              <a:t>”?</a:t>
            </a:r>
          </a:p>
          <a:p>
            <a:pPr marL="0" indent="0">
              <a:buNone/>
            </a:pPr>
            <a:endParaRPr lang="en-GB" dirty="0"/>
          </a:p>
          <a:p>
            <a:pPr marL="0" indent="0">
              <a:buNone/>
            </a:pPr>
            <a:endParaRPr lang="en-GB" dirty="0"/>
          </a:p>
          <a:p>
            <a:pPr marL="0" indent="0">
              <a:buNone/>
            </a:pPr>
            <a:endParaRPr lang="en-GB" i="1"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68589" y="1995842"/>
            <a:ext cx="8241317" cy="461665"/>
          </a:xfrm>
          <a:prstGeom prst="rect">
            <a:avLst/>
          </a:prstGeom>
          <a:solidFill>
            <a:schemeClr val="tx2">
              <a:lumMod val="40000"/>
              <a:lumOff val="60000"/>
            </a:schemeClr>
          </a:solidFill>
        </p:spPr>
        <p:txBody>
          <a:bodyPr wrap="square">
            <a:spAutoFit/>
          </a:bodyPr>
          <a:lstStyle/>
          <a:p>
            <a:r>
              <a:rPr lang="en-GB" sz="2400" i="1" dirty="0"/>
              <a:t>Use the box below to type in your answer and click submit.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4544" y="2011958"/>
            <a:ext cx="854046" cy="854046"/>
          </a:xfrm>
          <a:prstGeom prst="rect">
            <a:avLst/>
          </a:prstGeom>
        </p:spPr>
      </p:pic>
      <p:sp>
        <p:nvSpPr>
          <p:cNvPr id="11" name="Rectangle 10">
            <a:extLst>
              <a:ext uri="{FF2B5EF4-FFF2-40B4-BE49-F238E27FC236}">
                <a16:creationId xmlns:a16="http://schemas.microsoft.com/office/drawing/2014/main" id="{2A935D01-F0F5-4E82-980C-50D6AC2551BB}"/>
              </a:ext>
            </a:extLst>
          </p:cNvPr>
          <p:cNvSpPr/>
          <p:nvPr/>
        </p:nvSpPr>
        <p:spPr>
          <a:xfrm>
            <a:off x="8825191" y="5011356"/>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
        <p:nvSpPr>
          <p:cNvPr id="6" name="Rectangle 5">
            <a:extLst>
              <a:ext uri="{FF2B5EF4-FFF2-40B4-BE49-F238E27FC236}">
                <a16:creationId xmlns:a16="http://schemas.microsoft.com/office/drawing/2014/main" id="{9514DDCE-0AAA-41C0-B30D-EB5D5A45AC35}"/>
              </a:ext>
            </a:extLst>
          </p:cNvPr>
          <p:cNvSpPr/>
          <p:nvPr/>
        </p:nvSpPr>
        <p:spPr>
          <a:xfrm>
            <a:off x="1449092" y="2727702"/>
            <a:ext cx="8095959" cy="18751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31603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Advantages</a:t>
            </a:r>
          </a:p>
        </p:txBody>
      </p:sp>
      <p:sp>
        <p:nvSpPr>
          <p:cNvPr id="4" name="Rectangle 3">
            <a:extLst>
              <a:ext uri="{FF2B5EF4-FFF2-40B4-BE49-F238E27FC236}">
                <a16:creationId xmlns:a16="http://schemas.microsoft.com/office/drawing/2014/main" id="{F829F114-1C48-4B70-9B23-FEBFB6AAAF3E}"/>
              </a:ext>
            </a:extLst>
          </p:cNvPr>
          <p:cNvSpPr/>
          <p:nvPr/>
        </p:nvSpPr>
        <p:spPr>
          <a:xfrm>
            <a:off x="1431236" y="3639307"/>
            <a:ext cx="1940118" cy="119341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person looking for tools </a:t>
            </a:r>
          </a:p>
        </p:txBody>
      </p:sp>
      <p:sp>
        <p:nvSpPr>
          <p:cNvPr id="7" name="Content Placeholder 2">
            <a:extLst>
              <a:ext uri="{FF2B5EF4-FFF2-40B4-BE49-F238E27FC236}">
                <a16:creationId xmlns:a16="http://schemas.microsoft.com/office/drawing/2014/main" id="{8187C889-F514-40E2-8252-F69197609BC8}"/>
              </a:ext>
            </a:extLst>
          </p:cNvPr>
          <p:cNvSpPr>
            <a:spLocks noGrp="1"/>
          </p:cNvSpPr>
          <p:nvPr>
            <p:ph idx="1"/>
          </p:nvPr>
        </p:nvSpPr>
        <p:spPr>
          <a:xfrm>
            <a:off x="443852" y="1244442"/>
            <a:ext cx="8951103" cy="937804"/>
          </a:xfrm>
        </p:spPr>
        <p:txBody>
          <a:bodyPr>
            <a:noAutofit/>
          </a:bodyPr>
          <a:lstStyle/>
          <a:p>
            <a:pPr marL="0" indent="0">
              <a:buNone/>
            </a:pPr>
            <a:r>
              <a:rPr lang="en-GB" dirty="0"/>
              <a:t>The most important advantage to putting tools, materials and equipment in the correct place is that it will help to prevent injuries. There are also other good reasons why this practice will make your life easier.  </a:t>
            </a:r>
          </a:p>
          <a:p>
            <a:pPr marL="0" indent="0">
              <a:buNone/>
            </a:pPr>
            <a:endParaRPr lang="en-GB" dirty="0"/>
          </a:p>
          <a:p>
            <a:pPr marL="0" indent="0">
              <a:buNone/>
            </a:pPr>
            <a:endParaRPr lang="en-GB" dirty="0"/>
          </a:p>
          <a:p>
            <a:endParaRPr lang="en-GB" dirty="0"/>
          </a:p>
        </p:txBody>
      </p:sp>
      <p:sp>
        <p:nvSpPr>
          <p:cNvPr id="8" name="Rectangle 7">
            <a:extLst>
              <a:ext uri="{FF2B5EF4-FFF2-40B4-BE49-F238E27FC236}">
                <a16:creationId xmlns:a16="http://schemas.microsoft.com/office/drawing/2014/main" id="{E8269A1C-F44B-4CD6-81AF-FE160B2EE86A}"/>
              </a:ext>
            </a:extLst>
          </p:cNvPr>
          <p:cNvSpPr/>
          <p:nvPr/>
        </p:nvSpPr>
        <p:spPr>
          <a:xfrm>
            <a:off x="3655694" y="3639307"/>
            <a:ext cx="1940118" cy="119341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 </a:t>
            </a:r>
          </a:p>
          <a:p>
            <a:pPr algn="ctr"/>
            <a:r>
              <a:rPr lang="en-ZA" dirty="0"/>
              <a:t>tidy workspace</a:t>
            </a:r>
          </a:p>
        </p:txBody>
      </p:sp>
      <p:sp>
        <p:nvSpPr>
          <p:cNvPr id="9" name="Rectangle 8">
            <a:extLst>
              <a:ext uri="{FF2B5EF4-FFF2-40B4-BE49-F238E27FC236}">
                <a16:creationId xmlns:a16="http://schemas.microsoft.com/office/drawing/2014/main" id="{363CD127-C471-4F8C-894D-798F3018B7B3}"/>
              </a:ext>
            </a:extLst>
          </p:cNvPr>
          <p:cNvSpPr/>
          <p:nvPr/>
        </p:nvSpPr>
        <p:spPr>
          <a:xfrm>
            <a:off x="5905672" y="3639307"/>
            <a:ext cx="1940118" cy="119341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03 </a:t>
            </a:r>
          </a:p>
          <a:p>
            <a:pPr algn="ctr"/>
            <a:r>
              <a:rPr lang="en-ZA" dirty="0"/>
              <a:t>fire hazards kept in proper receptacles</a:t>
            </a:r>
          </a:p>
        </p:txBody>
      </p:sp>
      <p:sp>
        <p:nvSpPr>
          <p:cNvPr id="11" name="Rectangle 10">
            <a:extLst>
              <a:ext uri="{FF2B5EF4-FFF2-40B4-BE49-F238E27FC236}">
                <a16:creationId xmlns:a16="http://schemas.microsoft.com/office/drawing/2014/main" id="{02D315EF-BA0D-49F9-8BC1-9D0D8EBDD9A4}"/>
              </a:ext>
            </a:extLst>
          </p:cNvPr>
          <p:cNvSpPr/>
          <p:nvPr/>
        </p:nvSpPr>
        <p:spPr>
          <a:xfrm>
            <a:off x="1341888" y="2774339"/>
            <a:ext cx="8241317" cy="461665"/>
          </a:xfrm>
          <a:prstGeom prst="rect">
            <a:avLst/>
          </a:prstGeom>
          <a:solidFill>
            <a:schemeClr val="tx2">
              <a:lumMod val="40000"/>
              <a:lumOff val="60000"/>
            </a:schemeClr>
          </a:solidFill>
        </p:spPr>
        <p:txBody>
          <a:bodyPr wrap="square">
            <a:spAutoFit/>
          </a:bodyPr>
          <a:lstStyle/>
          <a:p>
            <a:r>
              <a:rPr lang="en-GB" sz="2400" i="1" dirty="0"/>
              <a:t>Click on each of the images below to see more advantages. </a:t>
            </a:r>
          </a:p>
        </p:txBody>
      </p:sp>
      <p:pic>
        <p:nvPicPr>
          <p:cNvPr id="12" name="Graphic 11" descr="User">
            <a:extLst>
              <a:ext uri="{FF2B5EF4-FFF2-40B4-BE49-F238E27FC236}">
                <a16:creationId xmlns:a16="http://schemas.microsoft.com/office/drawing/2014/main" id="{6D95A04D-5F12-422E-8F35-08FA17AE983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7842" y="2578148"/>
            <a:ext cx="854046" cy="854046"/>
          </a:xfrm>
          <a:prstGeom prst="rect">
            <a:avLst/>
          </a:prstGeom>
        </p:spPr>
      </p:pic>
      <p:sp>
        <p:nvSpPr>
          <p:cNvPr id="10" name="Rectangle 9">
            <a:extLst>
              <a:ext uri="{FF2B5EF4-FFF2-40B4-BE49-F238E27FC236}">
                <a16:creationId xmlns:a16="http://schemas.microsoft.com/office/drawing/2014/main" id="{CC0F56DA-CA6F-4CE2-B1FB-325A6DFF1860}"/>
              </a:ext>
            </a:extLst>
          </p:cNvPr>
          <p:cNvSpPr/>
          <p:nvPr/>
        </p:nvSpPr>
        <p:spPr>
          <a:xfrm>
            <a:off x="7998190" y="3639307"/>
            <a:ext cx="1940118" cy="119341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04</a:t>
            </a:r>
          </a:p>
          <a:p>
            <a:pPr algn="ctr"/>
            <a:r>
              <a:rPr lang="en-ZA" dirty="0"/>
              <a:t>Safety hazards are reduced</a:t>
            </a:r>
          </a:p>
        </p:txBody>
      </p:sp>
    </p:spTree>
    <p:custDataLst>
      <p:tags r:id="rId1"/>
    </p:custDataLst>
    <p:extLst>
      <p:ext uri="{BB962C8B-B14F-4D97-AF65-F5344CB8AC3E}">
        <p14:creationId xmlns:p14="http://schemas.microsoft.com/office/powerpoint/2010/main" val="249079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Creating a tidy and safe workplace</a:t>
            </a:r>
          </a:p>
        </p:txBody>
      </p:sp>
      <p:sp>
        <p:nvSpPr>
          <p:cNvPr id="7" name="Content Placeholder 2">
            <a:extLst>
              <a:ext uri="{FF2B5EF4-FFF2-40B4-BE49-F238E27FC236}">
                <a16:creationId xmlns:a16="http://schemas.microsoft.com/office/drawing/2014/main" id="{8187C889-F514-40E2-8252-F69197609BC8}"/>
              </a:ext>
            </a:extLst>
          </p:cNvPr>
          <p:cNvSpPr>
            <a:spLocks noGrp="1"/>
          </p:cNvSpPr>
          <p:nvPr>
            <p:ph idx="1"/>
          </p:nvPr>
        </p:nvSpPr>
        <p:spPr>
          <a:xfrm>
            <a:off x="443852" y="1244442"/>
            <a:ext cx="8951103" cy="937804"/>
          </a:xfrm>
        </p:spPr>
        <p:txBody>
          <a:bodyPr>
            <a:noAutofit/>
          </a:bodyPr>
          <a:lstStyle/>
          <a:p>
            <a:pPr marL="0" indent="0">
              <a:buNone/>
            </a:pPr>
            <a:r>
              <a:rPr lang="en-GB" dirty="0"/>
              <a:t>Take a look at this photo of workplace. It looks quite messy and disorganised. Can you suggest ways to make it better? </a:t>
            </a:r>
          </a:p>
          <a:p>
            <a:endParaRPr lang="en-GB" dirty="0"/>
          </a:p>
        </p:txBody>
      </p:sp>
      <p:sp>
        <p:nvSpPr>
          <p:cNvPr id="11" name="Rectangle 10">
            <a:extLst>
              <a:ext uri="{FF2B5EF4-FFF2-40B4-BE49-F238E27FC236}">
                <a16:creationId xmlns:a16="http://schemas.microsoft.com/office/drawing/2014/main" id="{02D315EF-BA0D-49F9-8BC1-9D0D8EBDD9A4}"/>
              </a:ext>
            </a:extLst>
          </p:cNvPr>
          <p:cNvSpPr/>
          <p:nvPr/>
        </p:nvSpPr>
        <p:spPr>
          <a:xfrm>
            <a:off x="1341888" y="2133975"/>
            <a:ext cx="8241317" cy="461665"/>
          </a:xfrm>
          <a:prstGeom prst="rect">
            <a:avLst/>
          </a:prstGeom>
          <a:solidFill>
            <a:schemeClr val="tx2">
              <a:lumMod val="40000"/>
              <a:lumOff val="60000"/>
            </a:schemeClr>
          </a:solidFill>
        </p:spPr>
        <p:txBody>
          <a:bodyPr wrap="square">
            <a:spAutoFit/>
          </a:bodyPr>
          <a:lstStyle/>
          <a:p>
            <a:r>
              <a:rPr lang="en-GB" sz="2400" dirty="0"/>
              <a:t>Use the text box to type in your answers and click submit. </a:t>
            </a:r>
          </a:p>
        </p:txBody>
      </p:sp>
      <p:pic>
        <p:nvPicPr>
          <p:cNvPr id="12" name="Graphic 11" descr="User">
            <a:extLst>
              <a:ext uri="{FF2B5EF4-FFF2-40B4-BE49-F238E27FC236}">
                <a16:creationId xmlns:a16="http://schemas.microsoft.com/office/drawing/2014/main" id="{6D95A04D-5F12-422E-8F35-08FA17AE983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7842" y="1937784"/>
            <a:ext cx="854046" cy="854046"/>
          </a:xfrm>
          <a:prstGeom prst="rect">
            <a:avLst/>
          </a:prstGeom>
        </p:spPr>
      </p:pic>
      <p:sp>
        <p:nvSpPr>
          <p:cNvPr id="18" name="Rectangle 17">
            <a:extLst>
              <a:ext uri="{FF2B5EF4-FFF2-40B4-BE49-F238E27FC236}">
                <a16:creationId xmlns:a16="http://schemas.microsoft.com/office/drawing/2014/main" id="{BC3414F0-9B24-44B8-AD22-32110E59182B}"/>
              </a:ext>
            </a:extLst>
          </p:cNvPr>
          <p:cNvSpPr/>
          <p:nvPr/>
        </p:nvSpPr>
        <p:spPr>
          <a:xfrm>
            <a:off x="1347134" y="2780828"/>
            <a:ext cx="5027915" cy="267198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05</a:t>
            </a:r>
          </a:p>
          <a:p>
            <a:pPr algn="ctr"/>
            <a:r>
              <a:rPr lang="en-ZA" dirty="0"/>
              <a:t> of a workplace that is untidy and disorganised: </a:t>
            </a:r>
          </a:p>
          <a:p>
            <a:pPr algn="ctr"/>
            <a:r>
              <a:rPr lang="en-ZA" dirty="0"/>
              <a:t>No safety notices and signs</a:t>
            </a:r>
          </a:p>
          <a:p>
            <a:pPr algn="ctr"/>
            <a:r>
              <a:rPr lang="en-ZA" dirty="0"/>
              <a:t>Rubbish lying around</a:t>
            </a:r>
          </a:p>
          <a:p>
            <a:pPr algn="ctr"/>
            <a:r>
              <a:rPr lang="en-ZA" dirty="0"/>
              <a:t>Passages aisles not marked out properly</a:t>
            </a:r>
          </a:p>
          <a:p>
            <a:pPr algn="ctr"/>
            <a:r>
              <a:rPr lang="en-ZA" dirty="0"/>
              <a:t>No colour coding</a:t>
            </a:r>
          </a:p>
          <a:p>
            <a:pPr algn="ctr"/>
            <a:r>
              <a:rPr lang="en-ZA" dirty="0"/>
              <a:t>No facilities for storage of tools, equipment and materials</a:t>
            </a:r>
          </a:p>
        </p:txBody>
      </p:sp>
      <p:sp>
        <p:nvSpPr>
          <p:cNvPr id="19" name="Rectangle 18">
            <a:extLst>
              <a:ext uri="{FF2B5EF4-FFF2-40B4-BE49-F238E27FC236}">
                <a16:creationId xmlns:a16="http://schemas.microsoft.com/office/drawing/2014/main" id="{64145A12-7DC1-4BC9-A34D-EAC89E1E04B5}"/>
              </a:ext>
            </a:extLst>
          </p:cNvPr>
          <p:cNvSpPr/>
          <p:nvPr/>
        </p:nvSpPr>
        <p:spPr>
          <a:xfrm>
            <a:off x="6462793" y="2791829"/>
            <a:ext cx="3670595" cy="21521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Rectangle 19">
            <a:extLst>
              <a:ext uri="{FF2B5EF4-FFF2-40B4-BE49-F238E27FC236}">
                <a16:creationId xmlns:a16="http://schemas.microsoft.com/office/drawing/2014/main" id="{23FE9E1B-7C40-47A1-BF5D-6446ECF51845}"/>
              </a:ext>
            </a:extLst>
          </p:cNvPr>
          <p:cNvSpPr/>
          <p:nvPr/>
        </p:nvSpPr>
        <p:spPr>
          <a:xfrm>
            <a:off x="8825191" y="5011356"/>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3636168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Creating a tidy and safe workplace</a:t>
            </a:r>
          </a:p>
        </p:txBody>
      </p:sp>
      <p:sp>
        <p:nvSpPr>
          <p:cNvPr id="7" name="Content Placeholder 2">
            <a:extLst>
              <a:ext uri="{FF2B5EF4-FFF2-40B4-BE49-F238E27FC236}">
                <a16:creationId xmlns:a16="http://schemas.microsoft.com/office/drawing/2014/main" id="{8187C889-F514-40E2-8252-F69197609BC8}"/>
              </a:ext>
            </a:extLst>
          </p:cNvPr>
          <p:cNvSpPr>
            <a:spLocks noGrp="1"/>
          </p:cNvSpPr>
          <p:nvPr>
            <p:ph idx="1"/>
          </p:nvPr>
        </p:nvSpPr>
        <p:spPr>
          <a:xfrm>
            <a:off x="443852" y="1244442"/>
            <a:ext cx="8951103" cy="937804"/>
          </a:xfrm>
        </p:spPr>
        <p:txBody>
          <a:bodyPr>
            <a:noAutofit/>
          </a:bodyPr>
          <a:lstStyle/>
          <a:p>
            <a:pPr marL="0" indent="0">
              <a:buNone/>
            </a:pPr>
            <a:r>
              <a:rPr lang="en-GB" dirty="0"/>
              <a:t>Here are some suggestions for making this workplace better. Did you come up with some of the same suggestions?</a:t>
            </a:r>
          </a:p>
          <a:p>
            <a:pPr marL="0" indent="0">
              <a:buNone/>
            </a:pPr>
            <a:endParaRPr lang="en-GB" dirty="0"/>
          </a:p>
        </p:txBody>
      </p:sp>
      <p:sp>
        <p:nvSpPr>
          <p:cNvPr id="9" name="Rectangle 8">
            <a:extLst>
              <a:ext uri="{FF2B5EF4-FFF2-40B4-BE49-F238E27FC236}">
                <a16:creationId xmlns:a16="http://schemas.microsoft.com/office/drawing/2014/main" id="{EFAF6C0B-10F4-4F8C-B25B-2833032134D1}"/>
              </a:ext>
            </a:extLst>
          </p:cNvPr>
          <p:cNvSpPr/>
          <p:nvPr/>
        </p:nvSpPr>
        <p:spPr>
          <a:xfrm>
            <a:off x="1362302" y="2696686"/>
            <a:ext cx="2535522" cy="144136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Mark out passages, aisles and roadways clearly and keep them clear</a:t>
            </a:r>
          </a:p>
        </p:txBody>
      </p:sp>
      <p:sp>
        <p:nvSpPr>
          <p:cNvPr id="10" name="Rectangle 9">
            <a:extLst>
              <a:ext uri="{FF2B5EF4-FFF2-40B4-BE49-F238E27FC236}">
                <a16:creationId xmlns:a16="http://schemas.microsoft.com/office/drawing/2014/main" id="{35FACA08-5177-4BD4-AE85-94F5910005DC}"/>
              </a:ext>
            </a:extLst>
          </p:cNvPr>
          <p:cNvSpPr/>
          <p:nvPr/>
        </p:nvSpPr>
        <p:spPr>
          <a:xfrm>
            <a:off x="1257458" y="2126836"/>
            <a:ext cx="5422312" cy="461665"/>
          </a:xfrm>
          <a:prstGeom prst="rect">
            <a:avLst/>
          </a:prstGeom>
          <a:solidFill>
            <a:schemeClr val="tx2">
              <a:lumMod val="40000"/>
              <a:lumOff val="60000"/>
            </a:schemeClr>
          </a:solidFill>
        </p:spPr>
        <p:txBody>
          <a:bodyPr wrap="square">
            <a:spAutoFit/>
          </a:bodyPr>
          <a:lstStyle/>
          <a:p>
            <a:r>
              <a:rPr lang="en-GB" sz="2400" i="1" dirty="0"/>
              <a:t>Click on each image to see </a:t>
            </a:r>
            <a:r>
              <a:rPr lang="en-GB" sz="2400" i="1"/>
              <a:t>a suggestion.  </a:t>
            </a:r>
            <a:endParaRPr lang="en-GB" sz="2400" i="1" dirty="0"/>
          </a:p>
        </p:txBody>
      </p:sp>
      <p:pic>
        <p:nvPicPr>
          <p:cNvPr id="13" name="Graphic 12" descr="User">
            <a:extLst>
              <a:ext uri="{FF2B5EF4-FFF2-40B4-BE49-F238E27FC236}">
                <a16:creationId xmlns:a16="http://schemas.microsoft.com/office/drawing/2014/main" id="{67B1337A-F194-43C8-9A0B-A00A1371A29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3411" y="1893159"/>
            <a:ext cx="854046" cy="854046"/>
          </a:xfrm>
          <a:prstGeom prst="rect">
            <a:avLst/>
          </a:prstGeom>
        </p:spPr>
      </p:pic>
      <p:sp>
        <p:nvSpPr>
          <p:cNvPr id="22" name="Rectangle 21">
            <a:extLst>
              <a:ext uri="{FF2B5EF4-FFF2-40B4-BE49-F238E27FC236}">
                <a16:creationId xmlns:a16="http://schemas.microsoft.com/office/drawing/2014/main" id="{C3C52861-23D1-4117-B4A6-68CE34D378E6}"/>
              </a:ext>
            </a:extLst>
          </p:cNvPr>
          <p:cNvSpPr/>
          <p:nvPr/>
        </p:nvSpPr>
        <p:spPr>
          <a:xfrm>
            <a:off x="4144248" y="2696686"/>
            <a:ext cx="2535522" cy="144136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Provide facilities for proper storages of tools, equipment and materials</a:t>
            </a:r>
          </a:p>
        </p:txBody>
      </p:sp>
      <p:sp>
        <p:nvSpPr>
          <p:cNvPr id="23" name="Rectangle 22">
            <a:extLst>
              <a:ext uri="{FF2B5EF4-FFF2-40B4-BE49-F238E27FC236}">
                <a16:creationId xmlns:a16="http://schemas.microsoft.com/office/drawing/2014/main" id="{F5930E56-7728-4044-803C-E461476DE93A}"/>
              </a:ext>
            </a:extLst>
          </p:cNvPr>
          <p:cNvSpPr/>
          <p:nvPr/>
        </p:nvSpPr>
        <p:spPr>
          <a:xfrm>
            <a:off x="6926194" y="2696686"/>
            <a:ext cx="2535522" cy="144136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Provide bins for waste and mark them clearly</a:t>
            </a:r>
          </a:p>
        </p:txBody>
      </p:sp>
      <p:sp>
        <p:nvSpPr>
          <p:cNvPr id="24" name="Rectangle 23">
            <a:extLst>
              <a:ext uri="{FF2B5EF4-FFF2-40B4-BE49-F238E27FC236}">
                <a16:creationId xmlns:a16="http://schemas.microsoft.com/office/drawing/2014/main" id="{07631A51-3F1F-4003-9C2A-2D456546B25A}"/>
              </a:ext>
            </a:extLst>
          </p:cNvPr>
          <p:cNvSpPr/>
          <p:nvPr/>
        </p:nvSpPr>
        <p:spPr>
          <a:xfrm>
            <a:off x="1362302" y="4290452"/>
            <a:ext cx="2535522" cy="144136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Put up safety notices and signs</a:t>
            </a:r>
          </a:p>
        </p:txBody>
      </p:sp>
      <p:sp>
        <p:nvSpPr>
          <p:cNvPr id="25" name="Rectangle 24">
            <a:extLst>
              <a:ext uri="{FF2B5EF4-FFF2-40B4-BE49-F238E27FC236}">
                <a16:creationId xmlns:a16="http://schemas.microsoft.com/office/drawing/2014/main" id="{6E1755E2-BD5E-41A0-8AE0-A239177B8220}"/>
              </a:ext>
            </a:extLst>
          </p:cNvPr>
          <p:cNvSpPr/>
          <p:nvPr/>
        </p:nvSpPr>
        <p:spPr>
          <a:xfrm>
            <a:off x="4144248" y="4290452"/>
            <a:ext cx="2535522" cy="144136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Introduce colour coding</a:t>
            </a:r>
          </a:p>
        </p:txBody>
      </p:sp>
      <p:sp>
        <p:nvSpPr>
          <p:cNvPr id="26" name="Rectangle 25">
            <a:extLst>
              <a:ext uri="{FF2B5EF4-FFF2-40B4-BE49-F238E27FC236}">
                <a16:creationId xmlns:a16="http://schemas.microsoft.com/office/drawing/2014/main" id="{53ABCBB5-A086-4B91-8FC5-94F8934B9B05}"/>
              </a:ext>
            </a:extLst>
          </p:cNvPr>
          <p:cNvSpPr/>
          <p:nvPr/>
        </p:nvSpPr>
        <p:spPr>
          <a:xfrm>
            <a:off x="6926194" y="4290452"/>
            <a:ext cx="2535522" cy="144136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Enforce rules and use checklists to make regular inspections of the workplace.</a:t>
            </a:r>
          </a:p>
        </p:txBody>
      </p:sp>
    </p:spTree>
    <p:custDataLst>
      <p:tags r:id="rId1"/>
    </p:custDataLst>
    <p:extLst>
      <p:ext uri="{BB962C8B-B14F-4D97-AF65-F5344CB8AC3E}">
        <p14:creationId xmlns:p14="http://schemas.microsoft.com/office/powerpoint/2010/main" val="78553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can you do?  </a:t>
            </a:r>
          </a:p>
        </p:txBody>
      </p:sp>
      <p:sp>
        <p:nvSpPr>
          <p:cNvPr id="7" name="Content Placeholder 2">
            <a:extLst>
              <a:ext uri="{FF2B5EF4-FFF2-40B4-BE49-F238E27FC236}">
                <a16:creationId xmlns:a16="http://schemas.microsoft.com/office/drawing/2014/main" id="{8187C889-F514-40E2-8252-F69197609BC8}"/>
              </a:ext>
            </a:extLst>
          </p:cNvPr>
          <p:cNvSpPr>
            <a:spLocks noGrp="1"/>
          </p:cNvSpPr>
          <p:nvPr>
            <p:ph idx="1"/>
          </p:nvPr>
        </p:nvSpPr>
        <p:spPr>
          <a:xfrm>
            <a:off x="443852" y="1244442"/>
            <a:ext cx="8951103" cy="937804"/>
          </a:xfrm>
        </p:spPr>
        <p:txBody>
          <a:bodyPr>
            <a:noAutofit/>
          </a:bodyPr>
          <a:lstStyle/>
          <a:p>
            <a:pPr marL="0" indent="0">
              <a:buNone/>
            </a:pPr>
            <a:r>
              <a:rPr lang="en-GB" dirty="0"/>
              <a:t>What can you as an individual do to keep yourself and your workplace tidy and safe? Here are some suggestions: </a:t>
            </a:r>
          </a:p>
        </p:txBody>
      </p:sp>
      <p:sp>
        <p:nvSpPr>
          <p:cNvPr id="10" name="Rectangle 9">
            <a:extLst>
              <a:ext uri="{FF2B5EF4-FFF2-40B4-BE49-F238E27FC236}">
                <a16:creationId xmlns:a16="http://schemas.microsoft.com/office/drawing/2014/main" id="{35FACA08-5177-4BD4-AE85-94F5910005DC}"/>
              </a:ext>
            </a:extLst>
          </p:cNvPr>
          <p:cNvSpPr/>
          <p:nvPr/>
        </p:nvSpPr>
        <p:spPr>
          <a:xfrm>
            <a:off x="1257458" y="2126836"/>
            <a:ext cx="7685064" cy="461665"/>
          </a:xfrm>
          <a:prstGeom prst="rect">
            <a:avLst/>
          </a:prstGeom>
          <a:solidFill>
            <a:schemeClr val="tx2">
              <a:lumMod val="40000"/>
              <a:lumOff val="60000"/>
            </a:schemeClr>
          </a:solidFill>
        </p:spPr>
        <p:txBody>
          <a:bodyPr wrap="square">
            <a:spAutoFit/>
          </a:bodyPr>
          <a:lstStyle/>
          <a:p>
            <a:r>
              <a:rPr lang="en-GB" sz="2400" i="1" dirty="0"/>
              <a:t>Drag and drop the suggestion next to the correct image.   </a:t>
            </a:r>
          </a:p>
        </p:txBody>
      </p:sp>
      <p:pic>
        <p:nvPicPr>
          <p:cNvPr id="13" name="Graphic 12" descr="User">
            <a:extLst>
              <a:ext uri="{FF2B5EF4-FFF2-40B4-BE49-F238E27FC236}">
                <a16:creationId xmlns:a16="http://schemas.microsoft.com/office/drawing/2014/main" id="{67B1337A-F194-43C8-9A0B-A00A1371A29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3411" y="1893159"/>
            <a:ext cx="854046" cy="854046"/>
          </a:xfrm>
          <a:prstGeom prst="rect">
            <a:avLst/>
          </a:prstGeom>
        </p:spPr>
      </p:pic>
      <p:sp>
        <p:nvSpPr>
          <p:cNvPr id="12" name="Rectangle 11">
            <a:extLst>
              <a:ext uri="{FF2B5EF4-FFF2-40B4-BE49-F238E27FC236}">
                <a16:creationId xmlns:a16="http://schemas.microsoft.com/office/drawing/2014/main" id="{B2F26FEA-0090-46D3-BDF5-F26AD6FABC7B}"/>
              </a:ext>
            </a:extLst>
          </p:cNvPr>
          <p:cNvSpPr/>
          <p:nvPr/>
        </p:nvSpPr>
        <p:spPr>
          <a:xfrm>
            <a:off x="618383" y="2889217"/>
            <a:ext cx="1988949" cy="13637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a:t>
            </a:r>
          </a:p>
          <a:p>
            <a:pPr algn="ctr"/>
            <a:r>
              <a:rPr lang="en-ZA" dirty="0"/>
              <a:t>Put litter in bins</a:t>
            </a:r>
          </a:p>
        </p:txBody>
      </p:sp>
      <p:sp>
        <p:nvSpPr>
          <p:cNvPr id="14" name="Rectangle 13">
            <a:extLst>
              <a:ext uri="{FF2B5EF4-FFF2-40B4-BE49-F238E27FC236}">
                <a16:creationId xmlns:a16="http://schemas.microsoft.com/office/drawing/2014/main" id="{D305B785-ED19-4A20-9331-6D142324DB58}"/>
              </a:ext>
            </a:extLst>
          </p:cNvPr>
          <p:cNvSpPr/>
          <p:nvPr/>
        </p:nvSpPr>
        <p:spPr>
          <a:xfrm>
            <a:off x="613144" y="4380012"/>
            <a:ext cx="1988949" cy="13637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10</a:t>
            </a:r>
          </a:p>
          <a:p>
            <a:pPr algn="ctr"/>
            <a:r>
              <a:rPr lang="en-ZA" dirty="0"/>
              <a:t>Keep lockers and change rooms clean</a:t>
            </a:r>
          </a:p>
        </p:txBody>
      </p:sp>
      <p:sp>
        <p:nvSpPr>
          <p:cNvPr id="15" name="Rectangle 14">
            <a:extLst>
              <a:ext uri="{FF2B5EF4-FFF2-40B4-BE49-F238E27FC236}">
                <a16:creationId xmlns:a16="http://schemas.microsoft.com/office/drawing/2014/main" id="{818CB371-1D6F-49E2-A6B2-606F4166B7F8}"/>
              </a:ext>
            </a:extLst>
          </p:cNvPr>
          <p:cNvSpPr/>
          <p:nvPr/>
        </p:nvSpPr>
        <p:spPr>
          <a:xfrm>
            <a:off x="3061211" y="2889217"/>
            <a:ext cx="1988949" cy="13637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a:p>
            <a:pPr algn="ctr"/>
            <a:r>
              <a:rPr lang="en-ZA" dirty="0"/>
              <a:t>Image 07</a:t>
            </a:r>
          </a:p>
          <a:p>
            <a:pPr algn="ctr"/>
            <a:r>
              <a:rPr lang="en-ZA" dirty="0"/>
              <a:t>Do not eat or store food and drink in work areas</a:t>
            </a:r>
          </a:p>
        </p:txBody>
      </p:sp>
      <p:sp>
        <p:nvSpPr>
          <p:cNvPr id="16" name="Rectangle 15">
            <a:extLst>
              <a:ext uri="{FF2B5EF4-FFF2-40B4-BE49-F238E27FC236}">
                <a16:creationId xmlns:a16="http://schemas.microsoft.com/office/drawing/2014/main" id="{7F80F281-5E26-4930-B525-9866276556FA}"/>
              </a:ext>
            </a:extLst>
          </p:cNvPr>
          <p:cNvSpPr/>
          <p:nvPr/>
        </p:nvSpPr>
        <p:spPr>
          <a:xfrm>
            <a:off x="3061211" y="4395740"/>
            <a:ext cx="1988949" cy="13637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11</a:t>
            </a:r>
          </a:p>
          <a:p>
            <a:pPr algn="ctr"/>
            <a:r>
              <a:rPr lang="en-ZA" dirty="0"/>
              <a:t>Keep your skin and working clothing clean </a:t>
            </a:r>
          </a:p>
        </p:txBody>
      </p:sp>
      <p:sp>
        <p:nvSpPr>
          <p:cNvPr id="18" name="Rectangle 17">
            <a:extLst>
              <a:ext uri="{FF2B5EF4-FFF2-40B4-BE49-F238E27FC236}">
                <a16:creationId xmlns:a16="http://schemas.microsoft.com/office/drawing/2014/main" id="{C422B3E5-2E95-4A23-B162-5B8DDDB10011}"/>
              </a:ext>
            </a:extLst>
          </p:cNvPr>
          <p:cNvSpPr/>
          <p:nvPr/>
        </p:nvSpPr>
        <p:spPr>
          <a:xfrm>
            <a:off x="5403301" y="2889217"/>
            <a:ext cx="1988949" cy="13637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08</a:t>
            </a:r>
          </a:p>
          <a:p>
            <a:pPr algn="ctr"/>
            <a:r>
              <a:rPr lang="en-ZA" dirty="0"/>
              <a:t>Wash your hands before eating</a:t>
            </a:r>
          </a:p>
        </p:txBody>
      </p:sp>
      <p:sp>
        <p:nvSpPr>
          <p:cNvPr id="19" name="Rectangle 18">
            <a:extLst>
              <a:ext uri="{FF2B5EF4-FFF2-40B4-BE49-F238E27FC236}">
                <a16:creationId xmlns:a16="http://schemas.microsoft.com/office/drawing/2014/main" id="{1D99999C-2409-4017-8BDA-EA05AB2CFAA0}"/>
              </a:ext>
            </a:extLst>
          </p:cNvPr>
          <p:cNvSpPr/>
          <p:nvPr/>
        </p:nvSpPr>
        <p:spPr>
          <a:xfrm>
            <a:off x="5424365" y="4395740"/>
            <a:ext cx="1988949" cy="13637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12</a:t>
            </a:r>
          </a:p>
          <a:p>
            <a:pPr algn="ctr"/>
            <a:r>
              <a:rPr lang="en-ZA" dirty="0"/>
              <a:t>Wash your hands after going to the toilet</a:t>
            </a:r>
          </a:p>
        </p:txBody>
      </p:sp>
      <p:sp>
        <p:nvSpPr>
          <p:cNvPr id="20" name="Rectangle 19">
            <a:extLst>
              <a:ext uri="{FF2B5EF4-FFF2-40B4-BE49-F238E27FC236}">
                <a16:creationId xmlns:a16="http://schemas.microsoft.com/office/drawing/2014/main" id="{C449A8C7-FDBD-42CD-B0F0-63064A43A0AD}"/>
              </a:ext>
            </a:extLst>
          </p:cNvPr>
          <p:cNvSpPr/>
          <p:nvPr/>
        </p:nvSpPr>
        <p:spPr>
          <a:xfrm>
            <a:off x="7802795" y="3243616"/>
            <a:ext cx="1988949" cy="170160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09</a:t>
            </a:r>
          </a:p>
          <a:p>
            <a:pPr algn="ctr"/>
            <a:r>
              <a:rPr lang="en-ZA" dirty="0"/>
              <a:t>Once you have finished a task clean up after yourself</a:t>
            </a:r>
          </a:p>
        </p:txBody>
      </p:sp>
    </p:spTree>
    <p:custDataLst>
      <p:tags r:id="rId1"/>
    </p:custDataLst>
    <p:extLst>
      <p:ext uri="{BB962C8B-B14F-4D97-AF65-F5344CB8AC3E}">
        <p14:creationId xmlns:p14="http://schemas.microsoft.com/office/powerpoint/2010/main" val="818325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5"/>
            <a:ext cx="8831461" cy="965430"/>
          </a:xfrm>
        </p:spPr>
        <p:txBody>
          <a:bodyPr/>
          <a:lstStyle/>
          <a:p>
            <a:r>
              <a:rPr lang="en-GB" dirty="0"/>
              <a:t>Quiz</a:t>
            </a:r>
          </a:p>
        </p:txBody>
      </p:sp>
      <p:sp>
        <p:nvSpPr>
          <p:cNvPr id="4" name="Rectangle 3">
            <a:extLst>
              <a:ext uri="{FF2B5EF4-FFF2-40B4-BE49-F238E27FC236}">
                <a16:creationId xmlns:a16="http://schemas.microsoft.com/office/drawing/2014/main" id="{53575149-0516-4708-A698-302B81979CEE}"/>
              </a:ext>
            </a:extLst>
          </p:cNvPr>
          <p:cNvSpPr/>
          <p:nvPr/>
        </p:nvSpPr>
        <p:spPr>
          <a:xfrm>
            <a:off x="961365" y="2653971"/>
            <a:ext cx="9155204" cy="1200329"/>
          </a:xfrm>
          <a:prstGeom prst="rect">
            <a:avLst/>
          </a:prstGeom>
          <a:solidFill>
            <a:schemeClr val="tx2">
              <a:lumMod val="40000"/>
              <a:lumOff val="60000"/>
            </a:schemeClr>
          </a:solidFill>
        </p:spPr>
        <p:txBody>
          <a:bodyPr wrap="square">
            <a:spAutoFit/>
          </a:bodyPr>
          <a:lstStyle/>
          <a:p>
            <a:r>
              <a:rPr lang="en-GB" sz="2400" dirty="0"/>
              <a:t>Take this quiz to see if you know how to create and maintain a safe workplace. This quiz is out of []marks. </a:t>
            </a:r>
            <a:r>
              <a:rPr lang="en-GB" sz="2400" b="1" dirty="0"/>
              <a:t>You must get at least [] marks to pass.  </a:t>
            </a:r>
          </a:p>
        </p:txBody>
      </p:sp>
      <p:pic>
        <p:nvPicPr>
          <p:cNvPr id="5" name="Graphic 4" descr="User">
            <a:extLst>
              <a:ext uri="{FF2B5EF4-FFF2-40B4-BE49-F238E27FC236}">
                <a16:creationId xmlns:a16="http://schemas.microsoft.com/office/drawing/2014/main" id="{57D57B55-1DB4-4DB5-A3FB-AE55016FF17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2806" y="2490835"/>
            <a:ext cx="854046" cy="854046"/>
          </a:xfrm>
          <a:prstGeom prst="rect">
            <a:avLst/>
          </a:prstGeom>
        </p:spPr>
      </p:pic>
    </p:spTree>
    <p:custDataLst>
      <p:tags r:id="rId1"/>
    </p:custDataLst>
    <p:extLst>
      <p:ext uri="{BB962C8B-B14F-4D97-AF65-F5344CB8AC3E}">
        <p14:creationId xmlns:p14="http://schemas.microsoft.com/office/powerpoint/2010/main" val="2722906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1</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3654318"/>
          </a:xfrm>
        </p:spPr>
        <p:txBody>
          <a:bodyPr>
            <a:normAutofit/>
          </a:bodyPr>
          <a:lstStyle/>
          <a:p>
            <a:pPr marL="0" indent="0">
              <a:buNone/>
            </a:pPr>
            <a:r>
              <a:rPr lang="en-ZA" dirty="0"/>
              <a:t>In this unit you learned about a saying that will help you to remember to find a good place put your tools, materials and equipment and to put them back in that place once you have finished using them. </a:t>
            </a:r>
          </a:p>
          <a:p>
            <a:pPr marL="0" indent="0">
              <a:buNone/>
            </a:pPr>
            <a:endParaRPr lang="en-ZA" sz="2400" b="1" dirty="0"/>
          </a:p>
          <a:p>
            <a:pPr marL="0" indent="0">
              <a:buNone/>
            </a:pPr>
            <a:endParaRPr lang="en-ZA" sz="2400" b="1" dirty="0"/>
          </a:p>
          <a:p>
            <a:pPr marL="0" indent="0">
              <a:buNone/>
            </a:pPr>
            <a:endParaRPr lang="en-ZA" sz="2400" b="1" dirty="0"/>
          </a:p>
          <a:p>
            <a:pPr marL="0" indent="0">
              <a:buNone/>
            </a:pPr>
            <a:r>
              <a:rPr lang="en-ZA" dirty="0"/>
              <a:t>A place </a:t>
            </a:r>
          </a:p>
          <a:p>
            <a:pPr marL="0" indent="0">
              <a:buNone/>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976852" y="2270232"/>
            <a:ext cx="6822962" cy="461665"/>
          </a:xfrm>
          <a:prstGeom prst="rect">
            <a:avLst/>
          </a:prstGeom>
          <a:solidFill>
            <a:schemeClr val="tx2">
              <a:lumMod val="40000"/>
              <a:lumOff val="60000"/>
            </a:schemeClr>
          </a:solidFill>
        </p:spPr>
        <p:txBody>
          <a:bodyPr wrap="square">
            <a:spAutoFit/>
          </a:bodyPr>
          <a:lstStyle/>
          <a:p>
            <a:r>
              <a:rPr lang="en-GB" sz="2400" dirty="0"/>
              <a:t>Write the saying in the box below and click submit.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293" y="2107096"/>
            <a:ext cx="854046" cy="854046"/>
          </a:xfrm>
          <a:prstGeom prst="rect">
            <a:avLst/>
          </a:prstGeom>
        </p:spPr>
      </p:pic>
      <p:sp>
        <p:nvSpPr>
          <p:cNvPr id="2" name="Rectangle 1">
            <a:extLst>
              <a:ext uri="{FF2B5EF4-FFF2-40B4-BE49-F238E27FC236}">
                <a16:creationId xmlns:a16="http://schemas.microsoft.com/office/drawing/2014/main" id="{E6E5D6A9-7059-49BE-A816-25237EC451C8}"/>
              </a:ext>
            </a:extLst>
          </p:cNvPr>
          <p:cNvSpPr/>
          <p:nvPr/>
        </p:nvSpPr>
        <p:spPr>
          <a:xfrm>
            <a:off x="1503335" y="3515584"/>
            <a:ext cx="6478291"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4028487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2</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4459960"/>
          </a:xfrm>
        </p:spPr>
        <p:txBody>
          <a:bodyPr>
            <a:normAutofit fontScale="92500" lnSpcReduction="10000"/>
          </a:bodyPr>
          <a:lstStyle/>
          <a:p>
            <a:pPr marL="0" indent="0">
              <a:buNone/>
            </a:pPr>
            <a:r>
              <a:rPr lang="en-ZA" sz="2400" b="1" dirty="0"/>
              <a:t>What are 4 advantages for keeping a workspace clean and tidy? </a:t>
            </a:r>
          </a:p>
          <a:p>
            <a:pPr marL="0" indent="0">
              <a:buNone/>
            </a:pPr>
            <a:endParaRPr lang="en-ZA" sz="2400" b="1" dirty="0"/>
          </a:p>
          <a:p>
            <a:pPr marL="0" indent="0">
              <a:buNone/>
            </a:pPr>
            <a:endParaRPr lang="en-ZA" sz="2400" b="1" dirty="0"/>
          </a:p>
          <a:p>
            <a:pPr marL="0" lvl="0" indent="0" defTabSz="914400">
              <a:lnSpc>
                <a:spcPct val="100000"/>
              </a:lnSpc>
              <a:spcBef>
                <a:spcPts val="0"/>
              </a:spcBef>
              <a:buNone/>
              <a:defRPr/>
            </a:pPr>
            <a:endParaRPr lang="en-US" dirty="0"/>
          </a:p>
          <a:p>
            <a:pPr defTabSz="914400">
              <a:lnSpc>
                <a:spcPct val="100000"/>
              </a:lnSpc>
              <a:spcBef>
                <a:spcPts val="0"/>
              </a:spcBef>
              <a:buFont typeface="Courier New" panose="02070309020205020404" pitchFamily="49" charset="0"/>
              <a:buChar char="o"/>
              <a:defRPr/>
            </a:pPr>
            <a:r>
              <a:rPr lang="en-US" dirty="0"/>
              <a:t>It cuts down on time spent looking for tools, equipment and materials</a:t>
            </a:r>
          </a:p>
          <a:p>
            <a:pPr defTabSz="914400">
              <a:lnSpc>
                <a:spcPct val="100000"/>
              </a:lnSpc>
              <a:spcBef>
                <a:spcPts val="0"/>
              </a:spcBef>
              <a:buFont typeface="Courier New" panose="02070309020205020404" pitchFamily="49" charset="0"/>
              <a:buChar char="o"/>
              <a:defRPr/>
            </a:pPr>
            <a:r>
              <a:rPr lang="en-US" dirty="0"/>
              <a:t>It looks better</a:t>
            </a:r>
          </a:p>
          <a:p>
            <a:pPr defTabSz="914400">
              <a:lnSpc>
                <a:spcPct val="100000"/>
              </a:lnSpc>
              <a:spcBef>
                <a:spcPts val="0"/>
              </a:spcBef>
              <a:buFont typeface="Courier New" panose="02070309020205020404" pitchFamily="49" charset="0"/>
              <a:buChar char="o"/>
              <a:defRPr/>
            </a:pPr>
            <a:r>
              <a:rPr lang="en-US" dirty="0"/>
              <a:t>You can save a lot of space when everything is stacked away tidily</a:t>
            </a:r>
          </a:p>
          <a:p>
            <a:pPr defTabSz="914400">
              <a:lnSpc>
                <a:spcPct val="100000"/>
              </a:lnSpc>
              <a:spcBef>
                <a:spcPts val="0"/>
              </a:spcBef>
              <a:buFont typeface="Courier New" panose="02070309020205020404" pitchFamily="49" charset="0"/>
              <a:buChar char="o"/>
              <a:defRPr/>
            </a:pPr>
            <a:r>
              <a:rPr lang="en-US" dirty="0"/>
              <a:t>You can fit more people into the space</a:t>
            </a:r>
          </a:p>
          <a:p>
            <a:pPr defTabSz="914400">
              <a:lnSpc>
                <a:spcPct val="100000"/>
              </a:lnSpc>
              <a:spcBef>
                <a:spcPts val="0"/>
              </a:spcBef>
              <a:buFont typeface="Courier New" panose="02070309020205020404" pitchFamily="49" charset="0"/>
              <a:buChar char="o"/>
              <a:defRPr/>
            </a:pPr>
            <a:r>
              <a:rPr lang="en-US" dirty="0"/>
              <a:t>Fire hazards are reduced because combustible materials are kept in proper receptacles. </a:t>
            </a:r>
          </a:p>
          <a:p>
            <a:pPr defTabSz="914400">
              <a:lnSpc>
                <a:spcPct val="100000"/>
              </a:lnSpc>
              <a:spcBef>
                <a:spcPts val="0"/>
              </a:spcBef>
              <a:buFont typeface="Courier New" panose="02070309020205020404" pitchFamily="49" charset="0"/>
              <a:buChar char="o"/>
              <a:defRPr/>
            </a:pPr>
            <a:r>
              <a:rPr lang="en-US" dirty="0"/>
              <a:t>Safety hazards are reduced for example;  tripping and falling</a:t>
            </a:r>
          </a:p>
          <a:p>
            <a:pPr marL="0" indent="0">
              <a:buNone/>
            </a:pPr>
            <a:endParaRPr lang="en-ZA" dirty="0"/>
          </a:p>
          <a:p>
            <a:pPr marL="0" indent="0">
              <a:buNone/>
            </a:pPr>
            <a:r>
              <a:rPr lang="en-ZA" dirty="0"/>
              <a:t> </a:t>
            </a:r>
          </a:p>
        </p:txBody>
      </p:sp>
      <p:sp>
        <p:nvSpPr>
          <p:cNvPr id="13" name="Rectangle 12">
            <a:extLst>
              <a:ext uri="{FF2B5EF4-FFF2-40B4-BE49-F238E27FC236}">
                <a16:creationId xmlns:a16="http://schemas.microsoft.com/office/drawing/2014/main" id="{1D84249B-B5A6-47A9-B742-E968E2823E6A}"/>
              </a:ext>
            </a:extLst>
          </p:cNvPr>
          <p:cNvSpPr/>
          <p:nvPr/>
        </p:nvSpPr>
        <p:spPr>
          <a:xfrm>
            <a:off x="893983" y="1727792"/>
            <a:ext cx="8911357" cy="461665"/>
          </a:xfrm>
          <a:prstGeom prst="rect">
            <a:avLst/>
          </a:prstGeom>
          <a:solidFill>
            <a:schemeClr val="tx2">
              <a:lumMod val="40000"/>
              <a:lumOff val="60000"/>
            </a:schemeClr>
          </a:solidFill>
        </p:spPr>
        <p:txBody>
          <a:bodyPr wrap="square">
            <a:spAutoFit/>
          </a:bodyPr>
          <a:lstStyle/>
          <a:p>
            <a:r>
              <a:rPr lang="en-GB" sz="2400" dirty="0"/>
              <a:t>Choose the four correct answers from the options below. </a:t>
            </a:r>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425" y="1564656"/>
            <a:ext cx="854046" cy="854046"/>
          </a:xfrm>
          <a:prstGeom prst="rect">
            <a:avLst/>
          </a:prstGeom>
        </p:spPr>
      </p:pic>
    </p:spTree>
    <p:custDataLst>
      <p:tags r:id="rId1"/>
    </p:custDataLst>
    <p:extLst>
      <p:ext uri="{BB962C8B-B14F-4D97-AF65-F5344CB8AC3E}">
        <p14:creationId xmlns:p14="http://schemas.microsoft.com/office/powerpoint/2010/main" val="1486443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17EC073-68DC-4CF6-90A9-92B2F0408BD6}"/>
              </a:ext>
            </a:extLst>
          </p:cNvPr>
          <p:cNvSpPr>
            <a:spLocks noGrp="1"/>
          </p:cNvSpPr>
          <p:nvPr>
            <p:ph type="title"/>
          </p:nvPr>
        </p:nvSpPr>
        <p:spPr>
          <a:xfrm>
            <a:off x="351165" y="142485"/>
            <a:ext cx="9661120" cy="1113227"/>
          </a:xfrm>
        </p:spPr>
        <p:txBody>
          <a:bodyPr/>
          <a:lstStyle/>
          <a:p>
            <a:r>
              <a:rPr lang="en-ZA" dirty="0"/>
              <a:t>Question 3</a:t>
            </a:r>
          </a:p>
        </p:txBody>
      </p:sp>
      <p:sp>
        <p:nvSpPr>
          <p:cNvPr id="11" name="Content Placeholder 2">
            <a:extLst>
              <a:ext uri="{FF2B5EF4-FFF2-40B4-BE49-F238E27FC236}">
                <a16:creationId xmlns:a16="http://schemas.microsoft.com/office/drawing/2014/main" id="{43C0AB67-D1A7-4D35-B073-B875B1F2245C}"/>
              </a:ext>
            </a:extLst>
          </p:cNvPr>
          <p:cNvSpPr>
            <a:spLocks noGrp="1"/>
          </p:cNvSpPr>
          <p:nvPr>
            <p:ph idx="1"/>
          </p:nvPr>
        </p:nvSpPr>
        <p:spPr>
          <a:xfrm>
            <a:off x="450766" y="1157005"/>
            <a:ext cx="9437443" cy="4459960"/>
          </a:xfrm>
        </p:spPr>
        <p:txBody>
          <a:bodyPr>
            <a:normAutofit/>
          </a:bodyPr>
          <a:lstStyle/>
          <a:p>
            <a:pPr marL="0" indent="0">
              <a:buNone/>
            </a:pPr>
            <a:r>
              <a:rPr lang="en-ZA" sz="2400" b="1" dirty="0"/>
              <a:t>What are 3 ways that you as an individual can help to keep the workshop tidy?</a:t>
            </a:r>
          </a:p>
          <a:p>
            <a:pPr marL="0" indent="0">
              <a:buNone/>
            </a:pPr>
            <a:endParaRPr lang="en-ZA" sz="2400" b="1" dirty="0"/>
          </a:p>
          <a:p>
            <a:pPr marL="0" lvl="0" indent="0" defTabSz="914400">
              <a:lnSpc>
                <a:spcPct val="100000"/>
              </a:lnSpc>
              <a:spcBef>
                <a:spcPts val="0"/>
              </a:spcBef>
              <a:buNone/>
              <a:defRPr/>
            </a:pPr>
            <a:endParaRPr lang="en-US" dirty="0"/>
          </a:p>
        </p:txBody>
      </p:sp>
      <p:pic>
        <p:nvPicPr>
          <p:cNvPr id="14" name="Graphic 13" descr="User">
            <a:extLst>
              <a:ext uri="{FF2B5EF4-FFF2-40B4-BE49-F238E27FC236}">
                <a16:creationId xmlns:a16="http://schemas.microsoft.com/office/drawing/2014/main" id="{A136B582-DF7C-4AA6-A394-5ABDD040AEB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425" y="1843209"/>
            <a:ext cx="854046" cy="854046"/>
          </a:xfrm>
          <a:prstGeom prst="rect">
            <a:avLst/>
          </a:prstGeom>
        </p:spPr>
      </p:pic>
      <p:sp>
        <p:nvSpPr>
          <p:cNvPr id="6" name="Rectangle 5">
            <a:extLst>
              <a:ext uri="{FF2B5EF4-FFF2-40B4-BE49-F238E27FC236}">
                <a16:creationId xmlns:a16="http://schemas.microsoft.com/office/drawing/2014/main" id="{62D7A630-AFFD-4C7B-B27A-BE5898F80B3D}"/>
              </a:ext>
            </a:extLst>
          </p:cNvPr>
          <p:cNvSpPr/>
          <p:nvPr/>
        </p:nvSpPr>
        <p:spPr>
          <a:xfrm>
            <a:off x="909471" y="2039399"/>
            <a:ext cx="6822962" cy="461665"/>
          </a:xfrm>
          <a:prstGeom prst="rect">
            <a:avLst/>
          </a:prstGeom>
          <a:solidFill>
            <a:schemeClr val="tx2">
              <a:lumMod val="40000"/>
              <a:lumOff val="60000"/>
            </a:schemeClr>
          </a:solidFill>
        </p:spPr>
        <p:txBody>
          <a:bodyPr wrap="square">
            <a:spAutoFit/>
          </a:bodyPr>
          <a:lstStyle/>
          <a:p>
            <a:r>
              <a:rPr lang="en-GB" sz="2400" dirty="0"/>
              <a:t>Type your answer in the space below and click submit</a:t>
            </a:r>
          </a:p>
        </p:txBody>
      </p:sp>
      <p:sp>
        <p:nvSpPr>
          <p:cNvPr id="2" name="Rectangle 1">
            <a:extLst>
              <a:ext uri="{FF2B5EF4-FFF2-40B4-BE49-F238E27FC236}">
                <a16:creationId xmlns:a16="http://schemas.microsoft.com/office/drawing/2014/main" id="{5EA1B3D5-EB6C-4E81-A7EF-E870F622B302}"/>
              </a:ext>
            </a:extLst>
          </p:cNvPr>
          <p:cNvSpPr/>
          <p:nvPr/>
        </p:nvSpPr>
        <p:spPr>
          <a:xfrm>
            <a:off x="909471" y="2879726"/>
            <a:ext cx="7954611" cy="17227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a:extLst>
              <a:ext uri="{FF2B5EF4-FFF2-40B4-BE49-F238E27FC236}">
                <a16:creationId xmlns:a16="http://schemas.microsoft.com/office/drawing/2014/main" id="{2F57967E-83D7-4833-BF3B-1DB0DB8A0A3F}"/>
              </a:ext>
            </a:extLst>
          </p:cNvPr>
          <p:cNvSpPr/>
          <p:nvPr/>
        </p:nvSpPr>
        <p:spPr>
          <a:xfrm>
            <a:off x="8239468" y="4945656"/>
            <a:ext cx="1772817" cy="699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Tree>
    <p:custDataLst>
      <p:tags r:id="rId1"/>
    </p:custDataLst>
    <p:extLst>
      <p:ext uri="{BB962C8B-B14F-4D97-AF65-F5344CB8AC3E}">
        <p14:creationId xmlns:p14="http://schemas.microsoft.com/office/powerpoint/2010/main" val="293573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Create and maintain a safe workplace</a:t>
            </a:r>
          </a:p>
        </p:txBody>
      </p:sp>
      <p:sp>
        <p:nvSpPr>
          <p:cNvPr id="3" name="Text Placeholder 2"/>
          <p:cNvSpPr>
            <a:spLocks noGrp="1"/>
          </p:cNvSpPr>
          <p:nvPr>
            <p:ph type="body" idx="1"/>
          </p:nvPr>
        </p:nvSpPr>
        <p:spPr/>
        <p:txBody>
          <a:bodyPr/>
          <a:lstStyle/>
          <a:p>
            <a:r>
              <a:rPr lang="en-GB" dirty="0"/>
              <a:t>Unit 1</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Vid01: Thandi’s story</a:t>
            </a:r>
          </a:p>
        </p:txBody>
      </p:sp>
      <p:sp>
        <p:nvSpPr>
          <p:cNvPr id="3" name="Content Placeholder 2"/>
          <p:cNvSpPr>
            <a:spLocks noGrp="1"/>
          </p:cNvSpPr>
          <p:nvPr>
            <p:ph sz="quarter" idx="10"/>
          </p:nvPr>
        </p:nvSpPr>
        <p:spPr/>
        <p:txBody>
          <a:bodyPr>
            <a:normAutofit fontScale="92500" lnSpcReduction="10000"/>
          </a:bodyPr>
          <a:lstStyle/>
          <a:p>
            <a:pPr marL="0" indent="0">
              <a:buNone/>
            </a:pPr>
            <a:r>
              <a:rPr lang="en-GB" dirty="0"/>
              <a:t>Animated video. Black and white hand drawn images (</a:t>
            </a:r>
            <a:r>
              <a:rPr lang="en-GB" dirty="0" err="1"/>
              <a:t>GoAnimate</a:t>
            </a:r>
            <a:r>
              <a:rPr lang="en-GB" dirty="0"/>
              <a:t>) with voice over to accompany images. The image of the character (Thandi) can be imported into the video. </a:t>
            </a:r>
          </a:p>
          <a:p>
            <a:pPr marL="0" indent="0">
              <a:buNone/>
            </a:pPr>
            <a:endParaRPr lang="en-GB" dirty="0"/>
          </a:p>
          <a:p>
            <a:pPr marL="0" indent="0">
              <a:buNone/>
            </a:pPr>
            <a:r>
              <a:rPr lang="en-GB" dirty="0"/>
              <a:t>Thandi is an apprentice electrician doing her work experience at the Yoyo Toy factory. In the morning she was busy installing a socket outlet near one of the walkways. She laid out her tools on the walkway ready to be used.  As she was working she heard the lunch bell ring. She was hungry and decided that she would finish the job after lunch. She thought that it would be easier to keep her tools and materials out so that she can quickly finish the job after lunch. Thandi went to the cafeteria to eat her lunch. At the same time, Thandi’s colleague Andrew was walking past where she was working. He was reading something from a clipboard and didn’t see her tools lying on the walkway. He tripped and fell of the walkway, breaking his leg.</a:t>
            </a:r>
          </a:p>
          <a:p>
            <a:pPr marL="0" indent="0">
              <a:buNone/>
            </a:pPr>
            <a:endParaRPr lang="en-GB" dirty="0"/>
          </a:p>
          <a:p>
            <a:pPr marL="0" indent="0">
              <a:buNone/>
            </a:pPr>
            <a:endParaRPr lang="en-GB" dirty="0"/>
          </a:p>
          <a:p>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11897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Vid01: Jay’s story</a:t>
            </a:r>
          </a:p>
        </p:txBody>
      </p:sp>
      <p:sp>
        <p:nvSpPr>
          <p:cNvPr id="3" name="Content Placeholder 2"/>
          <p:cNvSpPr>
            <a:spLocks noGrp="1"/>
          </p:cNvSpPr>
          <p:nvPr>
            <p:ph sz="quarter" idx="10"/>
          </p:nvPr>
        </p:nvSpPr>
        <p:spPr/>
        <p:txBody>
          <a:bodyPr>
            <a:normAutofit fontScale="92500" lnSpcReduction="10000"/>
          </a:bodyPr>
          <a:lstStyle/>
          <a:p>
            <a:pPr marL="0" indent="0">
              <a:buNone/>
            </a:pPr>
            <a:r>
              <a:rPr lang="en-GB" dirty="0"/>
              <a:t>Animated video. Black and white hand drawn images (</a:t>
            </a:r>
            <a:r>
              <a:rPr lang="en-GB" dirty="0" err="1"/>
              <a:t>GoAnimate</a:t>
            </a:r>
            <a:r>
              <a:rPr lang="en-GB" dirty="0"/>
              <a:t>) with voice over to accompany images. The image of the character (Thandi) can be imported into the video. </a:t>
            </a:r>
          </a:p>
          <a:p>
            <a:pPr marL="0" indent="0">
              <a:buNone/>
            </a:pPr>
            <a:endParaRPr lang="en-GB" dirty="0"/>
          </a:p>
          <a:p>
            <a:pPr marL="0" indent="0">
              <a:buNone/>
            </a:pPr>
            <a:r>
              <a:rPr lang="en-GB" dirty="0"/>
              <a:t>Jay is an experienced electrician who has been working for many years. He was busy installing a wireway in a house.  He wants a second opinion on the best way to install that section of the cable and climbs off the ladder to go and ask his </a:t>
            </a:r>
            <a:r>
              <a:rPr lang="en-GB" dirty="0" err="1"/>
              <a:t>collegue</a:t>
            </a:r>
            <a:r>
              <a:rPr lang="en-GB" dirty="0"/>
              <a:t> Nick what he thinks. He leaves the hammer on the top step of the ladder figuring that he will be back in 5 minutes to carry on his work. While his is talking to Nick, his other colleague Sam sees that the ladder is not being used and decides to use the ladder to finish some work in the other part of the house. As he pulls the ladder towards himself, the hammer left at the top of the ladder falls on his head. Sam has a serious head wound and needs to go to the hospital.  </a:t>
            </a:r>
          </a:p>
          <a:p>
            <a:pPr marL="0" indent="0">
              <a:buNone/>
            </a:pPr>
            <a:endParaRPr lang="en-GB" dirty="0"/>
          </a:p>
          <a:p>
            <a:endParaRPr lang="en-GB" dirty="0"/>
          </a:p>
          <a:p>
            <a:pPr marL="0" indent="0">
              <a:buNone/>
            </a:pPr>
            <a:endParaRPr lang="en-GB" dirty="0"/>
          </a:p>
        </p:txBody>
      </p:sp>
    </p:spTree>
    <p:custDataLst>
      <p:tags r:id="rId1"/>
    </p:custDataLst>
    <p:extLst>
      <p:ext uri="{BB962C8B-B14F-4D97-AF65-F5344CB8AC3E}">
        <p14:creationId xmlns:p14="http://schemas.microsoft.com/office/powerpoint/2010/main" val="548853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256756"/>
            <a:ext cx="9276622" cy="3707129"/>
          </a:xfrm>
        </p:spPr>
        <p:txBody>
          <a:bodyPr>
            <a:noAutofit/>
          </a:bodyPr>
          <a:lstStyle/>
          <a:p>
            <a:pPr marL="0" indent="0">
              <a:buNone/>
            </a:pPr>
            <a:r>
              <a:rPr lang="en-GB" sz="2400" dirty="0"/>
              <a:t>By the end of this unit you should be able to: </a:t>
            </a:r>
          </a:p>
          <a:p>
            <a:pPr marL="0" indent="0">
              <a:buNone/>
            </a:pPr>
            <a:endParaRPr lang="en-GB" sz="2400" dirty="0"/>
          </a:p>
          <a:p>
            <a:r>
              <a:rPr lang="en-GB" sz="2400" dirty="0"/>
              <a:t>Explain the statement “Everything in its place and a place for everything”.</a:t>
            </a:r>
          </a:p>
          <a:p>
            <a:r>
              <a:rPr lang="en-GB" sz="2400" dirty="0"/>
              <a:t>List the advantages of creating a tidy workspace</a:t>
            </a:r>
          </a:p>
          <a:p>
            <a:r>
              <a:rPr lang="en-GB" sz="2400" dirty="0"/>
              <a:t>List suggestions for keep workspace tidy</a:t>
            </a:r>
          </a:p>
          <a:p>
            <a:r>
              <a:rPr lang="en-GB" sz="2400" dirty="0"/>
              <a:t>Discuss ways in which you as an individual can keep the workspace tidy</a:t>
            </a:r>
          </a:p>
          <a:p>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1667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sz="2400" dirty="0"/>
              <a:t>In this unit you will learn about how storing your tools and equipment in the correct place can prevent injuries and accidents in the workplace. </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77819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Scenarios </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Let’s begin by taking a look at the two people’s stories, Thandi and Jay. You will work through Thandi’s story first. </a:t>
            </a:r>
          </a:p>
          <a:p>
            <a:pPr marL="0" indent="0">
              <a:buNone/>
            </a:pPr>
            <a:r>
              <a:rPr lang="en-GB" dirty="0"/>
              <a:t> </a:t>
            </a:r>
          </a:p>
          <a:p>
            <a:pPr marL="0" indent="0">
              <a:buNone/>
            </a:pPr>
            <a:endParaRPr lang="en-GB" dirty="0"/>
          </a:p>
          <a:p>
            <a:pPr marL="0" indent="0">
              <a:buNone/>
            </a:pPr>
            <a:endParaRPr lang="en-GB" dirty="0"/>
          </a:p>
          <a:p>
            <a:endParaRPr lang="en-GB" dirty="0"/>
          </a:p>
          <a:p>
            <a:endParaRPr lang="en-GB" dirty="0"/>
          </a:p>
          <a:p>
            <a:endParaRPr lang="en-GB" dirty="0"/>
          </a:p>
        </p:txBody>
      </p:sp>
      <p:sp>
        <p:nvSpPr>
          <p:cNvPr id="5" name="Rectangle 4">
            <a:extLst>
              <a:ext uri="{FF2B5EF4-FFF2-40B4-BE49-F238E27FC236}">
                <a16:creationId xmlns:a16="http://schemas.microsoft.com/office/drawing/2014/main" id="{84F5F8CD-680D-4A3E-9C2F-25099228EF35}"/>
              </a:ext>
            </a:extLst>
          </p:cNvPr>
          <p:cNvSpPr/>
          <p:nvPr/>
        </p:nvSpPr>
        <p:spPr>
          <a:xfrm>
            <a:off x="1368589" y="2075605"/>
            <a:ext cx="7906724" cy="461665"/>
          </a:xfrm>
          <a:prstGeom prst="rect">
            <a:avLst/>
          </a:prstGeom>
          <a:solidFill>
            <a:schemeClr val="tx2">
              <a:lumMod val="40000"/>
              <a:lumOff val="60000"/>
            </a:schemeClr>
          </a:solidFill>
        </p:spPr>
        <p:txBody>
          <a:bodyPr wrap="square">
            <a:spAutoFit/>
          </a:bodyPr>
          <a:lstStyle/>
          <a:p>
            <a:r>
              <a:rPr lang="en-GB" sz="2400" i="1" dirty="0"/>
              <a:t>Click on each images below to see each person’s story.  </a:t>
            </a:r>
          </a:p>
        </p:txBody>
      </p:sp>
      <p:pic>
        <p:nvPicPr>
          <p:cNvPr id="6" name="Graphic 5" descr="User">
            <a:extLst>
              <a:ext uri="{FF2B5EF4-FFF2-40B4-BE49-F238E27FC236}">
                <a16:creationId xmlns:a16="http://schemas.microsoft.com/office/drawing/2014/main" id="{6595C893-15C4-4AB6-AD6B-F2694491623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4543" y="2091721"/>
            <a:ext cx="854046" cy="854046"/>
          </a:xfrm>
          <a:prstGeom prst="rect">
            <a:avLst/>
          </a:prstGeom>
        </p:spPr>
      </p:pic>
      <p:sp>
        <p:nvSpPr>
          <p:cNvPr id="7" name="Rectangle 6">
            <a:extLst>
              <a:ext uri="{FF2B5EF4-FFF2-40B4-BE49-F238E27FC236}">
                <a16:creationId xmlns:a16="http://schemas.microsoft.com/office/drawing/2014/main" id="{C01D8BB7-CA05-4BC0-AB10-71D6FFC6DBC1}"/>
              </a:ext>
            </a:extLst>
          </p:cNvPr>
          <p:cNvSpPr/>
          <p:nvPr/>
        </p:nvSpPr>
        <p:spPr>
          <a:xfrm>
            <a:off x="4205288" y="2879724"/>
            <a:ext cx="2510726" cy="170578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Jay’s story </a:t>
            </a:r>
          </a:p>
          <a:p>
            <a:pPr algn="ctr"/>
            <a:r>
              <a:rPr lang="en-ZA" dirty="0"/>
              <a:t>Placeholder for Video 02</a:t>
            </a:r>
          </a:p>
        </p:txBody>
      </p:sp>
      <p:sp>
        <p:nvSpPr>
          <p:cNvPr id="8" name="Rectangle 7">
            <a:extLst>
              <a:ext uri="{FF2B5EF4-FFF2-40B4-BE49-F238E27FC236}">
                <a16:creationId xmlns:a16="http://schemas.microsoft.com/office/drawing/2014/main" id="{4880C519-B5AB-4738-A46D-F3754AB50903}"/>
              </a:ext>
            </a:extLst>
          </p:cNvPr>
          <p:cNvSpPr/>
          <p:nvPr/>
        </p:nvSpPr>
        <p:spPr>
          <a:xfrm>
            <a:off x="1392701" y="2879725"/>
            <a:ext cx="2510726" cy="170578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Thandi’s story</a:t>
            </a:r>
          </a:p>
          <a:p>
            <a:pPr algn="ctr"/>
            <a:r>
              <a:rPr lang="en-ZA" dirty="0"/>
              <a:t>Placeholder for Video 1</a:t>
            </a:r>
          </a:p>
        </p:txBody>
      </p:sp>
    </p:spTree>
    <p:custDataLst>
      <p:tags r:id="rId1"/>
    </p:custDataLst>
    <p:extLst>
      <p:ext uri="{BB962C8B-B14F-4D97-AF65-F5344CB8AC3E}">
        <p14:creationId xmlns:p14="http://schemas.microsoft.com/office/powerpoint/2010/main" val="185259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Thandi’s story</a:t>
            </a:r>
          </a:p>
        </p:txBody>
      </p:sp>
      <p:sp>
        <p:nvSpPr>
          <p:cNvPr id="3" name="Content Placeholder 2"/>
          <p:cNvSpPr>
            <a:spLocks noGrp="1"/>
          </p:cNvSpPr>
          <p:nvPr>
            <p:ph idx="1"/>
          </p:nvPr>
        </p:nvSpPr>
        <p:spPr>
          <a:xfrm>
            <a:off x="518900" y="1265466"/>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953460" y="1929689"/>
            <a:ext cx="8598664" cy="461665"/>
          </a:xfrm>
          <a:prstGeom prst="rect">
            <a:avLst/>
          </a:prstGeom>
          <a:solidFill>
            <a:schemeClr val="tx2">
              <a:lumMod val="40000"/>
              <a:lumOff val="60000"/>
            </a:schemeClr>
          </a:solidFill>
        </p:spPr>
        <p:txBody>
          <a:bodyPr wrap="square">
            <a:spAutoFit/>
          </a:bodyPr>
          <a:lstStyle/>
          <a:p>
            <a:r>
              <a:rPr lang="en-GB" sz="2400" i="1" dirty="0"/>
              <a:t>Watch the video and the click on the share your thoughts button.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415" y="1945805"/>
            <a:ext cx="858749" cy="854046"/>
          </a:xfrm>
          <a:prstGeom prst="rect">
            <a:avLst/>
          </a:prstGeom>
        </p:spPr>
      </p:pic>
      <p:sp>
        <p:nvSpPr>
          <p:cNvPr id="8" name="Rectangle 7">
            <a:extLst>
              <a:ext uri="{FF2B5EF4-FFF2-40B4-BE49-F238E27FC236}">
                <a16:creationId xmlns:a16="http://schemas.microsoft.com/office/drawing/2014/main" id="{DBBC6640-04B6-447F-BE4A-F68D39660469}"/>
              </a:ext>
            </a:extLst>
          </p:cNvPr>
          <p:cNvSpPr/>
          <p:nvPr/>
        </p:nvSpPr>
        <p:spPr>
          <a:xfrm>
            <a:off x="7797179" y="4729997"/>
            <a:ext cx="2002918" cy="8066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Share your thoughts</a:t>
            </a:r>
          </a:p>
        </p:txBody>
      </p:sp>
      <p:sp>
        <p:nvSpPr>
          <p:cNvPr id="9" name="Rectangle 8">
            <a:extLst>
              <a:ext uri="{FF2B5EF4-FFF2-40B4-BE49-F238E27FC236}">
                <a16:creationId xmlns:a16="http://schemas.microsoft.com/office/drawing/2014/main" id="{101D57C3-47CE-48D1-87FC-C9C66BEFABA4}"/>
              </a:ext>
            </a:extLst>
          </p:cNvPr>
          <p:cNvSpPr/>
          <p:nvPr/>
        </p:nvSpPr>
        <p:spPr>
          <a:xfrm>
            <a:off x="1924366" y="2551919"/>
            <a:ext cx="4987880" cy="29846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Thandi’s story</a:t>
            </a:r>
          </a:p>
          <a:p>
            <a:pPr algn="ctr"/>
            <a:r>
              <a:rPr lang="en-ZA" dirty="0"/>
              <a:t>Placeholder for Video 1</a:t>
            </a:r>
          </a:p>
        </p:txBody>
      </p:sp>
      <p:sp>
        <p:nvSpPr>
          <p:cNvPr id="11" name="Content Placeholder 2">
            <a:extLst>
              <a:ext uri="{FF2B5EF4-FFF2-40B4-BE49-F238E27FC236}">
                <a16:creationId xmlns:a16="http://schemas.microsoft.com/office/drawing/2014/main" id="{04AE87B6-CA7E-4662-A191-338A2C3DC0D6}"/>
              </a:ext>
            </a:extLst>
          </p:cNvPr>
          <p:cNvSpPr txBox="1">
            <a:spLocks/>
          </p:cNvSpPr>
          <p:nvPr/>
        </p:nvSpPr>
        <p:spPr>
          <a:xfrm>
            <a:off x="518900" y="1188575"/>
            <a:ext cx="9276622" cy="937804"/>
          </a:xfrm>
          <a:prstGeom prst="rect">
            <a:avLst/>
          </a:prstGeom>
        </p:spPr>
        <p:txBody>
          <a:bodyPr vert="horz" lIns="91440" tIns="45720" rIns="91440" bIns="45720" rtlCol="0">
            <a:noAutofit/>
          </a:bodyPr>
          <a:lst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a:lstStyle>
          <a:p>
            <a:pPr marL="0" indent="0">
              <a:buFont typeface="Arial" panose="020B0604020202020204" pitchFamily="34" charset="0"/>
              <a:buNone/>
            </a:pPr>
            <a:r>
              <a:rPr lang="en-GB" dirty="0"/>
              <a:t>Let’s begin by taking a look at the two people’s stories, Thandi and Jay. You will work through Thandi’s story first. </a:t>
            </a:r>
          </a:p>
          <a:p>
            <a:pPr marL="0" indent="0">
              <a:buFont typeface="Arial" panose="020B0604020202020204" pitchFamily="34" charset="0"/>
              <a:buNone/>
            </a:pPr>
            <a:r>
              <a:rPr lang="en-GB" dirty="0"/>
              <a:t> </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endParaRPr lang="en-GB" dirty="0"/>
          </a:p>
        </p:txBody>
      </p:sp>
    </p:spTree>
    <p:custDataLst>
      <p:tags r:id="rId1"/>
    </p:custDataLst>
    <p:extLst>
      <p:ext uri="{BB962C8B-B14F-4D97-AF65-F5344CB8AC3E}">
        <p14:creationId xmlns:p14="http://schemas.microsoft.com/office/powerpoint/2010/main" val="369468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Share your thoughts</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What do you think Thandi could have done differently in the scenario? </a:t>
            </a:r>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dirty="0"/>
              <a:t> </a:t>
            </a:r>
            <a:r>
              <a:rPr lang="en-GB" i="1" dirty="0"/>
              <a:t>Thandi should have packed up her tools and made sure that the walkway was clear before she went for lunch. </a:t>
            </a:r>
          </a:p>
          <a:p>
            <a:pPr>
              <a:buFont typeface="Courier New" panose="02070309020205020404" pitchFamily="49" charset="0"/>
              <a:buChar char="o"/>
            </a:pPr>
            <a:r>
              <a:rPr lang="en-GB" dirty="0"/>
              <a:t>Thandi should have written a note and put it next to her tools to warn people that they were there. </a:t>
            </a:r>
          </a:p>
          <a:p>
            <a:pPr>
              <a:buFont typeface="Courier New" panose="02070309020205020404" pitchFamily="49" charset="0"/>
              <a:buChar char="o"/>
            </a:pPr>
            <a:r>
              <a:rPr lang="en-GB" dirty="0"/>
              <a:t>Thandi did nothing wrong, Andrew should not have been looking at his clipboard while walking. </a:t>
            </a:r>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68589" y="1844773"/>
            <a:ext cx="8241317" cy="830997"/>
          </a:xfrm>
          <a:prstGeom prst="rect">
            <a:avLst/>
          </a:prstGeom>
          <a:solidFill>
            <a:schemeClr val="tx2">
              <a:lumMod val="40000"/>
              <a:lumOff val="60000"/>
            </a:schemeClr>
          </a:solidFill>
        </p:spPr>
        <p:txBody>
          <a:bodyPr wrap="square">
            <a:spAutoFit/>
          </a:bodyPr>
          <a:lstStyle/>
          <a:p>
            <a:r>
              <a:rPr lang="en-GB" sz="2400" i="1" dirty="0"/>
              <a:t>Choose the correct answer from the options below and click submit.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4544" y="1860889"/>
            <a:ext cx="854046" cy="854046"/>
          </a:xfrm>
          <a:prstGeom prst="rect">
            <a:avLst/>
          </a:prstGeom>
        </p:spPr>
      </p:pic>
      <p:sp>
        <p:nvSpPr>
          <p:cNvPr id="11" name="Rectangle 10">
            <a:extLst>
              <a:ext uri="{FF2B5EF4-FFF2-40B4-BE49-F238E27FC236}">
                <a16:creationId xmlns:a16="http://schemas.microsoft.com/office/drawing/2014/main" id="{2A935D01-F0F5-4E82-980C-50D6AC2551BB}"/>
              </a:ext>
            </a:extLst>
          </p:cNvPr>
          <p:cNvSpPr/>
          <p:nvPr/>
        </p:nvSpPr>
        <p:spPr>
          <a:xfrm>
            <a:off x="8403772" y="4952260"/>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266768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Jay’s story</a:t>
            </a:r>
          </a:p>
        </p:txBody>
      </p:sp>
      <p:sp>
        <p:nvSpPr>
          <p:cNvPr id="3" name="Content Placeholder 2"/>
          <p:cNvSpPr>
            <a:spLocks noGrp="1"/>
          </p:cNvSpPr>
          <p:nvPr>
            <p:ph idx="1"/>
          </p:nvPr>
        </p:nvSpPr>
        <p:spPr>
          <a:xfrm>
            <a:off x="518900" y="1265466"/>
            <a:ext cx="9276622" cy="937804"/>
          </a:xfrm>
        </p:spPr>
        <p:txBody>
          <a:bodyPr>
            <a:noAutofit/>
          </a:bodyPr>
          <a:lstStyle/>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8" name="Rectangle 7">
            <a:extLst>
              <a:ext uri="{FF2B5EF4-FFF2-40B4-BE49-F238E27FC236}">
                <a16:creationId xmlns:a16="http://schemas.microsoft.com/office/drawing/2014/main" id="{DBBC6640-04B6-447F-BE4A-F68D39660469}"/>
              </a:ext>
            </a:extLst>
          </p:cNvPr>
          <p:cNvSpPr/>
          <p:nvPr/>
        </p:nvSpPr>
        <p:spPr>
          <a:xfrm>
            <a:off x="7797179" y="4729997"/>
            <a:ext cx="2002918" cy="8066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See Jay’s story</a:t>
            </a:r>
          </a:p>
        </p:txBody>
      </p:sp>
      <p:sp>
        <p:nvSpPr>
          <p:cNvPr id="9" name="Rectangle 8">
            <a:extLst>
              <a:ext uri="{FF2B5EF4-FFF2-40B4-BE49-F238E27FC236}">
                <a16:creationId xmlns:a16="http://schemas.microsoft.com/office/drawing/2014/main" id="{101D57C3-47CE-48D1-87FC-C9C66BEFABA4}"/>
              </a:ext>
            </a:extLst>
          </p:cNvPr>
          <p:cNvSpPr/>
          <p:nvPr/>
        </p:nvSpPr>
        <p:spPr>
          <a:xfrm>
            <a:off x="1206137" y="1883045"/>
            <a:ext cx="5903805" cy="36535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Jay’s story</a:t>
            </a:r>
          </a:p>
          <a:p>
            <a:pPr algn="ctr"/>
            <a:r>
              <a:rPr lang="en-ZA" dirty="0"/>
              <a:t>Placeholder for Video 2</a:t>
            </a:r>
          </a:p>
        </p:txBody>
      </p:sp>
      <p:sp>
        <p:nvSpPr>
          <p:cNvPr id="10" name="Rectangle 9">
            <a:extLst>
              <a:ext uri="{FF2B5EF4-FFF2-40B4-BE49-F238E27FC236}">
                <a16:creationId xmlns:a16="http://schemas.microsoft.com/office/drawing/2014/main" id="{419CBB78-96BA-4BD0-B332-1FD0BF545A0B}"/>
              </a:ext>
            </a:extLst>
          </p:cNvPr>
          <p:cNvSpPr/>
          <p:nvPr/>
        </p:nvSpPr>
        <p:spPr>
          <a:xfrm>
            <a:off x="1201433" y="1265466"/>
            <a:ext cx="8598664" cy="461665"/>
          </a:xfrm>
          <a:prstGeom prst="rect">
            <a:avLst/>
          </a:prstGeom>
          <a:solidFill>
            <a:schemeClr val="tx2">
              <a:lumMod val="40000"/>
              <a:lumOff val="60000"/>
            </a:schemeClr>
          </a:solidFill>
        </p:spPr>
        <p:txBody>
          <a:bodyPr wrap="square">
            <a:spAutoFit/>
          </a:bodyPr>
          <a:lstStyle/>
          <a:p>
            <a:r>
              <a:rPr lang="en-GB" sz="2400" i="1" dirty="0"/>
              <a:t>Watch the video and the click on the share your thoughts button.  </a:t>
            </a:r>
          </a:p>
        </p:txBody>
      </p:sp>
      <p:pic>
        <p:nvPicPr>
          <p:cNvPr id="11" name="Graphic 10" descr="User">
            <a:extLst>
              <a:ext uri="{FF2B5EF4-FFF2-40B4-BE49-F238E27FC236}">
                <a16:creationId xmlns:a16="http://schemas.microsoft.com/office/drawing/2014/main" id="{07D5628F-136C-454F-8C93-93E0688C77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7388" y="1281582"/>
            <a:ext cx="858749" cy="854046"/>
          </a:xfrm>
          <a:prstGeom prst="rect">
            <a:avLst/>
          </a:prstGeom>
        </p:spPr>
      </p:pic>
    </p:spTree>
    <p:custDataLst>
      <p:tags r:id="rId1"/>
    </p:custDataLst>
    <p:extLst>
      <p:ext uri="{BB962C8B-B14F-4D97-AF65-F5344CB8AC3E}">
        <p14:creationId xmlns:p14="http://schemas.microsoft.com/office/powerpoint/2010/main" val="3144083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Share your thoughts</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What do you think Jay could have done differently in the scenario? </a:t>
            </a:r>
          </a:p>
          <a:p>
            <a:pPr marL="0" indent="0">
              <a:buNone/>
            </a:pPr>
            <a:endParaRPr lang="en-GB" dirty="0"/>
          </a:p>
          <a:p>
            <a:pPr marL="0" indent="0">
              <a:buNone/>
            </a:pPr>
            <a:endParaRPr lang="en-GB" dirty="0"/>
          </a:p>
          <a:p>
            <a:pPr marL="0" indent="0">
              <a:buNone/>
            </a:pPr>
            <a:endParaRPr lang="en-GB" dirty="0"/>
          </a:p>
          <a:p>
            <a:pPr>
              <a:buFont typeface="Courier New" panose="02070309020205020404" pitchFamily="49" charset="0"/>
              <a:buChar char="o"/>
            </a:pPr>
            <a:r>
              <a:rPr lang="en-GB" dirty="0"/>
              <a:t> Jay did nothing wrong, Sam should have looked carefully before he moved the ladder. </a:t>
            </a:r>
            <a:endParaRPr lang="en-GB" i="1" dirty="0"/>
          </a:p>
          <a:p>
            <a:pPr>
              <a:buFont typeface="Courier New" panose="02070309020205020404" pitchFamily="49" charset="0"/>
              <a:buChar char="o"/>
            </a:pPr>
            <a:r>
              <a:rPr lang="en-GB" dirty="0"/>
              <a:t> </a:t>
            </a:r>
            <a:r>
              <a:rPr lang="en-GB" i="1" dirty="0"/>
              <a:t>Jay should have put the hammer back in his toolbox once he climbed off the ladder. </a:t>
            </a:r>
          </a:p>
          <a:p>
            <a:pPr>
              <a:buFont typeface="Courier New" panose="02070309020205020404" pitchFamily="49" charset="0"/>
              <a:buChar char="o"/>
            </a:pPr>
            <a:r>
              <a:rPr lang="en-GB" dirty="0"/>
              <a:t> Jay should have told Sam that the hammer was at the top of the ladder. </a:t>
            </a:r>
          </a:p>
          <a:p>
            <a:pPr marL="0" indent="0">
              <a:buNone/>
            </a:pPr>
            <a:endParaRPr lang="en-GB" dirty="0"/>
          </a:p>
          <a:p>
            <a:pPr marL="0" indent="0">
              <a:buNone/>
            </a:pPr>
            <a:endParaRPr lang="en-GB" dirty="0"/>
          </a:p>
          <a:p>
            <a:endParaRPr lang="en-GB" dirty="0"/>
          </a:p>
          <a:p>
            <a:endParaRPr lang="en-GB" dirty="0"/>
          </a:p>
          <a:p>
            <a:endParaRPr lang="en-GB" dirty="0"/>
          </a:p>
        </p:txBody>
      </p:sp>
      <p:sp>
        <p:nvSpPr>
          <p:cNvPr id="4" name="Rectangle 3">
            <a:extLst>
              <a:ext uri="{FF2B5EF4-FFF2-40B4-BE49-F238E27FC236}">
                <a16:creationId xmlns:a16="http://schemas.microsoft.com/office/drawing/2014/main" id="{2367A2F4-D8E4-4455-85A2-4EB0B0AA64FC}"/>
              </a:ext>
            </a:extLst>
          </p:cNvPr>
          <p:cNvSpPr/>
          <p:nvPr/>
        </p:nvSpPr>
        <p:spPr>
          <a:xfrm>
            <a:off x="1368589" y="1844773"/>
            <a:ext cx="8241317" cy="830997"/>
          </a:xfrm>
          <a:prstGeom prst="rect">
            <a:avLst/>
          </a:prstGeom>
          <a:solidFill>
            <a:schemeClr val="tx2">
              <a:lumMod val="40000"/>
              <a:lumOff val="60000"/>
            </a:schemeClr>
          </a:solidFill>
        </p:spPr>
        <p:txBody>
          <a:bodyPr wrap="square">
            <a:spAutoFit/>
          </a:bodyPr>
          <a:lstStyle/>
          <a:p>
            <a:r>
              <a:rPr lang="en-GB" sz="2400" i="1" dirty="0"/>
              <a:t>Choose the correct answer from the options below and click submit. </a:t>
            </a:r>
          </a:p>
        </p:txBody>
      </p:sp>
      <p:pic>
        <p:nvPicPr>
          <p:cNvPr id="5" name="Graphic 4" descr="User">
            <a:extLst>
              <a:ext uri="{FF2B5EF4-FFF2-40B4-BE49-F238E27FC236}">
                <a16:creationId xmlns:a16="http://schemas.microsoft.com/office/drawing/2014/main" id="{1C4E0369-0DE5-42FB-B767-20BB46C44D6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4544" y="1860889"/>
            <a:ext cx="854046" cy="854046"/>
          </a:xfrm>
          <a:prstGeom prst="rect">
            <a:avLst/>
          </a:prstGeom>
        </p:spPr>
      </p:pic>
      <p:sp>
        <p:nvSpPr>
          <p:cNvPr id="11" name="Rectangle 10">
            <a:extLst>
              <a:ext uri="{FF2B5EF4-FFF2-40B4-BE49-F238E27FC236}">
                <a16:creationId xmlns:a16="http://schemas.microsoft.com/office/drawing/2014/main" id="{2A935D01-F0F5-4E82-980C-50D6AC2551BB}"/>
              </a:ext>
            </a:extLst>
          </p:cNvPr>
          <p:cNvSpPr/>
          <p:nvPr/>
        </p:nvSpPr>
        <p:spPr>
          <a:xfrm>
            <a:off x="8403772" y="4820525"/>
            <a:ext cx="1314993" cy="62529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dirty="0"/>
              <a:t>Submit</a:t>
            </a:r>
          </a:p>
        </p:txBody>
      </p:sp>
    </p:spTree>
    <p:custDataLst>
      <p:tags r:id="rId1"/>
    </p:custDataLst>
    <p:extLst>
      <p:ext uri="{BB962C8B-B14F-4D97-AF65-F5344CB8AC3E}">
        <p14:creationId xmlns:p14="http://schemas.microsoft.com/office/powerpoint/2010/main" val="13826690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PROJECT_OPEN" val="0"/>
  <p:tag name="ARTICULATE_SLIDE_COUNT" val="2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9658</TotalTime>
  <Words>2155</Words>
  <Application>Microsoft Office PowerPoint</Application>
  <PresentationFormat>Custom</PresentationFormat>
  <Paragraphs>294</Paragraphs>
  <Slides>21</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Courier New</vt:lpstr>
      <vt:lpstr>Open Sans</vt:lpstr>
      <vt:lpstr>Office Theme</vt:lpstr>
      <vt:lpstr>World of Electrician</vt:lpstr>
      <vt:lpstr>Create and maintain a safe workplace</vt:lpstr>
      <vt:lpstr>Outcomes </vt:lpstr>
      <vt:lpstr>Introduction</vt:lpstr>
      <vt:lpstr>Scenarios </vt:lpstr>
      <vt:lpstr>Thandi’s story</vt:lpstr>
      <vt:lpstr>Share your thoughts</vt:lpstr>
      <vt:lpstr>Jay’s story</vt:lpstr>
      <vt:lpstr>Share your thoughts</vt:lpstr>
      <vt:lpstr>Everything in its place</vt:lpstr>
      <vt:lpstr>Share your thoughts. </vt:lpstr>
      <vt:lpstr>Advantages</vt:lpstr>
      <vt:lpstr>Creating a tidy and safe workplace</vt:lpstr>
      <vt:lpstr>Creating a tidy and safe workplace</vt:lpstr>
      <vt:lpstr>What can you do?  </vt:lpstr>
      <vt:lpstr>Quiz</vt:lpstr>
      <vt:lpstr>Question 1</vt:lpstr>
      <vt:lpstr>Question 2</vt:lpstr>
      <vt:lpstr>Question 3</vt:lpstr>
      <vt:lpstr>Vid01: Thandi’s story</vt:lpstr>
      <vt:lpstr>Vid01: Jay’s 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468</cp:revision>
  <dcterms:created xsi:type="dcterms:W3CDTF">2018-02-02T12:07:09Z</dcterms:created>
  <dcterms:modified xsi:type="dcterms:W3CDTF">2018-11-07T12:55:45Z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