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notesSlides/notesSlide2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notesSlides/notesSlide28.xml" ContentType="application/vnd.openxmlformats-officedocument.presentationml.notesSlide+xml"/>
  <Override PartName="/ppt/tags/tag35.xml" ContentType="application/vnd.openxmlformats-officedocument.presentationml.tags+xml"/>
  <Override PartName="/ppt/notesSlides/notesSlide29.xml" ContentType="application/vnd.openxmlformats-officedocument.presentationml.notesSlide+xml"/>
  <Override PartName="/ppt/tags/tag36.xml" ContentType="application/vnd.openxmlformats-officedocument.presentationml.tags+xml"/>
  <Override PartName="/ppt/notesSlides/notesSlide30.xml" ContentType="application/vnd.openxmlformats-officedocument.presentationml.notesSlide+xml"/>
  <Override PartName="/ppt/tags/tag37.xml" ContentType="application/vnd.openxmlformats-officedocument.presentationml.tags+xml"/>
  <Override PartName="/ppt/notesSlides/notesSlide31.xml" ContentType="application/vnd.openxmlformats-officedocument.presentationml.notesSlide+xml"/>
  <Override PartName="/ppt/tags/tag38.xml" ContentType="application/vnd.openxmlformats-officedocument.presentationml.tags+xml"/>
  <Override PartName="/ppt/notesSlides/notesSlide32.xml" ContentType="application/vnd.openxmlformats-officedocument.presentationml.notesSlide+xml"/>
  <Override PartName="/ppt/tags/tag39.xml" ContentType="application/vnd.openxmlformats-officedocument.presentationml.tags+xml"/>
  <Override PartName="/ppt/notesSlides/notesSlide33.xml" ContentType="application/vnd.openxmlformats-officedocument.presentationml.notesSlide+xml"/>
  <Override PartName="/ppt/tags/tag40.xml" ContentType="application/vnd.openxmlformats-officedocument.presentationml.tags+xml"/>
  <Override PartName="/ppt/notesSlides/notesSlide34.xml" ContentType="application/vnd.openxmlformats-officedocument.presentationml.notesSlide+xml"/>
  <Override PartName="/ppt/tags/tag41.xml" ContentType="application/vnd.openxmlformats-officedocument.presentationml.tags+xml"/>
  <Override PartName="/ppt/notesSlides/notesSlide35.xml" ContentType="application/vnd.openxmlformats-officedocument.presentationml.notesSlide+xml"/>
  <Override PartName="/ppt/tags/tag42.xml" ContentType="application/vnd.openxmlformats-officedocument.presentationml.tags+xml"/>
  <Override PartName="/ppt/notesSlides/notesSlide36.xml" ContentType="application/vnd.openxmlformats-officedocument.presentationml.notesSlide+xml"/>
  <Override PartName="/ppt/tags/tag43.xml" ContentType="application/vnd.openxmlformats-officedocument.presentationml.tags+xml"/>
  <Override PartName="/ppt/notesSlides/notesSlide37.xml" ContentType="application/vnd.openxmlformats-officedocument.presentationml.notesSlide+xml"/>
  <Override PartName="/ppt/tags/tag44.xml" ContentType="application/vnd.openxmlformats-officedocument.presentationml.tags+xml"/>
  <Override PartName="/ppt/notesSlides/notesSlide38.xml" ContentType="application/vnd.openxmlformats-officedocument.presentationml.notesSlide+xml"/>
  <Override PartName="/ppt/tags/tag45.xml" ContentType="application/vnd.openxmlformats-officedocument.presentationml.tags+xml"/>
  <Override PartName="/ppt/notesSlides/notesSlide39.xml" ContentType="application/vnd.openxmlformats-officedocument.presentationml.notesSlide+xml"/>
  <Override PartName="/ppt/tags/tag46.xml" ContentType="application/vnd.openxmlformats-officedocument.presentationml.tags+xml"/>
  <Override PartName="/ppt/notesSlides/notesSlide40.xml" ContentType="application/vnd.openxmlformats-officedocument.presentationml.notesSlide+xml"/>
  <Override PartName="/ppt/tags/tag47.xml" ContentType="application/vnd.openxmlformats-officedocument.presentationml.tags+xml"/>
  <Override PartName="/ppt/notesSlides/notesSlide41.xml" ContentType="application/vnd.openxmlformats-officedocument.presentationml.notesSlide+xml"/>
  <Override PartName="/ppt/tags/tag48.xml" ContentType="application/vnd.openxmlformats-officedocument.presentationml.tags+xml"/>
  <Override PartName="/ppt/notesSlides/notesSlide42.xml" ContentType="application/vnd.openxmlformats-officedocument.presentationml.notesSlide+xml"/>
  <Override PartName="/ppt/tags/tag49.xml" ContentType="application/vnd.openxmlformats-officedocument.presentationml.tags+xml"/>
  <Override PartName="/ppt/notesSlides/notesSlide43.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Lst>
  <p:notesMasterIdLst>
    <p:notesMasterId r:id="rId50"/>
  </p:notesMasterIdLst>
  <p:sldIdLst>
    <p:sldId id="256" r:id="rId2"/>
    <p:sldId id="278" r:id="rId3"/>
    <p:sldId id="291" r:id="rId4"/>
    <p:sldId id="297" r:id="rId5"/>
    <p:sldId id="298" r:id="rId6"/>
    <p:sldId id="293" r:id="rId7"/>
    <p:sldId id="299" r:id="rId8"/>
    <p:sldId id="300" r:id="rId9"/>
    <p:sldId id="301" r:id="rId10"/>
    <p:sldId id="305" r:id="rId11"/>
    <p:sldId id="303" r:id="rId12"/>
    <p:sldId id="318" r:id="rId13"/>
    <p:sldId id="304" r:id="rId14"/>
    <p:sldId id="306" r:id="rId15"/>
    <p:sldId id="309" r:id="rId16"/>
    <p:sldId id="310" r:id="rId17"/>
    <p:sldId id="311" r:id="rId18"/>
    <p:sldId id="313" r:id="rId19"/>
    <p:sldId id="315" r:id="rId20"/>
    <p:sldId id="321" r:id="rId21"/>
    <p:sldId id="316" r:id="rId22"/>
    <p:sldId id="322" r:id="rId23"/>
    <p:sldId id="323" r:id="rId24"/>
    <p:sldId id="324" r:id="rId25"/>
    <p:sldId id="325" r:id="rId26"/>
    <p:sldId id="326" r:id="rId27"/>
    <p:sldId id="327" r:id="rId28"/>
    <p:sldId id="328" r:id="rId29"/>
    <p:sldId id="329" r:id="rId30"/>
    <p:sldId id="330" r:id="rId31"/>
    <p:sldId id="331" r:id="rId32"/>
    <p:sldId id="333" r:id="rId33"/>
    <p:sldId id="334" r:id="rId34"/>
    <p:sldId id="332" r:id="rId35"/>
    <p:sldId id="335" r:id="rId36"/>
    <p:sldId id="337" r:id="rId37"/>
    <p:sldId id="338" r:id="rId38"/>
    <p:sldId id="339" r:id="rId39"/>
    <p:sldId id="340" r:id="rId40"/>
    <p:sldId id="336" r:id="rId41"/>
    <p:sldId id="341" r:id="rId42"/>
    <p:sldId id="342" r:id="rId43"/>
    <p:sldId id="343" r:id="rId44"/>
    <p:sldId id="344" r:id="rId45"/>
    <p:sldId id="345" r:id="rId46"/>
    <p:sldId id="346" r:id="rId47"/>
    <p:sldId id="319" r:id="rId48"/>
    <p:sldId id="320" r:id="rId49"/>
  </p:sldIdLst>
  <p:sldSz cx="10239375" cy="5759450"/>
  <p:notesSz cx="6858000" cy="9144000"/>
  <p:custDataLst>
    <p:tags r:id="rId5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278"/>
            <p14:sldId id="291"/>
            <p14:sldId id="297"/>
            <p14:sldId id="298"/>
            <p14:sldId id="293"/>
            <p14:sldId id="299"/>
            <p14:sldId id="300"/>
            <p14:sldId id="301"/>
            <p14:sldId id="305"/>
            <p14:sldId id="303"/>
            <p14:sldId id="318"/>
            <p14:sldId id="304"/>
            <p14:sldId id="306"/>
            <p14:sldId id="309"/>
            <p14:sldId id="310"/>
            <p14:sldId id="311"/>
            <p14:sldId id="313"/>
            <p14:sldId id="315"/>
            <p14:sldId id="321"/>
            <p14:sldId id="316"/>
            <p14:sldId id="322"/>
            <p14:sldId id="323"/>
            <p14:sldId id="324"/>
            <p14:sldId id="325"/>
            <p14:sldId id="326"/>
            <p14:sldId id="327"/>
            <p14:sldId id="328"/>
            <p14:sldId id="329"/>
            <p14:sldId id="330"/>
            <p14:sldId id="331"/>
            <p14:sldId id="333"/>
            <p14:sldId id="334"/>
            <p14:sldId id="332"/>
            <p14:sldId id="335"/>
            <p14:sldId id="337"/>
            <p14:sldId id="338"/>
            <p14:sldId id="339"/>
            <p14:sldId id="340"/>
            <p14:sldId id="336"/>
            <p14:sldId id="341"/>
            <p14:sldId id="342"/>
            <p14:sldId id="343"/>
            <p14:sldId id="344"/>
            <p14:sldId id="345"/>
            <p14:sldId id="346"/>
          </p14:sldIdLst>
        </p14:section>
        <p14:section name="Appendix" id="{61A5EB1E-5BAC-224D-8F20-5D1D8E086C2B}">
          <p14:sldIdLst>
            <p14:sldId id="319"/>
            <p14:sldId id="32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7" clrIdx="0">
    <p:extLst/>
  </p:cmAuthor>
  <p:cmAuthor id="2" name="Benita Gomes" initials="BG" lastIdx="4"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3"/>
    <p:restoredTop sz="73481" autoAdjust="0"/>
  </p:normalViewPr>
  <p:slideViewPr>
    <p:cSldViewPr snapToGrid="0" snapToObjects="1">
      <p:cViewPr varScale="1">
        <p:scale>
          <a:sx n="62" d="100"/>
          <a:sy n="62" d="100"/>
        </p:scale>
        <p:origin x="6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07/11/2018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the block the following text should appear: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dirty="0">
                <a:solidFill>
                  <a:schemeClr val="tx1"/>
                </a:solidFill>
                <a:effectLst/>
                <a:latin typeface="+mn-lt"/>
                <a:ea typeface="+mn-ea"/>
                <a:cs typeface="+mn-cs"/>
              </a:rPr>
              <a:t>To be safe means of being protected from or unlikely to cause danger, risk, or injury.</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596646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design: </a:t>
            </a:r>
          </a:p>
          <a:p>
            <a:r>
              <a:rPr lang="en-ZA" b="0" dirty="0"/>
              <a:t>Image and labels should be redone to be more stylised. Use an image of an black male or female. The same person should be shown in the close ups wearing different items of Personal Protective Equipment. See slides 13- 27</a:t>
            </a:r>
          </a:p>
          <a:p>
            <a:endParaRPr lang="en-ZA" b="1" dirty="0"/>
          </a:p>
          <a:p>
            <a:r>
              <a:rPr lang="en-ZA" b="1" dirty="0"/>
              <a:t>Notes for interactivity </a:t>
            </a:r>
          </a:p>
          <a:p>
            <a:endParaRPr lang="en-ZA" b="1" dirty="0"/>
          </a:p>
          <a:p>
            <a:r>
              <a:rPr lang="en-ZA" b="0" dirty="0"/>
              <a:t>When learner clicks on “Head Protection” they should be taken to Slide 11</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When learner clicks on “Head Protection” they should be taken to Slide 12</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When learner clicks on “Head Protection” they should be taken to Slide 13</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When learner clicks on “Head Protection” they should be taken to Slide 14</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When learner clicks on “Head Protection” they should be taken to Slide 15</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When learner clicks on “Head Protection” they should be taken to Slide 16</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When learner clicks on “Head Protection” they should be taken to Slide 17</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When learner clicks on “Head Protection” they should be taken to Slide 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b="1" dirty="0"/>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1658770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design: </a:t>
            </a:r>
          </a:p>
          <a:p>
            <a:r>
              <a:rPr lang="en-ZA" b="0" dirty="0"/>
              <a:t>This slide should show a close up on the area being discussed (Head Protection). It should be the same person as shown on Slide 12 but this time the person should be wearing the correct PPE:</a:t>
            </a:r>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443899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design: </a:t>
            </a:r>
          </a:p>
          <a:p>
            <a:r>
              <a:rPr lang="en-ZA" b="0" dirty="0"/>
              <a:t>This slide should show a close up on the area being discussed (Head Protection). It should be the same person as shown on Slide 11 but this time the person should be wearing the correct PPE:</a:t>
            </a:r>
          </a:p>
          <a:p>
            <a:endParaRPr lang="en-ZA" b="1" dirty="0"/>
          </a:p>
          <a:p>
            <a:r>
              <a:rPr lang="en-ZA" b="1" dirty="0"/>
              <a:t>Notes for interactivity: </a:t>
            </a:r>
          </a:p>
          <a:p>
            <a:r>
              <a:rPr lang="en-ZA" b="0" dirty="0"/>
              <a:t>When learner clicks on “Back to </a:t>
            </a:r>
            <a:r>
              <a:rPr lang="en-ZA" sz="1200" dirty="0"/>
              <a:t>PPE Overview</a:t>
            </a:r>
            <a:r>
              <a:rPr lang="en-ZA" b="0" dirty="0"/>
              <a:t>” they should be taken to Slide 12.</a:t>
            </a:r>
          </a:p>
          <a:p>
            <a:r>
              <a:rPr lang="en-ZA" b="0" dirty="0"/>
              <a:t>Suppress back and next buttons</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3840242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design: </a:t>
            </a:r>
          </a:p>
          <a:p>
            <a:r>
              <a:rPr lang="en-ZA" b="0" dirty="0"/>
              <a:t>This slide should show a close up on the area being discussed (Eye and Face Protection). It should be the same person as shown on Slide 12 but this time the person should be wearing the correct PPE.</a:t>
            </a:r>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2149711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design: </a:t>
            </a:r>
          </a:p>
          <a:p>
            <a:r>
              <a:rPr lang="en-ZA" b="0" dirty="0"/>
              <a:t>This slide should show a close up on the area being discussed (Eye and Face Protection). It should be the same person as shown on Slide 12 but this time the person should be wearing the correct PPE.</a:t>
            </a:r>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2616055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design: </a:t>
            </a:r>
          </a:p>
          <a:p>
            <a:r>
              <a:rPr lang="en-ZA" b="0" dirty="0"/>
              <a:t>This slide should show a close up on the area being discussed (Eye and Face Protection). It should be the same person as shown on Slide 12 but this time the person should be wearing the correct PPE.</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When learner clicks on “Back to </a:t>
            </a:r>
            <a:r>
              <a:rPr lang="en-ZA" sz="1200" dirty="0"/>
              <a:t>PPE Overview</a:t>
            </a:r>
            <a:r>
              <a:rPr lang="en-ZA" b="0" dirty="0"/>
              <a:t>” they should be taken to Slide 12.</a:t>
            </a:r>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969961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design: </a:t>
            </a:r>
          </a:p>
          <a:p>
            <a:r>
              <a:rPr lang="en-ZA" b="0" dirty="0"/>
              <a:t>This slide should show a close up on the area being discussed (Head Protection). It should be the same person as shown on Slide 11 but this time the person should be wearing the correct PPE.</a:t>
            </a:r>
          </a:p>
          <a:p>
            <a:endParaRPr lang="en-ZA" b="0" dirty="0"/>
          </a:p>
          <a:p>
            <a:r>
              <a:rPr lang="en-ZA" b="1" dirty="0"/>
              <a:t>Notes for interactivity: </a:t>
            </a:r>
          </a:p>
          <a:p>
            <a:r>
              <a:rPr lang="en-ZA" b="0" dirty="0"/>
              <a:t>When learner clicks on “Back to main menu” they should be taken to Slide 11.</a:t>
            </a:r>
          </a:p>
          <a:p>
            <a:endParaRPr lang="en-ZA" b="0" dirty="0"/>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629729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design: </a:t>
            </a:r>
          </a:p>
          <a:p>
            <a:r>
              <a:rPr lang="en-ZA" b="0" dirty="0"/>
              <a:t>Scale needs to be redrawn. </a:t>
            </a:r>
          </a:p>
          <a:p>
            <a:r>
              <a:rPr lang="en-ZA" b="0" dirty="0"/>
              <a:t>Images need to be replaced (shower, alarm clock, arc welder, </a:t>
            </a:r>
          </a:p>
          <a:p>
            <a:endParaRPr lang="en-ZA" b="0" dirty="0"/>
          </a:p>
          <a:p>
            <a:endParaRPr lang="en-ZA" b="0" dirty="0"/>
          </a:p>
          <a:p>
            <a:r>
              <a:rPr lang="en-ZA" b="1" dirty="0"/>
              <a:t>Notes for interactivity: </a:t>
            </a:r>
          </a:p>
          <a:p>
            <a:r>
              <a:rPr lang="en-ZA" b="0" dirty="0"/>
              <a:t>Drag and drop activity. Correct answers as follows: </a:t>
            </a:r>
          </a:p>
          <a:p>
            <a:r>
              <a:rPr lang="en-ZA" b="0" dirty="0"/>
              <a:t>70 Db- Shower</a:t>
            </a:r>
          </a:p>
          <a:p>
            <a:r>
              <a:rPr lang="en-ZA" b="0" dirty="0"/>
              <a:t>80 Db- Alarm Clock</a:t>
            </a:r>
          </a:p>
          <a:p>
            <a:r>
              <a:rPr lang="en-ZA" b="0" dirty="0"/>
              <a:t>90 Db- Arc Welder</a:t>
            </a:r>
          </a:p>
          <a:p>
            <a:r>
              <a:rPr lang="en-ZA" b="0" dirty="0"/>
              <a:t>100Db- Motor cycle</a:t>
            </a:r>
          </a:p>
          <a:p>
            <a:r>
              <a:rPr lang="en-ZA" b="0" dirty="0"/>
              <a:t>110 Db- Rock Band</a:t>
            </a:r>
          </a:p>
          <a:p>
            <a:r>
              <a:rPr lang="en-ZA" b="0" dirty="0"/>
              <a:t>120Db- Thunder</a:t>
            </a:r>
          </a:p>
          <a:p>
            <a:endParaRPr lang="en-ZA" b="0" dirty="0"/>
          </a:p>
          <a:p>
            <a:r>
              <a:rPr lang="en-ZA" b="0" dirty="0"/>
              <a:t>Feedback if correct: Well done! You are correct. (Take learner to next slide) </a:t>
            </a:r>
          </a:p>
          <a:p>
            <a:endParaRPr lang="en-Z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Feedback if incorrect: Oops, not quite. Here are the correct levels of noise for each item. (Show image of scale with pics on the spaces). (Take learner to next slide) </a:t>
            </a:r>
          </a:p>
          <a:p>
            <a:endParaRPr lang="en-ZA" b="0" dirty="0"/>
          </a:p>
          <a:p>
            <a:endParaRPr lang="en-ZA" b="0" dirty="0"/>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235725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design: </a:t>
            </a:r>
          </a:p>
          <a:p>
            <a:r>
              <a:rPr lang="en-ZA" b="0" dirty="0"/>
              <a:t>This slide should show a close up on the area being discussed (Hearing Protection). It should be the same person as shown on Slide 12 but this time the person should be wearing the correct PPE. </a:t>
            </a:r>
          </a:p>
          <a:p>
            <a:r>
              <a:rPr lang="en-ZA" b="0" dirty="0"/>
              <a:t>When learner clicks on “Back to </a:t>
            </a:r>
            <a:r>
              <a:rPr lang="en-ZA" sz="1200" dirty="0"/>
              <a:t>PPE Overview</a:t>
            </a:r>
            <a:r>
              <a:rPr lang="en-ZA" b="0" dirty="0"/>
              <a:t>” they should be taken to Slide 12.</a:t>
            </a:r>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4006485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design: </a:t>
            </a:r>
          </a:p>
          <a:p>
            <a:r>
              <a:rPr lang="en-ZA" b="0" dirty="0"/>
              <a:t>This slide should show a close up on the area being discussed (Head Protection). It should be the same person as shown on Slide 11 but this time the person should be wearing the correct PPE.</a:t>
            </a:r>
          </a:p>
          <a:p>
            <a:endParaRPr lang="en-ZA" b="0" dirty="0"/>
          </a:p>
          <a:p>
            <a:r>
              <a:rPr lang="en-ZA" b="1" dirty="0"/>
              <a:t>Notes for interactivity: </a:t>
            </a:r>
          </a:p>
          <a:p>
            <a:r>
              <a:rPr lang="en-ZA" b="0" dirty="0"/>
              <a:t>When learner clicks on “Back to PPE overview” they should be taken to Slide 12.</a:t>
            </a:r>
          </a:p>
          <a:p>
            <a:endParaRPr lang="en-ZA" b="0" dirty="0"/>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2337308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Turn into MC instead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Text box for learner </a:t>
            </a:r>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2065874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design: </a:t>
            </a:r>
          </a:p>
          <a:p>
            <a:r>
              <a:rPr lang="en-ZA" b="0" dirty="0"/>
              <a:t>This slide should show a close up on the area being discussed (Protection against inhalation). It should be the same person as shown on Slide 12 but this time the person should be wearing the correct PPE.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b="0" dirty="0"/>
          </a:p>
          <a:p>
            <a:r>
              <a:rPr lang="en-ZA" b="1" dirty="0"/>
              <a:t>Notes for interactivity: </a:t>
            </a:r>
          </a:p>
          <a:p>
            <a:r>
              <a:rPr lang="en-ZA" b="0" dirty="0"/>
              <a:t>When learner clicks on “Back to PPE overview” they should be taken to Slide 12.</a:t>
            </a:r>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1295319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design: </a:t>
            </a:r>
          </a:p>
          <a:p>
            <a:r>
              <a:rPr lang="en-ZA" b="0" dirty="0"/>
              <a:t>This slide should show a close up on the area being discussed (Protection against inhalation). It should be the same person as shown on Slide 12 but this time the person should be wearing the correct PPE.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b="0" dirty="0"/>
          </a:p>
          <a:p>
            <a:r>
              <a:rPr lang="en-ZA" b="1" dirty="0"/>
              <a:t>Notes for interactivity: </a:t>
            </a:r>
          </a:p>
          <a:p>
            <a:r>
              <a:rPr lang="en-ZA" b="0" dirty="0"/>
              <a:t>When learner clicks on “Back to PPE overview” they should be taken to Slide 12.</a:t>
            </a:r>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3381366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design: </a:t>
            </a:r>
          </a:p>
          <a:p>
            <a:r>
              <a:rPr lang="en-ZA" b="0" dirty="0"/>
              <a:t>This slide should show a close up on the area being discussed (Protection against inhalation). It should be the same person as shown on Slide 12 but this time the person should be wearing the correct PPE.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b="0" dirty="0"/>
          </a:p>
          <a:p>
            <a:r>
              <a:rPr lang="en-ZA" b="1" dirty="0"/>
              <a:t>Notes for interactivity: </a:t>
            </a:r>
          </a:p>
          <a:p>
            <a:r>
              <a:rPr lang="en-ZA" b="0" dirty="0"/>
              <a:t>When learner clicks on “Back to PPE overview” they should be taken to Slide 12.</a:t>
            </a:r>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308780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design: </a:t>
            </a:r>
          </a:p>
          <a:p>
            <a:r>
              <a:rPr lang="en-ZA" b="0" dirty="0"/>
              <a:t>This slide should show a close up on the area being discussed (Hand protection ). It should be the same person as shown on Slide 12 but this time the person should be wearing the correct PPE.</a:t>
            </a:r>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274721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design: </a:t>
            </a:r>
          </a:p>
          <a:p>
            <a:r>
              <a:rPr lang="en-ZA" b="0" dirty="0"/>
              <a:t>This slide should show a close up on the area being discussed (Protection against inhalation). It should be the same person as shown on Slide 12 but this time the person should be wearing the correct PPE.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b="0" dirty="0"/>
          </a:p>
          <a:p>
            <a:r>
              <a:rPr lang="en-ZA" b="1" dirty="0"/>
              <a:t>Notes for interactivity: </a:t>
            </a:r>
          </a:p>
          <a:p>
            <a:r>
              <a:rPr lang="en-ZA" b="0" dirty="0"/>
              <a:t>When learner clicks on “Back to PPE overview” they should be taken to Slide 12.</a:t>
            </a:r>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785797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design: </a:t>
            </a:r>
          </a:p>
          <a:p>
            <a:r>
              <a:rPr lang="en-ZA" b="0" dirty="0"/>
              <a:t>This slide should show a close up on the area being discussed (Protection against inhalation). It should be the same person as shown on Slide 12 but this time the person should be wearing the correct PPE.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b="0" dirty="0"/>
          </a:p>
          <a:p>
            <a:r>
              <a:rPr lang="en-ZA" b="1" dirty="0"/>
              <a:t>Notes for interactivity: </a:t>
            </a:r>
          </a:p>
          <a:p>
            <a:r>
              <a:rPr lang="en-ZA" b="0" dirty="0"/>
              <a:t>When learner clicks on “Back to PPE overview” they should be taken to Slide 12.</a:t>
            </a:r>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1903999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interactivity: </a:t>
            </a:r>
          </a:p>
          <a:p>
            <a:r>
              <a:rPr lang="en-ZA" b="1" dirty="0"/>
              <a:t>Multiple choice, one correct answer. </a:t>
            </a:r>
          </a:p>
          <a:p>
            <a:r>
              <a:rPr lang="en-ZA" b="1" dirty="0"/>
              <a:t>Mark allocation: 1 </a:t>
            </a:r>
          </a:p>
          <a:p>
            <a:r>
              <a:rPr lang="en-ZA" b="1" dirty="0"/>
              <a:t>Correct answer is in italics. </a:t>
            </a:r>
          </a:p>
          <a:p>
            <a:endParaRPr lang="en-Z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t>Feedback if correct: </a:t>
            </a:r>
            <a:r>
              <a:rPr lang="en-ZA" b="0" dirty="0"/>
              <a:t>Well done! You are correct. </a:t>
            </a:r>
            <a:r>
              <a:rPr lang="en-ZA" sz="1200" b="0" dirty="0"/>
              <a:t>(Take learner to following slide) </a:t>
            </a:r>
            <a:endParaRPr lang="en-ZA" b="0" dirty="0"/>
          </a:p>
          <a:p>
            <a:endParaRPr lang="en-ZA" b="0" dirty="0"/>
          </a:p>
          <a:p>
            <a:r>
              <a:rPr lang="en-ZA" b="1" dirty="0"/>
              <a:t>Feedback if incorrect: </a:t>
            </a:r>
            <a:r>
              <a:rPr lang="en-ZA" b="0" dirty="0"/>
              <a:t>Oops, not quite. The correct answer is True: PPE is not always the best protection against hazards. </a:t>
            </a:r>
            <a:r>
              <a:rPr lang="en-ZA" sz="1200" b="0" dirty="0"/>
              <a:t>It is better to try and remove or address the hazard if possible. (Take learner to following slide) </a:t>
            </a:r>
            <a:endParaRPr lang="en-ZA" b="0" dirty="0"/>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844066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interactivity: </a:t>
            </a:r>
          </a:p>
          <a:p>
            <a:r>
              <a:rPr lang="en-ZA" b="1" dirty="0"/>
              <a:t>Multiple choice, one correct answer. </a:t>
            </a:r>
          </a:p>
          <a:p>
            <a:r>
              <a:rPr lang="en-ZA" b="1" dirty="0"/>
              <a:t>Mark allocation: 6</a:t>
            </a:r>
          </a:p>
          <a:p>
            <a:r>
              <a:rPr lang="en-ZA" b="1" dirty="0"/>
              <a:t>Correct answer is in italics. </a:t>
            </a:r>
          </a:p>
          <a:p>
            <a:endParaRPr lang="en-Z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t>Feedback if correct: </a:t>
            </a:r>
            <a:r>
              <a:rPr lang="en-ZA" b="0" dirty="0"/>
              <a:t>Well done! You are correct. </a:t>
            </a:r>
            <a:r>
              <a:rPr lang="en-ZA" sz="1200" b="0" dirty="0"/>
              <a:t>(Take learner to following slide) </a:t>
            </a:r>
            <a:endParaRPr lang="en-ZA" b="0" dirty="0"/>
          </a:p>
          <a:p>
            <a:endParaRPr lang="en-Z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t>Feedback if incorrect: </a:t>
            </a:r>
            <a:r>
              <a:rPr lang="en-ZA" b="0" dirty="0"/>
              <a:t>Oops, not quite. Electricians need the following types of PPE to protect themselves (insert image). </a:t>
            </a:r>
            <a:r>
              <a:rPr lang="en-ZA" sz="1200" b="0" dirty="0"/>
              <a:t>(Take learner to following slide) </a:t>
            </a:r>
            <a:endParaRPr lang="en-ZA" b="0" dirty="0"/>
          </a:p>
          <a:p>
            <a:endParaRPr lang="en-ZA"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3483414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interactivity: </a:t>
            </a:r>
          </a:p>
          <a:p>
            <a:r>
              <a:rPr lang="en-ZA" b="1" dirty="0"/>
              <a:t>Multiple choice, one correct answer. </a:t>
            </a:r>
          </a:p>
          <a:p>
            <a:r>
              <a:rPr lang="en-ZA" b="1" dirty="0"/>
              <a:t>Mark allocation: 1 </a:t>
            </a:r>
          </a:p>
          <a:p>
            <a:r>
              <a:rPr lang="en-ZA" b="1" dirty="0"/>
              <a:t>Correct answer is in italics. </a:t>
            </a:r>
          </a:p>
          <a:p>
            <a:endParaRPr lang="en-Z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t>Feedback if correct: </a:t>
            </a:r>
            <a:r>
              <a:rPr lang="en-ZA" b="0" dirty="0"/>
              <a:t>Well done! You are correct. </a:t>
            </a:r>
            <a:r>
              <a:rPr lang="en-ZA" sz="1200" b="0" dirty="0"/>
              <a:t>(Take learner to following slide) </a:t>
            </a:r>
            <a:endParaRPr lang="en-ZA" b="0" dirty="0"/>
          </a:p>
          <a:p>
            <a:endParaRPr lang="en-ZA" b="0" dirty="0"/>
          </a:p>
          <a:p>
            <a:r>
              <a:rPr lang="en-ZA" b="1" dirty="0"/>
              <a:t>Feedback if incorrect: </a:t>
            </a:r>
            <a:r>
              <a:rPr lang="en-ZA" b="0" dirty="0"/>
              <a:t>Oops, not quite. Electricians should wear Safety boots with special rubber. </a:t>
            </a:r>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3010145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interactivity: </a:t>
            </a:r>
          </a:p>
          <a:p>
            <a:r>
              <a:rPr lang="en-ZA" b="1" dirty="0"/>
              <a:t>Multiple choice, one correct answer. </a:t>
            </a:r>
          </a:p>
          <a:p>
            <a:r>
              <a:rPr lang="en-ZA" b="1" dirty="0"/>
              <a:t>Mark allocation: 2</a:t>
            </a:r>
          </a:p>
          <a:p>
            <a:r>
              <a:rPr lang="en-ZA" b="1" dirty="0"/>
              <a:t>Correct answer is in italics. </a:t>
            </a:r>
          </a:p>
          <a:p>
            <a:endParaRPr lang="en-Z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t>Feedback if correct: </a:t>
            </a:r>
            <a:r>
              <a:rPr lang="en-ZA" b="0" dirty="0"/>
              <a:t>Well done! You are correct. </a:t>
            </a:r>
            <a:r>
              <a:rPr lang="en-ZA" sz="1200" b="0" dirty="0"/>
              <a:t>(Take learner to following slide) </a:t>
            </a:r>
            <a:endParaRPr lang="en-ZA" b="0" dirty="0"/>
          </a:p>
          <a:p>
            <a:endParaRPr lang="en-ZA" b="0" dirty="0"/>
          </a:p>
          <a:p>
            <a:r>
              <a:rPr lang="en-ZA" b="1" dirty="0"/>
              <a:t>Feedback if incorrect: </a:t>
            </a:r>
            <a:r>
              <a:rPr lang="en-ZA" b="0" dirty="0"/>
              <a:t>Oops, not quite. Electricians should wear Safety boots with special rubber. </a:t>
            </a:r>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709733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design: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Need an image of a firefighter in full uniform. See example on slide.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 the image you will see various hotspots. When learner clicks on them or moves their mouse over them the following labels should appear: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Hotspot 1- Helmet- to protect head against objects falling on the firefighter’s head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Hotspot 2- Oxygen mask, to protect firefighter from inhaling poisonous smoke.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Hotspot 3- Flame and heat resistant overalls to protect the firefighter from getting burned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Hotspot 4- Protective gloves, prevent firefighter from getting burned and allows him to handle very hot items.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717397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interactivity: </a:t>
            </a:r>
          </a:p>
          <a:p>
            <a:r>
              <a:rPr lang="en-ZA" b="1" dirty="0"/>
              <a:t>Select answer from dropdown menu </a:t>
            </a:r>
          </a:p>
          <a:p>
            <a:r>
              <a:rPr lang="en-ZA" b="1" dirty="0"/>
              <a:t>Mark allocation: 2</a:t>
            </a:r>
          </a:p>
          <a:p>
            <a:r>
              <a:rPr lang="en-ZA" b="1" dirty="0"/>
              <a:t>Correct answer is in italics. </a:t>
            </a:r>
          </a:p>
          <a:p>
            <a:endParaRPr lang="en-Z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t>Feedback if correct: </a:t>
            </a:r>
            <a:r>
              <a:rPr lang="en-ZA" b="0" dirty="0"/>
              <a:t>Well done! You are correct. </a:t>
            </a:r>
            <a:r>
              <a:rPr lang="en-ZA" sz="1200" b="0" dirty="0"/>
              <a:t>(Take learner to following slide) </a:t>
            </a:r>
            <a:endParaRPr lang="en-ZA" b="0" dirty="0"/>
          </a:p>
          <a:p>
            <a:endParaRPr lang="en-ZA" b="0" dirty="0"/>
          </a:p>
          <a:p>
            <a:r>
              <a:rPr lang="en-ZA" b="1" dirty="0"/>
              <a:t>Feedback if incorrect: </a:t>
            </a:r>
            <a:r>
              <a:rPr lang="en-ZA" b="0" dirty="0"/>
              <a:t>Oops, not quite. Leather gloves are worn when working with hot or sharp objects and Insulated gloves are worn when working on live conductors. </a:t>
            </a:r>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31601314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interactivity: </a:t>
            </a:r>
          </a:p>
          <a:p>
            <a:r>
              <a:rPr lang="en-ZA" b="1" dirty="0"/>
              <a:t>Multiple choice, one correct answer. </a:t>
            </a:r>
          </a:p>
          <a:p>
            <a:r>
              <a:rPr lang="en-ZA" b="1" dirty="0"/>
              <a:t>Mark allocation: 1 </a:t>
            </a:r>
          </a:p>
          <a:p>
            <a:r>
              <a:rPr lang="en-ZA" b="1" dirty="0"/>
              <a:t>Correct answer is in italics. </a:t>
            </a:r>
          </a:p>
          <a:p>
            <a:endParaRPr lang="en-Z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t>Feedback if correct: </a:t>
            </a:r>
            <a:r>
              <a:rPr lang="en-ZA" b="0" dirty="0"/>
              <a:t>Well done! You are correct.  If you are exposed to noise that is louder than 85D B you should be wearing ear plugs or ear muffs. </a:t>
            </a:r>
            <a:r>
              <a:rPr lang="en-ZA" sz="1200" b="0" dirty="0"/>
              <a:t>(Take learner to following slide) </a:t>
            </a:r>
            <a:endParaRPr lang="en-ZA" b="0" dirty="0"/>
          </a:p>
          <a:p>
            <a:r>
              <a:rPr lang="en-ZA" b="1" dirty="0"/>
              <a:t>Feedback if incorrect: </a:t>
            </a:r>
            <a:r>
              <a:rPr lang="en-ZA" b="0" dirty="0"/>
              <a:t>Oops, not quite. If you are exposed to noise that is louder than 85D B you should be wearing ear plugs or ear muffs. </a:t>
            </a:r>
            <a:r>
              <a:rPr lang="en-ZA" sz="1200" b="0" dirty="0"/>
              <a:t>(Take learner to following slide) </a:t>
            </a:r>
            <a:endParaRPr lang="en-ZA" b="0" dirty="0"/>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3657890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interactivity: </a:t>
            </a:r>
          </a:p>
          <a:p>
            <a:r>
              <a:rPr lang="en-ZA" b="1" dirty="0"/>
              <a:t>Multiple choice, one correct answer. </a:t>
            </a:r>
          </a:p>
          <a:p>
            <a:r>
              <a:rPr lang="en-ZA" b="1" dirty="0"/>
              <a:t>Mark allocation: 2</a:t>
            </a:r>
          </a:p>
          <a:p>
            <a:r>
              <a:rPr lang="en-ZA" b="1" dirty="0"/>
              <a:t>Correct answer is in italics. </a:t>
            </a:r>
          </a:p>
          <a:p>
            <a:endParaRPr lang="en-Z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t>Feedback if correct: </a:t>
            </a:r>
            <a:r>
              <a:rPr lang="en-ZA" b="0" dirty="0"/>
              <a:t>Well done! You are correct. </a:t>
            </a:r>
            <a:r>
              <a:rPr lang="en-ZA" sz="1200" b="0" dirty="0"/>
              <a:t>(Take learner to following slide) </a:t>
            </a:r>
            <a:endParaRPr lang="en-ZA" b="0" dirty="0"/>
          </a:p>
          <a:p>
            <a:pPr>
              <a:buFont typeface="Courier New" panose="02070309020205020404" pitchFamily="49" charset="0"/>
              <a:buNone/>
            </a:pPr>
            <a:r>
              <a:rPr lang="en-ZA" b="1" dirty="0"/>
              <a:t>Feedback if incorrect: </a:t>
            </a:r>
            <a:r>
              <a:rPr lang="en-ZA" b="0" dirty="0"/>
              <a:t>Oops, not quite. </a:t>
            </a:r>
          </a:p>
          <a:p>
            <a:pPr>
              <a:buFont typeface="Courier New" panose="02070309020205020404" pitchFamily="49" charset="0"/>
              <a:buChar char="o"/>
            </a:pPr>
            <a:r>
              <a:rPr lang="en-ZA" sz="1200" i="1" dirty="0"/>
              <a:t>Overalls are made with fire resistant materials which protects an electrician in case of fire</a:t>
            </a:r>
          </a:p>
          <a:p>
            <a:pPr>
              <a:buFont typeface="Courier New" panose="02070309020205020404" pitchFamily="49" charset="0"/>
              <a:buChar char="o"/>
            </a:pPr>
            <a:r>
              <a:rPr lang="en-ZA" sz="1200" dirty="0"/>
              <a:t> </a:t>
            </a:r>
            <a:r>
              <a:rPr lang="en-ZA" sz="1200" i="1" dirty="0"/>
              <a:t>Overalls have reflective bands which means that the electrician wearing them is visible even in a dark environment like a mine</a:t>
            </a:r>
          </a:p>
          <a:p>
            <a:r>
              <a:rPr lang="en-ZA" sz="1200" b="0" dirty="0"/>
              <a:t>(Take learner to following slide) </a:t>
            </a:r>
            <a:endParaRPr lang="en-ZA" b="0" dirty="0"/>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3195898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interactivity: </a:t>
            </a:r>
          </a:p>
          <a:p>
            <a:r>
              <a:rPr lang="en-ZA" b="1" dirty="0"/>
              <a:t>Multiple choice, one correct answer. </a:t>
            </a:r>
          </a:p>
          <a:p>
            <a:r>
              <a:rPr lang="en-ZA" b="1" dirty="0"/>
              <a:t>Mark allocation: 1</a:t>
            </a:r>
          </a:p>
          <a:p>
            <a:r>
              <a:rPr lang="en-ZA" b="1" dirty="0"/>
              <a:t>Correct answer is in italics. </a:t>
            </a:r>
          </a:p>
          <a:p>
            <a:endParaRPr lang="en-Z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t>Feedback if correct: </a:t>
            </a:r>
            <a:r>
              <a:rPr lang="en-ZA" b="0" dirty="0"/>
              <a:t>Well done! You are correct  </a:t>
            </a:r>
            <a:r>
              <a:rPr lang="en-ZA" sz="1200" b="0" dirty="0"/>
              <a:t>(Take learner to following slide) </a:t>
            </a:r>
            <a:endParaRPr lang="en-ZA"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t>Feedback if incorrect: </a:t>
            </a:r>
            <a:r>
              <a:rPr lang="en-ZA" b="0" dirty="0"/>
              <a:t>Oops, not quite. </a:t>
            </a:r>
            <a:r>
              <a:rPr lang="en-ZA" sz="1200" i="0" dirty="0"/>
              <a:t>When an electrician is working in high places like a roof the safety harness can be attached to a safety line. </a:t>
            </a:r>
          </a:p>
          <a:p>
            <a:r>
              <a:rPr lang="en-ZA" sz="1200" b="0" dirty="0"/>
              <a:t>(Take learner to following slide) </a:t>
            </a:r>
            <a:endParaRPr lang="en-ZA" b="0" dirty="0"/>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2570832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interactivity: </a:t>
            </a:r>
          </a:p>
          <a:p>
            <a:r>
              <a:rPr lang="en-ZA" b="1" dirty="0"/>
              <a:t>Multiple choice, one correct answer. </a:t>
            </a:r>
          </a:p>
          <a:p>
            <a:r>
              <a:rPr lang="en-ZA" b="1" dirty="0"/>
              <a:t>Mark allocation: 1 </a:t>
            </a:r>
          </a:p>
          <a:p>
            <a:r>
              <a:rPr lang="en-ZA" b="1" dirty="0"/>
              <a:t>Correct answer is in italics. </a:t>
            </a:r>
          </a:p>
          <a:p>
            <a:endParaRPr lang="en-Z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t>Feedback if correct: </a:t>
            </a:r>
            <a:r>
              <a:rPr lang="en-ZA" b="0" dirty="0"/>
              <a:t>Well done! You are correct. </a:t>
            </a:r>
            <a:r>
              <a:rPr lang="en-ZA" sz="1200" b="0" dirty="0"/>
              <a:t>(Take learner to following slide) </a:t>
            </a:r>
            <a:endParaRPr lang="en-ZA" b="0" dirty="0"/>
          </a:p>
          <a:p>
            <a:endParaRPr lang="en-ZA" b="0" dirty="0"/>
          </a:p>
          <a:p>
            <a:r>
              <a:rPr lang="en-ZA" b="1" dirty="0"/>
              <a:t>Feedback if incorrect: </a:t>
            </a:r>
            <a:r>
              <a:rPr lang="en-ZA" b="0" dirty="0"/>
              <a:t>Oops, not quite. The correct answer is True: PPE is not always the best protection against hazards. </a:t>
            </a:r>
            <a:r>
              <a:rPr lang="en-ZA" sz="1200" b="0" dirty="0"/>
              <a:t>It is better to try and remove or address the hazard if possible. (Take learner to following slide) </a:t>
            </a:r>
            <a:endParaRPr lang="en-ZA" b="0" dirty="0"/>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27796907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interactivity: </a:t>
            </a:r>
          </a:p>
          <a:p>
            <a:r>
              <a:rPr lang="en-ZA" b="1" dirty="0"/>
              <a:t>Multiple choice, one correct answer. </a:t>
            </a:r>
          </a:p>
          <a:p>
            <a:r>
              <a:rPr lang="en-ZA" b="1" dirty="0"/>
              <a:t>Mark allocation: 1 </a:t>
            </a:r>
          </a:p>
          <a:p>
            <a:r>
              <a:rPr lang="en-ZA" b="1" dirty="0"/>
              <a:t>Correct answer is in italics. </a:t>
            </a:r>
          </a:p>
          <a:p>
            <a:endParaRPr lang="en-Z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t>Feedback if correct: </a:t>
            </a:r>
            <a:r>
              <a:rPr lang="en-ZA" b="0" dirty="0"/>
              <a:t>Well done! You are correct.  When you are working with an arc welder you would wear a welding mask. </a:t>
            </a:r>
            <a:r>
              <a:rPr lang="en-ZA" sz="1200" b="0" dirty="0"/>
              <a:t>(Take learner to following slide) </a:t>
            </a:r>
            <a:endParaRPr lang="en-ZA" b="0" dirty="0"/>
          </a:p>
          <a:p>
            <a:endParaRPr lang="en-ZA" b="0" dirty="0"/>
          </a:p>
          <a:p>
            <a:r>
              <a:rPr lang="en-ZA" b="1" dirty="0"/>
              <a:t>Feedback if incorrect: </a:t>
            </a:r>
            <a:r>
              <a:rPr lang="en-ZA" b="0" dirty="0"/>
              <a:t>Oops, not quite. When you are working with an arc welder you would wear a welding mask. </a:t>
            </a:r>
            <a:r>
              <a:rPr lang="en-ZA" sz="1200" b="0" dirty="0"/>
              <a:t> (Take learner to following slide) </a:t>
            </a:r>
            <a:endParaRPr lang="en-ZA" b="0" dirty="0"/>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9913645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interactivity: </a:t>
            </a:r>
          </a:p>
          <a:p>
            <a:r>
              <a:rPr lang="en-ZA" b="1" dirty="0"/>
              <a:t>Multiple choice, one correct answer. </a:t>
            </a:r>
          </a:p>
          <a:p>
            <a:r>
              <a:rPr lang="en-ZA" b="1" dirty="0"/>
              <a:t>Mark allocation: 1 </a:t>
            </a:r>
          </a:p>
          <a:p>
            <a:r>
              <a:rPr lang="en-ZA" b="1" dirty="0"/>
              <a:t>Correct answer is in italics. </a:t>
            </a:r>
          </a:p>
          <a:p>
            <a:endParaRPr lang="en-Z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t>Feedback if correct: </a:t>
            </a:r>
            <a:r>
              <a:rPr lang="en-ZA" b="0" dirty="0"/>
              <a:t>Well done! You are correct. </a:t>
            </a:r>
            <a:r>
              <a:rPr lang="en-ZA" sz="1200" b="0" dirty="0"/>
              <a:t>(Take learner to following slide) </a:t>
            </a:r>
            <a:endParaRPr lang="en-ZA" b="0" dirty="0"/>
          </a:p>
          <a:p>
            <a:endParaRPr lang="en-ZA" b="0" dirty="0"/>
          </a:p>
          <a:p>
            <a:r>
              <a:rPr lang="en-ZA" b="1" dirty="0"/>
              <a:t>Feedback if incorrect: </a:t>
            </a:r>
            <a:r>
              <a:rPr lang="en-ZA" b="0" dirty="0"/>
              <a:t>Oops, not quite. If you have long hair you are encourage to wear a cap or hairnet because </a:t>
            </a:r>
            <a:r>
              <a:rPr lang="en-ZA" sz="1200" b="0" i="0" dirty="0"/>
              <a:t>l</a:t>
            </a:r>
            <a:r>
              <a:rPr lang="en-ZA" sz="1200" i="0" dirty="0"/>
              <a:t>ong hair can get caught in moving machinery, causing injury to the person</a:t>
            </a:r>
            <a:r>
              <a:rPr lang="en-ZA" sz="1200" i="1" dirty="0"/>
              <a:t> </a:t>
            </a:r>
            <a:r>
              <a:rPr lang="en-ZA" sz="1200" b="0" dirty="0"/>
              <a:t>(Take learner to following slide) </a:t>
            </a:r>
            <a:endParaRPr lang="en-ZA" b="0" dirty="0"/>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22901681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interactivity: </a:t>
            </a:r>
          </a:p>
          <a:p>
            <a:r>
              <a:rPr lang="en-ZA" b="1" dirty="0"/>
              <a:t>Multiple choice, one correct answer. </a:t>
            </a:r>
          </a:p>
          <a:p>
            <a:r>
              <a:rPr lang="en-ZA" b="1" dirty="0"/>
              <a:t>Mark allocation: 2</a:t>
            </a:r>
          </a:p>
          <a:p>
            <a:r>
              <a:rPr lang="en-ZA" b="1" dirty="0"/>
              <a:t>Correct answer is in italics. </a:t>
            </a:r>
          </a:p>
          <a:p>
            <a:endParaRPr lang="en-Z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t>Feedback if correct: </a:t>
            </a:r>
            <a:r>
              <a:rPr lang="en-ZA" b="0" dirty="0"/>
              <a:t>Well done! You are correct.  </a:t>
            </a:r>
            <a:r>
              <a:rPr lang="en-ZA" b="0" dirty="0" err="1"/>
              <a:t>Thabelo</a:t>
            </a:r>
            <a:r>
              <a:rPr lang="en-ZA" b="0" dirty="0"/>
              <a:t> would need the following items: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Protective overall</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Safety boots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Safety goggles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Leather gloves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Dust mask </a:t>
            </a:r>
          </a:p>
          <a:p>
            <a:r>
              <a:rPr lang="en-ZA" b="1" dirty="0"/>
              <a:t>Feedback if incorrect: </a:t>
            </a:r>
            <a:r>
              <a:rPr lang="en-ZA" b="0" dirty="0"/>
              <a:t>Oops, not quite. If you are exposed to noise that is louder than 85D B you should be wearing ear plugs or ear muffs. </a:t>
            </a:r>
            <a:r>
              <a:rPr lang="en-ZA" sz="1200" b="0" dirty="0"/>
              <a:t>(Take learner to following slide) </a:t>
            </a:r>
            <a:endParaRPr lang="en-ZA" b="0" dirty="0"/>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1773907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interactivity: </a:t>
            </a:r>
          </a:p>
          <a:p>
            <a:r>
              <a:rPr lang="en-ZA" b="1" dirty="0"/>
              <a:t>Multiple choice, one correct answer. </a:t>
            </a:r>
          </a:p>
          <a:p>
            <a:r>
              <a:rPr lang="en-ZA" b="1" dirty="0"/>
              <a:t>Mark allocation: 4</a:t>
            </a:r>
          </a:p>
          <a:p>
            <a:r>
              <a:rPr lang="en-ZA" b="1" dirty="0"/>
              <a:t>Correct answer is in italics. </a:t>
            </a:r>
          </a:p>
          <a:p>
            <a:endParaRPr lang="en-Z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t>Feedback if correct: </a:t>
            </a:r>
            <a:r>
              <a:rPr lang="en-ZA" b="0" dirty="0"/>
              <a:t>Well done! You are correct.  </a:t>
            </a:r>
            <a:r>
              <a:rPr lang="en-ZA" b="0" dirty="0" err="1"/>
              <a:t>Thabelo</a:t>
            </a:r>
            <a:r>
              <a:rPr lang="en-ZA" b="0" dirty="0"/>
              <a:t> would need the following items: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Protective overall</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Safety boots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Safety goggles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Dust mask </a:t>
            </a:r>
          </a:p>
          <a:p>
            <a:r>
              <a:rPr lang="en-ZA" b="1" dirty="0"/>
              <a:t>Feedback if incorrect: </a:t>
            </a:r>
            <a:r>
              <a:rPr lang="en-ZA" b="0" dirty="0"/>
              <a:t>Oops, not quite. On the next slide you will see the recommended PPE for this task. </a:t>
            </a:r>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28108818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interactivity: </a:t>
            </a:r>
          </a:p>
          <a:p>
            <a:r>
              <a:rPr lang="en-ZA" b="1" dirty="0"/>
              <a:t>Multiple choice, one correct answer. </a:t>
            </a:r>
          </a:p>
          <a:p>
            <a:r>
              <a:rPr lang="en-ZA" b="1" dirty="0"/>
              <a:t>Mark allocation: 2</a:t>
            </a:r>
          </a:p>
          <a:p>
            <a:r>
              <a:rPr lang="en-ZA" b="1" dirty="0"/>
              <a:t>Correct answer is in italics. </a:t>
            </a:r>
          </a:p>
          <a:p>
            <a:endParaRPr lang="en-Z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t>Feedback if correct: </a:t>
            </a:r>
            <a:r>
              <a:rPr lang="en-ZA" b="0" dirty="0"/>
              <a:t>Well done! You are correct.  </a:t>
            </a:r>
            <a:r>
              <a:rPr lang="en-ZA" b="0" dirty="0" err="1"/>
              <a:t>Thabelo</a:t>
            </a:r>
            <a:r>
              <a:rPr lang="en-ZA" b="0" dirty="0"/>
              <a:t> would need the following items: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Protective overall</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Safety boots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Safety goggles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Leather gloves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Dust mask </a:t>
            </a:r>
          </a:p>
          <a:p>
            <a:r>
              <a:rPr lang="en-ZA" b="1" dirty="0"/>
              <a:t>Feedback if incorrect: </a:t>
            </a:r>
            <a:r>
              <a:rPr lang="en-ZA" b="0" dirty="0"/>
              <a:t>Oops, not quite. If you are exposed to noise that is louder than 85D B you should be wearing ear plugs or ear muffs. </a:t>
            </a:r>
            <a:r>
              <a:rPr lang="en-ZA" sz="1200" b="0" dirty="0"/>
              <a:t>(Take learner to following slide) </a:t>
            </a:r>
            <a:endParaRPr lang="en-ZA" b="0" dirty="0"/>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1427050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Text box for learner to type into, when the click “Submit” they should be taken to the next slide. </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9736379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interactivity: </a:t>
            </a:r>
          </a:p>
          <a:p>
            <a:r>
              <a:rPr lang="en-ZA" b="1" dirty="0"/>
              <a:t>Multiple choice, one correct answer. </a:t>
            </a:r>
          </a:p>
          <a:p>
            <a:r>
              <a:rPr lang="en-ZA" b="1" dirty="0"/>
              <a:t>Mark allocation: 4</a:t>
            </a:r>
          </a:p>
          <a:p>
            <a:r>
              <a:rPr lang="en-ZA" b="1" dirty="0"/>
              <a:t>Correct answer is in italics. </a:t>
            </a:r>
          </a:p>
          <a:p>
            <a:endParaRPr lang="en-Z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t>Feedback if correct: </a:t>
            </a:r>
            <a:r>
              <a:rPr lang="en-ZA" b="0" dirty="0"/>
              <a:t>Well done! You are correct.  </a:t>
            </a:r>
            <a:r>
              <a:rPr lang="en-ZA" b="0" dirty="0" err="1"/>
              <a:t>Thabelo</a:t>
            </a:r>
            <a:r>
              <a:rPr lang="en-ZA" b="0" dirty="0"/>
              <a:t> would need the following items: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Protective overall</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Safety boots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Safety goggles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Dust mask </a:t>
            </a:r>
          </a:p>
          <a:p>
            <a:r>
              <a:rPr lang="en-ZA" b="1" dirty="0"/>
              <a:t>Feedback if incorrect: </a:t>
            </a:r>
            <a:r>
              <a:rPr lang="en-ZA" b="0" dirty="0"/>
              <a:t>Oops, not quite. On the next slide you will see the recommended PPE for this task. </a:t>
            </a:r>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4929100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interactivity: </a:t>
            </a:r>
          </a:p>
          <a:p>
            <a:r>
              <a:rPr lang="en-ZA" b="1" dirty="0"/>
              <a:t>Multiple choice, one correct answer. </a:t>
            </a:r>
          </a:p>
          <a:p>
            <a:r>
              <a:rPr lang="en-ZA" b="1" dirty="0"/>
              <a:t>Mark allocation: 2</a:t>
            </a:r>
          </a:p>
          <a:p>
            <a:r>
              <a:rPr lang="en-ZA" b="1" dirty="0"/>
              <a:t>Correct answer is in italics. </a:t>
            </a:r>
          </a:p>
          <a:p>
            <a:endParaRPr lang="en-Z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t>Feedback if correct: </a:t>
            </a:r>
            <a:r>
              <a:rPr lang="en-ZA" b="0" dirty="0"/>
              <a:t>Well done! You are correct.  </a:t>
            </a:r>
            <a:r>
              <a:rPr lang="en-ZA" b="0" dirty="0" err="1"/>
              <a:t>Thabelo</a:t>
            </a:r>
            <a:r>
              <a:rPr lang="en-ZA" b="0" dirty="0"/>
              <a:t> would need the following items: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Protective overall</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Safety boots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Safety goggles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Leather gloves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Dust mask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Safety harness</a:t>
            </a:r>
          </a:p>
          <a:p>
            <a:r>
              <a:rPr lang="en-ZA" b="1" dirty="0"/>
              <a:t>Feedback if incorrect: </a:t>
            </a:r>
            <a:r>
              <a:rPr lang="en-ZA" b="0" dirty="0"/>
              <a:t>Oops, not quite. If you are exposed to noise that is louder than 85D B you should be wearing ear plugs or ear muffs. </a:t>
            </a:r>
            <a:r>
              <a:rPr lang="en-ZA" sz="1200" b="0" dirty="0"/>
              <a:t>(Take learner to following slide) </a:t>
            </a:r>
            <a:endParaRPr lang="en-ZA" b="0" dirty="0"/>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44</a:t>
            </a:fld>
            <a:endParaRPr lang="en-GB"/>
          </a:p>
        </p:txBody>
      </p:sp>
    </p:spTree>
    <p:extLst>
      <p:ext uri="{BB962C8B-B14F-4D97-AF65-F5344CB8AC3E}">
        <p14:creationId xmlns:p14="http://schemas.microsoft.com/office/powerpoint/2010/main" val="40806486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interactivity: </a:t>
            </a:r>
          </a:p>
        </p:txBody>
      </p:sp>
      <p:sp>
        <p:nvSpPr>
          <p:cNvPr id="4" name="Slide Number Placeholder 3"/>
          <p:cNvSpPr>
            <a:spLocks noGrp="1"/>
          </p:cNvSpPr>
          <p:nvPr>
            <p:ph type="sldNum" sz="quarter" idx="10"/>
          </p:nvPr>
        </p:nvSpPr>
        <p:spPr/>
        <p:txBody>
          <a:bodyPr/>
          <a:lstStyle/>
          <a:p>
            <a:fld id="{16FEC50E-693F-7248-AD71-EC691CF637E1}" type="slidenum">
              <a:rPr lang="en-GB" smtClean="0"/>
              <a:t>45</a:t>
            </a:fld>
            <a:endParaRPr lang="en-GB"/>
          </a:p>
        </p:txBody>
      </p:sp>
    </p:spTree>
    <p:extLst>
      <p:ext uri="{BB962C8B-B14F-4D97-AF65-F5344CB8AC3E}">
        <p14:creationId xmlns:p14="http://schemas.microsoft.com/office/powerpoint/2010/main" val="6020215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interactivity: </a:t>
            </a:r>
          </a:p>
          <a:p>
            <a:endParaRPr lang="en-ZA" b="1" dirty="0"/>
          </a:p>
          <a:p>
            <a:r>
              <a:rPr lang="en-ZA" b="1" dirty="0"/>
              <a:t>This page should give learner their total score for the quiz and indicate whether they passed or not. </a:t>
            </a:r>
          </a:p>
          <a:p>
            <a:r>
              <a:rPr lang="en-ZA" b="1" dirty="0"/>
              <a:t>If they click on “Work through PPE” they should be taken to slide </a:t>
            </a:r>
            <a:r>
              <a:rPr lang="en-ZA" b="1" dirty="0" err="1"/>
              <a:t>Slide</a:t>
            </a:r>
            <a:r>
              <a:rPr lang="en-ZA" b="1" dirty="0"/>
              <a:t> 12</a:t>
            </a:r>
          </a:p>
          <a:p>
            <a:r>
              <a:rPr lang="en-ZA" b="1" dirty="0"/>
              <a:t>If they click on “Exit unit” they should be taken back to course menu. </a:t>
            </a:r>
          </a:p>
        </p:txBody>
      </p:sp>
      <p:sp>
        <p:nvSpPr>
          <p:cNvPr id="4" name="Slide Number Placeholder 3"/>
          <p:cNvSpPr>
            <a:spLocks noGrp="1"/>
          </p:cNvSpPr>
          <p:nvPr>
            <p:ph type="sldNum" sz="quarter" idx="10"/>
          </p:nvPr>
        </p:nvSpPr>
        <p:spPr/>
        <p:txBody>
          <a:bodyPr/>
          <a:lstStyle/>
          <a:p>
            <a:fld id="{16FEC50E-693F-7248-AD71-EC691CF637E1}" type="slidenum">
              <a:rPr lang="en-GB" smtClean="0"/>
              <a:t>46</a:t>
            </a:fld>
            <a:endParaRPr lang="en-GB"/>
          </a:p>
        </p:txBody>
      </p:sp>
    </p:spTree>
    <p:extLst>
      <p:ext uri="{BB962C8B-B14F-4D97-AF65-F5344CB8AC3E}">
        <p14:creationId xmlns:p14="http://schemas.microsoft.com/office/powerpoint/2010/main" val="218635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interactivity </a:t>
            </a:r>
          </a:p>
          <a:p>
            <a:endParaRPr lang="en-ZA" dirty="0"/>
          </a:p>
          <a:p>
            <a:r>
              <a:rPr lang="en-ZA" dirty="0"/>
              <a:t>Reason 1- Working in potentially dangerous environments such as factories and mines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Reason 2- Working with live electricity, which means a possibility of being electrocuted</a:t>
            </a:r>
          </a:p>
          <a:p>
            <a:r>
              <a:rPr lang="en-ZA" dirty="0"/>
              <a:t>Reason 3- Working with potentially dangerous power tools like drills and saws. </a:t>
            </a:r>
          </a:p>
          <a:p>
            <a:endParaRPr lang="en-ZA" dirty="0"/>
          </a:p>
          <a:p>
            <a:r>
              <a:rPr lang="en-ZA" dirty="0"/>
              <a:t>For safety purposes and for </a:t>
            </a:r>
            <a:r>
              <a:rPr lang="en-ZA" dirty="0" err="1"/>
              <a:t>preventation</a:t>
            </a:r>
            <a:r>
              <a:rPr lang="en-ZA" dirty="0"/>
              <a:t> purposes. </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1452269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interactivity. </a:t>
            </a:r>
          </a:p>
          <a:p>
            <a:r>
              <a:rPr lang="en-ZA" b="0" dirty="0"/>
              <a:t>Words can fade in for extra emphasis. </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836816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interactivity </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2006329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interactivity.</a:t>
            </a:r>
          </a:p>
          <a:p>
            <a:endParaRPr lang="en-ZA" b="1" dirty="0"/>
          </a:p>
          <a:p>
            <a:r>
              <a:rPr lang="en-ZA" b="0" dirty="0"/>
              <a:t>If learner clicks on “I want to review” they should be taken to Slide 11.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If learner clicks on “I want to go straight to the quiz” they should be taken to Slide </a:t>
            </a:r>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2946956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Notes for interactivity </a:t>
            </a:r>
          </a:p>
          <a:p>
            <a:r>
              <a:rPr lang="en-ZA" b="1" dirty="0"/>
              <a:t>Drag and drop activity. Learner can drag and drop the labels onto the image. Correct labels are indicated in green. </a:t>
            </a:r>
          </a:p>
          <a:p>
            <a:endParaRPr lang="en-ZA" b="1" dirty="0"/>
          </a:p>
          <a:p>
            <a:r>
              <a:rPr lang="en-ZA" b="1" dirty="0"/>
              <a:t>Feedback if answer is correct: </a:t>
            </a:r>
            <a:r>
              <a:rPr lang="en-ZA" b="0" dirty="0"/>
              <a:t>Well done you are correct. On the next slide you will see more details about each type of PPE. </a:t>
            </a:r>
          </a:p>
          <a:p>
            <a:endParaRPr lang="en-ZA" b="1" dirty="0"/>
          </a:p>
          <a:p>
            <a:r>
              <a:rPr lang="en-ZA" b="1" dirty="0"/>
              <a:t>Feedback if answer is incorrect. </a:t>
            </a:r>
            <a:r>
              <a:rPr lang="en-ZA" b="0" dirty="0"/>
              <a:t>Oops not quite, on the next slide you will see the types of PPE for Electricians. (Take learner to slide 12) </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4015928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942577"/>
            <a:ext cx="7679531" cy="2005142"/>
          </a:xfrm>
        </p:spPr>
        <p:txBody>
          <a:bodyPr anchor="b"/>
          <a:lstStyle>
            <a:lvl1pPr algn="ctr">
              <a:defRPr sz="5039"/>
            </a:lvl1pPr>
          </a:lstStyle>
          <a:p>
            <a:r>
              <a:rPr lang="en-US"/>
              <a:t>Click to edit Master title style</a:t>
            </a:r>
            <a:endParaRPr lang="en-US" dirty="0"/>
          </a:p>
        </p:txBody>
      </p:sp>
      <p:sp>
        <p:nvSpPr>
          <p:cNvPr id="3" name="Subtitle 2"/>
          <p:cNvSpPr>
            <a:spLocks noGrp="1"/>
          </p:cNvSpPr>
          <p:nvPr>
            <p:ph type="subTitle" idx="1"/>
          </p:nvPr>
        </p:nvSpPr>
        <p:spPr>
          <a:xfrm>
            <a:off x="1279922" y="3025045"/>
            <a:ext cx="7679531" cy="1390533"/>
          </a:xfrm>
        </p:spPr>
        <p:txBody>
          <a:bodyPr/>
          <a:lstStyle>
            <a:lvl1pPr marL="0" indent="0" algn="ctr">
              <a:buNone/>
              <a:defRPr sz="2016"/>
            </a:lvl1pPr>
            <a:lvl2pPr marL="383957" indent="0" algn="ctr">
              <a:buNone/>
              <a:defRPr sz="1680"/>
            </a:lvl2pPr>
            <a:lvl3pPr marL="767913" indent="0" algn="ctr">
              <a:buNone/>
              <a:defRPr sz="1512"/>
            </a:lvl3pPr>
            <a:lvl4pPr marL="1151870" indent="0" algn="ctr">
              <a:buNone/>
              <a:defRPr sz="1344"/>
            </a:lvl4pPr>
            <a:lvl5pPr marL="1535826" indent="0" algn="ctr">
              <a:buNone/>
              <a:defRPr sz="1344"/>
            </a:lvl5pPr>
            <a:lvl6pPr marL="1919783" indent="0" algn="ctr">
              <a:buNone/>
              <a:defRPr sz="1344"/>
            </a:lvl6pPr>
            <a:lvl7pPr marL="2303739" indent="0" algn="ctr">
              <a:buNone/>
              <a:defRPr sz="1344"/>
            </a:lvl7pPr>
            <a:lvl8pPr marL="2687696" indent="0" algn="ctr">
              <a:buNone/>
              <a:defRPr sz="1344"/>
            </a:lvl8pPr>
            <a:lvl9pPr marL="3071652" indent="0" algn="ctr">
              <a:buNone/>
              <a:defRPr sz="13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6F56ED57-FC33-414E-B6D3-579998D12415}"/>
              </a:ext>
            </a:extLst>
          </p:cNvPr>
          <p:cNvSpPr/>
          <p:nvPr userDrawn="1"/>
        </p:nvSpPr>
        <p:spPr>
          <a:xfrm>
            <a:off x="125815" y="5187505"/>
            <a:ext cx="9987744"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79908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33904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306637"/>
            <a:ext cx="2207865" cy="488086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306637"/>
            <a:ext cx="6495604" cy="488086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1393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59"/>
            </a:lvl1pPr>
          </a:lstStyle>
          <a:p>
            <a:r>
              <a:rPr lang="en-US" dirty="0"/>
              <a:t>Click to edit Master title style</a:t>
            </a:r>
            <a:endParaRPr lang="en-GB" dirty="0"/>
          </a:p>
        </p:txBody>
      </p:sp>
      <p:sp>
        <p:nvSpPr>
          <p:cNvPr id="3" name="Content Placeholder 2"/>
          <p:cNvSpPr>
            <a:spLocks noGrp="1"/>
          </p:cNvSpPr>
          <p:nvPr>
            <p:ph idx="1"/>
          </p:nvPr>
        </p:nvSpPr>
        <p:spPr>
          <a:xfrm>
            <a:off x="703957" y="1533186"/>
            <a:ext cx="4347228" cy="4072678"/>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535855"/>
            <a:ext cx="4553056" cy="4044947"/>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958609"/>
            <a:ext cx="8110936" cy="427540"/>
          </a:xfrm>
        </p:spPr>
        <p:txBody>
          <a:bodyPr anchor="ctr"/>
          <a:lstStyle>
            <a:lvl1pPr marL="0" indent="0">
              <a:buNone/>
              <a:defRPr/>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5" name="TextBox 4"/>
          <p:cNvSpPr txBox="1"/>
          <p:nvPr userDrawn="1"/>
        </p:nvSpPr>
        <p:spPr>
          <a:xfrm>
            <a:off x="703958" y="4946743"/>
            <a:ext cx="748923" cy="454099"/>
          </a:xfrm>
          <a:prstGeom prst="rect">
            <a:avLst/>
          </a:prstGeom>
          <a:noFill/>
        </p:spPr>
        <p:txBody>
          <a:bodyPr wrap="none" rtlCol="0">
            <a:spAutoFit/>
          </a:bodyPr>
          <a:lstStyle/>
          <a:p>
            <a:r>
              <a:rPr lang="en-GB" sz="2351" dirty="0"/>
              <a:t>URL:</a:t>
            </a:r>
          </a:p>
        </p:txBody>
      </p:sp>
      <p:sp>
        <p:nvSpPr>
          <p:cNvPr id="8" name="Title 1"/>
          <p:cNvSpPr>
            <a:spLocks noGrp="1"/>
          </p:cNvSpPr>
          <p:nvPr>
            <p:ph type="title"/>
          </p:nvPr>
        </p:nvSpPr>
        <p:spPr>
          <a:xfrm>
            <a:off x="703957" y="306639"/>
            <a:ext cx="8831461" cy="1113227"/>
          </a:xfrm>
        </p:spPr>
        <p:txBody>
          <a:bodyPr>
            <a:normAutofit/>
          </a:bodyPr>
          <a:lstStyle>
            <a:lvl1pPr>
              <a:defRPr sz="3023"/>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5237860"/>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0"/>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438948"/>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38"/>
            <a:ext cx="4351734" cy="3375678"/>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5" y="5237860"/>
            <a:ext cx="8831459"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5" y="1434739"/>
            <a:ext cx="8831459"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7" y="1862489"/>
            <a:ext cx="8831461" cy="3375678"/>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5" y="596121"/>
            <a:ext cx="8831459" cy="609269"/>
          </a:xfrm>
          <a:prstGeom prst="rect">
            <a:avLst/>
          </a:prstGeom>
          <a:noFill/>
        </p:spPr>
        <p:txBody>
          <a:bodyPr wrap="square" rtlCol="0" anchor="ctr">
            <a:spAutoFit/>
          </a:bodyPr>
          <a:lstStyle/>
          <a:p>
            <a:r>
              <a:rPr lang="en-GB" sz="3359"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7" y="1547640"/>
            <a:ext cx="8831461" cy="3554404"/>
          </a:xfrm>
        </p:spPr>
        <p:txBody>
          <a:bodyPr/>
          <a:lstStyle>
            <a:lvl1pPr marL="431951" indent="-431951">
              <a:buFont typeface="+mj-lt"/>
              <a:buAutoNum type="arabicPeriod"/>
              <a:defRPr/>
            </a:lvl1pPr>
          </a:lstStyle>
          <a:p>
            <a:pPr lvl="0"/>
            <a:r>
              <a:rPr lang="en-US" dirty="0"/>
              <a:t>Click to edit Master text styles</a:t>
            </a:r>
          </a:p>
        </p:txBody>
      </p:sp>
      <p:sp>
        <p:nvSpPr>
          <p:cNvPr id="7" name="TextBox 6"/>
          <p:cNvSpPr txBox="1"/>
          <p:nvPr userDrawn="1"/>
        </p:nvSpPr>
        <p:spPr>
          <a:xfrm>
            <a:off x="703957" y="1108234"/>
            <a:ext cx="2691250" cy="454099"/>
          </a:xfrm>
          <a:prstGeom prst="rect">
            <a:avLst/>
          </a:prstGeom>
          <a:noFill/>
        </p:spPr>
        <p:txBody>
          <a:bodyPr wrap="none" rtlCol="0">
            <a:spAutoFit/>
          </a:bodyPr>
          <a:lstStyle/>
          <a:p>
            <a:r>
              <a:rPr lang="en-GB" sz="2351"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7" y="355311"/>
            <a:ext cx="8831461" cy="609269"/>
          </a:xfrm>
          <a:prstGeom prst="rect">
            <a:avLst/>
          </a:prstGeom>
          <a:noFill/>
        </p:spPr>
        <p:txBody>
          <a:bodyPr wrap="square" rtlCol="0">
            <a:spAutoFit/>
          </a:bodyPr>
          <a:lstStyle/>
          <a:p>
            <a:r>
              <a:rPr lang="en-GB" sz="3359"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8518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435864"/>
            <a:ext cx="8831461" cy="2395771"/>
          </a:xfrm>
        </p:spPr>
        <p:txBody>
          <a:bodyPr anchor="b"/>
          <a:lstStyle>
            <a:lvl1pPr>
              <a:defRPr sz="5039"/>
            </a:lvl1pPr>
          </a:lstStyle>
          <a:p>
            <a:r>
              <a:rPr lang="en-US"/>
              <a:t>Click to edit Master title style</a:t>
            </a:r>
            <a:endParaRPr lang="en-US" dirty="0"/>
          </a:p>
        </p:txBody>
      </p:sp>
      <p:sp>
        <p:nvSpPr>
          <p:cNvPr id="3" name="Text Placeholder 2"/>
          <p:cNvSpPr>
            <a:spLocks noGrp="1"/>
          </p:cNvSpPr>
          <p:nvPr>
            <p:ph type="body" idx="1"/>
          </p:nvPr>
        </p:nvSpPr>
        <p:spPr>
          <a:xfrm>
            <a:off x="698624" y="3854300"/>
            <a:ext cx="8831461" cy="1259879"/>
          </a:xfrm>
        </p:spPr>
        <p:txBody>
          <a:bodyPr/>
          <a:lstStyle>
            <a:lvl1pPr marL="0" indent="0">
              <a:buNone/>
              <a:defRPr sz="2016">
                <a:solidFill>
                  <a:schemeClr val="tx1">
                    <a:tint val="75000"/>
                  </a:schemeClr>
                </a:solidFill>
              </a:defRPr>
            </a:lvl1pPr>
            <a:lvl2pPr marL="383957" indent="0">
              <a:buNone/>
              <a:defRPr sz="1680">
                <a:solidFill>
                  <a:schemeClr val="tx1">
                    <a:tint val="75000"/>
                  </a:schemeClr>
                </a:solidFill>
              </a:defRPr>
            </a:lvl2pPr>
            <a:lvl3pPr marL="767913" indent="0">
              <a:buNone/>
              <a:defRPr sz="1512">
                <a:solidFill>
                  <a:schemeClr val="tx1">
                    <a:tint val="75000"/>
                  </a:schemeClr>
                </a:solidFill>
              </a:defRPr>
            </a:lvl3pPr>
            <a:lvl4pPr marL="1151870" indent="0">
              <a:buNone/>
              <a:defRPr sz="1344">
                <a:solidFill>
                  <a:schemeClr val="tx1">
                    <a:tint val="75000"/>
                  </a:schemeClr>
                </a:solidFill>
              </a:defRPr>
            </a:lvl4pPr>
            <a:lvl5pPr marL="1535826" indent="0">
              <a:buNone/>
              <a:defRPr sz="1344">
                <a:solidFill>
                  <a:schemeClr val="tx1">
                    <a:tint val="75000"/>
                  </a:schemeClr>
                </a:solidFill>
              </a:defRPr>
            </a:lvl5pPr>
            <a:lvl6pPr marL="1919783" indent="0">
              <a:buNone/>
              <a:defRPr sz="1344">
                <a:solidFill>
                  <a:schemeClr val="tx1">
                    <a:tint val="75000"/>
                  </a:schemeClr>
                </a:solidFill>
              </a:defRPr>
            </a:lvl6pPr>
            <a:lvl7pPr marL="2303739" indent="0">
              <a:buNone/>
              <a:defRPr sz="1344">
                <a:solidFill>
                  <a:schemeClr val="tx1">
                    <a:tint val="75000"/>
                  </a:schemeClr>
                </a:solidFill>
              </a:defRPr>
            </a:lvl7pPr>
            <a:lvl8pPr marL="2687696" indent="0">
              <a:buNone/>
              <a:defRPr sz="1344">
                <a:solidFill>
                  <a:schemeClr val="tx1">
                    <a:tint val="75000"/>
                  </a:schemeClr>
                </a:solidFill>
              </a:defRPr>
            </a:lvl8pPr>
            <a:lvl9pPr marL="3071652" indent="0">
              <a:buNone/>
              <a:defRPr sz="13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11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7350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306638"/>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411865"/>
            <a:ext cx="4331735"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4" name="Content Placeholder 3"/>
          <p:cNvSpPr>
            <a:spLocks noGrp="1"/>
          </p:cNvSpPr>
          <p:nvPr>
            <p:ph sz="half" idx="2"/>
          </p:nvPr>
        </p:nvSpPr>
        <p:spPr>
          <a:xfrm>
            <a:off x="705291" y="2103799"/>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65"/>
            <a:ext cx="4353068"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6" name="Content Placeholder 5"/>
          <p:cNvSpPr>
            <a:spLocks noGrp="1"/>
          </p:cNvSpPr>
          <p:nvPr>
            <p:ph sz="quarter" idx="4"/>
          </p:nvPr>
        </p:nvSpPr>
        <p:spPr>
          <a:xfrm>
            <a:off x="5183684" y="2103799"/>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5072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5128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4074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83963"/>
            <a:ext cx="3302465" cy="1343872"/>
          </a:xfrm>
        </p:spPr>
        <p:txBody>
          <a:bodyPr anchor="b"/>
          <a:lstStyle>
            <a:lvl1pPr>
              <a:defRPr sz="2687"/>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687"/>
            </a:lvl1pPr>
            <a:lvl2pPr>
              <a:defRPr sz="2351"/>
            </a:lvl2pPr>
            <a:lvl3pPr>
              <a:defRPr sz="2016"/>
            </a:lvl3pPr>
            <a:lvl4pPr>
              <a:defRPr sz="1680"/>
            </a:lvl4pPr>
            <a:lvl5pPr>
              <a:defRPr sz="1680"/>
            </a:lvl5pPr>
            <a:lvl6pPr>
              <a:defRPr sz="1680"/>
            </a:lvl6pPr>
            <a:lvl7pPr>
              <a:defRPr sz="1680"/>
            </a:lvl7pPr>
            <a:lvl8pPr>
              <a:defRPr sz="1680"/>
            </a:lvl8pPr>
            <a:lvl9pPr>
              <a:defRPr sz="1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727835"/>
            <a:ext cx="3302465" cy="3201028"/>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3092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83963"/>
            <a:ext cx="3302465" cy="1343872"/>
          </a:xfrm>
        </p:spPr>
        <p:txBody>
          <a:bodyPr anchor="b"/>
          <a:lstStyle>
            <a:lvl1pPr>
              <a:defRPr sz="268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687"/>
            </a:lvl1pPr>
            <a:lvl2pPr marL="383957" indent="0">
              <a:buNone/>
              <a:defRPr sz="2351"/>
            </a:lvl2pPr>
            <a:lvl3pPr marL="767913" indent="0">
              <a:buNone/>
              <a:defRPr sz="2016"/>
            </a:lvl3pPr>
            <a:lvl4pPr marL="1151870" indent="0">
              <a:buNone/>
              <a:defRPr sz="1680"/>
            </a:lvl4pPr>
            <a:lvl5pPr marL="1535826" indent="0">
              <a:buNone/>
              <a:defRPr sz="1680"/>
            </a:lvl5pPr>
            <a:lvl6pPr marL="1919783" indent="0">
              <a:buNone/>
              <a:defRPr sz="1680"/>
            </a:lvl6pPr>
            <a:lvl7pPr marL="2303739" indent="0">
              <a:buNone/>
              <a:defRPr sz="1680"/>
            </a:lvl7pPr>
            <a:lvl8pPr marL="2687696" indent="0">
              <a:buNone/>
              <a:defRPr sz="1680"/>
            </a:lvl8pPr>
            <a:lvl9pPr marL="3071652" indent="0">
              <a:buNone/>
              <a:defRPr sz="1680"/>
            </a:lvl9pPr>
          </a:lstStyle>
          <a:p>
            <a:r>
              <a:rPr lang="en-US"/>
              <a:t>Click icon to add picture</a:t>
            </a:r>
            <a:endParaRPr lang="en-US" dirty="0"/>
          </a:p>
        </p:txBody>
      </p:sp>
      <p:sp>
        <p:nvSpPr>
          <p:cNvPr id="4" name="Text Placeholder 3"/>
          <p:cNvSpPr>
            <a:spLocks noGrp="1"/>
          </p:cNvSpPr>
          <p:nvPr>
            <p:ph type="body" sz="half" idx="2"/>
          </p:nvPr>
        </p:nvSpPr>
        <p:spPr>
          <a:xfrm>
            <a:off x="705291" y="1727835"/>
            <a:ext cx="3302465" cy="3201028"/>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36466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306638"/>
            <a:ext cx="8831461" cy="11132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533187"/>
            <a:ext cx="8831461" cy="36543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5338158"/>
            <a:ext cx="2303859" cy="306637"/>
          </a:xfrm>
          <a:prstGeom prst="rect">
            <a:avLst/>
          </a:prstGeom>
        </p:spPr>
        <p:txBody>
          <a:bodyPr vert="horz" lIns="91440" tIns="45720" rIns="91440" bIns="45720" rtlCol="0" anchor="ctr"/>
          <a:lstStyle>
            <a:lvl1pPr algn="l">
              <a:defRPr sz="1008">
                <a:solidFill>
                  <a:schemeClr val="tx1">
                    <a:tint val="75000"/>
                  </a:schemeClr>
                </a:solidFill>
              </a:defRPr>
            </a:lvl1pPr>
          </a:lstStyle>
          <a:p>
            <a:fld id="{C764DE79-268F-4C1A-8933-263129D2AF90}" type="datetimeFigureOut">
              <a:rPr lang="en-US" smtClean="0"/>
              <a:t>11/7/2018</a:t>
            </a:fld>
            <a:endParaRPr lang="en-US" dirty="0"/>
          </a:p>
        </p:txBody>
      </p:sp>
      <p:sp>
        <p:nvSpPr>
          <p:cNvPr id="5" name="Footer Placeholder 4"/>
          <p:cNvSpPr>
            <a:spLocks noGrp="1"/>
          </p:cNvSpPr>
          <p:nvPr>
            <p:ph type="ftr" sz="quarter" idx="3"/>
          </p:nvPr>
        </p:nvSpPr>
        <p:spPr>
          <a:xfrm>
            <a:off x="3391793" y="5338158"/>
            <a:ext cx="3455789" cy="306637"/>
          </a:xfrm>
          <a:prstGeom prst="rect">
            <a:avLst/>
          </a:prstGeom>
        </p:spPr>
        <p:txBody>
          <a:bodyPr vert="horz" lIns="91440" tIns="45720" rIns="91440" bIns="45720" rtlCol="0" anchor="ctr"/>
          <a:lstStyle>
            <a:lvl1pPr algn="ctr">
              <a:defRPr sz="100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5338158"/>
            <a:ext cx="2303859" cy="306637"/>
          </a:xfrm>
          <a:prstGeom prst="rect">
            <a:avLst/>
          </a:prstGeom>
        </p:spPr>
        <p:txBody>
          <a:bodyPr vert="horz" lIns="91440" tIns="45720" rIns="91440" bIns="45720" rtlCol="0" anchor="ctr"/>
          <a:lstStyle>
            <a:lvl1pPr algn="r">
              <a:defRPr sz="1008">
                <a:solidFill>
                  <a:schemeClr val="tx1">
                    <a:tint val="75000"/>
                  </a:schemeClr>
                </a:solidFill>
              </a:defRPr>
            </a:lvl1pPr>
          </a:lstStyle>
          <a:p>
            <a:fld id="{48F63A3B-78C7-47BE-AE5E-E10140E04643}" type="slidenum">
              <a:rPr lang="en-US" smtClean="0"/>
              <a:t>‹#›</a:t>
            </a:fld>
            <a:endParaRPr lang="en-US" dirty="0"/>
          </a:p>
        </p:txBody>
      </p:sp>
    </p:spTree>
    <p:custDataLst>
      <p:tags r:id="rId18"/>
    </p:custDataLst>
    <p:extLst>
      <p:ext uri="{BB962C8B-B14F-4D97-AF65-F5344CB8AC3E}">
        <p14:creationId xmlns:p14="http://schemas.microsoft.com/office/powerpoint/2010/main" val="26555721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65" r:id="rId12"/>
    <p:sldLayoutId id="2147483661" r:id="rId13"/>
    <p:sldLayoutId id="2147483652" r:id="rId14"/>
    <p:sldLayoutId id="2147483664" r:id="rId15"/>
    <p:sldLayoutId id="2147483660" r:id="rId16"/>
  </p:sldLayoutIdLst>
  <p:txStyles>
    <p:titleStyle>
      <a:lvl1pPr algn="l" defTabSz="767913" rtl="0" eaLnBrk="1" latinLnBrk="0" hangingPunct="1">
        <a:lnSpc>
          <a:spcPct val="90000"/>
        </a:lnSpc>
        <a:spcBef>
          <a:spcPct val="0"/>
        </a:spcBef>
        <a:buNone/>
        <a:defRPr sz="3695" kern="1200">
          <a:solidFill>
            <a:schemeClr val="tx1"/>
          </a:solidFill>
          <a:latin typeface="+mj-lt"/>
          <a:ea typeface="+mj-ea"/>
          <a:cs typeface="+mj-cs"/>
        </a:defRPr>
      </a:lvl1pPr>
    </p:titleStyle>
    <p:bodyStyle>
      <a:lvl1pPr marL="191978" indent="-191978" algn="l" defTabSz="767913" rtl="0" eaLnBrk="1" latinLnBrk="0" hangingPunct="1">
        <a:lnSpc>
          <a:spcPct val="90000"/>
        </a:lnSpc>
        <a:spcBef>
          <a:spcPts val="840"/>
        </a:spcBef>
        <a:buFont typeface="Arial" panose="020B0604020202020204" pitchFamily="34" charset="0"/>
        <a:buChar char="•"/>
        <a:defRPr sz="2351" kern="1200">
          <a:solidFill>
            <a:schemeClr val="tx1"/>
          </a:solidFill>
          <a:latin typeface="+mn-lt"/>
          <a:ea typeface="+mn-ea"/>
          <a:cs typeface="+mn-cs"/>
        </a:defRPr>
      </a:lvl1pPr>
      <a:lvl2pPr marL="575935" indent="-191978" algn="l" defTabSz="767913" rtl="0" eaLnBrk="1" latinLnBrk="0" hangingPunct="1">
        <a:lnSpc>
          <a:spcPct val="90000"/>
        </a:lnSpc>
        <a:spcBef>
          <a:spcPts val="420"/>
        </a:spcBef>
        <a:buFont typeface="Arial" panose="020B0604020202020204" pitchFamily="34" charset="0"/>
        <a:buChar char="•"/>
        <a:defRPr sz="2016" kern="1200">
          <a:solidFill>
            <a:schemeClr val="tx1"/>
          </a:solidFill>
          <a:latin typeface="+mn-lt"/>
          <a:ea typeface="+mn-ea"/>
          <a:cs typeface="+mn-cs"/>
        </a:defRPr>
      </a:lvl2pPr>
      <a:lvl3pPr marL="959891" indent="-191978" algn="l" defTabSz="767913" rtl="0" eaLnBrk="1" latinLnBrk="0" hangingPunct="1">
        <a:lnSpc>
          <a:spcPct val="90000"/>
        </a:lnSpc>
        <a:spcBef>
          <a:spcPts val="420"/>
        </a:spcBef>
        <a:buFont typeface="Arial" panose="020B0604020202020204" pitchFamily="34" charset="0"/>
        <a:buChar char="•"/>
        <a:defRPr sz="1680" kern="1200">
          <a:solidFill>
            <a:schemeClr val="tx1"/>
          </a:solidFill>
          <a:latin typeface="+mn-lt"/>
          <a:ea typeface="+mn-ea"/>
          <a:cs typeface="+mn-cs"/>
        </a:defRPr>
      </a:lvl3pPr>
      <a:lvl4pPr marL="134384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4pPr>
      <a:lvl5pPr marL="1727805"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5pPr>
      <a:lvl6pPr marL="211176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6pPr>
      <a:lvl7pPr marL="249571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7pPr>
      <a:lvl8pPr marL="2879674"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8pPr>
      <a:lvl9pPr marL="326363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9pPr>
    </p:bodyStyle>
    <p:otherStyle>
      <a:defPPr>
        <a:defRPr lang="en-US"/>
      </a:defPPr>
      <a:lvl1pPr marL="0" algn="l" defTabSz="767913" rtl="0" eaLnBrk="1" latinLnBrk="0" hangingPunct="1">
        <a:defRPr sz="1512" kern="1200">
          <a:solidFill>
            <a:schemeClr val="tx1"/>
          </a:solidFill>
          <a:latin typeface="+mn-lt"/>
          <a:ea typeface="+mn-ea"/>
          <a:cs typeface="+mn-cs"/>
        </a:defRPr>
      </a:lvl1pPr>
      <a:lvl2pPr marL="383957" algn="l" defTabSz="767913" rtl="0" eaLnBrk="1" latinLnBrk="0" hangingPunct="1">
        <a:defRPr sz="1512" kern="1200">
          <a:solidFill>
            <a:schemeClr val="tx1"/>
          </a:solidFill>
          <a:latin typeface="+mn-lt"/>
          <a:ea typeface="+mn-ea"/>
          <a:cs typeface="+mn-cs"/>
        </a:defRPr>
      </a:lvl2pPr>
      <a:lvl3pPr marL="767913" algn="l" defTabSz="767913" rtl="0" eaLnBrk="1" latinLnBrk="0" hangingPunct="1">
        <a:defRPr sz="1512" kern="1200">
          <a:solidFill>
            <a:schemeClr val="tx1"/>
          </a:solidFill>
          <a:latin typeface="+mn-lt"/>
          <a:ea typeface="+mn-ea"/>
          <a:cs typeface="+mn-cs"/>
        </a:defRPr>
      </a:lvl3pPr>
      <a:lvl4pPr marL="1151870" algn="l" defTabSz="767913" rtl="0" eaLnBrk="1" latinLnBrk="0" hangingPunct="1">
        <a:defRPr sz="1512" kern="1200">
          <a:solidFill>
            <a:schemeClr val="tx1"/>
          </a:solidFill>
          <a:latin typeface="+mn-lt"/>
          <a:ea typeface="+mn-ea"/>
          <a:cs typeface="+mn-cs"/>
        </a:defRPr>
      </a:lvl4pPr>
      <a:lvl5pPr marL="1535826" algn="l" defTabSz="767913" rtl="0" eaLnBrk="1" latinLnBrk="0" hangingPunct="1">
        <a:defRPr sz="1512" kern="1200">
          <a:solidFill>
            <a:schemeClr val="tx1"/>
          </a:solidFill>
          <a:latin typeface="+mn-lt"/>
          <a:ea typeface="+mn-ea"/>
          <a:cs typeface="+mn-cs"/>
        </a:defRPr>
      </a:lvl5pPr>
      <a:lvl6pPr marL="1919783" algn="l" defTabSz="767913" rtl="0" eaLnBrk="1" latinLnBrk="0" hangingPunct="1">
        <a:defRPr sz="1512" kern="1200">
          <a:solidFill>
            <a:schemeClr val="tx1"/>
          </a:solidFill>
          <a:latin typeface="+mn-lt"/>
          <a:ea typeface="+mn-ea"/>
          <a:cs typeface="+mn-cs"/>
        </a:defRPr>
      </a:lvl6pPr>
      <a:lvl7pPr marL="2303739" algn="l" defTabSz="767913" rtl="0" eaLnBrk="1" latinLnBrk="0" hangingPunct="1">
        <a:defRPr sz="1512" kern="1200">
          <a:solidFill>
            <a:schemeClr val="tx1"/>
          </a:solidFill>
          <a:latin typeface="+mn-lt"/>
          <a:ea typeface="+mn-ea"/>
          <a:cs typeface="+mn-cs"/>
        </a:defRPr>
      </a:lvl7pPr>
      <a:lvl8pPr marL="2687696" algn="l" defTabSz="767913" rtl="0" eaLnBrk="1" latinLnBrk="0" hangingPunct="1">
        <a:defRPr sz="1512" kern="1200">
          <a:solidFill>
            <a:schemeClr val="tx1"/>
          </a:solidFill>
          <a:latin typeface="+mn-lt"/>
          <a:ea typeface="+mn-ea"/>
          <a:cs typeface="+mn-cs"/>
        </a:defRPr>
      </a:lvl8pPr>
      <a:lvl9pPr marL="3071652" algn="l" defTabSz="767913" rtl="0" eaLnBrk="1" latinLnBrk="0" hangingPunct="1">
        <a:defRPr sz="15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8.xml"/><Relationship Id="rId7" Type="http://schemas.openxmlformats.org/officeDocument/2006/relationships/image" Target="../media/image8.sv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1.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12.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3.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7.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2.svg"/><Relationship Id="rId10" Type="http://schemas.openxmlformats.org/officeDocument/2006/relationships/image" Target="../media/image18.png"/><Relationship Id="rId4" Type="http://schemas.openxmlformats.org/officeDocument/2006/relationships/image" Target="../media/image1.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2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21.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22.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23.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24.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25.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26.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2.sv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2.sv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2.sv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2.sv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2.sv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2.sv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2.sv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2.sv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2.sv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1.xml"/><Relationship Id="rId5" Type="http://schemas.openxmlformats.org/officeDocument/2006/relationships/image" Target="../media/image2.sv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sv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6.png"/><Relationship Id="rId3" Type="http://schemas.openxmlformats.org/officeDocument/2006/relationships/notesSlide" Target="../notesSlides/notesSlide37.xml"/><Relationship Id="rId7" Type="http://schemas.openxmlformats.org/officeDocument/2006/relationships/image" Target="../media/image25.png"/><Relationship Id="rId12" Type="http://schemas.openxmlformats.org/officeDocument/2006/relationships/image" Target="../media/image13.png"/><Relationship Id="rId17" Type="http://schemas.openxmlformats.org/officeDocument/2006/relationships/image" Target="../media/image21.png"/><Relationship Id="rId2" Type="http://schemas.openxmlformats.org/officeDocument/2006/relationships/slideLayout" Target="../slideLayouts/slideLayout2.xml"/><Relationship Id="rId16" Type="http://schemas.openxmlformats.org/officeDocument/2006/relationships/image" Target="../media/image12.png"/><Relationship Id="rId1" Type="http://schemas.openxmlformats.org/officeDocument/2006/relationships/tags" Target="../tags/tag43.xml"/><Relationship Id="rId6" Type="http://schemas.openxmlformats.org/officeDocument/2006/relationships/image" Target="../media/image9.png"/><Relationship Id="rId11" Type="http://schemas.openxmlformats.org/officeDocument/2006/relationships/image" Target="../media/image11.png"/><Relationship Id="rId5" Type="http://schemas.openxmlformats.org/officeDocument/2006/relationships/image" Target="../media/image2.svg"/><Relationship Id="rId15" Type="http://schemas.openxmlformats.org/officeDocument/2006/relationships/image" Target="../media/image10.png"/><Relationship Id="rId10"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23.png"/><Relationship Id="rId14" Type="http://schemas.openxmlformats.org/officeDocument/2006/relationships/image" Target="../media/image22.png"/></Relationships>
</file>

<file path=ppt/slides/_rels/slide4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38.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image" Target="../media/image26.png"/><Relationship Id="rId5" Type="http://schemas.openxmlformats.org/officeDocument/2006/relationships/image" Target="../media/image11.png"/><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6.png"/><Relationship Id="rId3" Type="http://schemas.openxmlformats.org/officeDocument/2006/relationships/notesSlide" Target="../notesSlides/notesSlide39.xml"/><Relationship Id="rId7" Type="http://schemas.openxmlformats.org/officeDocument/2006/relationships/image" Target="../media/image25.png"/><Relationship Id="rId12" Type="http://schemas.openxmlformats.org/officeDocument/2006/relationships/image" Target="../media/image13.png"/><Relationship Id="rId17" Type="http://schemas.openxmlformats.org/officeDocument/2006/relationships/image" Target="../media/image21.png"/><Relationship Id="rId2" Type="http://schemas.openxmlformats.org/officeDocument/2006/relationships/slideLayout" Target="../slideLayouts/slideLayout2.xml"/><Relationship Id="rId16" Type="http://schemas.openxmlformats.org/officeDocument/2006/relationships/image" Target="../media/image12.png"/><Relationship Id="rId1" Type="http://schemas.openxmlformats.org/officeDocument/2006/relationships/tags" Target="../tags/tag45.xml"/><Relationship Id="rId6" Type="http://schemas.openxmlformats.org/officeDocument/2006/relationships/image" Target="../media/image9.png"/><Relationship Id="rId11" Type="http://schemas.openxmlformats.org/officeDocument/2006/relationships/image" Target="../media/image11.png"/><Relationship Id="rId5" Type="http://schemas.openxmlformats.org/officeDocument/2006/relationships/image" Target="../media/image2.svg"/><Relationship Id="rId15" Type="http://schemas.openxmlformats.org/officeDocument/2006/relationships/image" Target="../media/image10.png"/><Relationship Id="rId10"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23.png"/><Relationship Id="rId1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image" Target="../media/image21.png"/><Relationship Id="rId5" Type="http://schemas.openxmlformats.org/officeDocument/2006/relationships/image" Target="../media/image26.pn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6.png"/><Relationship Id="rId3" Type="http://schemas.openxmlformats.org/officeDocument/2006/relationships/notesSlide" Target="../notesSlides/notesSlide41.xml"/><Relationship Id="rId7" Type="http://schemas.openxmlformats.org/officeDocument/2006/relationships/image" Target="../media/image25.png"/><Relationship Id="rId12" Type="http://schemas.openxmlformats.org/officeDocument/2006/relationships/image" Target="../media/image13.png"/><Relationship Id="rId17" Type="http://schemas.openxmlformats.org/officeDocument/2006/relationships/image" Target="../media/image21.png"/><Relationship Id="rId2" Type="http://schemas.openxmlformats.org/officeDocument/2006/relationships/slideLayout" Target="../slideLayouts/slideLayout2.xml"/><Relationship Id="rId16" Type="http://schemas.openxmlformats.org/officeDocument/2006/relationships/image" Target="../media/image12.png"/><Relationship Id="rId1" Type="http://schemas.openxmlformats.org/officeDocument/2006/relationships/tags" Target="../tags/tag47.xml"/><Relationship Id="rId6" Type="http://schemas.openxmlformats.org/officeDocument/2006/relationships/image" Target="../media/image9.png"/><Relationship Id="rId11" Type="http://schemas.openxmlformats.org/officeDocument/2006/relationships/image" Target="../media/image11.png"/><Relationship Id="rId5" Type="http://schemas.openxmlformats.org/officeDocument/2006/relationships/image" Target="../media/image2.svg"/><Relationship Id="rId15" Type="http://schemas.openxmlformats.org/officeDocument/2006/relationships/image" Target="../media/image10.png"/><Relationship Id="rId10"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23.png"/><Relationship Id="rId14" Type="http://schemas.openxmlformats.org/officeDocument/2006/relationships/image" Target="../media/image22.png"/></Relationships>
</file>

<file path=ppt/slides/_rels/slide4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42.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48.xml"/><Relationship Id="rId6" Type="http://schemas.openxmlformats.org/officeDocument/2006/relationships/image" Target="../media/image21.png"/><Relationship Id="rId5" Type="http://schemas.openxmlformats.org/officeDocument/2006/relationships/image" Target="../media/image26.pn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World of Electrician</a:t>
            </a:r>
          </a:p>
        </p:txBody>
      </p:sp>
      <p:sp>
        <p:nvSpPr>
          <p:cNvPr id="3" name="Subtitle 2"/>
          <p:cNvSpPr>
            <a:spLocks noGrp="1"/>
          </p:cNvSpPr>
          <p:nvPr>
            <p:ph type="subTitle" idx="1"/>
          </p:nvPr>
        </p:nvSpPr>
        <p:spPr/>
        <p:txBody>
          <a:bodyPr/>
          <a:lstStyle/>
          <a:p>
            <a:r>
              <a:rPr lang="en-GB" dirty="0"/>
              <a:t>Topic 3- General Basic Safety</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0A667-94A1-4FBC-AF26-71D04322680E}"/>
              </a:ext>
            </a:extLst>
          </p:cNvPr>
          <p:cNvSpPr>
            <a:spLocks noGrp="1"/>
          </p:cNvSpPr>
          <p:nvPr>
            <p:ph type="title"/>
          </p:nvPr>
        </p:nvSpPr>
        <p:spPr/>
        <p:txBody>
          <a:bodyPr/>
          <a:lstStyle/>
          <a:p>
            <a:r>
              <a:rPr lang="en-ZA" dirty="0"/>
              <a:t>PPE for Electricians</a:t>
            </a:r>
          </a:p>
        </p:txBody>
      </p:sp>
      <p:sp>
        <p:nvSpPr>
          <p:cNvPr id="15" name="Content Placeholder 2">
            <a:extLst>
              <a:ext uri="{FF2B5EF4-FFF2-40B4-BE49-F238E27FC236}">
                <a16:creationId xmlns:a16="http://schemas.microsoft.com/office/drawing/2014/main" id="{E6B48A68-D63E-47E3-B3D9-72F282FD644C}"/>
              </a:ext>
            </a:extLst>
          </p:cNvPr>
          <p:cNvSpPr>
            <a:spLocks noGrp="1"/>
          </p:cNvSpPr>
          <p:nvPr>
            <p:ph idx="1"/>
          </p:nvPr>
        </p:nvSpPr>
        <p:spPr>
          <a:xfrm>
            <a:off x="814370" y="1419865"/>
            <a:ext cx="9330380" cy="3654318"/>
          </a:xfrm>
        </p:spPr>
        <p:txBody>
          <a:bodyPr/>
          <a:lstStyle/>
          <a:p>
            <a:pPr marL="0" indent="0">
              <a:buNone/>
            </a:pPr>
            <a:r>
              <a:rPr lang="en-ZA" dirty="0"/>
              <a:t>In the next section we will cover the PPE for Electricians, followed by a quiz. You have a choice, you can either look review the PPE and then do the quiz or if you think you know the PPE you can go straight to the quiz. </a:t>
            </a:r>
          </a:p>
        </p:txBody>
      </p:sp>
      <p:sp>
        <p:nvSpPr>
          <p:cNvPr id="4" name="Rectangle 3">
            <a:extLst>
              <a:ext uri="{FF2B5EF4-FFF2-40B4-BE49-F238E27FC236}">
                <a16:creationId xmlns:a16="http://schemas.microsoft.com/office/drawing/2014/main" id="{E0524309-8BFC-4985-85BB-109184715205}"/>
              </a:ext>
            </a:extLst>
          </p:cNvPr>
          <p:cNvSpPr/>
          <p:nvPr/>
        </p:nvSpPr>
        <p:spPr>
          <a:xfrm>
            <a:off x="1866900" y="3954358"/>
            <a:ext cx="2819400" cy="11132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a:t>I want to review the different types of PPE</a:t>
            </a:r>
          </a:p>
        </p:txBody>
      </p:sp>
      <p:sp>
        <p:nvSpPr>
          <p:cNvPr id="16" name="Rectangle 15">
            <a:extLst>
              <a:ext uri="{FF2B5EF4-FFF2-40B4-BE49-F238E27FC236}">
                <a16:creationId xmlns:a16="http://schemas.microsoft.com/office/drawing/2014/main" id="{3157DC75-8360-4BF7-AD4C-E0E5CBE052A1}"/>
              </a:ext>
            </a:extLst>
          </p:cNvPr>
          <p:cNvSpPr/>
          <p:nvPr/>
        </p:nvSpPr>
        <p:spPr>
          <a:xfrm>
            <a:off x="6127695" y="3954357"/>
            <a:ext cx="2819400" cy="11132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a:t>I want to go straight to the quiz. </a:t>
            </a:r>
          </a:p>
        </p:txBody>
      </p:sp>
      <p:pic>
        <p:nvPicPr>
          <p:cNvPr id="7" name="Graphic 6" descr="Checklist">
            <a:extLst>
              <a:ext uri="{FF2B5EF4-FFF2-40B4-BE49-F238E27FC236}">
                <a16:creationId xmlns:a16="http://schemas.microsoft.com/office/drawing/2014/main" id="{5C44A7CF-105B-400D-AC66-1B23E9E442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13295" y="3991492"/>
            <a:ext cx="914400" cy="914400"/>
          </a:xfrm>
          <a:prstGeom prst="rect">
            <a:avLst/>
          </a:prstGeom>
        </p:spPr>
      </p:pic>
      <p:pic>
        <p:nvPicPr>
          <p:cNvPr id="9" name="Graphic 8" descr="Magnifying glass">
            <a:extLst>
              <a:ext uri="{FF2B5EF4-FFF2-40B4-BE49-F238E27FC236}">
                <a16:creationId xmlns:a16="http://schemas.microsoft.com/office/drawing/2014/main" id="{F2552824-A5E9-441F-BD07-BC40DCC043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2500" y="3991492"/>
            <a:ext cx="914400" cy="914400"/>
          </a:xfrm>
          <a:prstGeom prst="rect">
            <a:avLst/>
          </a:prstGeom>
        </p:spPr>
      </p:pic>
      <p:sp>
        <p:nvSpPr>
          <p:cNvPr id="12" name="Rectangle 11">
            <a:extLst>
              <a:ext uri="{FF2B5EF4-FFF2-40B4-BE49-F238E27FC236}">
                <a16:creationId xmlns:a16="http://schemas.microsoft.com/office/drawing/2014/main" id="{E4693EA5-E1DB-488D-994F-65BD0DC8EE6D}"/>
              </a:ext>
            </a:extLst>
          </p:cNvPr>
          <p:cNvSpPr/>
          <p:nvPr/>
        </p:nvSpPr>
        <p:spPr>
          <a:xfrm>
            <a:off x="1355692" y="2706847"/>
            <a:ext cx="8382035" cy="461665"/>
          </a:xfrm>
          <a:prstGeom prst="rect">
            <a:avLst/>
          </a:prstGeom>
          <a:solidFill>
            <a:schemeClr val="tx2">
              <a:lumMod val="40000"/>
              <a:lumOff val="60000"/>
            </a:schemeClr>
          </a:solidFill>
        </p:spPr>
        <p:txBody>
          <a:bodyPr wrap="square">
            <a:spAutoFit/>
          </a:bodyPr>
          <a:lstStyle/>
          <a:p>
            <a:r>
              <a:rPr lang="en-GB" sz="2400" i="1" dirty="0"/>
              <a:t>Click on the boxes below to select your choice. </a:t>
            </a:r>
          </a:p>
        </p:txBody>
      </p:sp>
      <p:pic>
        <p:nvPicPr>
          <p:cNvPr id="13" name="Graphic 12" descr="User">
            <a:extLst>
              <a:ext uri="{FF2B5EF4-FFF2-40B4-BE49-F238E27FC236}">
                <a16:creationId xmlns:a16="http://schemas.microsoft.com/office/drawing/2014/main" id="{E6F13729-BA71-4F6A-B1E8-AB87BEAD6E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1647" y="2722963"/>
            <a:ext cx="854046" cy="854046"/>
          </a:xfrm>
          <a:prstGeom prst="rect">
            <a:avLst/>
          </a:prstGeom>
        </p:spPr>
      </p:pic>
    </p:spTree>
    <p:custDataLst>
      <p:tags r:id="rId1"/>
    </p:custDataLst>
    <p:extLst>
      <p:ext uri="{BB962C8B-B14F-4D97-AF65-F5344CB8AC3E}">
        <p14:creationId xmlns:p14="http://schemas.microsoft.com/office/powerpoint/2010/main" val="555961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B57DCB-5DB7-406D-BFBB-A7B009DA683D}"/>
              </a:ext>
            </a:extLst>
          </p:cNvPr>
          <p:cNvSpPr/>
          <p:nvPr/>
        </p:nvSpPr>
        <p:spPr>
          <a:xfrm>
            <a:off x="350372" y="4021215"/>
            <a:ext cx="1800644" cy="35200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Hand protection </a:t>
            </a:r>
          </a:p>
        </p:txBody>
      </p:sp>
      <p:sp>
        <p:nvSpPr>
          <p:cNvPr id="9" name="Rectangle 8">
            <a:extLst>
              <a:ext uri="{FF2B5EF4-FFF2-40B4-BE49-F238E27FC236}">
                <a16:creationId xmlns:a16="http://schemas.microsoft.com/office/drawing/2014/main" id="{75B4900D-D0D0-4C64-A7DB-34ED55B3FF24}"/>
              </a:ext>
            </a:extLst>
          </p:cNvPr>
          <p:cNvSpPr/>
          <p:nvPr/>
        </p:nvSpPr>
        <p:spPr>
          <a:xfrm>
            <a:off x="350372" y="4466893"/>
            <a:ext cx="1800644" cy="36732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Foot protection</a:t>
            </a:r>
          </a:p>
        </p:txBody>
      </p:sp>
      <p:sp>
        <p:nvSpPr>
          <p:cNvPr id="12" name="Rectangle 11">
            <a:extLst>
              <a:ext uri="{FF2B5EF4-FFF2-40B4-BE49-F238E27FC236}">
                <a16:creationId xmlns:a16="http://schemas.microsoft.com/office/drawing/2014/main" id="{0DC1675F-5438-4425-A1BB-E207F3DAF42A}"/>
              </a:ext>
            </a:extLst>
          </p:cNvPr>
          <p:cNvSpPr/>
          <p:nvPr/>
        </p:nvSpPr>
        <p:spPr>
          <a:xfrm>
            <a:off x="5008254" y="4962231"/>
            <a:ext cx="2377803" cy="28332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Eye and face protection </a:t>
            </a:r>
          </a:p>
        </p:txBody>
      </p:sp>
      <p:sp>
        <p:nvSpPr>
          <p:cNvPr id="14" name="Rectangle 13">
            <a:extLst>
              <a:ext uri="{FF2B5EF4-FFF2-40B4-BE49-F238E27FC236}">
                <a16:creationId xmlns:a16="http://schemas.microsoft.com/office/drawing/2014/main" id="{622414C9-87A4-4CCB-AB92-23F423D2BB32}"/>
              </a:ext>
            </a:extLst>
          </p:cNvPr>
          <p:cNvSpPr/>
          <p:nvPr/>
        </p:nvSpPr>
        <p:spPr>
          <a:xfrm>
            <a:off x="6910286" y="3526007"/>
            <a:ext cx="2074016" cy="35200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Hearing protection </a:t>
            </a:r>
          </a:p>
        </p:txBody>
      </p:sp>
      <p:sp>
        <p:nvSpPr>
          <p:cNvPr id="15" name="Rectangle 14">
            <a:extLst>
              <a:ext uri="{FF2B5EF4-FFF2-40B4-BE49-F238E27FC236}">
                <a16:creationId xmlns:a16="http://schemas.microsoft.com/office/drawing/2014/main" id="{101FEA38-DDA0-4F60-8F84-75585C110408}"/>
              </a:ext>
            </a:extLst>
          </p:cNvPr>
          <p:cNvSpPr/>
          <p:nvPr/>
        </p:nvSpPr>
        <p:spPr>
          <a:xfrm>
            <a:off x="5008254" y="4534611"/>
            <a:ext cx="2319372" cy="35200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Head protection </a:t>
            </a:r>
          </a:p>
        </p:txBody>
      </p:sp>
      <p:sp>
        <p:nvSpPr>
          <p:cNvPr id="19" name="Rectangle 18">
            <a:extLst>
              <a:ext uri="{FF2B5EF4-FFF2-40B4-BE49-F238E27FC236}">
                <a16:creationId xmlns:a16="http://schemas.microsoft.com/office/drawing/2014/main" id="{FDDE9E20-7C7F-49E5-B1E0-6292EC23DC41}"/>
              </a:ext>
            </a:extLst>
          </p:cNvPr>
          <p:cNvSpPr/>
          <p:nvPr/>
        </p:nvSpPr>
        <p:spPr>
          <a:xfrm>
            <a:off x="2262832" y="4021215"/>
            <a:ext cx="2476839" cy="35200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Safety harness</a:t>
            </a:r>
          </a:p>
        </p:txBody>
      </p:sp>
      <p:sp>
        <p:nvSpPr>
          <p:cNvPr id="20" name="Rectangle 19">
            <a:extLst>
              <a:ext uri="{FF2B5EF4-FFF2-40B4-BE49-F238E27FC236}">
                <a16:creationId xmlns:a16="http://schemas.microsoft.com/office/drawing/2014/main" id="{10ADE1B1-106D-4103-B4FE-07316A04908A}"/>
              </a:ext>
            </a:extLst>
          </p:cNvPr>
          <p:cNvSpPr/>
          <p:nvPr/>
        </p:nvSpPr>
        <p:spPr>
          <a:xfrm>
            <a:off x="2439692" y="4496205"/>
            <a:ext cx="2458308" cy="7836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Protection against inhalation of hazardous substances</a:t>
            </a:r>
          </a:p>
        </p:txBody>
      </p:sp>
      <p:pic>
        <p:nvPicPr>
          <p:cNvPr id="5" name="Picture 4">
            <a:extLst>
              <a:ext uri="{FF2B5EF4-FFF2-40B4-BE49-F238E27FC236}">
                <a16:creationId xmlns:a16="http://schemas.microsoft.com/office/drawing/2014/main" id="{8AF53B42-DE74-42E4-A885-1E81684F40D5}"/>
              </a:ext>
            </a:extLst>
          </p:cNvPr>
          <p:cNvPicPr>
            <a:picLocks noChangeAspect="1"/>
          </p:cNvPicPr>
          <p:nvPr/>
        </p:nvPicPr>
        <p:blipFill>
          <a:blip r:embed="rId4"/>
          <a:stretch>
            <a:fillRect/>
          </a:stretch>
        </p:blipFill>
        <p:spPr>
          <a:xfrm>
            <a:off x="8252144" y="102055"/>
            <a:ext cx="1581150" cy="5143500"/>
          </a:xfrm>
          <a:prstGeom prst="rect">
            <a:avLst/>
          </a:prstGeom>
        </p:spPr>
      </p:pic>
      <p:sp>
        <p:nvSpPr>
          <p:cNvPr id="13" name="Rectangle 12">
            <a:extLst>
              <a:ext uri="{FF2B5EF4-FFF2-40B4-BE49-F238E27FC236}">
                <a16:creationId xmlns:a16="http://schemas.microsoft.com/office/drawing/2014/main" id="{4E6E2EFE-CB0B-4C14-B5E5-13E2CEDDB145}"/>
              </a:ext>
            </a:extLst>
          </p:cNvPr>
          <p:cNvSpPr/>
          <p:nvPr/>
        </p:nvSpPr>
        <p:spPr>
          <a:xfrm>
            <a:off x="997033" y="2154268"/>
            <a:ext cx="6316453" cy="1200329"/>
          </a:xfrm>
          <a:prstGeom prst="rect">
            <a:avLst/>
          </a:prstGeom>
          <a:solidFill>
            <a:schemeClr val="tx2">
              <a:lumMod val="40000"/>
              <a:lumOff val="60000"/>
            </a:schemeClr>
          </a:solidFill>
        </p:spPr>
        <p:txBody>
          <a:bodyPr wrap="square">
            <a:spAutoFit/>
          </a:bodyPr>
          <a:lstStyle/>
          <a:p>
            <a:r>
              <a:rPr lang="en-GB" sz="2400" i="1" dirty="0"/>
              <a:t>Drag and drop the types of PPE you think </a:t>
            </a:r>
            <a:r>
              <a:rPr lang="en-GB" sz="2400" i="1" dirty="0" err="1"/>
              <a:t>Thabelo</a:t>
            </a:r>
            <a:r>
              <a:rPr lang="en-GB" sz="2400" i="1" dirty="0"/>
              <a:t> will need onto the image of </a:t>
            </a:r>
            <a:r>
              <a:rPr lang="en-GB" sz="2400" i="1" dirty="0" err="1"/>
              <a:t>Thabelo</a:t>
            </a:r>
            <a:r>
              <a:rPr lang="en-GB" sz="2400" i="1" dirty="0"/>
              <a:t> and click submit. </a:t>
            </a:r>
          </a:p>
        </p:txBody>
      </p:sp>
      <p:pic>
        <p:nvPicPr>
          <p:cNvPr id="16" name="Graphic 15" descr="User">
            <a:extLst>
              <a:ext uri="{FF2B5EF4-FFF2-40B4-BE49-F238E27FC236}">
                <a16:creationId xmlns:a16="http://schemas.microsoft.com/office/drawing/2014/main" id="{56108B28-B0DE-4BF2-8970-7EB669AD46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344" y="2154268"/>
            <a:ext cx="854046" cy="854046"/>
          </a:xfrm>
          <a:prstGeom prst="rect">
            <a:avLst/>
          </a:prstGeom>
        </p:spPr>
      </p:pic>
      <p:sp>
        <p:nvSpPr>
          <p:cNvPr id="21" name="Title 1">
            <a:extLst>
              <a:ext uri="{FF2B5EF4-FFF2-40B4-BE49-F238E27FC236}">
                <a16:creationId xmlns:a16="http://schemas.microsoft.com/office/drawing/2014/main" id="{B9469427-C9DC-45E6-8F12-D613EC5CF330}"/>
              </a:ext>
            </a:extLst>
          </p:cNvPr>
          <p:cNvSpPr>
            <a:spLocks noGrp="1"/>
          </p:cNvSpPr>
          <p:nvPr>
            <p:ph type="title"/>
          </p:nvPr>
        </p:nvSpPr>
        <p:spPr>
          <a:xfrm>
            <a:off x="703957" y="306638"/>
            <a:ext cx="8831461" cy="1113227"/>
          </a:xfrm>
        </p:spPr>
        <p:txBody>
          <a:bodyPr/>
          <a:lstStyle/>
          <a:p>
            <a:r>
              <a:rPr lang="en-ZA" dirty="0"/>
              <a:t>PPE overview</a:t>
            </a:r>
          </a:p>
        </p:txBody>
      </p:sp>
      <p:sp>
        <p:nvSpPr>
          <p:cNvPr id="18" name="Rectangle 17">
            <a:extLst>
              <a:ext uri="{FF2B5EF4-FFF2-40B4-BE49-F238E27FC236}">
                <a16:creationId xmlns:a16="http://schemas.microsoft.com/office/drawing/2014/main" id="{9846072B-8C13-4C7A-BAFA-81645B9964B1}"/>
              </a:ext>
            </a:extLst>
          </p:cNvPr>
          <p:cNvSpPr/>
          <p:nvPr/>
        </p:nvSpPr>
        <p:spPr>
          <a:xfrm>
            <a:off x="350372" y="4927891"/>
            <a:ext cx="1950978" cy="35200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Protective clothing</a:t>
            </a:r>
          </a:p>
        </p:txBody>
      </p:sp>
      <p:sp>
        <p:nvSpPr>
          <p:cNvPr id="22" name="Content Placeholder 2">
            <a:extLst>
              <a:ext uri="{FF2B5EF4-FFF2-40B4-BE49-F238E27FC236}">
                <a16:creationId xmlns:a16="http://schemas.microsoft.com/office/drawing/2014/main" id="{9BE0EF71-E455-4669-A040-177E11510AF3}"/>
              </a:ext>
            </a:extLst>
          </p:cNvPr>
          <p:cNvSpPr>
            <a:spLocks noGrp="1"/>
          </p:cNvSpPr>
          <p:nvPr>
            <p:ph idx="1"/>
          </p:nvPr>
        </p:nvSpPr>
        <p:spPr>
          <a:xfrm>
            <a:off x="703956" y="1292557"/>
            <a:ext cx="6938487" cy="972848"/>
          </a:xfrm>
        </p:spPr>
        <p:txBody>
          <a:bodyPr>
            <a:normAutofit/>
          </a:bodyPr>
          <a:lstStyle/>
          <a:p>
            <a:pPr marL="0" indent="0">
              <a:buNone/>
            </a:pPr>
            <a:r>
              <a:rPr lang="en-ZA" dirty="0"/>
              <a:t>This is </a:t>
            </a:r>
            <a:r>
              <a:rPr lang="en-ZA" dirty="0" err="1"/>
              <a:t>Thabelo</a:t>
            </a:r>
            <a:r>
              <a:rPr lang="en-ZA" dirty="0"/>
              <a:t>. He is a new apprentice electrician. What types of PPE will he need to do his job safely? </a:t>
            </a:r>
          </a:p>
        </p:txBody>
      </p:sp>
      <p:sp>
        <p:nvSpPr>
          <p:cNvPr id="23" name="Rectangle 22">
            <a:extLst>
              <a:ext uri="{FF2B5EF4-FFF2-40B4-BE49-F238E27FC236}">
                <a16:creationId xmlns:a16="http://schemas.microsoft.com/office/drawing/2014/main" id="{1259AF3A-FD0F-4AEF-BA71-6F67D7BD9474}"/>
              </a:ext>
            </a:extLst>
          </p:cNvPr>
          <p:cNvSpPr/>
          <p:nvPr/>
        </p:nvSpPr>
        <p:spPr>
          <a:xfrm>
            <a:off x="365676" y="3533922"/>
            <a:ext cx="2074016" cy="35200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Nail protection </a:t>
            </a:r>
          </a:p>
        </p:txBody>
      </p:sp>
      <p:sp>
        <p:nvSpPr>
          <p:cNvPr id="24" name="Rectangle 23">
            <a:extLst>
              <a:ext uri="{FF2B5EF4-FFF2-40B4-BE49-F238E27FC236}">
                <a16:creationId xmlns:a16="http://schemas.microsoft.com/office/drawing/2014/main" id="{AF12F679-3D48-42CC-AAA3-219BC2C37AEF}"/>
              </a:ext>
            </a:extLst>
          </p:cNvPr>
          <p:cNvSpPr/>
          <p:nvPr/>
        </p:nvSpPr>
        <p:spPr>
          <a:xfrm>
            <a:off x="4851487" y="4026100"/>
            <a:ext cx="2074016" cy="35200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Knee guards</a:t>
            </a:r>
          </a:p>
        </p:txBody>
      </p:sp>
      <p:sp>
        <p:nvSpPr>
          <p:cNvPr id="25" name="Rectangle 24">
            <a:extLst>
              <a:ext uri="{FF2B5EF4-FFF2-40B4-BE49-F238E27FC236}">
                <a16:creationId xmlns:a16="http://schemas.microsoft.com/office/drawing/2014/main" id="{884A7B0B-5B29-42D3-B50B-5B37AE3BB48D}"/>
              </a:ext>
            </a:extLst>
          </p:cNvPr>
          <p:cNvSpPr/>
          <p:nvPr/>
        </p:nvSpPr>
        <p:spPr>
          <a:xfrm>
            <a:off x="2550168" y="3545717"/>
            <a:ext cx="2074016" cy="35200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Mouth guard </a:t>
            </a:r>
          </a:p>
        </p:txBody>
      </p:sp>
      <p:sp>
        <p:nvSpPr>
          <p:cNvPr id="26" name="Rectangle 25">
            <a:extLst>
              <a:ext uri="{FF2B5EF4-FFF2-40B4-BE49-F238E27FC236}">
                <a16:creationId xmlns:a16="http://schemas.microsoft.com/office/drawing/2014/main" id="{CB857407-CE52-4658-974B-624AF80D883C}"/>
              </a:ext>
            </a:extLst>
          </p:cNvPr>
          <p:cNvSpPr/>
          <p:nvPr/>
        </p:nvSpPr>
        <p:spPr>
          <a:xfrm>
            <a:off x="4739672" y="3545717"/>
            <a:ext cx="2074016" cy="35200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Protective vest </a:t>
            </a:r>
          </a:p>
        </p:txBody>
      </p:sp>
      <p:sp>
        <p:nvSpPr>
          <p:cNvPr id="27" name="Rectangle 26">
            <a:extLst>
              <a:ext uri="{FF2B5EF4-FFF2-40B4-BE49-F238E27FC236}">
                <a16:creationId xmlns:a16="http://schemas.microsoft.com/office/drawing/2014/main" id="{F3889E1D-CE8E-4043-99DF-2F1BCC29F0A1}"/>
              </a:ext>
            </a:extLst>
          </p:cNvPr>
          <p:cNvSpPr/>
          <p:nvPr/>
        </p:nvSpPr>
        <p:spPr>
          <a:xfrm>
            <a:off x="8252144" y="5245555"/>
            <a:ext cx="1581150" cy="4411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Submit</a:t>
            </a:r>
          </a:p>
        </p:txBody>
      </p:sp>
      <p:sp>
        <p:nvSpPr>
          <p:cNvPr id="28" name="Rectangle 27">
            <a:extLst>
              <a:ext uri="{FF2B5EF4-FFF2-40B4-BE49-F238E27FC236}">
                <a16:creationId xmlns:a16="http://schemas.microsoft.com/office/drawing/2014/main" id="{49AB94BC-B566-4DF3-B15F-EB9CD2CE26D0}"/>
              </a:ext>
            </a:extLst>
          </p:cNvPr>
          <p:cNvSpPr/>
          <p:nvPr/>
        </p:nvSpPr>
        <p:spPr>
          <a:xfrm>
            <a:off x="8705043" y="1292557"/>
            <a:ext cx="1534332" cy="7245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05</a:t>
            </a:r>
          </a:p>
        </p:txBody>
      </p:sp>
    </p:spTree>
    <p:custDataLst>
      <p:tags r:id="rId1"/>
    </p:custDataLst>
    <p:extLst>
      <p:ext uri="{BB962C8B-B14F-4D97-AF65-F5344CB8AC3E}">
        <p14:creationId xmlns:p14="http://schemas.microsoft.com/office/powerpoint/2010/main" val="29237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B57DCB-5DB7-406D-BFBB-A7B009DA683D}"/>
              </a:ext>
            </a:extLst>
          </p:cNvPr>
          <p:cNvSpPr/>
          <p:nvPr/>
        </p:nvSpPr>
        <p:spPr>
          <a:xfrm>
            <a:off x="4701280" y="3162474"/>
            <a:ext cx="1713109" cy="3520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Hand protection </a:t>
            </a:r>
          </a:p>
        </p:txBody>
      </p:sp>
      <p:sp>
        <p:nvSpPr>
          <p:cNvPr id="9" name="Rectangle 8">
            <a:extLst>
              <a:ext uri="{FF2B5EF4-FFF2-40B4-BE49-F238E27FC236}">
                <a16:creationId xmlns:a16="http://schemas.microsoft.com/office/drawing/2014/main" id="{75B4900D-D0D0-4C64-A7DB-34ED55B3FF24}"/>
              </a:ext>
            </a:extLst>
          </p:cNvPr>
          <p:cNvSpPr/>
          <p:nvPr/>
        </p:nvSpPr>
        <p:spPr>
          <a:xfrm>
            <a:off x="7506130" y="5240424"/>
            <a:ext cx="1950977" cy="36732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Foot protection</a:t>
            </a:r>
          </a:p>
        </p:txBody>
      </p:sp>
      <p:sp>
        <p:nvSpPr>
          <p:cNvPr id="12" name="Rectangle 11">
            <a:extLst>
              <a:ext uri="{FF2B5EF4-FFF2-40B4-BE49-F238E27FC236}">
                <a16:creationId xmlns:a16="http://schemas.microsoft.com/office/drawing/2014/main" id="{0DC1675F-5438-4425-A1BB-E207F3DAF42A}"/>
              </a:ext>
            </a:extLst>
          </p:cNvPr>
          <p:cNvSpPr/>
          <p:nvPr/>
        </p:nvSpPr>
        <p:spPr>
          <a:xfrm>
            <a:off x="4420327" y="889131"/>
            <a:ext cx="2377803" cy="2833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Eye and face protection </a:t>
            </a:r>
          </a:p>
        </p:txBody>
      </p:sp>
      <p:sp>
        <p:nvSpPr>
          <p:cNvPr id="14" name="Rectangle 13">
            <a:extLst>
              <a:ext uri="{FF2B5EF4-FFF2-40B4-BE49-F238E27FC236}">
                <a16:creationId xmlns:a16="http://schemas.microsoft.com/office/drawing/2014/main" id="{622414C9-87A4-4CCB-AB92-23F423D2BB32}"/>
              </a:ext>
            </a:extLst>
          </p:cNvPr>
          <p:cNvSpPr/>
          <p:nvPr/>
        </p:nvSpPr>
        <p:spPr>
          <a:xfrm>
            <a:off x="6890587" y="972457"/>
            <a:ext cx="2319372" cy="3018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Hearing protection </a:t>
            </a:r>
          </a:p>
        </p:txBody>
      </p:sp>
      <p:sp>
        <p:nvSpPr>
          <p:cNvPr id="15" name="Rectangle 14">
            <a:extLst>
              <a:ext uri="{FF2B5EF4-FFF2-40B4-BE49-F238E27FC236}">
                <a16:creationId xmlns:a16="http://schemas.microsoft.com/office/drawing/2014/main" id="{101FEA38-DDA0-4F60-8F84-75585C110408}"/>
              </a:ext>
            </a:extLst>
          </p:cNvPr>
          <p:cNvSpPr/>
          <p:nvPr/>
        </p:nvSpPr>
        <p:spPr>
          <a:xfrm>
            <a:off x="5815137" y="340759"/>
            <a:ext cx="2319372" cy="3871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Head protection </a:t>
            </a:r>
          </a:p>
        </p:txBody>
      </p:sp>
      <p:sp>
        <p:nvSpPr>
          <p:cNvPr id="19" name="Rectangle 18">
            <a:extLst>
              <a:ext uri="{FF2B5EF4-FFF2-40B4-BE49-F238E27FC236}">
                <a16:creationId xmlns:a16="http://schemas.microsoft.com/office/drawing/2014/main" id="{FDDE9E20-7C7F-49E5-B1E0-6292EC23DC41}"/>
              </a:ext>
            </a:extLst>
          </p:cNvPr>
          <p:cNvSpPr/>
          <p:nvPr/>
        </p:nvSpPr>
        <p:spPr>
          <a:xfrm>
            <a:off x="7524977" y="2938827"/>
            <a:ext cx="1511294" cy="35200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safety </a:t>
            </a:r>
            <a:r>
              <a:rPr lang="en-ZA" dirty="0" err="1"/>
              <a:t>harnesss</a:t>
            </a:r>
            <a:endParaRPr lang="en-ZA" dirty="0"/>
          </a:p>
        </p:txBody>
      </p:sp>
      <p:sp>
        <p:nvSpPr>
          <p:cNvPr id="20" name="Rectangle 19">
            <a:extLst>
              <a:ext uri="{FF2B5EF4-FFF2-40B4-BE49-F238E27FC236}">
                <a16:creationId xmlns:a16="http://schemas.microsoft.com/office/drawing/2014/main" id="{10ADE1B1-106D-4103-B4FE-07316A04908A}"/>
              </a:ext>
            </a:extLst>
          </p:cNvPr>
          <p:cNvSpPr/>
          <p:nvPr/>
        </p:nvSpPr>
        <p:spPr>
          <a:xfrm>
            <a:off x="7506131" y="1393764"/>
            <a:ext cx="2458308" cy="7836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Protection against inhalation of hazardous substances</a:t>
            </a:r>
          </a:p>
        </p:txBody>
      </p:sp>
      <p:pic>
        <p:nvPicPr>
          <p:cNvPr id="5" name="Picture 4">
            <a:extLst>
              <a:ext uri="{FF2B5EF4-FFF2-40B4-BE49-F238E27FC236}">
                <a16:creationId xmlns:a16="http://schemas.microsoft.com/office/drawing/2014/main" id="{8AF53B42-DE74-42E4-A885-1E81684F40D5}"/>
              </a:ext>
            </a:extLst>
          </p:cNvPr>
          <p:cNvPicPr>
            <a:picLocks noChangeAspect="1"/>
          </p:cNvPicPr>
          <p:nvPr/>
        </p:nvPicPr>
        <p:blipFill>
          <a:blip r:embed="rId4"/>
          <a:stretch>
            <a:fillRect/>
          </a:stretch>
        </p:blipFill>
        <p:spPr>
          <a:xfrm>
            <a:off x="6218533" y="562562"/>
            <a:ext cx="1581150" cy="5143500"/>
          </a:xfrm>
          <a:prstGeom prst="rect">
            <a:avLst/>
          </a:prstGeom>
        </p:spPr>
      </p:pic>
      <p:sp>
        <p:nvSpPr>
          <p:cNvPr id="13" name="Rectangle 12">
            <a:extLst>
              <a:ext uri="{FF2B5EF4-FFF2-40B4-BE49-F238E27FC236}">
                <a16:creationId xmlns:a16="http://schemas.microsoft.com/office/drawing/2014/main" id="{4E6E2EFE-CB0B-4C14-B5E5-13E2CEDDB145}"/>
              </a:ext>
            </a:extLst>
          </p:cNvPr>
          <p:cNvSpPr/>
          <p:nvPr/>
        </p:nvSpPr>
        <p:spPr>
          <a:xfrm>
            <a:off x="1010845" y="2136670"/>
            <a:ext cx="3286008" cy="2308324"/>
          </a:xfrm>
          <a:prstGeom prst="rect">
            <a:avLst/>
          </a:prstGeom>
          <a:solidFill>
            <a:schemeClr val="tx2">
              <a:lumMod val="40000"/>
              <a:lumOff val="60000"/>
            </a:schemeClr>
          </a:solidFill>
        </p:spPr>
        <p:txBody>
          <a:bodyPr wrap="square">
            <a:spAutoFit/>
          </a:bodyPr>
          <a:lstStyle/>
          <a:p>
            <a:r>
              <a:rPr lang="en-GB" sz="2400" i="1" dirty="0"/>
              <a:t>Click on each area to learn more about each type of PPE. Once you are finished click on the button below to take the quiz. </a:t>
            </a:r>
          </a:p>
        </p:txBody>
      </p:sp>
      <p:pic>
        <p:nvPicPr>
          <p:cNvPr id="16" name="Graphic 15" descr="User">
            <a:extLst>
              <a:ext uri="{FF2B5EF4-FFF2-40B4-BE49-F238E27FC236}">
                <a16:creationId xmlns:a16="http://schemas.microsoft.com/office/drawing/2014/main" id="{56108B28-B0DE-4BF2-8970-7EB669AD46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155" y="2136670"/>
            <a:ext cx="854046" cy="854046"/>
          </a:xfrm>
          <a:prstGeom prst="rect">
            <a:avLst/>
          </a:prstGeom>
        </p:spPr>
      </p:pic>
      <p:sp>
        <p:nvSpPr>
          <p:cNvPr id="21" name="Title 1">
            <a:extLst>
              <a:ext uri="{FF2B5EF4-FFF2-40B4-BE49-F238E27FC236}">
                <a16:creationId xmlns:a16="http://schemas.microsoft.com/office/drawing/2014/main" id="{B9469427-C9DC-45E6-8F12-D613EC5CF330}"/>
              </a:ext>
            </a:extLst>
          </p:cNvPr>
          <p:cNvSpPr>
            <a:spLocks noGrp="1"/>
          </p:cNvSpPr>
          <p:nvPr>
            <p:ph type="title"/>
          </p:nvPr>
        </p:nvSpPr>
        <p:spPr>
          <a:xfrm>
            <a:off x="703957" y="306638"/>
            <a:ext cx="8831461" cy="1113227"/>
          </a:xfrm>
        </p:spPr>
        <p:txBody>
          <a:bodyPr/>
          <a:lstStyle/>
          <a:p>
            <a:r>
              <a:rPr lang="en-ZA" dirty="0"/>
              <a:t>PPE overview</a:t>
            </a:r>
          </a:p>
        </p:txBody>
      </p:sp>
      <p:sp>
        <p:nvSpPr>
          <p:cNvPr id="18" name="Rectangle 17">
            <a:extLst>
              <a:ext uri="{FF2B5EF4-FFF2-40B4-BE49-F238E27FC236}">
                <a16:creationId xmlns:a16="http://schemas.microsoft.com/office/drawing/2014/main" id="{9846072B-8C13-4C7A-BAFA-81645B9964B1}"/>
              </a:ext>
            </a:extLst>
          </p:cNvPr>
          <p:cNvSpPr/>
          <p:nvPr/>
        </p:nvSpPr>
        <p:spPr>
          <a:xfrm>
            <a:off x="6033619" y="2290351"/>
            <a:ext cx="1950978" cy="35200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Protective clothing</a:t>
            </a:r>
          </a:p>
        </p:txBody>
      </p:sp>
      <p:sp>
        <p:nvSpPr>
          <p:cNvPr id="22" name="Content Placeholder 2">
            <a:extLst>
              <a:ext uri="{FF2B5EF4-FFF2-40B4-BE49-F238E27FC236}">
                <a16:creationId xmlns:a16="http://schemas.microsoft.com/office/drawing/2014/main" id="{9BE0EF71-E455-4669-A040-177E11510AF3}"/>
              </a:ext>
            </a:extLst>
          </p:cNvPr>
          <p:cNvSpPr>
            <a:spLocks noGrp="1"/>
          </p:cNvSpPr>
          <p:nvPr>
            <p:ph idx="1"/>
          </p:nvPr>
        </p:nvSpPr>
        <p:spPr>
          <a:xfrm>
            <a:off x="703957" y="1292557"/>
            <a:ext cx="4415730" cy="972848"/>
          </a:xfrm>
        </p:spPr>
        <p:txBody>
          <a:bodyPr/>
          <a:lstStyle/>
          <a:p>
            <a:pPr marL="0" indent="0">
              <a:buNone/>
            </a:pPr>
            <a:r>
              <a:rPr lang="en-ZA" dirty="0"/>
              <a:t>Here are the types of PPE </a:t>
            </a:r>
            <a:r>
              <a:rPr lang="en-ZA" dirty="0" err="1"/>
              <a:t>Thabelo</a:t>
            </a:r>
            <a:r>
              <a:rPr lang="en-ZA" dirty="0"/>
              <a:t> will need to do his job properly. </a:t>
            </a:r>
          </a:p>
        </p:txBody>
      </p:sp>
      <p:sp>
        <p:nvSpPr>
          <p:cNvPr id="17" name="Rectangle 16">
            <a:extLst>
              <a:ext uri="{FF2B5EF4-FFF2-40B4-BE49-F238E27FC236}">
                <a16:creationId xmlns:a16="http://schemas.microsoft.com/office/drawing/2014/main" id="{770F7A08-762A-41A2-BC1E-7BEE84B71822}"/>
              </a:ext>
            </a:extLst>
          </p:cNvPr>
          <p:cNvSpPr/>
          <p:nvPr/>
        </p:nvSpPr>
        <p:spPr>
          <a:xfrm>
            <a:off x="896353" y="4727043"/>
            <a:ext cx="3664756" cy="667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dirty="0"/>
              <a:t>I’m ready to take the quiz. </a:t>
            </a:r>
          </a:p>
        </p:txBody>
      </p:sp>
    </p:spTree>
    <p:custDataLst>
      <p:tags r:id="rId1"/>
    </p:custDataLst>
    <p:extLst>
      <p:ext uri="{BB962C8B-B14F-4D97-AF65-F5344CB8AC3E}">
        <p14:creationId xmlns:p14="http://schemas.microsoft.com/office/powerpoint/2010/main" val="1772180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F53B42-DE74-42E4-A885-1E81684F40D5}"/>
              </a:ext>
            </a:extLst>
          </p:cNvPr>
          <p:cNvPicPr>
            <a:picLocks noChangeAspect="1"/>
          </p:cNvPicPr>
          <p:nvPr/>
        </p:nvPicPr>
        <p:blipFill rotWithShape="1">
          <a:blip r:embed="rId4"/>
          <a:srcRect b="68561"/>
          <a:stretch/>
        </p:blipFill>
        <p:spPr>
          <a:xfrm>
            <a:off x="6166245" y="3165357"/>
            <a:ext cx="2527306" cy="2584684"/>
          </a:xfrm>
          <a:prstGeom prst="rect">
            <a:avLst/>
          </a:prstGeom>
        </p:spPr>
      </p:pic>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73216" y="536758"/>
            <a:ext cx="8831461" cy="1113227"/>
          </a:xfrm>
        </p:spPr>
        <p:txBody>
          <a:bodyPr/>
          <a:lstStyle/>
          <a:p>
            <a:r>
              <a:rPr lang="en-ZA" dirty="0"/>
              <a:t>Head protection </a:t>
            </a:r>
          </a:p>
        </p:txBody>
      </p:sp>
      <p:pic>
        <p:nvPicPr>
          <p:cNvPr id="2" name="Picture 1">
            <a:extLst>
              <a:ext uri="{FF2B5EF4-FFF2-40B4-BE49-F238E27FC236}">
                <a16:creationId xmlns:a16="http://schemas.microsoft.com/office/drawing/2014/main" id="{77E16389-AC0F-44B2-8DE6-DFE4EF8101A0}"/>
              </a:ext>
            </a:extLst>
          </p:cNvPr>
          <p:cNvPicPr>
            <a:picLocks noChangeAspect="1"/>
          </p:cNvPicPr>
          <p:nvPr/>
        </p:nvPicPr>
        <p:blipFill>
          <a:blip r:embed="rId5"/>
          <a:stretch>
            <a:fillRect/>
          </a:stretch>
        </p:blipFill>
        <p:spPr>
          <a:xfrm>
            <a:off x="6688868" y="2709095"/>
            <a:ext cx="1250553" cy="1045721"/>
          </a:xfrm>
          <a:prstGeom prst="rect">
            <a:avLst/>
          </a:prstGeom>
        </p:spPr>
      </p:pic>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4981421" y="1471271"/>
            <a:ext cx="5052915" cy="3654318"/>
          </a:xfrm>
        </p:spPr>
        <p:txBody>
          <a:bodyPr/>
          <a:lstStyle/>
          <a:p>
            <a:pPr marL="0" indent="0">
              <a:buNone/>
            </a:pPr>
            <a:r>
              <a:rPr lang="en-ZA" dirty="0"/>
              <a:t>If you are working in a mine, factory, plant, building site or any other area where there is a danger of objects falling on your head you must wear a </a:t>
            </a:r>
            <a:r>
              <a:rPr lang="en-ZA" b="1" dirty="0"/>
              <a:t>hardhat</a:t>
            </a:r>
            <a:r>
              <a:rPr lang="en-ZA" dirty="0"/>
              <a:t>. </a:t>
            </a:r>
          </a:p>
        </p:txBody>
      </p:sp>
      <p:sp>
        <p:nvSpPr>
          <p:cNvPr id="16" name="Rectangle 15">
            <a:extLst>
              <a:ext uri="{FF2B5EF4-FFF2-40B4-BE49-F238E27FC236}">
                <a16:creationId xmlns:a16="http://schemas.microsoft.com/office/drawing/2014/main" id="{0D576B00-CFAC-498D-94EC-BD342E0C6490}"/>
              </a:ext>
            </a:extLst>
          </p:cNvPr>
          <p:cNvSpPr/>
          <p:nvPr/>
        </p:nvSpPr>
        <p:spPr>
          <a:xfrm>
            <a:off x="8693551" y="3938200"/>
            <a:ext cx="1739900" cy="149961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07</a:t>
            </a:r>
          </a:p>
          <a:p>
            <a:pPr algn="ctr"/>
            <a:r>
              <a:rPr lang="en-ZA" dirty="0"/>
              <a:t> Man wearing safety hardhat</a:t>
            </a:r>
          </a:p>
        </p:txBody>
      </p:sp>
      <p:sp>
        <p:nvSpPr>
          <p:cNvPr id="21" name="Rectangle 20">
            <a:extLst>
              <a:ext uri="{FF2B5EF4-FFF2-40B4-BE49-F238E27FC236}">
                <a16:creationId xmlns:a16="http://schemas.microsoft.com/office/drawing/2014/main" id="{9BFA7D3A-E76B-41A9-8026-2A72A89EF6DE}"/>
              </a:ext>
            </a:extLst>
          </p:cNvPr>
          <p:cNvSpPr/>
          <p:nvPr/>
        </p:nvSpPr>
        <p:spPr>
          <a:xfrm>
            <a:off x="476042" y="1517039"/>
            <a:ext cx="4349418" cy="342983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06</a:t>
            </a:r>
          </a:p>
          <a:p>
            <a:pPr algn="ctr"/>
            <a:r>
              <a:rPr lang="en-ZA" dirty="0"/>
              <a:t>Someone wearing a hard hat in a mining environment</a:t>
            </a:r>
          </a:p>
        </p:txBody>
      </p:sp>
    </p:spTree>
    <p:custDataLst>
      <p:tags r:id="rId1"/>
    </p:custDataLst>
    <p:extLst>
      <p:ext uri="{BB962C8B-B14F-4D97-AF65-F5344CB8AC3E}">
        <p14:creationId xmlns:p14="http://schemas.microsoft.com/office/powerpoint/2010/main" val="615893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73216" y="536758"/>
            <a:ext cx="8831461" cy="1113227"/>
          </a:xfrm>
        </p:spPr>
        <p:txBody>
          <a:bodyPr/>
          <a:lstStyle/>
          <a:p>
            <a:r>
              <a:rPr lang="en-ZA" dirty="0"/>
              <a:t>Head protection </a:t>
            </a:r>
          </a:p>
        </p:txBody>
      </p:sp>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373217" y="1483057"/>
            <a:ext cx="9661120" cy="3654318"/>
          </a:xfrm>
        </p:spPr>
        <p:txBody>
          <a:bodyPr/>
          <a:lstStyle/>
          <a:p>
            <a:pPr marL="0" indent="0">
              <a:buNone/>
            </a:pPr>
            <a:r>
              <a:rPr lang="en-ZA" dirty="0"/>
              <a:t>If you are working with moving machines such as grinders, pedestal drills etc. and you have long hair you need to wear a </a:t>
            </a:r>
            <a:r>
              <a:rPr lang="en-ZA" b="1" dirty="0"/>
              <a:t>cap or hairnet </a:t>
            </a:r>
            <a:r>
              <a:rPr lang="en-ZA" dirty="0"/>
              <a:t>so that your hair doesn’t get caught in the machine. </a:t>
            </a:r>
          </a:p>
        </p:txBody>
      </p:sp>
      <p:sp>
        <p:nvSpPr>
          <p:cNvPr id="3" name="Rectangle 2">
            <a:extLst>
              <a:ext uri="{FF2B5EF4-FFF2-40B4-BE49-F238E27FC236}">
                <a16:creationId xmlns:a16="http://schemas.microsoft.com/office/drawing/2014/main" id="{BCC74FC9-9ABE-4DF4-BC6A-C71CD568D7A8}"/>
              </a:ext>
            </a:extLst>
          </p:cNvPr>
          <p:cNvSpPr/>
          <p:nvPr/>
        </p:nvSpPr>
        <p:spPr>
          <a:xfrm>
            <a:off x="6651977" y="2617280"/>
            <a:ext cx="2552700" cy="2190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09: </a:t>
            </a:r>
          </a:p>
          <a:p>
            <a:pPr algn="ctr"/>
            <a:r>
              <a:rPr lang="en-ZA" dirty="0"/>
              <a:t>Black lady with braids wearing a hairnet.</a:t>
            </a:r>
          </a:p>
        </p:txBody>
      </p:sp>
      <p:sp>
        <p:nvSpPr>
          <p:cNvPr id="7" name="Rectangle 6">
            <a:extLst>
              <a:ext uri="{FF2B5EF4-FFF2-40B4-BE49-F238E27FC236}">
                <a16:creationId xmlns:a16="http://schemas.microsoft.com/office/drawing/2014/main" id="{6F62CD94-F4E9-47CA-88BB-E46C7211F3C5}"/>
              </a:ext>
            </a:extLst>
          </p:cNvPr>
          <p:cNvSpPr/>
          <p:nvPr/>
        </p:nvSpPr>
        <p:spPr>
          <a:xfrm>
            <a:off x="7616560" y="5036351"/>
            <a:ext cx="2306668" cy="56664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PPE Overview</a:t>
            </a:r>
          </a:p>
        </p:txBody>
      </p:sp>
      <p:sp>
        <p:nvSpPr>
          <p:cNvPr id="8" name="Rectangle 7">
            <a:extLst>
              <a:ext uri="{FF2B5EF4-FFF2-40B4-BE49-F238E27FC236}">
                <a16:creationId xmlns:a16="http://schemas.microsoft.com/office/drawing/2014/main" id="{B08316A2-FE70-4709-A8E1-5DD3905C6B46}"/>
              </a:ext>
            </a:extLst>
          </p:cNvPr>
          <p:cNvSpPr/>
          <p:nvPr/>
        </p:nvSpPr>
        <p:spPr>
          <a:xfrm>
            <a:off x="506672" y="2617280"/>
            <a:ext cx="4888275" cy="27529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08</a:t>
            </a:r>
          </a:p>
          <a:p>
            <a:pPr algn="ctr"/>
            <a:r>
              <a:rPr lang="en-ZA" dirty="0"/>
              <a:t>Someone with long hair wearing a hairnet/cap and working with a grinder or pedestal drill. </a:t>
            </a:r>
          </a:p>
        </p:txBody>
      </p:sp>
    </p:spTree>
    <p:custDataLst>
      <p:tags r:id="rId1"/>
    </p:custDataLst>
    <p:extLst>
      <p:ext uri="{BB962C8B-B14F-4D97-AF65-F5344CB8AC3E}">
        <p14:creationId xmlns:p14="http://schemas.microsoft.com/office/powerpoint/2010/main" val="4202313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F53B42-DE74-42E4-A885-1E81684F40D5}"/>
              </a:ext>
            </a:extLst>
          </p:cNvPr>
          <p:cNvPicPr>
            <a:picLocks noChangeAspect="1"/>
          </p:cNvPicPr>
          <p:nvPr/>
        </p:nvPicPr>
        <p:blipFill rotWithShape="1">
          <a:blip r:embed="rId4"/>
          <a:srcRect b="68561"/>
          <a:stretch/>
        </p:blipFill>
        <p:spPr>
          <a:xfrm>
            <a:off x="6166245" y="3165357"/>
            <a:ext cx="2527306" cy="2584684"/>
          </a:xfrm>
          <a:prstGeom prst="rect">
            <a:avLst/>
          </a:prstGeom>
        </p:spPr>
      </p:pic>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73216" y="536758"/>
            <a:ext cx="8831461" cy="1113227"/>
          </a:xfrm>
        </p:spPr>
        <p:txBody>
          <a:bodyPr/>
          <a:lstStyle/>
          <a:p>
            <a:r>
              <a:rPr lang="en-ZA" dirty="0"/>
              <a:t>Eye and face protection- safety goggles </a:t>
            </a:r>
          </a:p>
        </p:txBody>
      </p:sp>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4981421" y="1471271"/>
            <a:ext cx="5052915" cy="3654318"/>
          </a:xfrm>
        </p:spPr>
        <p:txBody>
          <a:bodyPr/>
          <a:lstStyle/>
          <a:p>
            <a:pPr marL="0" indent="0">
              <a:buNone/>
            </a:pPr>
            <a:r>
              <a:rPr lang="en-ZA" dirty="0"/>
              <a:t>When you are grinding, chiselling, chasing or using any machinery that may cause particles to fly into your eyes you must wear </a:t>
            </a:r>
            <a:r>
              <a:rPr lang="en-ZA" b="1" dirty="0"/>
              <a:t>safety goggles</a:t>
            </a:r>
            <a:r>
              <a:rPr lang="en-ZA" dirty="0"/>
              <a:t>. </a:t>
            </a:r>
          </a:p>
        </p:txBody>
      </p:sp>
      <p:sp>
        <p:nvSpPr>
          <p:cNvPr id="16" name="Rectangle 15">
            <a:extLst>
              <a:ext uri="{FF2B5EF4-FFF2-40B4-BE49-F238E27FC236}">
                <a16:creationId xmlns:a16="http://schemas.microsoft.com/office/drawing/2014/main" id="{0D576B00-CFAC-498D-94EC-BD342E0C6490}"/>
              </a:ext>
            </a:extLst>
          </p:cNvPr>
          <p:cNvSpPr/>
          <p:nvPr/>
        </p:nvSpPr>
        <p:spPr>
          <a:xfrm>
            <a:off x="9164386" y="3298430"/>
            <a:ext cx="1739900" cy="14996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11</a:t>
            </a:r>
          </a:p>
          <a:p>
            <a:pPr algn="ctr"/>
            <a:r>
              <a:rPr lang="en-ZA" dirty="0"/>
              <a:t>Man wearing safety goggles</a:t>
            </a:r>
          </a:p>
        </p:txBody>
      </p:sp>
      <p:sp>
        <p:nvSpPr>
          <p:cNvPr id="21" name="Rectangle 20">
            <a:extLst>
              <a:ext uri="{FF2B5EF4-FFF2-40B4-BE49-F238E27FC236}">
                <a16:creationId xmlns:a16="http://schemas.microsoft.com/office/drawing/2014/main" id="{9BFA7D3A-E76B-41A9-8026-2A72A89EF6DE}"/>
              </a:ext>
            </a:extLst>
          </p:cNvPr>
          <p:cNvSpPr/>
          <p:nvPr/>
        </p:nvSpPr>
        <p:spPr>
          <a:xfrm>
            <a:off x="476042" y="1517039"/>
            <a:ext cx="4349418" cy="342983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10</a:t>
            </a:r>
          </a:p>
          <a:p>
            <a:pPr algn="ctr"/>
            <a:r>
              <a:rPr lang="en-ZA" dirty="0"/>
              <a:t>Someone grinding/chiselling/chasing and wearing safety goggles. </a:t>
            </a:r>
          </a:p>
        </p:txBody>
      </p:sp>
      <p:pic>
        <p:nvPicPr>
          <p:cNvPr id="3" name="Picture 2">
            <a:extLst>
              <a:ext uri="{FF2B5EF4-FFF2-40B4-BE49-F238E27FC236}">
                <a16:creationId xmlns:a16="http://schemas.microsoft.com/office/drawing/2014/main" id="{5199340A-1A9E-4E0B-AEE1-3663E1C65FC5}"/>
              </a:ext>
            </a:extLst>
          </p:cNvPr>
          <p:cNvPicPr>
            <a:picLocks noChangeAspect="1"/>
          </p:cNvPicPr>
          <p:nvPr/>
        </p:nvPicPr>
        <p:blipFill>
          <a:blip r:embed="rId5"/>
          <a:stretch>
            <a:fillRect/>
          </a:stretch>
        </p:blipFill>
        <p:spPr>
          <a:xfrm>
            <a:off x="6524624" y="3594099"/>
            <a:ext cx="1404938" cy="714375"/>
          </a:xfrm>
          <a:prstGeom prst="rect">
            <a:avLst/>
          </a:prstGeom>
        </p:spPr>
      </p:pic>
    </p:spTree>
    <p:custDataLst>
      <p:tags r:id="rId1"/>
    </p:custDataLst>
    <p:extLst>
      <p:ext uri="{BB962C8B-B14F-4D97-AF65-F5344CB8AC3E}">
        <p14:creationId xmlns:p14="http://schemas.microsoft.com/office/powerpoint/2010/main" val="2708655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F53B42-DE74-42E4-A885-1E81684F40D5}"/>
              </a:ext>
            </a:extLst>
          </p:cNvPr>
          <p:cNvPicPr>
            <a:picLocks noChangeAspect="1"/>
          </p:cNvPicPr>
          <p:nvPr/>
        </p:nvPicPr>
        <p:blipFill rotWithShape="1">
          <a:blip r:embed="rId4"/>
          <a:srcRect b="68561"/>
          <a:stretch/>
        </p:blipFill>
        <p:spPr>
          <a:xfrm>
            <a:off x="6166245" y="3165357"/>
            <a:ext cx="2527306" cy="2584684"/>
          </a:xfrm>
          <a:prstGeom prst="rect">
            <a:avLst/>
          </a:prstGeom>
        </p:spPr>
      </p:pic>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73216" y="536758"/>
            <a:ext cx="8831461" cy="1113227"/>
          </a:xfrm>
        </p:spPr>
        <p:txBody>
          <a:bodyPr/>
          <a:lstStyle/>
          <a:p>
            <a:r>
              <a:rPr lang="en-ZA" dirty="0"/>
              <a:t>Eye and face protection- darkened safety goggles</a:t>
            </a:r>
          </a:p>
        </p:txBody>
      </p:sp>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4981421" y="1471271"/>
            <a:ext cx="5052915" cy="3654318"/>
          </a:xfrm>
        </p:spPr>
        <p:txBody>
          <a:bodyPr/>
          <a:lstStyle/>
          <a:p>
            <a:pPr marL="0" indent="0">
              <a:buNone/>
            </a:pPr>
            <a:r>
              <a:rPr lang="en-ZA" dirty="0"/>
              <a:t>When you are working with machines that use fuel gases and oxygen</a:t>
            </a:r>
            <a:r>
              <a:rPr lang="en-ZA" b="1" dirty="0"/>
              <a:t> </a:t>
            </a:r>
            <a:r>
              <a:rPr lang="en-ZA" dirty="0"/>
              <a:t>to weld and cut metals you must wear </a:t>
            </a:r>
            <a:r>
              <a:rPr lang="en-ZA" b="1" dirty="0"/>
              <a:t>darkened safety goggles</a:t>
            </a:r>
            <a:r>
              <a:rPr lang="en-ZA" dirty="0"/>
              <a:t> to protect your eyes from the bright light from the flame.  </a:t>
            </a:r>
          </a:p>
        </p:txBody>
      </p:sp>
      <p:sp>
        <p:nvSpPr>
          <p:cNvPr id="16" name="Rectangle 15">
            <a:extLst>
              <a:ext uri="{FF2B5EF4-FFF2-40B4-BE49-F238E27FC236}">
                <a16:creationId xmlns:a16="http://schemas.microsoft.com/office/drawing/2014/main" id="{0D576B00-CFAC-498D-94EC-BD342E0C6490}"/>
              </a:ext>
            </a:extLst>
          </p:cNvPr>
          <p:cNvSpPr/>
          <p:nvPr/>
        </p:nvSpPr>
        <p:spPr>
          <a:xfrm>
            <a:off x="9164386" y="3298430"/>
            <a:ext cx="1739900" cy="14996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13</a:t>
            </a:r>
          </a:p>
          <a:p>
            <a:pPr algn="ctr"/>
            <a:r>
              <a:rPr lang="en-ZA" dirty="0"/>
              <a:t>Man wearing darkened safety goggles</a:t>
            </a:r>
          </a:p>
        </p:txBody>
      </p:sp>
      <p:sp>
        <p:nvSpPr>
          <p:cNvPr id="21" name="Rectangle 20">
            <a:extLst>
              <a:ext uri="{FF2B5EF4-FFF2-40B4-BE49-F238E27FC236}">
                <a16:creationId xmlns:a16="http://schemas.microsoft.com/office/drawing/2014/main" id="{9BFA7D3A-E76B-41A9-8026-2A72A89EF6DE}"/>
              </a:ext>
            </a:extLst>
          </p:cNvPr>
          <p:cNvSpPr/>
          <p:nvPr/>
        </p:nvSpPr>
        <p:spPr>
          <a:xfrm>
            <a:off x="476042" y="1649985"/>
            <a:ext cx="4349418" cy="342983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12</a:t>
            </a:r>
          </a:p>
          <a:p>
            <a:pPr algn="ctr"/>
            <a:r>
              <a:rPr lang="en-ZA" dirty="0"/>
              <a:t>Someone using oxy acetylene equipment to weld something, wearing darkened safety glasses</a:t>
            </a:r>
          </a:p>
        </p:txBody>
      </p:sp>
      <p:pic>
        <p:nvPicPr>
          <p:cNvPr id="2" name="Picture 1">
            <a:extLst>
              <a:ext uri="{FF2B5EF4-FFF2-40B4-BE49-F238E27FC236}">
                <a16:creationId xmlns:a16="http://schemas.microsoft.com/office/drawing/2014/main" id="{07EAA2BF-92B0-4ABA-9D56-08C426082A4C}"/>
              </a:ext>
            </a:extLst>
          </p:cNvPr>
          <p:cNvPicPr>
            <a:picLocks noChangeAspect="1"/>
          </p:cNvPicPr>
          <p:nvPr/>
        </p:nvPicPr>
        <p:blipFill>
          <a:blip r:embed="rId5"/>
          <a:stretch>
            <a:fillRect/>
          </a:stretch>
        </p:blipFill>
        <p:spPr>
          <a:xfrm>
            <a:off x="6661545" y="3574861"/>
            <a:ext cx="1258241" cy="599538"/>
          </a:xfrm>
          <a:prstGeom prst="rect">
            <a:avLst/>
          </a:prstGeom>
        </p:spPr>
      </p:pic>
    </p:spTree>
    <p:custDataLst>
      <p:tags r:id="rId1"/>
    </p:custDataLst>
    <p:extLst>
      <p:ext uri="{BB962C8B-B14F-4D97-AF65-F5344CB8AC3E}">
        <p14:creationId xmlns:p14="http://schemas.microsoft.com/office/powerpoint/2010/main" val="2042214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F53B42-DE74-42E4-A885-1E81684F40D5}"/>
              </a:ext>
            </a:extLst>
          </p:cNvPr>
          <p:cNvPicPr>
            <a:picLocks noChangeAspect="1"/>
          </p:cNvPicPr>
          <p:nvPr/>
        </p:nvPicPr>
        <p:blipFill rotWithShape="1">
          <a:blip r:embed="rId4"/>
          <a:srcRect b="68561"/>
          <a:stretch/>
        </p:blipFill>
        <p:spPr>
          <a:xfrm>
            <a:off x="6166245" y="3165357"/>
            <a:ext cx="2527306" cy="2584684"/>
          </a:xfrm>
          <a:prstGeom prst="rect">
            <a:avLst/>
          </a:prstGeom>
        </p:spPr>
      </p:pic>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73216" y="536758"/>
            <a:ext cx="8831461" cy="1113227"/>
          </a:xfrm>
        </p:spPr>
        <p:txBody>
          <a:bodyPr/>
          <a:lstStyle/>
          <a:p>
            <a:r>
              <a:rPr lang="en-ZA" dirty="0"/>
              <a:t>Eye and face protection </a:t>
            </a:r>
          </a:p>
        </p:txBody>
      </p:sp>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4981421" y="1471271"/>
            <a:ext cx="5052915" cy="3654318"/>
          </a:xfrm>
        </p:spPr>
        <p:txBody>
          <a:bodyPr/>
          <a:lstStyle/>
          <a:p>
            <a:pPr marL="0" indent="0">
              <a:buNone/>
            </a:pPr>
            <a:r>
              <a:rPr lang="en-ZA" dirty="0"/>
              <a:t>When you using an arc welder you must wear a </a:t>
            </a:r>
            <a:r>
              <a:rPr lang="en-ZA" b="1" dirty="0"/>
              <a:t>welding helmet </a:t>
            </a:r>
            <a:r>
              <a:rPr lang="en-ZA" dirty="0"/>
              <a:t>or </a:t>
            </a:r>
            <a:r>
              <a:rPr lang="en-ZA" b="1" dirty="0"/>
              <a:t>shield</a:t>
            </a:r>
            <a:r>
              <a:rPr lang="en-ZA" dirty="0"/>
              <a:t> to protect yourself from sparks. </a:t>
            </a:r>
          </a:p>
        </p:txBody>
      </p:sp>
      <p:sp>
        <p:nvSpPr>
          <p:cNvPr id="16" name="Rectangle 15">
            <a:extLst>
              <a:ext uri="{FF2B5EF4-FFF2-40B4-BE49-F238E27FC236}">
                <a16:creationId xmlns:a16="http://schemas.microsoft.com/office/drawing/2014/main" id="{0D576B00-CFAC-498D-94EC-BD342E0C6490}"/>
              </a:ext>
            </a:extLst>
          </p:cNvPr>
          <p:cNvSpPr/>
          <p:nvPr/>
        </p:nvSpPr>
        <p:spPr>
          <a:xfrm>
            <a:off x="9164386" y="3298430"/>
            <a:ext cx="1739900" cy="14996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15</a:t>
            </a:r>
          </a:p>
          <a:p>
            <a:pPr algn="ctr"/>
            <a:r>
              <a:rPr lang="en-ZA" dirty="0"/>
              <a:t>Man wearing welding helmet</a:t>
            </a:r>
          </a:p>
        </p:txBody>
      </p:sp>
      <p:sp>
        <p:nvSpPr>
          <p:cNvPr id="21" name="Rectangle 20">
            <a:extLst>
              <a:ext uri="{FF2B5EF4-FFF2-40B4-BE49-F238E27FC236}">
                <a16:creationId xmlns:a16="http://schemas.microsoft.com/office/drawing/2014/main" id="{9BFA7D3A-E76B-41A9-8026-2A72A89EF6DE}"/>
              </a:ext>
            </a:extLst>
          </p:cNvPr>
          <p:cNvSpPr/>
          <p:nvPr/>
        </p:nvSpPr>
        <p:spPr>
          <a:xfrm>
            <a:off x="476042" y="1517039"/>
            <a:ext cx="4349418" cy="342983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14</a:t>
            </a:r>
          </a:p>
          <a:p>
            <a:pPr algn="ctr"/>
            <a:r>
              <a:rPr lang="en-ZA" dirty="0"/>
              <a:t>Someone using an arc welder while wearing a welding helmet ( must show sparks flying) </a:t>
            </a:r>
          </a:p>
        </p:txBody>
      </p:sp>
      <p:pic>
        <p:nvPicPr>
          <p:cNvPr id="3" name="Picture 2">
            <a:extLst>
              <a:ext uri="{FF2B5EF4-FFF2-40B4-BE49-F238E27FC236}">
                <a16:creationId xmlns:a16="http://schemas.microsoft.com/office/drawing/2014/main" id="{5C918A02-23D9-4A61-82FF-09617561D06F}"/>
              </a:ext>
            </a:extLst>
          </p:cNvPr>
          <p:cNvPicPr>
            <a:picLocks noChangeAspect="1"/>
          </p:cNvPicPr>
          <p:nvPr/>
        </p:nvPicPr>
        <p:blipFill>
          <a:blip r:embed="rId5"/>
          <a:stretch>
            <a:fillRect/>
          </a:stretch>
        </p:blipFill>
        <p:spPr>
          <a:xfrm>
            <a:off x="6598850" y="3165357"/>
            <a:ext cx="1365985" cy="1339967"/>
          </a:xfrm>
          <a:prstGeom prst="rect">
            <a:avLst/>
          </a:prstGeom>
        </p:spPr>
      </p:pic>
      <p:sp>
        <p:nvSpPr>
          <p:cNvPr id="8" name="Rectangle 7">
            <a:extLst>
              <a:ext uri="{FF2B5EF4-FFF2-40B4-BE49-F238E27FC236}">
                <a16:creationId xmlns:a16="http://schemas.microsoft.com/office/drawing/2014/main" id="{ADE5823E-60B9-4BEE-AC90-47E36FF1B3C7}"/>
              </a:ext>
            </a:extLst>
          </p:cNvPr>
          <p:cNvSpPr/>
          <p:nvPr/>
        </p:nvSpPr>
        <p:spPr>
          <a:xfrm>
            <a:off x="1443439" y="5048355"/>
            <a:ext cx="2306668" cy="56664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PPE Overview</a:t>
            </a:r>
          </a:p>
        </p:txBody>
      </p:sp>
    </p:spTree>
    <p:custDataLst>
      <p:tags r:id="rId1"/>
    </p:custDataLst>
    <p:extLst>
      <p:ext uri="{BB962C8B-B14F-4D97-AF65-F5344CB8AC3E}">
        <p14:creationId xmlns:p14="http://schemas.microsoft.com/office/powerpoint/2010/main" val="2516909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73216" y="536758"/>
            <a:ext cx="8831461" cy="1113227"/>
          </a:xfrm>
        </p:spPr>
        <p:txBody>
          <a:bodyPr/>
          <a:lstStyle/>
          <a:p>
            <a:r>
              <a:rPr lang="en-ZA" dirty="0"/>
              <a:t>Hearing protection </a:t>
            </a:r>
          </a:p>
        </p:txBody>
      </p:sp>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373217" y="1471271"/>
            <a:ext cx="9661120" cy="3654318"/>
          </a:xfrm>
        </p:spPr>
        <p:txBody>
          <a:bodyPr/>
          <a:lstStyle/>
          <a:p>
            <a:pPr marL="0" indent="0">
              <a:buNone/>
            </a:pPr>
            <a:r>
              <a:rPr lang="en-ZA" b="1" dirty="0"/>
              <a:t>Deafness</a:t>
            </a:r>
            <a:r>
              <a:rPr lang="en-ZA" dirty="0"/>
              <a:t> caused by </a:t>
            </a:r>
            <a:r>
              <a:rPr lang="en-ZA" b="1" dirty="0"/>
              <a:t>exposure to noise</a:t>
            </a:r>
            <a:r>
              <a:rPr lang="en-ZA" dirty="0"/>
              <a:t> is a serious problem that is usually only picked up later in life. There are </a:t>
            </a:r>
            <a:r>
              <a:rPr lang="en-ZA" b="1" dirty="0"/>
              <a:t>two types of noise </a:t>
            </a:r>
            <a:r>
              <a:rPr lang="en-ZA" dirty="0"/>
              <a:t>you need to protect yourself from: </a:t>
            </a:r>
          </a:p>
        </p:txBody>
      </p:sp>
      <p:sp>
        <p:nvSpPr>
          <p:cNvPr id="16" name="Rectangle 15">
            <a:extLst>
              <a:ext uri="{FF2B5EF4-FFF2-40B4-BE49-F238E27FC236}">
                <a16:creationId xmlns:a16="http://schemas.microsoft.com/office/drawing/2014/main" id="{0D576B00-CFAC-498D-94EC-BD342E0C6490}"/>
              </a:ext>
            </a:extLst>
          </p:cNvPr>
          <p:cNvSpPr/>
          <p:nvPr/>
        </p:nvSpPr>
        <p:spPr>
          <a:xfrm>
            <a:off x="6590042" y="2478259"/>
            <a:ext cx="2307467" cy="11903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a:p>
            <a:pPr algn="ctr"/>
            <a:r>
              <a:rPr lang="en-ZA" dirty="0"/>
              <a:t>(Placeholder MP3-01) </a:t>
            </a:r>
          </a:p>
          <a:p>
            <a:pPr algn="ctr"/>
            <a:r>
              <a:rPr lang="en-ZA" dirty="0"/>
              <a:t>Click here to an example of this kind of noise </a:t>
            </a:r>
          </a:p>
          <a:p>
            <a:pPr algn="ctr"/>
            <a:r>
              <a:rPr lang="en-ZA" dirty="0"/>
              <a:t>(</a:t>
            </a:r>
          </a:p>
        </p:txBody>
      </p:sp>
      <p:sp>
        <p:nvSpPr>
          <p:cNvPr id="2" name="Rectangle 1">
            <a:extLst>
              <a:ext uri="{FF2B5EF4-FFF2-40B4-BE49-F238E27FC236}">
                <a16:creationId xmlns:a16="http://schemas.microsoft.com/office/drawing/2014/main" id="{8A896D6B-7261-43C3-9CBC-3970F1E8B1D1}"/>
              </a:ext>
            </a:extLst>
          </p:cNvPr>
          <p:cNvSpPr/>
          <p:nvPr/>
        </p:nvSpPr>
        <p:spPr>
          <a:xfrm>
            <a:off x="752960" y="2766401"/>
            <a:ext cx="6005584" cy="461665"/>
          </a:xfrm>
          <a:prstGeom prst="rect">
            <a:avLst/>
          </a:prstGeom>
        </p:spPr>
        <p:txBody>
          <a:bodyPr wrap="square">
            <a:spAutoFit/>
          </a:bodyPr>
          <a:lstStyle/>
          <a:p>
            <a:r>
              <a:rPr lang="en-ZA" sz="2400" dirty="0"/>
              <a:t>1.Continuous noise in plants and factories.</a:t>
            </a:r>
          </a:p>
        </p:txBody>
      </p:sp>
      <p:sp>
        <p:nvSpPr>
          <p:cNvPr id="12" name="Rectangle 11">
            <a:extLst>
              <a:ext uri="{FF2B5EF4-FFF2-40B4-BE49-F238E27FC236}">
                <a16:creationId xmlns:a16="http://schemas.microsoft.com/office/drawing/2014/main" id="{532DA702-3A0D-4F9A-B76D-81D5009033C7}"/>
              </a:ext>
            </a:extLst>
          </p:cNvPr>
          <p:cNvSpPr/>
          <p:nvPr/>
        </p:nvSpPr>
        <p:spPr>
          <a:xfrm>
            <a:off x="752960" y="4162579"/>
            <a:ext cx="5457340" cy="461665"/>
          </a:xfrm>
          <a:prstGeom prst="rect">
            <a:avLst/>
          </a:prstGeom>
        </p:spPr>
        <p:txBody>
          <a:bodyPr wrap="square">
            <a:spAutoFit/>
          </a:bodyPr>
          <a:lstStyle/>
          <a:p>
            <a:r>
              <a:rPr lang="en-ZA" sz="2400" dirty="0"/>
              <a:t>2. Bursts of loud noise, like explosions.</a:t>
            </a:r>
          </a:p>
        </p:txBody>
      </p:sp>
      <p:sp>
        <p:nvSpPr>
          <p:cNvPr id="13" name="Rectangle 12">
            <a:extLst>
              <a:ext uri="{FF2B5EF4-FFF2-40B4-BE49-F238E27FC236}">
                <a16:creationId xmlns:a16="http://schemas.microsoft.com/office/drawing/2014/main" id="{D9585332-FA31-45C5-8611-73C53A4D32AE}"/>
              </a:ext>
            </a:extLst>
          </p:cNvPr>
          <p:cNvSpPr/>
          <p:nvPr/>
        </p:nvSpPr>
        <p:spPr>
          <a:xfrm>
            <a:off x="6590043" y="3897761"/>
            <a:ext cx="2307466" cy="11903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(Placeholder MP3-02) </a:t>
            </a:r>
          </a:p>
          <a:p>
            <a:pPr algn="ctr"/>
            <a:r>
              <a:rPr lang="en-ZA" dirty="0"/>
              <a:t>Click here to an example of this kind of noise</a:t>
            </a:r>
          </a:p>
        </p:txBody>
      </p:sp>
    </p:spTree>
    <p:custDataLst>
      <p:tags r:id="rId1"/>
    </p:custDataLst>
    <p:extLst>
      <p:ext uri="{BB962C8B-B14F-4D97-AF65-F5344CB8AC3E}">
        <p14:creationId xmlns:p14="http://schemas.microsoft.com/office/powerpoint/2010/main" val="1291425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73216" y="223464"/>
            <a:ext cx="8831461" cy="1113227"/>
          </a:xfrm>
        </p:spPr>
        <p:txBody>
          <a:bodyPr/>
          <a:lstStyle/>
          <a:p>
            <a:r>
              <a:rPr lang="en-ZA" dirty="0"/>
              <a:t>Hearing protection </a:t>
            </a:r>
          </a:p>
        </p:txBody>
      </p:sp>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439342" y="1105490"/>
            <a:ext cx="9539545" cy="3654318"/>
          </a:xfrm>
        </p:spPr>
        <p:txBody>
          <a:bodyPr/>
          <a:lstStyle/>
          <a:p>
            <a:pPr marL="0" indent="0">
              <a:buNone/>
            </a:pPr>
            <a:r>
              <a:rPr lang="en-ZA" dirty="0"/>
              <a:t>Earplugs or earmuffs should be worn when there is noise of </a:t>
            </a:r>
            <a:r>
              <a:rPr lang="en-ZA" b="1" dirty="0"/>
              <a:t>85 decibels (Db) </a:t>
            </a:r>
            <a:r>
              <a:rPr lang="en-ZA" dirty="0"/>
              <a:t>or more. So,  how loud is that? To give you an idea, here are some items that make different levels of noise.</a:t>
            </a:r>
          </a:p>
        </p:txBody>
      </p:sp>
      <p:cxnSp>
        <p:nvCxnSpPr>
          <p:cNvPr id="4" name="Straight Arrow Connector 3">
            <a:extLst>
              <a:ext uri="{FF2B5EF4-FFF2-40B4-BE49-F238E27FC236}">
                <a16:creationId xmlns:a16="http://schemas.microsoft.com/office/drawing/2014/main" id="{1CFAA462-E50F-493A-AED9-F2132C24F9D9}"/>
              </a:ext>
            </a:extLst>
          </p:cNvPr>
          <p:cNvCxnSpPr/>
          <p:nvPr/>
        </p:nvCxnSpPr>
        <p:spPr>
          <a:xfrm>
            <a:off x="636587" y="4846864"/>
            <a:ext cx="59690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2AC7E8D-C0C2-48D8-9707-72441820759D}"/>
              </a:ext>
            </a:extLst>
          </p:cNvPr>
          <p:cNvSpPr txBox="1"/>
          <p:nvPr/>
        </p:nvSpPr>
        <p:spPr>
          <a:xfrm>
            <a:off x="618283" y="4897120"/>
            <a:ext cx="788726" cy="369332"/>
          </a:xfrm>
          <a:prstGeom prst="rect">
            <a:avLst/>
          </a:prstGeom>
          <a:noFill/>
        </p:spPr>
        <p:txBody>
          <a:bodyPr wrap="square" rtlCol="0">
            <a:spAutoFit/>
          </a:bodyPr>
          <a:lstStyle/>
          <a:p>
            <a:r>
              <a:rPr lang="en-ZA" b="1" dirty="0"/>
              <a:t>70 Db</a:t>
            </a:r>
          </a:p>
        </p:txBody>
      </p:sp>
      <p:sp>
        <p:nvSpPr>
          <p:cNvPr id="12" name="TextBox 11">
            <a:extLst>
              <a:ext uri="{FF2B5EF4-FFF2-40B4-BE49-F238E27FC236}">
                <a16:creationId xmlns:a16="http://schemas.microsoft.com/office/drawing/2014/main" id="{216EE2F3-F52B-4DF9-B812-C3FF13F1DFCE}"/>
              </a:ext>
            </a:extLst>
          </p:cNvPr>
          <p:cNvSpPr txBox="1"/>
          <p:nvPr/>
        </p:nvSpPr>
        <p:spPr>
          <a:xfrm>
            <a:off x="1697218" y="4896656"/>
            <a:ext cx="788726" cy="369332"/>
          </a:xfrm>
          <a:prstGeom prst="rect">
            <a:avLst/>
          </a:prstGeom>
          <a:noFill/>
        </p:spPr>
        <p:txBody>
          <a:bodyPr wrap="square" rtlCol="0">
            <a:spAutoFit/>
          </a:bodyPr>
          <a:lstStyle/>
          <a:p>
            <a:r>
              <a:rPr lang="en-ZA" b="1" dirty="0"/>
              <a:t>80 Db</a:t>
            </a:r>
          </a:p>
        </p:txBody>
      </p:sp>
      <p:sp>
        <p:nvSpPr>
          <p:cNvPr id="13" name="TextBox 12">
            <a:extLst>
              <a:ext uri="{FF2B5EF4-FFF2-40B4-BE49-F238E27FC236}">
                <a16:creationId xmlns:a16="http://schemas.microsoft.com/office/drawing/2014/main" id="{9D7E3210-19DB-4829-8988-BD8074F1BD57}"/>
              </a:ext>
            </a:extLst>
          </p:cNvPr>
          <p:cNvSpPr txBox="1"/>
          <p:nvPr/>
        </p:nvSpPr>
        <p:spPr>
          <a:xfrm>
            <a:off x="2674081" y="4896656"/>
            <a:ext cx="788726" cy="369332"/>
          </a:xfrm>
          <a:prstGeom prst="rect">
            <a:avLst/>
          </a:prstGeom>
          <a:noFill/>
        </p:spPr>
        <p:txBody>
          <a:bodyPr wrap="square" rtlCol="0">
            <a:spAutoFit/>
          </a:bodyPr>
          <a:lstStyle/>
          <a:p>
            <a:r>
              <a:rPr lang="en-ZA" b="1" dirty="0"/>
              <a:t>90 Db</a:t>
            </a:r>
          </a:p>
        </p:txBody>
      </p:sp>
      <p:sp>
        <p:nvSpPr>
          <p:cNvPr id="14" name="TextBox 13">
            <a:extLst>
              <a:ext uri="{FF2B5EF4-FFF2-40B4-BE49-F238E27FC236}">
                <a16:creationId xmlns:a16="http://schemas.microsoft.com/office/drawing/2014/main" id="{3E5F47A3-D59B-4C2B-AD9B-08679302F0D8}"/>
              </a:ext>
            </a:extLst>
          </p:cNvPr>
          <p:cNvSpPr txBox="1"/>
          <p:nvPr/>
        </p:nvSpPr>
        <p:spPr>
          <a:xfrm>
            <a:off x="3617893" y="4889615"/>
            <a:ext cx="1124787" cy="369332"/>
          </a:xfrm>
          <a:prstGeom prst="rect">
            <a:avLst/>
          </a:prstGeom>
          <a:noFill/>
        </p:spPr>
        <p:txBody>
          <a:bodyPr wrap="square" rtlCol="0">
            <a:spAutoFit/>
          </a:bodyPr>
          <a:lstStyle/>
          <a:p>
            <a:r>
              <a:rPr lang="en-ZA" b="1" dirty="0"/>
              <a:t>100 Db</a:t>
            </a:r>
          </a:p>
        </p:txBody>
      </p:sp>
      <p:sp>
        <p:nvSpPr>
          <p:cNvPr id="15" name="Rectangle 14">
            <a:extLst>
              <a:ext uri="{FF2B5EF4-FFF2-40B4-BE49-F238E27FC236}">
                <a16:creationId xmlns:a16="http://schemas.microsoft.com/office/drawing/2014/main" id="{52A0E195-FAD6-4863-A921-9610FA22BA7C}"/>
              </a:ext>
            </a:extLst>
          </p:cNvPr>
          <p:cNvSpPr/>
          <p:nvPr/>
        </p:nvSpPr>
        <p:spPr>
          <a:xfrm>
            <a:off x="930391" y="2268050"/>
            <a:ext cx="6432517" cy="1200329"/>
          </a:xfrm>
          <a:prstGeom prst="rect">
            <a:avLst/>
          </a:prstGeom>
          <a:solidFill>
            <a:schemeClr val="tx2">
              <a:lumMod val="40000"/>
              <a:lumOff val="60000"/>
            </a:schemeClr>
          </a:solidFill>
        </p:spPr>
        <p:txBody>
          <a:bodyPr wrap="square">
            <a:spAutoFit/>
          </a:bodyPr>
          <a:lstStyle/>
          <a:p>
            <a:r>
              <a:rPr lang="en-ZA" sz="2400" dirty="0"/>
              <a:t>Drag and drop the items onto the scale according to how much noise you think they make and click submit.  </a:t>
            </a:r>
          </a:p>
        </p:txBody>
      </p:sp>
      <p:pic>
        <p:nvPicPr>
          <p:cNvPr id="17" name="Graphic 16" descr="User">
            <a:extLst>
              <a:ext uri="{FF2B5EF4-FFF2-40B4-BE49-F238E27FC236}">
                <a16:creationId xmlns:a16="http://schemas.microsoft.com/office/drawing/2014/main" id="{F5CDDBF6-DCBC-4A0D-9AB0-8F22B18681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832" y="2104914"/>
            <a:ext cx="854046" cy="854046"/>
          </a:xfrm>
          <a:prstGeom prst="rect">
            <a:avLst/>
          </a:prstGeom>
        </p:spPr>
      </p:pic>
      <p:sp>
        <p:nvSpPr>
          <p:cNvPr id="20" name="TextBox 19">
            <a:extLst>
              <a:ext uri="{FF2B5EF4-FFF2-40B4-BE49-F238E27FC236}">
                <a16:creationId xmlns:a16="http://schemas.microsoft.com/office/drawing/2014/main" id="{46D2235B-2FD4-4004-8963-04259442E41B}"/>
              </a:ext>
            </a:extLst>
          </p:cNvPr>
          <p:cNvSpPr txBox="1"/>
          <p:nvPr/>
        </p:nvSpPr>
        <p:spPr>
          <a:xfrm>
            <a:off x="4615865" y="4889615"/>
            <a:ext cx="1124787" cy="369332"/>
          </a:xfrm>
          <a:prstGeom prst="rect">
            <a:avLst/>
          </a:prstGeom>
          <a:noFill/>
        </p:spPr>
        <p:txBody>
          <a:bodyPr wrap="square" rtlCol="0">
            <a:spAutoFit/>
          </a:bodyPr>
          <a:lstStyle/>
          <a:p>
            <a:r>
              <a:rPr lang="en-ZA" b="1" dirty="0"/>
              <a:t>110 Db</a:t>
            </a:r>
          </a:p>
        </p:txBody>
      </p:sp>
      <p:sp>
        <p:nvSpPr>
          <p:cNvPr id="22" name="TextBox 21">
            <a:extLst>
              <a:ext uri="{FF2B5EF4-FFF2-40B4-BE49-F238E27FC236}">
                <a16:creationId xmlns:a16="http://schemas.microsoft.com/office/drawing/2014/main" id="{28F9AD3F-CBBB-4D70-8DF6-B5E91175CF80}"/>
              </a:ext>
            </a:extLst>
          </p:cNvPr>
          <p:cNvSpPr txBox="1"/>
          <p:nvPr/>
        </p:nvSpPr>
        <p:spPr>
          <a:xfrm>
            <a:off x="5673691" y="4885922"/>
            <a:ext cx="1124787" cy="369332"/>
          </a:xfrm>
          <a:prstGeom prst="rect">
            <a:avLst/>
          </a:prstGeom>
          <a:noFill/>
        </p:spPr>
        <p:txBody>
          <a:bodyPr wrap="square" rtlCol="0">
            <a:spAutoFit/>
          </a:bodyPr>
          <a:lstStyle/>
          <a:p>
            <a:r>
              <a:rPr lang="en-ZA" b="1" dirty="0"/>
              <a:t>120 Db</a:t>
            </a:r>
          </a:p>
        </p:txBody>
      </p:sp>
      <p:pic>
        <p:nvPicPr>
          <p:cNvPr id="2" name="Picture 1">
            <a:extLst>
              <a:ext uri="{FF2B5EF4-FFF2-40B4-BE49-F238E27FC236}">
                <a16:creationId xmlns:a16="http://schemas.microsoft.com/office/drawing/2014/main" id="{BF211D02-347A-441A-A5D3-6CDCCA69ADF9}"/>
              </a:ext>
            </a:extLst>
          </p:cNvPr>
          <p:cNvPicPr>
            <a:picLocks noChangeAspect="1"/>
          </p:cNvPicPr>
          <p:nvPr/>
        </p:nvPicPr>
        <p:blipFill>
          <a:blip r:embed="rId6"/>
          <a:stretch>
            <a:fillRect/>
          </a:stretch>
        </p:blipFill>
        <p:spPr>
          <a:xfrm>
            <a:off x="7582310" y="2223839"/>
            <a:ext cx="745724" cy="735121"/>
          </a:xfrm>
          <a:prstGeom prst="rect">
            <a:avLst/>
          </a:prstGeom>
        </p:spPr>
      </p:pic>
      <p:sp>
        <p:nvSpPr>
          <p:cNvPr id="23" name="Rectangle 22">
            <a:extLst>
              <a:ext uri="{FF2B5EF4-FFF2-40B4-BE49-F238E27FC236}">
                <a16:creationId xmlns:a16="http://schemas.microsoft.com/office/drawing/2014/main" id="{9709C6A4-A09F-48E7-958F-9939653A3412}"/>
              </a:ext>
            </a:extLst>
          </p:cNvPr>
          <p:cNvSpPr/>
          <p:nvPr/>
        </p:nvSpPr>
        <p:spPr>
          <a:xfrm>
            <a:off x="8342241" y="5069474"/>
            <a:ext cx="1757413" cy="56664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Submit</a:t>
            </a:r>
          </a:p>
        </p:txBody>
      </p:sp>
      <p:pic>
        <p:nvPicPr>
          <p:cNvPr id="7" name="Picture 6">
            <a:extLst>
              <a:ext uri="{FF2B5EF4-FFF2-40B4-BE49-F238E27FC236}">
                <a16:creationId xmlns:a16="http://schemas.microsoft.com/office/drawing/2014/main" id="{55683CCC-60DC-461C-B729-3D3C690D4BCB}"/>
              </a:ext>
            </a:extLst>
          </p:cNvPr>
          <p:cNvPicPr>
            <a:picLocks noChangeAspect="1"/>
          </p:cNvPicPr>
          <p:nvPr/>
        </p:nvPicPr>
        <p:blipFill>
          <a:blip r:embed="rId7"/>
          <a:stretch>
            <a:fillRect/>
          </a:stretch>
        </p:blipFill>
        <p:spPr>
          <a:xfrm>
            <a:off x="9153460" y="3122154"/>
            <a:ext cx="822483" cy="785813"/>
          </a:xfrm>
          <a:prstGeom prst="rect">
            <a:avLst/>
          </a:prstGeom>
        </p:spPr>
      </p:pic>
      <p:cxnSp>
        <p:nvCxnSpPr>
          <p:cNvPr id="24" name="Straight Connector 23">
            <a:extLst>
              <a:ext uri="{FF2B5EF4-FFF2-40B4-BE49-F238E27FC236}">
                <a16:creationId xmlns:a16="http://schemas.microsoft.com/office/drawing/2014/main" id="{BF861D16-E0C2-4E7F-B386-536C57A9FD8E}"/>
              </a:ext>
            </a:extLst>
          </p:cNvPr>
          <p:cNvCxnSpPr>
            <a:cxnSpLocks/>
          </p:cNvCxnSpPr>
          <p:nvPr/>
        </p:nvCxnSpPr>
        <p:spPr>
          <a:xfrm>
            <a:off x="996744" y="4579952"/>
            <a:ext cx="0" cy="29331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D8CC099-FA1B-4208-A9BB-D846A44CFA26}"/>
              </a:ext>
            </a:extLst>
          </p:cNvPr>
          <p:cNvSpPr/>
          <p:nvPr/>
        </p:nvSpPr>
        <p:spPr>
          <a:xfrm>
            <a:off x="623881" y="3873005"/>
            <a:ext cx="745724" cy="735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27" name="Straight Connector 26">
            <a:extLst>
              <a:ext uri="{FF2B5EF4-FFF2-40B4-BE49-F238E27FC236}">
                <a16:creationId xmlns:a16="http://schemas.microsoft.com/office/drawing/2014/main" id="{26FDE87F-59DF-49BF-AEBD-980539C4ADAF}"/>
              </a:ext>
            </a:extLst>
          </p:cNvPr>
          <p:cNvCxnSpPr>
            <a:cxnSpLocks/>
          </p:cNvCxnSpPr>
          <p:nvPr/>
        </p:nvCxnSpPr>
        <p:spPr>
          <a:xfrm>
            <a:off x="2087488" y="4579952"/>
            <a:ext cx="0" cy="29331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2CE50380-33D7-4520-BB0D-005C42B9E556}"/>
              </a:ext>
            </a:extLst>
          </p:cNvPr>
          <p:cNvSpPr/>
          <p:nvPr/>
        </p:nvSpPr>
        <p:spPr>
          <a:xfrm>
            <a:off x="1714625" y="3873005"/>
            <a:ext cx="745724" cy="735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29" name="Straight Connector 28">
            <a:extLst>
              <a:ext uri="{FF2B5EF4-FFF2-40B4-BE49-F238E27FC236}">
                <a16:creationId xmlns:a16="http://schemas.microsoft.com/office/drawing/2014/main" id="{7D80C723-05CA-4A24-B58B-67EE8D9B3BD8}"/>
              </a:ext>
            </a:extLst>
          </p:cNvPr>
          <p:cNvCxnSpPr>
            <a:cxnSpLocks/>
          </p:cNvCxnSpPr>
          <p:nvPr/>
        </p:nvCxnSpPr>
        <p:spPr>
          <a:xfrm>
            <a:off x="3123841" y="4579952"/>
            <a:ext cx="0" cy="29331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FDA0F8D2-2335-4D22-9FB7-8E96EFBA5EE5}"/>
              </a:ext>
            </a:extLst>
          </p:cNvPr>
          <p:cNvSpPr/>
          <p:nvPr/>
        </p:nvSpPr>
        <p:spPr>
          <a:xfrm>
            <a:off x="2750978" y="3873005"/>
            <a:ext cx="745724" cy="735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31" name="Straight Connector 30">
            <a:extLst>
              <a:ext uri="{FF2B5EF4-FFF2-40B4-BE49-F238E27FC236}">
                <a16:creationId xmlns:a16="http://schemas.microsoft.com/office/drawing/2014/main" id="{3528A984-7BCF-479B-A05D-A2ACE7508A32}"/>
              </a:ext>
            </a:extLst>
          </p:cNvPr>
          <p:cNvCxnSpPr>
            <a:cxnSpLocks/>
          </p:cNvCxnSpPr>
          <p:nvPr/>
        </p:nvCxnSpPr>
        <p:spPr>
          <a:xfrm>
            <a:off x="4111056" y="4575304"/>
            <a:ext cx="0" cy="29331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63A1398B-0B7C-41F9-BA13-E94AD3F80847}"/>
              </a:ext>
            </a:extLst>
          </p:cNvPr>
          <p:cNvSpPr/>
          <p:nvPr/>
        </p:nvSpPr>
        <p:spPr>
          <a:xfrm>
            <a:off x="3738193" y="3868357"/>
            <a:ext cx="745724" cy="735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33" name="Straight Connector 32">
            <a:extLst>
              <a:ext uri="{FF2B5EF4-FFF2-40B4-BE49-F238E27FC236}">
                <a16:creationId xmlns:a16="http://schemas.microsoft.com/office/drawing/2014/main" id="{6CA875F2-9E94-4000-9656-BD274E6B7F19}"/>
              </a:ext>
            </a:extLst>
          </p:cNvPr>
          <p:cNvCxnSpPr>
            <a:cxnSpLocks/>
          </p:cNvCxnSpPr>
          <p:nvPr/>
        </p:nvCxnSpPr>
        <p:spPr>
          <a:xfrm>
            <a:off x="5098270" y="4575304"/>
            <a:ext cx="0" cy="29331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72EB3D02-01DE-4767-B991-6580D7548198}"/>
              </a:ext>
            </a:extLst>
          </p:cNvPr>
          <p:cNvSpPr/>
          <p:nvPr/>
        </p:nvSpPr>
        <p:spPr>
          <a:xfrm>
            <a:off x="4725407" y="3868357"/>
            <a:ext cx="745724" cy="735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35" name="Straight Connector 34">
            <a:extLst>
              <a:ext uri="{FF2B5EF4-FFF2-40B4-BE49-F238E27FC236}">
                <a16:creationId xmlns:a16="http://schemas.microsoft.com/office/drawing/2014/main" id="{6D1D0E37-6D32-47FA-9C1F-D0610770F90C}"/>
              </a:ext>
            </a:extLst>
          </p:cNvPr>
          <p:cNvCxnSpPr>
            <a:cxnSpLocks/>
          </p:cNvCxnSpPr>
          <p:nvPr/>
        </p:nvCxnSpPr>
        <p:spPr>
          <a:xfrm>
            <a:off x="6040944" y="4580545"/>
            <a:ext cx="0" cy="29331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40508266-6BB4-4BF2-B63A-A996D418CCE1}"/>
              </a:ext>
            </a:extLst>
          </p:cNvPr>
          <p:cNvSpPr/>
          <p:nvPr/>
        </p:nvSpPr>
        <p:spPr>
          <a:xfrm>
            <a:off x="5668081" y="3873598"/>
            <a:ext cx="745724" cy="735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Rectangle 36">
            <a:extLst>
              <a:ext uri="{FF2B5EF4-FFF2-40B4-BE49-F238E27FC236}">
                <a16:creationId xmlns:a16="http://schemas.microsoft.com/office/drawing/2014/main" id="{064E7B9C-0D5F-41CA-8AFA-E6FB4F8BD948}"/>
              </a:ext>
            </a:extLst>
          </p:cNvPr>
          <p:cNvSpPr/>
          <p:nvPr/>
        </p:nvSpPr>
        <p:spPr>
          <a:xfrm>
            <a:off x="2569034" y="3715593"/>
            <a:ext cx="75800" cy="15005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TextBox 37">
            <a:extLst>
              <a:ext uri="{FF2B5EF4-FFF2-40B4-BE49-F238E27FC236}">
                <a16:creationId xmlns:a16="http://schemas.microsoft.com/office/drawing/2014/main" id="{0E63766D-8FEA-4703-8F71-DA6716E804B8}"/>
              </a:ext>
            </a:extLst>
          </p:cNvPr>
          <p:cNvSpPr txBox="1"/>
          <p:nvPr/>
        </p:nvSpPr>
        <p:spPr>
          <a:xfrm>
            <a:off x="2243981" y="5290846"/>
            <a:ext cx="788726" cy="369332"/>
          </a:xfrm>
          <a:prstGeom prst="rect">
            <a:avLst/>
          </a:prstGeom>
          <a:noFill/>
        </p:spPr>
        <p:txBody>
          <a:bodyPr wrap="square" rtlCol="0">
            <a:spAutoFit/>
          </a:bodyPr>
          <a:lstStyle/>
          <a:p>
            <a:r>
              <a:rPr lang="en-ZA" b="1" dirty="0">
                <a:solidFill>
                  <a:schemeClr val="accent6"/>
                </a:solidFill>
              </a:rPr>
              <a:t>85 Db</a:t>
            </a:r>
          </a:p>
        </p:txBody>
      </p:sp>
      <p:pic>
        <p:nvPicPr>
          <p:cNvPr id="39" name="Picture 38">
            <a:extLst>
              <a:ext uri="{FF2B5EF4-FFF2-40B4-BE49-F238E27FC236}">
                <a16:creationId xmlns:a16="http://schemas.microsoft.com/office/drawing/2014/main" id="{FAFC5303-F0B4-4F51-8A09-13A0064C4AB9}"/>
              </a:ext>
            </a:extLst>
          </p:cNvPr>
          <p:cNvPicPr>
            <a:picLocks noChangeAspect="1"/>
          </p:cNvPicPr>
          <p:nvPr/>
        </p:nvPicPr>
        <p:blipFill>
          <a:blip r:embed="rId8"/>
          <a:stretch>
            <a:fillRect/>
          </a:stretch>
        </p:blipFill>
        <p:spPr>
          <a:xfrm>
            <a:off x="8575025" y="2134796"/>
            <a:ext cx="854047" cy="865800"/>
          </a:xfrm>
          <a:prstGeom prst="rect">
            <a:avLst/>
          </a:prstGeom>
        </p:spPr>
      </p:pic>
      <p:pic>
        <p:nvPicPr>
          <p:cNvPr id="40" name="Picture 39">
            <a:extLst>
              <a:ext uri="{FF2B5EF4-FFF2-40B4-BE49-F238E27FC236}">
                <a16:creationId xmlns:a16="http://schemas.microsoft.com/office/drawing/2014/main" id="{12F9D251-6EB3-4BAA-99E3-A9FD0A282288}"/>
              </a:ext>
            </a:extLst>
          </p:cNvPr>
          <p:cNvPicPr>
            <a:picLocks noChangeAspect="1"/>
          </p:cNvPicPr>
          <p:nvPr/>
        </p:nvPicPr>
        <p:blipFill>
          <a:blip r:embed="rId9"/>
          <a:stretch>
            <a:fillRect/>
          </a:stretch>
        </p:blipFill>
        <p:spPr>
          <a:xfrm>
            <a:off x="7543288" y="3147501"/>
            <a:ext cx="1391909" cy="735121"/>
          </a:xfrm>
          <a:prstGeom prst="rect">
            <a:avLst/>
          </a:prstGeom>
        </p:spPr>
      </p:pic>
      <p:pic>
        <p:nvPicPr>
          <p:cNvPr id="41" name="Picture 40">
            <a:extLst>
              <a:ext uri="{FF2B5EF4-FFF2-40B4-BE49-F238E27FC236}">
                <a16:creationId xmlns:a16="http://schemas.microsoft.com/office/drawing/2014/main" id="{7565668E-443D-4CB0-9BC8-3358E00C72D0}"/>
              </a:ext>
            </a:extLst>
          </p:cNvPr>
          <p:cNvPicPr>
            <a:picLocks noChangeAspect="1"/>
          </p:cNvPicPr>
          <p:nvPr/>
        </p:nvPicPr>
        <p:blipFill>
          <a:blip r:embed="rId10"/>
          <a:stretch>
            <a:fillRect/>
          </a:stretch>
        </p:blipFill>
        <p:spPr>
          <a:xfrm>
            <a:off x="7588349" y="4125149"/>
            <a:ext cx="854047" cy="712548"/>
          </a:xfrm>
          <a:prstGeom prst="rect">
            <a:avLst/>
          </a:prstGeom>
        </p:spPr>
      </p:pic>
      <p:pic>
        <p:nvPicPr>
          <p:cNvPr id="42" name="Picture 41">
            <a:extLst>
              <a:ext uri="{FF2B5EF4-FFF2-40B4-BE49-F238E27FC236}">
                <a16:creationId xmlns:a16="http://schemas.microsoft.com/office/drawing/2014/main" id="{D73D77B3-6073-4198-A314-EE08D4F07017}"/>
              </a:ext>
            </a:extLst>
          </p:cNvPr>
          <p:cNvPicPr>
            <a:picLocks noChangeAspect="1"/>
          </p:cNvPicPr>
          <p:nvPr/>
        </p:nvPicPr>
        <p:blipFill>
          <a:blip r:embed="rId11"/>
          <a:stretch>
            <a:fillRect/>
          </a:stretch>
        </p:blipFill>
        <p:spPr>
          <a:xfrm>
            <a:off x="8585185" y="4081783"/>
            <a:ext cx="745715" cy="768177"/>
          </a:xfrm>
          <a:prstGeom prst="rect">
            <a:avLst/>
          </a:prstGeom>
        </p:spPr>
      </p:pic>
      <p:sp>
        <p:nvSpPr>
          <p:cNvPr id="43" name="Rectangle 42">
            <a:extLst>
              <a:ext uri="{FF2B5EF4-FFF2-40B4-BE49-F238E27FC236}">
                <a16:creationId xmlns:a16="http://schemas.microsoft.com/office/drawing/2014/main" id="{92CF3E1E-ED65-41DE-9223-3380234990A1}"/>
              </a:ext>
            </a:extLst>
          </p:cNvPr>
          <p:cNvSpPr/>
          <p:nvPr/>
        </p:nvSpPr>
        <p:spPr>
          <a:xfrm>
            <a:off x="7503679" y="1919572"/>
            <a:ext cx="897591" cy="47368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16</a:t>
            </a:r>
          </a:p>
        </p:txBody>
      </p:sp>
      <p:sp>
        <p:nvSpPr>
          <p:cNvPr id="44" name="Rectangle 43">
            <a:extLst>
              <a:ext uri="{FF2B5EF4-FFF2-40B4-BE49-F238E27FC236}">
                <a16:creationId xmlns:a16="http://schemas.microsoft.com/office/drawing/2014/main" id="{657ADCC5-2A19-4A83-AF0F-709B3E085646}"/>
              </a:ext>
            </a:extLst>
          </p:cNvPr>
          <p:cNvSpPr/>
          <p:nvPr/>
        </p:nvSpPr>
        <p:spPr>
          <a:xfrm>
            <a:off x="8585185" y="1897952"/>
            <a:ext cx="897591" cy="47368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17</a:t>
            </a:r>
          </a:p>
        </p:txBody>
      </p:sp>
      <p:sp>
        <p:nvSpPr>
          <p:cNvPr id="45" name="Rectangle 44">
            <a:extLst>
              <a:ext uri="{FF2B5EF4-FFF2-40B4-BE49-F238E27FC236}">
                <a16:creationId xmlns:a16="http://schemas.microsoft.com/office/drawing/2014/main" id="{DBC2554D-A94E-4621-8567-3EE5B020E7D2}"/>
              </a:ext>
            </a:extLst>
          </p:cNvPr>
          <p:cNvSpPr/>
          <p:nvPr/>
        </p:nvSpPr>
        <p:spPr>
          <a:xfrm>
            <a:off x="7503678" y="3073345"/>
            <a:ext cx="897591" cy="47368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18</a:t>
            </a:r>
          </a:p>
        </p:txBody>
      </p:sp>
      <p:sp>
        <p:nvSpPr>
          <p:cNvPr id="46" name="Rectangle 45">
            <a:extLst>
              <a:ext uri="{FF2B5EF4-FFF2-40B4-BE49-F238E27FC236}">
                <a16:creationId xmlns:a16="http://schemas.microsoft.com/office/drawing/2014/main" id="{59FEA776-71DA-43A9-B8A0-C573DEE5ECF3}"/>
              </a:ext>
            </a:extLst>
          </p:cNvPr>
          <p:cNvSpPr/>
          <p:nvPr/>
        </p:nvSpPr>
        <p:spPr>
          <a:xfrm>
            <a:off x="8782910" y="3010189"/>
            <a:ext cx="897591" cy="47368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19</a:t>
            </a:r>
          </a:p>
        </p:txBody>
      </p:sp>
      <p:sp>
        <p:nvSpPr>
          <p:cNvPr id="47" name="Rectangle 46">
            <a:extLst>
              <a:ext uri="{FF2B5EF4-FFF2-40B4-BE49-F238E27FC236}">
                <a16:creationId xmlns:a16="http://schemas.microsoft.com/office/drawing/2014/main" id="{D303D87A-7F55-48DE-8FF1-9BB305447CB3}"/>
              </a:ext>
            </a:extLst>
          </p:cNvPr>
          <p:cNvSpPr/>
          <p:nvPr/>
        </p:nvSpPr>
        <p:spPr>
          <a:xfrm>
            <a:off x="7495812" y="3956778"/>
            <a:ext cx="897591" cy="47368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20</a:t>
            </a:r>
          </a:p>
        </p:txBody>
      </p:sp>
      <p:sp>
        <p:nvSpPr>
          <p:cNvPr id="48" name="Rectangle 47">
            <a:extLst>
              <a:ext uri="{FF2B5EF4-FFF2-40B4-BE49-F238E27FC236}">
                <a16:creationId xmlns:a16="http://schemas.microsoft.com/office/drawing/2014/main" id="{A7245E63-32D3-4723-A385-AE2C99FADC08}"/>
              </a:ext>
            </a:extLst>
          </p:cNvPr>
          <p:cNvSpPr/>
          <p:nvPr/>
        </p:nvSpPr>
        <p:spPr>
          <a:xfrm>
            <a:off x="8620095" y="3938254"/>
            <a:ext cx="897591" cy="47368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21</a:t>
            </a:r>
          </a:p>
        </p:txBody>
      </p:sp>
    </p:spTree>
    <p:custDataLst>
      <p:tags r:id="rId1"/>
    </p:custDataLst>
    <p:extLst>
      <p:ext uri="{BB962C8B-B14F-4D97-AF65-F5344CB8AC3E}">
        <p14:creationId xmlns:p14="http://schemas.microsoft.com/office/powerpoint/2010/main" val="99300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Personal protective equipment</a:t>
            </a:r>
          </a:p>
        </p:txBody>
      </p:sp>
      <p:sp>
        <p:nvSpPr>
          <p:cNvPr id="3" name="Text Placeholder 2"/>
          <p:cNvSpPr>
            <a:spLocks noGrp="1"/>
          </p:cNvSpPr>
          <p:nvPr>
            <p:ph type="body" idx="1"/>
          </p:nvPr>
        </p:nvSpPr>
        <p:spPr/>
        <p:txBody>
          <a:bodyPr/>
          <a:lstStyle/>
          <a:p>
            <a:r>
              <a:rPr lang="en-GB" dirty="0"/>
              <a:t>Unit 3</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F53B42-DE74-42E4-A885-1E81684F40D5}"/>
              </a:ext>
            </a:extLst>
          </p:cNvPr>
          <p:cNvPicPr>
            <a:picLocks noChangeAspect="1"/>
          </p:cNvPicPr>
          <p:nvPr/>
        </p:nvPicPr>
        <p:blipFill rotWithShape="1">
          <a:blip r:embed="rId4"/>
          <a:srcRect b="68561"/>
          <a:stretch/>
        </p:blipFill>
        <p:spPr>
          <a:xfrm>
            <a:off x="6166245" y="3165357"/>
            <a:ext cx="2527306" cy="2584684"/>
          </a:xfrm>
          <a:prstGeom prst="rect">
            <a:avLst/>
          </a:prstGeom>
        </p:spPr>
      </p:pic>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73216" y="536758"/>
            <a:ext cx="8831461" cy="1113227"/>
          </a:xfrm>
        </p:spPr>
        <p:txBody>
          <a:bodyPr/>
          <a:lstStyle/>
          <a:p>
            <a:r>
              <a:rPr lang="en-ZA" dirty="0"/>
              <a:t>Hearing protection </a:t>
            </a:r>
          </a:p>
        </p:txBody>
      </p:sp>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4981421" y="1471271"/>
            <a:ext cx="5052915" cy="3654318"/>
          </a:xfrm>
        </p:spPr>
        <p:txBody>
          <a:bodyPr/>
          <a:lstStyle/>
          <a:p>
            <a:pPr marL="0" indent="0">
              <a:buNone/>
            </a:pPr>
            <a:r>
              <a:rPr lang="en-ZA" dirty="0"/>
              <a:t>By wearing </a:t>
            </a:r>
            <a:r>
              <a:rPr lang="en-ZA" b="1" dirty="0"/>
              <a:t>ear plugs</a:t>
            </a:r>
            <a:r>
              <a:rPr lang="en-ZA" dirty="0"/>
              <a:t> or </a:t>
            </a:r>
            <a:r>
              <a:rPr lang="en-ZA" b="1" dirty="0"/>
              <a:t>ear muffs </a:t>
            </a:r>
            <a:r>
              <a:rPr lang="en-ZA" dirty="0"/>
              <a:t>you can reduce noise by 25-40Db! Make sure you are wearing them when you are working with machinery or when you are in a noisy environment</a:t>
            </a:r>
          </a:p>
        </p:txBody>
      </p:sp>
      <p:sp>
        <p:nvSpPr>
          <p:cNvPr id="16" name="Rectangle 15">
            <a:extLst>
              <a:ext uri="{FF2B5EF4-FFF2-40B4-BE49-F238E27FC236}">
                <a16:creationId xmlns:a16="http://schemas.microsoft.com/office/drawing/2014/main" id="{0D576B00-CFAC-498D-94EC-BD342E0C6490}"/>
              </a:ext>
            </a:extLst>
          </p:cNvPr>
          <p:cNvSpPr/>
          <p:nvPr/>
        </p:nvSpPr>
        <p:spPr>
          <a:xfrm>
            <a:off x="4928286" y="3298430"/>
            <a:ext cx="1972557" cy="14996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23</a:t>
            </a:r>
          </a:p>
          <a:p>
            <a:pPr algn="ctr"/>
            <a:r>
              <a:rPr lang="en-ZA" dirty="0"/>
              <a:t>Man wearing ear protection (ear plugs or ear muffs) </a:t>
            </a:r>
          </a:p>
        </p:txBody>
      </p:sp>
      <p:sp>
        <p:nvSpPr>
          <p:cNvPr id="21" name="Rectangle 20">
            <a:extLst>
              <a:ext uri="{FF2B5EF4-FFF2-40B4-BE49-F238E27FC236}">
                <a16:creationId xmlns:a16="http://schemas.microsoft.com/office/drawing/2014/main" id="{9BFA7D3A-E76B-41A9-8026-2A72A89EF6DE}"/>
              </a:ext>
            </a:extLst>
          </p:cNvPr>
          <p:cNvSpPr/>
          <p:nvPr/>
        </p:nvSpPr>
        <p:spPr>
          <a:xfrm>
            <a:off x="476042" y="1517039"/>
            <a:ext cx="4349418" cy="342983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22</a:t>
            </a:r>
          </a:p>
          <a:p>
            <a:pPr algn="ctr"/>
            <a:r>
              <a:rPr lang="en-ZA" dirty="0"/>
              <a:t>Someone using an arc welder and wearing ear protection. </a:t>
            </a:r>
          </a:p>
        </p:txBody>
      </p:sp>
      <p:pic>
        <p:nvPicPr>
          <p:cNvPr id="8" name="Picture 7">
            <a:extLst>
              <a:ext uri="{FF2B5EF4-FFF2-40B4-BE49-F238E27FC236}">
                <a16:creationId xmlns:a16="http://schemas.microsoft.com/office/drawing/2014/main" id="{EE605F0A-E4A5-4AFB-86EC-A15A571F2ACC}"/>
              </a:ext>
            </a:extLst>
          </p:cNvPr>
          <p:cNvPicPr>
            <a:picLocks noChangeAspect="1"/>
          </p:cNvPicPr>
          <p:nvPr/>
        </p:nvPicPr>
        <p:blipFill>
          <a:blip r:embed="rId5"/>
          <a:stretch>
            <a:fillRect/>
          </a:stretch>
        </p:blipFill>
        <p:spPr>
          <a:xfrm>
            <a:off x="7711667" y="3783083"/>
            <a:ext cx="700224" cy="750930"/>
          </a:xfrm>
          <a:prstGeom prst="rect">
            <a:avLst/>
          </a:prstGeom>
        </p:spPr>
      </p:pic>
      <p:sp>
        <p:nvSpPr>
          <p:cNvPr id="10" name="Rectangle 9">
            <a:extLst>
              <a:ext uri="{FF2B5EF4-FFF2-40B4-BE49-F238E27FC236}">
                <a16:creationId xmlns:a16="http://schemas.microsoft.com/office/drawing/2014/main" id="{FC56F9B2-9E48-4D77-91C4-11404A7746D0}"/>
              </a:ext>
            </a:extLst>
          </p:cNvPr>
          <p:cNvSpPr/>
          <p:nvPr/>
        </p:nvSpPr>
        <p:spPr>
          <a:xfrm>
            <a:off x="1443439" y="5048355"/>
            <a:ext cx="2306668" cy="56664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PPE Overview</a:t>
            </a:r>
          </a:p>
        </p:txBody>
      </p:sp>
    </p:spTree>
    <p:custDataLst>
      <p:tags r:id="rId1"/>
    </p:custDataLst>
    <p:extLst>
      <p:ext uri="{BB962C8B-B14F-4D97-AF65-F5344CB8AC3E}">
        <p14:creationId xmlns:p14="http://schemas.microsoft.com/office/powerpoint/2010/main" val="1555717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73216" y="536758"/>
            <a:ext cx="8831461" cy="1113227"/>
          </a:xfrm>
        </p:spPr>
        <p:txBody>
          <a:bodyPr/>
          <a:lstStyle/>
          <a:p>
            <a:r>
              <a:rPr lang="en-ZA" dirty="0"/>
              <a:t>Protective clothing- Overalls </a:t>
            </a:r>
          </a:p>
        </p:txBody>
      </p:sp>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4981421" y="1471271"/>
            <a:ext cx="5052915" cy="3654318"/>
          </a:xfrm>
        </p:spPr>
        <p:txBody>
          <a:bodyPr/>
          <a:lstStyle/>
          <a:p>
            <a:pPr marL="0" indent="0">
              <a:buNone/>
            </a:pPr>
            <a:r>
              <a:rPr lang="en-ZA" dirty="0"/>
              <a:t>Suitable </a:t>
            </a:r>
            <a:r>
              <a:rPr lang="en-ZA" b="1" dirty="0"/>
              <a:t>overalls</a:t>
            </a:r>
            <a:r>
              <a:rPr lang="en-ZA" dirty="0"/>
              <a:t> should be worn in the workplace. These overalls should be fire retardant (this means that they have been treated with a substance that is used to slow or stop the spread of fire or reduce its intensity). </a:t>
            </a:r>
          </a:p>
          <a:p>
            <a:pPr marL="0" indent="0">
              <a:buNone/>
            </a:pPr>
            <a:r>
              <a:rPr lang="en-ZA" dirty="0"/>
              <a:t>Your overall should also have </a:t>
            </a:r>
            <a:r>
              <a:rPr lang="en-ZA" b="1" dirty="0"/>
              <a:t>reflective strips </a:t>
            </a:r>
            <a:r>
              <a:rPr lang="en-ZA" dirty="0"/>
              <a:t>to help make you visible in dark environments. </a:t>
            </a:r>
          </a:p>
        </p:txBody>
      </p:sp>
      <p:sp>
        <p:nvSpPr>
          <p:cNvPr id="16" name="Rectangle 15">
            <a:extLst>
              <a:ext uri="{FF2B5EF4-FFF2-40B4-BE49-F238E27FC236}">
                <a16:creationId xmlns:a16="http://schemas.microsoft.com/office/drawing/2014/main" id="{0D576B00-CFAC-498D-94EC-BD342E0C6490}"/>
              </a:ext>
            </a:extLst>
          </p:cNvPr>
          <p:cNvSpPr/>
          <p:nvPr/>
        </p:nvSpPr>
        <p:spPr>
          <a:xfrm>
            <a:off x="-432907" y="1669609"/>
            <a:ext cx="1557247" cy="17221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24</a:t>
            </a:r>
          </a:p>
          <a:p>
            <a:pPr algn="ctr"/>
            <a:r>
              <a:rPr lang="en-ZA" dirty="0"/>
              <a:t>Man wearing overalls with reflective strips</a:t>
            </a:r>
          </a:p>
        </p:txBody>
      </p:sp>
      <p:pic>
        <p:nvPicPr>
          <p:cNvPr id="10" name="Picture 9">
            <a:extLst>
              <a:ext uri="{FF2B5EF4-FFF2-40B4-BE49-F238E27FC236}">
                <a16:creationId xmlns:a16="http://schemas.microsoft.com/office/drawing/2014/main" id="{B20D60CF-6E9C-42A7-80D5-1B11DB4C51A5}"/>
              </a:ext>
            </a:extLst>
          </p:cNvPr>
          <p:cNvPicPr>
            <a:picLocks noChangeAspect="1"/>
          </p:cNvPicPr>
          <p:nvPr/>
        </p:nvPicPr>
        <p:blipFill>
          <a:blip r:embed="rId4"/>
          <a:stretch>
            <a:fillRect/>
          </a:stretch>
        </p:blipFill>
        <p:spPr>
          <a:xfrm>
            <a:off x="1875464" y="1360541"/>
            <a:ext cx="1352257" cy="4398909"/>
          </a:xfrm>
          <a:prstGeom prst="rect">
            <a:avLst/>
          </a:prstGeom>
        </p:spPr>
      </p:pic>
      <p:pic>
        <p:nvPicPr>
          <p:cNvPr id="3" name="Picture 2">
            <a:extLst>
              <a:ext uri="{FF2B5EF4-FFF2-40B4-BE49-F238E27FC236}">
                <a16:creationId xmlns:a16="http://schemas.microsoft.com/office/drawing/2014/main" id="{F6E74B13-7445-4683-90BE-733668FE9E2F}"/>
              </a:ext>
            </a:extLst>
          </p:cNvPr>
          <p:cNvPicPr>
            <a:picLocks noChangeAspect="1"/>
          </p:cNvPicPr>
          <p:nvPr/>
        </p:nvPicPr>
        <p:blipFill>
          <a:blip r:embed="rId5"/>
          <a:stretch>
            <a:fillRect/>
          </a:stretch>
        </p:blipFill>
        <p:spPr>
          <a:xfrm>
            <a:off x="1551125" y="2090237"/>
            <a:ext cx="1809750" cy="3419475"/>
          </a:xfrm>
          <a:prstGeom prst="rect">
            <a:avLst/>
          </a:prstGeom>
        </p:spPr>
      </p:pic>
      <p:sp>
        <p:nvSpPr>
          <p:cNvPr id="4" name="Arrow: Left 3">
            <a:extLst>
              <a:ext uri="{FF2B5EF4-FFF2-40B4-BE49-F238E27FC236}">
                <a16:creationId xmlns:a16="http://schemas.microsoft.com/office/drawing/2014/main" id="{4CF77178-9B17-4E28-BE21-0B10A1260836}"/>
              </a:ext>
            </a:extLst>
          </p:cNvPr>
          <p:cNvSpPr/>
          <p:nvPr/>
        </p:nvSpPr>
        <p:spPr>
          <a:xfrm>
            <a:off x="2794159" y="3061252"/>
            <a:ext cx="566716" cy="5247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a:extLst>
              <a:ext uri="{FF2B5EF4-FFF2-40B4-BE49-F238E27FC236}">
                <a16:creationId xmlns:a16="http://schemas.microsoft.com/office/drawing/2014/main" id="{A028F2B5-A390-4DEE-B3DF-CD701255481B}"/>
              </a:ext>
            </a:extLst>
          </p:cNvPr>
          <p:cNvSpPr/>
          <p:nvPr/>
        </p:nvSpPr>
        <p:spPr>
          <a:xfrm>
            <a:off x="7011655" y="4943063"/>
            <a:ext cx="2306668" cy="56664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PPE Overview</a:t>
            </a:r>
          </a:p>
        </p:txBody>
      </p:sp>
    </p:spTree>
    <p:custDataLst>
      <p:tags r:id="rId1"/>
    </p:custDataLst>
    <p:extLst>
      <p:ext uri="{BB962C8B-B14F-4D97-AF65-F5344CB8AC3E}">
        <p14:creationId xmlns:p14="http://schemas.microsoft.com/office/powerpoint/2010/main" val="2586020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F53B42-DE74-42E4-A885-1E81684F40D5}"/>
              </a:ext>
            </a:extLst>
          </p:cNvPr>
          <p:cNvPicPr>
            <a:picLocks noChangeAspect="1"/>
          </p:cNvPicPr>
          <p:nvPr/>
        </p:nvPicPr>
        <p:blipFill rotWithShape="1">
          <a:blip r:embed="rId4"/>
          <a:srcRect b="68561"/>
          <a:stretch/>
        </p:blipFill>
        <p:spPr>
          <a:xfrm>
            <a:off x="6166245" y="3165357"/>
            <a:ext cx="2527306" cy="2584684"/>
          </a:xfrm>
          <a:prstGeom prst="rect">
            <a:avLst/>
          </a:prstGeom>
        </p:spPr>
      </p:pic>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73216" y="536758"/>
            <a:ext cx="9661120" cy="1113227"/>
          </a:xfrm>
        </p:spPr>
        <p:txBody>
          <a:bodyPr/>
          <a:lstStyle/>
          <a:p>
            <a:r>
              <a:rPr lang="en-ZA" dirty="0"/>
              <a:t>Protection against inhalation of hazardous substances- Dust mask</a:t>
            </a:r>
          </a:p>
        </p:txBody>
      </p:sp>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4998744" y="1687224"/>
            <a:ext cx="5052915" cy="3654318"/>
          </a:xfrm>
        </p:spPr>
        <p:txBody>
          <a:bodyPr/>
          <a:lstStyle/>
          <a:p>
            <a:pPr marL="0" indent="0">
              <a:buNone/>
            </a:pPr>
            <a:r>
              <a:rPr lang="en-ZA" dirty="0"/>
              <a:t>When you working in environments where there is a lot of dust or you are using equipment that creates dust you must wear a </a:t>
            </a:r>
            <a:r>
              <a:rPr lang="en-ZA" b="1" dirty="0"/>
              <a:t>dust mask</a:t>
            </a:r>
            <a:r>
              <a:rPr lang="en-ZA" dirty="0"/>
              <a:t>.  </a:t>
            </a:r>
          </a:p>
        </p:txBody>
      </p:sp>
      <p:sp>
        <p:nvSpPr>
          <p:cNvPr id="16" name="Rectangle 15">
            <a:extLst>
              <a:ext uri="{FF2B5EF4-FFF2-40B4-BE49-F238E27FC236}">
                <a16:creationId xmlns:a16="http://schemas.microsoft.com/office/drawing/2014/main" id="{0D576B00-CFAC-498D-94EC-BD342E0C6490}"/>
              </a:ext>
            </a:extLst>
          </p:cNvPr>
          <p:cNvSpPr/>
          <p:nvPr/>
        </p:nvSpPr>
        <p:spPr>
          <a:xfrm>
            <a:off x="8350163" y="3514383"/>
            <a:ext cx="1739900" cy="14996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26</a:t>
            </a:r>
          </a:p>
          <a:p>
            <a:pPr algn="ctr"/>
            <a:r>
              <a:rPr lang="en-ZA" dirty="0"/>
              <a:t>Man wearing a dust mask</a:t>
            </a:r>
          </a:p>
        </p:txBody>
      </p:sp>
      <p:sp>
        <p:nvSpPr>
          <p:cNvPr id="21" name="Rectangle 20">
            <a:extLst>
              <a:ext uri="{FF2B5EF4-FFF2-40B4-BE49-F238E27FC236}">
                <a16:creationId xmlns:a16="http://schemas.microsoft.com/office/drawing/2014/main" id="{9BFA7D3A-E76B-41A9-8026-2A72A89EF6DE}"/>
              </a:ext>
            </a:extLst>
          </p:cNvPr>
          <p:cNvSpPr/>
          <p:nvPr/>
        </p:nvSpPr>
        <p:spPr>
          <a:xfrm>
            <a:off x="476042" y="1777942"/>
            <a:ext cx="4349418" cy="302010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25</a:t>
            </a:r>
          </a:p>
          <a:p>
            <a:pPr algn="ctr"/>
            <a:r>
              <a:rPr lang="en-ZA" dirty="0"/>
              <a:t>Someone using an a grinder while wearing a dust mask. </a:t>
            </a:r>
          </a:p>
        </p:txBody>
      </p:sp>
      <p:pic>
        <p:nvPicPr>
          <p:cNvPr id="2" name="Picture 1">
            <a:extLst>
              <a:ext uri="{FF2B5EF4-FFF2-40B4-BE49-F238E27FC236}">
                <a16:creationId xmlns:a16="http://schemas.microsoft.com/office/drawing/2014/main" id="{D6311CE5-1568-46A2-88E9-85BA5FCEE0EE}"/>
              </a:ext>
            </a:extLst>
          </p:cNvPr>
          <p:cNvPicPr>
            <a:picLocks noChangeAspect="1"/>
          </p:cNvPicPr>
          <p:nvPr/>
        </p:nvPicPr>
        <p:blipFill>
          <a:blip r:embed="rId5"/>
          <a:stretch>
            <a:fillRect/>
          </a:stretch>
        </p:blipFill>
        <p:spPr>
          <a:xfrm>
            <a:off x="6842769" y="3992384"/>
            <a:ext cx="797658" cy="686872"/>
          </a:xfrm>
          <a:prstGeom prst="rect">
            <a:avLst/>
          </a:prstGeom>
        </p:spPr>
      </p:pic>
      <p:sp>
        <p:nvSpPr>
          <p:cNvPr id="10" name="Rectangle 9">
            <a:extLst>
              <a:ext uri="{FF2B5EF4-FFF2-40B4-BE49-F238E27FC236}">
                <a16:creationId xmlns:a16="http://schemas.microsoft.com/office/drawing/2014/main" id="{EEE526E7-A482-43AA-AE7B-8C893E357AAF}"/>
              </a:ext>
            </a:extLst>
          </p:cNvPr>
          <p:cNvSpPr/>
          <p:nvPr/>
        </p:nvSpPr>
        <p:spPr>
          <a:xfrm>
            <a:off x="1497417" y="5013998"/>
            <a:ext cx="2306668" cy="56664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PPE Overview</a:t>
            </a:r>
          </a:p>
        </p:txBody>
      </p:sp>
    </p:spTree>
    <p:custDataLst>
      <p:tags r:id="rId1"/>
    </p:custDataLst>
    <p:extLst>
      <p:ext uri="{BB962C8B-B14F-4D97-AF65-F5344CB8AC3E}">
        <p14:creationId xmlns:p14="http://schemas.microsoft.com/office/powerpoint/2010/main" val="2451962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73216" y="536758"/>
            <a:ext cx="9661120" cy="1113227"/>
          </a:xfrm>
        </p:spPr>
        <p:txBody>
          <a:bodyPr/>
          <a:lstStyle/>
          <a:p>
            <a:r>
              <a:rPr lang="en-ZA" dirty="0"/>
              <a:t>safety </a:t>
            </a:r>
            <a:r>
              <a:rPr lang="en-ZA" dirty="0" err="1"/>
              <a:t>harnesss</a:t>
            </a:r>
            <a:endParaRPr lang="en-ZA" dirty="0"/>
          </a:p>
        </p:txBody>
      </p:sp>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538232" y="1649985"/>
            <a:ext cx="7321592" cy="3654318"/>
          </a:xfrm>
        </p:spPr>
        <p:txBody>
          <a:bodyPr/>
          <a:lstStyle/>
          <a:p>
            <a:pPr marL="0" indent="0">
              <a:buNone/>
            </a:pPr>
            <a:r>
              <a:rPr lang="en-ZA" dirty="0"/>
              <a:t>When you working in high places such as on roofs, on poles or on overhead lines you must wear a safety harness. </a:t>
            </a:r>
          </a:p>
          <a:p>
            <a:pPr marL="0" indent="0">
              <a:buNone/>
            </a:pPr>
            <a:endParaRPr lang="en-ZA" dirty="0"/>
          </a:p>
        </p:txBody>
      </p:sp>
      <p:sp>
        <p:nvSpPr>
          <p:cNvPr id="16" name="Rectangle 15">
            <a:extLst>
              <a:ext uri="{FF2B5EF4-FFF2-40B4-BE49-F238E27FC236}">
                <a16:creationId xmlns:a16="http://schemas.microsoft.com/office/drawing/2014/main" id="{0D576B00-CFAC-498D-94EC-BD342E0C6490}"/>
              </a:ext>
            </a:extLst>
          </p:cNvPr>
          <p:cNvSpPr/>
          <p:nvPr/>
        </p:nvSpPr>
        <p:spPr>
          <a:xfrm>
            <a:off x="6770477" y="142492"/>
            <a:ext cx="1739900" cy="14996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28</a:t>
            </a:r>
          </a:p>
          <a:p>
            <a:pPr algn="ctr"/>
            <a:r>
              <a:rPr lang="en-ZA" dirty="0"/>
              <a:t>Man wearing a safety harness</a:t>
            </a:r>
          </a:p>
        </p:txBody>
      </p:sp>
      <p:sp>
        <p:nvSpPr>
          <p:cNvPr id="21" name="Rectangle 20">
            <a:extLst>
              <a:ext uri="{FF2B5EF4-FFF2-40B4-BE49-F238E27FC236}">
                <a16:creationId xmlns:a16="http://schemas.microsoft.com/office/drawing/2014/main" id="{9BFA7D3A-E76B-41A9-8026-2A72A89EF6DE}"/>
              </a:ext>
            </a:extLst>
          </p:cNvPr>
          <p:cNvSpPr/>
          <p:nvPr/>
        </p:nvSpPr>
        <p:spPr>
          <a:xfrm>
            <a:off x="626167" y="2561673"/>
            <a:ext cx="3799148" cy="28173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27</a:t>
            </a:r>
          </a:p>
          <a:p>
            <a:r>
              <a:rPr lang="en-ZA" dirty="0"/>
              <a:t>Someone working in high places such as on roofs, on poles or on overhead lines wearing a safety harness. </a:t>
            </a:r>
          </a:p>
        </p:txBody>
      </p:sp>
      <p:sp>
        <p:nvSpPr>
          <p:cNvPr id="10" name="Rectangle 9">
            <a:extLst>
              <a:ext uri="{FF2B5EF4-FFF2-40B4-BE49-F238E27FC236}">
                <a16:creationId xmlns:a16="http://schemas.microsoft.com/office/drawing/2014/main" id="{EEE526E7-A482-43AA-AE7B-8C893E357AAF}"/>
              </a:ext>
            </a:extLst>
          </p:cNvPr>
          <p:cNvSpPr/>
          <p:nvPr/>
        </p:nvSpPr>
        <p:spPr>
          <a:xfrm>
            <a:off x="4991458" y="4834888"/>
            <a:ext cx="2306668" cy="56664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PPE Overview</a:t>
            </a:r>
          </a:p>
        </p:txBody>
      </p:sp>
      <p:pic>
        <p:nvPicPr>
          <p:cNvPr id="12" name="Picture 11">
            <a:extLst>
              <a:ext uri="{FF2B5EF4-FFF2-40B4-BE49-F238E27FC236}">
                <a16:creationId xmlns:a16="http://schemas.microsoft.com/office/drawing/2014/main" id="{7FD4DDA6-86A2-4DE0-9E78-D71A0A858D57}"/>
              </a:ext>
            </a:extLst>
          </p:cNvPr>
          <p:cNvPicPr>
            <a:picLocks noChangeAspect="1"/>
          </p:cNvPicPr>
          <p:nvPr/>
        </p:nvPicPr>
        <p:blipFill>
          <a:blip r:embed="rId4"/>
          <a:stretch>
            <a:fillRect/>
          </a:stretch>
        </p:blipFill>
        <p:spPr>
          <a:xfrm>
            <a:off x="8316951" y="638716"/>
            <a:ext cx="1571259" cy="5111325"/>
          </a:xfrm>
          <a:prstGeom prst="rect">
            <a:avLst/>
          </a:prstGeom>
        </p:spPr>
      </p:pic>
      <p:pic>
        <p:nvPicPr>
          <p:cNvPr id="3" name="Picture 2">
            <a:extLst>
              <a:ext uri="{FF2B5EF4-FFF2-40B4-BE49-F238E27FC236}">
                <a16:creationId xmlns:a16="http://schemas.microsoft.com/office/drawing/2014/main" id="{3A38DAFA-3AEF-47CC-B193-3B765E7AFC37}"/>
              </a:ext>
            </a:extLst>
          </p:cNvPr>
          <p:cNvPicPr>
            <a:picLocks noChangeAspect="1"/>
          </p:cNvPicPr>
          <p:nvPr/>
        </p:nvPicPr>
        <p:blipFill>
          <a:blip r:embed="rId5"/>
          <a:stretch>
            <a:fillRect/>
          </a:stretch>
        </p:blipFill>
        <p:spPr>
          <a:xfrm>
            <a:off x="8276241" y="2103437"/>
            <a:ext cx="1685925" cy="1552575"/>
          </a:xfrm>
          <a:prstGeom prst="rect">
            <a:avLst/>
          </a:prstGeom>
        </p:spPr>
      </p:pic>
    </p:spTree>
    <p:custDataLst>
      <p:tags r:id="rId1"/>
    </p:custDataLst>
    <p:extLst>
      <p:ext uri="{BB962C8B-B14F-4D97-AF65-F5344CB8AC3E}">
        <p14:creationId xmlns:p14="http://schemas.microsoft.com/office/powerpoint/2010/main" val="1878271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73216" y="536758"/>
            <a:ext cx="9661120" cy="1113227"/>
          </a:xfrm>
        </p:spPr>
        <p:txBody>
          <a:bodyPr/>
          <a:lstStyle/>
          <a:p>
            <a:r>
              <a:rPr lang="en-ZA" dirty="0"/>
              <a:t>Note on how to use safety </a:t>
            </a:r>
            <a:r>
              <a:rPr lang="en-ZA" dirty="0" err="1"/>
              <a:t>harnesss</a:t>
            </a:r>
            <a:endParaRPr lang="en-ZA" dirty="0"/>
          </a:p>
        </p:txBody>
      </p:sp>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538232" y="1649985"/>
            <a:ext cx="3799148" cy="3654318"/>
          </a:xfrm>
        </p:spPr>
        <p:txBody>
          <a:bodyPr/>
          <a:lstStyle/>
          <a:p>
            <a:pPr marL="0" indent="0">
              <a:buNone/>
            </a:pPr>
            <a:r>
              <a:rPr lang="en-ZA" dirty="0"/>
              <a:t>When you are working on overhead lines the safety harness should be fastened </a:t>
            </a:r>
            <a:r>
              <a:rPr lang="en-ZA" b="1" dirty="0"/>
              <a:t>to the pole and not over the cross arm</a:t>
            </a:r>
            <a:r>
              <a:rPr lang="en-ZA" dirty="0"/>
              <a:t>. This is so that if a person is shocked or electrocuted they can easily be removed. </a:t>
            </a:r>
          </a:p>
          <a:p>
            <a:pPr marL="0" indent="0">
              <a:buNone/>
            </a:pPr>
            <a:endParaRPr lang="en-ZA" dirty="0"/>
          </a:p>
        </p:txBody>
      </p:sp>
      <p:sp>
        <p:nvSpPr>
          <p:cNvPr id="21" name="Rectangle 20">
            <a:extLst>
              <a:ext uri="{FF2B5EF4-FFF2-40B4-BE49-F238E27FC236}">
                <a16:creationId xmlns:a16="http://schemas.microsoft.com/office/drawing/2014/main" id="{9BFA7D3A-E76B-41A9-8026-2A72A89EF6DE}"/>
              </a:ext>
            </a:extLst>
          </p:cNvPr>
          <p:cNvSpPr/>
          <p:nvPr/>
        </p:nvSpPr>
        <p:spPr>
          <a:xfrm>
            <a:off x="5596805" y="1718835"/>
            <a:ext cx="3799148" cy="28173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29</a:t>
            </a:r>
          </a:p>
          <a:p>
            <a:r>
              <a:rPr lang="en-ZA" dirty="0"/>
              <a:t>Someone working on overhead lines, showing the safety harness fastened </a:t>
            </a:r>
            <a:r>
              <a:rPr lang="en-ZA" b="1" dirty="0"/>
              <a:t>to the pole and not over the cross arm</a:t>
            </a:r>
            <a:r>
              <a:rPr lang="en-ZA" dirty="0"/>
              <a:t>. </a:t>
            </a:r>
          </a:p>
        </p:txBody>
      </p:sp>
      <p:sp>
        <p:nvSpPr>
          <p:cNvPr id="10" name="Rectangle 9">
            <a:extLst>
              <a:ext uri="{FF2B5EF4-FFF2-40B4-BE49-F238E27FC236}">
                <a16:creationId xmlns:a16="http://schemas.microsoft.com/office/drawing/2014/main" id="{EEE526E7-A482-43AA-AE7B-8C893E357AAF}"/>
              </a:ext>
            </a:extLst>
          </p:cNvPr>
          <p:cNvSpPr/>
          <p:nvPr/>
        </p:nvSpPr>
        <p:spPr>
          <a:xfrm>
            <a:off x="538232" y="4640635"/>
            <a:ext cx="2306668" cy="56664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PPE Overview</a:t>
            </a:r>
          </a:p>
        </p:txBody>
      </p:sp>
    </p:spTree>
    <p:custDataLst>
      <p:tags r:id="rId1"/>
    </p:custDataLst>
    <p:extLst>
      <p:ext uri="{BB962C8B-B14F-4D97-AF65-F5344CB8AC3E}">
        <p14:creationId xmlns:p14="http://schemas.microsoft.com/office/powerpoint/2010/main" val="1417450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73216" y="536758"/>
            <a:ext cx="9661120" cy="1113227"/>
          </a:xfrm>
        </p:spPr>
        <p:txBody>
          <a:bodyPr/>
          <a:lstStyle/>
          <a:p>
            <a:r>
              <a:rPr lang="en-ZA" dirty="0"/>
              <a:t>Hand protection- leather gloves </a:t>
            </a:r>
          </a:p>
        </p:txBody>
      </p:sp>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538232" y="1649985"/>
            <a:ext cx="7321592" cy="3654318"/>
          </a:xfrm>
        </p:spPr>
        <p:txBody>
          <a:bodyPr/>
          <a:lstStyle/>
          <a:p>
            <a:pPr marL="0" indent="0">
              <a:buNone/>
            </a:pPr>
            <a:r>
              <a:rPr lang="en-ZA" dirty="0"/>
              <a:t>When you are working with hot or sharp objects or handing heavy material you must wear leather gloves. </a:t>
            </a:r>
          </a:p>
          <a:p>
            <a:pPr marL="0" indent="0">
              <a:buNone/>
            </a:pPr>
            <a:endParaRPr lang="en-ZA" dirty="0"/>
          </a:p>
        </p:txBody>
      </p:sp>
      <p:sp>
        <p:nvSpPr>
          <p:cNvPr id="16" name="Rectangle 15">
            <a:extLst>
              <a:ext uri="{FF2B5EF4-FFF2-40B4-BE49-F238E27FC236}">
                <a16:creationId xmlns:a16="http://schemas.microsoft.com/office/drawing/2014/main" id="{0D576B00-CFAC-498D-94EC-BD342E0C6490}"/>
              </a:ext>
            </a:extLst>
          </p:cNvPr>
          <p:cNvSpPr/>
          <p:nvPr/>
        </p:nvSpPr>
        <p:spPr>
          <a:xfrm>
            <a:off x="6454391" y="150370"/>
            <a:ext cx="1739900" cy="14996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31</a:t>
            </a:r>
          </a:p>
          <a:p>
            <a:pPr algn="ctr"/>
            <a:r>
              <a:rPr lang="en-ZA" dirty="0"/>
              <a:t>Man wearing leather gloves</a:t>
            </a:r>
          </a:p>
        </p:txBody>
      </p:sp>
      <p:sp>
        <p:nvSpPr>
          <p:cNvPr id="21" name="Rectangle 20">
            <a:extLst>
              <a:ext uri="{FF2B5EF4-FFF2-40B4-BE49-F238E27FC236}">
                <a16:creationId xmlns:a16="http://schemas.microsoft.com/office/drawing/2014/main" id="{9BFA7D3A-E76B-41A9-8026-2A72A89EF6DE}"/>
              </a:ext>
            </a:extLst>
          </p:cNvPr>
          <p:cNvSpPr/>
          <p:nvPr/>
        </p:nvSpPr>
        <p:spPr>
          <a:xfrm>
            <a:off x="626167" y="2561673"/>
            <a:ext cx="3799148" cy="28173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30</a:t>
            </a:r>
          </a:p>
          <a:p>
            <a:r>
              <a:rPr lang="en-ZA" dirty="0"/>
              <a:t>Someone working with hot/sharp objects wearing leather gloves. </a:t>
            </a:r>
          </a:p>
        </p:txBody>
      </p:sp>
      <p:pic>
        <p:nvPicPr>
          <p:cNvPr id="12" name="Picture 11">
            <a:extLst>
              <a:ext uri="{FF2B5EF4-FFF2-40B4-BE49-F238E27FC236}">
                <a16:creationId xmlns:a16="http://schemas.microsoft.com/office/drawing/2014/main" id="{7FD4DDA6-86A2-4DE0-9E78-D71A0A858D57}"/>
              </a:ext>
            </a:extLst>
          </p:cNvPr>
          <p:cNvPicPr>
            <a:picLocks noChangeAspect="1"/>
          </p:cNvPicPr>
          <p:nvPr/>
        </p:nvPicPr>
        <p:blipFill>
          <a:blip r:embed="rId4"/>
          <a:stretch>
            <a:fillRect/>
          </a:stretch>
        </p:blipFill>
        <p:spPr>
          <a:xfrm>
            <a:off x="8316951" y="638716"/>
            <a:ext cx="1571259" cy="5111325"/>
          </a:xfrm>
          <a:prstGeom prst="rect">
            <a:avLst/>
          </a:prstGeom>
        </p:spPr>
      </p:pic>
      <p:pic>
        <p:nvPicPr>
          <p:cNvPr id="2" name="Picture 1">
            <a:extLst>
              <a:ext uri="{FF2B5EF4-FFF2-40B4-BE49-F238E27FC236}">
                <a16:creationId xmlns:a16="http://schemas.microsoft.com/office/drawing/2014/main" id="{12762647-7CF0-4FA4-9342-84B143085B45}"/>
              </a:ext>
            </a:extLst>
          </p:cNvPr>
          <p:cNvPicPr>
            <a:picLocks noChangeAspect="1"/>
          </p:cNvPicPr>
          <p:nvPr/>
        </p:nvPicPr>
        <p:blipFill>
          <a:blip r:embed="rId5"/>
          <a:stretch>
            <a:fillRect/>
          </a:stretch>
        </p:blipFill>
        <p:spPr>
          <a:xfrm rot="10800000">
            <a:off x="8441492" y="2879725"/>
            <a:ext cx="874313" cy="942002"/>
          </a:xfrm>
          <a:prstGeom prst="rect">
            <a:avLst/>
          </a:prstGeom>
        </p:spPr>
      </p:pic>
    </p:spTree>
    <p:custDataLst>
      <p:tags r:id="rId1"/>
    </p:custDataLst>
    <p:extLst>
      <p:ext uri="{BB962C8B-B14F-4D97-AF65-F5344CB8AC3E}">
        <p14:creationId xmlns:p14="http://schemas.microsoft.com/office/powerpoint/2010/main" val="3201917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51165" y="142485"/>
            <a:ext cx="9661120" cy="1113227"/>
          </a:xfrm>
        </p:spPr>
        <p:txBody>
          <a:bodyPr/>
          <a:lstStyle/>
          <a:p>
            <a:r>
              <a:rPr lang="en-ZA" dirty="0"/>
              <a:t>Hand protection- insulated gloves </a:t>
            </a:r>
          </a:p>
        </p:txBody>
      </p:sp>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450767" y="1157005"/>
            <a:ext cx="7321592" cy="3654318"/>
          </a:xfrm>
        </p:spPr>
        <p:txBody>
          <a:bodyPr/>
          <a:lstStyle/>
          <a:p>
            <a:pPr marL="0" indent="0">
              <a:buNone/>
            </a:pPr>
            <a:r>
              <a:rPr lang="en-ZA" dirty="0"/>
              <a:t>When you are working on live conductors, for example when it is not possible to switch the power off or when working on live overhead lines you must wear insulated gloves that are made of a special type of rubber. </a:t>
            </a:r>
          </a:p>
          <a:p>
            <a:pPr marL="0" indent="0">
              <a:buNone/>
            </a:pPr>
            <a:endParaRPr lang="en-ZA" dirty="0"/>
          </a:p>
        </p:txBody>
      </p:sp>
      <p:sp>
        <p:nvSpPr>
          <p:cNvPr id="16" name="Rectangle 15">
            <a:extLst>
              <a:ext uri="{FF2B5EF4-FFF2-40B4-BE49-F238E27FC236}">
                <a16:creationId xmlns:a16="http://schemas.microsoft.com/office/drawing/2014/main" id="{0D576B00-CFAC-498D-94EC-BD342E0C6490}"/>
              </a:ext>
            </a:extLst>
          </p:cNvPr>
          <p:cNvSpPr/>
          <p:nvPr/>
        </p:nvSpPr>
        <p:spPr>
          <a:xfrm>
            <a:off x="6989874" y="3886740"/>
            <a:ext cx="1739900" cy="14996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33</a:t>
            </a:r>
          </a:p>
          <a:p>
            <a:pPr algn="ctr"/>
            <a:r>
              <a:rPr lang="en-ZA" dirty="0"/>
              <a:t>Man wearing insulated rubber gloves</a:t>
            </a:r>
          </a:p>
        </p:txBody>
      </p:sp>
      <p:sp>
        <p:nvSpPr>
          <p:cNvPr id="21" name="Rectangle 20">
            <a:extLst>
              <a:ext uri="{FF2B5EF4-FFF2-40B4-BE49-F238E27FC236}">
                <a16:creationId xmlns:a16="http://schemas.microsoft.com/office/drawing/2014/main" id="{9BFA7D3A-E76B-41A9-8026-2A72A89EF6DE}"/>
              </a:ext>
            </a:extLst>
          </p:cNvPr>
          <p:cNvSpPr/>
          <p:nvPr/>
        </p:nvSpPr>
        <p:spPr>
          <a:xfrm>
            <a:off x="577742" y="2702616"/>
            <a:ext cx="4789388" cy="23682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32</a:t>
            </a:r>
          </a:p>
          <a:p>
            <a:r>
              <a:rPr lang="en-ZA" dirty="0"/>
              <a:t>Someone working on live conductors wearing rubber gloves. </a:t>
            </a:r>
          </a:p>
        </p:txBody>
      </p:sp>
      <p:pic>
        <p:nvPicPr>
          <p:cNvPr id="12" name="Picture 11">
            <a:extLst>
              <a:ext uri="{FF2B5EF4-FFF2-40B4-BE49-F238E27FC236}">
                <a16:creationId xmlns:a16="http://schemas.microsoft.com/office/drawing/2014/main" id="{7FD4DDA6-86A2-4DE0-9E78-D71A0A858D57}"/>
              </a:ext>
            </a:extLst>
          </p:cNvPr>
          <p:cNvPicPr>
            <a:picLocks noChangeAspect="1"/>
          </p:cNvPicPr>
          <p:nvPr/>
        </p:nvPicPr>
        <p:blipFill>
          <a:blip r:embed="rId4"/>
          <a:stretch>
            <a:fillRect/>
          </a:stretch>
        </p:blipFill>
        <p:spPr>
          <a:xfrm>
            <a:off x="8316951" y="638716"/>
            <a:ext cx="1571259" cy="5111325"/>
          </a:xfrm>
          <a:prstGeom prst="rect">
            <a:avLst/>
          </a:prstGeom>
        </p:spPr>
      </p:pic>
      <p:pic>
        <p:nvPicPr>
          <p:cNvPr id="3" name="Picture 2">
            <a:extLst>
              <a:ext uri="{FF2B5EF4-FFF2-40B4-BE49-F238E27FC236}">
                <a16:creationId xmlns:a16="http://schemas.microsoft.com/office/drawing/2014/main" id="{004615FC-E157-4C08-978C-4CEEA6705483}"/>
              </a:ext>
            </a:extLst>
          </p:cNvPr>
          <p:cNvPicPr>
            <a:picLocks noChangeAspect="1"/>
          </p:cNvPicPr>
          <p:nvPr/>
        </p:nvPicPr>
        <p:blipFill>
          <a:blip r:embed="rId5"/>
          <a:stretch>
            <a:fillRect/>
          </a:stretch>
        </p:blipFill>
        <p:spPr>
          <a:xfrm rot="10980408">
            <a:off x="8377349" y="2897634"/>
            <a:ext cx="704850" cy="838200"/>
          </a:xfrm>
          <a:prstGeom prst="rect">
            <a:avLst/>
          </a:prstGeom>
        </p:spPr>
      </p:pic>
      <p:sp>
        <p:nvSpPr>
          <p:cNvPr id="10" name="Rectangle 9">
            <a:extLst>
              <a:ext uri="{FF2B5EF4-FFF2-40B4-BE49-F238E27FC236}">
                <a16:creationId xmlns:a16="http://schemas.microsoft.com/office/drawing/2014/main" id="{F568E99E-A8DD-4D9E-BEB4-081EE0D8D20F}"/>
              </a:ext>
            </a:extLst>
          </p:cNvPr>
          <p:cNvSpPr/>
          <p:nvPr/>
        </p:nvSpPr>
        <p:spPr>
          <a:xfrm>
            <a:off x="2027390" y="5174620"/>
            <a:ext cx="2306668" cy="56664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PPE Overview</a:t>
            </a:r>
          </a:p>
        </p:txBody>
      </p:sp>
    </p:spTree>
    <p:custDataLst>
      <p:tags r:id="rId1"/>
    </p:custDataLst>
    <p:extLst>
      <p:ext uri="{BB962C8B-B14F-4D97-AF65-F5344CB8AC3E}">
        <p14:creationId xmlns:p14="http://schemas.microsoft.com/office/powerpoint/2010/main" val="1145313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51165" y="142485"/>
            <a:ext cx="9661120" cy="1113227"/>
          </a:xfrm>
        </p:spPr>
        <p:txBody>
          <a:bodyPr/>
          <a:lstStyle/>
          <a:p>
            <a:r>
              <a:rPr lang="en-ZA" dirty="0"/>
              <a:t>Foot protection-safety shoes</a:t>
            </a:r>
          </a:p>
        </p:txBody>
      </p:sp>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450767" y="1157005"/>
            <a:ext cx="7321592" cy="3654318"/>
          </a:xfrm>
        </p:spPr>
        <p:txBody>
          <a:bodyPr/>
          <a:lstStyle/>
          <a:p>
            <a:pPr marL="0" indent="0">
              <a:buNone/>
            </a:pPr>
            <a:r>
              <a:rPr lang="en-ZA" dirty="0"/>
              <a:t>Safety shoes and boots should be worn at all times. The soles are made of a special type of rubber, these shoes will keep you from slipping and also help to protect against electrical shocks. Shoes have steel toe caps to protect feet from falling objects.</a:t>
            </a:r>
          </a:p>
        </p:txBody>
      </p:sp>
      <p:sp>
        <p:nvSpPr>
          <p:cNvPr id="16" name="Rectangle 15">
            <a:extLst>
              <a:ext uri="{FF2B5EF4-FFF2-40B4-BE49-F238E27FC236}">
                <a16:creationId xmlns:a16="http://schemas.microsoft.com/office/drawing/2014/main" id="{0D576B00-CFAC-498D-94EC-BD342E0C6490}"/>
              </a:ext>
            </a:extLst>
          </p:cNvPr>
          <p:cNvSpPr/>
          <p:nvPr/>
        </p:nvSpPr>
        <p:spPr>
          <a:xfrm>
            <a:off x="6989874" y="3886740"/>
            <a:ext cx="1739900" cy="14996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35</a:t>
            </a:r>
          </a:p>
          <a:p>
            <a:pPr algn="ctr"/>
            <a:r>
              <a:rPr lang="en-ZA" dirty="0"/>
              <a:t>Man wearing safety shoes. </a:t>
            </a:r>
          </a:p>
        </p:txBody>
      </p:sp>
      <p:sp>
        <p:nvSpPr>
          <p:cNvPr id="21" name="Rectangle 20">
            <a:extLst>
              <a:ext uri="{FF2B5EF4-FFF2-40B4-BE49-F238E27FC236}">
                <a16:creationId xmlns:a16="http://schemas.microsoft.com/office/drawing/2014/main" id="{9BFA7D3A-E76B-41A9-8026-2A72A89EF6DE}"/>
              </a:ext>
            </a:extLst>
          </p:cNvPr>
          <p:cNvSpPr/>
          <p:nvPr/>
        </p:nvSpPr>
        <p:spPr>
          <a:xfrm>
            <a:off x="690614" y="2965393"/>
            <a:ext cx="4789388" cy="23682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34</a:t>
            </a:r>
          </a:p>
          <a:p>
            <a:r>
              <a:rPr lang="en-ZA" dirty="0"/>
              <a:t>Someone working on something electrical, wearing rubber safety shoes. </a:t>
            </a:r>
          </a:p>
        </p:txBody>
      </p:sp>
      <p:pic>
        <p:nvPicPr>
          <p:cNvPr id="12" name="Picture 11">
            <a:extLst>
              <a:ext uri="{FF2B5EF4-FFF2-40B4-BE49-F238E27FC236}">
                <a16:creationId xmlns:a16="http://schemas.microsoft.com/office/drawing/2014/main" id="{7FD4DDA6-86A2-4DE0-9E78-D71A0A858D57}"/>
              </a:ext>
            </a:extLst>
          </p:cNvPr>
          <p:cNvPicPr>
            <a:picLocks noChangeAspect="1"/>
          </p:cNvPicPr>
          <p:nvPr/>
        </p:nvPicPr>
        <p:blipFill>
          <a:blip r:embed="rId4"/>
          <a:stretch>
            <a:fillRect/>
          </a:stretch>
        </p:blipFill>
        <p:spPr>
          <a:xfrm>
            <a:off x="8316951" y="638716"/>
            <a:ext cx="1571259" cy="5111325"/>
          </a:xfrm>
          <a:prstGeom prst="rect">
            <a:avLst/>
          </a:prstGeom>
        </p:spPr>
      </p:pic>
      <p:sp>
        <p:nvSpPr>
          <p:cNvPr id="10" name="Rectangle 9">
            <a:extLst>
              <a:ext uri="{FF2B5EF4-FFF2-40B4-BE49-F238E27FC236}">
                <a16:creationId xmlns:a16="http://schemas.microsoft.com/office/drawing/2014/main" id="{F568E99E-A8DD-4D9E-BEB4-081EE0D8D20F}"/>
              </a:ext>
            </a:extLst>
          </p:cNvPr>
          <p:cNvSpPr/>
          <p:nvPr/>
        </p:nvSpPr>
        <p:spPr>
          <a:xfrm>
            <a:off x="1931974" y="5050316"/>
            <a:ext cx="2306668" cy="56664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Back to PPE Overview</a:t>
            </a:r>
          </a:p>
        </p:txBody>
      </p:sp>
      <p:pic>
        <p:nvPicPr>
          <p:cNvPr id="4" name="Picture 3">
            <a:extLst>
              <a:ext uri="{FF2B5EF4-FFF2-40B4-BE49-F238E27FC236}">
                <a16:creationId xmlns:a16="http://schemas.microsoft.com/office/drawing/2014/main" id="{DE0F9931-B565-4428-BAC0-9403F6A4DC30}"/>
              </a:ext>
            </a:extLst>
          </p:cNvPr>
          <p:cNvPicPr>
            <a:picLocks noChangeAspect="1"/>
          </p:cNvPicPr>
          <p:nvPr/>
        </p:nvPicPr>
        <p:blipFill>
          <a:blip r:embed="rId5"/>
          <a:stretch>
            <a:fillRect/>
          </a:stretch>
        </p:blipFill>
        <p:spPr>
          <a:xfrm>
            <a:off x="8698522" y="4938670"/>
            <a:ext cx="1151688" cy="789940"/>
          </a:xfrm>
          <a:prstGeom prst="rect">
            <a:avLst/>
          </a:prstGeom>
        </p:spPr>
      </p:pic>
    </p:spTree>
    <p:custDataLst>
      <p:tags r:id="rId1"/>
    </p:custDataLst>
    <p:extLst>
      <p:ext uri="{BB962C8B-B14F-4D97-AF65-F5344CB8AC3E}">
        <p14:creationId xmlns:p14="http://schemas.microsoft.com/office/powerpoint/2010/main" val="3653261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624" y="1435865"/>
            <a:ext cx="8831461" cy="965430"/>
          </a:xfrm>
        </p:spPr>
        <p:txBody>
          <a:bodyPr/>
          <a:lstStyle/>
          <a:p>
            <a:r>
              <a:rPr lang="en-GB" dirty="0"/>
              <a:t>Quiz</a:t>
            </a:r>
          </a:p>
        </p:txBody>
      </p:sp>
      <p:sp>
        <p:nvSpPr>
          <p:cNvPr id="4" name="Rectangle 3">
            <a:extLst>
              <a:ext uri="{FF2B5EF4-FFF2-40B4-BE49-F238E27FC236}">
                <a16:creationId xmlns:a16="http://schemas.microsoft.com/office/drawing/2014/main" id="{53575149-0516-4708-A698-302B81979CEE}"/>
              </a:ext>
            </a:extLst>
          </p:cNvPr>
          <p:cNvSpPr/>
          <p:nvPr/>
        </p:nvSpPr>
        <p:spPr>
          <a:xfrm>
            <a:off x="961365" y="2653971"/>
            <a:ext cx="9155204" cy="1200329"/>
          </a:xfrm>
          <a:prstGeom prst="rect">
            <a:avLst/>
          </a:prstGeom>
          <a:solidFill>
            <a:schemeClr val="tx2">
              <a:lumMod val="40000"/>
              <a:lumOff val="60000"/>
            </a:schemeClr>
          </a:solidFill>
        </p:spPr>
        <p:txBody>
          <a:bodyPr wrap="square">
            <a:spAutoFit/>
          </a:bodyPr>
          <a:lstStyle/>
          <a:p>
            <a:r>
              <a:rPr lang="en-GB" sz="2400" dirty="0"/>
              <a:t>Take this quiz to see how well you know the types of PPE required for Electricians. This quiz is out of 20 marks. </a:t>
            </a:r>
            <a:r>
              <a:rPr lang="en-GB" sz="2400" b="1" dirty="0"/>
              <a:t>You must get at least 15 marks to pass.  </a:t>
            </a:r>
          </a:p>
        </p:txBody>
      </p:sp>
      <p:pic>
        <p:nvPicPr>
          <p:cNvPr id="5" name="Graphic 4" descr="User">
            <a:extLst>
              <a:ext uri="{FF2B5EF4-FFF2-40B4-BE49-F238E27FC236}">
                <a16:creationId xmlns:a16="http://schemas.microsoft.com/office/drawing/2014/main" id="{57D57B55-1DB4-4DB5-A3FB-AE55016FF1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806" y="2490835"/>
            <a:ext cx="854046" cy="854046"/>
          </a:xfrm>
          <a:prstGeom prst="rect">
            <a:avLst/>
          </a:prstGeom>
        </p:spPr>
      </p:pic>
    </p:spTree>
    <p:custDataLst>
      <p:tags r:id="rId1"/>
    </p:custDataLst>
    <p:extLst>
      <p:ext uri="{BB962C8B-B14F-4D97-AF65-F5344CB8AC3E}">
        <p14:creationId xmlns:p14="http://schemas.microsoft.com/office/powerpoint/2010/main" val="2722906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51165" y="142485"/>
            <a:ext cx="9661120" cy="1113227"/>
          </a:xfrm>
        </p:spPr>
        <p:txBody>
          <a:bodyPr/>
          <a:lstStyle/>
          <a:p>
            <a:r>
              <a:rPr lang="en-ZA" dirty="0"/>
              <a:t>Question 1</a:t>
            </a:r>
          </a:p>
        </p:txBody>
      </p:sp>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450766" y="1157005"/>
            <a:ext cx="9437443" cy="3654318"/>
          </a:xfrm>
        </p:spPr>
        <p:txBody>
          <a:bodyPr>
            <a:normAutofit fontScale="92500" lnSpcReduction="10000"/>
          </a:bodyPr>
          <a:lstStyle/>
          <a:p>
            <a:pPr marL="0" indent="0">
              <a:buNone/>
            </a:pPr>
            <a:r>
              <a:rPr lang="en-ZA" dirty="0"/>
              <a:t>Say whether the following statement is true or false: </a:t>
            </a:r>
          </a:p>
          <a:p>
            <a:pPr marL="0" indent="0">
              <a:buNone/>
            </a:pPr>
            <a:r>
              <a:rPr lang="en-ZA" sz="2400" b="1" dirty="0"/>
              <a:t>PPE is not always the best protection against certain hazards. It is better to try and remove or address the hazard if possible.  </a:t>
            </a:r>
          </a:p>
          <a:p>
            <a:pPr marL="0" indent="0">
              <a:buNone/>
            </a:pPr>
            <a:endParaRPr lang="en-ZA" sz="2400" b="1" dirty="0"/>
          </a:p>
          <a:p>
            <a:pPr marL="0" indent="0">
              <a:buNone/>
            </a:pPr>
            <a:endParaRPr lang="en-ZA" sz="2400" b="1" dirty="0"/>
          </a:p>
          <a:p>
            <a:pPr marL="0" indent="0">
              <a:buNone/>
            </a:pPr>
            <a:endParaRPr lang="en-ZA" sz="2400" b="1" dirty="0"/>
          </a:p>
          <a:p>
            <a:pPr>
              <a:buFont typeface="Courier New" panose="02070309020205020404" pitchFamily="49" charset="0"/>
              <a:buChar char="o"/>
            </a:pPr>
            <a:r>
              <a:rPr lang="en-ZA" sz="2400" dirty="0"/>
              <a:t> True </a:t>
            </a:r>
          </a:p>
          <a:p>
            <a:pPr>
              <a:buFont typeface="Courier New" panose="02070309020205020404" pitchFamily="49" charset="0"/>
              <a:buChar char="o"/>
            </a:pPr>
            <a:r>
              <a:rPr lang="en-ZA" dirty="0"/>
              <a:t> False</a:t>
            </a:r>
          </a:p>
          <a:p>
            <a:pPr marL="0" indent="0">
              <a:buNone/>
            </a:pPr>
            <a:endParaRPr lang="en-ZA" dirty="0"/>
          </a:p>
          <a:p>
            <a:pPr marL="0" indent="0">
              <a:buNone/>
            </a:pPr>
            <a:r>
              <a:rPr lang="en-ZA" dirty="0"/>
              <a:t> </a:t>
            </a:r>
          </a:p>
        </p:txBody>
      </p:sp>
      <p:sp>
        <p:nvSpPr>
          <p:cNvPr id="13" name="Rectangle 12">
            <a:extLst>
              <a:ext uri="{FF2B5EF4-FFF2-40B4-BE49-F238E27FC236}">
                <a16:creationId xmlns:a16="http://schemas.microsoft.com/office/drawing/2014/main" id="{1D84249B-B5A6-47A9-B742-E968E2823E6A}"/>
              </a:ext>
            </a:extLst>
          </p:cNvPr>
          <p:cNvSpPr/>
          <p:nvPr/>
        </p:nvSpPr>
        <p:spPr>
          <a:xfrm>
            <a:off x="976852" y="2270232"/>
            <a:ext cx="6822962" cy="461665"/>
          </a:xfrm>
          <a:prstGeom prst="rect">
            <a:avLst/>
          </a:prstGeom>
          <a:solidFill>
            <a:schemeClr val="tx2">
              <a:lumMod val="40000"/>
              <a:lumOff val="60000"/>
            </a:schemeClr>
          </a:solidFill>
        </p:spPr>
        <p:txBody>
          <a:bodyPr wrap="square">
            <a:spAutoFit/>
          </a:bodyPr>
          <a:lstStyle/>
          <a:p>
            <a:r>
              <a:rPr lang="en-GB" sz="2400" dirty="0"/>
              <a:t>Choose the correct answer from the options below. </a:t>
            </a:r>
          </a:p>
        </p:txBody>
      </p:sp>
      <p:pic>
        <p:nvPicPr>
          <p:cNvPr id="14" name="Graphic 13" descr="User">
            <a:extLst>
              <a:ext uri="{FF2B5EF4-FFF2-40B4-BE49-F238E27FC236}">
                <a16:creationId xmlns:a16="http://schemas.microsoft.com/office/drawing/2014/main" id="{A136B582-DF7C-4AA6-A394-5ABDD040AE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293" y="2107096"/>
            <a:ext cx="854046" cy="854046"/>
          </a:xfrm>
          <a:prstGeom prst="rect">
            <a:avLst/>
          </a:prstGeom>
        </p:spPr>
      </p:pic>
    </p:spTree>
    <p:custDataLst>
      <p:tags r:id="rId1"/>
    </p:custDataLst>
    <p:extLst>
      <p:ext uri="{BB962C8B-B14F-4D97-AF65-F5344CB8AC3E}">
        <p14:creationId xmlns:p14="http://schemas.microsoft.com/office/powerpoint/2010/main" val="4028487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Introduction</a:t>
            </a:r>
          </a:p>
        </p:txBody>
      </p:sp>
      <p:sp>
        <p:nvSpPr>
          <p:cNvPr id="3" name="Content Placeholder 2"/>
          <p:cNvSpPr>
            <a:spLocks noGrp="1"/>
          </p:cNvSpPr>
          <p:nvPr>
            <p:ph idx="1"/>
          </p:nvPr>
        </p:nvSpPr>
        <p:spPr>
          <a:xfrm>
            <a:off x="518900" y="1256757"/>
            <a:ext cx="9276622" cy="937804"/>
          </a:xfrm>
        </p:spPr>
        <p:txBody>
          <a:bodyPr>
            <a:noAutofit/>
          </a:bodyPr>
          <a:lstStyle/>
          <a:p>
            <a:pPr marL="0" indent="0">
              <a:buNone/>
            </a:pPr>
            <a:r>
              <a:rPr lang="en-GB" sz="2400" dirty="0"/>
              <a:t>In this unit you will learn about the clothing and other items you will need to do your job safely. These items are called Personal Protective Equipment (PPE). </a:t>
            </a:r>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3166742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51165" y="142485"/>
            <a:ext cx="9661120" cy="1113227"/>
          </a:xfrm>
        </p:spPr>
        <p:txBody>
          <a:bodyPr/>
          <a:lstStyle/>
          <a:p>
            <a:r>
              <a:rPr lang="en-ZA" dirty="0"/>
              <a:t>Question 2</a:t>
            </a:r>
          </a:p>
        </p:txBody>
      </p:sp>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400965" y="1052566"/>
            <a:ext cx="9437443" cy="3654318"/>
          </a:xfrm>
        </p:spPr>
        <p:txBody>
          <a:bodyPr>
            <a:normAutofit/>
          </a:bodyPr>
          <a:lstStyle/>
          <a:p>
            <a:pPr marL="0" indent="0">
              <a:buNone/>
            </a:pPr>
            <a:r>
              <a:rPr lang="en-ZA" sz="2400" dirty="0"/>
              <a:t>Choose the types of PPE required for electricians from the list below: </a:t>
            </a:r>
          </a:p>
          <a:p>
            <a:pPr marL="0" indent="0">
              <a:buNone/>
            </a:pPr>
            <a:endParaRPr lang="en-ZA" sz="2400" b="1" dirty="0"/>
          </a:p>
          <a:p>
            <a:pPr marL="0" indent="0">
              <a:buNone/>
            </a:pPr>
            <a:endParaRPr lang="en-ZA" sz="2400" b="1" dirty="0"/>
          </a:p>
          <a:p>
            <a:pPr marL="0" indent="0">
              <a:buNone/>
            </a:pPr>
            <a:endParaRPr lang="en-ZA" dirty="0"/>
          </a:p>
          <a:p>
            <a:pPr marL="0" indent="0">
              <a:buNone/>
            </a:pPr>
            <a:r>
              <a:rPr lang="en-ZA" dirty="0"/>
              <a:t> </a:t>
            </a:r>
          </a:p>
        </p:txBody>
      </p:sp>
      <p:sp>
        <p:nvSpPr>
          <p:cNvPr id="13" name="Rectangle 12">
            <a:extLst>
              <a:ext uri="{FF2B5EF4-FFF2-40B4-BE49-F238E27FC236}">
                <a16:creationId xmlns:a16="http://schemas.microsoft.com/office/drawing/2014/main" id="{1D84249B-B5A6-47A9-B742-E968E2823E6A}"/>
              </a:ext>
            </a:extLst>
          </p:cNvPr>
          <p:cNvSpPr/>
          <p:nvPr/>
        </p:nvSpPr>
        <p:spPr>
          <a:xfrm>
            <a:off x="992339" y="1737503"/>
            <a:ext cx="7769583" cy="461665"/>
          </a:xfrm>
          <a:prstGeom prst="rect">
            <a:avLst/>
          </a:prstGeom>
          <a:solidFill>
            <a:schemeClr val="tx2">
              <a:lumMod val="40000"/>
              <a:lumOff val="60000"/>
            </a:schemeClr>
          </a:solidFill>
        </p:spPr>
        <p:txBody>
          <a:bodyPr wrap="square">
            <a:spAutoFit/>
          </a:bodyPr>
          <a:lstStyle/>
          <a:p>
            <a:r>
              <a:rPr lang="en-GB" sz="2400" dirty="0"/>
              <a:t>Select all the correct answers from the options below. </a:t>
            </a:r>
          </a:p>
        </p:txBody>
      </p:sp>
      <p:pic>
        <p:nvPicPr>
          <p:cNvPr id="14" name="Graphic 13" descr="User">
            <a:extLst>
              <a:ext uri="{FF2B5EF4-FFF2-40B4-BE49-F238E27FC236}">
                <a16:creationId xmlns:a16="http://schemas.microsoft.com/office/drawing/2014/main" id="{A136B582-DF7C-4AA6-A394-5ABDD040AE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3780" y="1574367"/>
            <a:ext cx="854046" cy="854046"/>
          </a:xfrm>
          <a:prstGeom prst="rect">
            <a:avLst/>
          </a:prstGeom>
        </p:spPr>
      </p:pic>
      <p:pic>
        <p:nvPicPr>
          <p:cNvPr id="7" name="Picture 6">
            <a:extLst>
              <a:ext uri="{FF2B5EF4-FFF2-40B4-BE49-F238E27FC236}">
                <a16:creationId xmlns:a16="http://schemas.microsoft.com/office/drawing/2014/main" id="{EFCA8CB5-251A-4FC9-84F2-F811E7B08CF5}"/>
              </a:ext>
            </a:extLst>
          </p:cNvPr>
          <p:cNvPicPr>
            <a:picLocks noChangeAspect="1"/>
          </p:cNvPicPr>
          <p:nvPr/>
        </p:nvPicPr>
        <p:blipFill>
          <a:blip r:embed="rId6"/>
          <a:stretch>
            <a:fillRect/>
          </a:stretch>
        </p:blipFill>
        <p:spPr>
          <a:xfrm>
            <a:off x="8801962" y="1574367"/>
            <a:ext cx="1283633" cy="4175674"/>
          </a:xfrm>
          <a:prstGeom prst="rect">
            <a:avLst/>
          </a:prstGeom>
        </p:spPr>
      </p:pic>
      <p:sp>
        <p:nvSpPr>
          <p:cNvPr id="3" name="Rectangle 2">
            <a:extLst>
              <a:ext uri="{FF2B5EF4-FFF2-40B4-BE49-F238E27FC236}">
                <a16:creationId xmlns:a16="http://schemas.microsoft.com/office/drawing/2014/main" id="{41477D39-40F4-40D6-BF0B-61A6D4D19287}"/>
              </a:ext>
            </a:extLst>
          </p:cNvPr>
          <p:cNvSpPr/>
          <p:nvPr/>
        </p:nvSpPr>
        <p:spPr>
          <a:xfrm>
            <a:off x="1007826" y="2646541"/>
            <a:ext cx="5118100" cy="2677656"/>
          </a:xfrm>
          <a:prstGeom prst="rect">
            <a:avLst/>
          </a:prstGeom>
        </p:spPr>
        <p:txBody>
          <a:bodyPr>
            <a:spAutoFit/>
          </a:bodyPr>
          <a:lstStyle/>
          <a:p>
            <a:pPr>
              <a:buFont typeface="Courier New" panose="02070309020205020404" pitchFamily="49" charset="0"/>
              <a:buChar char="o"/>
            </a:pPr>
            <a:r>
              <a:rPr lang="en-ZA" sz="2400" dirty="0"/>
              <a:t> </a:t>
            </a:r>
            <a:r>
              <a:rPr lang="en-ZA" sz="2400" i="1" dirty="0"/>
              <a:t>Hand protection  </a:t>
            </a:r>
          </a:p>
          <a:p>
            <a:pPr>
              <a:buFont typeface="Courier New" panose="02070309020205020404" pitchFamily="49" charset="0"/>
              <a:buChar char="o"/>
            </a:pPr>
            <a:r>
              <a:rPr lang="en-ZA" sz="2400" dirty="0"/>
              <a:t> Nail protection </a:t>
            </a:r>
          </a:p>
          <a:p>
            <a:pPr>
              <a:buFont typeface="Courier New" panose="02070309020205020404" pitchFamily="49" charset="0"/>
              <a:buChar char="o"/>
            </a:pPr>
            <a:r>
              <a:rPr lang="en-ZA" sz="2400" dirty="0"/>
              <a:t> Mouth guard</a:t>
            </a:r>
          </a:p>
          <a:p>
            <a:pPr>
              <a:buFont typeface="Courier New" panose="02070309020205020404" pitchFamily="49" charset="0"/>
              <a:buChar char="o"/>
            </a:pPr>
            <a:r>
              <a:rPr lang="en-ZA" sz="2400" dirty="0"/>
              <a:t> </a:t>
            </a:r>
            <a:r>
              <a:rPr lang="en-ZA" sz="2400" i="1" dirty="0"/>
              <a:t>Foot protection </a:t>
            </a:r>
          </a:p>
          <a:p>
            <a:pPr>
              <a:buFont typeface="Courier New" panose="02070309020205020404" pitchFamily="49" charset="0"/>
              <a:buChar char="o"/>
            </a:pPr>
            <a:r>
              <a:rPr lang="en-ZA" sz="2400" dirty="0"/>
              <a:t> </a:t>
            </a:r>
            <a:r>
              <a:rPr lang="en-ZA" sz="2400" i="1" dirty="0"/>
              <a:t>Protective clothing</a:t>
            </a:r>
          </a:p>
          <a:p>
            <a:pPr>
              <a:buFont typeface="Courier New" panose="02070309020205020404" pitchFamily="49" charset="0"/>
              <a:buChar char="o"/>
            </a:pPr>
            <a:r>
              <a:rPr lang="en-ZA" sz="2400" dirty="0"/>
              <a:t> </a:t>
            </a:r>
            <a:r>
              <a:rPr lang="en-ZA" sz="2400" i="1" dirty="0"/>
              <a:t>safety </a:t>
            </a:r>
            <a:r>
              <a:rPr lang="en-ZA" sz="2400" i="1" dirty="0" err="1"/>
              <a:t>harnesss</a:t>
            </a:r>
            <a:endParaRPr lang="en-ZA" sz="2400" i="1" dirty="0"/>
          </a:p>
          <a:p>
            <a:pPr>
              <a:buFont typeface="Courier New" panose="02070309020205020404" pitchFamily="49" charset="0"/>
              <a:buChar char="o"/>
            </a:pPr>
            <a:endParaRPr lang="en-ZA" sz="2400" dirty="0"/>
          </a:p>
        </p:txBody>
      </p:sp>
      <p:sp>
        <p:nvSpPr>
          <p:cNvPr id="5" name="Rectangle 4">
            <a:extLst>
              <a:ext uri="{FF2B5EF4-FFF2-40B4-BE49-F238E27FC236}">
                <a16:creationId xmlns:a16="http://schemas.microsoft.com/office/drawing/2014/main" id="{971B8EFA-C64E-4CE0-B4A9-61F826E200F2}"/>
              </a:ext>
            </a:extLst>
          </p:cNvPr>
          <p:cNvSpPr/>
          <p:nvPr/>
        </p:nvSpPr>
        <p:spPr>
          <a:xfrm>
            <a:off x="4038374" y="2637172"/>
            <a:ext cx="4763588" cy="2677656"/>
          </a:xfrm>
          <a:prstGeom prst="rect">
            <a:avLst/>
          </a:prstGeom>
        </p:spPr>
        <p:txBody>
          <a:bodyPr wrap="square">
            <a:spAutoFit/>
          </a:bodyPr>
          <a:lstStyle/>
          <a:p>
            <a:pPr>
              <a:buFont typeface="Courier New" panose="02070309020205020404" pitchFamily="49" charset="0"/>
              <a:buChar char="o"/>
            </a:pPr>
            <a:r>
              <a:rPr lang="en-ZA" sz="2400" dirty="0"/>
              <a:t> </a:t>
            </a:r>
            <a:r>
              <a:rPr lang="en-ZA" sz="2400" i="1" dirty="0"/>
              <a:t>Hearing protection </a:t>
            </a:r>
          </a:p>
          <a:p>
            <a:pPr>
              <a:buFont typeface="Courier New" panose="02070309020205020404" pitchFamily="49" charset="0"/>
              <a:buChar char="o"/>
            </a:pPr>
            <a:r>
              <a:rPr lang="en-ZA" sz="2400" dirty="0"/>
              <a:t> Protective vests</a:t>
            </a:r>
          </a:p>
          <a:p>
            <a:pPr>
              <a:buFont typeface="Courier New" panose="02070309020205020404" pitchFamily="49" charset="0"/>
              <a:buChar char="o"/>
            </a:pPr>
            <a:r>
              <a:rPr lang="en-ZA" sz="2400" dirty="0"/>
              <a:t> Knee guards</a:t>
            </a:r>
          </a:p>
          <a:p>
            <a:pPr>
              <a:buFont typeface="Courier New" panose="02070309020205020404" pitchFamily="49" charset="0"/>
              <a:buChar char="o"/>
            </a:pPr>
            <a:r>
              <a:rPr lang="en-ZA" sz="2400" dirty="0"/>
              <a:t> </a:t>
            </a:r>
            <a:r>
              <a:rPr lang="en-ZA" sz="2400" i="1" dirty="0"/>
              <a:t>Protection against inhalation of hazardous substances</a:t>
            </a:r>
          </a:p>
          <a:p>
            <a:pPr>
              <a:buFont typeface="Courier New" panose="02070309020205020404" pitchFamily="49" charset="0"/>
              <a:buChar char="o"/>
            </a:pPr>
            <a:r>
              <a:rPr lang="en-ZA" sz="2400" dirty="0"/>
              <a:t> </a:t>
            </a:r>
            <a:r>
              <a:rPr lang="en-ZA" sz="2400" i="1" dirty="0"/>
              <a:t>Head protection </a:t>
            </a:r>
          </a:p>
          <a:p>
            <a:pPr>
              <a:buFont typeface="Courier New" panose="02070309020205020404" pitchFamily="49" charset="0"/>
              <a:buChar char="o"/>
            </a:pPr>
            <a:r>
              <a:rPr lang="en-ZA" sz="2400" dirty="0"/>
              <a:t> </a:t>
            </a:r>
            <a:r>
              <a:rPr lang="en-ZA" sz="2400" i="1" dirty="0"/>
              <a:t>Eye and face protection </a:t>
            </a:r>
          </a:p>
        </p:txBody>
      </p:sp>
      <p:pic>
        <p:nvPicPr>
          <p:cNvPr id="6" name="Picture 5">
            <a:extLst>
              <a:ext uri="{FF2B5EF4-FFF2-40B4-BE49-F238E27FC236}">
                <a16:creationId xmlns:a16="http://schemas.microsoft.com/office/drawing/2014/main" id="{5FEF8E6F-460C-4EA4-849B-E99939F8A796}"/>
              </a:ext>
            </a:extLst>
          </p:cNvPr>
          <p:cNvPicPr>
            <a:picLocks noChangeAspect="1"/>
          </p:cNvPicPr>
          <p:nvPr/>
        </p:nvPicPr>
        <p:blipFill>
          <a:blip r:embed="rId7"/>
          <a:stretch>
            <a:fillRect/>
          </a:stretch>
        </p:blipFill>
        <p:spPr>
          <a:xfrm>
            <a:off x="9443778" y="20346"/>
            <a:ext cx="2330905" cy="2178822"/>
          </a:xfrm>
          <a:prstGeom prst="rect">
            <a:avLst/>
          </a:prstGeom>
        </p:spPr>
      </p:pic>
      <p:sp>
        <p:nvSpPr>
          <p:cNvPr id="8" name="Rectangle 7">
            <a:extLst>
              <a:ext uri="{FF2B5EF4-FFF2-40B4-BE49-F238E27FC236}">
                <a16:creationId xmlns:a16="http://schemas.microsoft.com/office/drawing/2014/main" id="{12CA1C90-A81D-4688-B59B-1A49185D9098}"/>
              </a:ext>
            </a:extLst>
          </p:cNvPr>
          <p:cNvSpPr/>
          <p:nvPr/>
        </p:nvSpPr>
        <p:spPr>
          <a:xfrm>
            <a:off x="7639227" y="1066290"/>
            <a:ext cx="1980734" cy="486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for feedback if incorrect</a:t>
            </a:r>
          </a:p>
        </p:txBody>
      </p:sp>
    </p:spTree>
    <p:custDataLst>
      <p:tags r:id="rId1"/>
    </p:custDataLst>
    <p:extLst>
      <p:ext uri="{BB962C8B-B14F-4D97-AF65-F5344CB8AC3E}">
        <p14:creationId xmlns:p14="http://schemas.microsoft.com/office/powerpoint/2010/main" val="545173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51165" y="142485"/>
            <a:ext cx="9661120" cy="1113227"/>
          </a:xfrm>
        </p:spPr>
        <p:txBody>
          <a:bodyPr/>
          <a:lstStyle/>
          <a:p>
            <a:r>
              <a:rPr lang="en-ZA" dirty="0"/>
              <a:t>Question 3</a:t>
            </a:r>
          </a:p>
        </p:txBody>
      </p:sp>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450766" y="1157004"/>
            <a:ext cx="9437443" cy="4146515"/>
          </a:xfrm>
        </p:spPr>
        <p:txBody>
          <a:bodyPr>
            <a:normAutofit/>
          </a:bodyPr>
          <a:lstStyle/>
          <a:p>
            <a:pPr marL="0" indent="0">
              <a:buNone/>
            </a:pPr>
            <a:r>
              <a:rPr lang="en-ZA" sz="2400" dirty="0"/>
              <a:t>What foot protection should an electrician wear? </a:t>
            </a:r>
          </a:p>
          <a:p>
            <a:pPr marL="0" indent="0">
              <a:buNone/>
            </a:pPr>
            <a:endParaRPr lang="en-ZA" sz="2400" b="1" dirty="0"/>
          </a:p>
          <a:p>
            <a:pPr marL="0" indent="0">
              <a:buNone/>
            </a:pPr>
            <a:endParaRPr lang="en-ZA" sz="2400" b="1" dirty="0"/>
          </a:p>
          <a:p>
            <a:pPr>
              <a:buFont typeface="Courier New" panose="02070309020205020404" pitchFamily="49" charset="0"/>
              <a:buChar char="o"/>
            </a:pPr>
            <a:r>
              <a:rPr lang="en-ZA" sz="2400" dirty="0"/>
              <a:t> None, electricians can wear normal shoes</a:t>
            </a:r>
          </a:p>
          <a:p>
            <a:pPr>
              <a:buFont typeface="Courier New" panose="02070309020205020404" pitchFamily="49" charset="0"/>
              <a:buChar char="o"/>
            </a:pPr>
            <a:r>
              <a:rPr lang="en-ZA" dirty="0"/>
              <a:t> </a:t>
            </a:r>
            <a:r>
              <a:rPr lang="en-ZA" i="1" dirty="0"/>
              <a:t>Safety boots with special rubber</a:t>
            </a:r>
          </a:p>
          <a:p>
            <a:pPr>
              <a:buFont typeface="Courier New" panose="02070309020205020404" pitchFamily="49" charset="0"/>
              <a:buChar char="o"/>
            </a:pPr>
            <a:r>
              <a:rPr lang="en-ZA" dirty="0"/>
              <a:t> Leather boots</a:t>
            </a:r>
          </a:p>
          <a:p>
            <a:pPr>
              <a:buFont typeface="Courier New" panose="02070309020205020404" pitchFamily="49" charset="0"/>
              <a:buChar char="o"/>
            </a:pPr>
            <a:r>
              <a:rPr lang="en-ZA" dirty="0"/>
              <a:t> Non-slip steel boots</a:t>
            </a:r>
          </a:p>
          <a:p>
            <a:pPr marL="0" indent="0">
              <a:buNone/>
            </a:pPr>
            <a:endParaRPr lang="en-ZA" dirty="0"/>
          </a:p>
          <a:p>
            <a:pPr marL="0" indent="0">
              <a:buNone/>
            </a:pPr>
            <a:r>
              <a:rPr lang="en-ZA" dirty="0"/>
              <a:t> </a:t>
            </a:r>
          </a:p>
        </p:txBody>
      </p:sp>
      <p:sp>
        <p:nvSpPr>
          <p:cNvPr id="13" name="Rectangle 12">
            <a:extLst>
              <a:ext uri="{FF2B5EF4-FFF2-40B4-BE49-F238E27FC236}">
                <a16:creationId xmlns:a16="http://schemas.microsoft.com/office/drawing/2014/main" id="{1D84249B-B5A6-47A9-B742-E968E2823E6A}"/>
              </a:ext>
            </a:extLst>
          </p:cNvPr>
          <p:cNvSpPr/>
          <p:nvPr/>
        </p:nvSpPr>
        <p:spPr>
          <a:xfrm>
            <a:off x="905291" y="1791125"/>
            <a:ext cx="6822962" cy="461665"/>
          </a:xfrm>
          <a:prstGeom prst="rect">
            <a:avLst/>
          </a:prstGeom>
          <a:solidFill>
            <a:schemeClr val="tx2">
              <a:lumMod val="40000"/>
              <a:lumOff val="60000"/>
            </a:schemeClr>
          </a:solidFill>
        </p:spPr>
        <p:txBody>
          <a:bodyPr wrap="square">
            <a:spAutoFit/>
          </a:bodyPr>
          <a:lstStyle/>
          <a:p>
            <a:r>
              <a:rPr lang="en-GB" sz="2400" dirty="0"/>
              <a:t>Choose the correct answer from the options below. </a:t>
            </a:r>
          </a:p>
        </p:txBody>
      </p:sp>
      <p:pic>
        <p:nvPicPr>
          <p:cNvPr id="14" name="Graphic 13" descr="User">
            <a:extLst>
              <a:ext uri="{FF2B5EF4-FFF2-40B4-BE49-F238E27FC236}">
                <a16:creationId xmlns:a16="http://schemas.microsoft.com/office/drawing/2014/main" id="{A136B582-DF7C-4AA6-A394-5ABDD040AE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732" y="1627989"/>
            <a:ext cx="854046" cy="854046"/>
          </a:xfrm>
          <a:prstGeom prst="rect">
            <a:avLst/>
          </a:prstGeom>
        </p:spPr>
      </p:pic>
    </p:spTree>
    <p:custDataLst>
      <p:tags r:id="rId1"/>
    </p:custDataLst>
    <p:extLst>
      <p:ext uri="{BB962C8B-B14F-4D97-AF65-F5344CB8AC3E}">
        <p14:creationId xmlns:p14="http://schemas.microsoft.com/office/powerpoint/2010/main" val="1078030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51165" y="142485"/>
            <a:ext cx="9661120" cy="1113227"/>
          </a:xfrm>
        </p:spPr>
        <p:txBody>
          <a:bodyPr/>
          <a:lstStyle/>
          <a:p>
            <a:r>
              <a:rPr lang="en-ZA" dirty="0"/>
              <a:t>Question 4</a:t>
            </a:r>
          </a:p>
        </p:txBody>
      </p:sp>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450766" y="1157004"/>
            <a:ext cx="9437443" cy="4459961"/>
          </a:xfrm>
        </p:spPr>
        <p:txBody>
          <a:bodyPr>
            <a:normAutofit lnSpcReduction="10000"/>
          </a:bodyPr>
          <a:lstStyle/>
          <a:p>
            <a:pPr marL="0" indent="0">
              <a:buNone/>
            </a:pPr>
            <a:r>
              <a:rPr lang="en-ZA" sz="2400" dirty="0"/>
              <a:t>How would safety boots help to keep an electrician safe?</a:t>
            </a:r>
          </a:p>
          <a:p>
            <a:pPr marL="0" indent="0">
              <a:buNone/>
            </a:pPr>
            <a:endParaRPr lang="en-ZA" sz="2400" dirty="0"/>
          </a:p>
          <a:p>
            <a:pPr marL="0" indent="0">
              <a:buNone/>
            </a:pPr>
            <a:endParaRPr lang="en-ZA" sz="2400" dirty="0"/>
          </a:p>
          <a:p>
            <a:pPr marL="0" indent="0">
              <a:buNone/>
            </a:pPr>
            <a:endParaRPr lang="en-ZA" sz="2400" dirty="0"/>
          </a:p>
          <a:p>
            <a:pPr>
              <a:buFont typeface="Courier New" panose="02070309020205020404" pitchFamily="49" charset="0"/>
              <a:buChar char="o"/>
            </a:pPr>
            <a:r>
              <a:rPr lang="en-ZA" sz="2400" dirty="0"/>
              <a:t> </a:t>
            </a:r>
            <a:r>
              <a:rPr lang="en-ZA" sz="2400" i="1" dirty="0"/>
              <a:t>They will keep the electrician from slipping and falling </a:t>
            </a:r>
          </a:p>
          <a:p>
            <a:pPr>
              <a:buFont typeface="Courier New" panose="02070309020205020404" pitchFamily="49" charset="0"/>
              <a:buChar char="o"/>
            </a:pPr>
            <a:r>
              <a:rPr lang="en-ZA" dirty="0"/>
              <a:t> They will keep his feet warm and protected</a:t>
            </a:r>
          </a:p>
          <a:p>
            <a:pPr>
              <a:buFont typeface="Courier New" panose="02070309020205020404" pitchFamily="49" charset="0"/>
              <a:buChar char="o"/>
            </a:pPr>
            <a:r>
              <a:rPr lang="en-ZA" dirty="0"/>
              <a:t> They will protect his ankles if he steps of a ladder in the wrong way</a:t>
            </a:r>
          </a:p>
          <a:p>
            <a:pPr>
              <a:buFont typeface="Courier New" panose="02070309020205020404" pitchFamily="49" charset="0"/>
              <a:buChar char="o"/>
            </a:pPr>
            <a:r>
              <a:rPr lang="en-ZA" dirty="0"/>
              <a:t> </a:t>
            </a:r>
            <a:r>
              <a:rPr lang="en-ZA" i="1" dirty="0"/>
              <a:t>The special rubber will help to protect the electrician if there is an accidental shock </a:t>
            </a:r>
          </a:p>
          <a:p>
            <a:pPr marL="0" indent="0">
              <a:buNone/>
            </a:pPr>
            <a:endParaRPr lang="en-ZA" dirty="0"/>
          </a:p>
          <a:p>
            <a:pPr marL="0" indent="0">
              <a:buNone/>
            </a:pPr>
            <a:r>
              <a:rPr lang="en-ZA" dirty="0"/>
              <a:t> </a:t>
            </a:r>
          </a:p>
        </p:txBody>
      </p:sp>
      <p:sp>
        <p:nvSpPr>
          <p:cNvPr id="13" name="Rectangle 12">
            <a:extLst>
              <a:ext uri="{FF2B5EF4-FFF2-40B4-BE49-F238E27FC236}">
                <a16:creationId xmlns:a16="http://schemas.microsoft.com/office/drawing/2014/main" id="{1D84249B-B5A6-47A9-B742-E968E2823E6A}"/>
              </a:ext>
            </a:extLst>
          </p:cNvPr>
          <p:cNvSpPr/>
          <p:nvPr/>
        </p:nvSpPr>
        <p:spPr>
          <a:xfrm>
            <a:off x="905291" y="1791125"/>
            <a:ext cx="6822962" cy="461665"/>
          </a:xfrm>
          <a:prstGeom prst="rect">
            <a:avLst/>
          </a:prstGeom>
          <a:solidFill>
            <a:schemeClr val="tx2">
              <a:lumMod val="40000"/>
              <a:lumOff val="60000"/>
            </a:schemeClr>
          </a:solidFill>
        </p:spPr>
        <p:txBody>
          <a:bodyPr wrap="square">
            <a:spAutoFit/>
          </a:bodyPr>
          <a:lstStyle/>
          <a:p>
            <a:r>
              <a:rPr lang="en-GB" sz="2400" dirty="0"/>
              <a:t>Choose the correct answers from the options below. </a:t>
            </a:r>
          </a:p>
        </p:txBody>
      </p:sp>
      <p:pic>
        <p:nvPicPr>
          <p:cNvPr id="14" name="Graphic 13" descr="User">
            <a:extLst>
              <a:ext uri="{FF2B5EF4-FFF2-40B4-BE49-F238E27FC236}">
                <a16:creationId xmlns:a16="http://schemas.microsoft.com/office/drawing/2014/main" id="{A136B582-DF7C-4AA6-A394-5ABDD040AE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732" y="1627989"/>
            <a:ext cx="854046" cy="854046"/>
          </a:xfrm>
          <a:prstGeom prst="rect">
            <a:avLst/>
          </a:prstGeom>
        </p:spPr>
      </p:pic>
    </p:spTree>
    <p:custDataLst>
      <p:tags r:id="rId1"/>
    </p:custDataLst>
    <p:extLst>
      <p:ext uri="{BB962C8B-B14F-4D97-AF65-F5344CB8AC3E}">
        <p14:creationId xmlns:p14="http://schemas.microsoft.com/office/powerpoint/2010/main" val="2952013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51165" y="142485"/>
            <a:ext cx="9661120" cy="1113227"/>
          </a:xfrm>
        </p:spPr>
        <p:txBody>
          <a:bodyPr/>
          <a:lstStyle/>
          <a:p>
            <a:r>
              <a:rPr lang="en-ZA" dirty="0"/>
              <a:t>Question 5</a:t>
            </a:r>
          </a:p>
        </p:txBody>
      </p:sp>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450766" y="1157004"/>
            <a:ext cx="9437443" cy="4377104"/>
          </a:xfrm>
        </p:spPr>
        <p:txBody>
          <a:bodyPr>
            <a:normAutofit/>
          </a:bodyPr>
          <a:lstStyle/>
          <a:p>
            <a:pPr marL="0" indent="0">
              <a:buNone/>
            </a:pPr>
            <a:r>
              <a:rPr lang="en-ZA" sz="2400" dirty="0"/>
              <a:t>There are two types of gloves that an electrician would typically use. Choose the reason why they may use each type of glove.  </a:t>
            </a:r>
          </a:p>
          <a:p>
            <a:pPr marL="0" indent="0">
              <a:buNone/>
            </a:pPr>
            <a:endParaRPr lang="en-ZA" sz="2400" b="1" dirty="0"/>
          </a:p>
          <a:p>
            <a:pPr marL="0" indent="0">
              <a:buNone/>
            </a:pPr>
            <a:endParaRPr lang="en-ZA" sz="2400" b="1" dirty="0"/>
          </a:p>
          <a:p>
            <a:pPr marL="0" indent="0">
              <a:buNone/>
            </a:pPr>
            <a:r>
              <a:rPr lang="en-ZA" sz="2400" dirty="0"/>
              <a:t>Leather gloves</a:t>
            </a:r>
          </a:p>
          <a:p>
            <a:pPr marL="0" indent="0">
              <a:buNone/>
            </a:pPr>
            <a:endParaRPr lang="en-ZA" sz="2400" dirty="0"/>
          </a:p>
          <a:p>
            <a:pPr marL="0" indent="0">
              <a:buNone/>
            </a:pPr>
            <a:endParaRPr lang="en-ZA" sz="2400" dirty="0"/>
          </a:p>
          <a:p>
            <a:pPr marL="0" indent="0">
              <a:buNone/>
            </a:pPr>
            <a:r>
              <a:rPr lang="en-ZA" sz="2400" dirty="0"/>
              <a:t>Insulated gloves</a:t>
            </a:r>
          </a:p>
          <a:p>
            <a:pPr>
              <a:buFont typeface="Courier New" panose="02070309020205020404" pitchFamily="49" charset="0"/>
              <a:buChar char="o"/>
            </a:pPr>
            <a:endParaRPr lang="en-ZA" dirty="0"/>
          </a:p>
          <a:p>
            <a:pPr marL="0" indent="0">
              <a:buNone/>
            </a:pPr>
            <a:r>
              <a:rPr lang="en-ZA" dirty="0"/>
              <a:t> </a:t>
            </a:r>
          </a:p>
        </p:txBody>
      </p:sp>
      <p:sp>
        <p:nvSpPr>
          <p:cNvPr id="13" name="Rectangle 12">
            <a:extLst>
              <a:ext uri="{FF2B5EF4-FFF2-40B4-BE49-F238E27FC236}">
                <a16:creationId xmlns:a16="http://schemas.microsoft.com/office/drawing/2014/main" id="{1D84249B-B5A6-47A9-B742-E968E2823E6A}"/>
              </a:ext>
            </a:extLst>
          </p:cNvPr>
          <p:cNvSpPr/>
          <p:nvPr/>
        </p:nvSpPr>
        <p:spPr>
          <a:xfrm>
            <a:off x="920778" y="2039398"/>
            <a:ext cx="6822962" cy="461665"/>
          </a:xfrm>
          <a:prstGeom prst="rect">
            <a:avLst/>
          </a:prstGeom>
          <a:solidFill>
            <a:schemeClr val="tx2">
              <a:lumMod val="40000"/>
              <a:lumOff val="60000"/>
            </a:schemeClr>
          </a:solidFill>
        </p:spPr>
        <p:txBody>
          <a:bodyPr wrap="square">
            <a:spAutoFit/>
          </a:bodyPr>
          <a:lstStyle/>
          <a:p>
            <a:r>
              <a:rPr lang="en-GB" sz="2400" dirty="0"/>
              <a:t>Choose the correct answer from the options below. </a:t>
            </a:r>
          </a:p>
        </p:txBody>
      </p:sp>
      <p:pic>
        <p:nvPicPr>
          <p:cNvPr id="14" name="Graphic 13" descr="User">
            <a:extLst>
              <a:ext uri="{FF2B5EF4-FFF2-40B4-BE49-F238E27FC236}">
                <a16:creationId xmlns:a16="http://schemas.microsoft.com/office/drawing/2014/main" id="{A136B582-DF7C-4AA6-A394-5ABDD040AE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219" y="1876262"/>
            <a:ext cx="854046" cy="854046"/>
          </a:xfrm>
          <a:prstGeom prst="rect">
            <a:avLst/>
          </a:prstGeom>
        </p:spPr>
      </p:pic>
      <p:sp>
        <p:nvSpPr>
          <p:cNvPr id="2" name="Rectangle 1">
            <a:extLst>
              <a:ext uri="{FF2B5EF4-FFF2-40B4-BE49-F238E27FC236}">
                <a16:creationId xmlns:a16="http://schemas.microsoft.com/office/drawing/2014/main" id="{167CE7D4-F0E6-455E-82EB-8A244FACDF0A}"/>
              </a:ext>
            </a:extLst>
          </p:cNvPr>
          <p:cNvSpPr/>
          <p:nvPr/>
        </p:nvSpPr>
        <p:spPr>
          <a:xfrm>
            <a:off x="2775004" y="2879725"/>
            <a:ext cx="4968735" cy="12072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i="1" dirty="0">
                <a:solidFill>
                  <a:schemeClr val="tx1"/>
                </a:solidFill>
              </a:rPr>
              <a:t>Working with hot or sharp objects</a:t>
            </a:r>
          </a:p>
          <a:p>
            <a:r>
              <a:rPr lang="en-ZA" dirty="0">
                <a:solidFill>
                  <a:schemeClr val="tx1"/>
                </a:solidFill>
              </a:rPr>
              <a:t>Keep hands warm</a:t>
            </a:r>
          </a:p>
          <a:p>
            <a:r>
              <a:rPr lang="en-ZA" dirty="0">
                <a:solidFill>
                  <a:schemeClr val="tx1"/>
                </a:solidFill>
              </a:rPr>
              <a:t>Protect fingers from bending too much</a:t>
            </a:r>
          </a:p>
          <a:p>
            <a:r>
              <a:rPr lang="en-ZA" dirty="0">
                <a:solidFill>
                  <a:schemeClr val="tx1"/>
                </a:solidFill>
              </a:rPr>
              <a:t> Working on live conductors</a:t>
            </a:r>
          </a:p>
        </p:txBody>
      </p:sp>
      <p:sp>
        <p:nvSpPr>
          <p:cNvPr id="7" name="Rectangle 6">
            <a:extLst>
              <a:ext uri="{FF2B5EF4-FFF2-40B4-BE49-F238E27FC236}">
                <a16:creationId xmlns:a16="http://schemas.microsoft.com/office/drawing/2014/main" id="{6966E157-A22B-45A9-99D2-DCDD5B30D62F}"/>
              </a:ext>
            </a:extLst>
          </p:cNvPr>
          <p:cNvSpPr/>
          <p:nvPr/>
        </p:nvSpPr>
        <p:spPr>
          <a:xfrm>
            <a:off x="2775003" y="4232743"/>
            <a:ext cx="4968735" cy="12072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dirty="0">
                <a:solidFill>
                  <a:schemeClr val="tx1"/>
                </a:solidFill>
              </a:rPr>
              <a:t>Working with hot or sharp objects</a:t>
            </a:r>
          </a:p>
          <a:p>
            <a:r>
              <a:rPr lang="en-ZA" dirty="0">
                <a:solidFill>
                  <a:schemeClr val="tx1"/>
                </a:solidFill>
              </a:rPr>
              <a:t>Keep hands warm</a:t>
            </a:r>
          </a:p>
          <a:p>
            <a:r>
              <a:rPr lang="en-ZA" i="1" dirty="0">
                <a:solidFill>
                  <a:schemeClr val="tx1"/>
                </a:solidFill>
              </a:rPr>
              <a:t>Working on live conductors</a:t>
            </a:r>
          </a:p>
          <a:p>
            <a:r>
              <a:rPr lang="en-ZA" dirty="0">
                <a:solidFill>
                  <a:schemeClr val="tx1"/>
                </a:solidFill>
              </a:rPr>
              <a:t>Carrying heavy metal objects</a:t>
            </a:r>
          </a:p>
        </p:txBody>
      </p:sp>
    </p:spTree>
    <p:custDataLst>
      <p:tags r:id="rId1"/>
    </p:custDataLst>
    <p:extLst>
      <p:ext uri="{BB962C8B-B14F-4D97-AF65-F5344CB8AC3E}">
        <p14:creationId xmlns:p14="http://schemas.microsoft.com/office/powerpoint/2010/main" val="1652739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51165" y="142485"/>
            <a:ext cx="9661120" cy="1113227"/>
          </a:xfrm>
        </p:spPr>
        <p:txBody>
          <a:bodyPr/>
          <a:lstStyle/>
          <a:p>
            <a:r>
              <a:rPr lang="en-ZA" dirty="0"/>
              <a:t>Question 6</a:t>
            </a:r>
          </a:p>
        </p:txBody>
      </p:sp>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450766" y="1157004"/>
            <a:ext cx="9437443" cy="4265785"/>
          </a:xfrm>
        </p:spPr>
        <p:txBody>
          <a:bodyPr>
            <a:normAutofit fontScale="92500" lnSpcReduction="20000"/>
          </a:bodyPr>
          <a:lstStyle/>
          <a:p>
            <a:pPr marL="0" indent="0">
              <a:buNone/>
            </a:pPr>
            <a:r>
              <a:rPr lang="en-ZA" sz="2400" b="1" dirty="0"/>
              <a:t>If a noise is above ___________ decibels (Db), ear plugs or ear muffs should be worn. </a:t>
            </a:r>
          </a:p>
          <a:p>
            <a:pPr marL="0" indent="0">
              <a:buNone/>
            </a:pPr>
            <a:endParaRPr lang="en-ZA" sz="2400" b="1" dirty="0"/>
          </a:p>
          <a:p>
            <a:pPr marL="0" indent="0">
              <a:buNone/>
            </a:pPr>
            <a:endParaRPr lang="en-ZA" sz="2400" b="1" dirty="0"/>
          </a:p>
          <a:p>
            <a:pPr marL="0" indent="0">
              <a:buNone/>
            </a:pPr>
            <a:endParaRPr lang="en-ZA" sz="2400" b="1" dirty="0"/>
          </a:p>
          <a:p>
            <a:pPr>
              <a:buFont typeface="Courier New" panose="02070309020205020404" pitchFamily="49" charset="0"/>
              <a:buChar char="o"/>
            </a:pPr>
            <a:r>
              <a:rPr lang="en-ZA" sz="2400" dirty="0"/>
              <a:t> 80 Db</a:t>
            </a:r>
          </a:p>
          <a:p>
            <a:pPr>
              <a:buFont typeface="Courier New" panose="02070309020205020404" pitchFamily="49" charset="0"/>
              <a:buChar char="o"/>
            </a:pPr>
            <a:r>
              <a:rPr lang="en-ZA" sz="2400" dirty="0"/>
              <a:t> </a:t>
            </a:r>
            <a:r>
              <a:rPr lang="en-ZA" sz="2400" i="1" dirty="0"/>
              <a:t>85 Db</a:t>
            </a:r>
          </a:p>
          <a:p>
            <a:pPr>
              <a:buFont typeface="Courier New" panose="02070309020205020404" pitchFamily="49" charset="0"/>
              <a:buChar char="o"/>
            </a:pPr>
            <a:r>
              <a:rPr lang="en-ZA" sz="2400" dirty="0"/>
              <a:t> 90 Db</a:t>
            </a:r>
          </a:p>
          <a:p>
            <a:pPr>
              <a:buFont typeface="Courier New" panose="02070309020205020404" pitchFamily="49" charset="0"/>
              <a:buChar char="o"/>
            </a:pPr>
            <a:r>
              <a:rPr lang="en-ZA" sz="2400" dirty="0"/>
              <a:t> 92 Db</a:t>
            </a:r>
          </a:p>
          <a:p>
            <a:pPr>
              <a:buFont typeface="Courier New" panose="02070309020205020404" pitchFamily="49" charset="0"/>
              <a:buChar char="o"/>
            </a:pPr>
            <a:r>
              <a:rPr lang="en-ZA" sz="2400" dirty="0"/>
              <a:t> 120 Db</a:t>
            </a:r>
          </a:p>
          <a:p>
            <a:pPr marL="0" indent="0">
              <a:buNone/>
            </a:pPr>
            <a:endParaRPr lang="en-ZA" dirty="0"/>
          </a:p>
          <a:p>
            <a:pPr marL="0" indent="0">
              <a:buNone/>
            </a:pPr>
            <a:r>
              <a:rPr lang="en-ZA" dirty="0"/>
              <a:t> </a:t>
            </a:r>
          </a:p>
        </p:txBody>
      </p:sp>
      <p:sp>
        <p:nvSpPr>
          <p:cNvPr id="13" name="Rectangle 12">
            <a:extLst>
              <a:ext uri="{FF2B5EF4-FFF2-40B4-BE49-F238E27FC236}">
                <a16:creationId xmlns:a16="http://schemas.microsoft.com/office/drawing/2014/main" id="{1D84249B-B5A6-47A9-B742-E968E2823E6A}"/>
              </a:ext>
            </a:extLst>
          </p:cNvPr>
          <p:cNvSpPr/>
          <p:nvPr/>
        </p:nvSpPr>
        <p:spPr>
          <a:xfrm>
            <a:off x="976852" y="1808567"/>
            <a:ext cx="6822962" cy="461665"/>
          </a:xfrm>
          <a:prstGeom prst="rect">
            <a:avLst/>
          </a:prstGeom>
          <a:solidFill>
            <a:schemeClr val="tx2">
              <a:lumMod val="40000"/>
              <a:lumOff val="60000"/>
            </a:schemeClr>
          </a:solidFill>
        </p:spPr>
        <p:txBody>
          <a:bodyPr wrap="square">
            <a:spAutoFit/>
          </a:bodyPr>
          <a:lstStyle/>
          <a:p>
            <a:r>
              <a:rPr lang="en-GB" sz="2400" dirty="0"/>
              <a:t>Choose the correct answer from the options below. </a:t>
            </a:r>
          </a:p>
        </p:txBody>
      </p:sp>
      <p:pic>
        <p:nvPicPr>
          <p:cNvPr id="14" name="Graphic 13" descr="User">
            <a:extLst>
              <a:ext uri="{FF2B5EF4-FFF2-40B4-BE49-F238E27FC236}">
                <a16:creationId xmlns:a16="http://schemas.microsoft.com/office/drawing/2014/main" id="{A136B582-DF7C-4AA6-A394-5ABDD040AE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293" y="1645431"/>
            <a:ext cx="854046" cy="854046"/>
          </a:xfrm>
          <a:prstGeom prst="rect">
            <a:avLst/>
          </a:prstGeom>
        </p:spPr>
      </p:pic>
    </p:spTree>
    <p:custDataLst>
      <p:tags r:id="rId1"/>
    </p:custDataLst>
    <p:extLst>
      <p:ext uri="{BB962C8B-B14F-4D97-AF65-F5344CB8AC3E}">
        <p14:creationId xmlns:p14="http://schemas.microsoft.com/office/powerpoint/2010/main" val="2835554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51165" y="142485"/>
            <a:ext cx="9661120" cy="1113227"/>
          </a:xfrm>
        </p:spPr>
        <p:txBody>
          <a:bodyPr/>
          <a:lstStyle/>
          <a:p>
            <a:r>
              <a:rPr lang="en-ZA" dirty="0"/>
              <a:t>Question 7</a:t>
            </a:r>
          </a:p>
        </p:txBody>
      </p:sp>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450766" y="1157004"/>
            <a:ext cx="9437443" cy="4265785"/>
          </a:xfrm>
        </p:spPr>
        <p:txBody>
          <a:bodyPr>
            <a:normAutofit fontScale="92500" lnSpcReduction="20000"/>
          </a:bodyPr>
          <a:lstStyle/>
          <a:p>
            <a:pPr marL="0" indent="0">
              <a:buNone/>
            </a:pPr>
            <a:r>
              <a:rPr lang="en-ZA" sz="2600" dirty="0"/>
              <a:t>Why do electricians need to wear protective overalls? </a:t>
            </a:r>
          </a:p>
          <a:p>
            <a:pPr marL="0" indent="0">
              <a:buNone/>
            </a:pPr>
            <a:endParaRPr lang="en-ZA" sz="2400" b="1" dirty="0"/>
          </a:p>
          <a:p>
            <a:pPr marL="0" indent="0">
              <a:buNone/>
            </a:pPr>
            <a:endParaRPr lang="en-ZA" sz="2400" b="1" dirty="0"/>
          </a:p>
          <a:p>
            <a:pPr marL="0" indent="0">
              <a:buNone/>
            </a:pPr>
            <a:endParaRPr lang="en-ZA" sz="2400" b="1" dirty="0"/>
          </a:p>
          <a:p>
            <a:pPr>
              <a:buFont typeface="Courier New" panose="02070309020205020404" pitchFamily="49" charset="0"/>
              <a:buChar char="o"/>
            </a:pPr>
            <a:r>
              <a:rPr lang="en-ZA" sz="2400" dirty="0"/>
              <a:t> Overalls help everyone to look professional</a:t>
            </a:r>
          </a:p>
          <a:p>
            <a:pPr>
              <a:buFont typeface="Courier New" panose="02070309020205020404" pitchFamily="49" charset="0"/>
              <a:buChar char="o"/>
            </a:pPr>
            <a:r>
              <a:rPr lang="en-ZA" sz="2400" dirty="0"/>
              <a:t> Overalls prevent people from messing up their clothes</a:t>
            </a:r>
          </a:p>
          <a:p>
            <a:pPr>
              <a:buFont typeface="Courier New" panose="02070309020205020404" pitchFamily="49" charset="0"/>
              <a:buChar char="o"/>
            </a:pPr>
            <a:r>
              <a:rPr lang="en-ZA" sz="2400" dirty="0"/>
              <a:t> </a:t>
            </a:r>
            <a:r>
              <a:rPr lang="en-ZA" sz="2400" i="1" dirty="0"/>
              <a:t>Overalls are made with fire resistant materials which protects an electrician in case of fire</a:t>
            </a:r>
          </a:p>
          <a:p>
            <a:pPr>
              <a:buFont typeface="Courier New" panose="02070309020205020404" pitchFamily="49" charset="0"/>
              <a:buChar char="o"/>
            </a:pPr>
            <a:r>
              <a:rPr lang="en-ZA" sz="2400" dirty="0"/>
              <a:t> </a:t>
            </a:r>
            <a:r>
              <a:rPr lang="en-ZA" sz="2400" i="1" dirty="0"/>
              <a:t>Overalls have reflective bands which means that the electrician wearing them is visible even in a dark environment like a mine</a:t>
            </a:r>
          </a:p>
          <a:p>
            <a:pPr>
              <a:buFont typeface="Courier New" panose="02070309020205020404" pitchFamily="49" charset="0"/>
              <a:buChar char="o"/>
            </a:pPr>
            <a:r>
              <a:rPr lang="en-ZA" sz="2400" dirty="0"/>
              <a:t> Electricians don’t need to wear overalls, they can wear normal work clothes. </a:t>
            </a:r>
          </a:p>
          <a:p>
            <a:pPr marL="0" indent="0">
              <a:buNone/>
            </a:pPr>
            <a:endParaRPr lang="en-ZA" dirty="0"/>
          </a:p>
          <a:p>
            <a:pPr marL="0" indent="0">
              <a:buNone/>
            </a:pPr>
            <a:r>
              <a:rPr lang="en-ZA" dirty="0"/>
              <a:t> </a:t>
            </a:r>
          </a:p>
        </p:txBody>
      </p:sp>
      <p:sp>
        <p:nvSpPr>
          <p:cNvPr id="13" name="Rectangle 12">
            <a:extLst>
              <a:ext uri="{FF2B5EF4-FFF2-40B4-BE49-F238E27FC236}">
                <a16:creationId xmlns:a16="http://schemas.microsoft.com/office/drawing/2014/main" id="{1D84249B-B5A6-47A9-B742-E968E2823E6A}"/>
              </a:ext>
            </a:extLst>
          </p:cNvPr>
          <p:cNvSpPr/>
          <p:nvPr/>
        </p:nvSpPr>
        <p:spPr>
          <a:xfrm>
            <a:off x="976852" y="1808567"/>
            <a:ext cx="6822962" cy="461665"/>
          </a:xfrm>
          <a:prstGeom prst="rect">
            <a:avLst/>
          </a:prstGeom>
          <a:solidFill>
            <a:schemeClr val="tx2">
              <a:lumMod val="40000"/>
              <a:lumOff val="60000"/>
            </a:schemeClr>
          </a:solidFill>
        </p:spPr>
        <p:txBody>
          <a:bodyPr wrap="square">
            <a:spAutoFit/>
          </a:bodyPr>
          <a:lstStyle/>
          <a:p>
            <a:r>
              <a:rPr lang="en-GB" sz="2400" dirty="0"/>
              <a:t>Choose the correct answers from the options below. </a:t>
            </a:r>
          </a:p>
        </p:txBody>
      </p:sp>
      <p:pic>
        <p:nvPicPr>
          <p:cNvPr id="14" name="Graphic 13" descr="User">
            <a:extLst>
              <a:ext uri="{FF2B5EF4-FFF2-40B4-BE49-F238E27FC236}">
                <a16:creationId xmlns:a16="http://schemas.microsoft.com/office/drawing/2014/main" id="{A136B582-DF7C-4AA6-A394-5ABDD040AE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293" y="1645431"/>
            <a:ext cx="854046" cy="854046"/>
          </a:xfrm>
          <a:prstGeom prst="rect">
            <a:avLst/>
          </a:prstGeom>
        </p:spPr>
      </p:pic>
    </p:spTree>
    <p:custDataLst>
      <p:tags r:id="rId1"/>
    </p:custDataLst>
    <p:extLst>
      <p:ext uri="{BB962C8B-B14F-4D97-AF65-F5344CB8AC3E}">
        <p14:creationId xmlns:p14="http://schemas.microsoft.com/office/powerpoint/2010/main" val="1609388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51165" y="142485"/>
            <a:ext cx="9661120" cy="1113227"/>
          </a:xfrm>
        </p:spPr>
        <p:txBody>
          <a:bodyPr/>
          <a:lstStyle/>
          <a:p>
            <a:r>
              <a:rPr lang="en-ZA" dirty="0"/>
              <a:t>Question 8</a:t>
            </a:r>
          </a:p>
        </p:txBody>
      </p:sp>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450766" y="1157004"/>
            <a:ext cx="9437443" cy="4602446"/>
          </a:xfrm>
        </p:spPr>
        <p:txBody>
          <a:bodyPr>
            <a:normAutofit fontScale="85000" lnSpcReduction="20000"/>
          </a:bodyPr>
          <a:lstStyle/>
          <a:p>
            <a:pPr marL="0" indent="0">
              <a:buNone/>
            </a:pPr>
            <a:r>
              <a:rPr lang="en-ZA" sz="2600" dirty="0"/>
              <a:t>Why do electricians need to use a safety harness?</a:t>
            </a:r>
          </a:p>
          <a:p>
            <a:pPr marL="0" indent="0">
              <a:buNone/>
            </a:pPr>
            <a:endParaRPr lang="en-ZA" sz="2400" b="1" dirty="0"/>
          </a:p>
          <a:p>
            <a:pPr marL="0" indent="0">
              <a:buNone/>
            </a:pPr>
            <a:endParaRPr lang="en-ZA" sz="2400" b="1" dirty="0"/>
          </a:p>
          <a:p>
            <a:pPr marL="0" indent="0">
              <a:buNone/>
            </a:pPr>
            <a:br>
              <a:rPr lang="en-ZA" sz="2400" b="1" dirty="0"/>
            </a:br>
            <a:endParaRPr lang="en-ZA" sz="2400" b="1" dirty="0"/>
          </a:p>
          <a:p>
            <a:pPr>
              <a:buFont typeface="Courier New" panose="02070309020205020404" pitchFamily="49" charset="0"/>
              <a:buChar char="o"/>
            </a:pPr>
            <a:r>
              <a:rPr lang="en-ZA" sz="2800" dirty="0"/>
              <a:t>The safety harness is made of special rubber and helps to prevent electrocution</a:t>
            </a:r>
          </a:p>
          <a:p>
            <a:pPr>
              <a:buFont typeface="Courier New" panose="02070309020205020404" pitchFamily="49" charset="0"/>
              <a:buChar char="o"/>
            </a:pPr>
            <a:r>
              <a:rPr lang="en-ZA" sz="2800" dirty="0"/>
              <a:t> Electricians don’t need to wear safety </a:t>
            </a:r>
            <a:r>
              <a:rPr lang="en-ZA" sz="2800" dirty="0" err="1"/>
              <a:t>harnesss</a:t>
            </a:r>
            <a:r>
              <a:rPr lang="en-ZA" sz="2800" dirty="0"/>
              <a:t> at all, they are only worn by construction workers. </a:t>
            </a:r>
          </a:p>
          <a:p>
            <a:pPr>
              <a:buFont typeface="Courier New" panose="02070309020205020404" pitchFamily="49" charset="0"/>
              <a:buChar char="o"/>
            </a:pPr>
            <a:r>
              <a:rPr lang="en-ZA" sz="2800" dirty="0"/>
              <a:t>Electricians wear safety </a:t>
            </a:r>
            <a:r>
              <a:rPr lang="en-ZA" sz="2800" dirty="0" err="1"/>
              <a:t>harnesss</a:t>
            </a:r>
            <a:r>
              <a:rPr lang="en-ZA" sz="2800" dirty="0"/>
              <a:t> so that they can hook their tools onto them</a:t>
            </a:r>
          </a:p>
          <a:p>
            <a:pPr>
              <a:buFont typeface="Courier New" panose="02070309020205020404" pitchFamily="49" charset="0"/>
              <a:buChar char="o"/>
            </a:pPr>
            <a:r>
              <a:rPr lang="en-ZA" sz="2800" i="1" dirty="0"/>
              <a:t>When an electrician is working in high places like a roof the safety harness can be attached to a safety line. </a:t>
            </a:r>
          </a:p>
          <a:p>
            <a:pPr marL="0" indent="0">
              <a:buNone/>
            </a:pPr>
            <a:endParaRPr lang="en-ZA" dirty="0"/>
          </a:p>
          <a:p>
            <a:pPr marL="0" indent="0">
              <a:buNone/>
            </a:pPr>
            <a:r>
              <a:rPr lang="en-ZA" dirty="0"/>
              <a:t> </a:t>
            </a:r>
          </a:p>
        </p:txBody>
      </p:sp>
      <p:sp>
        <p:nvSpPr>
          <p:cNvPr id="13" name="Rectangle 12">
            <a:extLst>
              <a:ext uri="{FF2B5EF4-FFF2-40B4-BE49-F238E27FC236}">
                <a16:creationId xmlns:a16="http://schemas.microsoft.com/office/drawing/2014/main" id="{1D84249B-B5A6-47A9-B742-E968E2823E6A}"/>
              </a:ext>
            </a:extLst>
          </p:cNvPr>
          <p:cNvSpPr/>
          <p:nvPr/>
        </p:nvSpPr>
        <p:spPr>
          <a:xfrm>
            <a:off x="976852" y="1808567"/>
            <a:ext cx="6822962" cy="461665"/>
          </a:xfrm>
          <a:prstGeom prst="rect">
            <a:avLst/>
          </a:prstGeom>
          <a:solidFill>
            <a:schemeClr val="tx2">
              <a:lumMod val="40000"/>
              <a:lumOff val="60000"/>
            </a:schemeClr>
          </a:solidFill>
        </p:spPr>
        <p:txBody>
          <a:bodyPr wrap="square">
            <a:spAutoFit/>
          </a:bodyPr>
          <a:lstStyle/>
          <a:p>
            <a:r>
              <a:rPr lang="en-GB" sz="2400" dirty="0"/>
              <a:t>Choose the correct answers from the options below. </a:t>
            </a:r>
          </a:p>
        </p:txBody>
      </p:sp>
      <p:pic>
        <p:nvPicPr>
          <p:cNvPr id="14" name="Graphic 13" descr="User">
            <a:extLst>
              <a:ext uri="{FF2B5EF4-FFF2-40B4-BE49-F238E27FC236}">
                <a16:creationId xmlns:a16="http://schemas.microsoft.com/office/drawing/2014/main" id="{A136B582-DF7C-4AA6-A394-5ABDD040AE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293" y="1645431"/>
            <a:ext cx="854046" cy="854046"/>
          </a:xfrm>
          <a:prstGeom prst="rect">
            <a:avLst/>
          </a:prstGeom>
        </p:spPr>
      </p:pic>
    </p:spTree>
    <p:custDataLst>
      <p:tags r:id="rId1"/>
    </p:custDataLst>
    <p:extLst>
      <p:ext uri="{BB962C8B-B14F-4D97-AF65-F5344CB8AC3E}">
        <p14:creationId xmlns:p14="http://schemas.microsoft.com/office/powerpoint/2010/main" val="821744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51165" y="142485"/>
            <a:ext cx="9661120" cy="1113227"/>
          </a:xfrm>
        </p:spPr>
        <p:txBody>
          <a:bodyPr/>
          <a:lstStyle/>
          <a:p>
            <a:r>
              <a:rPr lang="en-ZA" dirty="0"/>
              <a:t>Question 9</a:t>
            </a:r>
          </a:p>
        </p:txBody>
      </p:sp>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450766" y="1157005"/>
            <a:ext cx="9437443" cy="3654318"/>
          </a:xfrm>
        </p:spPr>
        <p:txBody>
          <a:bodyPr>
            <a:normAutofit lnSpcReduction="10000"/>
          </a:bodyPr>
          <a:lstStyle/>
          <a:p>
            <a:pPr marL="0" indent="0">
              <a:buNone/>
            </a:pPr>
            <a:r>
              <a:rPr lang="en-ZA" dirty="0"/>
              <a:t>Say whether the following statement is true or false: </a:t>
            </a:r>
          </a:p>
          <a:p>
            <a:pPr marL="0" indent="0">
              <a:buNone/>
            </a:pPr>
            <a:r>
              <a:rPr lang="en-ZA" sz="2400" dirty="0"/>
              <a:t>When you are grinding, chiselling, chasing or using any machinery that may cause particles to fly into your eyes you must wear safety goggles. </a:t>
            </a:r>
          </a:p>
          <a:p>
            <a:pPr marL="0" indent="0">
              <a:buNone/>
            </a:pPr>
            <a:endParaRPr lang="en-ZA" sz="2400" b="1" dirty="0"/>
          </a:p>
          <a:p>
            <a:pPr marL="0" indent="0">
              <a:buNone/>
            </a:pPr>
            <a:endParaRPr lang="en-ZA" sz="2400" b="1" dirty="0"/>
          </a:p>
          <a:p>
            <a:pPr>
              <a:buFont typeface="Courier New" panose="02070309020205020404" pitchFamily="49" charset="0"/>
              <a:buChar char="o"/>
            </a:pPr>
            <a:r>
              <a:rPr lang="en-ZA" sz="2400" dirty="0"/>
              <a:t> </a:t>
            </a:r>
            <a:r>
              <a:rPr lang="en-ZA" sz="2400" i="1" dirty="0"/>
              <a:t>True </a:t>
            </a:r>
          </a:p>
          <a:p>
            <a:pPr>
              <a:buFont typeface="Courier New" panose="02070309020205020404" pitchFamily="49" charset="0"/>
              <a:buChar char="o"/>
            </a:pPr>
            <a:r>
              <a:rPr lang="en-ZA" dirty="0"/>
              <a:t> False</a:t>
            </a:r>
          </a:p>
          <a:p>
            <a:pPr marL="0" indent="0">
              <a:buNone/>
            </a:pPr>
            <a:endParaRPr lang="en-ZA" dirty="0"/>
          </a:p>
          <a:p>
            <a:pPr marL="0" indent="0">
              <a:buNone/>
            </a:pPr>
            <a:r>
              <a:rPr lang="en-ZA" dirty="0"/>
              <a:t> </a:t>
            </a:r>
          </a:p>
        </p:txBody>
      </p:sp>
      <p:sp>
        <p:nvSpPr>
          <p:cNvPr id="13" name="Rectangle 12">
            <a:extLst>
              <a:ext uri="{FF2B5EF4-FFF2-40B4-BE49-F238E27FC236}">
                <a16:creationId xmlns:a16="http://schemas.microsoft.com/office/drawing/2014/main" id="{1D84249B-B5A6-47A9-B742-E968E2823E6A}"/>
              </a:ext>
            </a:extLst>
          </p:cNvPr>
          <p:cNvSpPr/>
          <p:nvPr/>
        </p:nvSpPr>
        <p:spPr>
          <a:xfrm>
            <a:off x="976852" y="2270232"/>
            <a:ext cx="6822962" cy="461665"/>
          </a:xfrm>
          <a:prstGeom prst="rect">
            <a:avLst/>
          </a:prstGeom>
          <a:solidFill>
            <a:schemeClr val="tx2">
              <a:lumMod val="40000"/>
              <a:lumOff val="60000"/>
            </a:schemeClr>
          </a:solidFill>
        </p:spPr>
        <p:txBody>
          <a:bodyPr wrap="square">
            <a:spAutoFit/>
          </a:bodyPr>
          <a:lstStyle/>
          <a:p>
            <a:r>
              <a:rPr lang="en-GB" sz="2400" dirty="0"/>
              <a:t>Choose the correct answer from the options below. </a:t>
            </a:r>
          </a:p>
        </p:txBody>
      </p:sp>
      <p:pic>
        <p:nvPicPr>
          <p:cNvPr id="14" name="Graphic 13" descr="User">
            <a:extLst>
              <a:ext uri="{FF2B5EF4-FFF2-40B4-BE49-F238E27FC236}">
                <a16:creationId xmlns:a16="http://schemas.microsoft.com/office/drawing/2014/main" id="{A136B582-DF7C-4AA6-A394-5ABDD040AE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293" y="2107096"/>
            <a:ext cx="854046" cy="854046"/>
          </a:xfrm>
          <a:prstGeom prst="rect">
            <a:avLst/>
          </a:prstGeom>
        </p:spPr>
      </p:pic>
    </p:spTree>
    <p:custDataLst>
      <p:tags r:id="rId1"/>
    </p:custDataLst>
    <p:extLst>
      <p:ext uri="{BB962C8B-B14F-4D97-AF65-F5344CB8AC3E}">
        <p14:creationId xmlns:p14="http://schemas.microsoft.com/office/powerpoint/2010/main" val="3837874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51165" y="142485"/>
            <a:ext cx="9661120" cy="1113227"/>
          </a:xfrm>
        </p:spPr>
        <p:txBody>
          <a:bodyPr/>
          <a:lstStyle/>
          <a:p>
            <a:r>
              <a:rPr lang="en-ZA" dirty="0"/>
              <a:t>Question 10</a:t>
            </a:r>
          </a:p>
        </p:txBody>
      </p:sp>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450766" y="1157005"/>
            <a:ext cx="9437443" cy="3654318"/>
          </a:xfrm>
        </p:spPr>
        <p:txBody>
          <a:bodyPr>
            <a:normAutofit/>
          </a:bodyPr>
          <a:lstStyle/>
          <a:p>
            <a:pPr marL="0" indent="0">
              <a:buNone/>
            </a:pPr>
            <a:r>
              <a:rPr lang="en-ZA" dirty="0"/>
              <a:t>Say whether the following statement is true or false: </a:t>
            </a:r>
          </a:p>
          <a:p>
            <a:pPr marL="0" indent="0">
              <a:buNone/>
            </a:pPr>
            <a:r>
              <a:rPr lang="en-ZA" sz="2400" dirty="0"/>
              <a:t>When you using an arc welder you must darkened safety goggles. </a:t>
            </a:r>
          </a:p>
          <a:p>
            <a:pPr marL="0" indent="0">
              <a:buNone/>
            </a:pPr>
            <a:endParaRPr lang="en-ZA" sz="2400" b="1" dirty="0"/>
          </a:p>
          <a:p>
            <a:pPr marL="0" indent="0">
              <a:buNone/>
            </a:pPr>
            <a:endParaRPr lang="en-ZA" sz="2400" b="1" dirty="0"/>
          </a:p>
          <a:p>
            <a:pPr>
              <a:buFont typeface="Courier New" panose="02070309020205020404" pitchFamily="49" charset="0"/>
              <a:buChar char="o"/>
            </a:pPr>
            <a:r>
              <a:rPr lang="en-ZA" sz="2400" dirty="0"/>
              <a:t> True </a:t>
            </a:r>
          </a:p>
          <a:p>
            <a:pPr>
              <a:buFont typeface="Courier New" panose="02070309020205020404" pitchFamily="49" charset="0"/>
              <a:buChar char="o"/>
            </a:pPr>
            <a:r>
              <a:rPr lang="en-ZA" dirty="0"/>
              <a:t> </a:t>
            </a:r>
            <a:r>
              <a:rPr lang="en-ZA" i="1" dirty="0"/>
              <a:t>False</a:t>
            </a:r>
          </a:p>
          <a:p>
            <a:pPr marL="0" indent="0">
              <a:buNone/>
            </a:pPr>
            <a:endParaRPr lang="en-ZA" dirty="0"/>
          </a:p>
          <a:p>
            <a:pPr marL="0" indent="0">
              <a:buNone/>
            </a:pPr>
            <a:r>
              <a:rPr lang="en-ZA" dirty="0"/>
              <a:t> </a:t>
            </a:r>
          </a:p>
        </p:txBody>
      </p:sp>
      <p:sp>
        <p:nvSpPr>
          <p:cNvPr id="13" name="Rectangle 12">
            <a:extLst>
              <a:ext uri="{FF2B5EF4-FFF2-40B4-BE49-F238E27FC236}">
                <a16:creationId xmlns:a16="http://schemas.microsoft.com/office/drawing/2014/main" id="{1D84249B-B5A6-47A9-B742-E968E2823E6A}"/>
              </a:ext>
            </a:extLst>
          </p:cNvPr>
          <p:cNvSpPr/>
          <p:nvPr/>
        </p:nvSpPr>
        <p:spPr>
          <a:xfrm>
            <a:off x="976852" y="2270232"/>
            <a:ext cx="6822962" cy="461665"/>
          </a:xfrm>
          <a:prstGeom prst="rect">
            <a:avLst/>
          </a:prstGeom>
          <a:solidFill>
            <a:schemeClr val="tx2">
              <a:lumMod val="40000"/>
              <a:lumOff val="60000"/>
            </a:schemeClr>
          </a:solidFill>
        </p:spPr>
        <p:txBody>
          <a:bodyPr wrap="square">
            <a:spAutoFit/>
          </a:bodyPr>
          <a:lstStyle/>
          <a:p>
            <a:r>
              <a:rPr lang="en-GB" sz="2400" dirty="0"/>
              <a:t>Choose the correct answer from the options below. </a:t>
            </a:r>
          </a:p>
        </p:txBody>
      </p:sp>
      <p:pic>
        <p:nvPicPr>
          <p:cNvPr id="14" name="Graphic 13" descr="User">
            <a:extLst>
              <a:ext uri="{FF2B5EF4-FFF2-40B4-BE49-F238E27FC236}">
                <a16:creationId xmlns:a16="http://schemas.microsoft.com/office/drawing/2014/main" id="{A136B582-DF7C-4AA6-A394-5ABDD040AE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293" y="2107096"/>
            <a:ext cx="854046" cy="854046"/>
          </a:xfrm>
          <a:prstGeom prst="rect">
            <a:avLst/>
          </a:prstGeom>
        </p:spPr>
      </p:pic>
    </p:spTree>
    <p:custDataLst>
      <p:tags r:id="rId1"/>
    </p:custDataLst>
    <p:extLst>
      <p:ext uri="{BB962C8B-B14F-4D97-AF65-F5344CB8AC3E}">
        <p14:creationId xmlns:p14="http://schemas.microsoft.com/office/powerpoint/2010/main" val="2300441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51165" y="142485"/>
            <a:ext cx="9661120" cy="1113227"/>
          </a:xfrm>
        </p:spPr>
        <p:txBody>
          <a:bodyPr/>
          <a:lstStyle/>
          <a:p>
            <a:r>
              <a:rPr lang="en-ZA" dirty="0"/>
              <a:t>Question 11</a:t>
            </a:r>
          </a:p>
        </p:txBody>
      </p:sp>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450766" y="1157005"/>
            <a:ext cx="9437443" cy="3654318"/>
          </a:xfrm>
        </p:spPr>
        <p:txBody>
          <a:bodyPr>
            <a:normAutofit fontScale="92500" lnSpcReduction="10000"/>
          </a:bodyPr>
          <a:lstStyle/>
          <a:p>
            <a:pPr marL="0" indent="0">
              <a:buNone/>
            </a:pPr>
            <a:r>
              <a:rPr lang="en-ZA" sz="2400" dirty="0"/>
              <a:t>Why do you need to wear a hairnet or cap if you have long hair and you are working with moving machinery?</a:t>
            </a:r>
          </a:p>
          <a:p>
            <a:pPr marL="0" indent="0">
              <a:buNone/>
            </a:pPr>
            <a:endParaRPr lang="en-ZA" sz="2400" b="1" dirty="0"/>
          </a:p>
          <a:p>
            <a:pPr marL="0" indent="0">
              <a:buNone/>
            </a:pPr>
            <a:endParaRPr lang="en-ZA" sz="2400" b="1" dirty="0"/>
          </a:p>
          <a:p>
            <a:pPr>
              <a:buFont typeface="Courier New" panose="02070309020205020404" pitchFamily="49" charset="0"/>
              <a:buChar char="o"/>
            </a:pPr>
            <a:r>
              <a:rPr lang="en-ZA" sz="2400" dirty="0"/>
              <a:t> Long hair looks untidy and can fall in your face while you are working</a:t>
            </a:r>
          </a:p>
          <a:p>
            <a:pPr>
              <a:buFont typeface="Courier New" panose="02070309020205020404" pitchFamily="49" charset="0"/>
              <a:buChar char="o"/>
            </a:pPr>
            <a:r>
              <a:rPr lang="en-ZA" sz="2400" dirty="0"/>
              <a:t> </a:t>
            </a:r>
            <a:r>
              <a:rPr lang="en-ZA" sz="2400" i="1" dirty="0"/>
              <a:t>Long hair can get caught in moving machinery, causing injury to the person</a:t>
            </a:r>
          </a:p>
          <a:p>
            <a:pPr>
              <a:buFont typeface="Courier New" panose="02070309020205020404" pitchFamily="49" charset="0"/>
              <a:buChar char="o"/>
            </a:pPr>
            <a:r>
              <a:rPr lang="en-ZA" dirty="0"/>
              <a:t> Long hair can get caught in moving machinery which will cause the machine to stop. </a:t>
            </a:r>
          </a:p>
          <a:p>
            <a:pPr marL="0" indent="0">
              <a:buNone/>
            </a:pPr>
            <a:endParaRPr lang="en-ZA" dirty="0"/>
          </a:p>
          <a:p>
            <a:pPr marL="0" indent="0">
              <a:buNone/>
            </a:pPr>
            <a:r>
              <a:rPr lang="en-ZA" dirty="0"/>
              <a:t> </a:t>
            </a:r>
          </a:p>
        </p:txBody>
      </p:sp>
      <p:sp>
        <p:nvSpPr>
          <p:cNvPr id="13" name="Rectangle 12">
            <a:extLst>
              <a:ext uri="{FF2B5EF4-FFF2-40B4-BE49-F238E27FC236}">
                <a16:creationId xmlns:a16="http://schemas.microsoft.com/office/drawing/2014/main" id="{1D84249B-B5A6-47A9-B742-E968E2823E6A}"/>
              </a:ext>
            </a:extLst>
          </p:cNvPr>
          <p:cNvSpPr/>
          <p:nvPr/>
        </p:nvSpPr>
        <p:spPr>
          <a:xfrm>
            <a:off x="976852" y="2047604"/>
            <a:ext cx="6822962" cy="461665"/>
          </a:xfrm>
          <a:prstGeom prst="rect">
            <a:avLst/>
          </a:prstGeom>
          <a:solidFill>
            <a:schemeClr val="tx2">
              <a:lumMod val="40000"/>
              <a:lumOff val="60000"/>
            </a:schemeClr>
          </a:solidFill>
        </p:spPr>
        <p:txBody>
          <a:bodyPr wrap="square">
            <a:spAutoFit/>
          </a:bodyPr>
          <a:lstStyle/>
          <a:p>
            <a:r>
              <a:rPr lang="en-GB" sz="2400" dirty="0"/>
              <a:t>Choose the correct answer from the options below. </a:t>
            </a:r>
          </a:p>
        </p:txBody>
      </p:sp>
      <p:pic>
        <p:nvPicPr>
          <p:cNvPr id="14" name="Graphic 13" descr="User">
            <a:extLst>
              <a:ext uri="{FF2B5EF4-FFF2-40B4-BE49-F238E27FC236}">
                <a16:creationId xmlns:a16="http://schemas.microsoft.com/office/drawing/2014/main" id="{A136B582-DF7C-4AA6-A394-5ABDD040AE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293" y="1884468"/>
            <a:ext cx="854046" cy="854046"/>
          </a:xfrm>
          <a:prstGeom prst="rect">
            <a:avLst/>
          </a:prstGeom>
        </p:spPr>
      </p:pic>
    </p:spTree>
    <p:custDataLst>
      <p:tags r:id="rId1"/>
    </p:custDataLst>
    <p:extLst>
      <p:ext uri="{BB962C8B-B14F-4D97-AF65-F5344CB8AC3E}">
        <p14:creationId xmlns:p14="http://schemas.microsoft.com/office/powerpoint/2010/main" val="1206655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Firefighter example</a:t>
            </a:r>
          </a:p>
        </p:txBody>
      </p:sp>
      <p:sp>
        <p:nvSpPr>
          <p:cNvPr id="3" name="Content Placeholder 2"/>
          <p:cNvSpPr>
            <a:spLocks noGrp="1"/>
          </p:cNvSpPr>
          <p:nvPr>
            <p:ph idx="1"/>
          </p:nvPr>
        </p:nvSpPr>
        <p:spPr>
          <a:xfrm>
            <a:off x="518900" y="1256757"/>
            <a:ext cx="9276622" cy="937804"/>
          </a:xfrm>
        </p:spPr>
        <p:txBody>
          <a:bodyPr>
            <a:noAutofit/>
          </a:bodyPr>
          <a:lstStyle/>
          <a:p>
            <a:pPr marL="0" indent="0">
              <a:buNone/>
            </a:pPr>
            <a:r>
              <a:rPr lang="en-GB" dirty="0"/>
              <a:t>Let’s take a moment to think about a firefighter running into a house to fight a fire. (add in electrician bit) What would he be wearing?</a:t>
            </a:r>
          </a:p>
          <a:p>
            <a:endParaRPr lang="en-GB" dirty="0"/>
          </a:p>
        </p:txBody>
      </p:sp>
      <p:sp>
        <p:nvSpPr>
          <p:cNvPr id="6" name="Rectangle 5">
            <a:extLst>
              <a:ext uri="{FF2B5EF4-FFF2-40B4-BE49-F238E27FC236}">
                <a16:creationId xmlns:a16="http://schemas.microsoft.com/office/drawing/2014/main" id="{8473109A-1871-4C45-AAF9-81F62D038D7B}"/>
              </a:ext>
            </a:extLst>
          </p:cNvPr>
          <p:cNvSpPr/>
          <p:nvPr/>
        </p:nvSpPr>
        <p:spPr>
          <a:xfrm>
            <a:off x="1355692" y="2178755"/>
            <a:ext cx="8382035" cy="830997"/>
          </a:xfrm>
          <a:prstGeom prst="rect">
            <a:avLst/>
          </a:prstGeom>
          <a:solidFill>
            <a:schemeClr val="tx2">
              <a:lumMod val="40000"/>
              <a:lumOff val="60000"/>
            </a:schemeClr>
          </a:solidFill>
        </p:spPr>
        <p:txBody>
          <a:bodyPr wrap="square">
            <a:spAutoFit/>
          </a:bodyPr>
          <a:lstStyle/>
          <a:p>
            <a:r>
              <a:rPr lang="en-GB" sz="2400" i="1" dirty="0"/>
              <a:t>Use the box below to type in what you think a firefighter would wear to fight a very hot fire and click submit once you are done. </a:t>
            </a:r>
          </a:p>
        </p:txBody>
      </p:sp>
      <p:pic>
        <p:nvPicPr>
          <p:cNvPr id="7" name="Graphic 6" descr="User">
            <a:extLst>
              <a:ext uri="{FF2B5EF4-FFF2-40B4-BE49-F238E27FC236}">
                <a16:creationId xmlns:a16="http://schemas.microsoft.com/office/drawing/2014/main" id="{CD96090B-1089-4C2F-ABE7-3CA862CC8B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1647" y="2194871"/>
            <a:ext cx="854046" cy="854046"/>
          </a:xfrm>
          <a:prstGeom prst="rect">
            <a:avLst/>
          </a:prstGeom>
        </p:spPr>
      </p:pic>
      <p:sp>
        <p:nvSpPr>
          <p:cNvPr id="8" name="Rectangle 7">
            <a:extLst>
              <a:ext uri="{FF2B5EF4-FFF2-40B4-BE49-F238E27FC236}">
                <a16:creationId xmlns:a16="http://schemas.microsoft.com/office/drawing/2014/main" id="{4DA675FD-E308-46C7-957B-1591A44BC806}"/>
              </a:ext>
            </a:extLst>
          </p:cNvPr>
          <p:cNvSpPr/>
          <p:nvPr/>
        </p:nvSpPr>
        <p:spPr>
          <a:xfrm>
            <a:off x="1355693" y="3593432"/>
            <a:ext cx="8382034" cy="14437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7A065B4E-EA29-4B18-B1C1-A1534ADAAC3A}"/>
              </a:ext>
            </a:extLst>
          </p:cNvPr>
          <p:cNvSpPr/>
          <p:nvPr/>
        </p:nvSpPr>
        <p:spPr>
          <a:xfrm>
            <a:off x="8733736" y="5172372"/>
            <a:ext cx="1195448" cy="5167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Tree>
    <p:custDataLst>
      <p:tags r:id="rId1"/>
    </p:custDataLst>
    <p:extLst>
      <p:ext uri="{BB962C8B-B14F-4D97-AF65-F5344CB8AC3E}">
        <p14:creationId xmlns:p14="http://schemas.microsoft.com/office/powerpoint/2010/main" val="1711253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51165" y="142485"/>
            <a:ext cx="9661120" cy="1113227"/>
          </a:xfrm>
        </p:spPr>
        <p:txBody>
          <a:bodyPr/>
          <a:lstStyle/>
          <a:p>
            <a:r>
              <a:rPr lang="en-ZA" dirty="0"/>
              <a:t>Question 12</a:t>
            </a:r>
          </a:p>
        </p:txBody>
      </p:sp>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450766" y="1157004"/>
            <a:ext cx="8605770" cy="4265785"/>
          </a:xfrm>
        </p:spPr>
        <p:txBody>
          <a:bodyPr>
            <a:normAutofit/>
          </a:bodyPr>
          <a:lstStyle/>
          <a:p>
            <a:pPr marL="0" indent="0">
              <a:buNone/>
            </a:pPr>
            <a:r>
              <a:rPr lang="en-ZA" sz="2400" dirty="0" err="1"/>
              <a:t>Thabelo</a:t>
            </a:r>
            <a:r>
              <a:rPr lang="en-ZA" sz="2400" dirty="0"/>
              <a:t> is drilling a hole in the wall at a house. He is using a drill that makes 70 Db of noise.  What items of PPE would you recommend that he wear to protect himself? </a:t>
            </a:r>
          </a:p>
          <a:p>
            <a:pPr marL="0" indent="0">
              <a:buNone/>
            </a:pPr>
            <a:endParaRPr lang="en-ZA" sz="2400" b="1" dirty="0"/>
          </a:p>
          <a:p>
            <a:pPr marL="0" indent="0">
              <a:buNone/>
            </a:pPr>
            <a:endParaRPr lang="en-ZA" sz="2400" b="1" dirty="0"/>
          </a:p>
          <a:p>
            <a:pPr>
              <a:buFont typeface="Courier New" panose="02070309020205020404" pitchFamily="49" charset="0"/>
              <a:buChar char="o"/>
            </a:pPr>
            <a:endParaRPr lang="en-ZA" dirty="0"/>
          </a:p>
        </p:txBody>
      </p:sp>
      <p:sp>
        <p:nvSpPr>
          <p:cNvPr id="13" name="Rectangle 12">
            <a:extLst>
              <a:ext uri="{FF2B5EF4-FFF2-40B4-BE49-F238E27FC236}">
                <a16:creationId xmlns:a16="http://schemas.microsoft.com/office/drawing/2014/main" id="{1D84249B-B5A6-47A9-B742-E968E2823E6A}"/>
              </a:ext>
            </a:extLst>
          </p:cNvPr>
          <p:cNvSpPr/>
          <p:nvPr/>
        </p:nvSpPr>
        <p:spPr>
          <a:xfrm>
            <a:off x="1022273" y="4047305"/>
            <a:ext cx="2895433" cy="1569660"/>
          </a:xfrm>
          <a:prstGeom prst="rect">
            <a:avLst/>
          </a:prstGeom>
          <a:solidFill>
            <a:schemeClr val="tx2">
              <a:lumMod val="40000"/>
              <a:lumOff val="60000"/>
            </a:schemeClr>
          </a:solidFill>
        </p:spPr>
        <p:txBody>
          <a:bodyPr wrap="square">
            <a:spAutoFit/>
          </a:bodyPr>
          <a:lstStyle/>
          <a:p>
            <a:r>
              <a:rPr lang="en-GB" sz="2400" dirty="0"/>
              <a:t>Drag and drop correct items on the image of </a:t>
            </a:r>
            <a:r>
              <a:rPr lang="en-GB" sz="2400" dirty="0" err="1"/>
              <a:t>Thabelo</a:t>
            </a:r>
            <a:r>
              <a:rPr lang="en-GB" sz="2400" dirty="0"/>
              <a:t> and click submit.   </a:t>
            </a:r>
          </a:p>
        </p:txBody>
      </p:sp>
      <p:pic>
        <p:nvPicPr>
          <p:cNvPr id="14" name="Graphic 13" descr="User">
            <a:extLst>
              <a:ext uri="{FF2B5EF4-FFF2-40B4-BE49-F238E27FC236}">
                <a16:creationId xmlns:a16="http://schemas.microsoft.com/office/drawing/2014/main" id="{A136B582-DF7C-4AA6-A394-5ABDD040AE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3715" y="3783559"/>
            <a:ext cx="854046" cy="854046"/>
          </a:xfrm>
          <a:prstGeom prst="rect">
            <a:avLst/>
          </a:prstGeom>
        </p:spPr>
      </p:pic>
      <p:pic>
        <p:nvPicPr>
          <p:cNvPr id="6" name="Picture 5">
            <a:extLst>
              <a:ext uri="{FF2B5EF4-FFF2-40B4-BE49-F238E27FC236}">
                <a16:creationId xmlns:a16="http://schemas.microsoft.com/office/drawing/2014/main" id="{B4F2F607-249C-4247-941A-2C75316B488B}"/>
              </a:ext>
            </a:extLst>
          </p:cNvPr>
          <p:cNvPicPr>
            <a:picLocks noChangeAspect="1"/>
          </p:cNvPicPr>
          <p:nvPr/>
        </p:nvPicPr>
        <p:blipFill>
          <a:blip r:embed="rId6"/>
          <a:stretch>
            <a:fillRect/>
          </a:stretch>
        </p:blipFill>
        <p:spPr>
          <a:xfrm>
            <a:off x="8340786" y="1441291"/>
            <a:ext cx="1283633" cy="4175674"/>
          </a:xfrm>
          <a:prstGeom prst="rect">
            <a:avLst/>
          </a:prstGeom>
        </p:spPr>
      </p:pic>
      <p:pic>
        <p:nvPicPr>
          <p:cNvPr id="7" name="Picture 6">
            <a:extLst>
              <a:ext uri="{FF2B5EF4-FFF2-40B4-BE49-F238E27FC236}">
                <a16:creationId xmlns:a16="http://schemas.microsoft.com/office/drawing/2014/main" id="{D0423BAF-A057-4362-BA12-C2C28EC00D8E}"/>
              </a:ext>
            </a:extLst>
          </p:cNvPr>
          <p:cNvPicPr>
            <a:picLocks noChangeAspect="1"/>
          </p:cNvPicPr>
          <p:nvPr/>
        </p:nvPicPr>
        <p:blipFill>
          <a:blip r:embed="rId7"/>
          <a:stretch>
            <a:fillRect/>
          </a:stretch>
        </p:blipFill>
        <p:spPr>
          <a:xfrm rot="10980408">
            <a:off x="1070676" y="2289995"/>
            <a:ext cx="704850" cy="838200"/>
          </a:xfrm>
          <a:prstGeom prst="rect">
            <a:avLst/>
          </a:prstGeom>
        </p:spPr>
      </p:pic>
      <p:pic>
        <p:nvPicPr>
          <p:cNvPr id="8" name="Picture 7">
            <a:extLst>
              <a:ext uri="{FF2B5EF4-FFF2-40B4-BE49-F238E27FC236}">
                <a16:creationId xmlns:a16="http://schemas.microsoft.com/office/drawing/2014/main" id="{B5D57775-0084-4083-A012-94FB005E4EDC}"/>
              </a:ext>
            </a:extLst>
          </p:cNvPr>
          <p:cNvPicPr>
            <a:picLocks noChangeAspect="1"/>
          </p:cNvPicPr>
          <p:nvPr/>
        </p:nvPicPr>
        <p:blipFill>
          <a:blip r:embed="rId8"/>
          <a:stretch>
            <a:fillRect/>
          </a:stretch>
        </p:blipFill>
        <p:spPr>
          <a:xfrm rot="10800000">
            <a:off x="3795644" y="2512190"/>
            <a:ext cx="874313" cy="942002"/>
          </a:xfrm>
          <a:prstGeom prst="rect">
            <a:avLst/>
          </a:prstGeom>
        </p:spPr>
      </p:pic>
      <p:pic>
        <p:nvPicPr>
          <p:cNvPr id="10" name="Picture 9">
            <a:extLst>
              <a:ext uri="{FF2B5EF4-FFF2-40B4-BE49-F238E27FC236}">
                <a16:creationId xmlns:a16="http://schemas.microsoft.com/office/drawing/2014/main" id="{8C8009FC-06D2-4C5C-BF90-1585A2A2523B}"/>
              </a:ext>
            </a:extLst>
          </p:cNvPr>
          <p:cNvPicPr>
            <a:picLocks noChangeAspect="1"/>
          </p:cNvPicPr>
          <p:nvPr/>
        </p:nvPicPr>
        <p:blipFill>
          <a:blip r:embed="rId9"/>
          <a:stretch>
            <a:fillRect/>
          </a:stretch>
        </p:blipFill>
        <p:spPr>
          <a:xfrm>
            <a:off x="6850069" y="4313071"/>
            <a:ext cx="1205031" cy="1109718"/>
          </a:xfrm>
          <a:prstGeom prst="rect">
            <a:avLst/>
          </a:prstGeom>
        </p:spPr>
      </p:pic>
      <p:pic>
        <p:nvPicPr>
          <p:cNvPr id="12" name="Picture 11">
            <a:extLst>
              <a:ext uri="{FF2B5EF4-FFF2-40B4-BE49-F238E27FC236}">
                <a16:creationId xmlns:a16="http://schemas.microsoft.com/office/drawing/2014/main" id="{15024CB0-3651-4F4B-8552-AD3046014DD2}"/>
              </a:ext>
            </a:extLst>
          </p:cNvPr>
          <p:cNvPicPr>
            <a:picLocks noChangeAspect="1"/>
          </p:cNvPicPr>
          <p:nvPr/>
        </p:nvPicPr>
        <p:blipFill>
          <a:blip r:embed="rId10"/>
          <a:stretch>
            <a:fillRect/>
          </a:stretch>
        </p:blipFill>
        <p:spPr>
          <a:xfrm>
            <a:off x="5618881" y="3694171"/>
            <a:ext cx="700224" cy="750930"/>
          </a:xfrm>
          <a:prstGeom prst="rect">
            <a:avLst/>
          </a:prstGeom>
        </p:spPr>
      </p:pic>
      <p:pic>
        <p:nvPicPr>
          <p:cNvPr id="15" name="Picture 14">
            <a:extLst>
              <a:ext uri="{FF2B5EF4-FFF2-40B4-BE49-F238E27FC236}">
                <a16:creationId xmlns:a16="http://schemas.microsoft.com/office/drawing/2014/main" id="{26035829-788D-49A2-A979-983C3AE42707}"/>
              </a:ext>
            </a:extLst>
          </p:cNvPr>
          <p:cNvPicPr>
            <a:picLocks noChangeAspect="1"/>
          </p:cNvPicPr>
          <p:nvPr/>
        </p:nvPicPr>
        <p:blipFill>
          <a:blip r:embed="rId11"/>
          <a:stretch>
            <a:fillRect/>
          </a:stretch>
        </p:blipFill>
        <p:spPr>
          <a:xfrm>
            <a:off x="2114026" y="2525143"/>
            <a:ext cx="1404938" cy="714375"/>
          </a:xfrm>
          <a:prstGeom prst="rect">
            <a:avLst/>
          </a:prstGeom>
        </p:spPr>
      </p:pic>
      <p:pic>
        <p:nvPicPr>
          <p:cNvPr id="16" name="Picture 15">
            <a:extLst>
              <a:ext uri="{FF2B5EF4-FFF2-40B4-BE49-F238E27FC236}">
                <a16:creationId xmlns:a16="http://schemas.microsoft.com/office/drawing/2014/main" id="{90C2C221-6D9B-400D-9FC9-58CC9AE9D392}"/>
              </a:ext>
            </a:extLst>
          </p:cNvPr>
          <p:cNvPicPr>
            <a:picLocks noChangeAspect="1"/>
          </p:cNvPicPr>
          <p:nvPr/>
        </p:nvPicPr>
        <p:blipFill>
          <a:blip r:embed="rId12"/>
          <a:stretch>
            <a:fillRect/>
          </a:stretch>
        </p:blipFill>
        <p:spPr>
          <a:xfrm>
            <a:off x="5618881" y="4423168"/>
            <a:ext cx="899548" cy="882414"/>
          </a:xfrm>
          <a:prstGeom prst="rect">
            <a:avLst/>
          </a:prstGeom>
        </p:spPr>
      </p:pic>
      <p:pic>
        <p:nvPicPr>
          <p:cNvPr id="17" name="Picture 16">
            <a:extLst>
              <a:ext uri="{FF2B5EF4-FFF2-40B4-BE49-F238E27FC236}">
                <a16:creationId xmlns:a16="http://schemas.microsoft.com/office/drawing/2014/main" id="{6DFED5D8-0DBA-4198-9F82-6C80234FDFA1}"/>
              </a:ext>
            </a:extLst>
          </p:cNvPr>
          <p:cNvPicPr>
            <a:picLocks noChangeAspect="1"/>
          </p:cNvPicPr>
          <p:nvPr/>
        </p:nvPicPr>
        <p:blipFill>
          <a:blip r:embed="rId13"/>
          <a:stretch>
            <a:fillRect/>
          </a:stretch>
        </p:blipFill>
        <p:spPr>
          <a:xfrm>
            <a:off x="2321107" y="3272863"/>
            <a:ext cx="1011752" cy="693958"/>
          </a:xfrm>
          <a:prstGeom prst="rect">
            <a:avLst/>
          </a:prstGeom>
        </p:spPr>
      </p:pic>
      <p:pic>
        <p:nvPicPr>
          <p:cNvPr id="18" name="Picture 17">
            <a:extLst>
              <a:ext uri="{FF2B5EF4-FFF2-40B4-BE49-F238E27FC236}">
                <a16:creationId xmlns:a16="http://schemas.microsoft.com/office/drawing/2014/main" id="{E7BBC69E-E8B5-4DC3-87A4-1A5D5C8808F0}"/>
              </a:ext>
            </a:extLst>
          </p:cNvPr>
          <p:cNvPicPr>
            <a:picLocks noChangeAspect="1"/>
          </p:cNvPicPr>
          <p:nvPr/>
        </p:nvPicPr>
        <p:blipFill>
          <a:blip r:embed="rId14"/>
          <a:stretch>
            <a:fillRect/>
          </a:stretch>
        </p:blipFill>
        <p:spPr>
          <a:xfrm>
            <a:off x="6715487" y="2616696"/>
            <a:ext cx="929064" cy="800027"/>
          </a:xfrm>
          <a:prstGeom prst="rect">
            <a:avLst/>
          </a:prstGeom>
        </p:spPr>
      </p:pic>
      <p:pic>
        <p:nvPicPr>
          <p:cNvPr id="19" name="Picture 18">
            <a:extLst>
              <a:ext uri="{FF2B5EF4-FFF2-40B4-BE49-F238E27FC236}">
                <a16:creationId xmlns:a16="http://schemas.microsoft.com/office/drawing/2014/main" id="{18889069-3F48-4C0B-A60B-DD80B89F6FAF}"/>
              </a:ext>
            </a:extLst>
          </p:cNvPr>
          <p:cNvPicPr>
            <a:picLocks noChangeAspect="1"/>
          </p:cNvPicPr>
          <p:nvPr/>
        </p:nvPicPr>
        <p:blipFill>
          <a:blip r:embed="rId15"/>
          <a:stretch>
            <a:fillRect/>
          </a:stretch>
        </p:blipFill>
        <p:spPr>
          <a:xfrm>
            <a:off x="5141826" y="2395222"/>
            <a:ext cx="1250553" cy="1045721"/>
          </a:xfrm>
          <a:prstGeom prst="rect">
            <a:avLst/>
          </a:prstGeom>
        </p:spPr>
      </p:pic>
      <p:pic>
        <p:nvPicPr>
          <p:cNvPr id="20" name="Picture 19">
            <a:extLst>
              <a:ext uri="{FF2B5EF4-FFF2-40B4-BE49-F238E27FC236}">
                <a16:creationId xmlns:a16="http://schemas.microsoft.com/office/drawing/2014/main" id="{108DB2B0-60F1-44FB-9C3C-CC72BC3F23BF}"/>
              </a:ext>
            </a:extLst>
          </p:cNvPr>
          <p:cNvPicPr>
            <a:picLocks noChangeAspect="1"/>
          </p:cNvPicPr>
          <p:nvPr/>
        </p:nvPicPr>
        <p:blipFill>
          <a:blip r:embed="rId16"/>
          <a:stretch>
            <a:fillRect/>
          </a:stretch>
        </p:blipFill>
        <p:spPr>
          <a:xfrm>
            <a:off x="6661545" y="3574861"/>
            <a:ext cx="1258241" cy="599538"/>
          </a:xfrm>
          <a:prstGeom prst="rect">
            <a:avLst/>
          </a:prstGeom>
        </p:spPr>
      </p:pic>
      <p:pic>
        <p:nvPicPr>
          <p:cNvPr id="21" name="Picture 20">
            <a:extLst>
              <a:ext uri="{FF2B5EF4-FFF2-40B4-BE49-F238E27FC236}">
                <a16:creationId xmlns:a16="http://schemas.microsoft.com/office/drawing/2014/main" id="{3F6B8C8A-6EEE-4D01-9BDA-0B5FB5174749}"/>
              </a:ext>
            </a:extLst>
          </p:cNvPr>
          <p:cNvPicPr>
            <a:picLocks noChangeAspect="1"/>
          </p:cNvPicPr>
          <p:nvPr/>
        </p:nvPicPr>
        <p:blipFill>
          <a:blip r:embed="rId17"/>
          <a:stretch>
            <a:fillRect/>
          </a:stretch>
        </p:blipFill>
        <p:spPr>
          <a:xfrm>
            <a:off x="4350198" y="3646606"/>
            <a:ext cx="1011752" cy="1911679"/>
          </a:xfrm>
          <a:prstGeom prst="rect">
            <a:avLst/>
          </a:prstGeom>
        </p:spPr>
      </p:pic>
      <p:sp>
        <p:nvSpPr>
          <p:cNvPr id="23" name="Rectangle 22">
            <a:extLst>
              <a:ext uri="{FF2B5EF4-FFF2-40B4-BE49-F238E27FC236}">
                <a16:creationId xmlns:a16="http://schemas.microsoft.com/office/drawing/2014/main" id="{63D65621-3773-4A17-9500-DF9026AAE8AE}"/>
              </a:ext>
            </a:extLst>
          </p:cNvPr>
          <p:cNvSpPr/>
          <p:nvPr/>
        </p:nvSpPr>
        <p:spPr>
          <a:xfrm>
            <a:off x="553713" y="2768353"/>
            <a:ext cx="1283633" cy="3777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36</a:t>
            </a:r>
          </a:p>
        </p:txBody>
      </p:sp>
      <p:sp>
        <p:nvSpPr>
          <p:cNvPr id="24" name="Rectangle 23">
            <a:extLst>
              <a:ext uri="{FF2B5EF4-FFF2-40B4-BE49-F238E27FC236}">
                <a16:creationId xmlns:a16="http://schemas.microsoft.com/office/drawing/2014/main" id="{956BDC69-3D68-4945-BDC6-24F655CDE749}"/>
              </a:ext>
            </a:extLst>
          </p:cNvPr>
          <p:cNvSpPr/>
          <p:nvPr/>
        </p:nvSpPr>
        <p:spPr>
          <a:xfrm>
            <a:off x="2181959" y="2238944"/>
            <a:ext cx="1283633" cy="3777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37</a:t>
            </a:r>
          </a:p>
        </p:txBody>
      </p:sp>
      <p:sp>
        <p:nvSpPr>
          <p:cNvPr id="25" name="Rectangle 24">
            <a:extLst>
              <a:ext uri="{FF2B5EF4-FFF2-40B4-BE49-F238E27FC236}">
                <a16:creationId xmlns:a16="http://schemas.microsoft.com/office/drawing/2014/main" id="{459A3E69-529F-4F3E-BF49-0D601B4D10FD}"/>
              </a:ext>
            </a:extLst>
          </p:cNvPr>
          <p:cNvSpPr/>
          <p:nvPr/>
        </p:nvSpPr>
        <p:spPr>
          <a:xfrm>
            <a:off x="3650823" y="2251396"/>
            <a:ext cx="1283633" cy="3777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38</a:t>
            </a:r>
          </a:p>
        </p:txBody>
      </p:sp>
      <p:sp>
        <p:nvSpPr>
          <p:cNvPr id="26" name="Rectangle 25">
            <a:extLst>
              <a:ext uri="{FF2B5EF4-FFF2-40B4-BE49-F238E27FC236}">
                <a16:creationId xmlns:a16="http://schemas.microsoft.com/office/drawing/2014/main" id="{94E0867A-DCF3-42FC-8A09-A7C8A6785581}"/>
              </a:ext>
            </a:extLst>
          </p:cNvPr>
          <p:cNvSpPr/>
          <p:nvPr/>
        </p:nvSpPr>
        <p:spPr>
          <a:xfrm>
            <a:off x="5119687" y="2225922"/>
            <a:ext cx="1283633" cy="3777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39</a:t>
            </a:r>
          </a:p>
        </p:txBody>
      </p:sp>
      <p:sp>
        <p:nvSpPr>
          <p:cNvPr id="27" name="Rectangle 26">
            <a:extLst>
              <a:ext uri="{FF2B5EF4-FFF2-40B4-BE49-F238E27FC236}">
                <a16:creationId xmlns:a16="http://schemas.microsoft.com/office/drawing/2014/main" id="{688B5DF8-FD9C-467A-B534-D74A0E379C6C}"/>
              </a:ext>
            </a:extLst>
          </p:cNvPr>
          <p:cNvSpPr/>
          <p:nvPr/>
        </p:nvSpPr>
        <p:spPr>
          <a:xfrm>
            <a:off x="6594368" y="2238944"/>
            <a:ext cx="1283633" cy="3777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40</a:t>
            </a:r>
          </a:p>
        </p:txBody>
      </p:sp>
      <p:sp>
        <p:nvSpPr>
          <p:cNvPr id="28" name="Rectangle 27">
            <a:extLst>
              <a:ext uri="{FF2B5EF4-FFF2-40B4-BE49-F238E27FC236}">
                <a16:creationId xmlns:a16="http://schemas.microsoft.com/office/drawing/2014/main" id="{6988EEE1-24B0-46D7-8E1A-B65B309A040E}"/>
              </a:ext>
            </a:extLst>
          </p:cNvPr>
          <p:cNvSpPr/>
          <p:nvPr/>
        </p:nvSpPr>
        <p:spPr>
          <a:xfrm>
            <a:off x="1092179" y="3525717"/>
            <a:ext cx="1283633" cy="3777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41</a:t>
            </a:r>
          </a:p>
        </p:txBody>
      </p:sp>
      <p:sp>
        <p:nvSpPr>
          <p:cNvPr id="29" name="Rectangle 28">
            <a:extLst>
              <a:ext uri="{FF2B5EF4-FFF2-40B4-BE49-F238E27FC236}">
                <a16:creationId xmlns:a16="http://schemas.microsoft.com/office/drawing/2014/main" id="{445CB28B-F8BA-4093-9E3B-9C7698A172F4}"/>
              </a:ext>
            </a:extLst>
          </p:cNvPr>
          <p:cNvSpPr/>
          <p:nvPr/>
        </p:nvSpPr>
        <p:spPr>
          <a:xfrm>
            <a:off x="4128169" y="5183254"/>
            <a:ext cx="1283633" cy="3777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42</a:t>
            </a:r>
          </a:p>
        </p:txBody>
      </p:sp>
      <p:sp>
        <p:nvSpPr>
          <p:cNvPr id="30" name="Rectangle 29">
            <a:extLst>
              <a:ext uri="{FF2B5EF4-FFF2-40B4-BE49-F238E27FC236}">
                <a16:creationId xmlns:a16="http://schemas.microsoft.com/office/drawing/2014/main" id="{A474F811-3C5B-48B1-AE01-7809FB408021}"/>
              </a:ext>
            </a:extLst>
          </p:cNvPr>
          <p:cNvSpPr/>
          <p:nvPr/>
        </p:nvSpPr>
        <p:spPr>
          <a:xfrm>
            <a:off x="5221738" y="3416723"/>
            <a:ext cx="1283633" cy="3777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43</a:t>
            </a:r>
          </a:p>
        </p:txBody>
      </p:sp>
      <p:sp>
        <p:nvSpPr>
          <p:cNvPr id="31" name="Rectangle 30">
            <a:extLst>
              <a:ext uri="{FF2B5EF4-FFF2-40B4-BE49-F238E27FC236}">
                <a16:creationId xmlns:a16="http://schemas.microsoft.com/office/drawing/2014/main" id="{5D65AB24-9119-4305-B2E1-4D92F14299DF}"/>
              </a:ext>
            </a:extLst>
          </p:cNvPr>
          <p:cNvSpPr/>
          <p:nvPr/>
        </p:nvSpPr>
        <p:spPr>
          <a:xfrm>
            <a:off x="5560607" y="5320486"/>
            <a:ext cx="1283633" cy="3777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44</a:t>
            </a:r>
          </a:p>
        </p:txBody>
      </p:sp>
      <p:sp>
        <p:nvSpPr>
          <p:cNvPr id="32" name="Rectangle 31">
            <a:extLst>
              <a:ext uri="{FF2B5EF4-FFF2-40B4-BE49-F238E27FC236}">
                <a16:creationId xmlns:a16="http://schemas.microsoft.com/office/drawing/2014/main" id="{AF4C1E04-8A86-4C9F-BA98-809F6D624517}"/>
              </a:ext>
            </a:extLst>
          </p:cNvPr>
          <p:cNvSpPr/>
          <p:nvPr/>
        </p:nvSpPr>
        <p:spPr>
          <a:xfrm>
            <a:off x="6704738" y="3431627"/>
            <a:ext cx="1283633" cy="3777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45</a:t>
            </a:r>
          </a:p>
        </p:txBody>
      </p:sp>
      <p:sp>
        <p:nvSpPr>
          <p:cNvPr id="33" name="Rectangle 32">
            <a:extLst>
              <a:ext uri="{FF2B5EF4-FFF2-40B4-BE49-F238E27FC236}">
                <a16:creationId xmlns:a16="http://schemas.microsoft.com/office/drawing/2014/main" id="{18BEA812-B923-4072-BF4B-C7DD97BA6BF1}"/>
              </a:ext>
            </a:extLst>
          </p:cNvPr>
          <p:cNvSpPr/>
          <p:nvPr/>
        </p:nvSpPr>
        <p:spPr>
          <a:xfrm>
            <a:off x="7045416" y="5320486"/>
            <a:ext cx="1283633" cy="3777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46 </a:t>
            </a:r>
          </a:p>
        </p:txBody>
      </p:sp>
    </p:spTree>
    <p:custDataLst>
      <p:tags r:id="rId1"/>
    </p:custDataLst>
    <p:extLst>
      <p:ext uri="{BB962C8B-B14F-4D97-AF65-F5344CB8AC3E}">
        <p14:creationId xmlns:p14="http://schemas.microsoft.com/office/powerpoint/2010/main" val="165744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51165" y="142485"/>
            <a:ext cx="9661120" cy="1113227"/>
          </a:xfrm>
        </p:spPr>
        <p:txBody>
          <a:bodyPr/>
          <a:lstStyle/>
          <a:p>
            <a:r>
              <a:rPr lang="en-ZA" dirty="0"/>
              <a:t>Question 12 –Feedback </a:t>
            </a:r>
          </a:p>
        </p:txBody>
      </p:sp>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450766" y="1157004"/>
            <a:ext cx="3691864" cy="4265785"/>
          </a:xfrm>
        </p:spPr>
        <p:txBody>
          <a:bodyPr>
            <a:normAutofit/>
          </a:bodyPr>
          <a:lstStyle/>
          <a:p>
            <a:pPr marL="0" indent="0">
              <a:buNone/>
            </a:pPr>
            <a:r>
              <a:rPr lang="en-ZA" sz="2400" dirty="0"/>
              <a:t>Here are the items </a:t>
            </a:r>
            <a:r>
              <a:rPr lang="en-ZA" sz="2400" dirty="0" err="1"/>
              <a:t>Thabelo</a:t>
            </a:r>
            <a:r>
              <a:rPr lang="en-ZA" sz="2400" dirty="0"/>
              <a:t> should be using to drill a hole in a wall at a house. </a:t>
            </a:r>
          </a:p>
          <a:p>
            <a:pPr marL="0" indent="0">
              <a:buNone/>
            </a:pPr>
            <a:endParaRPr lang="en-ZA" sz="2400" b="1" dirty="0"/>
          </a:p>
          <a:p>
            <a:pPr>
              <a:buFont typeface="Courier New" panose="02070309020205020404" pitchFamily="49" charset="0"/>
              <a:buChar char="o"/>
            </a:pPr>
            <a:endParaRPr lang="en-ZA" dirty="0"/>
          </a:p>
        </p:txBody>
      </p:sp>
      <p:pic>
        <p:nvPicPr>
          <p:cNvPr id="6" name="Picture 5">
            <a:extLst>
              <a:ext uri="{FF2B5EF4-FFF2-40B4-BE49-F238E27FC236}">
                <a16:creationId xmlns:a16="http://schemas.microsoft.com/office/drawing/2014/main" id="{B4F2F607-249C-4247-941A-2C75316B488B}"/>
              </a:ext>
            </a:extLst>
          </p:cNvPr>
          <p:cNvPicPr>
            <a:picLocks noChangeAspect="1"/>
          </p:cNvPicPr>
          <p:nvPr/>
        </p:nvPicPr>
        <p:blipFill>
          <a:blip r:embed="rId4"/>
          <a:stretch>
            <a:fillRect/>
          </a:stretch>
        </p:blipFill>
        <p:spPr>
          <a:xfrm>
            <a:off x="6368948" y="246687"/>
            <a:ext cx="1692035" cy="5504211"/>
          </a:xfrm>
          <a:prstGeom prst="rect">
            <a:avLst/>
          </a:prstGeom>
        </p:spPr>
      </p:pic>
      <p:pic>
        <p:nvPicPr>
          <p:cNvPr id="15" name="Picture 14">
            <a:extLst>
              <a:ext uri="{FF2B5EF4-FFF2-40B4-BE49-F238E27FC236}">
                <a16:creationId xmlns:a16="http://schemas.microsoft.com/office/drawing/2014/main" id="{26035829-788D-49A2-A979-983C3AE42707}"/>
              </a:ext>
            </a:extLst>
          </p:cNvPr>
          <p:cNvPicPr>
            <a:picLocks noChangeAspect="1"/>
          </p:cNvPicPr>
          <p:nvPr/>
        </p:nvPicPr>
        <p:blipFill>
          <a:blip r:embed="rId5"/>
          <a:stretch>
            <a:fillRect/>
          </a:stretch>
        </p:blipFill>
        <p:spPr>
          <a:xfrm>
            <a:off x="6885830" y="536187"/>
            <a:ext cx="566754" cy="288180"/>
          </a:xfrm>
          <a:prstGeom prst="rect">
            <a:avLst/>
          </a:prstGeom>
        </p:spPr>
      </p:pic>
      <p:pic>
        <p:nvPicPr>
          <p:cNvPr id="17" name="Picture 16">
            <a:extLst>
              <a:ext uri="{FF2B5EF4-FFF2-40B4-BE49-F238E27FC236}">
                <a16:creationId xmlns:a16="http://schemas.microsoft.com/office/drawing/2014/main" id="{6DFED5D8-0DBA-4198-9F82-6C80234FDFA1}"/>
              </a:ext>
            </a:extLst>
          </p:cNvPr>
          <p:cNvPicPr>
            <a:picLocks noChangeAspect="1"/>
          </p:cNvPicPr>
          <p:nvPr/>
        </p:nvPicPr>
        <p:blipFill>
          <a:blip r:embed="rId6"/>
          <a:stretch>
            <a:fillRect/>
          </a:stretch>
        </p:blipFill>
        <p:spPr>
          <a:xfrm>
            <a:off x="6518429" y="4935919"/>
            <a:ext cx="1011752" cy="693958"/>
          </a:xfrm>
          <a:prstGeom prst="rect">
            <a:avLst/>
          </a:prstGeom>
        </p:spPr>
      </p:pic>
      <p:pic>
        <p:nvPicPr>
          <p:cNvPr id="18" name="Picture 17">
            <a:extLst>
              <a:ext uri="{FF2B5EF4-FFF2-40B4-BE49-F238E27FC236}">
                <a16:creationId xmlns:a16="http://schemas.microsoft.com/office/drawing/2014/main" id="{E7BBC69E-E8B5-4DC3-87A4-1A5D5C8808F0}"/>
              </a:ext>
            </a:extLst>
          </p:cNvPr>
          <p:cNvPicPr>
            <a:picLocks noChangeAspect="1"/>
          </p:cNvPicPr>
          <p:nvPr/>
        </p:nvPicPr>
        <p:blipFill>
          <a:blip r:embed="rId7"/>
          <a:stretch>
            <a:fillRect/>
          </a:stretch>
        </p:blipFill>
        <p:spPr>
          <a:xfrm>
            <a:off x="6966972" y="975215"/>
            <a:ext cx="464352" cy="399859"/>
          </a:xfrm>
          <a:prstGeom prst="rect">
            <a:avLst/>
          </a:prstGeom>
        </p:spPr>
      </p:pic>
      <p:pic>
        <p:nvPicPr>
          <p:cNvPr id="21" name="Picture 20">
            <a:extLst>
              <a:ext uri="{FF2B5EF4-FFF2-40B4-BE49-F238E27FC236}">
                <a16:creationId xmlns:a16="http://schemas.microsoft.com/office/drawing/2014/main" id="{3F6B8C8A-6EEE-4D01-9BDA-0B5FB5174749}"/>
              </a:ext>
            </a:extLst>
          </p:cNvPr>
          <p:cNvPicPr>
            <a:picLocks noChangeAspect="1"/>
          </p:cNvPicPr>
          <p:nvPr/>
        </p:nvPicPr>
        <p:blipFill>
          <a:blip r:embed="rId8"/>
          <a:stretch>
            <a:fillRect/>
          </a:stretch>
        </p:blipFill>
        <p:spPr>
          <a:xfrm>
            <a:off x="6480862" y="1225959"/>
            <a:ext cx="1376689" cy="2601218"/>
          </a:xfrm>
          <a:prstGeom prst="rect">
            <a:avLst/>
          </a:prstGeom>
        </p:spPr>
      </p:pic>
      <p:sp>
        <p:nvSpPr>
          <p:cNvPr id="2" name="Rectangle 1">
            <a:extLst>
              <a:ext uri="{FF2B5EF4-FFF2-40B4-BE49-F238E27FC236}">
                <a16:creationId xmlns:a16="http://schemas.microsoft.com/office/drawing/2014/main" id="{9DCA768A-AB31-411E-BAE1-E07A1849EFF2}"/>
              </a:ext>
            </a:extLst>
          </p:cNvPr>
          <p:cNvSpPr/>
          <p:nvPr/>
        </p:nvSpPr>
        <p:spPr>
          <a:xfrm>
            <a:off x="4953089" y="975352"/>
            <a:ext cx="1911157" cy="718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To prevent him from inhaling dust</a:t>
            </a:r>
          </a:p>
        </p:txBody>
      </p:sp>
      <p:sp>
        <p:nvSpPr>
          <p:cNvPr id="22" name="Rectangle 21">
            <a:extLst>
              <a:ext uri="{FF2B5EF4-FFF2-40B4-BE49-F238E27FC236}">
                <a16:creationId xmlns:a16="http://schemas.microsoft.com/office/drawing/2014/main" id="{071E117E-BE50-4FBE-92EA-0CF815BF16A2}"/>
              </a:ext>
            </a:extLst>
          </p:cNvPr>
          <p:cNvSpPr/>
          <p:nvPr/>
        </p:nvSpPr>
        <p:spPr>
          <a:xfrm>
            <a:off x="7534050" y="348273"/>
            <a:ext cx="1911157" cy="718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To prevent dust particles getting in his eyes</a:t>
            </a:r>
          </a:p>
        </p:txBody>
      </p:sp>
      <p:sp>
        <p:nvSpPr>
          <p:cNvPr id="23" name="Rectangle 22">
            <a:extLst>
              <a:ext uri="{FF2B5EF4-FFF2-40B4-BE49-F238E27FC236}">
                <a16:creationId xmlns:a16="http://schemas.microsoft.com/office/drawing/2014/main" id="{4009BA2D-765F-44FF-B573-2E22E4F57A1D}"/>
              </a:ext>
            </a:extLst>
          </p:cNvPr>
          <p:cNvSpPr/>
          <p:nvPr/>
        </p:nvSpPr>
        <p:spPr>
          <a:xfrm>
            <a:off x="7857551" y="1463921"/>
            <a:ext cx="1911157" cy="1199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Most companies insist that their workers wear overalls</a:t>
            </a:r>
          </a:p>
        </p:txBody>
      </p:sp>
      <p:sp>
        <p:nvSpPr>
          <p:cNvPr id="24" name="Rectangle 23">
            <a:extLst>
              <a:ext uri="{FF2B5EF4-FFF2-40B4-BE49-F238E27FC236}">
                <a16:creationId xmlns:a16="http://schemas.microsoft.com/office/drawing/2014/main" id="{FF72345B-2ACF-4872-98CD-C421EDE45A6F}"/>
              </a:ext>
            </a:extLst>
          </p:cNvPr>
          <p:cNvSpPr/>
          <p:nvPr/>
        </p:nvSpPr>
        <p:spPr>
          <a:xfrm>
            <a:off x="7959267" y="4158532"/>
            <a:ext cx="1911157" cy="14885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To prevent him from slipping and protects against possibility of getting shocked</a:t>
            </a:r>
          </a:p>
        </p:txBody>
      </p:sp>
      <p:sp>
        <p:nvSpPr>
          <p:cNvPr id="13" name="Rectangle 12">
            <a:extLst>
              <a:ext uri="{FF2B5EF4-FFF2-40B4-BE49-F238E27FC236}">
                <a16:creationId xmlns:a16="http://schemas.microsoft.com/office/drawing/2014/main" id="{4CCF9CF4-05E5-4E8A-A06B-1DBD70B1E1EA}"/>
              </a:ext>
            </a:extLst>
          </p:cNvPr>
          <p:cNvSpPr/>
          <p:nvPr/>
        </p:nvSpPr>
        <p:spPr>
          <a:xfrm>
            <a:off x="4881727" y="2672973"/>
            <a:ext cx="1692035" cy="11018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46</a:t>
            </a:r>
          </a:p>
        </p:txBody>
      </p:sp>
    </p:spTree>
    <p:custDataLst>
      <p:tags r:id="rId1"/>
    </p:custDataLst>
    <p:extLst>
      <p:ext uri="{BB962C8B-B14F-4D97-AF65-F5344CB8AC3E}">
        <p14:creationId xmlns:p14="http://schemas.microsoft.com/office/powerpoint/2010/main" val="2310930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51165" y="142485"/>
            <a:ext cx="9661120" cy="1113227"/>
          </a:xfrm>
        </p:spPr>
        <p:txBody>
          <a:bodyPr/>
          <a:lstStyle/>
          <a:p>
            <a:r>
              <a:rPr lang="en-ZA" dirty="0"/>
              <a:t>Question 13</a:t>
            </a:r>
          </a:p>
        </p:txBody>
      </p:sp>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450766" y="1157004"/>
            <a:ext cx="8605770" cy="4265785"/>
          </a:xfrm>
        </p:spPr>
        <p:txBody>
          <a:bodyPr>
            <a:normAutofit/>
          </a:bodyPr>
          <a:lstStyle/>
          <a:p>
            <a:pPr marL="0" indent="0">
              <a:buNone/>
            </a:pPr>
            <a:r>
              <a:rPr lang="en-ZA" sz="2400" dirty="0" err="1"/>
              <a:t>Thabelo</a:t>
            </a:r>
            <a:r>
              <a:rPr lang="en-ZA" sz="2400" dirty="0"/>
              <a:t> is installing a 3 phase socket outlet at a hospital. He is not able switch off the power completely.  </a:t>
            </a:r>
            <a:endParaRPr lang="en-ZA" sz="2400" b="1" dirty="0"/>
          </a:p>
          <a:p>
            <a:pPr marL="0" indent="0">
              <a:buNone/>
            </a:pPr>
            <a:endParaRPr lang="en-ZA" sz="2400" b="1" dirty="0"/>
          </a:p>
          <a:p>
            <a:pPr>
              <a:buFont typeface="Courier New" panose="02070309020205020404" pitchFamily="49" charset="0"/>
              <a:buChar char="o"/>
            </a:pPr>
            <a:endParaRPr lang="en-ZA" dirty="0"/>
          </a:p>
        </p:txBody>
      </p:sp>
      <p:sp>
        <p:nvSpPr>
          <p:cNvPr id="13" name="Rectangle 12">
            <a:extLst>
              <a:ext uri="{FF2B5EF4-FFF2-40B4-BE49-F238E27FC236}">
                <a16:creationId xmlns:a16="http://schemas.microsoft.com/office/drawing/2014/main" id="{1D84249B-B5A6-47A9-B742-E968E2823E6A}"/>
              </a:ext>
            </a:extLst>
          </p:cNvPr>
          <p:cNvSpPr/>
          <p:nvPr/>
        </p:nvSpPr>
        <p:spPr>
          <a:xfrm>
            <a:off x="1022273" y="4047305"/>
            <a:ext cx="2895433" cy="1569660"/>
          </a:xfrm>
          <a:prstGeom prst="rect">
            <a:avLst/>
          </a:prstGeom>
          <a:solidFill>
            <a:schemeClr val="tx2">
              <a:lumMod val="40000"/>
              <a:lumOff val="60000"/>
            </a:schemeClr>
          </a:solidFill>
        </p:spPr>
        <p:txBody>
          <a:bodyPr wrap="square">
            <a:spAutoFit/>
          </a:bodyPr>
          <a:lstStyle/>
          <a:p>
            <a:r>
              <a:rPr lang="en-GB" sz="2400" dirty="0"/>
              <a:t>Drag and drop correct items on the image of </a:t>
            </a:r>
            <a:r>
              <a:rPr lang="en-GB" sz="2400" dirty="0" err="1"/>
              <a:t>Thabelo</a:t>
            </a:r>
            <a:r>
              <a:rPr lang="en-GB" sz="2400" dirty="0"/>
              <a:t> and click submit.   </a:t>
            </a:r>
          </a:p>
        </p:txBody>
      </p:sp>
      <p:pic>
        <p:nvPicPr>
          <p:cNvPr id="14" name="Graphic 13" descr="User">
            <a:extLst>
              <a:ext uri="{FF2B5EF4-FFF2-40B4-BE49-F238E27FC236}">
                <a16:creationId xmlns:a16="http://schemas.microsoft.com/office/drawing/2014/main" id="{A136B582-DF7C-4AA6-A394-5ABDD040AE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3715" y="3783559"/>
            <a:ext cx="854046" cy="854046"/>
          </a:xfrm>
          <a:prstGeom prst="rect">
            <a:avLst/>
          </a:prstGeom>
        </p:spPr>
      </p:pic>
      <p:pic>
        <p:nvPicPr>
          <p:cNvPr id="6" name="Picture 5">
            <a:extLst>
              <a:ext uri="{FF2B5EF4-FFF2-40B4-BE49-F238E27FC236}">
                <a16:creationId xmlns:a16="http://schemas.microsoft.com/office/drawing/2014/main" id="{B4F2F607-249C-4247-941A-2C75316B488B}"/>
              </a:ext>
            </a:extLst>
          </p:cNvPr>
          <p:cNvPicPr>
            <a:picLocks noChangeAspect="1"/>
          </p:cNvPicPr>
          <p:nvPr/>
        </p:nvPicPr>
        <p:blipFill>
          <a:blip r:embed="rId6"/>
          <a:stretch>
            <a:fillRect/>
          </a:stretch>
        </p:blipFill>
        <p:spPr>
          <a:xfrm>
            <a:off x="8340786" y="1441291"/>
            <a:ext cx="1283633" cy="4175674"/>
          </a:xfrm>
          <a:prstGeom prst="rect">
            <a:avLst/>
          </a:prstGeom>
        </p:spPr>
      </p:pic>
      <p:pic>
        <p:nvPicPr>
          <p:cNvPr id="7" name="Picture 6">
            <a:extLst>
              <a:ext uri="{FF2B5EF4-FFF2-40B4-BE49-F238E27FC236}">
                <a16:creationId xmlns:a16="http://schemas.microsoft.com/office/drawing/2014/main" id="{D0423BAF-A057-4362-BA12-C2C28EC00D8E}"/>
              </a:ext>
            </a:extLst>
          </p:cNvPr>
          <p:cNvPicPr>
            <a:picLocks noChangeAspect="1"/>
          </p:cNvPicPr>
          <p:nvPr/>
        </p:nvPicPr>
        <p:blipFill>
          <a:blip r:embed="rId7"/>
          <a:stretch>
            <a:fillRect/>
          </a:stretch>
        </p:blipFill>
        <p:spPr>
          <a:xfrm rot="10980408">
            <a:off x="1070676" y="2289995"/>
            <a:ext cx="704850" cy="838200"/>
          </a:xfrm>
          <a:prstGeom prst="rect">
            <a:avLst/>
          </a:prstGeom>
        </p:spPr>
      </p:pic>
      <p:pic>
        <p:nvPicPr>
          <p:cNvPr id="8" name="Picture 7">
            <a:extLst>
              <a:ext uri="{FF2B5EF4-FFF2-40B4-BE49-F238E27FC236}">
                <a16:creationId xmlns:a16="http://schemas.microsoft.com/office/drawing/2014/main" id="{B5D57775-0084-4083-A012-94FB005E4EDC}"/>
              </a:ext>
            </a:extLst>
          </p:cNvPr>
          <p:cNvPicPr>
            <a:picLocks noChangeAspect="1"/>
          </p:cNvPicPr>
          <p:nvPr/>
        </p:nvPicPr>
        <p:blipFill>
          <a:blip r:embed="rId8"/>
          <a:stretch>
            <a:fillRect/>
          </a:stretch>
        </p:blipFill>
        <p:spPr>
          <a:xfrm rot="10800000">
            <a:off x="3811434" y="2344157"/>
            <a:ext cx="874313" cy="942002"/>
          </a:xfrm>
          <a:prstGeom prst="rect">
            <a:avLst/>
          </a:prstGeom>
        </p:spPr>
      </p:pic>
      <p:pic>
        <p:nvPicPr>
          <p:cNvPr id="10" name="Picture 9">
            <a:extLst>
              <a:ext uri="{FF2B5EF4-FFF2-40B4-BE49-F238E27FC236}">
                <a16:creationId xmlns:a16="http://schemas.microsoft.com/office/drawing/2014/main" id="{8C8009FC-06D2-4C5C-BF90-1585A2A2523B}"/>
              </a:ext>
            </a:extLst>
          </p:cNvPr>
          <p:cNvPicPr>
            <a:picLocks noChangeAspect="1"/>
          </p:cNvPicPr>
          <p:nvPr/>
        </p:nvPicPr>
        <p:blipFill>
          <a:blip r:embed="rId9"/>
          <a:stretch>
            <a:fillRect/>
          </a:stretch>
        </p:blipFill>
        <p:spPr>
          <a:xfrm>
            <a:off x="6850069" y="4313071"/>
            <a:ext cx="1205031" cy="1109718"/>
          </a:xfrm>
          <a:prstGeom prst="rect">
            <a:avLst/>
          </a:prstGeom>
        </p:spPr>
      </p:pic>
      <p:pic>
        <p:nvPicPr>
          <p:cNvPr id="12" name="Picture 11">
            <a:extLst>
              <a:ext uri="{FF2B5EF4-FFF2-40B4-BE49-F238E27FC236}">
                <a16:creationId xmlns:a16="http://schemas.microsoft.com/office/drawing/2014/main" id="{15024CB0-3651-4F4B-8552-AD3046014DD2}"/>
              </a:ext>
            </a:extLst>
          </p:cNvPr>
          <p:cNvPicPr>
            <a:picLocks noChangeAspect="1"/>
          </p:cNvPicPr>
          <p:nvPr/>
        </p:nvPicPr>
        <p:blipFill>
          <a:blip r:embed="rId10"/>
          <a:stretch>
            <a:fillRect/>
          </a:stretch>
        </p:blipFill>
        <p:spPr>
          <a:xfrm>
            <a:off x="5618881" y="3459652"/>
            <a:ext cx="700224" cy="750930"/>
          </a:xfrm>
          <a:prstGeom prst="rect">
            <a:avLst/>
          </a:prstGeom>
        </p:spPr>
      </p:pic>
      <p:pic>
        <p:nvPicPr>
          <p:cNvPr id="15" name="Picture 14">
            <a:extLst>
              <a:ext uri="{FF2B5EF4-FFF2-40B4-BE49-F238E27FC236}">
                <a16:creationId xmlns:a16="http://schemas.microsoft.com/office/drawing/2014/main" id="{26035829-788D-49A2-A979-983C3AE42707}"/>
              </a:ext>
            </a:extLst>
          </p:cNvPr>
          <p:cNvPicPr>
            <a:picLocks noChangeAspect="1"/>
          </p:cNvPicPr>
          <p:nvPr/>
        </p:nvPicPr>
        <p:blipFill>
          <a:blip r:embed="rId11"/>
          <a:stretch>
            <a:fillRect/>
          </a:stretch>
        </p:blipFill>
        <p:spPr>
          <a:xfrm>
            <a:off x="2049983" y="2382815"/>
            <a:ext cx="1404938" cy="714375"/>
          </a:xfrm>
          <a:prstGeom prst="rect">
            <a:avLst/>
          </a:prstGeom>
        </p:spPr>
      </p:pic>
      <p:pic>
        <p:nvPicPr>
          <p:cNvPr id="16" name="Picture 15">
            <a:extLst>
              <a:ext uri="{FF2B5EF4-FFF2-40B4-BE49-F238E27FC236}">
                <a16:creationId xmlns:a16="http://schemas.microsoft.com/office/drawing/2014/main" id="{90C2C221-6D9B-400D-9FC9-58CC9AE9D392}"/>
              </a:ext>
            </a:extLst>
          </p:cNvPr>
          <p:cNvPicPr>
            <a:picLocks noChangeAspect="1"/>
          </p:cNvPicPr>
          <p:nvPr/>
        </p:nvPicPr>
        <p:blipFill>
          <a:blip r:embed="rId12"/>
          <a:stretch>
            <a:fillRect/>
          </a:stretch>
        </p:blipFill>
        <p:spPr>
          <a:xfrm>
            <a:off x="5618881" y="4423168"/>
            <a:ext cx="899548" cy="882414"/>
          </a:xfrm>
          <a:prstGeom prst="rect">
            <a:avLst/>
          </a:prstGeom>
        </p:spPr>
      </p:pic>
      <p:pic>
        <p:nvPicPr>
          <p:cNvPr id="17" name="Picture 16">
            <a:extLst>
              <a:ext uri="{FF2B5EF4-FFF2-40B4-BE49-F238E27FC236}">
                <a16:creationId xmlns:a16="http://schemas.microsoft.com/office/drawing/2014/main" id="{6DFED5D8-0DBA-4198-9F82-6C80234FDFA1}"/>
              </a:ext>
            </a:extLst>
          </p:cNvPr>
          <p:cNvPicPr>
            <a:picLocks noChangeAspect="1"/>
          </p:cNvPicPr>
          <p:nvPr/>
        </p:nvPicPr>
        <p:blipFill>
          <a:blip r:embed="rId13"/>
          <a:stretch>
            <a:fillRect/>
          </a:stretch>
        </p:blipFill>
        <p:spPr>
          <a:xfrm>
            <a:off x="2321107" y="3272863"/>
            <a:ext cx="1011752" cy="693958"/>
          </a:xfrm>
          <a:prstGeom prst="rect">
            <a:avLst/>
          </a:prstGeom>
        </p:spPr>
      </p:pic>
      <p:pic>
        <p:nvPicPr>
          <p:cNvPr id="18" name="Picture 17">
            <a:extLst>
              <a:ext uri="{FF2B5EF4-FFF2-40B4-BE49-F238E27FC236}">
                <a16:creationId xmlns:a16="http://schemas.microsoft.com/office/drawing/2014/main" id="{E7BBC69E-E8B5-4DC3-87A4-1A5D5C8808F0}"/>
              </a:ext>
            </a:extLst>
          </p:cNvPr>
          <p:cNvPicPr>
            <a:picLocks noChangeAspect="1"/>
          </p:cNvPicPr>
          <p:nvPr/>
        </p:nvPicPr>
        <p:blipFill>
          <a:blip r:embed="rId14"/>
          <a:stretch>
            <a:fillRect/>
          </a:stretch>
        </p:blipFill>
        <p:spPr>
          <a:xfrm>
            <a:off x="6682529" y="2432867"/>
            <a:ext cx="929064" cy="800027"/>
          </a:xfrm>
          <a:prstGeom prst="rect">
            <a:avLst/>
          </a:prstGeom>
        </p:spPr>
      </p:pic>
      <p:pic>
        <p:nvPicPr>
          <p:cNvPr id="19" name="Picture 18">
            <a:extLst>
              <a:ext uri="{FF2B5EF4-FFF2-40B4-BE49-F238E27FC236}">
                <a16:creationId xmlns:a16="http://schemas.microsoft.com/office/drawing/2014/main" id="{18889069-3F48-4C0B-A60B-DD80B89F6FAF}"/>
              </a:ext>
            </a:extLst>
          </p:cNvPr>
          <p:cNvPicPr>
            <a:picLocks noChangeAspect="1"/>
          </p:cNvPicPr>
          <p:nvPr/>
        </p:nvPicPr>
        <p:blipFill>
          <a:blip r:embed="rId15"/>
          <a:stretch>
            <a:fillRect/>
          </a:stretch>
        </p:blipFill>
        <p:spPr>
          <a:xfrm>
            <a:off x="4971433" y="2254930"/>
            <a:ext cx="1250553" cy="1045721"/>
          </a:xfrm>
          <a:prstGeom prst="rect">
            <a:avLst/>
          </a:prstGeom>
        </p:spPr>
      </p:pic>
      <p:pic>
        <p:nvPicPr>
          <p:cNvPr id="20" name="Picture 19">
            <a:extLst>
              <a:ext uri="{FF2B5EF4-FFF2-40B4-BE49-F238E27FC236}">
                <a16:creationId xmlns:a16="http://schemas.microsoft.com/office/drawing/2014/main" id="{108DB2B0-60F1-44FB-9C3C-CC72BC3F23BF}"/>
              </a:ext>
            </a:extLst>
          </p:cNvPr>
          <p:cNvPicPr>
            <a:picLocks noChangeAspect="1"/>
          </p:cNvPicPr>
          <p:nvPr/>
        </p:nvPicPr>
        <p:blipFill>
          <a:blip r:embed="rId16"/>
          <a:stretch>
            <a:fillRect/>
          </a:stretch>
        </p:blipFill>
        <p:spPr>
          <a:xfrm>
            <a:off x="6661545" y="3574861"/>
            <a:ext cx="1258241" cy="599538"/>
          </a:xfrm>
          <a:prstGeom prst="rect">
            <a:avLst/>
          </a:prstGeom>
        </p:spPr>
      </p:pic>
      <p:pic>
        <p:nvPicPr>
          <p:cNvPr id="21" name="Picture 20">
            <a:extLst>
              <a:ext uri="{FF2B5EF4-FFF2-40B4-BE49-F238E27FC236}">
                <a16:creationId xmlns:a16="http://schemas.microsoft.com/office/drawing/2014/main" id="{3F6B8C8A-6EEE-4D01-9BDA-0B5FB5174749}"/>
              </a:ext>
            </a:extLst>
          </p:cNvPr>
          <p:cNvPicPr>
            <a:picLocks noChangeAspect="1"/>
          </p:cNvPicPr>
          <p:nvPr/>
        </p:nvPicPr>
        <p:blipFill>
          <a:blip r:embed="rId17"/>
          <a:stretch>
            <a:fillRect/>
          </a:stretch>
        </p:blipFill>
        <p:spPr>
          <a:xfrm>
            <a:off x="4350198" y="3646606"/>
            <a:ext cx="1011752" cy="1911679"/>
          </a:xfrm>
          <a:prstGeom prst="rect">
            <a:avLst/>
          </a:prstGeom>
        </p:spPr>
      </p:pic>
      <p:sp>
        <p:nvSpPr>
          <p:cNvPr id="22" name="Rectangle 21">
            <a:extLst>
              <a:ext uri="{FF2B5EF4-FFF2-40B4-BE49-F238E27FC236}">
                <a16:creationId xmlns:a16="http://schemas.microsoft.com/office/drawing/2014/main" id="{3B06028A-2CE0-42E6-A3FF-BB85EF892B07}"/>
              </a:ext>
            </a:extLst>
          </p:cNvPr>
          <p:cNvSpPr/>
          <p:nvPr/>
        </p:nvSpPr>
        <p:spPr>
          <a:xfrm>
            <a:off x="8027023" y="2160"/>
            <a:ext cx="1911157" cy="1452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Scenario needs to be refined</a:t>
            </a:r>
          </a:p>
        </p:txBody>
      </p:sp>
    </p:spTree>
    <p:custDataLst>
      <p:tags r:id="rId1"/>
    </p:custDataLst>
    <p:extLst>
      <p:ext uri="{BB962C8B-B14F-4D97-AF65-F5344CB8AC3E}">
        <p14:creationId xmlns:p14="http://schemas.microsoft.com/office/powerpoint/2010/main" val="18214381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51165" y="142485"/>
            <a:ext cx="9661120" cy="1113227"/>
          </a:xfrm>
        </p:spPr>
        <p:txBody>
          <a:bodyPr/>
          <a:lstStyle/>
          <a:p>
            <a:r>
              <a:rPr lang="en-ZA" dirty="0"/>
              <a:t>Question 13 –Feedback </a:t>
            </a:r>
          </a:p>
        </p:txBody>
      </p:sp>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450766" y="1157004"/>
            <a:ext cx="3691864" cy="4265785"/>
          </a:xfrm>
        </p:spPr>
        <p:txBody>
          <a:bodyPr>
            <a:normAutofit/>
          </a:bodyPr>
          <a:lstStyle/>
          <a:p>
            <a:pPr marL="0" indent="0">
              <a:buNone/>
            </a:pPr>
            <a:r>
              <a:rPr lang="en-ZA" sz="2400" dirty="0"/>
              <a:t>Here are the items </a:t>
            </a:r>
            <a:r>
              <a:rPr lang="en-ZA" sz="2400" dirty="0" err="1"/>
              <a:t>Thabelo</a:t>
            </a:r>
            <a:r>
              <a:rPr lang="en-ZA" sz="2400" dirty="0"/>
              <a:t> should be using to install a 3 phase socket outlet at a hospital where he is not able to switch off the power. </a:t>
            </a:r>
          </a:p>
          <a:p>
            <a:pPr marL="0" indent="0">
              <a:buNone/>
            </a:pPr>
            <a:endParaRPr lang="en-ZA" sz="2400" b="1" dirty="0"/>
          </a:p>
          <a:p>
            <a:pPr>
              <a:buFont typeface="Courier New" panose="02070309020205020404" pitchFamily="49" charset="0"/>
              <a:buChar char="o"/>
            </a:pPr>
            <a:endParaRPr lang="en-ZA" dirty="0"/>
          </a:p>
        </p:txBody>
      </p:sp>
      <p:pic>
        <p:nvPicPr>
          <p:cNvPr id="6" name="Picture 5">
            <a:extLst>
              <a:ext uri="{FF2B5EF4-FFF2-40B4-BE49-F238E27FC236}">
                <a16:creationId xmlns:a16="http://schemas.microsoft.com/office/drawing/2014/main" id="{B4F2F607-249C-4247-941A-2C75316B488B}"/>
              </a:ext>
            </a:extLst>
          </p:cNvPr>
          <p:cNvPicPr>
            <a:picLocks noChangeAspect="1"/>
          </p:cNvPicPr>
          <p:nvPr/>
        </p:nvPicPr>
        <p:blipFill>
          <a:blip r:embed="rId4"/>
          <a:stretch>
            <a:fillRect/>
          </a:stretch>
        </p:blipFill>
        <p:spPr>
          <a:xfrm>
            <a:off x="6368948" y="246687"/>
            <a:ext cx="1692035" cy="5504211"/>
          </a:xfrm>
          <a:prstGeom prst="rect">
            <a:avLst/>
          </a:prstGeom>
        </p:spPr>
      </p:pic>
      <p:pic>
        <p:nvPicPr>
          <p:cNvPr id="17" name="Picture 16">
            <a:extLst>
              <a:ext uri="{FF2B5EF4-FFF2-40B4-BE49-F238E27FC236}">
                <a16:creationId xmlns:a16="http://schemas.microsoft.com/office/drawing/2014/main" id="{6DFED5D8-0DBA-4198-9F82-6C80234FDFA1}"/>
              </a:ext>
            </a:extLst>
          </p:cNvPr>
          <p:cNvPicPr>
            <a:picLocks noChangeAspect="1"/>
          </p:cNvPicPr>
          <p:nvPr/>
        </p:nvPicPr>
        <p:blipFill>
          <a:blip r:embed="rId5"/>
          <a:stretch>
            <a:fillRect/>
          </a:stretch>
        </p:blipFill>
        <p:spPr>
          <a:xfrm>
            <a:off x="6518429" y="4935919"/>
            <a:ext cx="1011752" cy="693958"/>
          </a:xfrm>
          <a:prstGeom prst="rect">
            <a:avLst/>
          </a:prstGeom>
        </p:spPr>
      </p:pic>
      <p:pic>
        <p:nvPicPr>
          <p:cNvPr id="21" name="Picture 20">
            <a:extLst>
              <a:ext uri="{FF2B5EF4-FFF2-40B4-BE49-F238E27FC236}">
                <a16:creationId xmlns:a16="http://schemas.microsoft.com/office/drawing/2014/main" id="{3F6B8C8A-6EEE-4D01-9BDA-0B5FB5174749}"/>
              </a:ext>
            </a:extLst>
          </p:cNvPr>
          <p:cNvPicPr>
            <a:picLocks noChangeAspect="1"/>
          </p:cNvPicPr>
          <p:nvPr/>
        </p:nvPicPr>
        <p:blipFill>
          <a:blip r:embed="rId6"/>
          <a:stretch>
            <a:fillRect/>
          </a:stretch>
        </p:blipFill>
        <p:spPr>
          <a:xfrm>
            <a:off x="6852557" y="1991652"/>
            <a:ext cx="1066053" cy="2014280"/>
          </a:xfrm>
          <a:prstGeom prst="rect">
            <a:avLst/>
          </a:prstGeom>
        </p:spPr>
      </p:pic>
      <p:sp>
        <p:nvSpPr>
          <p:cNvPr id="23" name="Rectangle 22">
            <a:extLst>
              <a:ext uri="{FF2B5EF4-FFF2-40B4-BE49-F238E27FC236}">
                <a16:creationId xmlns:a16="http://schemas.microsoft.com/office/drawing/2014/main" id="{4009BA2D-765F-44FF-B573-2E22E4F57A1D}"/>
              </a:ext>
            </a:extLst>
          </p:cNvPr>
          <p:cNvSpPr/>
          <p:nvPr/>
        </p:nvSpPr>
        <p:spPr>
          <a:xfrm>
            <a:off x="7857551" y="1463921"/>
            <a:ext cx="1911157" cy="1199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Most companies insist that their workers wear overalls</a:t>
            </a:r>
          </a:p>
        </p:txBody>
      </p:sp>
      <p:sp>
        <p:nvSpPr>
          <p:cNvPr id="24" name="Rectangle 23">
            <a:extLst>
              <a:ext uri="{FF2B5EF4-FFF2-40B4-BE49-F238E27FC236}">
                <a16:creationId xmlns:a16="http://schemas.microsoft.com/office/drawing/2014/main" id="{FF72345B-2ACF-4872-98CD-C421EDE45A6F}"/>
              </a:ext>
            </a:extLst>
          </p:cNvPr>
          <p:cNvSpPr/>
          <p:nvPr/>
        </p:nvSpPr>
        <p:spPr>
          <a:xfrm>
            <a:off x="7959267" y="4158532"/>
            <a:ext cx="1911157" cy="14885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To prevent him from slipping and protects against possibility of getting shocked</a:t>
            </a:r>
          </a:p>
        </p:txBody>
      </p:sp>
      <p:pic>
        <p:nvPicPr>
          <p:cNvPr id="13" name="Picture 12">
            <a:extLst>
              <a:ext uri="{FF2B5EF4-FFF2-40B4-BE49-F238E27FC236}">
                <a16:creationId xmlns:a16="http://schemas.microsoft.com/office/drawing/2014/main" id="{6FD5630B-37A1-4441-A5CF-9FE1742B162E}"/>
              </a:ext>
            </a:extLst>
          </p:cNvPr>
          <p:cNvPicPr>
            <a:picLocks noChangeAspect="1"/>
          </p:cNvPicPr>
          <p:nvPr/>
        </p:nvPicPr>
        <p:blipFill>
          <a:blip r:embed="rId7"/>
          <a:stretch>
            <a:fillRect/>
          </a:stretch>
        </p:blipFill>
        <p:spPr>
          <a:xfrm rot="10980408">
            <a:off x="6078824" y="2790614"/>
            <a:ext cx="704850" cy="838200"/>
          </a:xfrm>
          <a:prstGeom prst="rect">
            <a:avLst/>
          </a:prstGeom>
        </p:spPr>
      </p:pic>
      <p:sp>
        <p:nvSpPr>
          <p:cNvPr id="14" name="Rectangle 13">
            <a:extLst>
              <a:ext uri="{FF2B5EF4-FFF2-40B4-BE49-F238E27FC236}">
                <a16:creationId xmlns:a16="http://schemas.microsoft.com/office/drawing/2014/main" id="{EF8215EC-7AF5-4128-9B3F-EFD7385F3BCA}"/>
              </a:ext>
            </a:extLst>
          </p:cNvPr>
          <p:cNvSpPr/>
          <p:nvPr/>
        </p:nvSpPr>
        <p:spPr>
          <a:xfrm>
            <a:off x="4098667" y="2816922"/>
            <a:ext cx="1911157" cy="1452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Since he is working with live power he need to wear special rubber gloves</a:t>
            </a:r>
          </a:p>
        </p:txBody>
      </p:sp>
      <p:sp>
        <p:nvSpPr>
          <p:cNvPr id="12" name="Rectangle 11">
            <a:extLst>
              <a:ext uri="{FF2B5EF4-FFF2-40B4-BE49-F238E27FC236}">
                <a16:creationId xmlns:a16="http://schemas.microsoft.com/office/drawing/2014/main" id="{9FFCB7F4-1633-4E1C-BD0A-93543FEB1A17}"/>
              </a:ext>
            </a:extLst>
          </p:cNvPr>
          <p:cNvSpPr/>
          <p:nvPr/>
        </p:nvSpPr>
        <p:spPr>
          <a:xfrm>
            <a:off x="6323950" y="793189"/>
            <a:ext cx="1283633" cy="3777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45</a:t>
            </a:r>
          </a:p>
        </p:txBody>
      </p:sp>
      <p:sp>
        <p:nvSpPr>
          <p:cNvPr id="15" name="Rectangle 14">
            <a:extLst>
              <a:ext uri="{FF2B5EF4-FFF2-40B4-BE49-F238E27FC236}">
                <a16:creationId xmlns:a16="http://schemas.microsoft.com/office/drawing/2014/main" id="{52502554-10FC-499F-9454-28D736CC3667}"/>
              </a:ext>
            </a:extLst>
          </p:cNvPr>
          <p:cNvSpPr/>
          <p:nvPr/>
        </p:nvSpPr>
        <p:spPr>
          <a:xfrm>
            <a:off x="4579887" y="4545241"/>
            <a:ext cx="1692035" cy="11018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47</a:t>
            </a:r>
          </a:p>
        </p:txBody>
      </p:sp>
    </p:spTree>
    <p:custDataLst>
      <p:tags r:id="rId1"/>
    </p:custDataLst>
    <p:extLst>
      <p:ext uri="{BB962C8B-B14F-4D97-AF65-F5344CB8AC3E}">
        <p14:creationId xmlns:p14="http://schemas.microsoft.com/office/powerpoint/2010/main" val="2899157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51165" y="142485"/>
            <a:ext cx="9661120" cy="1113227"/>
          </a:xfrm>
        </p:spPr>
        <p:txBody>
          <a:bodyPr/>
          <a:lstStyle/>
          <a:p>
            <a:r>
              <a:rPr lang="en-ZA" dirty="0"/>
              <a:t>Question 14</a:t>
            </a:r>
          </a:p>
        </p:txBody>
      </p:sp>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450766" y="1157004"/>
            <a:ext cx="8035508" cy="4265785"/>
          </a:xfrm>
        </p:spPr>
        <p:txBody>
          <a:bodyPr>
            <a:normAutofit/>
          </a:bodyPr>
          <a:lstStyle/>
          <a:p>
            <a:pPr marL="0" indent="0">
              <a:buNone/>
            </a:pPr>
            <a:r>
              <a:rPr lang="en-ZA" sz="2400" dirty="0" err="1"/>
              <a:t>Thabelo</a:t>
            </a:r>
            <a:r>
              <a:rPr lang="en-ZA" sz="2400" dirty="0"/>
              <a:t> is working on a roof  that is 3 meter high t o install a floodlight. He must install supporting bracket which will require him to drill holes on the wall near the roof.</a:t>
            </a:r>
            <a:endParaRPr lang="en-ZA" sz="2400" b="1" dirty="0"/>
          </a:p>
          <a:p>
            <a:pPr marL="0" indent="0">
              <a:buNone/>
            </a:pPr>
            <a:endParaRPr lang="en-ZA" sz="2400" b="1" dirty="0"/>
          </a:p>
          <a:p>
            <a:pPr>
              <a:buFont typeface="Courier New" panose="02070309020205020404" pitchFamily="49" charset="0"/>
              <a:buChar char="o"/>
            </a:pPr>
            <a:endParaRPr lang="en-ZA" dirty="0"/>
          </a:p>
        </p:txBody>
      </p:sp>
      <p:sp>
        <p:nvSpPr>
          <p:cNvPr id="13" name="Rectangle 12">
            <a:extLst>
              <a:ext uri="{FF2B5EF4-FFF2-40B4-BE49-F238E27FC236}">
                <a16:creationId xmlns:a16="http://schemas.microsoft.com/office/drawing/2014/main" id="{1D84249B-B5A6-47A9-B742-E968E2823E6A}"/>
              </a:ext>
            </a:extLst>
          </p:cNvPr>
          <p:cNvSpPr/>
          <p:nvPr/>
        </p:nvSpPr>
        <p:spPr>
          <a:xfrm>
            <a:off x="1022273" y="4047305"/>
            <a:ext cx="2895433" cy="1569660"/>
          </a:xfrm>
          <a:prstGeom prst="rect">
            <a:avLst/>
          </a:prstGeom>
          <a:solidFill>
            <a:schemeClr val="tx2">
              <a:lumMod val="40000"/>
              <a:lumOff val="60000"/>
            </a:schemeClr>
          </a:solidFill>
        </p:spPr>
        <p:txBody>
          <a:bodyPr wrap="square">
            <a:spAutoFit/>
          </a:bodyPr>
          <a:lstStyle/>
          <a:p>
            <a:r>
              <a:rPr lang="en-GB" sz="2400" dirty="0"/>
              <a:t>Drag and drop correct items on the image of </a:t>
            </a:r>
            <a:r>
              <a:rPr lang="en-GB" sz="2400" dirty="0" err="1"/>
              <a:t>Thabelo</a:t>
            </a:r>
            <a:r>
              <a:rPr lang="en-GB" sz="2400" dirty="0"/>
              <a:t> and click submit.   </a:t>
            </a:r>
          </a:p>
        </p:txBody>
      </p:sp>
      <p:pic>
        <p:nvPicPr>
          <p:cNvPr id="14" name="Graphic 13" descr="User">
            <a:extLst>
              <a:ext uri="{FF2B5EF4-FFF2-40B4-BE49-F238E27FC236}">
                <a16:creationId xmlns:a16="http://schemas.microsoft.com/office/drawing/2014/main" id="{A136B582-DF7C-4AA6-A394-5ABDD040AE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3715" y="3783559"/>
            <a:ext cx="854046" cy="854046"/>
          </a:xfrm>
          <a:prstGeom prst="rect">
            <a:avLst/>
          </a:prstGeom>
        </p:spPr>
      </p:pic>
      <p:pic>
        <p:nvPicPr>
          <p:cNvPr id="6" name="Picture 5">
            <a:extLst>
              <a:ext uri="{FF2B5EF4-FFF2-40B4-BE49-F238E27FC236}">
                <a16:creationId xmlns:a16="http://schemas.microsoft.com/office/drawing/2014/main" id="{B4F2F607-249C-4247-941A-2C75316B488B}"/>
              </a:ext>
            </a:extLst>
          </p:cNvPr>
          <p:cNvPicPr>
            <a:picLocks noChangeAspect="1"/>
          </p:cNvPicPr>
          <p:nvPr/>
        </p:nvPicPr>
        <p:blipFill>
          <a:blip r:embed="rId6"/>
          <a:stretch>
            <a:fillRect/>
          </a:stretch>
        </p:blipFill>
        <p:spPr>
          <a:xfrm>
            <a:off x="8340786" y="1441291"/>
            <a:ext cx="1283633" cy="4175674"/>
          </a:xfrm>
          <a:prstGeom prst="rect">
            <a:avLst/>
          </a:prstGeom>
        </p:spPr>
      </p:pic>
      <p:pic>
        <p:nvPicPr>
          <p:cNvPr id="7" name="Picture 6">
            <a:extLst>
              <a:ext uri="{FF2B5EF4-FFF2-40B4-BE49-F238E27FC236}">
                <a16:creationId xmlns:a16="http://schemas.microsoft.com/office/drawing/2014/main" id="{D0423BAF-A057-4362-BA12-C2C28EC00D8E}"/>
              </a:ext>
            </a:extLst>
          </p:cNvPr>
          <p:cNvPicPr>
            <a:picLocks noChangeAspect="1"/>
          </p:cNvPicPr>
          <p:nvPr/>
        </p:nvPicPr>
        <p:blipFill>
          <a:blip r:embed="rId7"/>
          <a:stretch>
            <a:fillRect/>
          </a:stretch>
        </p:blipFill>
        <p:spPr>
          <a:xfrm rot="10980408">
            <a:off x="1070676" y="2289995"/>
            <a:ext cx="704850" cy="838200"/>
          </a:xfrm>
          <a:prstGeom prst="rect">
            <a:avLst/>
          </a:prstGeom>
        </p:spPr>
      </p:pic>
      <p:pic>
        <p:nvPicPr>
          <p:cNvPr id="8" name="Picture 7">
            <a:extLst>
              <a:ext uri="{FF2B5EF4-FFF2-40B4-BE49-F238E27FC236}">
                <a16:creationId xmlns:a16="http://schemas.microsoft.com/office/drawing/2014/main" id="{B5D57775-0084-4083-A012-94FB005E4EDC}"/>
              </a:ext>
            </a:extLst>
          </p:cNvPr>
          <p:cNvPicPr>
            <a:picLocks noChangeAspect="1"/>
          </p:cNvPicPr>
          <p:nvPr/>
        </p:nvPicPr>
        <p:blipFill>
          <a:blip r:embed="rId8"/>
          <a:stretch>
            <a:fillRect/>
          </a:stretch>
        </p:blipFill>
        <p:spPr>
          <a:xfrm rot="10800000">
            <a:off x="3811434" y="2344157"/>
            <a:ext cx="874313" cy="942002"/>
          </a:xfrm>
          <a:prstGeom prst="rect">
            <a:avLst/>
          </a:prstGeom>
        </p:spPr>
      </p:pic>
      <p:pic>
        <p:nvPicPr>
          <p:cNvPr id="10" name="Picture 9">
            <a:extLst>
              <a:ext uri="{FF2B5EF4-FFF2-40B4-BE49-F238E27FC236}">
                <a16:creationId xmlns:a16="http://schemas.microsoft.com/office/drawing/2014/main" id="{8C8009FC-06D2-4C5C-BF90-1585A2A2523B}"/>
              </a:ext>
            </a:extLst>
          </p:cNvPr>
          <p:cNvPicPr>
            <a:picLocks noChangeAspect="1"/>
          </p:cNvPicPr>
          <p:nvPr/>
        </p:nvPicPr>
        <p:blipFill>
          <a:blip r:embed="rId9"/>
          <a:stretch>
            <a:fillRect/>
          </a:stretch>
        </p:blipFill>
        <p:spPr>
          <a:xfrm>
            <a:off x="6850069" y="4313071"/>
            <a:ext cx="1205031" cy="1109718"/>
          </a:xfrm>
          <a:prstGeom prst="rect">
            <a:avLst/>
          </a:prstGeom>
        </p:spPr>
      </p:pic>
      <p:pic>
        <p:nvPicPr>
          <p:cNvPr id="12" name="Picture 11">
            <a:extLst>
              <a:ext uri="{FF2B5EF4-FFF2-40B4-BE49-F238E27FC236}">
                <a16:creationId xmlns:a16="http://schemas.microsoft.com/office/drawing/2014/main" id="{15024CB0-3651-4F4B-8552-AD3046014DD2}"/>
              </a:ext>
            </a:extLst>
          </p:cNvPr>
          <p:cNvPicPr>
            <a:picLocks noChangeAspect="1"/>
          </p:cNvPicPr>
          <p:nvPr/>
        </p:nvPicPr>
        <p:blipFill>
          <a:blip r:embed="rId10"/>
          <a:stretch>
            <a:fillRect/>
          </a:stretch>
        </p:blipFill>
        <p:spPr>
          <a:xfrm>
            <a:off x="5618881" y="3459652"/>
            <a:ext cx="700224" cy="750930"/>
          </a:xfrm>
          <a:prstGeom prst="rect">
            <a:avLst/>
          </a:prstGeom>
        </p:spPr>
      </p:pic>
      <p:pic>
        <p:nvPicPr>
          <p:cNvPr id="15" name="Picture 14">
            <a:extLst>
              <a:ext uri="{FF2B5EF4-FFF2-40B4-BE49-F238E27FC236}">
                <a16:creationId xmlns:a16="http://schemas.microsoft.com/office/drawing/2014/main" id="{26035829-788D-49A2-A979-983C3AE42707}"/>
              </a:ext>
            </a:extLst>
          </p:cNvPr>
          <p:cNvPicPr>
            <a:picLocks noChangeAspect="1"/>
          </p:cNvPicPr>
          <p:nvPr/>
        </p:nvPicPr>
        <p:blipFill>
          <a:blip r:embed="rId11"/>
          <a:stretch>
            <a:fillRect/>
          </a:stretch>
        </p:blipFill>
        <p:spPr>
          <a:xfrm>
            <a:off x="2049983" y="2382815"/>
            <a:ext cx="1404938" cy="714375"/>
          </a:xfrm>
          <a:prstGeom prst="rect">
            <a:avLst/>
          </a:prstGeom>
        </p:spPr>
      </p:pic>
      <p:pic>
        <p:nvPicPr>
          <p:cNvPr id="16" name="Picture 15">
            <a:extLst>
              <a:ext uri="{FF2B5EF4-FFF2-40B4-BE49-F238E27FC236}">
                <a16:creationId xmlns:a16="http://schemas.microsoft.com/office/drawing/2014/main" id="{90C2C221-6D9B-400D-9FC9-58CC9AE9D392}"/>
              </a:ext>
            </a:extLst>
          </p:cNvPr>
          <p:cNvPicPr>
            <a:picLocks noChangeAspect="1"/>
          </p:cNvPicPr>
          <p:nvPr/>
        </p:nvPicPr>
        <p:blipFill>
          <a:blip r:embed="rId12"/>
          <a:stretch>
            <a:fillRect/>
          </a:stretch>
        </p:blipFill>
        <p:spPr>
          <a:xfrm>
            <a:off x="5618881" y="4423168"/>
            <a:ext cx="899548" cy="882414"/>
          </a:xfrm>
          <a:prstGeom prst="rect">
            <a:avLst/>
          </a:prstGeom>
        </p:spPr>
      </p:pic>
      <p:pic>
        <p:nvPicPr>
          <p:cNvPr id="17" name="Picture 16">
            <a:extLst>
              <a:ext uri="{FF2B5EF4-FFF2-40B4-BE49-F238E27FC236}">
                <a16:creationId xmlns:a16="http://schemas.microsoft.com/office/drawing/2014/main" id="{6DFED5D8-0DBA-4198-9F82-6C80234FDFA1}"/>
              </a:ext>
            </a:extLst>
          </p:cNvPr>
          <p:cNvPicPr>
            <a:picLocks noChangeAspect="1"/>
          </p:cNvPicPr>
          <p:nvPr/>
        </p:nvPicPr>
        <p:blipFill>
          <a:blip r:embed="rId13"/>
          <a:stretch>
            <a:fillRect/>
          </a:stretch>
        </p:blipFill>
        <p:spPr>
          <a:xfrm>
            <a:off x="2321107" y="3272863"/>
            <a:ext cx="1011752" cy="693958"/>
          </a:xfrm>
          <a:prstGeom prst="rect">
            <a:avLst/>
          </a:prstGeom>
        </p:spPr>
      </p:pic>
      <p:pic>
        <p:nvPicPr>
          <p:cNvPr id="18" name="Picture 17">
            <a:extLst>
              <a:ext uri="{FF2B5EF4-FFF2-40B4-BE49-F238E27FC236}">
                <a16:creationId xmlns:a16="http://schemas.microsoft.com/office/drawing/2014/main" id="{E7BBC69E-E8B5-4DC3-87A4-1A5D5C8808F0}"/>
              </a:ext>
            </a:extLst>
          </p:cNvPr>
          <p:cNvPicPr>
            <a:picLocks noChangeAspect="1"/>
          </p:cNvPicPr>
          <p:nvPr/>
        </p:nvPicPr>
        <p:blipFill>
          <a:blip r:embed="rId14"/>
          <a:stretch>
            <a:fillRect/>
          </a:stretch>
        </p:blipFill>
        <p:spPr>
          <a:xfrm>
            <a:off x="6682529" y="2432867"/>
            <a:ext cx="929064" cy="800027"/>
          </a:xfrm>
          <a:prstGeom prst="rect">
            <a:avLst/>
          </a:prstGeom>
        </p:spPr>
      </p:pic>
      <p:pic>
        <p:nvPicPr>
          <p:cNvPr id="19" name="Picture 18">
            <a:extLst>
              <a:ext uri="{FF2B5EF4-FFF2-40B4-BE49-F238E27FC236}">
                <a16:creationId xmlns:a16="http://schemas.microsoft.com/office/drawing/2014/main" id="{18889069-3F48-4C0B-A60B-DD80B89F6FAF}"/>
              </a:ext>
            </a:extLst>
          </p:cNvPr>
          <p:cNvPicPr>
            <a:picLocks noChangeAspect="1"/>
          </p:cNvPicPr>
          <p:nvPr/>
        </p:nvPicPr>
        <p:blipFill>
          <a:blip r:embed="rId15"/>
          <a:stretch>
            <a:fillRect/>
          </a:stretch>
        </p:blipFill>
        <p:spPr>
          <a:xfrm>
            <a:off x="4971433" y="2254930"/>
            <a:ext cx="1250553" cy="1045721"/>
          </a:xfrm>
          <a:prstGeom prst="rect">
            <a:avLst/>
          </a:prstGeom>
        </p:spPr>
      </p:pic>
      <p:pic>
        <p:nvPicPr>
          <p:cNvPr id="20" name="Picture 19">
            <a:extLst>
              <a:ext uri="{FF2B5EF4-FFF2-40B4-BE49-F238E27FC236}">
                <a16:creationId xmlns:a16="http://schemas.microsoft.com/office/drawing/2014/main" id="{108DB2B0-60F1-44FB-9C3C-CC72BC3F23BF}"/>
              </a:ext>
            </a:extLst>
          </p:cNvPr>
          <p:cNvPicPr>
            <a:picLocks noChangeAspect="1"/>
          </p:cNvPicPr>
          <p:nvPr/>
        </p:nvPicPr>
        <p:blipFill>
          <a:blip r:embed="rId16"/>
          <a:stretch>
            <a:fillRect/>
          </a:stretch>
        </p:blipFill>
        <p:spPr>
          <a:xfrm>
            <a:off x="6661545" y="3574861"/>
            <a:ext cx="1258241" cy="599538"/>
          </a:xfrm>
          <a:prstGeom prst="rect">
            <a:avLst/>
          </a:prstGeom>
        </p:spPr>
      </p:pic>
      <p:pic>
        <p:nvPicPr>
          <p:cNvPr id="21" name="Picture 20">
            <a:extLst>
              <a:ext uri="{FF2B5EF4-FFF2-40B4-BE49-F238E27FC236}">
                <a16:creationId xmlns:a16="http://schemas.microsoft.com/office/drawing/2014/main" id="{3F6B8C8A-6EEE-4D01-9BDA-0B5FB5174749}"/>
              </a:ext>
            </a:extLst>
          </p:cNvPr>
          <p:cNvPicPr>
            <a:picLocks noChangeAspect="1"/>
          </p:cNvPicPr>
          <p:nvPr/>
        </p:nvPicPr>
        <p:blipFill>
          <a:blip r:embed="rId17"/>
          <a:stretch>
            <a:fillRect/>
          </a:stretch>
        </p:blipFill>
        <p:spPr>
          <a:xfrm>
            <a:off x="4350198" y="3646606"/>
            <a:ext cx="1011752" cy="1911679"/>
          </a:xfrm>
          <a:prstGeom prst="rect">
            <a:avLst/>
          </a:prstGeom>
        </p:spPr>
      </p:pic>
    </p:spTree>
    <p:custDataLst>
      <p:tags r:id="rId1"/>
    </p:custDataLst>
    <p:extLst>
      <p:ext uri="{BB962C8B-B14F-4D97-AF65-F5344CB8AC3E}">
        <p14:creationId xmlns:p14="http://schemas.microsoft.com/office/powerpoint/2010/main" val="571749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51165" y="142485"/>
            <a:ext cx="9661120" cy="1113227"/>
          </a:xfrm>
        </p:spPr>
        <p:txBody>
          <a:bodyPr/>
          <a:lstStyle/>
          <a:p>
            <a:r>
              <a:rPr lang="en-ZA" dirty="0"/>
              <a:t>Question 14 –Feedback </a:t>
            </a:r>
          </a:p>
        </p:txBody>
      </p:sp>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450766" y="1157004"/>
            <a:ext cx="3691864" cy="4265785"/>
          </a:xfrm>
        </p:spPr>
        <p:txBody>
          <a:bodyPr>
            <a:normAutofit/>
          </a:bodyPr>
          <a:lstStyle/>
          <a:p>
            <a:pPr marL="0" indent="0">
              <a:buNone/>
            </a:pPr>
            <a:r>
              <a:rPr lang="en-ZA" sz="2400" dirty="0"/>
              <a:t>Here are the items </a:t>
            </a:r>
            <a:r>
              <a:rPr lang="en-ZA" sz="2400" dirty="0" err="1"/>
              <a:t>Thabelo</a:t>
            </a:r>
            <a:r>
              <a:rPr lang="en-ZA" sz="2400" dirty="0"/>
              <a:t> should be using to work on a roof</a:t>
            </a:r>
            <a:endParaRPr lang="en-ZA" sz="2400" b="1" dirty="0"/>
          </a:p>
          <a:p>
            <a:pPr>
              <a:buFont typeface="Courier New" panose="02070309020205020404" pitchFamily="49" charset="0"/>
              <a:buChar char="o"/>
            </a:pPr>
            <a:endParaRPr lang="en-ZA" dirty="0"/>
          </a:p>
        </p:txBody>
      </p:sp>
      <p:pic>
        <p:nvPicPr>
          <p:cNvPr id="6" name="Picture 5">
            <a:extLst>
              <a:ext uri="{FF2B5EF4-FFF2-40B4-BE49-F238E27FC236}">
                <a16:creationId xmlns:a16="http://schemas.microsoft.com/office/drawing/2014/main" id="{B4F2F607-249C-4247-941A-2C75316B488B}"/>
              </a:ext>
            </a:extLst>
          </p:cNvPr>
          <p:cNvPicPr>
            <a:picLocks noChangeAspect="1"/>
          </p:cNvPicPr>
          <p:nvPr/>
        </p:nvPicPr>
        <p:blipFill>
          <a:blip r:embed="rId4"/>
          <a:stretch>
            <a:fillRect/>
          </a:stretch>
        </p:blipFill>
        <p:spPr>
          <a:xfrm>
            <a:off x="6368948" y="246687"/>
            <a:ext cx="1692035" cy="5504211"/>
          </a:xfrm>
          <a:prstGeom prst="rect">
            <a:avLst/>
          </a:prstGeom>
        </p:spPr>
      </p:pic>
      <p:pic>
        <p:nvPicPr>
          <p:cNvPr id="17" name="Picture 16">
            <a:extLst>
              <a:ext uri="{FF2B5EF4-FFF2-40B4-BE49-F238E27FC236}">
                <a16:creationId xmlns:a16="http://schemas.microsoft.com/office/drawing/2014/main" id="{6DFED5D8-0DBA-4198-9F82-6C80234FDFA1}"/>
              </a:ext>
            </a:extLst>
          </p:cNvPr>
          <p:cNvPicPr>
            <a:picLocks noChangeAspect="1"/>
          </p:cNvPicPr>
          <p:nvPr/>
        </p:nvPicPr>
        <p:blipFill>
          <a:blip r:embed="rId5"/>
          <a:stretch>
            <a:fillRect/>
          </a:stretch>
        </p:blipFill>
        <p:spPr>
          <a:xfrm>
            <a:off x="6518429" y="4935919"/>
            <a:ext cx="1011752" cy="693958"/>
          </a:xfrm>
          <a:prstGeom prst="rect">
            <a:avLst/>
          </a:prstGeom>
        </p:spPr>
      </p:pic>
      <p:pic>
        <p:nvPicPr>
          <p:cNvPr id="21" name="Picture 20">
            <a:extLst>
              <a:ext uri="{FF2B5EF4-FFF2-40B4-BE49-F238E27FC236}">
                <a16:creationId xmlns:a16="http://schemas.microsoft.com/office/drawing/2014/main" id="{3F6B8C8A-6EEE-4D01-9BDA-0B5FB5174749}"/>
              </a:ext>
            </a:extLst>
          </p:cNvPr>
          <p:cNvPicPr>
            <a:picLocks noChangeAspect="1"/>
          </p:cNvPicPr>
          <p:nvPr/>
        </p:nvPicPr>
        <p:blipFill>
          <a:blip r:embed="rId6"/>
          <a:stretch>
            <a:fillRect/>
          </a:stretch>
        </p:blipFill>
        <p:spPr>
          <a:xfrm>
            <a:off x="6643840" y="1299358"/>
            <a:ext cx="1066053" cy="2014280"/>
          </a:xfrm>
          <a:prstGeom prst="rect">
            <a:avLst/>
          </a:prstGeom>
        </p:spPr>
      </p:pic>
      <p:sp>
        <p:nvSpPr>
          <p:cNvPr id="23" name="Rectangle 22">
            <a:extLst>
              <a:ext uri="{FF2B5EF4-FFF2-40B4-BE49-F238E27FC236}">
                <a16:creationId xmlns:a16="http://schemas.microsoft.com/office/drawing/2014/main" id="{4009BA2D-765F-44FF-B573-2E22E4F57A1D}"/>
              </a:ext>
            </a:extLst>
          </p:cNvPr>
          <p:cNvSpPr/>
          <p:nvPr/>
        </p:nvSpPr>
        <p:spPr>
          <a:xfrm>
            <a:off x="7857551" y="1463921"/>
            <a:ext cx="1911157" cy="1199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Most companies insist that their workers wear overalls</a:t>
            </a:r>
          </a:p>
        </p:txBody>
      </p:sp>
      <p:sp>
        <p:nvSpPr>
          <p:cNvPr id="24" name="Rectangle 23">
            <a:extLst>
              <a:ext uri="{FF2B5EF4-FFF2-40B4-BE49-F238E27FC236}">
                <a16:creationId xmlns:a16="http://schemas.microsoft.com/office/drawing/2014/main" id="{FF72345B-2ACF-4872-98CD-C421EDE45A6F}"/>
              </a:ext>
            </a:extLst>
          </p:cNvPr>
          <p:cNvSpPr/>
          <p:nvPr/>
        </p:nvSpPr>
        <p:spPr>
          <a:xfrm>
            <a:off x="7959267" y="4158532"/>
            <a:ext cx="1911157" cy="14885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To prevent him from slipping and protects against possibility of getting shocked</a:t>
            </a:r>
          </a:p>
        </p:txBody>
      </p:sp>
      <p:pic>
        <p:nvPicPr>
          <p:cNvPr id="13" name="Picture 12">
            <a:extLst>
              <a:ext uri="{FF2B5EF4-FFF2-40B4-BE49-F238E27FC236}">
                <a16:creationId xmlns:a16="http://schemas.microsoft.com/office/drawing/2014/main" id="{6FD5630B-37A1-4441-A5CF-9FE1742B162E}"/>
              </a:ext>
            </a:extLst>
          </p:cNvPr>
          <p:cNvPicPr>
            <a:picLocks noChangeAspect="1"/>
          </p:cNvPicPr>
          <p:nvPr/>
        </p:nvPicPr>
        <p:blipFill>
          <a:blip r:embed="rId7"/>
          <a:stretch>
            <a:fillRect/>
          </a:stretch>
        </p:blipFill>
        <p:spPr>
          <a:xfrm rot="10980408">
            <a:off x="6078824" y="2790614"/>
            <a:ext cx="704850" cy="838200"/>
          </a:xfrm>
          <a:prstGeom prst="rect">
            <a:avLst/>
          </a:prstGeom>
        </p:spPr>
      </p:pic>
      <p:sp>
        <p:nvSpPr>
          <p:cNvPr id="14" name="Rectangle 13">
            <a:extLst>
              <a:ext uri="{FF2B5EF4-FFF2-40B4-BE49-F238E27FC236}">
                <a16:creationId xmlns:a16="http://schemas.microsoft.com/office/drawing/2014/main" id="{EF8215EC-7AF5-4128-9B3F-EFD7385F3BCA}"/>
              </a:ext>
            </a:extLst>
          </p:cNvPr>
          <p:cNvSpPr/>
          <p:nvPr/>
        </p:nvSpPr>
        <p:spPr>
          <a:xfrm>
            <a:off x="4098667" y="2816922"/>
            <a:ext cx="1911157" cy="1452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Since he is working with live power he need to wear special rubber gloves</a:t>
            </a:r>
          </a:p>
        </p:txBody>
      </p:sp>
      <p:pic>
        <p:nvPicPr>
          <p:cNvPr id="12" name="Picture 11">
            <a:extLst>
              <a:ext uri="{FF2B5EF4-FFF2-40B4-BE49-F238E27FC236}">
                <a16:creationId xmlns:a16="http://schemas.microsoft.com/office/drawing/2014/main" id="{2B241A40-E400-4A1B-8C90-4523DF54EFF2}"/>
              </a:ext>
            </a:extLst>
          </p:cNvPr>
          <p:cNvPicPr>
            <a:picLocks noChangeAspect="1"/>
          </p:cNvPicPr>
          <p:nvPr/>
        </p:nvPicPr>
        <p:blipFill>
          <a:blip r:embed="rId8"/>
          <a:stretch>
            <a:fillRect/>
          </a:stretch>
        </p:blipFill>
        <p:spPr>
          <a:xfrm>
            <a:off x="6903336" y="3166454"/>
            <a:ext cx="1205031" cy="1109718"/>
          </a:xfrm>
          <a:prstGeom prst="rect">
            <a:avLst/>
          </a:prstGeom>
        </p:spPr>
      </p:pic>
      <p:sp>
        <p:nvSpPr>
          <p:cNvPr id="15" name="Rectangle 14">
            <a:extLst>
              <a:ext uri="{FF2B5EF4-FFF2-40B4-BE49-F238E27FC236}">
                <a16:creationId xmlns:a16="http://schemas.microsoft.com/office/drawing/2014/main" id="{2E5D6A37-AD40-4ECC-8EE1-69890A33D0FE}"/>
              </a:ext>
            </a:extLst>
          </p:cNvPr>
          <p:cNvSpPr/>
          <p:nvPr/>
        </p:nvSpPr>
        <p:spPr>
          <a:xfrm>
            <a:off x="7984785" y="2826346"/>
            <a:ext cx="1911157" cy="1199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Since he is working at a high height he needs a safety harness. </a:t>
            </a:r>
          </a:p>
        </p:txBody>
      </p:sp>
      <p:sp>
        <p:nvSpPr>
          <p:cNvPr id="16" name="Rectangle 15">
            <a:extLst>
              <a:ext uri="{FF2B5EF4-FFF2-40B4-BE49-F238E27FC236}">
                <a16:creationId xmlns:a16="http://schemas.microsoft.com/office/drawing/2014/main" id="{3CFF63C6-D5F4-4F07-BD59-793C3EA81619}"/>
              </a:ext>
            </a:extLst>
          </p:cNvPr>
          <p:cNvSpPr/>
          <p:nvPr/>
        </p:nvSpPr>
        <p:spPr>
          <a:xfrm>
            <a:off x="4661223" y="4515101"/>
            <a:ext cx="1692035" cy="11018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48</a:t>
            </a:r>
          </a:p>
        </p:txBody>
      </p:sp>
    </p:spTree>
    <p:custDataLst>
      <p:tags r:id="rId1"/>
    </p:custDataLst>
    <p:extLst>
      <p:ext uri="{BB962C8B-B14F-4D97-AF65-F5344CB8AC3E}">
        <p14:creationId xmlns:p14="http://schemas.microsoft.com/office/powerpoint/2010/main" val="1447079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7EC073-68DC-4CF6-90A9-92B2F0408BD6}"/>
              </a:ext>
            </a:extLst>
          </p:cNvPr>
          <p:cNvSpPr>
            <a:spLocks noGrp="1"/>
          </p:cNvSpPr>
          <p:nvPr>
            <p:ph type="title"/>
          </p:nvPr>
        </p:nvSpPr>
        <p:spPr>
          <a:xfrm>
            <a:off x="351165" y="142485"/>
            <a:ext cx="9661120" cy="1113227"/>
          </a:xfrm>
        </p:spPr>
        <p:txBody>
          <a:bodyPr/>
          <a:lstStyle/>
          <a:p>
            <a:r>
              <a:rPr lang="en-ZA" dirty="0"/>
              <a:t>Quiz Feedback </a:t>
            </a:r>
          </a:p>
        </p:txBody>
      </p:sp>
      <p:sp>
        <p:nvSpPr>
          <p:cNvPr id="11" name="Content Placeholder 2">
            <a:extLst>
              <a:ext uri="{FF2B5EF4-FFF2-40B4-BE49-F238E27FC236}">
                <a16:creationId xmlns:a16="http://schemas.microsoft.com/office/drawing/2014/main" id="{43C0AB67-D1A7-4D35-B073-B875B1F2245C}"/>
              </a:ext>
            </a:extLst>
          </p:cNvPr>
          <p:cNvSpPr>
            <a:spLocks noGrp="1"/>
          </p:cNvSpPr>
          <p:nvPr>
            <p:ph idx="1"/>
          </p:nvPr>
        </p:nvSpPr>
        <p:spPr>
          <a:xfrm>
            <a:off x="450765" y="1157004"/>
            <a:ext cx="8502403" cy="4265785"/>
          </a:xfrm>
        </p:spPr>
        <p:txBody>
          <a:bodyPr>
            <a:normAutofit/>
          </a:bodyPr>
          <a:lstStyle/>
          <a:p>
            <a:pPr marL="0" indent="0">
              <a:buNone/>
            </a:pPr>
            <a:r>
              <a:rPr lang="en-ZA" sz="2400" b="1" dirty="0"/>
              <a:t>Well done you have </a:t>
            </a:r>
            <a:r>
              <a:rPr lang="en-ZA" sz="2400" b="1"/>
              <a:t>now completed </a:t>
            </a:r>
            <a:r>
              <a:rPr lang="en-ZA" sz="2400" b="1" dirty="0"/>
              <a:t>this quiz on PPE. </a:t>
            </a:r>
          </a:p>
          <a:p>
            <a:pPr marL="0" indent="0">
              <a:buNone/>
            </a:pPr>
            <a:r>
              <a:rPr lang="en-ZA" sz="2400" b="1" dirty="0"/>
              <a:t>Your score is [   ]</a:t>
            </a:r>
          </a:p>
          <a:p>
            <a:pPr marL="0" indent="0">
              <a:buNone/>
            </a:pPr>
            <a:r>
              <a:rPr lang="en-ZA" sz="2400" b="1" dirty="0"/>
              <a:t>This means that you passed and you are ready to move onto the next unit </a:t>
            </a:r>
          </a:p>
          <a:p>
            <a:pPr marL="0" indent="0">
              <a:buNone/>
            </a:pPr>
            <a:endParaRPr lang="en-ZA" sz="2400" b="1" dirty="0"/>
          </a:p>
          <a:p>
            <a:pPr marL="0" indent="0">
              <a:buNone/>
            </a:pPr>
            <a:r>
              <a:rPr lang="en-ZA" sz="2400" b="1" dirty="0"/>
              <a:t>Or </a:t>
            </a:r>
          </a:p>
          <a:p>
            <a:pPr marL="0" indent="0">
              <a:buNone/>
            </a:pPr>
            <a:r>
              <a:rPr lang="en-ZA" sz="2400" b="1" dirty="0"/>
              <a:t>We suggest that you brush up  on your PPE knowledge by reviewing the PPE information in this unit and then trying the quiz again. </a:t>
            </a:r>
          </a:p>
          <a:p>
            <a:pPr>
              <a:buFont typeface="Courier New" panose="02070309020205020404" pitchFamily="49" charset="0"/>
              <a:buChar char="o"/>
            </a:pPr>
            <a:endParaRPr lang="en-ZA" dirty="0"/>
          </a:p>
        </p:txBody>
      </p:sp>
      <p:sp>
        <p:nvSpPr>
          <p:cNvPr id="24" name="Rectangle 23">
            <a:extLst>
              <a:ext uri="{FF2B5EF4-FFF2-40B4-BE49-F238E27FC236}">
                <a16:creationId xmlns:a16="http://schemas.microsoft.com/office/drawing/2014/main" id="{FF72345B-2ACF-4872-98CD-C421EDE45A6F}"/>
              </a:ext>
            </a:extLst>
          </p:cNvPr>
          <p:cNvSpPr/>
          <p:nvPr/>
        </p:nvSpPr>
        <p:spPr>
          <a:xfrm>
            <a:off x="7498091" y="4602446"/>
            <a:ext cx="1911157" cy="1041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Work through PPE information</a:t>
            </a:r>
          </a:p>
        </p:txBody>
      </p:sp>
      <p:sp>
        <p:nvSpPr>
          <p:cNvPr id="16" name="Rectangle 15">
            <a:extLst>
              <a:ext uri="{FF2B5EF4-FFF2-40B4-BE49-F238E27FC236}">
                <a16:creationId xmlns:a16="http://schemas.microsoft.com/office/drawing/2014/main" id="{3ECA35AA-590C-4431-B68C-4C24A23EC267}"/>
              </a:ext>
            </a:extLst>
          </p:cNvPr>
          <p:cNvSpPr/>
          <p:nvPr/>
        </p:nvSpPr>
        <p:spPr>
          <a:xfrm>
            <a:off x="5181725" y="4621054"/>
            <a:ext cx="1911157" cy="1041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Exit unit</a:t>
            </a:r>
          </a:p>
        </p:txBody>
      </p:sp>
    </p:spTree>
    <p:custDataLst>
      <p:tags r:id="rId1"/>
    </p:custDataLst>
    <p:extLst>
      <p:ext uri="{BB962C8B-B14F-4D97-AF65-F5344CB8AC3E}">
        <p14:creationId xmlns:p14="http://schemas.microsoft.com/office/powerpoint/2010/main" val="39698547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MP3- 1</a:t>
            </a:r>
          </a:p>
        </p:txBody>
      </p:sp>
      <p:sp>
        <p:nvSpPr>
          <p:cNvPr id="3" name="Content Placeholder 2">
            <a:extLst>
              <a:ext uri="{FF2B5EF4-FFF2-40B4-BE49-F238E27FC236}">
                <a16:creationId xmlns:a16="http://schemas.microsoft.com/office/drawing/2014/main" id="{6F0D3B89-CC8C-46A0-9875-809853FB6078}"/>
              </a:ext>
            </a:extLst>
          </p:cNvPr>
          <p:cNvSpPr>
            <a:spLocks noGrp="1"/>
          </p:cNvSpPr>
          <p:nvPr>
            <p:ph idx="1"/>
          </p:nvPr>
        </p:nvSpPr>
        <p:spPr/>
        <p:txBody>
          <a:bodyPr/>
          <a:lstStyle/>
          <a:p>
            <a:pPr marL="0" indent="0">
              <a:buNone/>
            </a:pPr>
            <a:r>
              <a:rPr lang="en-ZA" dirty="0"/>
              <a:t>Example of continuous noise in a factory. </a:t>
            </a:r>
          </a:p>
        </p:txBody>
      </p:sp>
    </p:spTree>
    <p:custDataLst>
      <p:tags r:id="rId1"/>
    </p:custDataLst>
    <p:extLst>
      <p:ext uri="{BB962C8B-B14F-4D97-AF65-F5344CB8AC3E}">
        <p14:creationId xmlns:p14="http://schemas.microsoft.com/office/powerpoint/2010/main" val="6553794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a:t>MP3-2</a:t>
            </a:r>
            <a:endParaRPr lang="en-ZA" dirty="0"/>
          </a:p>
        </p:txBody>
      </p:sp>
      <p:sp>
        <p:nvSpPr>
          <p:cNvPr id="3" name="Content Placeholder 2">
            <a:extLst>
              <a:ext uri="{FF2B5EF4-FFF2-40B4-BE49-F238E27FC236}">
                <a16:creationId xmlns:a16="http://schemas.microsoft.com/office/drawing/2014/main" id="{6F0D3B89-CC8C-46A0-9875-809853FB6078}"/>
              </a:ext>
            </a:extLst>
          </p:cNvPr>
          <p:cNvSpPr>
            <a:spLocks noGrp="1"/>
          </p:cNvSpPr>
          <p:nvPr>
            <p:ph idx="1"/>
          </p:nvPr>
        </p:nvSpPr>
        <p:spPr/>
        <p:txBody>
          <a:bodyPr/>
          <a:lstStyle/>
          <a:p>
            <a:pPr marL="0" indent="0">
              <a:buNone/>
            </a:pPr>
            <a:r>
              <a:rPr lang="en-ZA" dirty="0"/>
              <a:t>Example of the noise made by an explosion. </a:t>
            </a:r>
          </a:p>
        </p:txBody>
      </p:sp>
    </p:spTree>
    <p:custDataLst>
      <p:tags r:id="rId1"/>
    </p:custDataLst>
    <p:extLst>
      <p:ext uri="{BB962C8B-B14F-4D97-AF65-F5344CB8AC3E}">
        <p14:creationId xmlns:p14="http://schemas.microsoft.com/office/powerpoint/2010/main" val="3948464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What firefighters wear</a:t>
            </a:r>
          </a:p>
        </p:txBody>
      </p:sp>
      <p:sp>
        <p:nvSpPr>
          <p:cNvPr id="3" name="Content Placeholder 2"/>
          <p:cNvSpPr>
            <a:spLocks noGrp="1"/>
          </p:cNvSpPr>
          <p:nvPr>
            <p:ph idx="1"/>
          </p:nvPr>
        </p:nvSpPr>
        <p:spPr>
          <a:xfrm>
            <a:off x="518900" y="1256757"/>
            <a:ext cx="9276622" cy="937804"/>
          </a:xfrm>
        </p:spPr>
        <p:txBody>
          <a:bodyPr>
            <a:noAutofit/>
          </a:bodyPr>
          <a:lstStyle/>
          <a:p>
            <a:pPr marL="0" indent="0">
              <a:buNone/>
            </a:pPr>
            <a:r>
              <a:rPr lang="en-GB" dirty="0"/>
              <a:t>Hopefully, you didn’t say that the firefighter is only wearing jeans and a T-shirt…He would get badly burned if that was the case. Firefighters wear specific </a:t>
            </a:r>
            <a:r>
              <a:rPr lang="en-GB" b="1" dirty="0"/>
              <a:t>Personal Protective Equipment (PPE) </a:t>
            </a:r>
            <a:r>
              <a:rPr lang="en-GB" dirty="0"/>
              <a:t>to protect themselves from fire, heat and smoke.</a:t>
            </a:r>
          </a:p>
        </p:txBody>
      </p:sp>
      <p:sp>
        <p:nvSpPr>
          <p:cNvPr id="6" name="Rectangle 5">
            <a:extLst>
              <a:ext uri="{FF2B5EF4-FFF2-40B4-BE49-F238E27FC236}">
                <a16:creationId xmlns:a16="http://schemas.microsoft.com/office/drawing/2014/main" id="{8473109A-1871-4C45-AAF9-81F62D038D7B}"/>
              </a:ext>
            </a:extLst>
          </p:cNvPr>
          <p:cNvSpPr/>
          <p:nvPr/>
        </p:nvSpPr>
        <p:spPr>
          <a:xfrm>
            <a:off x="1459967" y="3083537"/>
            <a:ext cx="2927550" cy="1569660"/>
          </a:xfrm>
          <a:prstGeom prst="rect">
            <a:avLst/>
          </a:prstGeom>
          <a:solidFill>
            <a:schemeClr val="tx2">
              <a:lumMod val="40000"/>
              <a:lumOff val="60000"/>
            </a:schemeClr>
          </a:solidFill>
        </p:spPr>
        <p:txBody>
          <a:bodyPr wrap="square">
            <a:spAutoFit/>
          </a:bodyPr>
          <a:lstStyle/>
          <a:p>
            <a:r>
              <a:rPr lang="en-GB" sz="2400" i="1" dirty="0"/>
              <a:t>Click on each area on the image to see what each item is and what it is used for. </a:t>
            </a:r>
          </a:p>
        </p:txBody>
      </p:sp>
      <p:pic>
        <p:nvPicPr>
          <p:cNvPr id="7" name="Graphic 6" descr="User">
            <a:extLst>
              <a:ext uri="{FF2B5EF4-FFF2-40B4-BE49-F238E27FC236}">
                <a16:creationId xmlns:a16="http://schemas.microsoft.com/office/drawing/2014/main" id="{CD96090B-1089-4C2F-ABE7-3CA862CC8B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5921" y="3099653"/>
            <a:ext cx="854046" cy="854046"/>
          </a:xfrm>
          <a:prstGeom prst="rect">
            <a:avLst/>
          </a:prstGeom>
        </p:spPr>
      </p:pic>
      <p:pic>
        <p:nvPicPr>
          <p:cNvPr id="4" name="Picture 3">
            <a:extLst>
              <a:ext uri="{FF2B5EF4-FFF2-40B4-BE49-F238E27FC236}">
                <a16:creationId xmlns:a16="http://schemas.microsoft.com/office/drawing/2014/main" id="{726ECEF9-0E5F-4FAA-A17B-F589DC50C12F}"/>
              </a:ext>
            </a:extLst>
          </p:cNvPr>
          <p:cNvPicPr>
            <a:picLocks noChangeAspect="1"/>
          </p:cNvPicPr>
          <p:nvPr/>
        </p:nvPicPr>
        <p:blipFill>
          <a:blip r:embed="rId6"/>
          <a:stretch>
            <a:fillRect/>
          </a:stretch>
        </p:blipFill>
        <p:spPr>
          <a:xfrm>
            <a:off x="5422903" y="2594253"/>
            <a:ext cx="4314825" cy="2771775"/>
          </a:xfrm>
          <a:prstGeom prst="rect">
            <a:avLst/>
          </a:prstGeom>
        </p:spPr>
      </p:pic>
      <p:sp>
        <p:nvSpPr>
          <p:cNvPr id="5" name="Rectangle 4">
            <a:extLst>
              <a:ext uri="{FF2B5EF4-FFF2-40B4-BE49-F238E27FC236}">
                <a16:creationId xmlns:a16="http://schemas.microsoft.com/office/drawing/2014/main" id="{C01B848C-9A7A-4187-A026-B14A14A62278}"/>
              </a:ext>
            </a:extLst>
          </p:cNvPr>
          <p:cNvSpPr/>
          <p:nvPr/>
        </p:nvSpPr>
        <p:spPr>
          <a:xfrm>
            <a:off x="6513096" y="2594253"/>
            <a:ext cx="866272" cy="421663"/>
          </a:xfrm>
          <a:prstGeom prst="rect">
            <a:avLst/>
          </a:prstGeom>
          <a:solidFill>
            <a:schemeClr val="accent3">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1</a:t>
            </a:r>
          </a:p>
        </p:txBody>
      </p:sp>
      <p:sp>
        <p:nvSpPr>
          <p:cNvPr id="10" name="Rectangle 9">
            <a:extLst>
              <a:ext uri="{FF2B5EF4-FFF2-40B4-BE49-F238E27FC236}">
                <a16:creationId xmlns:a16="http://schemas.microsoft.com/office/drawing/2014/main" id="{EC8B6D62-8A29-4425-B1AD-290C70F2C391}"/>
              </a:ext>
            </a:extLst>
          </p:cNvPr>
          <p:cNvSpPr/>
          <p:nvPr/>
        </p:nvSpPr>
        <p:spPr>
          <a:xfrm>
            <a:off x="6721645" y="3083537"/>
            <a:ext cx="737934" cy="574063"/>
          </a:xfrm>
          <a:prstGeom prst="rect">
            <a:avLst/>
          </a:prstGeom>
          <a:solidFill>
            <a:schemeClr val="accent3">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2</a:t>
            </a:r>
          </a:p>
        </p:txBody>
      </p:sp>
      <p:sp>
        <p:nvSpPr>
          <p:cNvPr id="11" name="Rectangle 10">
            <a:extLst>
              <a:ext uri="{FF2B5EF4-FFF2-40B4-BE49-F238E27FC236}">
                <a16:creationId xmlns:a16="http://schemas.microsoft.com/office/drawing/2014/main" id="{215F41D4-C4D6-4056-A5C1-1E5D05959605}"/>
              </a:ext>
            </a:extLst>
          </p:cNvPr>
          <p:cNvSpPr/>
          <p:nvPr/>
        </p:nvSpPr>
        <p:spPr>
          <a:xfrm>
            <a:off x="6223673" y="3741263"/>
            <a:ext cx="737934" cy="574063"/>
          </a:xfrm>
          <a:prstGeom prst="rect">
            <a:avLst/>
          </a:prstGeom>
          <a:solidFill>
            <a:schemeClr val="accent3">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3</a:t>
            </a:r>
          </a:p>
        </p:txBody>
      </p:sp>
      <p:sp>
        <p:nvSpPr>
          <p:cNvPr id="12" name="Rectangle 11">
            <a:extLst>
              <a:ext uri="{FF2B5EF4-FFF2-40B4-BE49-F238E27FC236}">
                <a16:creationId xmlns:a16="http://schemas.microsoft.com/office/drawing/2014/main" id="{5CA423B4-8D99-4009-9CF5-E7DBB7C86E27}"/>
              </a:ext>
            </a:extLst>
          </p:cNvPr>
          <p:cNvSpPr/>
          <p:nvPr/>
        </p:nvSpPr>
        <p:spPr>
          <a:xfrm>
            <a:off x="6279817" y="4653197"/>
            <a:ext cx="737934" cy="574063"/>
          </a:xfrm>
          <a:prstGeom prst="rect">
            <a:avLst/>
          </a:prstGeom>
          <a:solidFill>
            <a:schemeClr val="accent3">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4</a:t>
            </a:r>
          </a:p>
        </p:txBody>
      </p:sp>
      <p:sp>
        <p:nvSpPr>
          <p:cNvPr id="8" name="Rectangle 7">
            <a:extLst>
              <a:ext uri="{FF2B5EF4-FFF2-40B4-BE49-F238E27FC236}">
                <a16:creationId xmlns:a16="http://schemas.microsoft.com/office/drawing/2014/main" id="{DFBF8DCD-28D9-4298-9151-AB7CA5847353}"/>
              </a:ext>
            </a:extLst>
          </p:cNvPr>
          <p:cNvSpPr/>
          <p:nvPr/>
        </p:nvSpPr>
        <p:spPr>
          <a:xfrm>
            <a:off x="8074617" y="4502693"/>
            <a:ext cx="1534332" cy="7245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01</a:t>
            </a:r>
          </a:p>
        </p:txBody>
      </p:sp>
    </p:spTree>
    <p:custDataLst>
      <p:tags r:id="rId1"/>
    </p:custDataLst>
    <p:extLst>
      <p:ext uri="{BB962C8B-B14F-4D97-AF65-F5344CB8AC3E}">
        <p14:creationId xmlns:p14="http://schemas.microsoft.com/office/powerpoint/2010/main" val="1224716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2" y="306638"/>
            <a:ext cx="8831461" cy="1113227"/>
          </a:xfrm>
        </p:spPr>
        <p:txBody>
          <a:bodyPr/>
          <a:lstStyle/>
          <a:p>
            <a:r>
              <a:rPr lang="en-GB" dirty="0"/>
              <a:t>Share your thoughts </a:t>
            </a:r>
          </a:p>
        </p:txBody>
      </p:sp>
      <p:sp>
        <p:nvSpPr>
          <p:cNvPr id="3" name="Content Placeholder 2"/>
          <p:cNvSpPr>
            <a:spLocks noGrp="1"/>
          </p:cNvSpPr>
          <p:nvPr>
            <p:ph idx="1"/>
          </p:nvPr>
        </p:nvSpPr>
        <p:spPr>
          <a:xfrm>
            <a:off x="518900" y="1256757"/>
            <a:ext cx="9276622" cy="937804"/>
          </a:xfrm>
        </p:spPr>
        <p:txBody>
          <a:bodyPr>
            <a:noAutofit/>
          </a:bodyPr>
          <a:lstStyle/>
          <a:p>
            <a:pPr marL="0" indent="0">
              <a:buNone/>
            </a:pPr>
            <a:r>
              <a:rPr lang="en-GB" dirty="0"/>
              <a:t>Do you think electricians need Personal Protective Equipment? Say yes or no and give a reason for your answer. </a:t>
            </a:r>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10" name="Rectangle 9">
            <a:extLst>
              <a:ext uri="{FF2B5EF4-FFF2-40B4-BE49-F238E27FC236}">
                <a16:creationId xmlns:a16="http://schemas.microsoft.com/office/drawing/2014/main" id="{D0FCCEA0-E247-4524-96AC-845837D37763}"/>
              </a:ext>
            </a:extLst>
          </p:cNvPr>
          <p:cNvSpPr/>
          <p:nvPr/>
        </p:nvSpPr>
        <p:spPr>
          <a:xfrm>
            <a:off x="1355692" y="2178755"/>
            <a:ext cx="8382035" cy="830997"/>
          </a:xfrm>
          <a:prstGeom prst="rect">
            <a:avLst/>
          </a:prstGeom>
          <a:solidFill>
            <a:schemeClr val="tx2">
              <a:lumMod val="40000"/>
              <a:lumOff val="60000"/>
            </a:schemeClr>
          </a:solidFill>
        </p:spPr>
        <p:txBody>
          <a:bodyPr wrap="square">
            <a:spAutoFit/>
          </a:bodyPr>
          <a:lstStyle/>
          <a:p>
            <a:r>
              <a:rPr lang="en-GB" sz="2400" i="1" dirty="0"/>
              <a:t>Use the box below to type in your answer click submit once you are done. </a:t>
            </a:r>
          </a:p>
        </p:txBody>
      </p:sp>
      <p:pic>
        <p:nvPicPr>
          <p:cNvPr id="13" name="Graphic 12" descr="User">
            <a:extLst>
              <a:ext uri="{FF2B5EF4-FFF2-40B4-BE49-F238E27FC236}">
                <a16:creationId xmlns:a16="http://schemas.microsoft.com/office/drawing/2014/main" id="{A699CEF2-4421-4BC3-9723-1500659DC0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1647" y="2194871"/>
            <a:ext cx="854046" cy="854046"/>
          </a:xfrm>
          <a:prstGeom prst="rect">
            <a:avLst/>
          </a:prstGeom>
        </p:spPr>
      </p:pic>
      <p:sp>
        <p:nvSpPr>
          <p:cNvPr id="14" name="Rectangle 13">
            <a:extLst>
              <a:ext uri="{FF2B5EF4-FFF2-40B4-BE49-F238E27FC236}">
                <a16:creationId xmlns:a16="http://schemas.microsoft.com/office/drawing/2014/main" id="{957E81FD-F21F-46CA-B89F-9DE9EE206917}"/>
              </a:ext>
            </a:extLst>
          </p:cNvPr>
          <p:cNvSpPr/>
          <p:nvPr/>
        </p:nvSpPr>
        <p:spPr>
          <a:xfrm>
            <a:off x="1355693" y="3593432"/>
            <a:ext cx="8382034" cy="14437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4">
            <a:extLst>
              <a:ext uri="{FF2B5EF4-FFF2-40B4-BE49-F238E27FC236}">
                <a16:creationId xmlns:a16="http://schemas.microsoft.com/office/drawing/2014/main" id="{50BC8CA2-48F2-4373-9769-745E9D7F2F72}"/>
              </a:ext>
            </a:extLst>
          </p:cNvPr>
          <p:cNvSpPr/>
          <p:nvPr/>
        </p:nvSpPr>
        <p:spPr>
          <a:xfrm>
            <a:off x="8733736" y="5172372"/>
            <a:ext cx="1195448" cy="5167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Tree>
    <p:custDataLst>
      <p:tags r:id="rId1"/>
    </p:custDataLst>
    <p:extLst>
      <p:ext uri="{BB962C8B-B14F-4D97-AF65-F5344CB8AC3E}">
        <p14:creationId xmlns:p14="http://schemas.microsoft.com/office/powerpoint/2010/main" val="1739577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0A667-94A1-4FBC-AF26-71D04322680E}"/>
              </a:ext>
            </a:extLst>
          </p:cNvPr>
          <p:cNvSpPr>
            <a:spLocks noGrp="1"/>
          </p:cNvSpPr>
          <p:nvPr>
            <p:ph type="title"/>
          </p:nvPr>
        </p:nvSpPr>
        <p:spPr/>
        <p:txBody>
          <a:bodyPr/>
          <a:lstStyle/>
          <a:p>
            <a:r>
              <a:rPr lang="en-ZA" dirty="0"/>
              <a:t>PPE for electricians</a:t>
            </a:r>
          </a:p>
        </p:txBody>
      </p:sp>
      <p:sp>
        <p:nvSpPr>
          <p:cNvPr id="3" name="Content Placeholder 2">
            <a:extLst>
              <a:ext uri="{FF2B5EF4-FFF2-40B4-BE49-F238E27FC236}">
                <a16:creationId xmlns:a16="http://schemas.microsoft.com/office/drawing/2014/main" id="{AFE3E9F9-E994-4D98-B50A-3216BD56ECF9}"/>
              </a:ext>
            </a:extLst>
          </p:cNvPr>
          <p:cNvSpPr>
            <a:spLocks noGrp="1"/>
          </p:cNvSpPr>
          <p:nvPr>
            <p:ph idx="1"/>
          </p:nvPr>
        </p:nvSpPr>
        <p:spPr>
          <a:xfrm>
            <a:off x="703957" y="1292557"/>
            <a:ext cx="9330380" cy="3654318"/>
          </a:xfrm>
        </p:spPr>
        <p:txBody>
          <a:bodyPr/>
          <a:lstStyle/>
          <a:p>
            <a:pPr marL="0" indent="0">
              <a:buNone/>
            </a:pPr>
            <a:r>
              <a:rPr lang="en-ZA" dirty="0"/>
              <a:t>Just like a firefighter needs to use PPE while they work, as an electrician you will definitely need to wear PPE! </a:t>
            </a:r>
          </a:p>
        </p:txBody>
      </p:sp>
      <p:sp>
        <p:nvSpPr>
          <p:cNvPr id="4" name="Rectangle 3">
            <a:extLst>
              <a:ext uri="{FF2B5EF4-FFF2-40B4-BE49-F238E27FC236}">
                <a16:creationId xmlns:a16="http://schemas.microsoft.com/office/drawing/2014/main" id="{CA2F4F6C-9CEC-4C7F-96FE-A0BD4860A938}"/>
              </a:ext>
            </a:extLst>
          </p:cNvPr>
          <p:cNvSpPr/>
          <p:nvPr/>
        </p:nvSpPr>
        <p:spPr>
          <a:xfrm>
            <a:off x="1355692" y="2154118"/>
            <a:ext cx="8382035" cy="830997"/>
          </a:xfrm>
          <a:prstGeom prst="rect">
            <a:avLst/>
          </a:prstGeom>
          <a:solidFill>
            <a:schemeClr val="tx2">
              <a:lumMod val="40000"/>
              <a:lumOff val="60000"/>
            </a:schemeClr>
          </a:solidFill>
        </p:spPr>
        <p:txBody>
          <a:bodyPr wrap="square">
            <a:spAutoFit/>
          </a:bodyPr>
          <a:lstStyle/>
          <a:p>
            <a:r>
              <a:rPr lang="en-GB" sz="2400" i="1" dirty="0"/>
              <a:t>Click on each of the boxes to see the reasons why electricians need to wear PPE.  </a:t>
            </a:r>
          </a:p>
        </p:txBody>
      </p:sp>
      <p:pic>
        <p:nvPicPr>
          <p:cNvPr id="5" name="Graphic 4" descr="User">
            <a:extLst>
              <a:ext uri="{FF2B5EF4-FFF2-40B4-BE49-F238E27FC236}">
                <a16:creationId xmlns:a16="http://schemas.microsoft.com/office/drawing/2014/main" id="{3F8D264D-C5D6-4AFD-9D7B-13B83B243D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1647" y="2170234"/>
            <a:ext cx="854046" cy="854046"/>
          </a:xfrm>
          <a:prstGeom prst="rect">
            <a:avLst/>
          </a:prstGeom>
        </p:spPr>
      </p:pic>
      <p:sp>
        <p:nvSpPr>
          <p:cNvPr id="6" name="Rectangle 5">
            <a:extLst>
              <a:ext uri="{FF2B5EF4-FFF2-40B4-BE49-F238E27FC236}">
                <a16:creationId xmlns:a16="http://schemas.microsoft.com/office/drawing/2014/main" id="{D7D6AEC4-0012-4C95-A0A7-799B66EC6889}"/>
              </a:ext>
            </a:extLst>
          </p:cNvPr>
          <p:cNvSpPr/>
          <p:nvPr/>
        </p:nvSpPr>
        <p:spPr>
          <a:xfrm>
            <a:off x="1852995" y="3367160"/>
            <a:ext cx="1828665" cy="9882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Reason 1 </a:t>
            </a:r>
          </a:p>
        </p:txBody>
      </p:sp>
      <p:sp>
        <p:nvSpPr>
          <p:cNvPr id="7" name="Rectangle 6">
            <a:extLst>
              <a:ext uri="{FF2B5EF4-FFF2-40B4-BE49-F238E27FC236}">
                <a16:creationId xmlns:a16="http://schemas.microsoft.com/office/drawing/2014/main" id="{6BDBA720-3AF6-4AEB-B649-F6D69907807B}"/>
              </a:ext>
            </a:extLst>
          </p:cNvPr>
          <p:cNvSpPr/>
          <p:nvPr/>
        </p:nvSpPr>
        <p:spPr>
          <a:xfrm>
            <a:off x="4114193" y="3360346"/>
            <a:ext cx="1828665" cy="9882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Reason 2 </a:t>
            </a:r>
          </a:p>
        </p:txBody>
      </p:sp>
      <p:sp>
        <p:nvSpPr>
          <p:cNvPr id="8" name="Rectangle 7">
            <a:extLst>
              <a:ext uri="{FF2B5EF4-FFF2-40B4-BE49-F238E27FC236}">
                <a16:creationId xmlns:a16="http://schemas.microsoft.com/office/drawing/2014/main" id="{9A46D1CF-E2AB-40F9-BDFE-1FB8833A62FA}"/>
              </a:ext>
            </a:extLst>
          </p:cNvPr>
          <p:cNvSpPr/>
          <p:nvPr/>
        </p:nvSpPr>
        <p:spPr>
          <a:xfrm>
            <a:off x="6375390" y="3360346"/>
            <a:ext cx="1828665" cy="9882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Reason 3 </a:t>
            </a:r>
          </a:p>
        </p:txBody>
      </p:sp>
    </p:spTree>
    <p:custDataLst>
      <p:tags r:id="rId1"/>
    </p:custDataLst>
    <p:extLst>
      <p:ext uri="{BB962C8B-B14F-4D97-AF65-F5344CB8AC3E}">
        <p14:creationId xmlns:p14="http://schemas.microsoft.com/office/powerpoint/2010/main" val="2853895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73798B-B788-4FBE-949E-9405DDC5CB95}"/>
              </a:ext>
            </a:extLst>
          </p:cNvPr>
          <p:cNvSpPr/>
          <p:nvPr/>
        </p:nvSpPr>
        <p:spPr>
          <a:xfrm>
            <a:off x="842211" y="1459831"/>
            <a:ext cx="8197516" cy="2983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200" dirty="0"/>
              <a:t>Remember: </a:t>
            </a:r>
          </a:p>
          <a:p>
            <a:pPr algn="ctr"/>
            <a:r>
              <a:rPr lang="en-ZA" sz="3200" dirty="0"/>
              <a:t>PPE is not always the best protection against certain hazards. It is always better, where possible,  to try and remove or minimise the danger. If this is not possible, PPE is your last line of defence. </a:t>
            </a:r>
          </a:p>
          <a:p>
            <a:pPr algn="ctr"/>
            <a:endParaRPr lang="en-ZA" dirty="0"/>
          </a:p>
        </p:txBody>
      </p:sp>
    </p:spTree>
    <p:custDataLst>
      <p:tags r:id="rId1"/>
    </p:custDataLst>
    <p:extLst>
      <p:ext uri="{BB962C8B-B14F-4D97-AF65-F5344CB8AC3E}">
        <p14:creationId xmlns:p14="http://schemas.microsoft.com/office/powerpoint/2010/main" val="3197121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0A667-94A1-4FBC-AF26-71D04322680E}"/>
              </a:ext>
            </a:extLst>
          </p:cNvPr>
          <p:cNvSpPr>
            <a:spLocks noGrp="1"/>
          </p:cNvSpPr>
          <p:nvPr>
            <p:ph type="title"/>
          </p:nvPr>
        </p:nvSpPr>
        <p:spPr/>
        <p:txBody>
          <a:bodyPr/>
          <a:lstStyle/>
          <a:p>
            <a:r>
              <a:rPr lang="en-ZA" dirty="0"/>
              <a:t>Correct PPE for hazard</a:t>
            </a:r>
          </a:p>
        </p:txBody>
      </p:sp>
      <p:sp>
        <p:nvSpPr>
          <p:cNvPr id="3" name="Content Placeholder 2">
            <a:extLst>
              <a:ext uri="{FF2B5EF4-FFF2-40B4-BE49-F238E27FC236}">
                <a16:creationId xmlns:a16="http://schemas.microsoft.com/office/drawing/2014/main" id="{AFE3E9F9-E994-4D98-B50A-3216BD56ECF9}"/>
              </a:ext>
            </a:extLst>
          </p:cNvPr>
          <p:cNvSpPr>
            <a:spLocks noGrp="1"/>
          </p:cNvSpPr>
          <p:nvPr>
            <p:ph idx="1"/>
          </p:nvPr>
        </p:nvSpPr>
        <p:spPr>
          <a:xfrm>
            <a:off x="703957" y="1292557"/>
            <a:ext cx="9330380" cy="3654318"/>
          </a:xfrm>
        </p:spPr>
        <p:txBody>
          <a:bodyPr/>
          <a:lstStyle/>
          <a:p>
            <a:pPr marL="0" indent="0">
              <a:buNone/>
            </a:pPr>
            <a:r>
              <a:rPr lang="en-ZA" dirty="0"/>
              <a:t>Before we take a look at the types of PPE that electricians wear, keep in mind that </a:t>
            </a:r>
            <a:r>
              <a:rPr lang="en-ZA" b="1" dirty="0"/>
              <a:t>the correct PPE should be chosen for the correct hazard</a:t>
            </a:r>
            <a:r>
              <a:rPr lang="en-ZA" dirty="0"/>
              <a:t>. For example: leather gloves are not suitable when you are working with live electricity, you would need insulated gloves. </a:t>
            </a:r>
          </a:p>
        </p:txBody>
      </p:sp>
      <p:sp>
        <p:nvSpPr>
          <p:cNvPr id="8" name="Rectangle 7">
            <a:extLst>
              <a:ext uri="{FF2B5EF4-FFF2-40B4-BE49-F238E27FC236}">
                <a16:creationId xmlns:a16="http://schemas.microsoft.com/office/drawing/2014/main" id="{9A46D1CF-E2AB-40F9-BDFE-1FB8833A62FA}"/>
              </a:ext>
            </a:extLst>
          </p:cNvPr>
          <p:cNvSpPr/>
          <p:nvPr/>
        </p:nvSpPr>
        <p:spPr>
          <a:xfrm>
            <a:off x="991236" y="3632255"/>
            <a:ext cx="1828665" cy="166927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Image 02 leather gloves </a:t>
            </a:r>
          </a:p>
        </p:txBody>
      </p:sp>
      <p:sp>
        <p:nvSpPr>
          <p:cNvPr id="9" name="Rectangle 8">
            <a:extLst>
              <a:ext uri="{FF2B5EF4-FFF2-40B4-BE49-F238E27FC236}">
                <a16:creationId xmlns:a16="http://schemas.microsoft.com/office/drawing/2014/main" id="{5BCFDE90-FD51-4786-8A52-72B1B5A08235}"/>
              </a:ext>
            </a:extLst>
          </p:cNvPr>
          <p:cNvSpPr/>
          <p:nvPr/>
        </p:nvSpPr>
        <p:spPr>
          <a:xfrm>
            <a:off x="3454238" y="3600562"/>
            <a:ext cx="1828665" cy="166927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Image 03  insulated  gloves </a:t>
            </a:r>
          </a:p>
        </p:txBody>
      </p:sp>
      <p:sp>
        <p:nvSpPr>
          <p:cNvPr id="10" name="&quot;Not Allowed&quot; Symbol 9">
            <a:extLst>
              <a:ext uri="{FF2B5EF4-FFF2-40B4-BE49-F238E27FC236}">
                <a16:creationId xmlns:a16="http://schemas.microsoft.com/office/drawing/2014/main" id="{3E03E441-9651-4AE4-B2E6-ACD6B4F5A1DD}"/>
              </a:ext>
            </a:extLst>
          </p:cNvPr>
          <p:cNvSpPr/>
          <p:nvPr/>
        </p:nvSpPr>
        <p:spPr>
          <a:xfrm>
            <a:off x="1508462" y="2790437"/>
            <a:ext cx="794212" cy="810125"/>
          </a:xfrm>
          <a:prstGeom prst="noSmoking">
            <a:avLst>
              <a:gd name="adj" fmla="val 739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1" name="Rectangle 10">
            <a:extLst>
              <a:ext uri="{FF2B5EF4-FFF2-40B4-BE49-F238E27FC236}">
                <a16:creationId xmlns:a16="http://schemas.microsoft.com/office/drawing/2014/main" id="{04BD91FA-52BB-423D-9C28-62A89E845B40}"/>
              </a:ext>
            </a:extLst>
          </p:cNvPr>
          <p:cNvSpPr/>
          <p:nvPr/>
        </p:nvSpPr>
        <p:spPr>
          <a:xfrm>
            <a:off x="6295307" y="3632254"/>
            <a:ext cx="1828665" cy="166927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Image 04 person working with live conductors </a:t>
            </a:r>
          </a:p>
        </p:txBody>
      </p:sp>
      <p:pic>
        <p:nvPicPr>
          <p:cNvPr id="13" name="Picture 12">
            <a:extLst>
              <a:ext uri="{FF2B5EF4-FFF2-40B4-BE49-F238E27FC236}">
                <a16:creationId xmlns:a16="http://schemas.microsoft.com/office/drawing/2014/main" id="{FB6E5F35-59EC-437F-8F47-05937D22BE15}"/>
              </a:ext>
            </a:extLst>
          </p:cNvPr>
          <p:cNvPicPr>
            <a:picLocks noChangeAspect="1"/>
          </p:cNvPicPr>
          <p:nvPr/>
        </p:nvPicPr>
        <p:blipFill>
          <a:blip r:embed="rId4"/>
          <a:stretch>
            <a:fillRect/>
          </a:stretch>
        </p:blipFill>
        <p:spPr>
          <a:xfrm>
            <a:off x="4013179" y="2826697"/>
            <a:ext cx="710782" cy="710782"/>
          </a:xfrm>
          <a:prstGeom prst="rect">
            <a:avLst/>
          </a:prstGeom>
        </p:spPr>
      </p:pic>
      <p:sp>
        <p:nvSpPr>
          <p:cNvPr id="4" name="Arrow: Right 3">
            <a:extLst>
              <a:ext uri="{FF2B5EF4-FFF2-40B4-BE49-F238E27FC236}">
                <a16:creationId xmlns:a16="http://schemas.microsoft.com/office/drawing/2014/main" id="{41EE7EA5-7209-4C31-A41F-97559C313AD5}"/>
              </a:ext>
            </a:extLst>
          </p:cNvPr>
          <p:cNvSpPr/>
          <p:nvPr/>
        </p:nvSpPr>
        <p:spPr>
          <a:xfrm>
            <a:off x="5427864" y="4047213"/>
            <a:ext cx="820846" cy="60429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920485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4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10139</TotalTime>
  <Words>5550</Words>
  <Application>Microsoft Office PowerPoint</Application>
  <PresentationFormat>Custom</PresentationFormat>
  <Paragraphs>709</Paragraphs>
  <Slides>48</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Courier New</vt:lpstr>
      <vt:lpstr>Open Sans</vt:lpstr>
      <vt:lpstr>Office Theme</vt:lpstr>
      <vt:lpstr>World of Electrician</vt:lpstr>
      <vt:lpstr>Personal protective equipment</vt:lpstr>
      <vt:lpstr>Introduction</vt:lpstr>
      <vt:lpstr>Firefighter example</vt:lpstr>
      <vt:lpstr>What firefighters wear</vt:lpstr>
      <vt:lpstr>Share your thoughts </vt:lpstr>
      <vt:lpstr>PPE for electricians</vt:lpstr>
      <vt:lpstr>PowerPoint Presentation</vt:lpstr>
      <vt:lpstr>Correct PPE for hazard</vt:lpstr>
      <vt:lpstr>PPE for Electricians</vt:lpstr>
      <vt:lpstr>PPE overview</vt:lpstr>
      <vt:lpstr>PPE overview</vt:lpstr>
      <vt:lpstr>Head protection </vt:lpstr>
      <vt:lpstr>Head protection </vt:lpstr>
      <vt:lpstr>Eye and face protection- safety goggles </vt:lpstr>
      <vt:lpstr>Eye and face protection- darkened safety goggles</vt:lpstr>
      <vt:lpstr>Eye and face protection </vt:lpstr>
      <vt:lpstr>Hearing protection </vt:lpstr>
      <vt:lpstr>Hearing protection </vt:lpstr>
      <vt:lpstr>Hearing protection </vt:lpstr>
      <vt:lpstr>Protective clothing- Overalls </vt:lpstr>
      <vt:lpstr>Protection against inhalation of hazardous substances- Dust mask</vt:lpstr>
      <vt:lpstr>safety harnesss</vt:lpstr>
      <vt:lpstr>Note on how to use safety harnesss</vt:lpstr>
      <vt:lpstr>Hand protection- leather gloves </vt:lpstr>
      <vt:lpstr>Hand protection- insulated gloves </vt:lpstr>
      <vt:lpstr>Foot protection-safety shoes</vt:lpstr>
      <vt:lpstr>Quiz</vt:lpstr>
      <vt:lpstr>Question 1</vt:lpstr>
      <vt:lpstr>Question 2</vt:lpstr>
      <vt:lpstr>Question 3</vt:lpstr>
      <vt:lpstr>Question 4</vt:lpstr>
      <vt:lpstr>Question 5</vt:lpstr>
      <vt:lpstr>Question 6</vt:lpstr>
      <vt:lpstr>Question 7</vt:lpstr>
      <vt:lpstr>Question 8</vt:lpstr>
      <vt:lpstr>Question 9</vt:lpstr>
      <vt:lpstr>Question 10</vt:lpstr>
      <vt:lpstr>Question 11</vt:lpstr>
      <vt:lpstr>Question 12</vt:lpstr>
      <vt:lpstr>Question 12 –Feedback </vt:lpstr>
      <vt:lpstr>Question 13</vt:lpstr>
      <vt:lpstr>Question 13 –Feedback </vt:lpstr>
      <vt:lpstr>Question 14</vt:lpstr>
      <vt:lpstr>Question 14 –Feedback </vt:lpstr>
      <vt:lpstr>Quiz Feedback </vt:lpstr>
      <vt:lpstr>MP3- 1</vt:lpstr>
      <vt:lpstr>MP3-2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609</cp:revision>
  <dcterms:created xsi:type="dcterms:W3CDTF">2018-02-02T12:07:09Z</dcterms:created>
  <dcterms:modified xsi:type="dcterms:W3CDTF">2018-11-07T10:35:08Z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