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comments/comment1.xml" ContentType="application/vnd.openxmlformats-officedocument.presentationml.comments+xml"/>
  <Override PartName="/ppt/tags/tag9.xml" ContentType="application/vnd.openxmlformats-officedocument.presentationml.tags+xml"/>
  <Override PartName="/ppt/notesSlides/notesSlide4.xml" ContentType="application/vnd.openxmlformats-officedocument.presentationml.notesSlide+xml"/>
  <Override PartName="/ppt/comments/comment2.xml" ContentType="application/vnd.openxmlformats-officedocument.presentationml.comments+xml"/>
  <Override PartName="/ppt/tags/tag10.xml" ContentType="application/vnd.openxmlformats-officedocument.presentationml.tags+xml"/>
  <Override PartName="/ppt/notesSlides/notesSlide5.xml" ContentType="application/vnd.openxmlformats-officedocument.presentationml.notesSlide+xml"/>
  <Override PartName="/ppt/comments/comment3.xml" ContentType="application/vnd.openxmlformats-officedocument.presentationml.comments+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notesSlides/notesSlide8.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comments/comment4.xml" ContentType="application/vnd.openxmlformats-officedocument.presentationml.comments+xml"/>
  <Override PartName="/ppt/tags/tag15.xml" ContentType="application/vnd.openxmlformats-officedocument.presentationml.tags+xml"/>
  <Override PartName="/ppt/notesSlides/notesSlide10.xml" ContentType="application/vnd.openxmlformats-officedocument.presentationml.notesSlide+xml"/>
  <Override PartName="/ppt/comments/comment5.xml" ContentType="application/vnd.openxmlformats-officedocument.presentationml.comments+xml"/>
  <Override PartName="/ppt/tags/tag16.xml" ContentType="application/vnd.openxmlformats-officedocument.presentationml.tags+xml"/>
  <Override PartName="/ppt/notesSlides/notesSlide11.xml" ContentType="application/vnd.openxmlformats-officedocument.presentationml.notesSlide+xml"/>
  <Override PartName="/ppt/tags/tag17.xml" ContentType="application/vnd.openxmlformats-officedocument.presentationml.tags+xml"/>
  <Override PartName="/ppt/notesSlides/notesSlide12.xml" ContentType="application/vnd.openxmlformats-officedocument.presentationml.notesSlide+xml"/>
  <Override PartName="/ppt/tags/tag18.xml" ContentType="application/vnd.openxmlformats-officedocument.presentationml.tags+xml"/>
  <Override PartName="/ppt/notesSlides/notesSlide13.xml" ContentType="application/vnd.openxmlformats-officedocument.presentationml.notesSlide+xml"/>
  <Override PartName="/ppt/tags/tag19.xml" ContentType="application/vnd.openxmlformats-officedocument.presentationml.tags+xml"/>
  <Override PartName="/ppt/notesSlides/notesSlide14.xml" ContentType="application/vnd.openxmlformats-officedocument.presentationml.notesSlide+xml"/>
  <Override PartName="/ppt/tags/tag20.xml" ContentType="application/vnd.openxmlformats-officedocument.presentationml.tags+xml"/>
  <Override PartName="/ppt/notesSlides/notesSlide15.xml" ContentType="application/vnd.openxmlformats-officedocument.presentationml.notesSlide+xml"/>
  <Override PartName="/ppt/tags/tag21.xml" ContentType="application/vnd.openxmlformats-officedocument.presentationml.tags+xml"/>
  <Override PartName="/ppt/notesSlides/notesSlide16.xml" ContentType="application/vnd.openxmlformats-officedocument.presentationml.notesSlide+xml"/>
  <Override PartName="/ppt/tags/tag22.xml" ContentType="application/vnd.openxmlformats-officedocument.presentationml.tags+xml"/>
  <Override PartName="/ppt/notesSlides/notesSlide17.xml" ContentType="application/vnd.openxmlformats-officedocument.presentationml.notesSlide+xml"/>
  <Override PartName="/ppt/tags/tag23.xml" ContentType="application/vnd.openxmlformats-officedocument.presentationml.tags+xml"/>
  <Override PartName="/ppt/notesSlides/notesSlide18.xml" ContentType="application/vnd.openxmlformats-officedocument.presentationml.notesSlide+xml"/>
  <Override PartName="/ppt/tags/tag24.xml" ContentType="application/vnd.openxmlformats-officedocument.presentationml.tags+xml"/>
  <Override PartName="/ppt/notesSlides/notesSlide19.xml" ContentType="application/vnd.openxmlformats-officedocument.presentationml.notesSlide+xml"/>
  <Override PartName="/ppt/tags/tag25.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24"/>
  </p:notesMasterIdLst>
  <p:sldIdLst>
    <p:sldId id="256" r:id="rId2"/>
    <p:sldId id="278" r:id="rId3"/>
    <p:sldId id="291" r:id="rId4"/>
    <p:sldId id="317" r:id="rId5"/>
    <p:sldId id="300" r:id="rId6"/>
    <p:sldId id="301" r:id="rId7"/>
    <p:sldId id="302" r:id="rId8"/>
    <p:sldId id="299" r:id="rId9"/>
    <p:sldId id="303" r:id="rId10"/>
    <p:sldId id="304" r:id="rId11"/>
    <p:sldId id="306" r:id="rId12"/>
    <p:sldId id="307" r:id="rId13"/>
    <p:sldId id="308" r:id="rId14"/>
    <p:sldId id="309" r:id="rId15"/>
    <p:sldId id="318" r:id="rId16"/>
    <p:sldId id="310" r:id="rId17"/>
    <p:sldId id="311" r:id="rId18"/>
    <p:sldId id="312" r:id="rId19"/>
    <p:sldId id="313" r:id="rId20"/>
    <p:sldId id="314" r:id="rId21"/>
    <p:sldId id="315" r:id="rId22"/>
    <p:sldId id="316" r:id="rId23"/>
  </p:sldIdLst>
  <p:sldSz cx="10239375" cy="5759450"/>
  <p:notesSz cx="6858000" cy="9144000"/>
  <p:custDataLst>
    <p:tags r:id="rId2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278"/>
            <p14:sldId id="291"/>
            <p14:sldId id="317"/>
            <p14:sldId id="300"/>
            <p14:sldId id="301"/>
            <p14:sldId id="302"/>
            <p14:sldId id="299"/>
            <p14:sldId id="303"/>
            <p14:sldId id="304"/>
            <p14:sldId id="306"/>
            <p14:sldId id="307"/>
            <p14:sldId id="308"/>
            <p14:sldId id="309"/>
            <p14:sldId id="318"/>
            <p14:sldId id="310"/>
            <p14:sldId id="311"/>
            <p14:sldId id="312"/>
            <p14:sldId id="313"/>
            <p14:sldId id="314"/>
            <p14:sldId id="315"/>
            <p14:sldId id="316"/>
          </p14:sldIdLst>
        </p14:section>
        <p14:section name="Appendix" id="{61A5EB1E-5BAC-224D-8F20-5D1D8E086C2B}">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7" clrIdx="0">
    <p:extLst/>
  </p:cmAuthor>
  <p:cmAuthor id="2" name="Benita Gomes" initials="BG" lastIdx="9"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3"/>
    <p:restoredTop sz="85798" autoAdjust="0"/>
  </p:normalViewPr>
  <p:slideViewPr>
    <p:cSldViewPr snapToGrid="0" snapToObjects="1">
      <p:cViewPr varScale="1">
        <p:scale>
          <a:sx n="73" d="100"/>
          <a:sy n="73" d="100"/>
        </p:scale>
        <p:origin x="2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8-11-06T14:27:12.460" idx="5">
    <p:pos x="2084" y="1148"/>
    <p:text>This is an example of the type of image that should be used.</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8-11-06T14:30:54.413" idx="6">
    <p:pos x="910" y="1394"/>
    <p:text>Use same image as on previous slide.</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18-11-06T14:46:14.296" idx="7">
    <p:pos x="10" y="10"/>
    <p:text>Use Image 01 here</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18-11-06T14:52:15.021" idx="8">
    <p:pos x="1769" y="1448"/>
    <p:text>Images must be created</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18-11-06T14:53:19.700" idx="9">
    <p:pos x="6291" y="1561"/>
    <p:text>Same images from pervious slide can be used here.</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07/11/2018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596646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When learner clicks on “Go back” they should be taken to Slide 11.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Drag and drop 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solidFill>
                  <a:schemeClr val="tx1"/>
                </a:solidFill>
              </a:rPr>
              <a:t>There is a fire hydrant in this area. (Square frame)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solidFill>
                  <a:schemeClr val="tx1"/>
                </a:solidFill>
              </a:rPr>
              <a:t>No eating in this area (Circular sign with diagonal line) </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solidFill>
                  <a:schemeClr val="tx1"/>
                </a:solidFill>
              </a:rPr>
              <a:t>You must wear safety gloves (circular disk)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solidFill>
                  <a:schemeClr val="tx1"/>
                </a:solidFill>
              </a:rPr>
              <a:t>Here is an emergency exit (square)</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solidFill>
                  <a:schemeClr val="tx1"/>
                </a:solidFill>
              </a:rPr>
              <a:t>There are poisonous liquids in this area (triangular sign)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a:t>
            </a:r>
            <a:r>
              <a:rPr lang="en-US" b="0" dirty="0"/>
              <a:t>Well done! You clearly understand the 5 categories for signs. (Take learner to Slide14)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incorrect: </a:t>
            </a:r>
            <a:r>
              <a:rPr lang="en-US" b="0" dirty="0"/>
              <a:t>Oops, not quite. On the next slide you will see the correct shapes for each type of information. (Take learner to Slide13)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2573892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When learner clicks on “Go back” they should be taken to Slide 11.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Drag and drop 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solidFill>
                  <a:schemeClr val="tx1"/>
                </a:solidFill>
              </a:rPr>
              <a:t>There is a fire hydrant in this area. (Square frame)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solidFill>
                  <a:schemeClr val="tx1"/>
                </a:solidFill>
              </a:rPr>
              <a:t>No eating in this area (Circular sign with diagonal line) </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solidFill>
                  <a:schemeClr val="tx1"/>
                </a:solidFill>
              </a:rPr>
              <a:t>You must wear safety gloves (circular disk)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solidFill>
                  <a:schemeClr val="tx1"/>
                </a:solidFill>
              </a:rPr>
              <a:t>Here is an emergency exit (square)</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solidFill>
                  <a:schemeClr val="tx1"/>
                </a:solidFill>
              </a:rPr>
              <a:t>There are poisonous liquids in this area (triangular sign)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a:t>
            </a:r>
            <a:r>
              <a:rPr lang="en-US" b="0" dirty="0"/>
              <a:t>Well done! You clearly understand the 5 categories for signs. (Take learner to Slide14)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incorrect: </a:t>
            </a:r>
            <a:r>
              <a:rPr lang="en-US" b="0" dirty="0"/>
              <a:t>Oops, not quite. On the next slide you will see the correct shapes for each type of information. (Take learner to Slide13)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1650180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Dropdown box, choose correct answer.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Image 1: Fire extinguisher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Image 2 Fire hose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Image 3: </a:t>
            </a:r>
            <a:r>
              <a:rPr lang="en-ZA" sz="1200" b="0" i="0" kern="1200" dirty="0">
                <a:solidFill>
                  <a:schemeClr val="tx1"/>
                </a:solidFill>
                <a:effectLst/>
                <a:latin typeface="+mn-lt"/>
                <a:ea typeface="+mn-ea"/>
                <a:cs typeface="+mn-cs"/>
              </a:rPr>
              <a:t>Fires And Open Flames Prohibited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Image 4: </a:t>
            </a:r>
            <a:r>
              <a:rPr lang="en-US" b="0" dirty="0"/>
              <a:t>Hardhat must be worn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 if correct: Well done you chose the correct labels for the safety signs. (Learner to be taken to Slide 16)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 in incorrect: Oops not quite. On the next page you will see the correct labels for each sign. (Learner to be taken to Slide 15)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29693098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Dropdown box, choose correct answer.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Image 1: Fire extinguisher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Image 2 Fire hose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Image 3: </a:t>
            </a:r>
            <a:r>
              <a:rPr lang="en-ZA" sz="1200" b="0" i="0" kern="1200" dirty="0">
                <a:solidFill>
                  <a:schemeClr val="tx1"/>
                </a:solidFill>
                <a:effectLst/>
                <a:latin typeface="+mn-lt"/>
                <a:ea typeface="+mn-ea"/>
                <a:cs typeface="+mn-cs"/>
              </a:rPr>
              <a:t>Fires And Open Flames Prohibited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Image 4: </a:t>
            </a:r>
            <a:r>
              <a:rPr lang="en-US" b="0" dirty="0"/>
              <a:t>Hardhat must be worn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 if correct: Well done you chose the correct labels for the safety signs. (Learner to be taken to Slide 16)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 in incorrect: Oops not quite. On the next page you will see the correct labels for each sign. (Learner to be taken to Slide 15)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3703680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is in italics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are correct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Feedbaci</a:t>
            </a:r>
            <a:r>
              <a:rPr lang="en-US" b="1" dirty="0"/>
              <a:t> if incorrect. Not quite. This sign falls under the Square frame category. </a:t>
            </a:r>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504413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is in italics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are correct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Feedbaci</a:t>
            </a:r>
            <a:r>
              <a:rPr lang="en-US" b="1" dirty="0"/>
              <a:t> if incorrect. Not quite. This category means information sign for location of fire equipment. </a:t>
            </a:r>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480042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Multiple choice.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Correct answer is in italics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have correctly interpreted this sign.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Feedbaci</a:t>
            </a:r>
            <a:r>
              <a:rPr lang="en-US" b="1" dirty="0"/>
              <a:t> if incorrect. Not quite. Since this sign is showing the </a:t>
            </a:r>
            <a:r>
              <a:rPr lang="en-US" b="1" dirty="0" err="1"/>
              <a:t>the</a:t>
            </a:r>
            <a:r>
              <a:rPr lang="en-US" b="1" dirty="0"/>
              <a:t> location of fire equipment. </a:t>
            </a:r>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9184254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Drag and drop 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Image 1- Warning of explosion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Image 2- Drinking of water is prohibited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Image 3- First aid equipment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Image 4- Warning of electrical shock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Feedback if correct- Well done, you know your signs!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Feedbaci</a:t>
            </a:r>
            <a:r>
              <a:rPr lang="en-US" b="1" dirty="0"/>
              <a:t> if incorrect- Oops not quite right. Here are the correct labels for each of these signs (Take then to slide 19)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7667322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Drag and drop 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5679896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content development: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Create a list of common signs for electricians and hyperlink here.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When learner clicks on “See list” they should be able to download list (see notes for Content Development)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When learner clicks on “See image” they should be taken to slide 21.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3457848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36124768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3834942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Textbox for the learner to be able to type and then click submit. </a:t>
            </a:r>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2602011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Textbox for the learner to be able to type and then click submit.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2594001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Textbox for the learner to be able to type and then click submit.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2968820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3305147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510477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1865119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When the learner clicks on the blocks the following information should appear: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Triangular signs- </a:t>
            </a:r>
            <a:r>
              <a:rPr lang="en-US" b="0" dirty="0"/>
              <a:t>Warn against certain hazards in the environment</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Circular Disks- </a:t>
            </a:r>
            <a:r>
              <a:rPr lang="en-US" b="0" dirty="0"/>
              <a:t>Tells people they must use Personal Protection Equipment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Square frame- </a:t>
            </a:r>
            <a:r>
              <a:rPr lang="en-US" b="0" dirty="0"/>
              <a:t>Information sign for location of fire equipment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Circular sign with diagonal line- </a:t>
            </a:r>
            <a:r>
              <a:rPr lang="en-US" b="0" dirty="0"/>
              <a:t>Prohibit certain actions or things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Square</a:t>
            </a:r>
            <a:r>
              <a:rPr lang="en-US" b="0" dirty="0"/>
              <a:t>- Information sign for direction and location of first aid and emergency exits.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3641404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F1C88939-0BE3-4606-8871-2FCB7620E4F8}"/>
              </a:ext>
            </a:extLst>
          </p:cNvPr>
          <p:cNvSpPr/>
          <p:nvPr userDrawn="1"/>
        </p:nvSpPr>
        <p:spPr>
          <a:xfrm>
            <a:off x="140360" y="5049617"/>
            <a:ext cx="10099015" cy="57708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05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11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11/7/2018</a:t>
            </a:fld>
            <a:endParaRPr lang="en-US" dirty="0"/>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custDataLst>
      <p:tags r:id="rId18"/>
    </p:custDataLst>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comments" Target="../comments/comment4.xml"/><Relationship Id="rId5" Type="http://schemas.openxmlformats.org/officeDocument/2006/relationships/image" Target="../media/image4.sv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comments" Target="../comments/comment5.xml"/><Relationship Id="rId5" Type="http://schemas.openxmlformats.org/officeDocument/2006/relationships/image" Target="../media/image4.sv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image" Target="../media/image4.sv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12.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13.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8.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9.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notesSlide" Target="../notesSlides/notesSlide17.xml"/><Relationship Id="rId7"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22.xml"/><Relationship Id="rId6" Type="http://schemas.openxmlformats.org/officeDocument/2006/relationships/image" Target="../media/image10.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2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4.xml"/><Relationship Id="rId5" Type="http://schemas.openxmlformats.org/officeDocument/2006/relationships/image" Target="../media/image4.sv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notesSlide" Target="../notesSlides/notesSlide20.xml"/><Relationship Id="rId7"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25.xml"/><Relationship Id="rId6" Type="http://schemas.openxmlformats.org/officeDocument/2006/relationships/image" Target="../media/image5.png"/><Relationship Id="rId11" Type="http://schemas.openxmlformats.org/officeDocument/2006/relationships/image" Target="../media/image16.png"/><Relationship Id="rId5" Type="http://schemas.openxmlformats.org/officeDocument/2006/relationships/image" Target="../media/image4.svg"/><Relationship Id="rId10" Type="http://schemas.openxmlformats.org/officeDocument/2006/relationships/image" Target="../media/image15.png"/><Relationship Id="rId4" Type="http://schemas.openxmlformats.org/officeDocument/2006/relationships/image" Target="../media/image3.png"/><Relationship Id="rId9"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comments" Target="../comments/commen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comments" Target="../comments/commen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comments" Target="../comments/comment3.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World of Electrician</a:t>
            </a:r>
          </a:p>
        </p:txBody>
      </p:sp>
      <p:sp>
        <p:nvSpPr>
          <p:cNvPr id="3" name="Subtitle 2"/>
          <p:cNvSpPr>
            <a:spLocks noGrp="1"/>
          </p:cNvSpPr>
          <p:nvPr>
            <p:ph type="subTitle" idx="1"/>
          </p:nvPr>
        </p:nvSpPr>
        <p:spPr/>
        <p:txBody>
          <a:bodyPr/>
          <a:lstStyle/>
          <a:p>
            <a:r>
              <a:rPr lang="en-GB" dirty="0"/>
              <a:t>Topic 2- General Basic Safety</a:t>
            </a:r>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Why do we have safety signs?</a:t>
            </a:r>
          </a:p>
        </p:txBody>
      </p:sp>
      <p:sp>
        <p:nvSpPr>
          <p:cNvPr id="3" name="Content Placeholder 2"/>
          <p:cNvSpPr>
            <a:spLocks noGrp="1"/>
          </p:cNvSpPr>
          <p:nvPr>
            <p:ph idx="1"/>
          </p:nvPr>
        </p:nvSpPr>
        <p:spPr>
          <a:xfrm>
            <a:off x="518900" y="1256757"/>
            <a:ext cx="6757554" cy="937804"/>
          </a:xfrm>
        </p:spPr>
        <p:txBody>
          <a:bodyPr>
            <a:noAutofit/>
          </a:bodyPr>
          <a:lstStyle/>
          <a:p>
            <a:pPr marL="0" indent="0">
              <a:buNone/>
            </a:pPr>
            <a:r>
              <a:rPr lang="en-GB" dirty="0"/>
              <a:t>Safety signs are there to protect workers and to warn them if they are going to be exposed to danger. To make sure that all workers can easily understand and follow the warnings, the South African Bureau of Standards has designed a set of safety signs that are easy to identify.  </a:t>
            </a:r>
          </a:p>
          <a:p>
            <a:endParaRPr lang="en-GB" dirty="0"/>
          </a:p>
        </p:txBody>
      </p:sp>
      <p:pic>
        <p:nvPicPr>
          <p:cNvPr id="6" name="Picture 5">
            <a:extLst>
              <a:ext uri="{FF2B5EF4-FFF2-40B4-BE49-F238E27FC236}">
                <a16:creationId xmlns:a16="http://schemas.microsoft.com/office/drawing/2014/main" id="{F988B226-DFB5-44A0-BC17-B9F773580DF0}"/>
              </a:ext>
            </a:extLst>
          </p:cNvPr>
          <p:cNvPicPr>
            <a:picLocks noChangeAspect="1"/>
          </p:cNvPicPr>
          <p:nvPr/>
        </p:nvPicPr>
        <p:blipFill>
          <a:blip r:embed="rId4"/>
          <a:stretch>
            <a:fillRect/>
          </a:stretch>
        </p:blipFill>
        <p:spPr>
          <a:xfrm>
            <a:off x="3418499" y="3242724"/>
            <a:ext cx="3673348" cy="1515256"/>
          </a:xfrm>
          <a:prstGeom prst="rect">
            <a:avLst/>
          </a:prstGeom>
        </p:spPr>
      </p:pic>
      <p:sp>
        <p:nvSpPr>
          <p:cNvPr id="7" name="Rectangle 6">
            <a:extLst>
              <a:ext uri="{FF2B5EF4-FFF2-40B4-BE49-F238E27FC236}">
                <a16:creationId xmlns:a16="http://schemas.microsoft.com/office/drawing/2014/main" id="{CCBF8466-8D40-4FEF-ACD1-491A7907AB6E}"/>
              </a:ext>
            </a:extLst>
          </p:cNvPr>
          <p:cNvSpPr/>
          <p:nvPr/>
        </p:nvSpPr>
        <p:spPr>
          <a:xfrm>
            <a:off x="4572586" y="4502693"/>
            <a:ext cx="1694873" cy="7675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02 SABS logo </a:t>
            </a:r>
          </a:p>
        </p:txBody>
      </p:sp>
    </p:spTree>
    <p:custDataLst>
      <p:tags r:id="rId1"/>
    </p:custDataLst>
    <p:extLst>
      <p:ext uri="{BB962C8B-B14F-4D97-AF65-F5344CB8AC3E}">
        <p14:creationId xmlns:p14="http://schemas.microsoft.com/office/powerpoint/2010/main" val="3519524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How to read a safety sign</a:t>
            </a:r>
          </a:p>
        </p:txBody>
      </p:sp>
      <p:sp>
        <p:nvSpPr>
          <p:cNvPr id="3" name="Content Placeholder 2"/>
          <p:cNvSpPr>
            <a:spLocks noGrp="1"/>
          </p:cNvSpPr>
          <p:nvPr>
            <p:ph idx="1"/>
          </p:nvPr>
        </p:nvSpPr>
        <p:spPr>
          <a:xfrm>
            <a:off x="518900" y="1256757"/>
            <a:ext cx="9152042" cy="937804"/>
          </a:xfrm>
        </p:spPr>
        <p:txBody>
          <a:bodyPr>
            <a:noAutofit/>
          </a:bodyPr>
          <a:lstStyle/>
          <a:p>
            <a:pPr marL="0" indent="0">
              <a:buNone/>
            </a:pPr>
            <a:r>
              <a:rPr lang="en-GB" dirty="0"/>
              <a:t>There are 5 categories of signs. </a:t>
            </a:r>
          </a:p>
        </p:txBody>
      </p:sp>
      <p:sp>
        <p:nvSpPr>
          <p:cNvPr id="5" name="Rectangle 4">
            <a:extLst>
              <a:ext uri="{FF2B5EF4-FFF2-40B4-BE49-F238E27FC236}">
                <a16:creationId xmlns:a16="http://schemas.microsoft.com/office/drawing/2014/main" id="{74C28CDC-64DF-4707-8018-9B527A1CE8A3}"/>
              </a:ext>
            </a:extLst>
          </p:cNvPr>
          <p:cNvSpPr/>
          <p:nvPr/>
        </p:nvSpPr>
        <p:spPr>
          <a:xfrm>
            <a:off x="1338441" y="1821896"/>
            <a:ext cx="7697072" cy="461665"/>
          </a:xfrm>
          <a:prstGeom prst="rect">
            <a:avLst/>
          </a:prstGeom>
          <a:solidFill>
            <a:schemeClr val="tx2">
              <a:lumMod val="40000"/>
              <a:lumOff val="60000"/>
            </a:schemeClr>
          </a:solidFill>
        </p:spPr>
        <p:txBody>
          <a:bodyPr wrap="square">
            <a:spAutoFit/>
          </a:bodyPr>
          <a:lstStyle/>
          <a:p>
            <a:r>
              <a:rPr lang="en-GB" sz="2400" i="1" dirty="0"/>
              <a:t>Click on each block below to read more about each category. </a:t>
            </a:r>
          </a:p>
        </p:txBody>
      </p:sp>
      <p:pic>
        <p:nvPicPr>
          <p:cNvPr id="6" name="Graphic 5" descr="User">
            <a:extLst>
              <a:ext uri="{FF2B5EF4-FFF2-40B4-BE49-F238E27FC236}">
                <a16:creationId xmlns:a16="http://schemas.microsoft.com/office/drawing/2014/main" id="{CBEE71C2-0F0D-476E-B0EF-8ECF9590E48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84395" y="1838012"/>
            <a:ext cx="784255" cy="854046"/>
          </a:xfrm>
          <a:prstGeom prst="rect">
            <a:avLst/>
          </a:prstGeom>
        </p:spPr>
      </p:pic>
      <p:sp>
        <p:nvSpPr>
          <p:cNvPr id="7" name="Rectangle 6">
            <a:extLst>
              <a:ext uri="{FF2B5EF4-FFF2-40B4-BE49-F238E27FC236}">
                <a16:creationId xmlns:a16="http://schemas.microsoft.com/office/drawing/2014/main" id="{3B5EF3A1-C8BC-4578-B7A2-3AE3413CA634}"/>
              </a:ext>
            </a:extLst>
          </p:cNvPr>
          <p:cNvSpPr/>
          <p:nvPr/>
        </p:nvSpPr>
        <p:spPr>
          <a:xfrm>
            <a:off x="913538" y="2685592"/>
            <a:ext cx="2182161" cy="12845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Triangular Signs</a:t>
            </a:r>
          </a:p>
          <a:p>
            <a:pPr algn="ctr"/>
            <a:endParaRPr lang="en-ZA" dirty="0">
              <a:solidFill>
                <a:schemeClr val="tx1"/>
              </a:solidFill>
            </a:endParaRPr>
          </a:p>
          <a:p>
            <a:pPr algn="ctr"/>
            <a:endParaRPr lang="en-ZA" dirty="0">
              <a:solidFill>
                <a:schemeClr val="tx1"/>
              </a:solidFill>
            </a:endParaRPr>
          </a:p>
        </p:txBody>
      </p:sp>
      <p:sp>
        <p:nvSpPr>
          <p:cNvPr id="8" name="Rectangle 7">
            <a:extLst>
              <a:ext uri="{FF2B5EF4-FFF2-40B4-BE49-F238E27FC236}">
                <a16:creationId xmlns:a16="http://schemas.microsoft.com/office/drawing/2014/main" id="{A6AE6B54-D724-47A1-A36D-63939EA1DE55}"/>
              </a:ext>
            </a:extLst>
          </p:cNvPr>
          <p:cNvSpPr/>
          <p:nvPr/>
        </p:nvSpPr>
        <p:spPr>
          <a:xfrm>
            <a:off x="2245042" y="4196552"/>
            <a:ext cx="2182161" cy="12845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Circular sign with diagonal line</a:t>
            </a:r>
          </a:p>
          <a:p>
            <a:pPr algn="ctr"/>
            <a:endParaRPr lang="en-ZA" dirty="0">
              <a:solidFill>
                <a:schemeClr val="tx1"/>
              </a:solidFill>
            </a:endParaRPr>
          </a:p>
          <a:p>
            <a:pPr algn="ctr"/>
            <a:endParaRPr lang="en-ZA" dirty="0">
              <a:solidFill>
                <a:schemeClr val="tx1"/>
              </a:solidFill>
            </a:endParaRPr>
          </a:p>
        </p:txBody>
      </p:sp>
      <p:sp>
        <p:nvSpPr>
          <p:cNvPr id="9" name="Rectangle 8">
            <a:extLst>
              <a:ext uri="{FF2B5EF4-FFF2-40B4-BE49-F238E27FC236}">
                <a16:creationId xmlns:a16="http://schemas.microsoft.com/office/drawing/2014/main" id="{9A9C3C77-2EAA-4A9C-AA34-0B2B11CB4827}"/>
              </a:ext>
            </a:extLst>
          </p:cNvPr>
          <p:cNvSpPr/>
          <p:nvPr/>
        </p:nvSpPr>
        <p:spPr>
          <a:xfrm>
            <a:off x="5371711" y="4188403"/>
            <a:ext cx="2182161" cy="12845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Square</a:t>
            </a:r>
          </a:p>
          <a:p>
            <a:pPr algn="ctr"/>
            <a:endParaRPr lang="en-ZA" dirty="0">
              <a:solidFill>
                <a:schemeClr val="tx1"/>
              </a:solidFill>
            </a:endParaRPr>
          </a:p>
          <a:p>
            <a:pPr algn="ctr"/>
            <a:endParaRPr lang="en-ZA" dirty="0">
              <a:solidFill>
                <a:schemeClr val="tx1"/>
              </a:solidFill>
            </a:endParaRPr>
          </a:p>
        </p:txBody>
      </p:sp>
      <p:sp>
        <p:nvSpPr>
          <p:cNvPr id="10" name="Rectangle 9">
            <a:extLst>
              <a:ext uri="{FF2B5EF4-FFF2-40B4-BE49-F238E27FC236}">
                <a16:creationId xmlns:a16="http://schemas.microsoft.com/office/drawing/2014/main" id="{8ED2227D-B26D-4914-A1B8-BAD7D40289F4}"/>
              </a:ext>
            </a:extLst>
          </p:cNvPr>
          <p:cNvSpPr/>
          <p:nvPr/>
        </p:nvSpPr>
        <p:spPr>
          <a:xfrm>
            <a:off x="3614512" y="2678694"/>
            <a:ext cx="2182161" cy="12845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Circular Disks</a:t>
            </a:r>
          </a:p>
          <a:p>
            <a:pPr algn="ctr"/>
            <a:endParaRPr lang="en-ZA" dirty="0">
              <a:solidFill>
                <a:schemeClr val="tx1"/>
              </a:solidFill>
            </a:endParaRPr>
          </a:p>
          <a:p>
            <a:pPr algn="ctr"/>
            <a:endParaRPr lang="en-ZA" dirty="0">
              <a:solidFill>
                <a:schemeClr val="tx1"/>
              </a:solidFill>
            </a:endParaRPr>
          </a:p>
        </p:txBody>
      </p:sp>
      <p:sp>
        <p:nvSpPr>
          <p:cNvPr id="11" name="Rectangle 10">
            <a:extLst>
              <a:ext uri="{FF2B5EF4-FFF2-40B4-BE49-F238E27FC236}">
                <a16:creationId xmlns:a16="http://schemas.microsoft.com/office/drawing/2014/main" id="{8B89F9FC-DCC9-44F2-9D08-FAC673D29A05}"/>
              </a:ext>
            </a:extLst>
          </p:cNvPr>
          <p:cNvSpPr/>
          <p:nvPr/>
        </p:nvSpPr>
        <p:spPr>
          <a:xfrm>
            <a:off x="6379318" y="2678693"/>
            <a:ext cx="2182161" cy="12845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Square frame</a:t>
            </a:r>
          </a:p>
          <a:p>
            <a:pPr algn="ctr"/>
            <a:endParaRPr lang="en-ZA" dirty="0">
              <a:solidFill>
                <a:schemeClr val="tx1"/>
              </a:solidFill>
            </a:endParaRPr>
          </a:p>
          <a:p>
            <a:pPr algn="ctr"/>
            <a:endParaRPr lang="en-ZA" dirty="0">
              <a:solidFill>
                <a:schemeClr val="tx1"/>
              </a:solidFill>
            </a:endParaRPr>
          </a:p>
        </p:txBody>
      </p:sp>
      <p:sp>
        <p:nvSpPr>
          <p:cNvPr id="15" name="Flowchart: Extract 14">
            <a:extLst>
              <a:ext uri="{FF2B5EF4-FFF2-40B4-BE49-F238E27FC236}">
                <a16:creationId xmlns:a16="http://schemas.microsoft.com/office/drawing/2014/main" id="{CE1B2F3C-595C-41F5-A0D2-9A6C9E4298A2}"/>
              </a:ext>
            </a:extLst>
          </p:cNvPr>
          <p:cNvSpPr/>
          <p:nvPr/>
        </p:nvSpPr>
        <p:spPr>
          <a:xfrm>
            <a:off x="1713296" y="3277134"/>
            <a:ext cx="582644" cy="535185"/>
          </a:xfrm>
          <a:prstGeom prst="flowChartExtra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6" name="Oval 15">
            <a:extLst>
              <a:ext uri="{FF2B5EF4-FFF2-40B4-BE49-F238E27FC236}">
                <a16:creationId xmlns:a16="http://schemas.microsoft.com/office/drawing/2014/main" id="{E6353AA8-55E4-4EF3-B29C-8C065A83EBBF}"/>
              </a:ext>
            </a:extLst>
          </p:cNvPr>
          <p:cNvSpPr/>
          <p:nvPr/>
        </p:nvSpPr>
        <p:spPr>
          <a:xfrm>
            <a:off x="4427203" y="3257748"/>
            <a:ext cx="631630" cy="6259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7" name="Rectangle 16">
            <a:extLst>
              <a:ext uri="{FF2B5EF4-FFF2-40B4-BE49-F238E27FC236}">
                <a16:creationId xmlns:a16="http://schemas.microsoft.com/office/drawing/2014/main" id="{8548B869-06A6-4216-BEC0-62141F8A8A14}"/>
              </a:ext>
            </a:extLst>
          </p:cNvPr>
          <p:cNvSpPr/>
          <p:nvPr/>
        </p:nvSpPr>
        <p:spPr>
          <a:xfrm>
            <a:off x="7239236" y="3242250"/>
            <a:ext cx="629272" cy="627681"/>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8" name="&quot;Not Allowed&quot; Symbol 17">
            <a:extLst>
              <a:ext uri="{FF2B5EF4-FFF2-40B4-BE49-F238E27FC236}">
                <a16:creationId xmlns:a16="http://schemas.microsoft.com/office/drawing/2014/main" id="{4A824E72-4F31-4F1B-883C-EA48777E2F9D}"/>
              </a:ext>
            </a:extLst>
          </p:cNvPr>
          <p:cNvSpPr/>
          <p:nvPr/>
        </p:nvSpPr>
        <p:spPr>
          <a:xfrm>
            <a:off x="3076042" y="4850968"/>
            <a:ext cx="628053" cy="601843"/>
          </a:xfrm>
          <a:prstGeom prst="noSmoking">
            <a:avLst>
              <a:gd name="adj" fmla="val 95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19" name="Rectangle 18">
            <a:extLst>
              <a:ext uri="{FF2B5EF4-FFF2-40B4-BE49-F238E27FC236}">
                <a16:creationId xmlns:a16="http://schemas.microsoft.com/office/drawing/2014/main" id="{AA6BC341-46E2-4805-A85E-70F530951D95}"/>
              </a:ext>
            </a:extLst>
          </p:cNvPr>
          <p:cNvSpPr/>
          <p:nvPr/>
        </p:nvSpPr>
        <p:spPr>
          <a:xfrm>
            <a:off x="6148155" y="4727504"/>
            <a:ext cx="629272" cy="627681"/>
          </a:xfrm>
          <a:prstGeom prst="rect">
            <a:avLst/>
          </a:prstGeom>
          <a:solidFill>
            <a:schemeClr val="accent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0" name="Rectangle 19">
            <a:extLst>
              <a:ext uri="{FF2B5EF4-FFF2-40B4-BE49-F238E27FC236}">
                <a16:creationId xmlns:a16="http://schemas.microsoft.com/office/drawing/2014/main" id="{62994666-17E2-4B89-9FD6-DA80A8C6E5C6}"/>
              </a:ext>
            </a:extLst>
          </p:cNvPr>
          <p:cNvSpPr/>
          <p:nvPr/>
        </p:nvSpPr>
        <p:spPr>
          <a:xfrm>
            <a:off x="1338441" y="2298655"/>
            <a:ext cx="1469795" cy="614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03</a:t>
            </a:r>
          </a:p>
        </p:txBody>
      </p:sp>
      <p:sp>
        <p:nvSpPr>
          <p:cNvPr id="26" name="Rectangle 25">
            <a:extLst>
              <a:ext uri="{FF2B5EF4-FFF2-40B4-BE49-F238E27FC236}">
                <a16:creationId xmlns:a16="http://schemas.microsoft.com/office/drawing/2014/main" id="{7755A4E8-802E-4FD2-B820-AA04E1891CEF}"/>
              </a:ext>
            </a:extLst>
          </p:cNvPr>
          <p:cNvSpPr/>
          <p:nvPr/>
        </p:nvSpPr>
        <p:spPr>
          <a:xfrm>
            <a:off x="4008120" y="2298655"/>
            <a:ext cx="1469795" cy="614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04</a:t>
            </a:r>
          </a:p>
        </p:txBody>
      </p:sp>
      <p:sp>
        <p:nvSpPr>
          <p:cNvPr id="27" name="Rectangle 26">
            <a:extLst>
              <a:ext uri="{FF2B5EF4-FFF2-40B4-BE49-F238E27FC236}">
                <a16:creationId xmlns:a16="http://schemas.microsoft.com/office/drawing/2014/main" id="{668610F1-666D-402C-BAAA-E8344B31C471}"/>
              </a:ext>
            </a:extLst>
          </p:cNvPr>
          <p:cNvSpPr/>
          <p:nvPr/>
        </p:nvSpPr>
        <p:spPr>
          <a:xfrm>
            <a:off x="6777427" y="2283561"/>
            <a:ext cx="1469795" cy="614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05</a:t>
            </a:r>
          </a:p>
        </p:txBody>
      </p:sp>
      <p:sp>
        <p:nvSpPr>
          <p:cNvPr id="28" name="Rectangle 27">
            <a:extLst>
              <a:ext uri="{FF2B5EF4-FFF2-40B4-BE49-F238E27FC236}">
                <a16:creationId xmlns:a16="http://schemas.microsoft.com/office/drawing/2014/main" id="{EC481DA7-2F1E-429F-B8AF-B9D53A950070}"/>
              </a:ext>
            </a:extLst>
          </p:cNvPr>
          <p:cNvSpPr/>
          <p:nvPr/>
        </p:nvSpPr>
        <p:spPr>
          <a:xfrm>
            <a:off x="1338440" y="4866228"/>
            <a:ext cx="1469795" cy="614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06</a:t>
            </a:r>
          </a:p>
        </p:txBody>
      </p:sp>
      <p:sp>
        <p:nvSpPr>
          <p:cNvPr id="29" name="Rectangle 28">
            <a:extLst>
              <a:ext uri="{FF2B5EF4-FFF2-40B4-BE49-F238E27FC236}">
                <a16:creationId xmlns:a16="http://schemas.microsoft.com/office/drawing/2014/main" id="{3E118B8E-B649-404A-A70C-948BB2DC66CC}"/>
              </a:ext>
            </a:extLst>
          </p:cNvPr>
          <p:cNvSpPr/>
          <p:nvPr/>
        </p:nvSpPr>
        <p:spPr>
          <a:xfrm>
            <a:off x="7133610" y="4830691"/>
            <a:ext cx="1469795" cy="614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07</a:t>
            </a:r>
          </a:p>
        </p:txBody>
      </p:sp>
    </p:spTree>
    <p:custDataLst>
      <p:tags r:id="rId1"/>
    </p:custDataLst>
    <p:extLst>
      <p:ext uri="{BB962C8B-B14F-4D97-AF65-F5344CB8AC3E}">
        <p14:creationId xmlns:p14="http://schemas.microsoft.com/office/powerpoint/2010/main" val="881295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Test yourself </a:t>
            </a:r>
          </a:p>
        </p:txBody>
      </p:sp>
      <p:sp>
        <p:nvSpPr>
          <p:cNvPr id="3" name="Content Placeholder 2"/>
          <p:cNvSpPr>
            <a:spLocks noGrp="1"/>
          </p:cNvSpPr>
          <p:nvPr>
            <p:ph idx="1"/>
          </p:nvPr>
        </p:nvSpPr>
        <p:spPr>
          <a:xfrm>
            <a:off x="518900" y="1256757"/>
            <a:ext cx="9152042" cy="937804"/>
          </a:xfrm>
        </p:spPr>
        <p:txBody>
          <a:bodyPr>
            <a:noAutofit/>
          </a:bodyPr>
          <a:lstStyle/>
          <a:p>
            <a:pPr marL="0" indent="0">
              <a:buNone/>
            </a:pPr>
            <a:r>
              <a:rPr lang="en-GB" dirty="0"/>
              <a:t>What shapes would you choose for the following information? </a:t>
            </a:r>
          </a:p>
        </p:txBody>
      </p:sp>
      <p:sp>
        <p:nvSpPr>
          <p:cNvPr id="5" name="Rectangle 4">
            <a:extLst>
              <a:ext uri="{FF2B5EF4-FFF2-40B4-BE49-F238E27FC236}">
                <a16:creationId xmlns:a16="http://schemas.microsoft.com/office/drawing/2014/main" id="{74C28CDC-64DF-4707-8018-9B527A1CE8A3}"/>
              </a:ext>
            </a:extLst>
          </p:cNvPr>
          <p:cNvSpPr/>
          <p:nvPr/>
        </p:nvSpPr>
        <p:spPr>
          <a:xfrm>
            <a:off x="1338441" y="1821896"/>
            <a:ext cx="7697072" cy="830997"/>
          </a:xfrm>
          <a:prstGeom prst="rect">
            <a:avLst/>
          </a:prstGeom>
          <a:solidFill>
            <a:schemeClr val="tx2">
              <a:lumMod val="40000"/>
              <a:lumOff val="60000"/>
            </a:schemeClr>
          </a:solidFill>
        </p:spPr>
        <p:txBody>
          <a:bodyPr wrap="square">
            <a:spAutoFit/>
          </a:bodyPr>
          <a:lstStyle/>
          <a:p>
            <a:r>
              <a:rPr lang="en-GB" sz="2400" i="1" dirty="0"/>
              <a:t>Drag and drop your chosen shape onto the description box and click submit. </a:t>
            </a:r>
          </a:p>
        </p:txBody>
      </p:sp>
      <p:pic>
        <p:nvPicPr>
          <p:cNvPr id="6" name="Graphic 5" descr="User">
            <a:extLst>
              <a:ext uri="{FF2B5EF4-FFF2-40B4-BE49-F238E27FC236}">
                <a16:creationId xmlns:a16="http://schemas.microsoft.com/office/drawing/2014/main" id="{CBEE71C2-0F0D-476E-B0EF-8ECF9590E48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84395" y="1838012"/>
            <a:ext cx="784255" cy="854046"/>
          </a:xfrm>
          <a:prstGeom prst="rect">
            <a:avLst/>
          </a:prstGeom>
        </p:spPr>
      </p:pic>
      <p:sp>
        <p:nvSpPr>
          <p:cNvPr id="7" name="Rectangle 6">
            <a:extLst>
              <a:ext uri="{FF2B5EF4-FFF2-40B4-BE49-F238E27FC236}">
                <a16:creationId xmlns:a16="http://schemas.microsoft.com/office/drawing/2014/main" id="{3B5EF3A1-C8BC-4578-B7A2-3AE3413CA634}"/>
              </a:ext>
            </a:extLst>
          </p:cNvPr>
          <p:cNvSpPr/>
          <p:nvPr/>
        </p:nvSpPr>
        <p:spPr>
          <a:xfrm>
            <a:off x="1175130" y="2952427"/>
            <a:ext cx="1250356" cy="1401043"/>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There is a fire hydrant in this area. </a:t>
            </a:r>
          </a:p>
        </p:txBody>
      </p:sp>
      <p:sp>
        <p:nvSpPr>
          <p:cNvPr id="15" name="Flowchart: Extract 14">
            <a:extLst>
              <a:ext uri="{FF2B5EF4-FFF2-40B4-BE49-F238E27FC236}">
                <a16:creationId xmlns:a16="http://schemas.microsoft.com/office/drawing/2014/main" id="{CE1B2F3C-595C-41F5-A0D2-9A6C9E4298A2}"/>
              </a:ext>
            </a:extLst>
          </p:cNvPr>
          <p:cNvSpPr/>
          <p:nvPr/>
        </p:nvSpPr>
        <p:spPr>
          <a:xfrm>
            <a:off x="9577953" y="3257748"/>
            <a:ext cx="582644" cy="535185"/>
          </a:xfrm>
          <a:prstGeom prst="flowChartExtra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6" name="Oval 15">
            <a:extLst>
              <a:ext uri="{FF2B5EF4-FFF2-40B4-BE49-F238E27FC236}">
                <a16:creationId xmlns:a16="http://schemas.microsoft.com/office/drawing/2014/main" id="{E6353AA8-55E4-4EF3-B29C-8C065A83EBBF}"/>
              </a:ext>
            </a:extLst>
          </p:cNvPr>
          <p:cNvSpPr/>
          <p:nvPr/>
        </p:nvSpPr>
        <p:spPr>
          <a:xfrm>
            <a:off x="9355127" y="2478338"/>
            <a:ext cx="631630" cy="6259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7" name="Rectangle 16">
            <a:extLst>
              <a:ext uri="{FF2B5EF4-FFF2-40B4-BE49-F238E27FC236}">
                <a16:creationId xmlns:a16="http://schemas.microsoft.com/office/drawing/2014/main" id="{8548B869-06A6-4216-BEC0-62141F8A8A14}"/>
              </a:ext>
            </a:extLst>
          </p:cNvPr>
          <p:cNvSpPr/>
          <p:nvPr/>
        </p:nvSpPr>
        <p:spPr>
          <a:xfrm>
            <a:off x="9670942" y="4099823"/>
            <a:ext cx="629272" cy="627681"/>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8" name="&quot;Not Allowed&quot; Symbol 17">
            <a:extLst>
              <a:ext uri="{FF2B5EF4-FFF2-40B4-BE49-F238E27FC236}">
                <a16:creationId xmlns:a16="http://schemas.microsoft.com/office/drawing/2014/main" id="{4A824E72-4F31-4F1B-883C-EA48777E2F9D}"/>
              </a:ext>
            </a:extLst>
          </p:cNvPr>
          <p:cNvSpPr/>
          <p:nvPr/>
        </p:nvSpPr>
        <p:spPr>
          <a:xfrm>
            <a:off x="8630273" y="2791320"/>
            <a:ext cx="628053" cy="601843"/>
          </a:xfrm>
          <a:prstGeom prst="noSmoking">
            <a:avLst>
              <a:gd name="adj" fmla="val 95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19" name="Rectangle 18">
            <a:extLst>
              <a:ext uri="{FF2B5EF4-FFF2-40B4-BE49-F238E27FC236}">
                <a16:creationId xmlns:a16="http://schemas.microsoft.com/office/drawing/2014/main" id="{AA6BC341-46E2-4805-A85E-70F530951D95}"/>
              </a:ext>
            </a:extLst>
          </p:cNvPr>
          <p:cNvSpPr/>
          <p:nvPr/>
        </p:nvSpPr>
        <p:spPr>
          <a:xfrm>
            <a:off x="8755080" y="3710928"/>
            <a:ext cx="629272" cy="627681"/>
          </a:xfrm>
          <a:prstGeom prst="rect">
            <a:avLst/>
          </a:prstGeom>
          <a:solidFill>
            <a:schemeClr val="accent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Rectangle 3">
            <a:extLst>
              <a:ext uri="{FF2B5EF4-FFF2-40B4-BE49-F238E27FC236}">
                <a16:creationId xmlns:a16="http://schemas.microsoft.com/office/drawing/2014/main" id="{F0BC73F6-8207-486B-985F-79E2FF2595D4}"/>
              </a:ext>
            </a:extLst>
          </p:cNvPr>
          <p:cNvSpPr/>
          <p:nvPr/>
        </p:nvSpPr>
        <p:spPr>
          <a:xfrm>
            <a:off x="8237349" y="4850968"/>
            <a:ext cx="1340604" cy="60184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dirty="0"/>
              <a:t>Submit</a:t>
            </a:r>
          </a:p>
        </p:txBody>
      </p:sp>
      <p:sp>
        <p:nvSpPr>
          <p:cNvPr id="20" name="Rectangle 19">
            <a:extLst>
              <a:ext uri="{FF2B5EF4-FFF2-40B4-BE49-F238E27FC236}">
                <a16:creationId xmlns:a16="http://schemas.microsoft.com/office/drawing/2014/main" id="{3D3465C1-6CDC-47D1-8DEF-976F63C7D688}"/>
              </a:ext>
            </a:extLst>
          </p:cNvPr>
          <p:cNvSpPr/>
          <p:nvPr/>
        </p:nvSpPr>
        <p:spPr>
          <a:xfrm>
            <a:off x="438847" y="4850967"/>
            <a:ext cx="2250110" cy="60184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dirty="0"/>
              <a:t>Go back to the 5 categories </a:t>
            </a:r>
          </a:p>
        </p:txBody>
      </p:sp>
      <p:sp>
        <p:nvSpPr>
          <p:cNvPr id="21" name="Rectangle 20">
            <a:extLst>
              <a:ext uri="{FF2B5EF4-FFF2-40B4-BE49-F238E27FC236}">
                <a16:creationId xmlns:a16="http://schemas.microsoft.com/office/drawing/2014/main" id="{024D60EC-8042-44A0-99BF-469325D2C2A8}"/>
              </a:ext>
            </a:extLst>
          </p:cNvPr>
          <p:cNvSpPr/>
          <p:nvPr/>
        </p:nvSpPr>
        <p:spPr>
          <a:xfrm>
            <a:off x="2619087" y="2952427"/>
            <a:ext cx="1250356" cy="1401043"/>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No eating in this area. </a:t>
            </a:r>
          </a:p>
        </p:txBody>
      </p:sp>
      <p:sp>
        <p:nvSpPr>
          <p:cNvPr id="22" name="Rectangle 21">
            <a:extLst>
              <a:ext uri="{FF2B5EF4-FFF2-40B4-BE49-F238E27FC236}">
                <a16:creationId xmlns:a16="http://schemas.microsoft.com/office/drawing/2014/main" id="{7B48274A-8F17-4298-B3AB-FAB1F44CEA8F}"/>
              </a:ext>
            </a:extLst>
          </p:cNvPr>
          <p:cNvSpPr/>
          <p:nvPr/>
        </p:nvSpPr>
        <p:spPr>
          <a:xfrm>
            <a:off x="4049985" y="2937566"/>
            <a:ext cx="1250356" cy="1401043"/>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You must wear safety gloves</a:t>
            </a:r>
          </a:p>
        </p:txBody>
      </p:sp>
      <p:sp>
        <p:nvSpPr>
          <p:cNvPr id="23" name="Rectangle 22">
            <a:extLst>
              <a:ext uri="{FF2B5EF4-FFF2-40B4-BE49-F238E27FC236}">
                <a16:creationId xmlns:a16="http://schemas.microsoft.com/office/drawing/2014/main" id="{664EE592-FCF3-491C-B3B9-9494737F8F4D}"/>
              </a:ext>
            </a:extLst>
          </p:cNvPr>
          <p:cNvSpPr/>
          <p:nvPr/>
        </p:nvSpPr>
        <p:spPr>
          <a:xfrm>
            <a:off x="5480883" y="2936011"/>
            <a:ext cx="1250356" cy="1401043"/>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Here is an emergency exit </a:t>
            </a:r>
          </a:p>
        </p:txBody>
      </p:sp>
      <p:sp>
        <p:nvSpPr>
          <p:cNvPr id="24" name="Rectangle 23">
            <a:extLst>
              <a:ext uri="{FF2B5EF4-FFF2-40B4-BE49-F238E27FC236}">
                <a16:creationId xmlns:a16="http://schemas.microsoft.com/office/drawing/2014/main" id="{ADC39BE7-B538-45D8-B373-6F587CD66F27}"/>
              </a:ext>
            </a:extLst>
          </p:cNvPr>
          <p:cNvSpPr/>
          <p:nvPr/>
        </p:nvSpPr>
        <p:spPr>
          <a:xfrm>
            <a:off x="6928648" y="2926708"/>
            <a:ext cx="1250356" cy="1401043"/>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There are poisonous liquids in this area </a:t>
            </a:r>
          </a:p>
        </p:txBody>
      </p:sp>
    </p:spTree>
    <p:custDataLst>
      <p:tags r:id="rId1"/>
    </p:custDataLst>
    <p:extLst>
      <p:ext uri="{BB962C8B-B14F-4D97-AF65-F5344CB8AC3E}">
        <p14:creationId xmlns:p14="http://schemas.microsoft.com/office/powerpoint/2010/main" val="2795567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Feedback </a:t>
            </a:r>
          </a:p>
        </p:txBody>
      </p:sp>
      <p:sp>
        <p:nvSpPr>
          <p:cNvPr id="3" name="Content Placeholder 2"/>
          <p:cNvSpPr>
            <a:spLocks noGrp="1"/>
          </p:cNvSpPr>
          <p:nvPr>
            <p:ph idx="1"/>
          </p:nvPr>
        </p:nvSpPr>
        <p:spPr>
          <a:xfrm>
            <a:off x="518900" y="1256757"/>
            <a:ext cx="9152042" cy="937804"/>
          </a:xfrm>
        </p:spPr>
        <p:txBody>
          <a:bodyPr>
            <a:noAutofit/>
          </a:bodyPr>
          <a:lstStyle/>
          <a:p>
            <a:pPr marL="0" indent="0">
              <a:buNone/>
            </a:pPr>
            <a:r>
              <a:rPr lang="en-GB" dirty="0"/>
              <a:t>What shapes would you choose for the following information? </a:t>
            </a:r>
          </a:p>
        </p:txBody>
      </p:sp>
      <p:sp>
        <p:nvSpPr>
          <p:cNvPr id="5" name="Rectangle 4">
            <a:extLst>
              <a:ext uri="{FF2B5EF4-FFF2-40B4-BE49-F238E27FC236}">
                <a16:creationId xmlns:a16="http://schemas.microsoft.com/office/drawing/2014/main" id="{74C28CDC-64DF-4707-8018-9B527A1CE8A3}"/>
              </a:ext>
            </a:extLst>
          </p:cNvPr>
          <p:cNvSpPr/>
          <p:nvPr/>
        </p:nvSpPr>
        <p:spPr>
          <a:xfrm>
            <a:off x="1338441" y="1821896"/>
            <a:ext cx="7697072" cy="830997"/>
          </a:xfrm>
          <a:prstGeom prst="rect">
            <a:avLst/>
          </a:prstGeom>
          <a:solidFill>
            <a:schemeClr val="tx2">
              <a:lumMod val="40000"/>
              <a:lumOff val="60000"/>
            </a:schemeClr>
          </a:solidFill>
        </p:spPr>
        <p:txBody>
          <a:bodyPr wrap="square">
            <a:spAutoFit/>
          </a:bodyPr>
          <a:lstStyle/>
          <a:p>
            <a:r>
              <a:rPr lang="en-GB" sz="2400" i="1" dirty="0"/>
              <a:t>Drag and drop your chosen shape onto the description box and click submit. </a:t>
            </a:r>
          </a:p>
        </p:txBody>
      </p:sp>
      <p:pic>
        <p:nvPicPr>
          <p:cNvPr id="6" name="Graphic 5" descr="User">
            <a:extLst>
              <a:ext uri="{FF2B5EF4-FFF2-40B4-BE49-F238E27FC236}">
                <a16:creationId xmlns:a16="http://schemas.microsoft.com/office/drawing/2014/main" id="{CBEE71C2-0F0D-476E-B0EF-8ECF9590E48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84395" y="1838012"/>
            <a:ext cx="784255" cy="854046"/>
          </a:xfrm>
          <a:prstGeom prst="rect">
            <a:avLst/>
          </a:prstGeom>
        </p:spPr>
      </p:pic>
      <p:sp>
        <p:nvSpPr>
          <p:cNvPr id="7" name="Rectangle 6">
            <a:extLst>
              <a:ext uri="{FF2B5EF4-FFF2-40B4-BE49-F238E27FC236}">
                <a16:creationId xmlns:a16="http://schemas.microsoft.com/office/drawing/2014/main" id="{3B5EF3A1-C8BC-4578-B7A2-3AE3413CA634}"/>
              </a:ext>
            </a:extLst>
          </p:cNvPr>
          <p:cNvSpPr/>
          <p:nvPr/>
        </p:nvSpPr>
        <p:spPr>
          <a:xfrm>
            <a:off x="1175130" y="2952427"/>
            <a:ext cx="1250356" cy="2271420"/>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There is a fire hydrant in this area.</a:t>
            </a:r>
          </a:p>
          <a:p>
            <a:pPr algn="ctr"/>
            <a:endParaRPr lang="en-ZA" dirty="0">
              <a:solidFill>
                <a:schemeClr val="tx1"/>
              </a:solidFill>
            </a:endParaRPr>
          </a:p>
          <a:p>
            <a:pPr algn="ctr"/>
            <a:endParaRPr lang="en-ZA" dirty="0">
              <a:solidFill>
                <a:schemeClr val="tx1"/>
              </a:solidFill>
            </a:endParaRPr>
          </a:p>
          <a:p>
            <a:pPr algn="ctr"/>
            <a:endParaRPr lang="en-ZA" dirty="0">
              <a:solidFill>
                <a:schemeClr val="tx1"/>
              </a:solidFill>
            </a:endParaRPr>
          </a:p>
          <a:p>
            <a:pPr algn="ctr"/>
            <a:r>
              <a:rPr lang="en-ZA" dirty="0">
                <a:solidFill>
                  <a:schemeClr val="tx1"/>
                </a:solidFill>
              </a:rPr>
              <a:t> </a:t>
            </a:r>
          </a:p>
        </p:txBody>
      </p:sp>
      <p:sp>
        <p:nvSpPr>
          <p:cNvPr id="17" name="Rectangle 16">
            <a:extLst>
              <a:ext uri="{FF2B5EF4-FFF2-40B4-BE49-F238E27FC236}">
                <a16:creationId xmlns:a16="http://schemas.microsoft.com/office/drawing/2014/main" id="{8548B869-06A6-4216-BEC0-62141F8A8A14}"/>
              </a:ext>
            </a:extLst>
          </p:cNvPr>
          <p:cNvSpPr/>
          <p:nvPr/>
        </p:nvSpPr>
        <p:spPr>
          <a:xfrm>
            <a:off x="1485672" y="4247057"/>
            <a:ext cx="629272" cy="627681"/>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1" name="Rectangle 20">
            <a:extLst>
              <a:ext uri="{FF2B5EF4-FFF2-40B4-BE49-F238E27FC236}">
                <a16:creationId xmlns:a16="http://schemas.microsoft.com/office/drawing/2014/main" id="{024D60EC-8042-44A0-99BF-469325D2C2A8}"/>
              </a:ext>
            </a:extLst>
          </p:cNvPr>
          <p:cNvSpPr/>
          <p:nvPr/>
        </p:nvSpPr>
        <p:spPr>
          <a:xfrm>
            <a:off x="2619087" y="2952427"/>
            <a:ext cx="1250356" cy="2271420"/>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No eating in this area. </a:t>
            </a:r>
          </a:p>
          <a:p>
            <a:pPr algn="ctr"/>
            <a:endParaRPr lang="en-ZA" dirty="0">
              <a:solidFill>
                <a:schemeClr val="tx1"/>
              </a:solidFill>
            </a:endParaRPr>
          </a:p>
          <a:p>
            <a:pPr algn="ctr"/>
            <a:endParaRPr lang="en-ZA" dirty="0">
              <a:solidFill>
                <a:schemeClr val="tx1"/>
              </a:solidFill>
            </a:endParaRPr>
          </a:p>
          <a:p>
            <a:pPr algn="ctr"/>
            <a:endParaRPr lang="en-ZA" dirty="0">
              <a:solidFill>
                <a:schemeClr val="tx1"/>
              </a:solidFill>
            </a:endParaRPr>
          </a:p>
          <a:p>
            <a:pPr algn="ctr"/>
            <a:endParaRPr lang="en-ZA" dirty="0">
              <a:solidFill>
                <a:schemeClr val="tx1"/>
              </a:solidFill>
            </a:endParaRPr>
          </a:p>
          <a:p>
            <a:pPr algn="ctr"/>
            <a:endParaRPr lang="en-ZA" dirty="0">
              <a:solidFill>
                <a:schemeClr val="tx1"/>
              </a:solidFill>
            </a:endParaRPr>
          </a:p>
        </p:txBody>
      </p:sp>
      <p:sp>
        <p:nvSpPr>
          <p:cNvPr id="22" name="Rectangle 21">
            <a:extLst>
              <a:ext uri="{FF2B5EF4-FFF2-40B4-BE49-F238E27FC236}">
                <a16:creationId xmlns:a16="http://schemas.microsoft.com/office/drawing/2014/main" id="{7B48274A-8F17-4298-B3AB-FAB1F44CEA8F}"/>
              </a:ext>
            </a:extLst>
          </p:cNvPr>
          <p:cNvSpPr/>
          <p:nvPr/>
        </p:nvSpPr>
        <p:spPr>
          <a:xfrm>
            <a:off x="4049985" y="2937566"/>
            <a:ext cx="1250356" cy="2271420"/>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You must wear safety gloves.</a:t>
            </a:r>
          </a:p>
          <a:p>
            <a:pPr algn="ctr"/>
            <a:endParaRPr lang="en-ZA" dirty="0">
              <a:solidFill>
                <a:schemeClr val="tx1"/>
              </a:solidFill>
            </a:endParaRPr>
          </a:p>
          <a:p>
            <a:pPr algn="ctr"/>
            <a:endParaRPr lang="en-ZA" dirty="0">
              <a:solidFill>
                <a:schemeClr val="tx1"/>
              </a:solidFill>
            </a:endParaRPr>
          </a:p>
          <a:p>
            <a:pPr algn="ctr"/>
            <a:endParaRPr lang="en-ZA" dirty="0">
              <a:solidFill>
                <a:schemeClr val="tx1"/>
              </a:solidFill>
            </a:endParaRPr>
          </a:p>
          <a:p>
            <a:pPr algn="ctr"/>
            <a:endParaRPr lang="en-ZA" dirty="0">
              <a:solidFill>
                <a:schemeClr val="tx1"/>
              </a:solidFill>
            </a:endParaRPr>
          </a:p>
        </p:txBody>
      </p:sp>
      <p:sp>
        <p:nvSpPr>
          <p:cNvPr id="23" name="Rectangle 22">
            <a:extLst>
              <a:ext uri="{FF2B5EF4-FFF2-40B4-BE49-F238E27FC236}">
                <a16:creationId xmlns:a16="http://schemas.microsoft.com/office/drawing/2014/main" id="{664EE592-FCF3-491C-B3B9-9494737F8F4D}"/>
              </a:ext>
            </a:extLst>
          </p:cNvPr>
          <p:cNvSpPr/>
          <p:nvPr/>
        </p:nvSpPr>
        <p:spPr>
          <a:xfrm>
            <a:off x="5480883" y="2936011"/>
            <a:ext cx="1250356" cy="2271420"/>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Here is an emergency exit. </a:t>
            </a:r>
          </a:p>
          <a:p>
            <a:pPr algn="ctr"/>
            <a:endParaRPr lang="en-ZA" dirty="0">
              <a:solidFill>
                <a:schemeClr val="tx1"/>
              </a:solidFill>
            </a:endParaRPr>
          </a:p>
          <a:p>
            <a:pPr algn="ctr"/>
            <a:endParaRPr lang="en-ZA" dirty="0">
              <a:solidFill>
                <a:schemeClr val="tx1"/>
              </a:solidFill>
            </a:endParaRPr>
          </a:p>
          <a:p>
            <a:pPr algn="ctr"/>
            <a:endParaRPr lang="en-ZA" dirty="0">
              <a:solidFill>
                <a:schemeClr val="tx1"/>
              </a:solidFill>
            </a:endParaRPr>
          </a:p>
          <a:p>
            <a:pPr algn="ctr"/>
            <a:endParaRPr lang="en-ZA" dirty="0">
              <a:solidFill>
                <a:schemeClr val="tx1"/>
              </a:solidFill>
            </a:endParaRPr>
          </a:p>
          <a:p>
            <a:pPr algn="ctr"/>
            <a:endParaRPr lang="en-ZA" dirty="0">
              <a:solidFill>
                <a:schemeClr val="tx1"/>
              </a:solidFill>
            </a:endParaRPr>
          </a:p>
        </p:txBody>
      </p:sp>
      <p:sp>
        <p:nvSpPr>
          <p:cNvPr id="24" name="Rectangle 23">
            <a:extLst>
              <a:ext uri="{FF2B5EF4-FFF2-40B4-BE49-F238E27FC236}">
                <a16:creationId xmlns:a16="http://schemas.microsoft.com/office/drawing/2014/main" id="{ADC39BE7-B538-45D8-B373-6F587CD66F27}"/>
              </a:ext>
            </a:extLst>
          </p:cNvPr>
          <p:cNvSpPr/>
          <p:nvPr/>
        </p:nvSpPr>
        <p:spPr>
          <a:xfrm>
            <a:off x="6928648" y="2926708"/>
            <a:ext cx="1250356" cy="2271420"/>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solidFill>
              </a:rPr>
              <a:t>There are poisonous liquids in this area.</a:t>
            </a:r>
          </a:p>
          <a:p>
            <a:pPr algn="ctr"/>
            <a:endParaRPr lang="en-ZA" dirty="0">
              <a:solidFill>
                <a:schemeClr val="tx1"/>
              </a:solidFill>
            </a:endParaRPr>
          </a:p>
          <a:p>
            <a:pPr algn="ctr"/>
            <a:endParaRPr lang="en-ZA" dirty="0">
              <a:solidFill>
                <a:schemeClr val="tx1"/>
              </a:solidFill>
            </a:endParaRPr>
          </a:p>
          <a:p>
            <a:pPr algn="ctr"/>
            <a:endParaRPr lang="en-ZA" dirty="0">
              <a:solidFill>
                <a:schemeClr val="tx1"/>
              </a:solidFill>
            </a:endParaRPr>
          </a:p>
          <a:p>
            <a:pPr algn="ctr"/>
            <a:r>
              <a:rPr lang="en-ZA" dirty="0">
                <a:solidFill>
                  <a:schemeClr val="tx1"/>
                </a:solidFill>
              </a:rPr>
              <a:t> </a:t>
            </a:r>
          </a:p>
        </p:txBody>
      </p:sp>
      <p:sp>
        <p:nvSpPr>
          <p:cNvPr id="18" name="&quot;Not Allowed&quot; Symbol 17">
            <a:extLst>
              <a:ext uri="{FF2B5EF4-FFF2-40B4-BE49-F238E27FC236}">
                <a16:creationId xmlns:a16="http://schemas.microsoft.com/office/drawing/2014/main" id="{4A824E72-4F31-4F1B-883C-EA48777E2F9D}"/>
              </a:ext>
            </a:extLst>
          </p:cNvPr>
          <p:cNvSpPr/>
          <p:nvPr/>
        </p:nvSpPr>
        <p:spPr>
          <a:xfrm>
            <a:off x="2930238" y="4247057"/>
            <a:ext cx="628053" cy="601843"/>
          </a:xfrm>
          <a:prstGeom prst="noSmoking">
            <a:avLst>
              <a:gd name="adj" fmla="val 95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16" name="Oval 15">
            <a:extLst>
              <a:ext uri="{FF2B5EF4-FFF2-40B4-BE49-F238E27FC236}">
                <a16:creationId xmlns:a16="http://schemas.microsoft.com/office/drawing/2014/main" id="{E6353AA8-55E4-4EF3-B29C-8C065A83EBBF}"/>
              </a:ext>
            </a:extLst>
          </p:cNvPr>
          <p:cNvSpPr/>
          <p:nvPr/>
        </p:nvSpPr>
        <p:spPr>
          <a:xfrm>
            <a:off x="4359348" y="4248773"/>
            <a:ext cx="631630" cy="6259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9" name="Rectangle 18">
            <a:extLst>
              <a:ext uri="{FF2B5EF4-FFF2-40B4-BE49-F238E27FC236}">
                <a16:creationId xmlns:a16="http://schemas.microsoft.com/office/drawing/2014/main" id="{AA6BC341-46E2-4805-A85E-70F530951D95}"/>
              </a:ext>
            </a:extLst>
          </p:cNvPr>
          <p:cNvSpPr/>
          <p:nvPr/>
        </p:nvSpPr>
        <p:spPr>
          <a:xfrm>
            <a:off x="5799859" y="4248773"/>
            <a:ext cx="629272" cy="627681"/>
          </a:xfrm>
          <a:prstGeom prst="rect">
            <a:avLst/>
          </a:prstGeom>
          <a:solidFill>
            <a:schemeClr val="accent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Flowchart: Extract 14">
            <a:extLst>
              <a:ext uri="{FF2B5EF4-FFF2-40B4-BE49-F238E27FC236}">
                <a16:creationId xmlns:a16="http://schemas.microsoft.com/office/drawing/2014/main" id="{CE1B2F3C-595C-41F5-A0D2-9A6C9E4298A2}"/>
              </a:ext>
            </a:extLst>
          </p:cNvPr>
          <p:cNvSpPr/>
          <p:nvPr/>
        </p:nvSpPr>
        <p:spPr>
          <a:xfrm>
            <a:off x="7262504" y="4266153"/>
            <a:ext cx="582644" cy="535185"/>
          </a:xfrm>
          <a:prstGeom prst="flowChartExtra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ustDataLst>
      <p:tags r:id="rId1"/>
    </p:custDataLst>
    <p:extLst>
      <p:ext uri="{BB962C8B-B14F-4D97-AF65-F5344CB8AC3E}">
        <p14:creationId xmlns:p14="http://schemas.microsoft.com/office/powerpoint/2010/main" val="3199993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Common safety signs</a:t>
            </a:r>
          </a:p>
        </p:txBody>
      </p:sp>
      <p:sp>
        <p:nvSpPr>
          <p:cNvPr id="3" name="Content Placeholder 2"/>
          <p:cNvSpPr>
            <a:spLocks noGrp="1"/>
          </p:cNvSpPr>
          <p:nvPr>
            <p:ph idx="1"/>
          </p:nvPr>
        </p:nvSpPr>
        <p:spPr>
          <a:xfrm>
            <a:off x="518900" y="1256757"/>
            <a:ext cx="9152042" cy="937804"/>
          </a:xfrm>
        </p:spPr>
        <p:txBody>
          <a:bodyPr>
            <a:noAutofit/>
          </a:bodyPr>
          <a:lstStyle/>
          <a:p>
            <a:pPr marL="0" indent="0">
              <a:buNone/>
            </a:pPr>
            <a:r>
              <a:rPr lang="en-GB" dirty="0"/>
              <a:t>Here are some of the common safety signs you will see in the Electrical industry. Can you label them by looking at the picture?  </a:t>
            </a:r>
          </a:p>
        </p:txBody>
      </p:sp>
      <p:sp>
        <p:nvSpPr>
          <p:cNvPr id="5" name="Rectangle 4">
            <a:extLst>
              <a:ext uri="{FF2B5EF4-FFF2-40B4-BE49-F238E27FC236}">
                <a16:creationId xmlns:a16="http://schemas.microsoft.com/office/drawing/2014/main" id="{74C28CDC-64DF-4707-8018-9B527A1CE8A3}"/>
              </a:ext>
            </a:extLst>
          </p:cNvPr>
          <p:cNvSpPr/>
          <p:nvPr/>
        </p:nvSpPr>
        <p:spPr>
          <a:xfrm>
            <a:off x="1334770" y="2033794"/>
            <a:ext cx="5311835" cy="461665"/>
          </a:xfrm>
          <a:prstGeom prst="rect">
            <a:avLst/>
          </a:prstGeom>
          <a:solidFill>
            <a:schemeClr val="tx2">
              <a:lumMod val="40000"/>
              <a:lumOff val="60000"/>
            </a:schemeClr>
          </a:solidFill>
        </p:spPr>
        <p:txBody>
          <a:bodyPr wrap="square">
            <a:spAutoFit/>
          </a:bodyPr>
          <a:lstStyle/>
          <a:p>
            <a:r>
              <a:rPr lang="en-GB" sz="2400" i="1" dirty="0"/>
              <a:t>Choose the correct label for each sign.</a:t>
            </a:r>
          </a:p>
        </p:txBody>
      </p:sp>
      <p:pic>
        <p:nvPicPr>
          <p:cNvPr id="6" name="Graphic 5" descr="User">
            <a:extLst>
              <a:ext uri="{FF2B5EF4-FFF2-40B4-BE49-F238E27FC236}">
                <a16:creationId xmlns:a16="http://schemas.microsoft.com/office/drawing/2014/main" id="{CBEE71C2-0F0D-476E-B0EF-8ECF9590E48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80725" y="2049910"/>
            <a:ext cx="784255" cy="854046"/>
          </a:xfrm>
          <a:prstGeom prst="rect">
            <a:avLst/>
          </a:prstGeom>
        </p:spPr>
      </p:pic>
      <p:pic>
        <p:nvPicPr>
          <p:cNvPr id="4" name="Picture 3">
            <a:extLst>
              <a:ext uri="{FF2B5EF4-FFF2-40B4-BE49-F238E27FC236}">
                <a16:creationId xmlns:a16="http://schemas.microsoft.com/office/drawing/2014/main" id="{83A9DEF4-9F21-4E6E-A549-CBD7CD017B22}"/>
              </a:ext>
            </a:extLst>
          </p:cNvPr>
          <p:cNvPicPr>
            <a:picLocks noChangeAspect="1"/>
          </p:cNvPicPr>
          <p:nvPr/>
        </p:nvPicPr>
        <p:blipFill>
          <a:blip r:embed="rId6"/>
          <a:stretch>
            <a:fillRect/>
          </a:stretch>
        </p:blipFill>
        <p:spPr>
          <a:xfrm>
            <a:off x="553582" y="2742815"/>
            <a:ext cx="1235826" cy="1213837"/>
          </a:xfrm>
          <a:prstGeom prst="rect">
            <a:avLst/>
          </a:prstGeom>
        </p:spPr>
      </p:pic>
      <p:sp>
        <p:nvSpPr>
          <p:cNvPr id="12" name="Rectangle 11">
            <a:extLst>
              <a:ext uri="{FF2B5EF4-FFF2-40B4-BE49-F238E27FC236}">
                <a16:creationId xmlns:a16="http://schemas.microsoft.com/office/drawing/2014/main" id="{727D2587-7CC2-417F-9F28-8D315BFAE122}"/>
              </a:ext>
            </a:extLst>
          </p:cNvPr>
          <p:cNvSpPr/>
          <p:nvPr/>
        </p:nvSpPr>
        <p:spPr>
          <a:xfrm>
            <a:off x="2073191" y="2874304"/>
            <a:ext cx="2783946" cy="12440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400" dirty="0">
                <a:solidFill>
                  <a:schemeClr val="tx1"/>
                </a:solidFill>
              </a:rPr>
              <a:t>Fire station </a:t>
            </a:r>
          </a:p>
          <a:p>
            <a:r>
              <a:rPr lang="en-ZA" sz="1400" i="1" dirty="0">
                <a:solidFill>
                  <a:schemeClr val="tx1"/>
                </a:solidFill>
              </a:rPr>
              <a:t>Fire extinguisher</a:t>
            </a:r>
          </a:p>
          <a:p>
            <a:r>
              <a:rPr lang="en-ZA" sz="1400" dirty="0">
                <a:solidFill>
                  <a:schemeClr val="tx1"/>
                </a:solidFill>
              </a:rPr>
              <a:t>No smoking </a:t>
            </a:r>
          </a:p>
          <a:p>
            <a:r>
              <a:rPr lang="en-ZA" sz="1400" dirty="0">
                <a:solidFill>
                  <a:schemeClr val="tx1"/>
                </a:solidFill>
              </a:rPr>
              <a:t>No fire equipment here</a:t>
            </a:r>
          </a:p>
        </p:txBody>
      </p:sp>
      <p:pic>
        <p:nvPicPr>
          <p:cNvPr id="13" name="Picture 12">
            <a:extLst>
              <a:ext uri="{FF2B5EF4-FFF2-40B4-BE49-F238E27FC236}">
                <a16:creationId xmlns:a16="http://schemas.microsoft.com/office/drawing/2014/main" id="{3E40C924-3A55-40DF-99E8-9421E621F73A}"/>
              </a:ext>
            </a:extLst>
          </p:cNvPr>
          <p:cNvPicPr>
            <a:picLocks noChangeAspect="1"/>
          </p:cNvPicPr>
          <p:nvPr/>
        </p:nvPicPr>
        <p:blipFill>
          <a:blip r:embed="rId7"/>
          <a:stretch>
            <a:fillRect/>
          </a:stretch>
        </p:blipFill>
        <p:spPr>
          <a:xfrm>
            <a:off x="553582" y="4200278"/>
            <a:ext cx="1235826" cy="1244913"/>
          </a:xfrm>
          <a:prstGeom prst="rect">
            <a:avLst/>
          </a:prstGeom>
        </p:spPr>
      </p:pic>
      <p:pic>
        <p:nvPicPr>
          <p:cNvPr id="14" name="Picture 13">
            <a:extLst>
              <a:ext uri="{FF2B5EF4-FFF2-40B4-BE49-F238E27FC236}">
                <a16:creationId xmlns:a16="http://schemas.microsoft.com/office/drawing/2014/main" id="{9CF6FCE2-B9C4-4E4C-AE31-CB2C300CBEFD}"/>
              </a:ext>
            </a:extLst>
          </p:cNvPr>
          <p:cNvPicPr>
            <a:picLocks noChangeAspect="1"/>
          </p:cNvPicPr>
          <p:nvPr/>
        </p:nvPicPr>
        <p:blipFill>
          <a:blip r:embed="rId8"/>
          <a:stretch>
            <a:fillRect/>
          </a:stretch>
        </p:blipFill>
        <p:spPr>
          <a:xfrm>
            <a:off x="5021525" y="2709237"/>
            <a:ext cx="1409111" cy="1409111"/>
          </a:xfrm>
          <a:prstGeom prst="rect">
            <a:avLst/>
          </a:prstGeom>
        </p:spPr>
      </p:pic>
      <p:pic>
        <p:nvPicPr>
          <p:cNvPr id="22" name="Picture 21">
            <a:extLst>
              <a:ext uri="{FF2B5EF4-FFF2-40B4-BE49-F238E27FC236}">
                <a16:creationId xmlns:a16="http://schemas.microsoft.com/office/drawing/2014/main" id="{9281B4F7-A6FD-4096-92AD-3B4D64A51144}"/>
              </a:ext>
            </a:extLst>
          </p:cNvPr>
          <p:cNvPicPr>
            <a:picLocks noChangeAspect="1"/>
          </p:cNvPicPr>
          <p:nvPr/>
        </p:nvPicPr>
        <p:blipFill>
          <a:blip r:embed="rId9"/>
          <a:stretch>
            <a:fillRect/>
          </a:stretch>
        </p:blipFill>
        <p:spPr>
          <a:xfrm>
            <a:off x="5085283" y="4413980"/>
            <a:ext cx="1391951" cy="1244914"/>
          </a:xfrm>
          <a:prstGeom prst="rect">
            <a:avLst/>
          </a:prstGeom>
        </p:spPr>
      </p:pic>
      <p:sp>
        <p:nvSpPr>
          <p:cNvPr id="15" name="Rectangle 14">
            <a:extLst>
              <a:ext uri="{FF2B5EF4-FFF2-40B4-BE49-F238E27FC236}">
                <a16:creationId xmlns:a16="http://schemas.microsoft.com/office/drawing/2014/main" id="{D163D558-F175-462F-9523-FE65B25921BD}"/>
              </a:ext>
            </a:extLst>
          </p:cNvPr>
          <p:cNvSpPr/>
          <p:nvPr/>
        </p:nvSpPr>
        <p:spPr>
          <a:xfrm>
            <a:off x="9141702" y="5230331"/>
            <a:ext cx="1097673" cy="4956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Submit</a:t>
            </a:r>
          </a:p>
        </p:txBody>
      </p:sp>
      <p:sp>
        <p:nvSpPr>
          <p:cNvPr id="16" name="Rectangle 15">
            <a:extLst>
              <a:ext uri="{FF2B5EF4-FFF2-40B4-BE49-F238E27FC236}">
                <a16:creationId xmlns:a16="http://schemas.microsoft.com/office/drawing/2014/main" id="{70411D8F-96BC-44BC-A98A-42F74DC634C7}"/>
              </a:ext>
            </a:extLst>
          </p:cNvPr>
          <p:cNvSpPr/>
          <p:nvPr/>
        </p:nvSpPr>
        <p:spPr>
          <a:xfrm>
            <a:off x="2073191" y="4264199"/>
            <a:ext cx="2783946" cy="12440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400" i="1" dirty="0">
                <a:solidFill>
                  <a:schemeClr val="tx1"/>
                </a:solidFill>
              </a:rPr>
              <a:t>Fire hose</a:t>
            </a:r>
          </a:p>
          <a:p>
            <a:r>
              <a:rPr lang="en-ZA" sz="1400" dirty="0">
                <a:solidFill>
                  <a:schemeClr val="tx1"/>
                </a:solidFill>
              </a:rPr>
              <a:t>Water</a:t>
            </a:r>
          </a:p>
          <a:p>
            <a:r>
              <a:rPr lang="en-ZA" sz="1400" dirty="0">
                <a:solidFill>
                  <a:schemeClr val="tx1"/>
                </a:solidFill>
              </a:rPr>
              <a:t>Cleaning station </a:t>
            </a:r>
          </a:p>
          <a:p>
            <a:r>
              <a:rPr lang="en-ZA" sz="1400" dirty="0">
                <a:solidFill>
                  <a:schemeClr val="tx1"/>
                </a:solidFill>
              </a:rPr>
              <a:t>No fire equipment</a:t>
            </a:r>
          </a:p>
        </p:txBody>
      </p:sp>
      <p:sp>
        <p:nvSpPr>
          <p:cNvPr id="17" name="Rectangle 16">
            <a:extLst>
              <a:ext uri="{FF2B5EF4-FFF2-40B4-BE49-F238E27FC236}">
                <a16:creationId xmlns:a16="http://schemas.microsoft.com/office/drawing/2014/main" id="{584D5E9A-4F1C-4805-806B-04099468F783}"/>
              </a:ext>
            </a:extLst>
          </p:cNvPr>
          <p:cNvSpPr/>
          <p:nvPr/>
        </p:nvSpPr>
        <p:spPr>
          <a:xfrm>
            <a:off x="6440687" y="2742815"/>
            <a:ext cx="2783946" cy="12440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400" dirty="0">
                <a:solidFill>
                  <a:schemeClr val="tx1"/>
                </a:solidFill>
              </a:rPr>
              <a:t>No matches</a:t>
            </a:r>
          </a:p>
          <a:p>
            <a:r>
              <a:rPr lang="en-ZA" sz="1400" dirty="0">
                <a:solidFill>
                  <a:schemeClr val="tx1"/>
                </a:solidFill>
              </a:rPr>
              <a:t>Smoking allowed</a:t>
            </a:r>
          </a:p>
          <a:p>
            <a:r>
              <a:rPr lang="en-ZA" sz="1400" i="1" dirty="0">
                <a:solidFill>
                  <a:schemeClr val="tx1"/>
                </a:solidFill>
              </a:rPr>
              <a:t>Fires And Open Flames Prohibited</a:t>
            </a:r>
          </a:p>
          <a:p>
            <a:r>
              <a:rPr lang="en-ZA" sz="1400" dirty="0">
                <a:solidFill>
                  <a:schemeClr val="tx1"/>
                </a:solidFill>
              </a:rPr>
              <a:t>No smoking</a:t>
            </a:r>
          </a:p>
        </p:txBody>
      </p:sp>
      <p:sp>
        <p:nvSpPr>
          <p:cNvPr id="18" name="Rectangle 17">
            <a:extLst>
              <a:ext uri="{FF2B5EF4-FFF2-40B4-BE49-F238E27FC236}">
                <a16:creationId xmlns:a16="http://schemas.microsoft.com/office/drawing/2014/main" id="{7A8D5173-8AAB-4260-A08A-65AA4415B0EC}"/>
              </a:ext>
            </a:extLst>
          </p:cNvPr>
          <p:cNvSpPr/>
          <p:nvPr/>
        </p:nvSpPr>
        <p:spPr>
          <a:xfrm>
            <a:off x="6417495" y="4284270"/>
            <a:ext cx="2783946" cy="12440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400" dirty="0">
                <a:solidFill>
                  <a:schemeClr val="tx1"/>
                </a:solidFill>
              </a:rPr>
              <a:t>No hard hat needed</a:t>
            </a:r>
          </a:p>
          <a:p>
            <a:r>
              <a:rPr lang="en-ZA" sz="1400" i="1" dirty="0">
                <a:solidFill>
                  <a:schemeClr val="tx1"/>
                </a:solidFill>
              </a:rPr>
              <a:t>Hardhat must be worn </a:t>
            </a:r>
          </a:p>
          <a:p>
            <a:r>
              <a:rPr lang="en-ZA" sz="1400" dirty="0">
                <a:solidFill>
                  <a:schemeClr val="tx1"/>
                </a:solidFill>
              </a:rPr>
              <a:t>White hardhat only </a:t>
            </a:r>
          </a:p>
          <a:p>
            <a:r>
              <a:rPr lang="en-ZA" sz="1400" dirty="0">
                <a:solidFill>
                  <a:schemeClr val="tx1"/>
                </a:solidFill>
              </a:rPr>
              <a:t>Blue access</a:t>
            </a:r>
          </a:p>
        </p:txBody>
      </p:sp>
      <p:sp>
        <p:nvSpPr>
          <p:cNvPr id="19" name="Rectangle 18">
            <a:extLst>
              <a:ext uri="{FF2B5EF4-FFF2-40B4-BE49-F238E27FC236}">
                <a16:creationId xmlns:a16="http://schemas.microsoft.com/office/drawing/2014/main" id="{9316CE09-38BE-4F47-9A68-BB37C1DF358E}"/>
              </a:ext>
            </a:extLst>
          </p:cNvPr>
          <p:cNvSpPr/>
          <p:nvPr/>
        </p:nvSpPr>
        <p:spPr>
          <a:xfrm>
            <a:off x="412679" y="3463564"/>
            <a:ext cx="1469795" cy="614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08</a:t>
            </a:r>
          </a:p>
        </p:txBody>
      </p:sp>
      <p:sp>
        <p:nvSpPr>
          <p:cNvPr id="20" name="Rectangle 19">
            <a:extLst>
              <a:ext uri="{FF2B5EF4-FFF2-40B4-BE49-F238E27FC236}">
                <a16:creationId xmlns:a16="http://schemas.microsoft.com/office/drawing/2014/main" id="{0FD17DEE-3A1B-44F3-91D9-4B767D861B3B}"/>
              </a:ext>
            </a:extLst>
          </p:cNvPr>
          <p:cNvSpPr/>
          <p:nvPr/>
        </p:nvSpPr>
        <p:spPr>
          <a:xfrm>
            <a:off x="412678" y="5026922"/>
            <a:ext cx="1469795" cy="614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09</a:t>
            </a:r>
          </a:p>
        </p:txBody>
      </p:sp>
      <p:sp>
        <p:nvSpPr>
          <p:cNvPr id="21" name="Rectangle 20">
            <a:extLst>
              <a:ext uri="{FF2B5EF4-FFF2-40B4-BE49-F238E27FC236}">
                <a16:creationId xmlns:a16="http://schemas.microsoft.com/office/drawing/2014/main" id="{2E7F3160-C6B3-4B80-BD67-3CA740D2C837}"/>
              </a:ext>
            </a:extLst>
          </p:cNvPr>
          <p:cNvSpPr/>
          <p:nvPr/>
        </p:nvSpPr>
        <p:spPr>
          <a:xfrm>
            <a:off x="4965866" y="3568737"/>
            <a:ext cx="1469795" cy="614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10</a:t>
            </a:r>
          </a:p>
        </p:txBody>
      </p:sp>
      <p:sp>
        <p:nvSpPr>
          <p:cNvPr id="23" name="Rectangle 22">
            <a:extLst>
              <a:ext uri="{FF2B5EF4-FFF2-40B4-BE49-F238E27FC236}">
                <a16:creationId xmlns:a16="http://schemas.microsoft.com/office/drawing/2014/main" id="{606C5C94-D074-4927-8278-83FDD3DB9241}"/>
              </a:ext>
            </a:extLst>
          </p:cNvPr>
          <p:cNvSpPr/>
          <p:nvPr/>
        </p:nvSpPr>
        <p:spPr>
          <a:xfrm>
            <a:off x="4978231" y="5289678"/>
            <a:ext cx="1469795" cy="614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11</a:t>
            </a:r>
          </a:p>
        </p:txBody>
      </p:sp>
    </p:spTree>
    <p:custDataLst>
      <p:tags r:id="rId1"/>
    </p:custDataLst>
    <p:extLst>
      <p:ext uri="{BB962C8B-B14F-4D97-AF65-F5344CB8AC3E}">
        <p14:creationId xmlns:p14="http://schemas.microsoft.com/office/powerpoint/2010/main" val="3715601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Common safety signs</a:t>
            </a:r>
          </a:p>
        </p:txBody>
      </p:sp>
      <p:sp>
        <p:nvSpPr>
          <p:cNvPr id="3" name="Content Placeholder 2"/>
          <p:cNvSpPr>
            <a:spLocks noGrp="1"/>
          </p:cNvSpPr>
          <p:nvPr>
            <p:ph idx="1"/>
          </p:nvPr>
        </p:nvSpPr>
        <p:spPr>
          <a:xfrm>
            <a:off x="518900" y="1256757"/>
            <a:ext cx="9152042" cy="937804"/>
          </a:xfrm>
        </p:spPr>
        <p:txBody>
          <a:bodyPr>
            <a:noAutofit/>
          </a:bodyPr>
          <a:lstStyle/>
          <a:p>
            <a:pPr marL="0" indent="0">
              <a:buNone/>
            </a:pPr>
            <a:r>
              <a:rPr lang="en-GB" dirty="0"/>
              <a:t>Here are some of the common safety signs you will see in the Electrical industry. Can you label them by looking at the picture?  </a:t>
            </a:r>
          </a:p>
        </p:txBody>
      </p:sp>
      <p:sp>
        <p:nvSpPr>
          <p:cNvPr id="5" name="Rectangle 4">
            <a:extLst>
              <a:ext uri="{FF2B5EF4-FFF2-40B4-BE49-F238E27FC236}">
                <a16:creationId xmlns:a16="http://schemas.microsoft.com/office/drawing/2014/main" id="{74C28CDC-64DF-4707-8018-9B527A1CE8A3}"/>
              </a:ext>
            </a:extLst>
          </p:cNvPr>
          <p:cNvSpPr/>
          <p:nvPr/>
        </p:nvSpPr>
        <p:spPr>
          <a:xfrm>
            <a:off x="1334770" y="2033794"/>
            <a:ext cx="5311835" cy="461665"/>
          </a:xfrm>
          <a:prstGeom prst="rect">
            <a:avLst/>
          </a:prstGeom>
          <a:solidFill>
            <a:schemeClr val="tx2">
              <a:lumMod val="40000"/>
              <a:lumOff val="60000"/>
            </a:schemeClr>
          </a:solidFill>
        </p:spPr>
        <p:txBody>
          <a:bodyPr wrap="square">
            <a:spAutoFit/>
          </a:bodyPr>
          <a:lstStyle/>
          <a:p>
            <a:r>
              <a:rPr lang="en-GB" sz="2400" i="1" dirty="0"/>
              <a:t>Choose the correct label for each sign.</a:t>
            </a:r>
          </a:p>
        </p:txBody>
      </p:sp>
      <p:pic>
        <p:nvPicPr>
          <p:cNvPr id="6" name="Graphic 5" descr="User">
            <a:extLst>
              <a:ext uri="{FF2B5EF4-FFF2-40B4-BE49-F238E27FC236}">
                <a16:creationId xmlns:a16="http://schemas.microsoft.com/office/drawing/2014/main" id="{CBEE71C2-0F0D-476E-B0EF-8ECF9590E48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4708" y="1889351"/>
            <a:ext cx="784255" cy="854046"/>
          </a:xfrm>
          <a:prstGeom prst="rect">
            <a:avLst/>
          </a:prstGeom>
        </p:spPr>
      </p:pic>
      <p:pic>
        <p:nvPicPr>
          <p:cNvPr id="4" name="Picture 3">
            <a:extLst>
              <a:ext uri="{FF2B5EF4-FFF2-40B4-BE49-F238E27FC236}">
                <a16:creationId xmlns:a16="http://schemas.microsoft.com/office/drawing/2014/main" id="{83A9DEF4-9F21-4E6E-A549-CBD7CD017B22}"/>
              </a:ext>
            </a:extLst>
          </p:cNvPr>
          <p:cNvPicPr>
            <a:picLocks noChangeAspect="1"/>
          </p:cNvPicPr>
          <p:nvPr/>
        </p:nvPicPr>
        <p:blipFill>
          <a:blip r:embed="rId6"/>
          <a:stretch>
            <a:fillRect/>
          </a:stretch>
        </p:blipFill>
        <p:spPr>
          <a:xfrm>
            <a:off x="553582" y="2742815"/>
            <a:ext cx="1235826" cy="1213837"/>
          </a:xfrm>
          <a:prstGeom prst="rect">
            <a:avLst/>
          </a:prstGeom>
        </p:spPr>
      </p:pic>
      <p:sp>
        <p:nvSpPr>
          <p:cNvPr id="12" name="Rectangle 11">
            <a:extLst>
              <a:ext uri="{FF2B5EF4-FFF2-40B4-BE49-F238E27FC236}">
                <a16:creationId xmlns:a16="http://schemas.microsoft.com/office/drawing/2014/main" id="{727D2587-7CC2-417F-9F28-8D315BFAE122}"/>
              </a:ext>
            </a:extLst>
          </p:cNvPr>
          <p:cNvSpPr/>
          <p:nvPr/>
        </p:nvSpPr>
        <p:spPr>
          <a:xfrm>
            <a:off x="2073191" y="2874304"/>
            <a:ext cx="2783946" cy="12440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400" dirty="0">
                <a:solidFill>
                  <a:schemeClr val="tx1"/>
                </a:solidFill>
              </a:rPr>
              <a:t>Fire extinguisher</a:t>
            </a:r>
          </a:p>
        </p:txBody>
      </p:sp>
      <p:pic>
        <p:nvPicPr>
          <p:cNvPr id="13" name="Picture 12">
            <a:extLst>
              <a:ext uri="{FF2B5EF4-FFF2-40B4-BE49-F238E27FC236}">
                <a16:creationId xmlns:a16="http://schemas.microsoft.com/office/drawing/2014/main" id="{3E40C924-3A55-40DF-99E8-9421E621F73A}"/>
              </a:ext>
            </a:extLst>
          </p:cNvPr>
          <p:cNvPicPr>
            <a:picLocks noChangeAspect="1"/>
          </p:cNvPicPr>
          <p:nvPr/>
        </p:nvPicPr>
        <p:blipFill>
          <a:blip r:embed="rId7"/>
          <a:stretch>
            <a:fillRect/>
          </a:stretch>
        </p:blipFill>
        <p:spPr>
          <a:xfrm>
            <a:off x="553582" y="4200278"/>
            <a:ext cx="1235826" cy="1244913"/>
          </a:xfrm>
          <a:prstGeom prst="rect">
            <a:avLst/>
          </a:prstGeom>
        </p:spPr>
      </p:pic>
      <p:pic>
        <p:nvPicPr>
          <p:cNvPr id="14" name="Picture 13">
            <a:extLst>
              <a:ext uri="{FF2B5EF4-FFF2-40B4-BE49-F238E27FC236}">
                <a16:creationId xmlns:a16="http://schemas.microsoft.com/office/drawing/2014/main" id="{9CF6FCE2-B9C4-4E4C-AE31-CB2C300CBEFD}"/>
              </a:ext>
            </a:extLst>
          </p:cNvPr>
          <p:cNvPicPr>
            <a:picLocks noChangeAspect="1"/>
          </p:cNvPicPr>
          <p:nvPr/>
        </p:nvPicPr>
        <p:blipFill>
          <a:blip r:embed="rId8"/>
          <a:stretch>
            <a:fillRect/>
          </a:stretch>
        </p:blipFill>
        <p:spPr>
          <a:xfrm>
            <a:off x="5021525" y="2709237"/>
            <a:ext cx="1409111" cy="1409111"/>
          </a:xfrm>
          <a:prstGeom prst="rect">
            <a:avLst/>
          </a:prstGeom>
        </p:spPr>
      </p:pic>
      <p:pic>
        <p:nvPicPr>
          <p:cNvPr id="22" name="Picture 21">
            <a:extLst>
              <a:ext uri="{FF2B5EF4-FFF2-40B4-BE49-F238E27FC236}">
                <a16:creationId xmlns:a16="http://schemas.microsoft.com/office/drawing/2014/main" id="{9281B4F7-A6FD-4096-92AD-3B4D64A51144}"/>
              </a:ext>
            </a:extLst>
          </p:cNvPr>
          <p:cNvPicPr>
            <a:picLocks noChangeAspect="1"/>
          </p:cNvPicPr>
          <p:nvPr/>
        </p:nvPicPr>
        <p:blipFill>
          <a:blip r:embed="rId9"/>
          <a:stretch>
            <a:fillRect/>
          </a:stretch>
        </p:blipFill>
        <p:spPr>
          <a:xfrm>
            <a:off x="5085283" y="4413980"/>
            <a:ext cx="1391951" cy="1244914"/>
          </a:xfrm>
          <a:prstGeom prst="rect">
            <a:avLst/>
          </a:prstGeom>
        </p:spPr>
      </p:pic>
      <p:sp>
        <p:nvSpPr>
          <p:cNvPr id="15" name="Rectangle 14">
            <a:extLst>
              <a:ext uri="{FF2B5EF4-FFF2-40B4-BE49-F238E27FC236}">
                <a16:creationId xmlns:a16="http://schemas.microsoft.com/office/drawing/2014/main" id="{D163D558-F175-462F-9523-FE65B25921BD}"/>
              </a:ext>
            </a:extLst>
          </p:cNvPr>
          <p:cNvSpPr/>
          <p:nvPr/>
        </p:nvSpPr>
        <p:spPr>
          <a:xfrm>
            <a:off x="9141702" y="5230331"/>
            <a:ext cx="1097673" cy="4956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Submit</a:t>
            </a:r>
          </a:p>
        </p:txBody>
      </p:sp>
      <p:sp>
        <p:nvSpPr>
          <p:cNvPr id="16" name="Rectangle 15">
            <a:extLst>
              <a:ext uri="{FF2B5EF4-FFF2-40B4-BE49-F238E27FC236}">
                <a16:creationId xmlns:a16="http://schemas.microsoft.com/office/drawing/2014/main" id="{70411D8F-96BC-44BC-A98A-42F74DC634C7}"/>
              </a:ext>
            </a:extLst>
          </p:cNvPr>
          <p:cNvSpPr/>
          <p:nvPr/>
        </p:nvSpPr>
        <p:spPr>
          <a:xfrm>
            <a:off x="2073191" y="4264199"/>
            <a:ext cx="2783946" cy="12440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400" dirty="0">
                <a:solidFill>
                  <a:schemeClr val="tx1"/>
                </a:solidFill>
              </a:rPr>
              <a:t>Fire hose</a:t>
            </a:r>
          </a:p>
        </p:txBody>
      </p:sp>
      <p:sp>
        <p:nvSpPr>
          <p:cNvPr id="17" name="Rectangle 16">
            <a:extLst>
              <a:ext uri="{FF2B5EF4-FFF2-40B4-BE49-F238E27FC236}">
                <a16:creationId xmlns:a16="http://schemas.microsoft.com/office/drawing/2014/main" id="{584D5E9A-4F1C-4805-806B-04099468F783}"/>
              </a:ext>
            </a:extLst>
          </p:cNvPr>
          <p:cNvSpPr/>
          <p:nvPr/>
        </p:nvSpPr>
        <p:spPr>
          <a:xfrm>
            <a:off x="6430636" y="2842510"/>
            <a:ext cx="2783946" cy="12440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400" dirty="0">
                <a:solidFill>
                  <a:schemeClr val="tx1"/>
                </a:solidFill>
              </a:rPr>
              <a:t>Fires And Open Flames Prohibited</a:t>
            </a:r>
          </a:p>
        </p:txBody>
      </p:sp>
      <p:sp>
        <p:nvSpPr>
          <p:cNvPr id="18" name="Rectangle 17">
            <a:extLst>
              <a:ext uri="{FF2B5EF4-FFF2-40B4-BE49-F238E27FC236}">
                <a16:creationId xmlns:a16="http://schemas.microsoft.com/office/drawing/2014/main" id="{7A8D5173-8AAB-4260-A08A-65AA4415B0EC}"/>
              </a:ext>
            </a:extLst>
          </p:cNvPr>
          <p:cNvSpPr/>
          <p:nvPr/>
        </p:nvSpPr>
        <p:spPr>
          <a:xfrm>
            <a:off x="6417495" y="4284270"/>
            <a:ext cx="2783946" cy="12440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400" dirty="0">
                <a:solidFill>
                  <a:schemeClr val="tx1"/>
                </a:solidFill>
              </a:rPr>
              <a:t>Hardhat must be worn </a:t>
            </a:r>
          </a:p>
        </p:txBody>
      </p:sp>
    </p:spTree>
    <p:custDataLst>
      <p:tags r:id="rId1"/>
    </p:custDataLst>
    <p:extLst>
      <p:ext uri="{BB962C8B-B14F-4D97-AF65-F5344CB8AC3E}">
        <p14:creationId xmlns:p14="http://schemas.microsoft.com/office/powerpoint/2010/main" val="2114362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Interpreting a safety sign</a:t>
            </a:r>
          </a:p>
        </p:txBody>
      </p:sp>
      <p:sp>
        <p:nvSpPr>
          <p:cNvPr id="3" name="Content Placeholder 2"/>
          <p:cNvSpPr>
            <a:spLocks noGrp="1"/>
          </p:cNvSpPr>
          <p:nvPr>
            <p:ph idx="1"/>
          </p:nvPr>
        </p:nvSpPr>
        <p:spPr>
          <a:xfrm>
            <a:off x="518900" y="1256757"/>
            <a:ext cx="9152042" cy="937804"/>
          </a:xfrm>
        </p:spPr>
        <p:txBody>
          <a:bodyPr>
            <a:noAutofit/>
          </a:bodyPr>
          <a:lstStyle/>
          <a:p>
            <a:pPr marL="0" indent="0">
              <a:buNone/>
            </a:pPr>
            <a:r>
              <a:rPr lang="en-GB" dirty="0"/>
              <a:t>This one is a bit tricky as there is no obvious picture like the previous two signs. Here are some tips for how you can figure it out. </a:t>
            </a:r>
          </a:p>
          <a:p>
            <a:pPr marL="0" indent="0">
              <a:buNone/>
            </a:pPr>
            <a:r>
              <a:rPr lang="en-GB" dirty="0"/>
              <a:t>Look at the frame. What category does it fall under?</a:t>
            </a:r>
          </a:p>
        </p:txBody>
      </p:sp>
      <p:pic>
        <p:nvPicPr>
          <p:cNvPr id="7" name="Picture 6">
            <a:extLst>
              <a:ext uri="{FF2B5EF4-FFF2-40B4-BE49-F238E27FC236}">
                <a16:creationId xmlns:a16="http://schemas.microsoft.com/office/drawing/2014/main" id="{5DBBCD3E-83F7-4815-9C9C-ADED1049784C}"/>
              </a:ext>
            </a:extLst>
          </p:cNvPr>
          <p:cNvPicPr>
            <a:picLocks noChangeAspect="1"/>
          </p:cNvPicPr>
          <p:nvPr/>
        </p:nvPicPr>
        <p:blipFill>
          <a:blip r:embed="rId4"/>
          <a:stretch>
            <a:fillRect/>
          </a:stretch>
        </p:blipFill>
        <p:spPr>
          <a:xfrm>
            <a:off x="7469755" y="3111828"/>
            <a:ext cx="2667000" cy="2524125"/>
          </a:xfrm>
          <a:prstGeom prst="rect">
            <a:avLst/>
          </a:prstGeom>
        </p:spPr>
      </p:pic>
      <p:sp>
        <p:nvSpPr>
          <p:cNvPr id="8" name="Rectangle 7">
            <a:extLst>
              <a:ext uri="{FF2B5EF4-FFF2-40B4-BE49-F238E27FC236}">
                <a16:creationId xmlns:a16="http://schemas.microsoft.com/office/drawing/2014/main" id="{23F6E308-D4CC-4F58-8555-3002401B947E}"/>
              </a:ext>
            </a:extLst>
          </p:cNvPr>
          <p:cNvSpPr/>
          <p:nvPr/>
        </p:nvSpPr>
        <p:spPr>
          <a:xfrm>
            <a:off x="591508" y="3260224"/>
            <a:ext cx="8536148" cy="1938992"/>
          </a:xfrm>
          <a:prstGeom prst="rect">
            <a:avLst/>
          </a:prstGeom>
        </p:spPr>
        <p:txBody>
          <a:bodyPr wrap="square">
            <a:spAutoFit/>
          </a:bodyPr>
          <a:lstStyle/>
          <a:p>
            <a:pPr marL="342900" lvl="0" indent="-342900" defTabSz="914400">
              <a:buFont typeface="Courier New" panose="02070309020205020404" pitchFamily="49" charset="0"/>
              <a:buChar char="o"/>
              <a:defRPr/>
            </a:pPr>
            <a:r>
              <a:rPr lang="en-US" sz="2400" dirty="0"/>
              <a:t>Triangular signs</a:t>
            </a:r>
          </a:p>
          <a:p>
            <a:pPr marL="342900" lvl="0" indent="-342900" defTabSz="914400">
              <a:buFont typeface="Courier New" panose="02070309020205020404" pitchFamily="49" charset="0"/>
              <a:buChar char="o"/>
              <a:defRPr/>
            </a:pPr>
            <a:r>
              <a:rPr lang="en-US" sz="2400" dirty="0"/>
              <a:t>Circular Disks</a:t>
            </a:r>
          </a:p>
          <a:p>
            <a:pPr marL="342900" lvl="0" indent="-342900" defTabSz="914400">
              <a:buFont typeface="Courier New" panose="02070309020205020404" pitchFamily="49" charset="0"/>
              <a:buChar char="o"/>
              <a:defRPr/>
            </a:pPr>
            <a:r>
              <a:rPr lang="en-US" sz="2400" i="1" dirty="0"/>
              <a:t>Square frame</a:t>
            </a:r>
          </a:p>
          <a:p>
            <a:pPr marL="342900" lvl="0" indent="-342900" defTabSz="914400">
              <a:buFont typeface="Courier New" panose="02070309020205020404" pitchFamily="49" charset="0"/>
              <a:buChar char="o"/>
              <a:defRPr/>
            </a:pPr>
            <a:r>
              <a:rPr lang="en-US" sz="2400" dirty="0"/>
              <a:t>Circular sign with diagonal line</a:t>
            </a:r>
          </a:p>
          <a:p>
            <a:pPr marL="342900" lvl="0" indent="-342900" defTabSz="914400">
              <a:buFont typeface="Courier New" panose="02070309020205020404" pitchFamily="49" charset="0"/>
              <a:buChar char="o"/>
              <a:defRPr/>
            </a:pPr>
            <a:r>
              <a:rPr lang="en-US" sz="2400" dirty="0"/>
              <a:t>Square</a:t>
            </a:r>
          </a:p>
        </p:txBody>
      </p:sp>
      <p:sp>
        <p:nvSpPr>
          <p:cNvPr id="14" name="Rectangle 13">
            <a:extLst>
              <a:ext uri="{FF2B5EF4-FFF2-40B4-BE49-F238E27FC236}">
                <a16:creationId xmlns:a16="http://schemas.microsoft.com/office/drawing/2014/main" id="{C1244E48-C601-4C1F-9DAF-8D0A76F58D97}"/>
              </a:ext>
            </a:extLst>
          </p:cNvPr>
          <p:cNvSpPr/>
          <p:nvPr/>
        </p:nvSpPr>
        <p:spPr>
          <a:xfrm>
            <a:off x="1264980" y="2438354"/>
            <a:ext cx="6559686" cy="461665"/>
          </a:xfrm>
          <a:prstGeom prst="rect">
            <a:avLst/>
          </a:prstGeom>
          <a:solidFill>
            <a:schemeClr val="tx2">
              <a:lumMod val="40000"/>
              <a:lumOff val="60000"/>
            </a:schemeClr>
          </a:solidFill>
        </p:spPr>
        <p:txBody>
          <a:bodyPr wrap="square">
            <a:spAutoFit/>
          </a:bodyPr>
          <a:lstStyle/>
          <a:p>
            <a:r>
              <a:rPr lang="en-GB" sz="2400" i="1" dirty="0"/>
              <a:t>Choose the correct answer from the options below: </a:t>
            </a:r>
          </a:p>
        </p:txBody>
      </p:sp>
      <p:pic>
        <p:nvPicPr>
          <p:cNvPr id="15" name="Graphic 14" descr="User">
            <a:extLst>
              <a:ext uri="{FF2B5EF4-FFF2-40B4-BE49-F238E27FC236}">
                <a16:creationId xmlns:a16="http://schemas.microsoft.com/office/drawing/2014/main" id="{CDACA8B6-B06B-4F38-984D-87A9D3D7939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80725" y="2458407"/>
            <a:ext cx="784255" cy="854046"/>
          </a:xfrm>
          <a:prstGeom prst="rect">
            <a:avLst/>
          </a:prstGeom>
        </p:spPr>
      </p:pic>
      <p:sp>
        <p:nvSpPr>
          <p:cNvPr id="9" name="Rectangle 8">
            <a:extLst>
              <a:ext uri="{FF2B5EF4-FFF2-40B4-BE49-F238E27FC236}">
                <a16:creationId xmlns:a16="http://schemas.microsoft.com/office/drawing/2014/main" id="{045DC202-23D0-47BA-9FC6-639F2D4BFB7D}"/>
              </a:ext>
            </a:extLst>
          </p:cNvPr>
          <p:cNvSpPr/>
          <p:nvPr/>
        </p:nvSpPr>
        <p:spPr>
          <a:xfrm>
            <a:off x="8162410" y="5124024"/>
            <a:ext cx="1469795" cy="614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12</a:t>
            </a:r>
          </a:p>
        </p:txBody>
      </p:sp>
    </p:spTree>
    <p:custDataLst>
      <p:tags r:id="rId1"/>
    </p:custDataLst>
    <p:extLst>
      <p:ext uri="{BB962C8B-B14F-4D97-AF65-F5344CB8AC3E}">
        <p14:creationId xmlns:p14="http://schemas.microsoft.com/office/powerpoint/2010/main" val="2523668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Common safety signs</a:t>
            </a:r>
          </a:p>
        </p:txBody>
      </p:sp>
      <p:sp>
        <p:nvSpPr>
          <p:cNvPr id="3" name="Content Placeholder 2"/>
          <p:cNvSpPr>
            <a:spLocks noGrp="1"/>
          </p:cNvSpPr>
          <p:nvPr>
            <p:ph idx="1"/>
          </p:nvPr>
        </p:nvSpPr>
        <p:spPr>
          <a:xfrm>
            <a:off x="518900" y="1256757"/>
            <a:ext cx="9152042" cy="937804"/>
          </a:xfrm>
        </p:spPr>
        <p:txBody>
          <a:bodyPr>
            <a:noAutofit/>
          </a:bodyPr>
          <a:lstStyle/>
          <a:p>
            <a:pPr marL="0" indent="0">
              <a:buNone/>
            </a:pPr>
            <a:r>
              <a:rPr lang="en-GB" dirty="0"/>
              <a:t>Now that you know the category, what information is shared when a square frame is used?</a:t>
            </a:r>
          </a:p>
        </p:txBody>
      </p:sp>
      <p:pic>
        <p:nvPicPr>
          <p:cNvPr id="7" name="Picture 6">
            <a:extLst>
              <a:ext uri="{FF2B5EF4-FFF2-40B4-BE49-F238E27FC236}">
                <a16:creationId xmlns:a16="http://schemas.microsoft.com/office/drawing/2014/main" id="{5DBBCD3E-83F7-4815-9C9C-ADED1049784C}"/>
              </a:ext>
            </a:extLst>
          </p:cNvPr>
          <p:cNvPicPr>
            <a:picLocks noChangeAspect="1"/>
          </p:cNvPicPr>
          <p:nvPr/>
        </p:nvPicPr>
        <p:blipFill>
          <a:blip r:embed="rId4"/>
          <a:stretch>
            <a:fillRect/>
          </a:stretch>
        </p:blipFill>
        <p:spPr>
          <a:xfrm>
            <a:off x="7415511" y="3144680"/>
            <a:ext cx="2667000" cy="2524125"/>
          </a:xfrm>
          <a:prstGeom prst="rect">
            <a:avLst/>
          </a:prstGeom>
        </p:spPr>
      </p:pic>
      <p:sp>
        <p:nvSpPr>
          <p:cNvPr id="8" name="Rectangle 7">
            <a:extLst>
              <a:ext uri="{FF2B5EF4-FFF2-40B4-BE49-F238E27FC236}">
                <a16:creationId xmlns:a16="http://schemas.microsoft.com/office/drawing/2014/main" id="{23F6E308-D4CC-4F58-8555-3002401B947E}"/>
              </a:ext>
            </a:extLst>
          </p:cNvPr>
          <p:cNvSpPr/>
          <p:nvPr/>
        </p:nvSpPr>
        <p:spPr>
          <a:xfrm>
            <a:off x="443852" y="2779574"/>
            <a:ext cx="6559686" cy="2677656"/>
          </a:xfrm>
          <a:prstGeom prst="rect">
            <a:avLst/>
          </a:prstGeom>
        </p:spPr>
        <p:txBody>
          <a:bodyPr wrap="square">
            <a:spAutoFit/>
          </a:bodyPr>
          <a:lstStyle/>
          <a:p>
            <a:pPr marL="342900" lvl="0" indent="-342900" defTabSz="914400">
              <a:buFont typeface="Courier New" panose="02070309020205020404" pitchFamily="49" charset="0"/>
              <a:buChar char="o"/>
              <a:defRPr/>
            </a:pPr>
            <a:r>
              <a:rPr lang="en-US" sz="2400" dirty="0"/>
              <a:t>Warn against certain hazards in the environment</a:t>
            </a:r>
            <a:endParaRPr lang="en-US" sz="2400" b="1" dirty="0"/>
          </a:p>
          <a:p>
            <a:pPr marL="342900" lvl="0" indent="-342900" defTabSz="914400">
              <a:buFont typeface="Courier New" panose="02070309020205020404" pitchFamily="49" charset="0"/>
              <a:buChar char="o"/>
              <a:defRPr/>
            </a:pPr>
            <a:r>
              <a:rPr lang="en-US" sz="2400" dirty="0"/>
              <a:t>Tells people they must use Personal Protection Equipment</a:t>
            </a:r>
          </a:p>
          <a:p>
            <a:pPr marL="342900" lvl="0" indent="-342900" defTabSz="914400">
              <a:buFont typeface="Courier New" panose="02070309020205020404" pitchFamily="49" charset="0"/>
              <a:buChar char="o"/>
              <a:defRPr/>
            </a:pPr>
            <a:r>
              <a:rPr lang="en-US" sz="2400" i="1" dirty="0"/>
              <a:t>Information sign for location of fire equipment</a:t>
            </a:r>
          </a:p>
          <a:p>
            <a:pPr marL="342900" lvl="0" indent="-342900" defTabSz="914400">
              <a:buFont typeface="Courier New" panose="02070309020205020404" pitchFamily="49" charset="0"/>
              <a:buChar char="o"/>
              <a:defRPr/>
            </a:pPr>
            <a:r>
              <a:rPr lang="en-US" sz="2400" dirty="0"/>
              <a:t>Prohibit certain actions or things</a:t>
            </a:r>
          </a:p>
          <a:p>
            <a:pPr marL="342900" lvl="0" indent="-342900" defTabSz="914400">
              <a:buFont typeface="Courier New" panose="02070309020205020404" pitchFamily="49" charset="0"/>
              <a:buChar char="o"/>
              <a:defRPr/>
            </a:pPr>
            <a:r>
              <a:rPr lang="en-US" sz="2400" dirty="0"/>
              <a:t>Information sign for direction and location of first aid and emergency exits. </a:t>
            </a:r>
          </a:p>
        </p:txBody>
      </p:sp>
      <p:sp>
        <p:nvSpPr>
          <p:cNvPr id="10" name="Rectangle 9">
            <a:extLst>
              <a:ext uri="{FF2B5EF4-FFF2-40B4-BE49-F238E27FC236}">
                <a16:creationId xmlns:a16="http://schemas.microsoft.com/office/drawing/2014/main" id="{46C6AEE0-4E46-4BAD-A18B-D06ED076C54A}"/>
              </a:ext>
            </a:extLst>
          </p:cNvPr>
          <p:cNvSpPr/>
          <p:nvPr/>
        </p:nvSpPr>
        <p:spPr>
          <a:xfrm>
            <a:off x="1228107" y="2070636"/>
            <a:ext cx="6559686" cy="461665"/>
          </a:xfrm>
          <a:prstGeom prst="rect">
            <a:avLst/>
          </a:prstGeom>
          <a:solidFill>
            <a:schemeClr val="tx2">
              <a:lumMod val="40000"/>
              <a:lumOff val="60000"/>
            </a:schemeClr>
          </a:solidFill>
        </p:spPr>
        <p:txBody>
          <a:bodyPr wrap="square">
            <a:spAutoFit/>
          </a:bodyPr>
          <a:lstStyle/>
          <a:p>
            <a:r>
              <a:rPr lang="en-GB" sz="2400" i="1" dirty="0"/>
              <a:t>Choose the correct answer from the options below: </a:t>
            </a:r>
          </a:p>
        </p:txBody>
      </p:sp>
      <p:pic>
        <p:nvPicPr>
          <p:cNvPr id="11" name="Graphic 10" descr="User">
            <a:extLst>
              <a:ext uri="{FF2B5EF4-FFF2-40B4-BE49-F238E27FC236}">
                <a16:creationId xmlns:a16="http://schemas.microsoft.com/office/drawing/2014/main" id="{E982044E-E063-4C20-BBEF-D0EC220BC02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3852" y="2090689"/>
            <a:ext cx="784255" cy="854046"/>
          </a:xfrm>
          <a:prstGeom prst="rect">
            <a:avLst/>
          </a:prstGeom>
        </p:spPr>
      </p:pic>
    </p:spTree>
    <p:custDataLst>
      <p:tags r:id="rId1"/>
    </p:custDataLst>
    <p:extLst>
      <p:ext uri="{BB962C8B-B14F-4D97-AF65-F5344CB8AC3E}">
        <p14:creationId xmlns:p14="http://schemas.microsoft.com/office/powerpoint/2010/main" val="777463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Common safety signs</a:t>
            </a:r>
          </a:p>
        </p:txBody>
      </p:sp>
      <p:sp>
        <p:nvSpPr>
          <p:cNvPr id="3" name="Content Placeholder 2"/>
          <p:cNvSpPr>
            <a:spLocks noGrp="1"/>
          </p:cNvSpPr>
          <p:nvPr>
            <p:ph idx="1"/>
          </p:nvPr>
        </p:nvSpPr>
        <p:spPr>
          <a:xfrm>
            <a:off x="518900" y="1256757"/>
            <a:ext cx="9152042" cy="937804"/>
          </a:xfrm>
        </p:spPr>
        <p:txBody>
          <a:bodyPr>
            <a:noAutofit/>
          </a:bodyPr>
          <a:lstStyle/>
          <a:p>
            <a:pPr marL="0" indent="0">
              <a:buNone/>
            </a:pPr>
            <a:r>
              <a:rPr lang="en-GB" dirty="0"/>
              <a:t>We now know that it is a square frame and that this type of sign is usually used for information on the location of fire equipment. The final step is to take a look at the image. What do you think the arrow means? </a:t>
            </a:r>
          </a:p>
        </p:txBody>
      </p:sp>
      <p:pic>
        <p:nvPicPr>
          <p:cNvPr id="7" name="Picture 6">
            <a:extLst>
              <a:ext uri="{FF2B5EF4-FFF2-40B4-BE49-F238E27FC236}">
                <a16:creationId xmlns:a16="http://schemas.microsoft.com/office/drawing/2014/main" id="{5DBBCD3E-83F7-4815-9C9C-ADED1049784C}"/>
              </a:ext>
            </a:extLst>
          </p:cNvPr>
          <p:cNvPicPr>
            <a:picLocks noChangeAspect="1"/>
          </p:cNvPicPr>
          <p:nvPr/>
        </p:nvPicPr>
        <p:blipFill>
          <a:blip r:embed="rId4"/>
          <a:stretch>
            <a:fillRect/>
          </a:stretch>
        </p:blipFill>
        <p:spPr>
          <a:xfrm>
            <a:off x="7423260" y="3082906"/>
            <a:ext cx="2667000" cy="2524125"/>
          </a:xfrm>
          <a:prstGeom prst="rect">
            <a:avLst/>
          </a:prstGeom>
        </p:spPr>
      </p:pic>
      <p:sp>
        <p:nvSpPr>
          <p:cNvPr id="8" name="Rectangle 7">
            <a:extLst>
              <a:ext uri="{FF2B5EF4-FFF2-40B4-BE49-F238E27FC236}">
                <a16:creationId xmlns:a16="http://schemas.microsoft.com/office/drawing/2014/main" id="{23F6E308-D4CC-4F58-8555-3002401B947E}"/>
              </a:ext>
            </a:extLst>
          </p:cNvPr>
          <p:cNvSpPr/>
          <p:nvPr/>
        </p:nvSpPr>
        <p:spPr>
          <a:xfrm>
            <a:off x="600103" y="3163865"/>
            <a:ext cx="6559686" cy="1569660"/>
          </a:xfrm>
          <a:prstGeom prst="rect">
            <a:avLst/>
          </a:prstGeom>
        </p:spPr>
        <p:txBody>
          <a:bodyPr wrap="square">
            <a:spAutoFit/>
          </a:bodyPr>
          <a:lstStyle/>
          <a:p>
            <a:pPr marL="342900" lvl="0" indent="-342900" defTabSz="914400">
              <a:buFont typeface="Courier New" panose="02070309020205020404" pitchFamily="49" charset="0"/>
              <a:buChar char="o"/>
              <a:defRPr/>
            </a:pPr>
            <a:r>
              <a:rPr lang="en-US" sz="2400" dirty="0"/>
              <a:t>It is where an emergency exit can be found</a:t>
            </a:r>
          </a:p>
          <a:p>
            <a:pPr marL="342900" indent="-342900" defTabSz="914400">
              <a:buFont typeface="Courier New" panose="02070309020205020404" pitchFamily="49" charset="0"/>
              <a:buChar char="o"/>
              <a:defRPr/>
            </a:pPr>
            <a:r>
              <a:rPr lang="en-US" sz="2400" i="1" dirty="0"/>
              <a:t>It is the location where fire equipment can be found</a:t>
            </a:r>
          </a:p>
          <a:p>
            <a:pPr marL="342900" lvl="0" indent="-342900" defTabSz="914400">
              <a:buFont typeface="Courier New" panose="02070309020205020404" pitchFamily="49" charset="0"/>
              <a:buChar char="o"/>
              <a:defRPr/>
            </a:pPr>
            <a:r>
              <a:rPr lang="en-US" sz="2400" dirty="0"/>
              <a:t>It means you must stand there if there is a fire. </a:t>
            </a:r>
          </a:p>
        </p:txBody>
      </p:sp>
      <p:sp>
        <p:nvSpPr>
          <p:cNvPr id="6" name="Rectangle 5">
            <a:extLst>
              <a:ext uri="{FF2B5EF4-FFF2-40B4-BE49-F238E27FC236}">
                <a16:creationId xmlns:a16="http://schemas.microsoft.com/office/drawing/2014/main" id="{3CDD65EF-F7D0-49DC-865D-D9636BDF972A}"/>
              </a:ext>
            </a:extLst>
          </p:cNvPr>
          <p:cNvSpPr/>
          <p:nvPr/>
        </p:nvSpPr>
        <p:spPr>
          <a:xfrm>
            <a:off x="1264980" y="2438354"/>
            <a:ext cx="6559686" cy="461665"/>
          </a:xfrm>
          <a:prstGeom prst="rect">
            <a:avLst/>
          </a:prstGeom>
          <a:solidFill>
            <a:schemeClr val="tx2">
              <a:lumMod val="40000"/>
              <a:lumOff val="60000"/>
            </a:schemeClr>
          </a:solidFill>
        </p:spPr>
        <p:txBody>
          <a:bodyPr wrap="square">
            <a:spAutoFit/>
          </a:bodyPr>
          <a:lstStyle/>
          <a:p>
            <a:r>
              <a:rPr lang="en-GB" sz="2400" i="1" dirty="0"/>
              <a:t>Choose the correct answer from the options below: </a:t>
            </a:r>
          </a:p>
        </p:txBody>
      </p:sp>
      <p:pic>
        <p:nvPicPr>
          <p:cNvPr id="9" name="Graphic 8" descr="User">
            <a:extLst>
              <a:ext uri="{FF2B5EF4-FFF2-40B4-BE49-F238E27FC236}">
                <a16:creationId xmlns:a16="http://schemas.microsoft.com/office/drawing/2014/main" id="{5CDE211F-0B23-4B2D-BE26-3C2C09ABB32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80725" y="2458407"/>
            <a:ext cx="784255" cy="854046"/>
          </a:xfrm>
          <a:prstGeom prst="rect">
            <a:avLst/>
          </a:prstGeom>
        </p:spPr>
      </p:pic>
    </p:spTree>
    <p:custDataLst>
      <p:tags r:id="rId1"/>
    </p:custDataLst>
    <p:extLst>
      <p:ext uri="{BB962C8B-B14F-4D97-AF65-F5344CB8AC3E}">
        <p14:creationId xmlns:p14="http://schemas.microsoft.com/office/powerpoint/2010/main" val="4289215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Common safety signs</a:t>
            </a:r>
          </a:p>
        </p:txBody>
      </p:sp>
      <p:sp>
        <p:nvSpPr>
          <p:cNvPr id="3" name="Content Placeholder 2"/>
          <p:cNvSpPr>
            <a:spLocks noGrp="1"/>
          </p:cNvSpPr>
          <p:nvPr>
            <p:ph idx="1"/>
          </p:nvPr>
        </p:nvSpPr>
        <p:spPr>
          <a:xfrm>
            <a:off x="518900" y="1256757"/>
            <a:ext cx="9152042" cy="937804"/>
          </a:xfrm>
        </p:spPr>
        <p:txBody>
          <a:bodyPr>
            <a:noAutofit/>
          </a:bodyPr>
          <a:lstStyle/>
          <a:p>
            <a:pPr marL="0" indent="0">
              <a:buNone/>
            </a:pPr>
            <a:r>
              <a:rPr lang="en-GB" dirty="0"/>
              <a:t>Let’s take a look at some more common safety signs. </a:t>
            </a:r>
          </a:p>
        </p:txBody>
      </p:sp>
      <p:sp>
        <p:nvSpPr>
          <p:cNvPr id="5" name="Rectangle 4">
            <a:extLst>
              <a:ext uri="{FF2B5EF4-FFF2-40B4-BE49-F238E27FC236}">
                <a16:creationId xmlns:a16="http://schemas.microsoft.com/office/drawing/2014/main" id="{74C28CDC-64DF-4707-8018-9B527A1CE8A3}"/>
              </a:ext>
            </a:extLst>
          </p:cNvPr>
          <p:cNvSpPr/>
          <p:nvPr/>
        </p:nvSpPr>
        <p:spPr>
          <a:xfrm>
            <a:off x="1334770" y="1685086"/>
            <a:ext cx="6387259" cy="461665"/>
          </a:xfrm>
          <a:prstGeom prst="rect">
            <a:avLst/>
          </a:prstGeom>
          <a:solidFill>
            <a:schemeClr val="tx2">
              <a:lumMod val="40000"/>
              <a:lumOff val="60000"/>
            </a:schemeClr>
          </a:solidFill>
        </p:spPr>
        <p:txBody>
          <a:bodyPr wrap="square">
            <a:spAutoFit/>
          </a:bodyPr>
          <a:lstStyle/>
          <a:p>
            <a:r>
              <a:rPr lang="en-GB" sz="2400" i="1" dirty="0"/>
              <a:t>Drag and drop the correct label next to each sign. </a:t>
            </a:r>
          </a:p>
        </p:txBody>
      </p:sp>
      <p:pic>
        <p:nvPicPr>
          <p:cNvPr id="6" name="Graphic 5" descr="User">
            <a:extLst>
              <a:ext uri="{FF2B5EF4-FFF2-40B4-BE49-F238E27FC236}">
                <a16:creationId xmlns:a16="http://schemas.microsoft.com/office/drawing/2014/main" id="{CBEE71C2-0F0D-476E-B0EF-8ECF9590E48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80725" y="1701202"/>
            <a:ext cx="784255" cy="854046"/>
          </a:xfrm>
          <a:prstGeom prst="rect">
            <a:avLst/>
          </a:prstGeom>
        </p:spPr>
      </p:pic>
      <p:sp>
        <p:nvSpPr>
          <p:cNvPr id="10" name="Rectangle 9">
            <a:extLst>
              <a:ext uri="{FF2B5EF4-FFF2-40B4-BE49-F238E27FC236}">
                <a16:creationId xmlns:a16="http://schemas.microsoft.com/office/drawing/2014/main" id="{C17970EB-CB3A-45BA-BE54-F5E1CB4628E3}"/>
              </a:ext>
            </a:extLst>
          </p:cNvPr>
          <p:cNvSpPr/>
          <p:nvPr/>
        </p:nvSpPr>
        <p:spPr>
          <a:xfrm>
            <a:off x="7722029" y="4148080"/>
            <a:ext cx="2363492" cy="40679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Warning of explosion</a:t>
            </a:r>
          </a:p>
        </p:txBody>
      </p:sp>
      <p:sp>
        <p:nvSpPr>
          <p:cNvPr id="11" name="Rectangle 10">
            <a:extLst>
              <a:ext uri="{FF2B5EF4-FFF2-40B4-BE49-F238E27FC236}">
                <a16:creationId xmlns:a16="http://schemas.microsoft.com/office/drawing/2014/main" id="{EFE4B168-0FD4-4F1F-BE75-6EBAED67E6A8}"/>
              </a:ext>
            </a:extLst>
          </p:cNvPr>
          <p:cNvSpPr/>
          <p:nvPr/>
        </p:nvSpPr>
        <p:spPr>
          <a:xfrm>
            <a:off x="7722029" y="4661135"/>
            <a:ext cx="2363492" cy="40679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Wear eye protection </a:t>
            </a:r>
          </a:p>
        </p:txBody>
      </p:sp>
      <p:sp>
        <p:nvSpPr>
          <p:cNvPr id="14" name="Rectangle 13">
            <a:extLst>
              <a:ext uri="{FF2B5EF4-FFF2-40B4-BE49-F238E27FC236}">
                <a16:creationId xmlns:a16="http://schemas.microsoft.com/office/drawing/2014/main" id="{26A36711-5744-4C13-8FC7-939B0E072569}"/>
              </a:ext>
            </a:extLst>
          </p:cNvPr>
          <p:cNvSpPr/>
          <p:nvPr/>
        </p:nvSpPr>
        <p:spPr>
          <a:xfrm>
            <a:off x="7722030" y="5192502"/>
            <a:ext cx="2421612" cy="40679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a:t>Warning of electrical shock</a:t>
            </a:r>
          </a:p>
        </p:txBody>
      </p:sp>
      <p:sp>
        <p:nvSpPr>
          <p:cNvPr id="15" name="Rectangle 14">
            <a:extLst>
              <a:ext uri="{FF2B5EF4-FFF2-40B4-BE49-F238E27FC236}">
                <a16:creationId xmlns:a16="http://schemas.microsoft.com/office/drawing/2014/main" id="{1DAB6D7E-01FE-445C-AF10-6CB8CA61C0F6}"/>
              </a:ext>
            </a:extLst>
          </p:cNvPr>
          <p:cNvSpPr/>
          <p:nvPr/>
        </p:nvSpPr>
        <p:spPr>
          <a:xfrm>
            <a:off x="7722029" y="2208577"/>
            <a:ext cx="2363492" cy="40679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Warning of fire</a:t>
            </a:r>
          </a:p>
        </p:txBody>
      </p:sp>
      <p:sp>
        <p:nvSpPr>
          <p:cNvPr id="16" name="Rectangle 15">
            <a:extLst>
              <a:ext uri="{FF2B5EF4-FFF2-40B4-BE49-F238E27FC236}">
                <a16:creationId xmlns:a16="http://schemas.microsoft.com/office/drawing/2014/main" id="{430B8EA2-8B2D-490B-8952-84C52BAFA4CC}"/>
              </a:ext>
            </a:extLst>
          </p:cNvPr>
          <p:cNvSpPr/>
          <p:nvPr/>
        </p:nvSpPr>
        <p:spPr>
          <a:xfrm>
            <a:off x="7722029" y="2697039"/>
            <a:ext cx="2363492" cy="40679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Keep area clean </a:t>
            </a:r>
          </a:p>
        </p:txBody>
      </p:sp>
      <p:sp>
        <p:nvSpPr>
          <p:cNvPr id="17" name="Rectangle 16">
            <a:extLst>
              <a:ext uri="{FF2B5EF4-FFF2-40B4-BE49-F238E27FC236}">
                <a16:creationId xmlns:a16="http://schemas.microsoft.com/office/drawing/2014/main" id="{ADA840C5-39BE-440C-923D-CC3C84437603}"/>
              </a:ext>
            </a:extLst>
          </p:cNvPr>
          <p:cNvSpPr/>
          <p:nvPr/>
        </p:nvSpPr>
        <p:spPr>
          <a:xfrm>
            <a:off x="7722029" y="3175103"/>
            <a:ext cx="2363492" cy="40679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a:t>Drinking of water is prohibited</a:t>
            </a:r>
          </a:p>
        </p:txBody>
      </p:sp>
      <p:sp>
        <p:nvSpPr>
          <p:cNvPr id="18" name="Rectangle 17">
            <a:extLst>
              <a:ext uri="{FF2B5EF4-FFF2-40B4-BE49-F238E27FC236}">
                <a16:creationId xmlns:a16="http://schemas.microsoft.com/office/drawing/2014/main" id="{FAC92F98-A11D-4FD1-BECF-7A0A011590CA}"/>
              </a:ext>
            </a:extLst>
          </p:cNvPr>
          <p:cNvSpPr/>
          <p:nvPr/>
        </p:nvSpPr>
        <p:spPr>
          <a:xfrm>
            <a:off x="7722029" y="3635025"/>
            <a:ext cx="2363492" cy="40679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First aid equipment</a:t>
            </a:r>
          </a:p>
        </p:txBody>
      </p:sp>
      <p:pic>
        <p:nvPicPr>
          <p:cNvPr id="7" name="Picture 6">
            <a:extLst>
              <a:ext uri="{FF2B5EF4-FFF2-40B4-BE49-F238E27FC236}">
                <a16:creationId xmlns:a16="http://schemas.microsoft.com/office/drawing/2014/main" id="{EC05F09E-8A4F-45BC-9134-143906C8BC8B}"/>
              </a:ext>
            </a:extLst>
          </p:cNvPr>
          <p:cNvPicPr>
            <a:picLocks noChangeAspect="1"/>
          </p:cNvPicPr>
          <p:nvPr/>
        </p:nvPicPr>
        <p:blipFill>
          <a:blip r:embed="rId6"/>
          <a:stretch>
            <a:fillRect/>
          </a:stretch>
        </p:blipFill>
        <p:spPr>
          <a:xfrm>
            <a:off x="1636976" y="2325639"/>
            <a:ext cx="1092962" cy="1178307"/>
          </a:xfrm>
          <a:prstGeom prst="rect">
            <a:avLst/>
          </a:prstGeom>
        </p:spPr>
      </p:pic>
      <p:sp>
        <p:nvSpPr>
          <p:cNvPr id="21" name="Rectangle 20">
            <a:extLst>
              <a:ext uri="{FF2B5EF4-FFF2-40B4-BE49-F238E27FC236}">
                <a16:creationId xmlns:a16="http://schemas.microsoft.com/office/drawing/2014/main" id="{3E0DBE98-306D-44DC-8BB8-E6BB17D22D79}"/>
              </a:ext>
            </a:extLst>
          </p:cNvPr>
          <p:cNvSpPr/>
          <p:nvPr/>
        </p:nvSpPr>
        <p:spPr>
          <a:xfrm>
            <a:off x="1001711" y="3510213"/>
            <a:ext cx="2363492" cy="406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Warning of fire</a:t>
            </a:r>
          </a:p>
        </p:txBody>
      </p:sp>
      <p:pic>
        <p:nvPicPr>
          <p:cNvPr id="8" name="Picture 7">
            <a:extLst>
              <a:ext uri="{FF2B5EF4-FFF2-40B4-BE49-F238E27FC236}">
                <a16:creationId xmlns:a16="http://schemas.microsoft.com/office/drawing/2014/main" id="{46919BEC-8CEA-44B8-BA91-102823C0DC67}"/>
              </a:ext>
            </a:extLst>
          </p:cNvPr>
          <p:cNvPicPr>
            <a:picLocks noChangeAspect="1"/>
          </p:cNvPicPr>
          <p:nvPr/>
        </p:nvPicPr>
        <p:blipFill>
          <a:blip r:embed="rId7"/>
          <a:stretch>
            <a:fillRect/>
          </a:stretch>
        </p:blipFill>
        <p:spPr>
          <a:xfrm>
            <a:off x="4099301" y="2320907"/>
            <a:ext cx="1235251" cy="1106074"/>
          </a:xfrm>
          <a:prstGeom prst="rect">
            <a:avLst/>
          </a:prstGeom>
        </p:spPr>
      </p:pic>
      <p:sp>
        <p:nvSpPr>
          <p:cNvPr id="22" name="Rectangle 21">
            <a:extLst>
              <a:ext uri="{FF2B5EF4-FFF2-40B4-BE49-F238E27FC236}">
                <a16:creationId xmlns:a16="http://schemas.microsoft.com/office/drawing/2014/main" id="{A12E94C6-D6A3-4D5C-BE20-110DBBDE15D2}"/>
              </a:ext>
            </a:extLst>
          </p:cNvPr>
          <p:cNvSpPr/>
          <p:nvPr/>
        </p:nvSpPr>
        <p:spPr>
          <a:xfrm>
            <a:off x="3567006" y="3510213"/>
            <a:ext cx="2363492" cy="406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Warning of fire</a:t>
            </a:r>
          </a:p>
        </p:txBody>
      </p:sp>
      <p:pic>
        <p:nvPicPr>
          <p:cNvPr id="9" name="Picture 8">
            <a:extLst>
              <a:ext uri="{FF2B5EF4-FFF2-40B4-BE49-F238E27FC236}">
                <a16:creationId xmlns:a16="http://schemas.microsoft.com/office/drawing/2014/main" id="{BFDD894C-8E44-4655-9163-77DE3F42D7D4}"/>
              </a:ext>
            </a:extLst>
          </p:cNvPr>
          <p:cNvPicPr>
            <a:picLocks noChangeAspect="1"/>
          </p:cNvPicPr>
          <p:nvPr/>
        </p:nvPicPr>
        <p:blipFill>
          <a:blip r:embed="rId8"/>
          <a:stretch>
            <a:fillRect/>
          </a:stretch>
        </p:blipFill>
        <p:spPr>
          <a:xfrm>
            <a:off x="1691492" y="4133017"/>
            <a:ext cx="1038446" cy="984849"/>
          </a:xfrm>
          <a:prstGeom prst="rect">
            <a:avLst/>
          </a:prstGeom>
        </p:spPr>
      </p:pic>
      <p:sp>
        <p:nvSpPr>
          <p:cNvPr id="23" name="Rectangle 22">
            <a:extLst>
              <a:ext uri="{FF2B5EF4-FFF2-40B4-BE49-F238E27FC236}">
                <a16:creationId xmlns:a16="http://schemas.microsoft.com/office/drawing/2014/main" id="{1FBD0831-97B8-4FEF-886A-751600E996B4}"/>
              </a:ext>
            </a:extLst>
          </p:cNvPr>
          <p:cNvSpPr/>
          <p:nvPr/>
        </p:nvSpPr>
        <p:spPr>
          <a:xfrm>
            <a:off x="1001711" y="5232655"/>
            <a:ext cx="2363492" cy="406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Warning of fire</a:t>
            </a:r>
          </a:p>
        </p:txBody>
      </p:sp>
      <p:pic>
        <p:nvPicPr>
          <p:cNvPr id="24" name="Picture 23">
            <a:extLst>
              <a:ext uri="{FF2B5EF4-FFF2-40B4-BE49-F238E27FC236}">
                <a16:creationId xmlns:a16="http://schemas.microsoft.com/office/drawing/2014/main" id="{41603E7D-7CAB-4873-A61B-9C6D4EA74FC0}"/>
              </a:ext>
            </a:extLst>
          </p:cNvPr>
          <p:cNvPicPr>
            <a:picLocks noChangeAspect="1"/>
          </p:cNvPicPr>
          <p:nvPr/>
        </p:nvPicPr>
        <p:blipFill>
          <a:blip r:embed="rId9"/>
          <a:stretch>
            <a:fillRect/>
          </a:stretch>
        </p:blipFill>
        <p:spPr>
          <a:xfrm>
            <a:off x="4296106" y="4148080"/>
            <a:ext cx="1038446" cy="1009799"/>
          </a:xfrm>
          <a:prstGeom prst="rect">
            <a:avLst/>
          </a:prstGeom>
        </p:spPr>
      </p:pic>
      <p:sp>
        <p:nvSpPr>
          <p:cNvPr id="25" name="Rectangle 24">
            <a:extLst>
              <a:ext uri="{FF2B5EF4-FFF2-40B4-BE49-F238E27FC236}">
                <a16:creationId xmlns:a16="http://schemas.microsoft.com/office/drawing/2014/main" id="{531D1421-4012-46FC-8E68-9A4D21385B00}"/>
              </a:ext>
            </a:extLst>
          </p:cNvPr>
          <p:cNvSpPr/>
          <p:nvPr/>
        </p:nvSpPr>
        <p:spPr>
          <a:xfrm>
            <a:off x="3567006" y="5232655"/>
            <a:ext cx="2363492" cy="406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Warning of fire</a:t>
            </a:r>
          </a:p>
        </p:txBody>
      </p:sp>
      <p:sp>
        <p:nvSpPr>
          <p:cNvPr id="26" name="Rectangle 25">
            <a:extLst>
              <a:ext uri="{FF2B5EF4-FFF2-40B4-BE49-F238E27FC236}">
                <a16:creationId xmlns:a16="http://schemas.microsoft.com/office/drawing/2014/main" id="{93A68E99-054F-4C70-B80F-48D22E486F07}"/>
              </a:ext>
            </a:extLst>
          </p:cNvPr>
          <p:cNvSpPr/>
          <p:nvPr/>
        </p:nvSpPr>
        <p:spPr>
          <a:xfrm>
            <a:off x="584446" y="2771262"/>
            <a:ext cx="1469795" cy="614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13</a:t>
            </a:r>
          </a:p>
        </p:txBody>
      </p:sp>
      <p:sp>
        <p:nvSpPr>
          <p:cNvPr id="27" name="Rectangle 26">
            <a:extLst>
              <a:ext uri="{FF2B5EF4-FFF2-40B4-BE49-F238E27FC236}">
                <a16:creationId xmlns:a16="http://schemas.microsoft.com/office/drawing/2014/main" id="{B3E56E82-9D38-4193-BEBF-2BDCEDA911D3}"/>
              </a:ext>
            </a:extLst>
          </p:cNvPr>
          <p:cNvSpPr/>
          <p:nvPr/>
        </p:nvSpPr>
        <p:spPr>
          <a:xfrm>
            <a:off x="5195600" y="2735517"/>
            <a:ext cx="1469795" cy="614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15</a:t>
            </a:r>
          </a:p>
        </p:txBody>
      </p:sp>
      <p:sp>
        <p:nvSpPr>
          <p:cNvPr id="28" name="Rectangle 27">
            <a:extLst>
              <a:ext uri="{FF2B5EF4-FFF2-40B4-BE49-F238E27FC236}">
                <a16:creationId xmlns:a16="http://schemas.microsoft.com/office/drawing/2014/main" id="{145941E1-8C9E-4FA5-B701-D2F1D22B4F3D}"/>
              </a:ext>
            </a:extLst>
          </p:cNvPr>
          <p:cNvSpPr/>
          <p:nvPr/>
        </p:nvSpPr>
        <p:spPr>
          <a:xfrm>
            <a:off x="518900" y="4498997"/>
            <a:ext cx="1469795" cy="614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14</a:t>
            </a:r>
          </a:p>
        </p:txBody>
      </p:sp>
      <p:sp>
        <p:nvSpPr>
          <p:cNvPr id="29" name="Rectangle 28">
            <a:extLst>
              <a:ext uri="{FF2B5EF4-FFF2-40B4-BE49-F238E27FC236}">
                <a16:creationId xmlns:a16="http://schemas.microsoft.com/office/drawing/2014/main" id="{05833D1D-2633-4F0F-95A2-BA24B3206C86}"/>
              </a:ext>
            </a:extLst>
          </p:cNvPr>
          <p:cNvSpPr/>
          <p:nvPr/>
        </p:nvSpPr>
        <p:spPr>
          <a:xfrm>
            <a:off x="5314190" y="4573905"/>
            <a:ext cx="1469795" cy="614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16</a:t>
            </a:r>
          </a:p>
        </p:txBody>
      </p:sp>
    </p:spTree>
    <p:custDataLst>
      <p:tags r:id="rId1"/>
    </p:custDataLst>
    <p:extLst>
      <p:ext uri="{BB962C8B-B14F-4D97-AF65-F5344CB8AC3E}">
        <p14:creationId xmlns:p14="http://schemas.microsoft.com/office/powerpoint/2010/main" val="3030465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Safety signs</a:t>
            </a:r>
          </a:p>
        </p:txBody>
      </p:sp>
      <p:sp>
        <p:nvSpPr>
          <p:cNvPr id="3" name="Text Placeholder 2"/>
          <p:cNvSpPr>
            <a:spLocks noGrp="1"/>
          </p:cNvSpPr>
          <p:nvPr>
            <p:ph type="body" idx="1"/>
          </p:nvPr>
        </p:nvSpPr>
        <p:spPr/>
        <p:txBody>
          <a:bodyPr/>
          <a:lstStyle/>
          <a:p>
            <a:r>
              <a:rPr lang="en-GB" dirty="0"/>
              <a:t>Unit 2</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Common safety signs- feedback</a:t>
            </a:r>
          </a:p>
        </p:txBody>
      </p:sp>
      <p:sp>
        <p:nvSpPr>
          <p:cNvPr id="3" name="Content Placeholder 2"/>
          <p:cNvSpPr>
            <a:spLocks noGrp="1"/>
          </p:cNvSpPr>
          <p:nvPr>
            <p:ph idx="1"/>
          </p:nvPr>
        </p:nvSpPr>
        <p:spPr>
          <a:xfrm>
            <a:off x="518900" y="1256757"/>
            <a:ext cx="9152042" cy="937804"/>
          </a:xfrm>
        </p:spPr>
        <p:txBody>
          <a:bodyPr>
            <a:noAutofit/>
          </a:bodyPr>
          <a:lstStyle/>
          <a:p>
            <a:pPr marL="0" indent="0">
              <a:buNone/>
            </a:pPr>
            <a:r>
              <a:rPr lang="en-GB" dirty="0"/>
              <a:t>Here are the correct labels for each of the following signs. </a:t>
            </a:r>
          </a:p>
        </p:txBody>
      </p:sp>
      <p:pic>
        <p:nvPicPr>
          <p:cNvPr id="7" name="Picture 6">
            <a:extLst>
              <a:ext uri="{FF2B5EF4-FFF2-40B4-BE49-F238E27FC236}">
                <a16:creationId xmlns:a16="http://schemas.microsoft.com/office/drawing/2014/main" id="{EC05F09E-8A4F-45BC-9134-143906C8BC8B}"/>
              </a:ext>
            </a:extLst>
          </p:cNvPr>
          <p:cNvPicPr>
            <a:picLocks noChangeAspect="1"/>
          </p:cNvPicPr>
          <p:nvPr/>
        </p:nvPicPr>
        <p:blipFill>
          <a:blip r:embed="rId4"/>
          <a:stretch>
            <a:fillRect/>
          </a:stretch>
        </p:blipFill>
        <p:spPr>
          <a:xfrm>
            <a:off x="1636976" y="2325639"/>
            <a:ext cx="1092962" cy="1178307"/>
          </a:xfrm>
          <a:prstGeom prst="rect">
            <a:avLst/>
          </a:prstGeom>
        </p:spPr>
      </p:pic>
      <p:sp>
        <p:nvSpPr>
          <p:cNvPr id="21" name="Rectangle 20">
            <a:extLst>
              <a:ext uri="{FF2B5EF4-FFF2-40B4-BE49-F238E27FC236}">
                <a16:creationId xmlns:a16="http://schemas.microsoft.com/office/drawing/2014/main" id="{3E0DBE98-306D-44DC-8BB8-E6BB17D22D79}"/>
              </a:ext>
            </a:extLst>
          </p:cNvPr>
          <p:cNvSpPr/>
          <p:nvPr/>
        </p:nvSpPr>
        <p:spPr>
          <a:xfrm>
            <a:off x="1001711" y="3510213"/>
            <a:ext cx="2363492" cy="406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Warning of fire</a:t>
            </a:r>
          </a:p>
        </p:txBody>
      </p:sp>
      <p:pic>
        <p:nvPicPr>
          <p:cNvPr id="8" name="Picture 7">
            <a:extLst>
              <a:ext uri="{FF2B5EF4-FFF2-40B4-BE49-F238E27FC236}">
                <a16:creationId xmlns:a16="http://schemas.microsoft.com/office/drawing/2014/main" id="{46919BEC-8CEA-44B8-BA91-102823C0DC67}"/>
              </a:ext>
            </a:extLst>
          </p:cNvPr>
          <p:cNvPicPr>
            <a:picLocks noChangeAspect="1"/>
          </p:cNvPicPr>
          <p:nvPr/>
        </p:nvPicPr>
        <p:blipFill>
          <a:blip r:embed="rId5"/>
          <a:stretch>
            <a:fillRect/>
          </a:stretch>
        </p:blipFill>
        <p:spPr>
          <a:xfrm>
            <a:off x="4099301" y="2320907"/>
            <a:ext cx="1235251" cy="1106074"/>
          </a:xfrm>
          <a:prstGeom prst="rect">
            <a:avLst/>
          </a:prstGeom>
        </p:spPr>
      </p:pic>
      <p:sp>
        <p:nvSpPr>
          <p:cNvPr id="22" name="Rectangle 21">
            <a:extLst>
              <a:ext uri="{FF2B5EF4-FFF2-40B4-BE49-F238E27FC236}">
                <a16:creationId xmlns:a16="http://schemas.microsoft.com/office/drawing/2014/main" id="{A12E94C6-D6A3-4D5C-BE20-110DBBDE15D2}"/>
              </a:ext>
            </a:extLst>
          </p:cNvPr>
          <p:cNvSpPr/>
          <p:nvPr/>
        </p:nvSpPr>
        <p:spPr>
          <a:xfrm>
            <a:off x="3567006" y="3510213"/>
            <a:ext cx="2363492" cy="406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Warning of fire</a:t>
            </a:r>
          </a:p>
        </p:txBody>
      </p:sp>
      <p:pic>
        <p:nvPicPr>
          <p:cNvPr id="9" name="Picture 8">
            <a:extLst>
              <a:ext uri="{FF2B5EF4-FFF2-40B4-BE49-F238E27FC236}">
                <a16:creationId xmlns:a16="http://schemas.microsoft.com/office/drawing/2014/main" id="{BFDD894C-8E44-4655-9163-77DE3F42D7D4}"/>
              </a:ext>
            </a:extLst>
          </p:cNvPr>
          <p:cNvPicPr>
            <a:picLocks noChangeAspect="1"/>
          </p:cNvPicPr>
          <p:nvPr/>
        </p:nvPicPr>
        <p:blipFill>
          <a:blip r:embed="rId6"/>
          <a:stretch>
            <a:fillRect/>
          </a:stretch>
        </p:blipFill>
        <p:spPr>
          <a:xfrm>
            <a:off x="1691492" y="4133017"/>
            <a:ext cx="1038446" cy="984849"/>
          </a:xfrm>
          <a:prstGeom prst="rect">
            <a:avLst/>
          </a:prstGeom>
        </p:spPr>
      </p:pic>
      <p:sp>
        <p:nvSpPr>
          <p:cNvPr id="23" name="Rectangle 22">
            <a:extLst>
              <a:ext uri="{FF2B5EF4-FFF2-40B4-BE49-F238E27FC236}">
                <a16:creationId xmlns:a16="http://schemas.microsoft.com/office/drawing/2014/main" id="{1FBD0831-97B8-4FEF-886A-751600E996B4}"/>
              </a:ext>
            </a:extLst>
          </p:cNvPr>
          <p:cNvSpPr/>
          <p:nvPr/>
        </p:nvSpPr>
        <p:spPr>
          <a:xfrm>
            <a:off x="1001711" y="5232655"/>
            <a:ext cx="2363492" cy="406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Warning of fire</a:t>
            </a:r>
          </a:p>
        </p:txBody>
      </p:sp>
      <p:pic>
        <p:nvPicPr>
          <p:cNvPr id="24" name="Picture 23">
            <a:extLst>
              <a:ext uri="{FF2B5EF4-FFF2-40B4-BE49-F238E27FC236}">
                <a16:creationId xmlns:a16="http://schemas.microsoft.com/office/drawing/2014/main" id="{41603E7D-7CAB-4873-A61B-9C6D4EA74FC0}"/>
              </a:ext>
            </a:extLst>
          </p:cNvPr>
          <p:cNvPicPr>
            <a:picLocks noChangeAspect="1"/>
          </p:cNvPicPr>
          <p:nvPr/>
        </p:nvPicPr>
        <p:blipFill>
          <a:blip r:embed="rId7"/>
          <a:stretch>
            <a:fillRect/>
          </a:stretch>
        </p:blipFill>
        <p:spPr>
          <a:xfrm>
            <a:off x="4296106" y="4148080"/>
            <a:ext cx="1038446" cy="1009799"/>
          </a:xfrm>
          <a:prstGeom prst="rect">
            <a:avLst/>
          </a:prstGeom>
        </p:spPr>
      </p:pic>
      <p:sp>
        <p:nvSpPr>
          <p:cNvPr id="25" name="Rectangle 24">
            <a:extLst>
              <a:ext uri="{FF2B5EF4-FFF2-40B4-BE49-F238E27FC236}">
                <a16:creationId xmlns:a16="http://schemas.microsoft.com/office/drawing/2014/main" id="{531D1421-4012-46FC-8E68-9A4D21385B00}"/>
              </a:ext>
            </a:extLst>
          </p:cNvPr>
          <p:cNvSpPr/>
          <p:nvPr/>
        </p:nvSpPr>
        <p:spPr>
          <a:xfrm>
            <a:off x="3567006" y="5232655"/>
            <a:ext cx="2363492" cy="406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Warning of fire</a:t>
            </a:r>
          </a:p>
        </p:txBody>
      </p:sp>
      <p:sp>
        <p:nvSpPr>
          <p:cNvPr id="17" name="Rectangle 16">
            <a:extLst>
              <a:ext uri="{FF2B5EF4-FFF2-40B4-BE49-F238E27FC236}">
                <a16:creationId xmlns:a16="http://schemas.microsoft.com/office/drawing/2014/main" id="{ADA840C5-39BE-440C-923D-CC3C84437603}"/>
              </a:ext>
            </a:extLst>
          </p:cNvPr>
          <p:cNvSpPr/>
          <p:nvPr/>
        </p:nvSpPr>
        <p:spPr>
          <a:xfrm>
            <a:off x="3561978" y="3510213"/>
            <a:ext cx="2363492" cy="40679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a:t>Drinking of water is prohibited</a:t>
            </a:r>
          </a:p>
        </p:txBody>
      </p:sp>
      <p:sp>
        <p:nvSpPr>
          <p:cNvPr id="10" name="Rectangle 9">
            <a:extLst>
              <a:ext uri="{FF2B5EF4-FFF2-40B4-BE49-F238E27FC236}">
                <a16:creationId xmlns:a16="http://schemas.microsoft.com/office/drawing/2014/main" id="{C17970EB-CB3A-45BA-BE54-F5E1CB4628E3}"/>
              </a:ext>
            </a:extLst>
          </p:cNvPr>
          <p:cNvSpPr/>
          <p:nvPr/>
        </p:nvSpPr>
        <p:spPr>
          <a:xfrm>
            <a:off x="1001711" y="3503946"/>
            <a:ext cx="2363492" cy="40679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Warning of explosion</a:t>
            </a:r>
          </a:p>
        </p:txBody>
      </p:sp>
      <p:sp>
        <p:nvSpPr>
          <p:cNvPr id="14" name="Rectangle 13">
            <a:extLst>
              <a:ext uri="{FF2B5EF4-FFF2-40B4-BE49-F238E27FC236}">
                <a16:creationId xmlns:a16="http://schemas.microsoft.com/office/drawing/2014/main" id="{26A36711-5744-4C13-8FC7-939B0E072569}"/>
              </a:ext>
            </a:extLst>
          </p:cNvPr>
          <p:cNvSpPr/>
          <p:nvPr/>
        </p:nvSpPr>
        <p:spPr>
          <a:xfrm>
            <a:off x="3561978" y="5232655"/>
            <a:ext cx="2421612" cy="40679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a:t>Warning of electrical shock</a:t>
            </a:r>
          </a:p>
        </p:txBody>
      </p:sp>
      <p:sp>
        <p:nvSpPr>
          <p:cNvPr id="18" name="Rectangle 17">
            <a:extLst>
              <a:ext uri="{FF2B5EF4-FFF2-40B4-BE49-F238E27FC236}">
                <a16:creationId xmlns:a16="http://schemas.microsoft.com/office/drawing/2014/main" id="{FAC92F98-A11D-4FD1-BECF-7A0A011590CA}"/>
              </a:ext>
            </a:extLst>
          </p:cNvPr>
          <p:cNvSpPr/>
          <p:nvPr/>
        </p:nvSpPr>
        <p:spPr>
          <a:xfrm>
            <a:off x="1001711" y="5233327"/>
            <a:ext cx="2363492" cy="40679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First aid equipment</a:t>
            </a:r>
          </a:p>
        </p:txBody>
      </p:sp>
    </p:spTree>
    <p:custDataLst>
      <p:tags r:id="rId1"/>
    </p:custDataLst>
    <p:extLst>
      <p:ext uri="{BB962C8B-B14F-4D97-AF65-F5344CB8AC3E}">
        <p14:creationId xmlns:p14="http://schemas.microsoft.com/office/powerpoint/2010/main" val="2854493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Scenario introduction  </a:t>
            </a:r>
          </a:p>
        </p:txBody>
      </p:sp>
      <p:sp>
        <p:nvSpPr>
          <p:cNvPr id="3" name="Content Placeholder 2"/>
          <p:cNvSpPr>
            <a:spLocks noGrp="1"/>
          </p:cNvSpPr>
          <p:nvPr>
            <p:ph idx="1"/>
          </p:nvPr>
        </p:nvSpPr>
        <p:spPr>
          <a:xfrm>
            <a:off x="518900" y="1256757"/>
            <a:ext cx="9152042" cy="937804"/>
          </a:xfrm>
        </p:spPr>
        <p:txBody>
          <a:bodyPr>
            <a:noAutofit/>
          </a:bodyPr>
          <a:lstStyle/>
          <a:p>
            <a:pPr marL="0" indent="0">
              <a:buNone/>
            </a:pPr>
            <a:r>
              <a:rPr lang="en-GB" dirty="0"/>
              <a:t>Let’s see if you can put your new knowledge about signs into practice. </a:t>
            </a:r>
          </a:p>
        </p:txBody>
      </p:sp>
      <p:sp>
        <p:nvSpPr>
          <p:cNvPr id="16" name="Rectangle 15">
            <a:extLst>
              <a:ext uri="{FF2B5EF4-FFF2-40B4-BE49-F238E27FC236}">
                <a16:creationId xmlns:a16="http://schemas.microsoft.com/office/drawing/2014/main" id="{EB48EFA5-E6DE-4AEF-B338-C1CB980DBADE}"/>
              </a:ext>
            </a:extLst>
          </p:cNvPr>
          <p:cNvSpPr/>
          <p:nvPr/>
        </p:nvSpPr>
        <p:spPr>
          <a:xfrm>
            <a:off x="1334770" y="1829124"/>
            <a:ext cx="8103698" cy="1938992"/>
          </a:xfrm>
          <a:prstGeom prst="rect">
            <a:avLst/>
          </a:prstGeom>
          <a:solidFill>
            <a:schemeClr val="tx2">
              <a:lumMod val="40000"/>
              <a:lumOff val="60000"/>
            </a:schemeClr>
          </a:solidFill>
        </p:spPr>
        <p:txBody>
          <a:bodyPr wrap="square">
            <a:spAutoFit/>
          </a:bodyPr>
          <a:lstStyle/>
          <a:p>
            <a:pPr marL="457200" indent="-457200">
              <a:buFont typeface="+mj-lt"/>
              <a:buAutoNum type="arabicPeriod"/>
            </a:pPr>
            <a:r>
              <a:rPr lang="en-GB" sz="2400" dirty="0"/>
              <a:t>Click on the box to see a list of the common signs you will see in the Electrical field.</a:t>
            </a:r>
            <a:endParaRPr lang="en-GB" sz="2400" i="1" dirty="0"/>
          </a:p>
          <a:p>
            <a:pPr marL="457200" indent="-457200">
              <a:buFont typeface="+mj-lt"/>
              <a:buAutoNum type="arabicPeriod"/>
            </a:pPr>
            <a:r>
              <a:rPr lang="en-GB" sz="2400" dirty="0"/>
              <a:t>On the next page you will be given an image where you will need to add the appropriate signs. </a:t>
            </a:r>
          </a:p>
          <a:p>
            <a:pPr marL="457200" indent="-457200">
              <a:buFont typeface="+mj-lt"/>
              <a:buAutoNum type="arabicPeriod"/>
            </a:pPr>
            <a:r>
              <a:rPr lang="en-GB" sz="2400" dirty="0"/>
              <a:t>Click on the box to see the image</a:t>
            </a:r>
          </a:p>
        </p:txBody>
      </p:sp>
      <p:pic>
        <p:nvPicPr>
          <p:cNvPr id="19" name="Graphic 18" descr="User">
            <a:extLst>
              <a:ext uri="{FF2B5EF4-FFF2-40B4-BE49-F238E27FC236}">
                <a16:creationId xmlns:a16="http://schemas.microsoft.com/office/drawing/2014/main" id="{68890E93-C67D-4572-AFCA-F568109D62D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80725" y="1829124"/>
            <a:ext cx="784255" cy="854046"/>
          </a:xfrm>
          <a:prstGeom prst="rect">
            <a:avLst/>
          </a:prstGeom>
        </p:spPr>
      </p:pic>
      <p:sp>
        <p:nvSpPr>
          <p:cNvPr id="20" name="Rectangle 19">
            <a:extLst>
              <a:ext uri="{FF2B5EF4-FFF2-40B4-BE49-F238E27FC236}">
                <a16:creationId xmlns:a16="http://schemas.microsoft.com/office/drawing/2014/main" id="{5457E31D-3705-4905-92F8-83CD3676ED15}"/>
              </a:ext>
            </a:extLst>
          </p:cNvPr>
          <p:cNvSpPr/>
          <p:nvPr/>
        </p:nvSpPr>
        <p:spPr>
          <a:xfrm>
            <a:off x="1334770" y="4200623"/>
            <a:ext cx="2363492" cy="86079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See list of common signs</a:t>
            </a:r>
          </a:p>
        </p:txBody>
      </p:sp>
      <p:sp>
        <p:nvSpPr>
          <p:cNvPr id="26" name="Rectangle 25">
            <a:extLst>
              <a:ext uri="{FF2B5EF4-FFF2-40B4-BE49-F238E27FC236}">
                <a16:creationId xmlns:a16="http://schemas.microsoft.com/office/drawing/2014/main" id="{FC2CCFDD-B192-4681-9480-AF44B64B21D3}"/>
              </a:ext>
            </a:extLst>
          </p:cNvPr>
          <p:cNvSpPr/>
          <p:nvPr/>
        </p:nvSpPr>
        <p:spPr>
          <a:xfrm>
            <a:off x="4177622" y="4200623"/>
            <a:ext cx="2363492" cy="86079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See image</a:t>
            </a:r>
          </a:p>
        </p:txBody>
      </p:sp>
    </p:spTree>
    <p:custDataLst>
      <p:tags r:id="rId1"/>
    </p:custDataLst>
    <p:extLst>
      <p:ext uri="{BB962C8B-B14F-4D97-AF65-F5344CB8AC3E}">
        <p14:creationId xmlns:p14="http://schemas.microsoft.com/office/powerpoint/2010/main" val="290739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Scenario </a:t>
            </a:r>
          </a:p>
        </p:txBody>
      </p:sp>
      <p:sp>
        <p:nvSpPr>
          <p:cNvPr id="16" name="Rectangle 15">
            <a:extLst>
              <a:ext uri="{FF2B5EF4-FFF2-40B4-BE49-F238E27FC236}">
                <a16:creationId xmlns:a16="http://schemas.microsoft.com/office/drawing/2014/main" id="{EB48EFA5-E6DE-4AEF-B338-C1CB980DBADE}"/>
              </a:ext>
            </a:extLst>
          </p:cNvPr>
          <p:cNvSpPr/>
          <p:nvPr/>
        </p:nvSpPr>
        <p:spPr>
          <a:xfrm>
            <a:off x="1264980" y="1271185"/>
            <a:ext cx="8568647" cy="461665"/>
          </a:xfrm>
          <a:prstGeom prst="rect">
            <a:avLst/>
          </a:prstGeom>
          <a:solidFill>
            <a:schemeClr val="tx2">
              <a:lumMod val="40000"/>
              <a:lumOff val="60000"/>
            </a:schemeClr>
          </a:solidFill>
        </p:spPr>
        <p:txBody>
          <a:bodyPr wrap="square">
            <a:spAutoFit/>
          </a:bodyPr>
          <a:lstStyle/>
          <a:p>
            <a:r>
              <a:rPr lang="en-GB" sz="2400" i="1" dirty="0"/>
              <a:t>Drag and drop your chosen signs onto the image and click submit. </a:t>
            </a:r>
          </a:p>
        </p:txBody>
      </p:sp>
      <p:pic>
        <p:nvPicPr>
          <p:cNvPr id="19" name="Graphic 18" descr="User">
            <a:extLst>
              <a:ext uri="{FF2B5EF4-FFF2-40B4-BE49-F238E27FC236}">
                <a16:creationId xmlns:a16="http://schemas.microsoft.com/office/drawing/2014/main" id="{68890E93-C67D-4572-AFCA-F568109D62D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10936" y="1271185"/>
            <a:ext cx="784255" cy="854046"/>
          </a:xfrm>
          <a:prstGeom prst="rect">
            <a:avLst/>
          </a:prstGeom>
        </p:spPr>
      </p:pic>
      <p:sp>
        <p:nvSpPr>
          <p:cNvPr id="20" name="Rectangle 19">
            <a:extLst>
              <a:ext uri="{FF2B5EF4-FFF2-40B4-BE49-F238E27FC236}">
                <a16:creationId xmlns:a16="http://schemas.microsoft.com/office/drawing/2014/main" id="{5457E31D-3705-4905-92F8-83CD3676ED15}"/>
              </a:ext>
            </a:extLst>
          </p:cNvPr>
          <p:cNvSpPr/>
          <p:nvPr/>
        </p:nvSpPr>
        <p:spPr>
          <a:xfrm>
            <a:off x="567603" y="2125230"/>
            <a:ext cx="6406633" cy="341541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image: </a:t>
            </a:r>
          </a:p>
          <a:p>
            <a:pPr algn="ctr"/>
            <a:r>
              <a:rPr lang="en-ZA" dirty="0"/>
              <a:t>We need an image of a common workplace. It should show the need for the following: </a:t>
            </a:r>
          </a:p>
          <a:p>
            <a:pPr algn="ctr"/>
            <a:r>
              <a:rPr lang="en-ZA" dirty="0"/>
              <a:t>Fire equipment locations</a:t>
            </a:r>
          </a:p>
          <a:p>
            <a:pPr algn="ctr"/>
            <a:r>
              <a:rPr lang="en-ZA" dirty="0"/>
              <a:t>Emergency exit</a:t>
            </a:r>
          </a:p>
          <a:p>
            <a:pPr algn="ctr"/>
            <a:r>
              <a:rPr lang="en-ZA" dirty="0"/>
              <a:t>First aid equipment</a:t>
            </a:r>
          </a:p>
          <a:p>
            <a:pPr algn="ctr"/>
            <a:r>
              <a:rPr lang="en-ZA" dirty="0"/>
              <a:t>Flammable materials </a:t>
            </a:r>
          </a:p>
          <a:p>
            <a:pPr algn="ctr"/>
            <a:r>
              <a:rPr lang="en-ZA" dirty="0"/>
              <a:t>No smoking</a:t>
            </a:r>
          </a:p>
          <a:p>
            <a:pPr algn="ctr"/>
            <a:r>
              <a:rPr lang="en-ZA" dirty="0"/>
              <a:t>Beware Of Exposed Live High Voltage Equipment</a:t>
            </a:r>
          </a:p>
          <a:p>
            <a:pPr algn="ctr"/>
            <a:endParaRPr lang="en-ZA" dirty="0"/>
          </a:p>
          <a:p>
            <a:pPr algn="ctr"/>
            <a:r>
              <a:rPr lang="en-ZA" dirty="0"/>
              <a:t>PPE to be worn – safety shoes</a:t>
            </a:r>
          </a:p>
        </p:txBody>
      </p:sp>
      <p:sp>
        <p:nvSpPr>
          <p:cNvPr id="8" name="Rectangle 7">
            <a:extLst>
              <a:ext uri="{FF2B5EF4-FFF2-40B4-BE49-F238E27FC236}">
                <a16:creationId xmlns:a16="http://schemas.microsoft.com/office/drawing/2014/main" id="{AA4074BF-C563-4A76-8905-8BFBD3D95DF7}"/>
              </a:ext>
            </a:extLst>
          </p:cNvPr>
          <p:cNvSpPr/>
          <p:nvPr/>
        </p:nvSpPr>
        <p:spPr>
          <a:xfrm>
            <a:off x="7875883" y="103242"/>
            <a:ext cx="2363492" cy="664905"/>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a:t>Need SME help with this scenario</a:t>
            </a:r>
          </a:p>
        </p:txBody>
      </p:sp>
      <p:pic>
        <p:nvPicPr>
          <p:cNvPr id="9" name="Picture 8">
            <a:extLst>
              <a:ext uri="{FF2B5EF4-FFF2-40B4-BE49-F238E27FC236}">
                <a16:creationId xmlns:a16="http://schemas.microsoft.com/office/drawing/2014/main" id="{DE829A17-2798-41C2-82C0-42442B347842}"/>
              </a:ext>
            </a:extLst>
          </p:cNvPr>
          <p:cNvPicPr>
            <a:picLocks noChangeAspect="1"/>
          </p:cNvPicPr>
          <p:nvPr/>
        </p:nvPicPr>
        <p:blipFill>
          <a:blip r:embed="rId6"/>
          <a:stretch>
            <a:fillRect/>
          </a:stretch>
        </p:blipFill>
        <p:spPr>
          <a:xfrm>
            <a:off x="6993976" y="3845594"/>
            <a:ext cx="862166" cy="846826"/>
          </a:xfrm>
          <a:prstGeom prst="rect">
            <a:avLst/>
          </a:prstGeom>
        </p:spPr>
      </p:pic>
      <p:pic>
        <p:nvPicPr>
          <p:cNvPr id="4" name="Picture 3">
            <a:extLst>
              <a:ext uri="{FF2B5EF4-FFF2-40B4-BE49-F238E27FC236}">
                <a16:creationId xmlns:a16="http://schemas.microsoft.com/office/drawing/2014/main" id="{E6B34298-C591-4603-9104-A3105849C553}"/>
              </a:ext>
            </a:extLst>
          </p:cNvPr>
          <p:cNvPicPr>
            <a:picLocks noChangeAspect="1"/>
          </p:cNvPicPr>
          <p:nvPr/>
        </p:nvPicPr>
        <p:blipFill>
          <a:blip r:embed="rId7"/>
          <a:stretch>
            <a:fillRect/>
          </a:stretch>
        </p:blipFill>
        <p:spPr>
          <a:xfrm>
            <a:off x="7305940" y="1836295"/>
            <a:ext cx="633748" cy="674768"/>
          </a:xfrm>
          <a:prstGeom prst="rect">
            <a:avLst/>
          </a:prstGeom>
        </p:spPr>
      </p:pic>
      <p:pic>
        <p:nvPicPr>
          <p:cNvPr id="11" name="Picture 10">
            <a:extLst>
              <a:ext uri="{FF2B5EF4-FFF2-40B4-BE49-F238E27FC236}">
                <a16:creationId xmlns:a16="http://schemas.microsoft.com/office/drawing/2014/main" id="{9886F76C-16F1-4C04-9B0C-C80F2092559F}"/>
              </a:ext>
            </a:extLst>
          </p:cNvPr>
          <p:cNvPicPr>
            <a:picLocks noChangeAspect="1"/>
          </p:cNvPicPr>
          <p:nvPr/>
        </p:nvPicPr>
        <p:blipFill>
          <a:blip r:embed="rId8"/>
          <a:stretch>
            <a:fillRect/>
          </a:stretch>
        </p:blipFill>
        <p:spPr>
          <a:xfrm>
            <a:off x="6993976" y="4838541"/>
            <a:ext cx="862166" cy="817667"/>
          </a:xfrm>
          <a:prstGeom prst="rect">
            <a:avLst/>
          </a:prstGeom>
        </p:spPr>
      </p:pic>
      <p:pic>
        <p:nvPicPr>
          <p:cNvPr id="12" name="Picture 11">
            <a:extLst>
              <a:ext uri="{FF2B5EF4-FFF2-40B4-BE49-F238E27FC236}">
                <a16:creationId xmlns:a16="http://schemas.microsoft.com/office/drawing/2014/main" id="{9C8AF804-6096-497F-9476-AD95D5E4027C}"/>
              </a:ext>
            </a:extLst>
          </p:cNvPr>
          <p:cNvPicPr>
            <a:picLocks noChangeAspect="1"/>
          </p:cNvPicPr>
          <p:nvPr/>
        </p:nvPicPr>
        <p:blipFill>
          <a:blip r:embed="rId9"/>
          <a:stretch>
            <a:fillRect/>
          </a:stretch>
        </p:blipFill>
        <p:spPr>
          <a:xfrm>
            <a:off x="7044817" y="3081438"/>
            <a:ext cx="760483" cy="691096"/>
          </a:xfrm>
          <a:prstGeom prst="rect">
            <a:avLst/>
          </a:prstGeom>
        </p:spPr>
      </p:pic>
      <p:pic>
        <p:nvPicPr>
          <p:cNvPr id="5" name="Picture 4">
            <a:extLst>
              <a:ext uri="{FF2B5EF4-FFF2-40B4-BE49-F238E27FC236}">
                <a16:creationId xmlns:a16="http://schemas.microsoft.com/office/drawing/2014/main" id="{13C2D258-8204-4313-B040-EC088404A72A}"/>
              </a:ext>
            </a:extLst>
          </p:cNvPr>
          <p:cNvPicPr>
            <a:picLocks noChangeAspect="1"/>
          </p:cNvPicPr>
          <p:nvPr/>
        </p:nvPicPr>
        <p:blipFill>
          <a:blip r:embed="rId10"/>
          <a:stretch>
            <a:fillRect/>
          </a:stretch>
        </p:blipFill>
        <p:spPr>
          <a:xfrm>
            <a:off x="8454663" y="1836295"/>
            <a:ext cx="655581" cy="614901"/>
          </a:xfrm>
          <a:prstGeom prst="rect">
            <a:avLst/>
          </a:prstGeom>
        </p:spPr>
      </p:pic>
      <p:pic>
        <p:nvPicPr>
          <p:cNvPr id="6" name="Picture 5">
            <a:extLst>
              <a:ext uri="{FF2B5EF4-FFF2-40B4-BE49-F238E27FC236}">
                <a16:creationId xmlns:a16="http://schemas.microsoft.com/office/drawing/2014/main" id="{8EE269A8-FDAC-4688-868E-D04A589D880F}"/>
              </a:ext>
            </a:extLst>
          </p:cNvPr>
          <p:cNvPicPr>
            <a:picLocks noChangeAspect="1"/>
          </p:cNvPicPr>
          <p:nvPr/>
        </p:nvPicPr>
        <p:blipFill>
          <a:blip r:embed="rId11"/>
          <a:stretch>
            <a:fillRect/>
          </a:stretch>
        </p:blipFill>
        <p:spPr>
          <a:xfrm>
            <a:off x="9561768" y="1893998"/>
            <a:ext cx="677607" cy="627988"/>
          </a:xfrm>
          <a:prstGeom prst="rect">
            <a:avLst/>
          </a:prstGeom>
        </p:spPr>
      </p:pic>
      <p:sp>
        <p:nvSpPr>
          <p:cNvPr id="13" name="Rectangle 12">
            <a:extLst>
              <a:ext uri="{FF2B5EF4-FFF2-40B4-BE49-F238E27FC236}">
                <a16:creationId xmlns:a16="http://schemas.microsoft.com/office/drawing/2014/main" id="{7E006CA2-9E90-4621-871F-EFF535D2EFBA}"/>
              </a:ext>
            </a:extLst>
          </p:cNvPr>
          <p:cNvSpPr/>
          <p:nvPr/>
        </p:nvSpPr>
        <p:spPr>
          <a:xfrm>
            <a:off x="6993976" y="2633487"/>
            <a:ext cx="1104995" cy="614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17</a:t>
            </a:r>
          </a:p>
        </p:txBody>
      </p:sp>
      <p:sp>
        <p:nvSpPr>
          <p:cNvPr id="14" name="Rectangle 13">
            <a:extLst>
              <a:ext uri="{FF2B5EF4-FFF2-40B4-BE49-F238E27FC236}">
                <a16:creationId xmlns:a16="http://schemas.microsoft.com/office/drawing/2014/main" id="{C5C65AE4-7C79-453B-9B8A-429559F48258}"/>
              </a:ext>
            </a:extLst>
          </p:cNvPr>
          <p:cNvSpPr/>
          <p:nvPr/>
        </p:nvSpPr>
        <p:spPr>
          <a:xfrm>
            <a:off x="8251371" y="2622271"/>
            <a:ext cx="1104995" cy="614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18</a:t>
            </a:r>
          </a:p>
        </p:txBody>
      </p:sp>
      <p:sp>
        <p:nvSpPr>
          <p:cNvPr id="15" name="Rectangle 14">
            <a:extLst>
              <a:ext uri="{FF2B5EF4-FFF2-40B4-BE49-F238E27FC236}">
                <a16:creationId xmlns:a16="http://schemas.microsoft.com/office/drawing/2014/main" id="{A43D2EFD-E113-4BE0-82A1-4FD89A39F080}"/>
              </a:ext>
            </a:extLst>
          </p:cNvPr>
          <p:cNvSpPr/>
          <p:nvPr/>
        </p:nvSpPr>
        <p:spPr>
          <a:xfrm>
            <a:off x="9376106" y="2640663"/>
            <a:ext cx="1104995" cy="614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19</a:t>
            </a:r>
          </a:p>
        </p:txBody>
      </p:sp>
    </p:spTree>
    <p:custDataLst>
      <p:tags r:id="rId1"/>
    </p:custDataLst>
    <p:extLst>
      <p:ext uri="{BB962C8B-B14F-4D97-AF65-F5344CB8AC3E}">
        <p14:creationId xmlns:p14="http://schemas.microsoft.com/office/powerpoint/2010/main" val="2489765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Outcomes </a:t>
            </a:r>
          </a:p>
        </p:txBody>
      </p:sp>
      <p:sp>
        <p:nvSpPr>
          <p:cNvPr id="3" name="Content Placeholder 2"/>
          <p:cNvSpPr>
            <a:spLocks noGrp="1"/>
          </p:cNvSpPr>
          <p:nvPr>
            <p:ph idx="1"/>
          </p:nvPr>
        </p:nvSpPr>
        <p:spPr>
          <a:xfrm>
            <a:off x="518900" y="1256756"/>
            <a:ext cx="9276622" cy="4446619"/>
          </a:xfrm>
        </p:spPr>
        <p:txBody>
          <a:bodyPr>
            <a:noAutofit/>
          </a:bodyPr>
          <a:lstStyle/>
          <a:p>
            <a:pPr marL="0" indent="0">
              <a:buNone/>
            </a:pPr>
            <a:r>
              <a:rPr lang="en-GB" sz="2400" dirty="0"/>
              <a:t>By the end of this unit you should be able to: </a:t>
            </a:r>
          </a:p>
          <a:p>
            <a:r>
              <a:rPr lang="en-GB" sz="2400" dirty="0"/>
              <a:t>Identify the five categories of safety signs </a:t>
            </a:r>
          </a:p>
          <a:p>
            <a:r>
              <a:rPr lang="en-GB" sz="2400" dirty="0"/>
              <a:t>Read images on safety signs to understand their meaning </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3166742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Introduction</a:t>
            </a:r>
          </a:p>
        </p:txBody>
      </p:sp>
      <p:sp>
        <p:nvSpPr>
          <p:cNvPr id="3" name="Content Placeholder 2"/>
          <p:cNvSpPr>
            <a:spLocks noGrp="1"/>
          </p:cNvSpPr>
          <p:nvPr>
            <p:ph idx="1"/>
          </p:nvPr>
        </p:nvSpPr>
        <p:spPr>
          <a:xfrm>
            <a:off x="518900" y="1256756"/>
            <a:ext cx="9276622" cy="4446619"/>
          </a:xfrm>
        </p:spPr>
        <p:txBody>
          <a:bodyPr>
            <a:noAutofit/>
          </a:bodyPr>
          <a:lstStyle/>
          <a:p>
            <a:pPr marL="0" indent="0">
              <a:buNone/>
            </a:pPr>
            <a:r>
              <a:rPr lang="en-GB" sz="2400" dirty="0"/>
              <a:t>In this unit you will learn about how to recognise the different safety signs that are used in the electrical industry. </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4147470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Introduction</a:t>
            </a:r>
          </a:p>
        </p:txBody>
      </p:sp>
      <p:sp>
        <p:nvSpPr>
          <p:cNvPr id="3" name="Content Placeholder 2"/>
          <p:cNvSpPr>
            <a:spLocks noGrp="1"/>
          </p:cNvSpPr>
          <p:nvPr>
            <p:ph idx="1"/>
          </p:nvPr>
        </p:nvSpPr>
        <p:spPr>
          <a:xfrm>
            <a:off x="518900" y="1256756"/>
            <a:ext cx="9276622" cy="4446619"/>
          </a:xfrm>
        </p:spPr>
        <p:txBody>
          <a:bodyPr>
            <a:noAutofit/>
          </a:bodyPr>
          <a:lstStyle/>
          <a:p>
            <a:pPr marL="0" indent="0">
              <a:buNone/>
            </a:pPr>
            <a:r>
              <a:rPr lang="en-GB" sz="2400" dirty="0"/>
              <a:t>What do you think the following sign means? </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dirty="0"/>
          </a:p>
          <a:p>
            <a:pPr marL="0" indent="0">
              <a:buNone/>
            </a:pPr>
            <a:endParaRPr lang="en-GB" dirty="0"/>
          </a:p>
          <a:p>
            <a:endParaRPr lang="en-GB" dirty="0"/>
          </a:p>
          <a:p>
            <a:endParaRPr lang="en-GB" dirty="0"/>
          </a:p>
          <a:p>
            <a:endParaRPr lang="en-GB" dirty="0"/>
          </a:p>
        </p:txBody>
      </p:sp>
      <p:pic>
        <p:nvPicPr>
          <p:cNvPr id="4" name="Picture 3">
            <a:extLst>
              <a:ext uri="{FF2B5EF4-FFF2-40B4-BE49-F238E27FC236}">
                <a16:creationId xmlns:a16="http://schemas.microsoft.com/office/drawing/2014/main" id="{2211D91A-CE3C-486F-9024-D9AACF5FBE7B}"/>
              </a:ext>
            </a:extLst>
          </p:cNvPr>
          <p:cNvPicPr>
            <a:picLocks noChangeAspect="1"/>
          </p:cNvPicPr>
          <p:nvPr/>
        </p:nvPicPr>
        <p:blipFill>
          <a:blip r:embed="rId4"/>
          <a:stretch>
            <a:fillRect/>
          </a:stretch>
        </p:blipFill>
        <p:spPr>
          <a:xfrm>
            <a:off x="777094" y="1823165"/>
            <a:ext cx="2531794" cy="2300791"/>
          </a:xfrm>
          <a:prstGeom prst="rect">
            <a:avLst/>
          </a:prstGeom>
        </p:spPr>
      </p:pic>
      <p:sp>
        <p:nvSpPr>
          <p:cNvPr id="5" name="Rectangle 4">
            <a:extLst>
              <a:ext uri="{FF2B5EF4-FFF2-40B4-BE49-F238E27FC236}">
                <a16:creationId xmlns:a16="http://schemas.microsoft.com/office/drawing/2014/main" id="{6559C3B1-9FBB-4CE9-BFD9-2C93B3B1465F}"/>
              </a:ext>
            </a:extLst>
          </p:cNvPr>
          <p:cNvSpPr/>
          <p:nvPr/>
        </p:nvSpPr>
        <p:spPr>
          <a:xfrm>
            <a:off x="4099302" y="1823165"/>
            <a:ext cx="3285640" cy="22296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Rectangle 5">
            <a:extLst>
              <a:ext uri="{FF2B5EF4-FFF2-40B4-BE49-F238E27FC236}">
                <a16:creationId xmlns:a16="http://schemas.microsoft.com/office/drawing/2014/main" id="{7F0C676F-A550-4276-99E3-F4D38A48DC15}"/>
              </a:ext>
            </a:extLst>
          </p:cNvPr>
          <p:cNvSpPr/>
          <p:nvPr/>
        </p:nvSpPr>
        <p:spPr>
          <a:xfrm>
            <a:off x="1203310" y="3731781"/>
            <a:ext cx="1694873" cy="7675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Image 01 </a:t>
            </a:r>
          </a:p>
          <a:p>
            <a:pPr algn="ctr"/>
            <a:r>
              <a:rPr lang="en-ZA" dirty="0"/>
              <a:t>No smoking sign</a:t>
            </a:r>
          </a:p>
        </p:txBody>
      </p:sp>
      <p:sp>
        <p:nvSpPr>
          <p:cNvPr id="7" name="Rectangle 6">
            <a:extLst>
              <a:ext uri="{FF2B5EF4-FFF2-40B4-BE49-F238E27FC236}">
                <a16:creationId xmlns:a16="http://schemas.microsoft.com/office/drawing/2014/main" id="{8CE7EF11-0863-4043-9F56-4CF5A74F818E}"/>
              </a:ext>
            </a:extLst>
          </p:cNvPr>
          <p:cNvSpPr/>
          <p:nvPr/>
        </p:nvSpPr>
        <p:spPr>
          <a:xfrm>
            <a:off x="5915147" y="4630241"/>
            <a:ext cx="1469795" cy="4956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Submit</a:t>
            </a:r>
          </a:p>
        </p:txBody>
      </p:sp>
    </p:spTree>
    <p:custDataLst>
      <p:tags r:id="rId1"/>
    </p:custDataLst>
    <p:extLst>
      <p:ext uri="{BB962C8B-B14F-4D97-AF65-F5344CB8AC3E}">
        <p14:creationId xmlns:p14="http://schemas.microsoft.com/office/powerpoint/2010/main" val="2533951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Introduction</a:t>
            </a:r>
          </a:p>
        </p:txBody>
      </p:sp>
      <p:sp>
        <p:nvSpPr>
          <p:cNvPr id="3" name="Content Placeholder 2"/>
          <p:cNvSpPr>
            <a:spLocks noGrp="1"/>
          </p:cNvSpPr>
          <p:nvPr>
            <p:ph idx="1"/>
          </p:nvPr>
        </p:nvSpPr>
        <p:spPr>
          <a:xfrm>
            <a:off x="518900" y="1256756"/>
            <a:ext cx="9276622" cy="4446619"/>
          </a:xfrm>
        </p:spPr>
        <p:txBody>
          <a:bodyPr>
            <a:noAutofit/>
          </a:bodyPr>
          <a:lstStyle/>
          <a:p>
            <a:pPr marL="0" indent="0">
              <a:buNone/>
            </a:pPr>
            <a:r>
              <a:rPr lang="en-GB" sz="2400" dirty="0"/>
              <a:t>How did you know what this sign means?</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dirty="0"/>
          </a:p>
          <a:p>
            <a:pPr marL="0" indent="0">
              <a:buNone/>
            </a:pPr>
            <a:endParaRPr lang="en-GB" dirty="0"/>
          </a:p>
          <a:p>
            <a:endParaRPr lang="en-GB" dirty="0"/>
          </a:p>
          <a:p>
            <a:endParaRPr lang="en-GB" dirty="0"/>
          </a:p>
          <a:p>
            <a:endParaRPr lang="en-GB" dirty="0"/>
          </a:p>
        </p:txBody>
      </p:sp>
      <p:pic>
        <p:nvPicPr>
          <p:cNvPr id="4" name="Picture 3">
            <a:extLst>
              <a:ext uri="{FF2B5EF4-FFF2-40B4-BE49-F238E27FC236}">
                <a16:creationId xmlns:a16="http://schemas.microsoft.com/office/drawing/2014/main" id="{2211D91A-CE3C-486F-9024-D9AACF5FBE7B}"/>
              </a:ext>
            </a:extLst>
          </p:cNvPr>
          <p:cNvPicPr>
            <a:picLocks noChangeAspect="1"/>
          </p:cNvPicPr>
          <p:nvPr/>
        </p:nvPicPr>
        <p:blipFill>
          <a:blip r:embed="rId4"/>
          <a:stretch>
            <a:fillRect/>
          </a:stretch>
        </p:blipFill>
        <p:spPr>
          <a:xfrm>
            <a:off x="777094" y="1751208"/>
            <a:ext cx="2702275" cy="2455718"/>
          </a:xfrm>
          <a:prstGeom prst="rect">
            <a:avLst/>
          </a:prstGeom>
        </p:spPr>
      </p:pic>
      <p:sp>
        <p:nvSpPr>
          <p:cNvPr id="5" name="Rectangle 4">
            <a:extLst>
              <a:ext uri="{FF2B5EF4-FFF2-40B4-BE49-F238E27FC236}">
                <a16:creationId xmlns:a16="http://schemas.microsoft.com/office/drawing/2014/main" id="{6559C3B1-9FBB-4CE9-BFD9-2C93B3B1465F}"/>
              </a:ext>
            </a:extLst>
          </p:cNvPr>
          <p:cNvSpPr/>
          <p:nvPr/>
        </p:nvSpPr>
        <p:spPr>
          <a:xfrm>
            <a:off x="4099302" y="1823165"/>
            <a:ext cx="3285640" cy="22296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Rectangle 6">
            <a:extLst>
              <a:ext uri="{FF2B5EF4-FFF2-40B4-BE49-F238E27FC236}">
                <a16:creationId xmlns:a16="http://schemas.microsoft.com/office/drawing/2014/main" id="{8B3C628D-04B6-4B49-ADFD-E2EB353A4436}"/>
              </a:ext>
            </a:extLst>
          </p:cNvPr>
          <p:cNvSpPr/>
          <p:nvPr/>
        </p:nvSpPr>
        <p:spPr>
          <a:xfrm>
            <a:off x="5915147" y="4630241"/>
            <a:ext cx="1469795" cy="4956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Submit</a:t>
            </a:r>
          </a:p>
        </p:txBody>
      </p:sp>
    </p:spTree>
    <p:custDataLst>
      <p:tags r:id="rId1"/>
    </p:custDataLst>
    <p:extLst>
      <p:ext uri="{BB962C8B-B14F-4D97-AF65-F5344CB8AC3E}">
        <p14:creationId xmlns:p14="http://schemas.microsoft.com/office/powerpoint/2010/main" val="3882707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Introduction</a:t>
            </a:r>
          </a:p>
        </p:txBody>
      </p:sp>
      <p:sp>
        <p:nvSpPr>
          <p:cNvPr id="3" name="Content Placeholder 2"/>
          <p:cNvSpPr>
            <a:spLocks noGrp="1"/>
          </p:cNvSpPr>
          <p:nvPr>
            <p:ph idx="1"/>
          </p:nvPr>
        </p:nvSpPr>
        <p:spPr>
          <a:xfrm>
            <a:off x="518900" y="1256756"/>
            <a:ext cx="9276622" cy="4446619"/>
          </a:xfrm>
        </p:spPr>
        <p:txBody>
          <a:bodyPr>
            <a:noAutofit/>
          </a:bodyPr>
          <a:lstStyle/>
          <a:p>
            <a:pPr marL="0" indent="0">
              <a:buNone/>
            </a:pPr>
            <a:r>
              <a:rPr lang="en-GB" sz="2400" dirty="0"/>
              <a:t>Do you think someone who doesn’t understand English would understand what it means? Why do you say this? </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dirty="0"/>
          </a:p>
          <a:p>
            <a:pPr marL="0" indent="0">
              <a:buNone/>
            </a:pPr>
            <a:endParaRPr lang="en-GB" dirty="0"/>
          </a:p>
          <a:p>
            <a:endParaRPr lang="en-GB" dirty="0"/>
          </a:p>
          <a:p>
            <a:endParaRPr lang="en-GB" dirty="0"/>
          </a:p>
          <a:p>
            <a:endParaRPr lang="en-GB" dirty="0"/>
          </a:p>
        </p:txBody>
      </p:sp>
      <p:pic>
        <p:nvPicPr>
          <p:cNvPr id="4" name="Picture 3">
            <a:extLst>
              <a:ext uri="{FF2B5EF4-FFF2-40B4-BE49-F238E27FC236}">
                <a16:creationId xmlns:a16="http://schemas.microsoft.com/office/drawing/2014/main" id="{2211D91A-CE3C-486F-9024-D9AACF5FBE7B}"/>
              </a:ext>
            </a:extLst>
          </p:cNvPr>
          <p:cNvPicPr>
            <a:picLocks noChangeAspect="1"/>
          </p:cNvPicPr>
          <p:nvPr/>
        </p:nvPicPr>
        <p:blipFill>
          <a:blip r:embed="rId4"/>
          <a:stretch>
            <a:fillRect/>
          </a:stretch>
        </p:blipFill>
        <p:spPr>
          <a:xfrm>
            <a:off x="845762" y="2297074"/>
            <a:ext cx="2160910" cy="1963747"/>
          </a:xfrm>
          <a:prstGeom prst="rect">
            <a:avLst/>
          </a:prstGeom>
        </p:spPr>
      </p:pic>
      <p:sp>
        <p:nvSpPr>
          <p:cNvPr id="5" name="Rectangle 4">
            <a:extLst>
              <a:ext uri="{FF2B5EF4-FFF2-40B4-BE49-F238E27FC236}">
                <a16:creationId xmlns:a16="http://schemas.microsoft.com/office/drawing/2014/main" id="{6559C3B1-9FBB-4CE9-BFD9-2C93B3B1465F}"/>
              </a:ext>
            </a:extLst>
          </p:cNvPr>
          <p:cNvSpPr/>
          <p:nvPr/>
        </p:nvSpPr>
        <p:spPr>
          <a:xfrm>
            <a:off x="3115160" y="2164127"/>
            <a:ext cx="4269782" cy="22296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Rectangle 6">
            <a:extLst>
              <a:ext uri="{FF2B5EF4-FFF2-40B4-BE49-F238E27FC236}">
                <a16:creationId xmlns:a16="http://schemas.microsoft.com/office/drawing/2014/main" id="{B70956AF-4538-4ED7-B468-EB78540A3E66}"/>
              </a:ext>
            </a:extLst>
          </p:cNvPr>
          <p:cNvSpPr/>
          <p:nvPr/>
        </p:nvSpPr>
        <p:spPr>
          <a:xfrm>
            <a:off x="5915147" y="4630241"/>
            <a:ext cx="1469795" cy="4956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Submit</a:t>
            </a:r>
          </a:p>
        </p:txBody>
      </p:sp>
    </p:spTree>
    <p:custDataLst>
      <p:tags r:id="rId1"/>
    </p:custDataLst>
    <p:extLst>
      <p:ext uri="{BB962C8B-B14F-4D97-AF65-F5344CB8AC3E}">
        <p14:creationId xmlns:p14="http://schemas.microsoft.com/office/powerpoint/2010/main" val="2455274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What are safety signs? </a:t>
            </a:r>
          </a:p>
        </p:txBody>
      </p:sp>
      <p:sp>
        <p:nvSpPr>
          <p:cNvPr id="3" name="Content Placeholder 2"/>
          <p:cNvSpPr>
            <a:spLocks noGrp="1"/>
          </p:cNvSpPr>
          <p:nvPr>
            <p:ph idx="1"/>
          </p:nvPr>
        </p:nvSpPr>
        <p:spPr>
          <a:xfrm>
            <a:off x="518900" y="1256757"/>
            <a:ext cx="9276622" cy="937804"/>
          </a:xfrm>
        </p:spPr>
        <p:txBody>
          <a:bodyPr>
            <a:noAutofit/>
          </a:bodyPr>
          <a:lstStyle/>
          <a:p>
            <a:pPr marL="0" indent="0">
              <a:buNone/>
            </a:pPr>
            <a:r>
              <a:rPr lang="en-GB" dirty="0"/>
              <a:t>Hopefully you would have said that the sign is a no-smoking sign. You would have been able to understand this because of the picture of the cigarette and then the bright red line running through it. </a:t>
            </a:r>
          </a:p>
          <a:p>
            <a:endParaRPr lang="en-GB" dirty="0"/>
          </a:p>
        </p:txBody>
      </p:sp>
      <p:pic>
        <p:nvPicPr>
          <p:cNvPr id="8" name="Picture 7">
            <a:extLst>
              <a:ext uri="{FF2B5EF4-FFF2-40B4-BE49-F238E27FC236}">
                <a16:creationId xmlns:a16="http://schemas.microsoft.com/office/drawing/2014/main" id="{6E5AD6D9-BDAF-42E8-81BB-579B27DE217D}"/>
              </a:ext>
            </a:extLst>
          </p:cNvPr>
          <p:cNvPicPr>
            <a:picLocks noChangeAspect="1"/>
          </p:cNvPicPr>
          <p:nvPr/>
        </p:nvPicPr>
        <p:blipFill>
          <a:blip r:embed="rId4"/>
          <a:stretch>
            <a:fillRect/>
          </a:stretch>
        </p:blipFill>
        <p:spPr>
          <a:xfrm>
            <a:off x="3905231" y="2692067"/>
            <a:ext cx="2428911" cy="2207295"/>
          </a:xfrm>
          <a:prstGeom prst="rect">
            <a:avLst/>
          </a:prstGeom>
        </p:spPr>
      </p:pic>
    </p:spTree>
    <p:custDataLst>
      <p:tags r:id="rId1"/>
    </p:custDataLst>
    <p:extLst>
      <p:ext uri="{BB962C8B-B14F-4D97-AF65-F5344CB8AC3E}">
        <p14:creationId xmlns:p14="http://schemas.microsoft.com/office/powerpoint/2010/main" val="2356713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38"/>
            <a:ext cx="8831461" cy="1113227"/>
          </a:xfrm>
        </p:spPr>
        <p:txBody>
          <a:bodyPr/>
          <a:lstStyle/>
          <a:p>
            <a:r>
              <a:rPr lang="en-GB" dirty="0"/>
              <a:t>Pictogram</a:t>
            </a:r>
          </a:p>
        </p:txBody>
      </p:sp>
      <p:sp>
        <p:nvSpPr>
          <p:cNvPr id="3" name="Content Placeholder 2"/>
          <p:cNvSpPr>
            <a:spLocks noGrp="1"/>
          </p:cNvSpPr>
          <p:nvPr>
            <p:ph idx="1"/>
          </p:nvPr>
        </p:nvSpPr>
        <p:spPr>
          <a:xfrm>
            <a:off x="518900" y="1256757"/>
            <a:ext cx="6757554" cy="937804"/>
          </a:xfrm>
        </p:spPr>
        <p:txBody>
          <a:bodyPr>
            <a:noAutofit/>
          </a:bodyPr>
          <a:lstStyle/>
          <a:p>
            <a:pPr marL="0" indent="0">
              <a:buNone/>
            </a:pPr>
            <a:r>
              <a:rPr lang="en-GB" dirty="0"/>
              <a:t>This sign is an example of a </a:t>
            </a:r>
            <a:r>
              <a:rPr lang="en-GB" b="1" dirty="0"/>
              <a:t>pictogram</a:t>
            </a:r>
            <a:r>
              <a:rPr lang="en-GB" dirty="0"/>
              <a:t>. This means that no words are used, only pictures. This is helpful because it means that you don’t have to understand a specific language to be able to understand what it says. </a:t>
            </a:r>
          </a:p>
          <a:p>
            <a:endParaRPr lang="en-GB" dirty="0"/>
          </a:p>
          <a:p>
            <a:endParaRPr lang="en-GB" dirty="0"/>
          </a:p>
        </p:txBody>
      </p:sp>
      <p:pic>
        <p:nvPicPr>
          <p:cNvPr id="5" name="Picture 4">
            <a:extLst>
              <a:ext uri="{FF2B5EF4-FFF2-40B4-BE49-F238E27FC236}">
                <a16:creationId xmlns:a16="http://schemas.microsoft.com/office/drawing/2014/main" id="{024E8114-B031-4105-8A9A-827319E8E7A3}"/>
              </a:ext>
            </a:extLst>
          </p:cNvPr>
          <p:cNvPicPr>
            <a:picLocks noChangeAspect="1"/>
          </p:cNvPicPr>
          <p:nvPr/>
        </p:nvPicPr>
        <p:blipFill>
          <a:blip r:embed="rId4"/>
          <a:stretch>
            <a:fillRect/>
          </a:stretch>
        </p:blipFill>
        <p:spPr>
          <a:xfrm>
            <a:off x="7351502" y="1165484"/>
            <a:ext cx="2428911" cy="2207295"/>
          </a:xfrm>
          <a:prstGeom prst="rect">
            <a:avLst/>
          </a:prstGeom>
        </p:spPr>
      </p:pic>
    </p:spTree>
    <p:custDataLst>
      <p:tags r:id="rId1"/>
    </p:custDataLst>
    <p:extLst>
      <p:ext uri="{BB962C8B-B14F-4D97-AF65-F5344CB8AC3E}">
        <p14:creationId xmlns:p14="http://schemas.microsoft.com/office/powerpoint/2010/main" val="41259388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OFFICE THEME" val="I6SUkkga"/>
  <p:tag name="ARTICULATE_SLIDE_COUNT" val="2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10889</TotalTime>
  <Words>1928</Words>
  <Application>Microsoft Office PowerPoint</Application>
  <PresentationFormat>Custom</PresentationFormat>
  <Paragraphs>340</Paragraphs>
  <Slides>22</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Courier New</vt:lpstr>
      <vt:lpstr>Open Sans</vt:lpstr>
      <vt:lpstr>Office Theme</vt:lpstr>
      <vt:lpstr>World of Electrician</vt:lpstr>
      <vt:lpstr>Safety signs</vt:lpstr>
      <vt:lpstr>Outcomes </vt:lpstr>
      <vt:lpstr>Introduction</vt:lpstr>
      <vt:lpstr>Introduction</vt:lpstr>
      <vt:lpstr>Introduction</vt:lpstr>
      <vt:lpstr>Introduction</vt:lpstr>
      <vt:lpstr>What are safety signs? </vt:lpstr>
      <vt:lpstr>Pictogram</vt:lpstr>
      <vt:lpstr>Why do we have safety signs?</vt:lpstr>
      <vt:lpstr>How to read a safety sign</vt:lpstr>
      <vt:lpstr>Test yourself </vt:lpstr>
      <vt:lpstr>Feedback </vt:lpstr>
      <vt:lpstr>Common safety signs</vt:lpstr>
      <vt:lpstr>Common safety signs</vt:lpstr>
      <vt:lpstr>Interpreting a safety sign</vt:lpstr>
      <vt:lpstr>Common safety signs</vt:lpstr>
      <vt:lpstr>Common safety signs</vt:lpstr>
      <vt:lpstr>Common safety signs</vt:lpstr>
      <vt:lpstr>Common safety signs- feedback</vt:lpstr>
      <vt:lpstr>Scenario introduction  </vt:lpstr>
      <vt:lpstr>Scenario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462</cp:revision>
  <dcterms:created xsi:type="dcterms:W3CDTF">2018-02-02T12:07:09Z</dcterms:created>
  <dcterms:modified xsi:type="dcterms:W3CDTF">2018-11-07T10:07:41Z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