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comments/comment1.xml" ContentType="application/vnd.openxmlformats-officedocument.presentationml.comment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notesSlides/notesSlide20.xml" ContentType="application/vnd.openxmlformats-officedocument.presentationml.notesSlide+xml"/>
  <Override PartName="/ppt/tags/tag27.xml" ContentType="application/vnd.openxmlformats-officedocument.presentationml.tags+xml"/>
  <Override PartName="/ppt/notesSlides/notesSlide21.xml" ContentType="application/vnd.openxmlformats-officedocument.presentationml.notesSlide+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notesSlides/notesSlide23.xml" ContentType="application/vnd.openxmlformats-officedocument.presentationml.notesSlide+xml"/>
  <Override PartName="/ppt/tags/tag30.xml" ContentType="application/vnd.openxmlformats-officedocument.presentationml.tags+xml"/>
  <Override PartName="/ppt/notesSlides/notesSlide24.xml" ContentType="application/vnd.openxmlformats-officedocument.presentationml.notesSlide+xml"/>
  <Override PartName="/ppt/tags/tag31.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9"/>
  </p:notesMasterIdLst>
  <p:sldIdLst>
    <p:sldId id="256" r:id="rId2"/>
    <p:sldId id="278" r:id="rId3"/>
    <p:sldId id="291" r:id="rId4"/>
    <p:sldId id="297" r:id="rId5"/>
    <p:sldId id="293" r:id="rId6"/>
    <p:sldId id="282" r:id="rId7"/>
    <p:sldId id="279" r:id="rId8"/>
    <p:sldId id="290" r:id="rId9"/>
    <p:sldId id="283" r:id="rId10"/>
    <p:sldId id="286" r:id="rId11"/>
    <p:sldId id="287" r:id="rId12"/>
    <p:sldId id="280" r:id="rId13"/>
    <p:sldId id="294" r:id="rId14"/>
    <p:sldId id="295" r:id="rId15"/>
    <p:sldId id="288" r:id="rId16"/>
    <p:sldId id="289" r:id="rId17"/>
    <p:sldId id="296" r:id="rId18"/>
    <p:sldId id="298" r:id="rId19"/>
    <p:sldId id="299" r:id="rId20"/>
    <p:sldId id="302" r:id="rId21"/>
    <p:sldId id="304" r:id="rId22"/>
    <p:sldId id="300" r:id="rId23"/>
    <p:sldId id="301" r:id="rId24"/>
    <p:sldId id="305" r:id="rId25"/>
    <p:sldId id="270" r:id="rId26"/>
    <p:sldId id="284" r:id="rId27"/>
    <p:sldId id="285" r:id="rId28"/>
  </p:sldIdLst>
  <p:sldSz cx="10239375" cy="575945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297"/>
            <p14:sldId id="293"/>
            <p14:sldId id="282"/>
            <p14:sldId id="279"/>
            <p14:sldId id="290"/>
            <p14:sldId id="283"/>
            <p14:sldId id="286"/>
            <p14:sldId id="287"/>
            <p14:sldId id="280"/>
            <p14:sldId id="294"/>
            <p14:sldId id="295"/>
            <p14:sldId id="288"/>
            <p14:sldId id="289"/>
            <p14:sldId id="296"/>
            <p14:sldId id="298"/>
            <p14:sldId id="299"/>
            <p14:sldId id="302"/>
            <p14:sldId id="304"/>
            <p14:sldId id="300"/>
            <p14:sldId id="301"/>
            <p14:sldId id="305"/>
          </p14:sldIdLst>
        </p14:section>
        <p14:section name="Appendix" id="{61A5EB1E-5BAC-224D-8F20-5D1D8E086C2B}">
          <p14:sldIdLst>
            <p14:sldId id="270"/>
            <p14:sldId id="284"/>
            <p14:sldId id="28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3"/>
    <p:restoredTop sz="78966" autoAdjust="0"/>
  </p:normalViewPr>
  <p:slideViewPr>
    <p:cSldViewPr snapToGrid="0" snapToObjects="1">
      <p:cViewPr varScale="1">
        <p:scale>
          <a:sx n="106" d="100"/>
          <a:sy n="106" d="100"/>
        </p:scale>
        <p:origin x="5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6-21T14:11:43.055" idx="4">
    <p:pos x="5460" y="838"/>
    <p:text>The cartoon should look something like this.</p:text>
    <p:extLst mod="1">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05/11/2018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 the following text should appear: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a:solidFill>
                  <a:schemeClr val="tx1"/>
                </a:solidFill>
                <a:effectLst/>
                <a:latin typeface="+mn-lt"/>
                <a:ea typeface="+mn-ea"/>
                <a:cs typeface="+mn-cs"/>
              </a:rPr>
              <a:t>To be safe means of being protected from or unlikely to cause danger, risk, or injury.</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“Image of employer” they should be taken to Slide 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“Image of employee” they should be taken to Slide 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3450320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“Back to employee/employer responsibilities” they should be taken to Slide 11</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140980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“Back to employee/employer responsibilities” they should be taken to Slide 11</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99313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Oops! Not quite.  While employers can encourage their employees to eat healthily, they are not responsible for their eating habits. </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2261639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Oops! Not quite.  While employers can encourage their employees to eat healthily, they are not responsible for their eating habits. </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3965494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 the following text should appear: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a:solidFill>
                  <a:schemeClr val="tx1"/>
                </a:solidFill>
                <a:effectLst/>
                <a:latin typeface="+mn-lt"/>
                <a:ea typeface="+mn-ea"/>
                <a:cs typeface="+mn-cs"/>
              </a:rPr>
              <a:t>To be safe means of being protected from or unlikely to cause danger, risk, or injury.</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2051368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Box that learner can type into and then click submit.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53109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4065680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Box that learner can type into and then click submit.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3176326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3758476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 the following text should appear: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a:solidFill>
                  <a:schemeClr val="tx1"/>
                </a:solidFill>
                <a:effectLst/>
                <a:latin typeface="+mn-lt"/>
                <a:ea typeface="+mn-ea"/>
                <a:cs typeface="+mn-cs"/>
              </a:rPr>
              <a:t>To be safe means of being protected from or unlikely to cause danger, risk, or injury.</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203894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Box that learner can type into and then click submit.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3989935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984242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wording should be illustrated as a hand drawn cartoon strip accompanied by writing. </a:t>
            </a:r>
          </a:p>
          <a:p>
            <a:pPr marL="0" indent="0">
              <a:buNone/>
            </a:pPr>
            <a:r>
              <a:rPr lang="en-GB" sz="1200" dirty="0"/>
              <a:t>Cartoon Strip Image 04- Sipho is an apprentice electrician at Gold’s bread factory. . In his area there are four dough mixing machines.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05- His supervisor didn’t want to spent extra money on adding additional socket outlets and so they all four dough mixing machines are plugged into one extension cord.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06- There is one dough machine in particular that has been giving them trouble. Sipho has seen it sparking a couple of times.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07- One day, as Sipho was working he smelled something burning and realised that that the dough mixer had caught on fire!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08- Sipho saw a bucket of water nearby and tried to pour water on the fire.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09- Instead of putting out the flames, the water made it worse!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10- Sipho was standing quite close to the dough maker and got electrocuted!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11- Jabu heard the commotion and ran to help but when he got there Sipho was already dead.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As the learner clicks on each block the text should be revealed.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79673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4197431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3670188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54623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 the following text should appear: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a:solidFill>
                  <a:schemeClr val="tx1"/>
                </a:solidFill>
                <a:effectLst/>
                <a:latin typeface="+mn-lt"/>
                <a:ea typeface="+mn-ea"/>
                <a:cs typeface="+mn-cs"/>
              </a:rPr>
              <a:t>To be safe means of being protected from or unlikely to cause danger, risk, or injury.</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973637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wording should be illustrated as a hand drawn cartoon strip accompanied by writing. </a:t>
            </a:r>
          </a:p>
          <a:p>
            <a:pPr marL="0" indent="0">
              <a:buNone/>
            </a:pPr>
            <a:r>
              <a:rPr lang="en-GB" sz="1200" dirty="0"/>
              <a:t>Cartoon Strip Image 04- Sipho is an apprentice electrician at Gold’s bread factory. . In his area there are four dough mixing machines.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05- His supervisor didn’t want to spent extra money on adding additional socket outlets and so they all four dough mixing machines are plugged into one extension cord.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06- There is one dough machine in particular that has been giving them trouble. Sipho has seen it sparking a couple of times.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07- One day, as Sipho was working he smelled something burning and realised that that the dough mixer had caught on fire!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08- Sipho saw a bucket of water nearby and tried to pour water on the fire.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09- Instead of putting out the flames, the water made it worse!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10- Sipho was standing quite close to the dough maker and got electrocuted!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Cartoon Strip Image 11- Jabu heard the commotion and ran to help but when he got there Sipho was already dead.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As the learner clicks on each block the text should be revealed.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412923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the “Submit” button they should be taken to Slide 6. </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49252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 </a:t>
            </a:r>
            <a:r>
              <a:rPr lang="en-ZA" dirty="0"/>
              <a:t>they should be taken to Slide 8.</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727897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video it should play full screen</a:t>
            </a:r>
            <a:r>
              <a:rPr lang="en-ZA"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740745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Oops! Not quite. OHS stands for Occupational Health and Safety.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3498698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Oops! Not quite. OHS stands for Occupational Health and Safety.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4135676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C5E7FD05-D580-4F15-AFCF-1B7BB72B0597}"/>
              </a:ext>
            </a:extLst>
          </p:cNvPr>
          <p:cNvSpPr/>
          <p:nvPr userDrawn="1"/>
        </p:nvSpPr>
        <p:spPr>
          <a:xfrm>
            <a:off x="162097" y="5174458"/>
            <a:ext cx="10175752" cy="57708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05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
        <p:nvSpPr>
          <p:cNvPr id="3" name="Content Placeholder 2"/>
          <p:cNvSpPr>
            <a:spLocks noGrp="1"/>
          </p:cNvSpPr>
          <p:nvPr>
            <p:ph sz="quarter" idx="10"/>
          </p:nvPr>
        </p:nvSpPr>
        <p:spPr>
          <a:xfrm>
            <a:off x="703957" y="1514522"/>
            <a:ext cx="8831461" cy="4087610"/>
          </a:xfrm>
        </p:spPr>
        <p:txBody>
          <a:bodyPr/>
          <a:lstStyle>
            <a:lvl1pPr marL="383957" indent="-383957">
              <a:buFont typeface="+mj-lt"/>
              <a:buAutoNum type="arabicPeriod"/>
              <a:defRPr/>
            </a:lvl1pPr>
            <a:lvl2pPr marL="767913" indent="-383957">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42713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11/5/2018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9"/>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65" r:id="rId13"/>
    <p:sldLayoutId id="2147483661" r:id="rId14"/>
    <p:sldLayoutId id="2147483652" r:id="rId15"/>
    <p:sldLayoutId id="2147483664" r:id="rId16"/>
    <p:sldLayoutId id="2147483660" r:id="rId17"/>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3.sv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3.sv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3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2- General Basic Safety</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What does OHS stand for? </a:t>
            </a:r>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 Ordinary Health and Safety</a:t>
            </a:r>
          </a:p>
          <a:p>
            <a:pPr>
              <a:buFont typeface="Courier New" panose="02070309020205020404" pitchFamily="49" charset="0"/>
              <a:buChar char="o"/>
            </a:pPr>
            <a:r>
              <a:rPr lang="en-GB" dirty="0"/>
              <a:t> Occupational Health and Safety</a:t>
            </a:r>
          </a:p>
          <a:p>
            <a:pPr>
              <a:buFont typeface="Courier New" panose="02070309020205020404" pitchFamily="49" charset="0"/>
              <a:buChar char="o"/>
            </a:pPr>
            <a:r>
              <a:rPr lang="en-GB" dirty="0"/>
              <a:t> Occupational Health and Security</a:t>
            </a:r>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844773"/>
            <a:ext cx="8241317" cy="830997"/>
          </a:xfrm>
          <a:prstGeom prst="rect">
            <a:avLst/>
          </a:prstGeom>
          <a:solidFill>
            <a:schemeClr val="tx2">
              <a:lumMod val="40000"/>
              <a:lumOff val="60000"/>
            </a:schemeClr>
          </a:solidFill>
        </p:spPr>
        <p:txBody>
          <a:bodyPr wrap="square">
            <a:spAutoFit/>
          </a:bodyPr>
          <a:lstStyle/>
          <a:p>
            <a:r>
              <a:rPr lang="en-GB" sz="2400" i="1" dirty="0"/>
              <a:t>Choose the correct answer from the options below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1860889"/>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403772" y="4820525"/>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38266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Why do we have the OHS Act? </a:t>
            </a:r>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 </a:t>
            </a:r>
            <a:r>
              <a:rPr lang="en-GB" i="1" dirty="0"/>
              <a:t>To make sure that everyone (employees and employers) in the workplace is </a:t>
            </a:r>
            <a:r>
              <a:rPr lang="en-ZA" i="1" dirty="0"/>
              <a:t>safe.</a:t>
            </a:r>
          </a:p>
          <a:p>
            <a:pPr>
              <a:buFont typeface="Courier New" panose="02070309020205020404" pitchFamily="49" charset="0"/>
              <a:buChar char="o"/>
            </a:pPr>
            <a:r>
              <a:rPr lang="en-ZA" dirty="0"/>
              <a:t> To make sure that employees have rules and regulations to follow.</a:t>
            </a:r>
          </a:p>
          <a:p>
            <a:pPr>
              <a:buFont typeface="Courier New" panose="02070309020205020404" pitchFamily="49" charset="0"/>
              <a:buChar char="o"/>
            </a:pPr>
            <a:r>
              <a:rPr lang="en-ZA" dirty="0"/>
              <a:t> To make sure the employers are not unfair to their workers. </a:t>
            </a:r>
          </a:p>
          <a:p>
            <a:pPr>
              <a:buFont typeface="Courier New" panose="02070309020205020404" pitchFamily="49" charset="0"/>
              <a:buChar char="o"/>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844773"/>
            <a:ext cx="8241317" cy="830997"/>
          </a:xfrm>
          <a:prstGeom prst="rect">
            <a:avLst/>
          </a:prstGeom>
          <a:solidFill>
            <a:schemeClr val="tx2">
              <a:lumMod val="40000"/>
              <a:lumOff val="60000"/>
            </a:schemeClr>
          </a:solidFill>
        </p:spPr>
        <p:txBody>
          <a:bodyPr wrap="square">
            <a:spAutoFit/>
          </a:bodyPr>
          <a:lstStyle/>
          <a:p>
            <a:r>
              <a:rPr lang="en-GB" sz="2400" i="1" dirty="0"/>
              <a:t>Choose the correct answer from the options below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1860889"/>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403772" y="4820525"/>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03450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Employer/Employee responsibilities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The OHS Act says that both the employee (the worker) and the employer (the person responsible for the worker) have responsibilities to make sure workplace and the people in it are safe.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72946" y="2418060"/>
            <a:ext cx="6412518" cy="461665"/>
          </a:xfrm>
          <a:prstGeom prst="rect">
            <a:avLst/>
          </a:prstGeom>
          <a:solidFill>
            <a:schemeClr val="tx2">
              <a:lumMod val="40000"/>
              <a:lumOff val="60000"/>
            </a:schemeClr>
          </a:solidFill>
        </p:spPr>
        <p:txBody>
          <a:bodyPr wrap="square">
            <a:spAutoFit/>
          </a:bodyPr>
          <a:lstStyle/>
          <a:p>
            <a:r>
              <a:rPr lang="en-GB" sz="2400" i="1" dirty="0"/>
              <a:t>Click on the blocks to find out more information.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8900" y="2434176"/>
            <a:ext cx="854046" cy="854046"/>
          </a:xfrm>
          <a:prstGeom prst="rect">
            <a:avLst/>
          </a:prstGeom>
        </p:spPr>
      </p:pic>
      <p:sp>
        <p:nvSpPr>
          <p:cNvPr id="9" name="Rectangle 8">
            <a:extLst>
              <a:ext uri="{FF2B5EF4-FFF2-40B4-BE49-F238E27FC236}">
                <a16:creationId xmlns:a16="http://schemas.microsoft.com/office/drawing/2014/main" id="{12B9A985-9093-4F17-90D1-32769C7D069B}"/>
              </a:ext>
            </a:extLst>
          </p:cNvPr>
          <p:cNvSpPr/>
          <p:nvPr/>
        </p:nvSpPr>
        <p:spPr>
          <a:xfrm>
            <a:off x="1565036" y="3288221"/>
            <a:ext cx="2789988" cy="20431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Image 14: </a:t>
            </a:r>
          </a:p>
          <a:p>
            <a:pPr algn="ctr"/>
            <a:r>
              <a:rPr lang="en-ZA" sz="2000" dirty="0"/>
              <a:t>of an employer</a:t>
            </a:r>
          </a:p>
        </p:txBody>
      </p:sp>
      <p:sp>
        <p:nvSpPr>
          <p:cNvPr id="11" name="Rectangle 10">
            <a:extLst>
              <a:ext uri="{FF2B5EF4-FFF2-40B4-BE49-F238E27FC236}">
                <a16:creationId xmlns:a16="http://schemas.microsoft.com/office/drawing/2014/main" id="{F3E49F4B-45D7-4279-BFF1-2D8F621E0705}"/>
              </a:ext>
            </a:extLst>
          </p:cNvPr>
          <p:cNvSpPr/>
          <p:nvPr/>
        </p:nvSpPr>
        <p:spPr>
          <a:xfrm>
            <a:off x="4778351" y="3288222"/>
            <a:ext cx="2789988" cy="20431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Image 15: </a:t>
            </a:r>
          </a:p>
          <a:p>
            <a:pPr algn="ctr"/>
            <a:r>
              <a:rPr lang="en-ZA" sz="2000" dirty="0"/>
              <a:t>of an employee</a:t>
            </a:r>
          </a:p>
        </p:txBody>
      </p:sp>
    </p:spTree>
    <p:custDataLst>
      <p:tags r:id="rId1"/>
    </p:custDataLst>
    <p:extLst>
      <p:ext uri="{BB962C8B-B14F-4D97-AF65-F5344CB8AC3E}">
        <p14:creationId xmlns:p14="http://schemas.microsoft.com/office/powerpoint/2010/main" val="234479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00" y="285161"/>
            <a:ext cx="8831461" cy="1113227"/>
          </a:xfrm>
        </p:spPr>
        <p:txBody>
          <a:bodyPr/>
          <a:lstStyle/>
          <a:p>
            <a:r>
              <a:rPr lang="en-GB" dirty="0"/>
              <a:t>Employer responsibilities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endParaRPr lang="en-GB" dirty="0"/>
          </a:p>
          <a:p>
            <a:endParaRPr lang="en-GB" dirty="0"/>
          </a:p>
          <a:p>
            <a:endParaRPr lang="en-GB" dirty="0"/>
          </a:p>
          <a:p>
            <a:endParaRPr lang="en-GB" dirty="0"/>
          </a:p>
        </p:txBody>
      </p:sp>
      <p:sp>
        <p:nvSpPr>
          <p:cNvPr id="7" name="Rectangle 6">
            <a:extLst>
              <a:ext uri="{FF2B5EF4-FFF2-40B4-BE49-F238E27FC236}">
                <a16:creationId xmlns:a16="http://schemas.microsoft.com/office/drawing/2014/main" id="{0C5DF8B3-E759-4980-B279-9CD1370C464B}"/>
              </a:ext>
            </a:extLst>
          </p:cNvPr>
          <p:cNvSpPr/>
          <p:nvPr/>
        </p:nvSpPr>
        <p:spPr>
          <a:xfrm>
            <a:off x="701406" y="1266839"/>
            <a:ext cx="6458015" cy="379863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video 02:</a:t>
            </a:r>
          </a:p>
          <a:p>
            <a:pPr algn="ctr"/>
            <a:r>
              <a:rPr lang="en-ZA" sz="2000" dirty="0"/>
              <a:t>OHS Act</a:t>
            </a:r>
          </a:p>
          <a:p>
            <a:pPr algn="ctr"/>
            <a:r>
              <a:rPr lang="en-ZA" sz="2000" dirty="0"/>
              <a:t>Responsibility of the employer</a:t>
            </a:r>
          </a:p>
          <a:p>
            <a:pPr algn="ctr"/>
            <a:r>
              <a:rPr lang="en-ZA" sz="2000" i="1" dirty="0"/>
              <a:t>See Slide 20 for video details  </a:t>
            </a:r>
          </a:p>
        </p:txBody>
      </p:sp>
      <p:sp>
        <p:nvSpPr>
          <p:cNvPr id="8" name="Rectangle 7">
            <a:extLst>
              <a:ext uri="{FF2B5EF4-FFF2-40B4-BE49-F238E27FC236}">
                <a16:creationId xmlns:a16="http://schemas.microsoft.com/office/drawing/2014/main" id="{94C53421-0F9F-41C1-BD52-8D9307E34672}"/>
              </a:ext>
            </a:extLst>
          </p:cNvPr>
          <p:cNvSpPr/>
          <p:nvPr/>
        </p:nvSpPr>
        <p:spPr>
          <a:xfrm>
            <a:off x="7484292" y="4446042"/>
            <a:ext cx="2499361" cy="110235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Back to employer/employee responsibilities</a:t>
            </a:r>
          </a:p>
        </p:txBody>
      </p:sp>
    </p:spTree>
    <p:custDataLst>
      <p:tags r:id="rId1"/>
    </p:custDataLst>
    <p:extLst>
      <p:ext uri="{BB962C8B-B14F-4D97-AF65-F5344CB8AC3E}">
        <p14:creationId xmlns:p14="http://schemas.microsoft.com/office/powerpoint/2010/main" val="4126254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00" y="285161"/>
            <a:ext cx="8831461" cy="1113227"/>
          </a:xfrm>
        </p:spPr>
        <p:txBody>
          <a:bodyPr/>
          <a:lstStyle/>
          <a:p>
            <a:r>
              <a:rPr lang="en-GB" dirty="0"/>
              <a:t>Employer responsibilities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endParaRPr lang="en-GB" dirty="0"/>
          </a:p>
          <a:p>
            <a:endParaRPr lang="en-GB" dirty="0"/>
          </a:p>
          <a:p>
            <a:endParaRPr lang="en-GB" dirty="0"/>
          </a:p>
          <a:p>
            <a:endParaRPr lang="en-GB" dirty="0"/>
          </a:p>
        </p:txBody>
      </p:sp>
      <p:sp>
        <p:nvSpPr>
          <p:cNvPr id="7" name="Rectangle 6">
            <a:extLst>
              <a:ext uri="{FF2B5EF4-FFF2-40B4-BE49-F238E27FC236}">
                <a16:creationId xmlns:a16="http://schemas.microsoft.com/office/drawing/2014/main" id="{0C5DF8B3-E759-4980-B279-9CD1370C464B}"/>
              </a:ext>
            </a:extLst>
          </p:cNvPr>
          <p:cNvSpPr/>
          <p:nvPr/>
        </p:nvSpPr>
        <p:spPr>
          <a:xfrm>
            <a:off x="701406" y="1266839"/>
            <a:ext cx="6458015" cy="379863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video 03:</a:t>
            </a:r>
          </a:p>
          <a:p>
            <a:pPr algn="ctr"/>
            <a:r>
              <a:rPr lang="en-ZA" sz="2000" dirty="0"/>
              <a:t>OHS Act</a:t>
            </a:r>
          </a:p>
          <a:p>
            <a:pPr algn="ctr"/>
            <a:r>
              <a:rPr lang="en-ZA" sz="2000" dirty="0"/>
              <a:t>Responsibility of the employee</a:t>
            </a:r>
          </a:p>
          <a:p>
            <a:pPr algn="ctr"/>
            <a:r>
              <a:rPr lang="en-ZA" sz="2000" i="1" dirty="0"/>
              <a:t>See Slide 21 for video details  </a:t>
            </a:r>
          </a:p>
          <a:p>
            <a:pPr algn="ctr"/>
            <a:endParaRPr lang="en-ZA" sz="2000" dirty="0"/>
          </a:p>
        </p:txBody>
      </p:sp>
      <p:sp>
        <p:nvSpPr>
          <p:cNvPr id="8" name="Rectangle 7">
            <a:extLst>
              <a:ext uri="{FF2B5EF4-FFF2-40B4-BE49-F238E27FC236}">
                <a16:creationId xmlns:a16="http://schemas.microsoft.com/office/drawing/2014/main" id="{94C53421-0F9F-41C1-BD52-8D9307E34672}"/>
              </a:ext>
            </a:extLst>
          </p:cNvPr>
          <p:cNvSpPr/>
          <p:nvPr/>
        </p:nvSpPr>
        <p:spPr>
          <a:xfrm>
            <a:off x="7484292" y="4446042"/>
            <a:ext cx="2499361" cy="110235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Back to employer/employee responsibilities</a:t>
            </a:r>
          </a:p>
        </p:txBody>
      </p:sp>
    </p:spTree>
    <p:custDataLst>
      <p:tags r:id="rId1"/>
    </p:custDataLst>
    <p:extLst>
      <p:ext uri="{BB962C8B-B14F-4D97-AF65-F5344CB8AC3E}">
        <p14:creationId xmlns:p14="http://schemas.microsoft.com/office/powerpoint/2010/main" val="398048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According to the OHS Act, what are the responsibilities of an employer?</a:t>
            </a:r>
          </a:p>
          <a:p>
            <a:pPr marL="0" indent="0">
              <a:buNone/>
            </a:pPr>
            <a:endParaRPr lang="en-GB" dirty="0"/>
          </a:p>
          <a:p>
            <a:pPr marL="0" indent="0">
              <a:buNone/>
            </a:pPr>
            <a:endParaRPr lang="en-GB" dirty="0"/>
          </a:p>
          <a:p>
            <a:pPr marL="0" indent="0">
              <a:buNone/>
            </a:pPr>
            <a:endParaRPr lang="en-GB" dirty="0"/>
          </a:p>
          <a:p>
            <a:r>
              <a:rPr lang="en-GB" dirty="0"/>
              <a:t>Ensure a healthy and safe workplace for employees.</a:t>
            </a:r>
          </a:p>
          <a:p>
            <a:r>
              <a:rPr lang="en-GB" i="1" dirty="0"/>
              <a:t>Ensure employees don’t eat too much junk food. </a:t>
            </a:r>
          </a:p>
          <a:p>
            <a:r>
              <a:rPr lang="en-GB" dirty="0"/>
              <a:t>Ensure that employees are trained to deal with the health and safety risks associated with their work.</a:t>
            </a:r>
          </a:p>
          <a:p>
            <a:r>
              <a:rPr lang="en-GB" dirty="0"/>
              <a:t>Ensure there is a qualified person to supervise the work.</a:t>
            </a:r>
          </a:p>
          <a:p>
            <a:r>
              <a:rPr lang="en-GB" dirty="0"/>
              <a:t>Provide workers with appropriate Personal Protective Equipment.</a:t>
            </a:r>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844773"/>
            <a:ext cx="8241317" cy="461665"/>
          </a:xfrm>
          <a:prstGeom prst="rect">
            <a:avLst/>
          </a:prstGeom>
          <a:solidFill>
            <a:schemeClr val="tx2">
              <a:lumMod val="40000"/>
              <a:lumOff val="60000"/>
            </a:schemeClr>
          </a:solidFill>
        </p:spPr>
        <p:txBody>
          <a:bodyPr wrap="square">
            <a:spAutoFit/>
          </a:bodyPr>
          <a:lstStyle/>
          <a:p>
            <a:r>
              <a:rPr lang="en-GB" sz="2400" i="1" dirty="0"/>
              <a:t>Choose the </a:t>
            </a:r>
            <a:r>
              <a:rPr lang="en-GB" sz="2400" b="1" i="1" dirty="0"/>
              <a:t>incorrect</a:t>
            </a:r>
            <a:r>
              <a:rPr lang="en-GB" sz="2400" i="1" dirty="0"/>
              <a:t> from the options below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1860889"/>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839534" y="4989337"/>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4172362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According to the OHS Act, what are the responsibilities of an employee?</a:t>
            </a:r>
          </a:p>
          <a:p>
            <a:pPr marL="0" indent="0">
              <a:buNone/>
            </a:pPr>
            <a:endParaRPr lang="en-GB" dirty="0"/>
          </a:p>
          <a:p>
            <a:pPr marL="0" indent="0">
              <a:buNone/>
            </a:pPr>
            <a:endParaRPr lang="en-GB" dirty="0"/>
          </a:p>
          <a:p>
            <a:pPr marL="0" indent="0">
              <a:buNone/>
            </a:pPr>
            <a:endParaRPr lang="en-GB" dirty="0"/>
          </a:p>
          <a:p>
            <a:r>
              <a:rPr lang="en-GB" sz="2000" dirty="0"/>
              <a:t>Protect own health and safety as well as the health and safety of other persons who may be affected by what they do</a:t>
            </a:r>
          </a:p>
          <a:p>
            <a:r>
              <a:rPr lang="en-GB" sz="2000" dirty="0"/>
              <a:t>Co-operate with colleagues and supervisor to ensure OHS Act guidelines are followed.</a:t>
            </a:r>
          </a:p>
          <a:p>
            <a:r>
              <a:rPr lang="en-GB" sz="2000" dirty="0"/>
              <a:t>Use and take proper care of the Personal Protective Equipment and other safety facilities and equipment provided. </a:t>
            </a:r>
          </a:p>
          <a:p>
            <a:r>
              <a:rPr lang="en-GB" sz="2000" dirty="0"/>
              <a:t>Comply with prescribed health and safety measures.</a:t>
            </a:r>
          </a:p>
          <a:p>
            <a:r>
              <a:rPr lang="en-GB" sz="2000" dirty="0"/>
              <a:t>If they see anything that is potentially hazardous or dangerous, inform their employer or supervisor.</a:t>
            </a:r>
          </a:p>
          <a:p>
            <a:pPr marL="0" indent="0">
              <a:buNone/>
            </a:pPr>
            <a:endParaRPr lang="en-GB" sz="2000" dirty="0"/>
          </a:p>
          <a:p>
            <a:endParaRPr lang="en-GB" sz="2000" dirty="0"/>
          </a:p>
          <a:p>
            <a:endParaRPr lang="en-GB" sz="2000"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844773"/>
            <a:ext cx="8241317" cy="830997"/>
          </a:xfrm>
          <a:prstGeom prst="rect">
            <a:avLst/>
          </a:prstGeom>
          <a:solidFill>
            <a:schemeClr val="tx2">
              <a:lumMod val="40000"/>
              <a:lumOff val="60000"/>
            </a:schemeClr>
          </a:solidFill>
        </p:spPr>
        <p:txBody>
          <a:bodyPr wrap="square">
            <a:spAutoFit/>
          </a:bodyPr>
          <a:lstStyle/>
          <a:p>
            <a:r>
              <a:rPr lang="en-GB" sz="2400" i="1" dirty="0"/>
              <a:t>Choose the </a:t>
            </a:r>
            <a:r>
              <a:rPr lang="en-GB" sz="2400" b="1" i="1" dirty="0"/>
              <a:t>correct </a:t>
            </a:r>
            <a:r>
              <a:rPr lang="en-GB" sz="2400" i="1" dirty="0"/>
              <a:t>answers</a:t>
            </a:r>
            <a:r>
              <a:rPr lang="en-GB" sz="2400" b="1" i="1" dirty="0"/>
              <a:t> </a:t>
            </a:r>
            <a:r>
              <a:rPr lang="en-GB" sz="2400" i="1" dirty="0"/>
              <a:t>from the options below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1860889"/>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839534" y="4989337"/>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2431228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As you read, make a note of the employer and employee responsibilities that were not followed. You will be asked to submit this information on the next page. </a:t>
            </a:r>
          </a:p>
          <a:p>
            <a:endParaRPr lang="en-GB" dirty="0"/>
          </a:p>
          <a:p>
            <a:endParaRPr lang="en-GB" dirty="0"/>
          </a:p>
          <a:p>
            <a:endParaRPr lang="en-GB" dirty="0"/>
          </a:p>
        </p:txBody>
      </p:sp>
      <p:sp>
        <p:nvSpPr>
          <p:cNvPr id="8" name="Rectangle 7">
            <a:extLst>
              <a:ext uri="{FF2B5EF4-FFF2-40B4-BE49-F238E27FC236}">
                <a16:creationId xmlns:a16="http://schemas.microsoft.com/office/drawing/2014/main" id="{E45384AF-605A-4C59-B91C-7E38EF0038B7}"/>
              </a:ext>
            </a:extLst>
          </p:cNvPr>
          <p:cNvSpPr/>
          <p:nvPr/>
        </p:nvSpPr>
        <p:spPr>
          <a:xfrm>
            <a:off x="1437383" y="3200081"/>
            <a:ext cx="4641761" cy="1200329"/>
          </a:xfrm>
          <a:prstGeom prst="rect">
            <a:avLst/>
          </a:prstGeom>
          <a:solidFill>
            <a:schemeClr val="tx2">
              <a:lumMod val="40000"/>
              <a:lumOff val="60000"/>
            </a:schemeClr>
          </a:solidFill>
        </p:spPr>
        <p:txBody>
          <a:bodyPr wrap="square">
            <a:spAutoFit/>
          </a:bodyPr>
          <a:lstStyle/>
          <a:p>
            <a:r>
              <a:rPr lang="en-GB" sz="2400" i="1" dirty="0"/>
              <a:t>Watch Sipho’s story again, review the employer and employee responsibilities  </a:t>
            </a:r>
          </a:p>
        </p:txBody>
      </p:sp>
      <p:pic>
        <p:nvPicPr>
          <p:cNvPr id="9" name="Graphic 8" descr="User">
            <a:extLst>
              <a:ext uri="{FF2B5EF4-FFF2-40B4-BE49-F238E27FC236}">
                <a16:creationId xmlns:a16="http://schemas.microsoft.com/office/drawing/2014/main" id="{D2BD339C-2103-48AF-B898-81383DE215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3338" y="3216197"/>
            <a:ext cx="854046" cy="854046"/>
          </a:xfrm>
          <a:prstGeom prst="rect">
            <a:avLst/>
          </a:prstGeom>
        </p:spPr>
      </p:pic>
    </p:spTree>
    <p:custDataLst>
      <p:tags r:id="rId1"/>
    </p:custDataLst>
    <p:extLst>
      <p:ext uri="{BB962C8B-B14F-4D97-AF65-F5344CB8AC3E}">
        <p14:creationId xmlns:p14="http://schemas.microsoft.com/office/powerpoint/2010/main" val="3645616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to see what could have been done differently. </a:t>
            </a:r>
          </a:p>
          <a:p>
            <a:endParaRPr lang="en-GB" dirty="0"/>
          </a:p>
        </p:txBody>
      </p:sp>
      <p:sp>
        <p:nvSpPr>
          <p:cNvPr id="4" name="Rectangle 3">
            <a:extLst>
              <a:ext uri="{FF2B5EF4-FFF2-40B4-BE49-F238E27FC236}">
                <a16:creationId xmlns:a16="http://schemas.microsoft.com/office/drawing/2014/main" id="{8909BA50-5396-4433-94B4-54FFE1E25F48}"/>
              </a:ext>
            </a:extLst>
          </p:cNvPr>
          <p:cNvSpPr/>
          <p:nvPr/>
        </p:nvSpPr>
        <p:spPr>
          <a:xfrm>
            <a:off x="443851" y="4247613"/>
            <a:ext cx="3784117" cy="1477328"/>
          </a:xfrm>
          <a:prstGeom prst="rect">
            <a:avLst/>
          </a:prstGeom>
        </p:spPr>
        <p:txBody>
          <a:bodyPr wrap="square">
            <a:spAutoFit/>
          </a:bodyPr>
          <a:lstStyle/>
          <a:p>
            <a:pPr lvl="0" defTabSz="914400">
              <a:defRPr/>
            </a:pPr>
            <a:r>
              <a:rPr lang="en-GB" dirty="0"/>
              <a:t>Sipho’s supervisor didn’t want to spent extra money on adding additional socket outlets and so they all four dough mixing machines are plugged into one extension cord. </a:t>
            </a:r>
          </a:p>
        </p:txBody>
      </p:sp>
      <p:sp>
        <p:nvSpPr>
          <p:cNvPr id="7" name="Rectangle 6">
            <a:extLst>
              <a:ext uri="{FF2B5EF4-FFF2-40B4-BE49-F238E27FC236}">
                <a16:creationId xmlns:a16="http://schemas.microsoft.com/office/drawing/2014/main" id="{E76EEC12-DBA8-4A78-8A88-91428958DF3D}"/>
              </a:ext>
            </a:extLst>
          </p:cNvPr>
          <p:cNvSpPr/>
          <p:nvPr/>
        </p:nvSpPr>
        <p:spPr>
          <a:xfrm>
            <a:off x="946811" y="2879725"/>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05</a:t>
            </a:r>
          </a:p>
        </p:txBody>
      </p:sp>
      <p:sp>
        <p:nvSpPr>
          <p:cNvPr id="5" name="TextBox 4">
            <a:extLst>
              <a:ext uri="{FF2B5EF4-FFF2-40B4-BE49-F238E27FC236}">
                <a16:creationId xmlns:a16="http://schemas.microsoft.com/office/drawing/2014/main" id="{EAC5D79F-8EB9-413F-8799-42112886F786}"/>
              </a:ext>
            </a:extLst>
          </p:cNvPr>
          <p:cNvSpPr txBox="1"/>
          <p:nvPr/>
        </p:nvSpPr>
        <p:spPr>
          <a:xfrm>
            <a:off x="4343804" y="3331969"/>
            <a:ext cx="5669865" cy="646331"/>
          </a:xfrm>
          <a:prstGeom prst="rect">
            <a:avLst/>
          </a:prstGeom>
          <a:noFill/>
        </p:spPr>
        <p:txBody>
          <a:bodyPr wrap="square" rtlCol="0">
            <a:spAutoFit/>
          </a:bodyPr>
          <a:lstStyle/>
          <a:p>
            <a:r>
              <a:rPr lang="en-ZA" dirty="0"/>
              <a:t>What should Sipho’s supervisor have done differently at this point? </a:t>
            </a:r>
          </a:p>
        </p:txBody>
      </p:sp>
      <p:sp>
        <p:nvSpPr>
          <p:cNvPr id="10" name="Rectangle 9">
            <a:extLst>
              <a:ext uri="{FF2B5EF4-FFF2-40B4-BE49-F238E27FC236}">
                <a16:creationId xmlns:a16="http://schemas.microsoft.com/office/drawing/2014/main" id="{CDDE7157-7A6F-444A-9F37-F43DF3DFB8C5}"/>
              </a:ext>
            </a:extLst>
          </p:cNvPr>
          <p:cNvSpPr/>
          <p:nvPr/>
        </p:nvSpPr>
        <p:spPr>
          <a:xfrm>
            <a:off x="8465526" y="5208332"/>
            <a:ext cx="1619573" cy="4889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
        <p:nvSpPr>
          <p:cNvPr id="6" name="Rectangle 5">
            <a:extLst>
              <a:ext uri="{FF2B5EF4-FFF2-40B4-BE49-F238E27FC236}">
                <a16:creationId xmlns:a16="http://schemas.microsoft.com/office/drawing/2014/main" id="{4ACDE798-FCFE-4B84-BB0F-FAC22C21548D}"/>
              </a:ext>
            </a:extLst>
          </p:cNvPr>
          <p:cNvSpPr/>
          <p:nvPr/>
        </p:nvSpPr>
        <p:spPr>
          <a:xfrm>
            <a:off x="4454301" y="4108151"/>
            <a:ext cx="5495457" cy="998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id="{9B76E03F-107D-4ED2-9A25-4421A0CB3FFC}"/>
              </a:ext>
            </a:extLst>
          </p:cNvPr>
          <p:cNvSpPr txBox="1"/>
          <p:nvPr/>
        </p:nvSpPr>
        <p:spPr>
          <a:xfrm>
            <a:off x="4380557" y="2583635"/>
            <a:ext cx="5633112" cy="646331"/>
          </a:xfrm>
          <a:prstGeom prst="rect">
            <a:avLst/>
          </a:prstGeom>
          <a:solidFill>
            <a:schemeClr val="accent1"/>
          </a:solidFill>
        </p:spPr>
        <p:txBody>
          <a:bodyPr wrap="square" rtlCol="0">
            <a:spAutoFit/>
          </a:bodyPr>
          <a:lstStyle/>
          <a:p>
            <a:r>
              <a:rPr lang="en-ZA" dirty="0">
                <a:solidFill>
                  <a:schemeClr val="bg1"/>
                </a:solidFill>
              </a:rPr>
              <a:t>The OHS Act says: An employer is responsible for ensuring </a:t>
            </a:r>
            <a:r>
              <a:rPr lang="en-GB" dirty="0">
                <a:solidFill>
                  <a:schemeClr val="bg1"/>
                </a:solidFill>
              </a:rPr>
              <a:t>a healthy and safe workplace for employees</a:t>
            </a:r>
          </a:p>
        </p:txBody>
      </p:sp>
    </p:spTree>
    <p:custDataLst>
      <p:tags r:id="rId1"/>
    </p:custDataLst>
    <p:extLst>
      <p:ext uri="{BB962C8B-B14F-4D97-AF65-F5344CB8AC3E}">
        <p14:creationId xmlns:p14="http://schemas.microsoft.com/office/powerpoint/2010/main" val="3053647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to see what could have been done differently. </a:t>
            </a:r>
          </a:p>
          <a:p>
            <a:endParaRPr lang="en-GB" dirty="0"/>
          </a:p>
        </p:txBody>
      </p:sp>
      <p:sp>
        <p:nvSpPr>
          <p:cNvPr id="4" name="Rectangle 3">
            <a:extLst>
              <a:ext uri="{FF2B5EF4-FFF2-40B4-BE49-F238E27FC236}">
                <a16:creationId xmlns:a16="http://schemas.microsoft.com/office/drawing/2014/main" id="{8909BA50-5396-4433-94B4-54FFE1E25F48}"/>
              </a:ext>
            </a:extLst>
          </p:cNvPr>
          <p:cNvSpPr/>
          <p:nvPr/>
        </p:nvSpPr>
        <p:spPr>
          <a:xfrm>
            <a:off x="443851" y="4247613"/>
            <a:ext cx="3784117" cy="1477328"/>
          </a:xfrm>
          <a:prstGeom prst="rect">
            <a:avLst/>
          </a:prstGeom>
        </p:spPr>
        <p:txBody>
          <a:bodyPr wrap="square">
            <a:spAutoFit/>
          </a:bodyPr>
          <a:lstStyle/>
          <a:p>
            <a:pPr lvl="0" defTabSz="914400">
              <a:defRPr/>
            </a:pPr>
            <a:r>
              <a:rPr lang="en-GB" dirty="0"/>
              <a:t>Sipho’s supervisor didn’t want to spent extra money on adding additional socket outlets and so they all four dough mixing machines are plugged into one extension cord. </a:t>
            </a:r>
          </a:p>
        </p:txBody>
      </p:sp>
      <p:sp>
        <p:nvSpPr>
          <p:cNvPr id="7" name="Rectangle 6">
            <a:extLst>
              <a:ext uri="{FF2B5EF4-FFF2-40B4-BE49-F238E27FC236}">
                <a16:creationId xmlns:a16="http://schemas.microsoft.com/office/drawing/2014/main" id="{E76EEC12-DBA8-4A78-8A88-91428958DF3D}"/>
              </a:ext>
            </a:extLst>
          </p:cNvPr>
          <p:cNvSpPr/>
          <p:nvPr/>
        </p:nvSpPr>
        <p:spPr>
          <a:xfrm>
            <a:off x="946811" y="2879725"/>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05</a:t>
            </a:r>
          </a:p>
        </p:txBody>
      </p:sp>
      <p:sp>
        <p:nvSpPr>
          <p:cNvPr id="5" name="TextBox 4">
            <a:extLst>
              <a:ext uri="{FF2B5EF4-FFF2-40B4-BE49-F238E27FC236}">
                <a16:creationId xmlns:a16="http://schemas.microsoft.com/office/drawing/2014/main" id="{EAC5D79F-8EB9-413F-8799-42112886F786}"/>
              </a:ext>
            </a:extLst>
          </p:cNvPr>
          <p:cNvSpPr txBox="1"/>
          <p:nvPr/>
        </p:nvSpPr>
        <p:spPr>
          <a:xfrm>
            <a:off x="4343804" y="3331969"/>
            <a:ext cx="5669865" cy="646331"/>
          </a:xfrm>
          <a:prstGeom prst="rect">
            <a:avLst/>
          </a:prstGeom>
          <a:noFill/>
        </p:spPr>
        <p:txBody>
          <a:bodyPr wrap="square" rtlCol="0">
            <a:spAutoFit/>
          </a:bodyPr>
          <a:lstStyle/>
          <a:p>
            <a:r>
              <a:rPr lang="en-ZA" dirty="0"/>
              <a:t>What should Sipho’s supervisor have done differently at this point? </a:t>
            </a:r>
          </a:p>
        </p:txBody>
      </p:sp>
      <p:sp>
        <p:nvSpPr>
          <p:cNvPr id="6" name="Rectangle 5">
            <a:extLst>
              <a:ext uri="{FF2B5EF4-FFF2-40B4-BE49-F238E27FC236}">
                <a16:creationId xmlns:a16="http://schemas.microsoft.com/office/drawing/2014/main" id="{4ACDE798-FCFE-4B84-BB0F-FAC22C21548D}"/>
              </a:ext>
            </a:extLst>
          </p:cNvPr>
          <p:cNvSpPr/>
          <p:nvPr/>
        </p:nvSpPr>
        <p:spPr>
          <a:xfrm>
            <a:off x="4454301" y="4108151"/>
            <a:ext cx="5559368" cy="1034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solidFill>
                  <a:schemeClr val="accent1"/>
                </a:solidFill>
              </a:rPr>
              <a:t>Sipho’s supervisor should have spend money on adding additional sockets. You can’t compromise on safety even if it is going to cost extra. Safety is the number one priority. </a:t>
            </a:r>
          </a:p>
        </p:txBody>
      </p:sp>
      <p:sp>
        <p:nvSpPr>
          <p:cNvPr id="11" name="TextBox 10">
            <a:extLst>
              <a:ext uri="{FF2B5EF4-FFF2-40B4-BE49-F238E27FC236}">
                <a16:creationId xmlns:a16="http://schemas.microsoft.com/office/drawing/2014/main" id="{9B76E03F-107D-4ED2-9A25-4421A0CB3FFC}"/>
              </a:ext>
            </a:extLst>
          </p:cNvPr>
          <p:cNvSpPr txBox="1"/>
          <p:nvPr/>
        </p:nvSpPr>
        <p:spPr>
          <a:xfrm>
            <a:off x="4380557" y="2583635"/>
            <a:ext cx="5633112" cy="646331"/>
          </a:xfrm>
          <a:prstGeom prst="rect">
            <a:avLst/>
          </a:prstGeom>
          <a:solidFill>
            <a:schemeClr val="accent1"/>
          </a:solidFill>
        </p:spPr>
        <p:txBody>
          <a:bodyPr wrap="square" rtlCol="0">
            <a:spAutoFit/>
          </a:bodyPr>
          <a:lstStyle/>
          <a:p>
            <a:r>
              <a:rPr lang="en-ZA" dirty="0">
                <a:solidFill>
                  <a:schemeClr val="bg1"/>
                </a:solidFill>
              </a:rPr>
              <a:t>The OHS Act says: An employer is responsible for ensuring </a:t>
            </a:r>
            <a:r>
              <a:rPr lang="en-GB" dirty="0">
                <a:solidFill>
                  <a:schemeClr val="bg1"/>
                </a:solidFill>
              </a:rPr>
              <a:t>a healthy and safe workplace for employees</a:t>
            </a:r>
          </a:p>
        </p:txBody>
      </p:sp>
    </p:spTree>
    <p:custDataLst>
      <p:tags r:id="rId1"/>
    </p:custDataLst>
    <p:extLst>
      <p:ext uri="{BB962C8B-B14F-4D97-AF65-F5344CB8AC3E}">
        <p14:creationId xmlns:p14="http://schemas.microsoft.com/office/powerpoint/2010/main" val="341911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Occupational Health and Safety Act</a:t>
            </a:r>
          </a:p>
        </p:txBody>
      </p:sp>
      <p:sp>
        <p:nvSpPr>
          <p:cNvPr id="3" name="Text Placeholder 2"/>
          <p:cNvSpPr>
            <a:spLocks noGrp="1"/>
          </p:cNvSpPr>
          <p:nvPr>
            <p:ph type="body" idx="1"/>
          </p:nvPr>
        </p:nvSpPr>
        <p:spPr/>
        <p:txBody>
          <a:bodyPr/>
          <a:lstStyle/>
          <a:p>
            <a:r>
              <a:rPr lang="en-GB" dirty="0"/>
              <a:t>Unit 1</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to see what could have been done differently. </a:t>
            </a:r>
          </a:p>
          <a:p>
            <a:endParaRPr lang="en-GB" dirty="0"/>
          </a:p>
        </p:txBody>
      </p:sp>
      <p:sp>
        <p:nvSpPr>
          <p:cNvPr id="4" name="Rectangle 3">
            <a:extLst>
              <a:ext uri="{FF2B5EF4-FFF2-40B4-BE49-F238E27FC236}">
                <a16:creationId xmlns:a16="http://schemas.microsoft.com/office/drawing/2014/main" id="{8909BA50-5396-4433-94B4-54FFE1E25F48}"/>
              </a:ext>
            </a:extLst>
          </p:cNvPr>
          <p:cNvSpPr/>
          <p:nvPr/>
        </p:nvSpPr>
        <p:spPr>
          <a:xfrm>
            <a:off x="443851" y="4247613"/>
            <a:ext cx="3784117" cy="1200329"/>
          </a:xfrm>
          <a:prstGeom prst="rect">
            <a:avLst/>
          </a:prstGeom>
        </p:spPr>
        <p:txBody>
          <a:bodyPr wrap="square">
            <a:spAutoFit/>
          </a:bodyPr>
          <a:lstStyle/>
          <a:p>
            <a:pPr lvl="0" defTabSz="914400">
              <a:defRPr/>
            </a:pPr>
            <a:r>
              <a:rPr lang="en-GB" dirty="0"/>
              <a:t>There is one dough machine in particular that has been giving them trouble. Sipho has seen it sparking a couple of times. </a:t>
            </a:r>
          </a:p>
        </p:txBody>
      </p:sp>
      <p:sp>
        <p:nvSpPr>
          <p:cNvPr id="7" name="Rectangle 6">
            <a:extLst>
              <a:ext uri="{FF2B5EF4-FFF2-40B4-BE49-F238E27FC236}">
                <a16:creationId xmlns:a16="http://schemas.microsoft.com/office/drawing/2014/main" id="{E76EEC12-DBA8-4A78-8A88-91428958DF3D}"/>
              </a:ext>
            </a:extLst>
          </p:cNvPr>
          <p:cNvSpPr/>
          <p:nvPr/>
        </p:nvSpPr>
        <p:spPr>
          <a:xfrm>
            <a:off x="946811" y="2879725"/>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06</a:t>
            </a:r>
          </a:p>
        </p:txBody>
      </p:sp>
      <p:sp>
        <p:nvSpPr>
          <p:cNvPr id="5" name="TextBox 4">
            <a:extLst>
              <a:ext uri="{FF2B5EF4-FFF2-40B4-BE49-F238E27FC236}">
                <a16:creationId xmlns:a16="http://schemas.microsoft.com/office/drawing/2014/main" id="{EAC5D79F-8EB9-413F-8799-42112886F786}"/>
              </a:ext>
            </a:extLst>
          </p:cNvPr>
          <p:cNvSpPr txBox="1"/>
          <p:nvPr/>
        </p:nvSpPr>
        <p:spPr>
          <a:xfrm>
            <a:off x="4362180" y="3506965"/>
            <a:ext cx="5669865" cy="369332"/>
          </a:xfrm>
          <a:prstGeom prst="rect">
            <a:avLst/>
          </a:prstGeom>
          <a:noFill/>
        </p:spPr>
        <p:txBody>
          <a:bodyPr wrap="square" rtlCol="0">
            <a:spAutoFit/>
          </a:bodyPr>
          <a:lstStyle/>
          <a:p>
            <a:r>
              <a:rPr lang="en-ZA" dirty="0"/>
              <a:t>What should Sipho have done differently at this point? </a:t>
            </a:r>
          </a:p>
        </p:txBody>
      </p:sp>
      <p:sp>
        <p:nvSpPr>
          <p:cNvPr id="10" name="Rectangle 9">
            <a:extLst>
              <a:ext uri="{FF2B5EF4-FFF2-40B4-BE49-F238E27FC236}">
                <a16:creationId xmlns:a16="http://schemas.microsoft.com/office/drawing/2014/main" id="{CDDE7157-7A6F-444A-9F37-F43DF3DFB8C5}"/>
              </a:ext>
            </a:extLst>
          </p:cNvPr>
          <p:cNvSpPr/>
          <p:nvPr/>
        </p:nvSpPr>
        <p:spPr>
          <a:xfrm>
            <a:off x="8465526" y="5208332"/>
            <a:ext cx="1619573" cy="4889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
        <p:nvSpPr>
          <p:cNvPr id="6" name="Rectangle 5">
            <a:extLst>
              <a:ext uri="{FF2B5EF4-FFF2-40B4-BE49-F238E27FC236}">
                <a16:creationId xmlns:a16="http://schemas.microsoft.com/office/drawing/2014/main" id="{4ACDE798-FCFE-4B84-BB0F-FAC22C21548D}"/>
              </a:ext>
            </a:extLst>
          </p:cNvPr>
          <p:cNvSpPr/>
          <p:nvPr/>
        </p:nvSpPr>
        <p:spPr>
          <a:xfrm>
            <a:off x="4449383" y="4153296"/>
            <a:ext cx="5495457" cy="998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id="{9B76E03F-107D-4ED2-9A25-4421A0CB3FFC}"/>
              </a:ext>
            </a:extLst>
          </p:cNvPr>
          <p:cNvSpPr txBox="1"/>
          <p:nvPr/>
        </p:nvSpPr>
        <p:spPr>
          <a:xfrm>
            <a:off x="4380557" y="2583635"/>
            <a:ext cx="5633112" cy="923330"/>
          </a:xfrm>
          <a:prstGeom prst="rect">
            <a:avLst/>
          </a:prstGeom>
          <a:solidFill>
            <a:schemeClr val="accent1"/>
          </a:solidFill>
        </p:spPr>
        <p:txBody>
          <a:bodyPr wrap="square" rtlCol="0">
            <a:spAutoFit/>
          </a:bodyPr>
          <a:lstStyle/>
          <a:p>
            <a:r>
              <a:rPr lang="en-ZA" dirty="0">
                <a:solidFill>
                  <a:schemeClr val="bg1"/>
                </a:solidFill>
              </a:rPr>
              <a:t>The OHS Act says: If an employee</a:t>
            </a:r>
            <a:r>
              <a:rPr lang="en-GB" dirty="0">
                <a:solidFill>
                  <a:schemeClr val="bg1"/>
                </a:solidFill>
              </a:rPr>
              <a:t> sees anything that is potentially hazardous or dangerous, inform their employer or supervisor.</a:t>
            </a:r>
          </a:p>
        </p:txBody>
      </p:sp>
    </p:spTree>
    <p:custDataLst>
      <p:tags r:id="rId1"/>
    </p:custDataLst>
    <p:extLst>
      <p:ext uri="{BB962C8B-B14F-4D97-AF65-F5344CB8AC3E}">
        <p14:creationId xmlns:p14="http://schemas.microsoft.com/office/powerpoint/2010/main" val="3946132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to see what could have been done differently. </a:t>
            </a:r>
          </a:p>
          <a:p>
            <a:endParaRPr lang="en-GB" dirty="0"/>
          </a:p>
        </p:txBody>
      </p:sp>
      <p:sp>
        <p:nvSpPr>
          <p:cNvPr id="4" name="Rectangle 3">
            <a:extLst>
              <a:ext uri="{FF2B5EF4-FFF2-40B4-BE49-F238E27FC236}">
                <a16:creationId xmlns:a16="http://schemas.microsoft.com/office/drawing/2014/main" id="{8909BA50-5396-4433-94B4-54FFE1E25F48}"/>
              </a:ext>
            </a:extLst>
          </p:cNvPr>
          <p:cNvSpPr/>
          <p:nvPr/>
        </p:nvSpPr>
        <p:spPr>
          <a:xfrm>
            <a:off x="443851" y="4247613"/>
            <a:ext cx="3784117" cy="1200329"/>
          </a:xfrm>
          <a:prstGeom prst="rect">
            <a:avLst/>
          </a:prstGeom>
        </p:spPr>
        <p:txBody>
          <a:bodyPr wrap="square">
            <a:spAutoFit/>
          </a:bodyPr>
          <a:lstStyle/>
          <a:p>
            <a:pPr lvl="0" defTabSz="914400">
              <a:defRPr/>
            </a:pPr>
            <a:r>
              <a:rPr lang="en-GB" dirty="0"/>
              <a:t>There is one dough machine in particular that has been giving them trouble. Sipho has seen it sparking a couple of times. </a:t>
            </a:r>
          </a:p>
        </p:txBody>
      </p:sp>
      <p:sp>
        <p:nvSpPr>
          <p:cNvPr id="7" name="Rectangle 6">
            <a:extLst>
              <a:ext uri="{FF2B5EF4-FFF2-40B4-BE49-F238E27FC236}">
                <a16:creationId xmlns:a16="http://schemas.microsoft.com/office/drawing/2014/main" id="{E76EEC12-DBA8-4A78-8A88-91428958DF3D}"/>
              </a:ext>
            </a:extLst>
          </p:cNvPr>
          <p:cNvSpPr/>
          <p:nvPr/>
        </p:nvSpPr>
        <p:spPr>
          <a:xfrm>
            <a:off x="946811" y="2879725"/>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06</a:t>
            </a:r>
          </a:p>
        </p:txBody>
      </p:sp>
      <p:sp>
        <p:nvSpPr>
          <p:cNvPr id="5" name="TextBox 4">
            <a:extLst>
              <a:ext uri="{FF2B5EF4-FFF2-40B4-BE49-F238E27FC236}">
                <a16:creationId xmlns:a16="http://schemas.microsoft.com/office/drawing/2014/main" id="{EAC5D79F-8EB9-413F-8799-42112886F786}"/>
              </a:ext>
            </a:extLst>
          </p:cNvPr>
          <p:cNvSpPr txBox="1"/>
          <p:nvPr/>
        </p:nvSpPr>
        <p:spPr>
          <a:xfrm>
            <a:off x="4362180" y="3506965"/>
            <a:ext cx="5669865" cy="369332"/>
          </a:xfrm>
          <a:prstGeom prst="rect">
            <a:avLst/>
          </a:prstGeom>
          <a:noFill/>
        </p:spPr>
        <p:txBody>
          <a:bodyPr wrap="square" rtlCol="0">
            <a:spAutoFit/>
          </a:bodyPr>
          <a:lstStyle/>
          <a:p>
            <a:r>
              <a:rPr lang="en-ZA" dirty="0"/>
              <a:t>What should Sipho have done differently at this point? </a:t>
            </a:r>
          </a:p>
        </p:txBody>
      </p:sp>
      <p:sp>
        <p:nvSpPr>
          <p:cNvPr id="6" name="Rectangle 5">
            <a:extLst>
              <a:ext uri="{FF2B5EF4-FFF2-40B4-BE49-F238E27FC236}">
                <a16:creationId xmlns:a16="http://schemas.microsoft.com/office/drawing/2014/main" id="{4ACDE798-FCFE-4B84-BB0F-FAC22C21548D}"/>
              </a:ext>
            </a:extLst>
          </p:cNvPr>
          <p:cNvSpPr/>
          <p:nvPr/>
        </p:nvSpPr>
        <p:spPr>
          <a:xfrm>
            <a:off x="4449383" y="4153296"/>
            <a:ext cx="5495457" cy="998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Sipho should have told his supervisor that he saw the machine sparking. </a:t>
            </a:r>
            <a:r>
              <a:rPr lang="en-ZA" dirty="0"/>
              <a:t>o</a:t>
            </a:r>
          </a:p>
        </p:txBody>
      </p:sp>
      <p:sp>
        <p:nvSpPr>
          <p:cNvPr id="11" name="TextBox 10">
            <a:extLst>
              <a:ext uri="{FF2B5EF4-FFF2-40B4-BE49-F238E27FC236}">
                <a16:creationId xmlns:a16="http://schemas.microsoft.com/office/drawing/2014/main" id="{9B76E03F-107D-4ED2-9A25-4421A0CB3FFC}"/>
              </a:ext>
            </a:extLst>
          </p:cNvPr>
          <p:cNvSpPr txBox="1"/>
          <p:nvPr/>
        </p:nvSpPr>
        <p:spPr>
          <a:xfrm>
            <a:off x="4380557" y="2583635"/>
            <a:ext cx="5633112" cy="923330"/>
          </a:xfrm>
          <a:prstGeom prst="rect">
            <a:avLst/>
          </a:prstGeom>
          <a:solidFill>
            <a:schemeClr val="accent1"/>
          </a:solidFill>
        </p:spPr>
        <p:txBody>
          <a:bodyPr wrap="square" rtlCol="0">
            <a:spAutoFit/>
          </a:bodyPr>
          <a:lstStyle/>
          <a:p>
            <a:r>
              <a:rPr lang="en-ZA" dirty="0">
                <a:solidFill>
                  <a:schemeClr val="bg1"/>
                </a:solidFill>
              </a:rPr>
              <a:t>The OHS Act says: If an employee</a:t>
            </a:r>
            <a:r>
              <a:rPr lang="en-GB" dirty="0">
                <a:solidFill>
                  <a:schemeClr val="bg1"/>
                </a:solidFill>
              </a:rPr>
              <a:t> sees anything that is potentially hazardous or dangerous, inform their employer or supervisor.</a:t>
            </a:r>
          </a:p>
        </p:txBody>
      </p:sp>
    </p:spTree>
    <p:custDataLst>
      <p:tags r:id="rId1"/>
    </p:custDataLst>
    <p:extLst>
      <p:ext uri="{BB962C8B-B14F-4D97-AF65-F5344CB8AC3E}">
        <p14:creationId xmlns:p14="http://schemas.microsoft.com/office/powerpoint/2010/main" val="3962717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to see what could have been done differently. </a:t>
            </a:r>
          </a:p>
          <a:p>
            <a:endParaRPr lang="en-GB" dirty="0"/>
          </a:p>
        </p:txBody>
      </p:sp>
      <p:sp>
        <p:nvSpPr>
          <p:cNvPr id="4" name="Rectangle 3">
            <a:extLst>
              <a:ext uri="{FF2B5EF4-FFF2-40B4-BE49-F238E27FC236}">
                <a16:creationId xmlns:a16="http://schemas.microsoft.com/office/drawing/2014/main" id="{8909BA50-5396-4433-94B4-54FFE1E25F48}"/>
              </a:ext>
            </a:extLst>
          </p:cNvPr>
          <p:cNvSpPr/>
          <p:nvPr/>
        </p:nvSpPr>
        <p:spPr>
          <a:xfrm>
            <a:off x="443851" y="4247613"/>
            <a:ext cx="3784117" cy="1200329"/>
          </a:xfrm>
          <a:prstGeom prst="rect">
            <a:avLst/>
          </a:prstGeom>
        </p:spPr>
        <p:txBody>
          <a:bodyPr wrap="square">
            <a:spAutoFit/>
          </a:bodyPr>
          <a:lstStyle/>
          <a:p>
            <a:pPr lvl="0" defTabSz="914400">
              <a:defRPr/>
            </a:pPr>
            <a:r>
              <a:rPr lang="en-GB" dirty="0"/>
              <a:t>One day, as Sipho was working he smelled something burning and realised that that the dough mixer had caught on fire! </a:t>
            </a:r>
          </a:p>
        </p:txBody>
      </p:sp>
      <p:sp>
        <p:nvSpPr>
          <p:cNvPr id="7" name="Rectangle 6">
            <a:extLst>
              <a:ext uri="{FF2B5EF4-FFF2-40B4-BE49-F238E27FC236}">
                <a16:creationId xmlns:a16="http://schemas.microsoft.com/office/drawing/2014/main" id="{E76EEC12-DBA8-4A78-8A88-91428958DF3D}"/>
              </a:ext>
            </a:extLst>
          </p:cNvPr>
          <p:cNvSpPr/>
          <p:nvPr/>
        </p:nvSpPr>
        <p:spPr>
          <a:xfrm>
            <a:off x="946811" y="2879725"/>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07</a:t>
            </a:r>
          </a:p>
        </p:txBody>
      </p:sp>
      <p:sp>
        <p:nvSpPr>
          <p:cNvPr id="5" name="TextBox 4">
            <a:extLst>
              <a:ext uri="{FF2B5EF4-FFF2-40B4-BE49-F238E27FC236}">
                <a16:creationId xmlns:a16="http://schemas.microsoft.com/office/drawing/2014/main" id="{EAC5D79F-8EB9-413F-8799-42112886F786}"/>
              </a:ext>
            </a:extLst>
          </p:cNvPr>
          <p:cNvSpPr txBox="1"/>
          <p:nvPr/>
        </p:nvSpPr>
        <p:spPr>
          <a:xfrm>
            <a:off x="4362180" y="3506965"/>
            <a:ext cx="5669865" cy="646331"/>
          </a:xfrm>
          <a:prstGeom prst="rect">
            <a:avLst/>
          </a:prstGeom>
          <a:noFill/>
        </p:spPr>
        <p:txBody>
          <a:bodyPr wrap="square" rtlCol="0">
            <a:spAutoFit/>
          </a:bodyPr>
          <a:lstStyle/>
          <a:p>
            <a:r>
              <a:rPr lang="en-ZA" dirty="0"/>
              <a:t>What should Sipho’s supervisor have done differently at this point? </a:t>
            </a:r>
          </a:p>
        </p:txBody>
      </p:sp>
      <p:sp>
        <p:nvSpPr>
          <p:cNvPr id="10" name="Rectangle 9">
            <a:extLst>
              <a:ext uri="{FF2B5EF4-FFF2-40B4-BE49-F238E27FC236}">
                <a16:creationId xmlns:a16="http://schemas.microsoft.com/office/drawing/2014/main" id="{CDDE7157-7A6F-444A-9F37-F43DF3DFB8C5}"/>
              </a:ext>
            </a:extLst>
          </p:cNvPr>
          <p:cNvSpPr/>
          <p:nvPr/>
        </p:nvSpPr>
        <p:spPr>
          <a:xfrm>
            <a:off x="8465526" y="5208332"/>
            <a:ext cx="1619573" cy="4889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
        <p:nvSpPr>
          <p:cNvPr id="6" name="Rectangle 5">
            <a:extLst>
              <a:ext uri="{FF2B5EF4-FFF2-40B4-BE49-F238E27FC236}">
                <a16:creationId xmlns:a16="http://schemas.microsoft.com/office/drawing/2014/main" id="{4ACDE798-FCFE-4B84-BB0F-FAC22C21548D}"/>
              </a:ext>
            </a:extLst>
          </p:cNvPr>
          <p:cNvSpPr/>
          <p:nvPr/>
        </p:nvSpPr>
        <p:spPr>
          <a:xfrm>
            <a:off x="4454301" y="4108151"/>
            <a:ext cx="5495457" cy="998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id="{9B76E03F-107D-4ED2-9A25-4421A0CB3FFC}"/>
              </a:ext>
            </a:extLst>
          </p:cNvPr>
          <p:cNvSpPr txBox="1"/>
          <p:nvPr/>
        </p:nvSpPr>
        <p:spPr>
          <a:xfrm>
            <a:off x="4380557" y="2583635"/>
            <a:ext cx="5633112" cy="923330"/>
          </a:xfrm>
          <a:prstGeom prst="rect">
            <a:avLst/>
          </a:prstGeom>
          <a:solidFill>
            <a:schemeClr val="accent1"/>
          </a:solidFill>
        </p:spPr>
        <p:txBody>
          <a:bodyPr wrap="square" rtlCol="0">
            <a:spAutoFit/>
          </a:bodyPr>
          <a:lstStyle/>
          <a:p>
            <a:r>
              <a:rPr lang="en-ZA" dirty="0">
                <a:solidFill>
                  <a:schemeClr val="bg1"/>
                </a:solidFill>
              </a:rPr>
              <a:t>The OHS Act says: An employer must make </a:t>
            </a:r>
            <a:r>
              <a:rPr lang="en-GB" dirty="0">
                <a:solidFill>
                  <a:schemeClr val="bg1"/>
                </a:solidFill>
              </a:rPr>
              <a:t>that employees are trained to deal with the health and safety risks associated with their work.</a:t>
            </a:r>
          </a:p>
        </p:txBody>
      </p:sp>
    </p:spTree>
    <p:custDataLst>
      <p:tags r:id="rId1"/>
    </p:custDataLst>
    <p:extLst>
      <p:ext uri="{BB962C8B-B14F-4D97-AF65-F5344CB8AC3E}">
        <p14:creationId xmlns:p14="http://schemas.microsoft.com/office/powerpoint/2010/main" val="3741410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Using the OHS Act</a:t>
            </a:r>
          </a:p>
        </p:txBody>
      </p:sp>
      <p:sp>
        <p:nvSpPr>
          <p:cNvPr id="3" name="Content Placeholder 2"/>
          <p:cNvSpPr>
            <a:spLocks noGrp="1"/>
          </p:cNvSpPr>
          <p:nvPr>
            <p:ph idx="1"/>
          </p:nvPr>
        </p:nvSpPr>
        <p:spPr>
          <a:xfrm>
            <a:off x="443851" y="1359040"/>
            <a:ext cx="9351671" cy="937804"/>
          </a:xfrm>
        </p:spPr>
        <p:txBody>
          <a:bodyPr>
            <a:noAutofit/>
          </a:bodyPr>
          <a:lstStyle/>
          <a:p>
            <a:pPr marL="0" indent="0">
              <a:buNone/>
            </a:pPr>
            <a:r>
              <a:rPr lang="en-GB" dirty="0"/>
              <a:t>Now that you know more about the OHS Act and the responsibilities of the employer and employee, let’s take another look at Sipho’s story to see what could have been done differently. </a:t>
            </a:r>
          </a:p>
          <a:p>
            <a:endParaRPr lang="en-GB" dirty="0"/>
          </a:p>
        </p:txBody>
      </p:sp>
      <p:sp>
        <p:nvSpPr>
          <p:cNvPr id="4" name="Rectangle 3">
            <a:extLst>
              <a:ext uri="{FF2B5EF4-FFF2-40B4-BE49-F238E27FC236}">
                <a16:creationId xmlns:a16="http://schemas.microsoft.com/office/drawing/2014/main" id="{8909BA50-5396-4433-94B4-54FFE1E25F48}"/>
              </a:ext>
            </a:extLst>
          </p:cNvPr>
          <p:cNvSpPr/>
          <p:nvPr/>
        </p:nvSpPr>
        <p:spPr>
          <a:xfrm>
            <a:off x="443851" y="4247613"/>
            <a:ext cx="3784117" cy="1200329"/>
          </a:xfrm>
          <a:prstGeom prst="rect">
            <a:avLst/>
          </a:prstGeom>
        </p:spPr>
        <p:txBody>
          <a:bodyPr wrap="square">
            <a:spAutoFit/>
          </a:bodyPr>
          <a:lstStyle/>
          <a:p>
            <a:pPr lvl="0" defTabSz="914400">
              <a:defRPr/>
            </a:pPr>
            <a:r>
              <a:rPr lang="en-GB" dirty="0"/>
              <a:t>One day, as Sipho was working he smelled something burning and realised that that the dough mixer had caught on fire! </a:t>
            </a:r>
          </a:p>
        </p:txBody>
      </p:sp>
      <p:sp>
        <p:nvSpPr>
          <p:cNvPr id="7" name="Rectangle 6">
            <a:extLst>
              <a:ext uri="{FF2B5EF4-FFF2-40B4-BE49-F238E27FC236}">
                <a16:creationId xmlns:a16="http://schemas.microsoft.com/office/drawing/2014/main" id="{E76EEC12-DBA8-4A78-8A88-91428958DF3D}"/>
              </a:ext>
            </a:extLst>
          </p:cNvPr>
          <p:cNvSpPr/>
          <p:nvPr/>
        </p:nvSpPr>
        <p:spPr>
          <a:xfrm>
            <a:off x="946811" y="2879725"/>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07</a:t>
            </a:r>
          </a:p>
        </p:txBody>
      </p:sp>
      <p:sp>
        <p:nvSpPr>
          <p:cNvPr id="5" name="TextBox 4">
            <a:extLst>
              <a:ext uri="{FF2B5EF4-FFF2-40B4-BE49-F238E27FC236}">
                <a16:creationId xmlns:a16="http://schemas.microsoft.com/office/drawing/2014/main" id="{EAC5D79F-8EB9-413F-8799-42112886F786}"/>
              </a:ext>
            </a:extLst>
          </p:cNvPr>
          <p:cNvSpPr txBox="1"/>
          <p:nvPr/>
        </p:nvSpPr>
        <p:spPr>
          <a:xfrm>
            <a:off x="4362180" y="3506965"/>
            <a:ext cx="5669865" cy="646331"/>
          </a:xfrm>
          <a:prstGeom prst="rect">
            <a:avLst/>
          </a:prstGeom>
          <a:noFill/>
        </p:spPr>
        <p:txBody>
          <a:bodyPr wrap="square" rtlCol="0">
            <a:spAutoFit/>
          </a:bodyPr>
          <a:lstStyle/>
          <a:p>
            <a:r>
              <a:rPr lang="en-ZA" dirty="0"/>
              <a:t>What should Sipho’s supervisor have done differently at this point? </a:t>
            </a:r>
          </a:p>
        </p:txBody>
      </p:sp>
      <p:sp>
        <p:nvSpPr>
          <p:cNvPr id="6" name="Rectangle 5">
            <a:extLst>
              <a:ext uri="{FF2B5EF4-FFF2-40B4-BE49-F238E27FC236}">
                <a16:creationId xmlns:a16="http://schemas.microsoft.com/office/drawing/2014/main" id="{4ACDE798-FCFE-4B84-BB0F-FAC22C21548D}"/>
              </a:ext>
            </a:extLst>
          </p:cNvPr>
          <p:cNvSpPr/>
          <p:nvPr/>
        </p:nvSpPr>
        <p:spPr>
          <a:xfrm>
            <a:off x="4454301" y="4108151"/>
            <a:ext cx="5495457" cy="998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Sipho’s supervisor should have made sure that Sipho had the knowledge to know what to do if there is an electrical fire. Definitely not throw water on it!</a:t>
            </a:r>
          </a:p>
        </p:txBody>
      </p:sp>
      <p:sp>
        <p:nvSpPr>
          <p:cNvPr id="11" name="TextBox 10">
            <a:extLst>
              <a:ext uri="{FF2B5EF4-FFF2-40B4-BE49-F238E27FC236}">
                <a16:creationId xmlns:a16="http://schemas.microsoft.com/office/drawing/2014/main" id="{9B76E03F-107D-4ED2-9A25-4421A0CB3FFC}"/>
              </a:ext>
            </a:extLst>
          </p:cNvPr>
          <p:cNvSpPr txBox="1"/>
          <p:nvPr/>
        </p:nvSpPr>
        <p:spPr>
          <a:xfrm>
            <a:off x="4380557" y="2583635"/>
            <a:ext cx="5633112" cy="923330"/>
          </a:xfrm>
          <a:prstGeom prst="rect">
            <a:avLst/>
          </a:prstGeom>
          <a:solidFill>
            <a:schemeClr val="accent1"/>
          </a:solidFill>
        </p:spPr>
        <p:txBody>
          <a:bodyPr wrap="square" rtlCol="0">
            <a:spAutoFit/>
          </a:bodyPr>
          <a:lstStyle/>
          <a:p>
            <a:r>
              <a:rPr lang="en-ZA" dirty="0">
                <a:solidFill>
                  <a:schemeClr val="bg1"/>
                </a:solidFill>
              </a:rPr>
              <a:t>The OHS Act says: An employer must make </a:t>
            </a:r>
            <a:r>
              <a:rPr lang="en-GB" dirty="0">
                <a:solidFill>
                  <a:schemeClr val="bg1"/>
                </a:solidFill>
              </a:rPr>
              <a:t>that employees are trained to deal with the health and safety risks associated with their work.</a:t>
            </a:r>
          </a:p>
        </p:txBody>
      </p:sp>
    </p:spTree>
    <p:custDataLst>
      <p:tags r:id="rId1"/>
    </p:custDataLst>
    <p:extLst>
      <p:ext uri="{BB962C8B-B14F-4D97-AF65-F5344CB8AC3E}">
        <p14:creationId xmlns:p14="http://schemas.microsoft.com/office/powerpoint/2010/main" val="1913548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Summary </a:t>
            </a:r>
          </a:p>
        </p:txBody>
      </p:sp>
      <p:sp>
        <p:nvSpPr>
          <p:cNvPr id="18" name="Content Placeholder 2">
            <a:extLst>
              <a:ext uri="{FF2B5EF4-FFF2-40B4-BE49-F238E27FC236}">
                <a16:creationId xmlns:a16="http://schemas.microsoft.com/office/drawing/2014/main" id="{D28CDEB0-B57C-405E-A282-5BE0D258C790}"/>
              </a:ext>
            </a:extLst>
          </p:cNvPr>
          <p:cNvSpPr>
            <a:spLocks noGrp="1"/>
          </p:cNvSpPr>
          <p:nvPr>
            <p:ph idx="1"/>
          </p:nvPr>
        </p:nvSpPr>
        <p:spPr>
          <a:xfrm>
            <a:off x="568216" y="1347722"/>
            <a:ext cx="9351671" cy="937804"/>
          </a:xfrm>
        </p:spPr>
        <p:txBody>
          <a:bodyPr>
            <a:noAutofit/>
          </a:bodyPr>
          <a:lstStyle/>
          <a:p>
            <a:pPr marL="0" indent="0">
              <a:buNone/>
            </a:pPr>
            <a:r>
              <a:rPr lang="en-GB" dirty="0"/>
              <a:t>As you saw from working through Sipho’s story,  if Sipho (employer) and his supervisor (employer) had each followed the responsibilities laid out by the OHS Act. The accident that lead to Sipho’s death could easily have been avoided. </a:t>
            </a:r>
          </a:p>
        </p:txBody>
      </p:sp>
    </p:spTree>
    <p:custDataLst>
      <p:tags r:id="rId1"/>
    </p:custDataLst>
    <p:extLst>
      <p:ext uri="{BB962C8B-B14F-4D97-AF65-F5344CB8AC3E}">
        <p14:creationId xmlns:p14="http://schemas.microsoft.com/office/powerpoint/2010/main" val="3374801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Vid01:What is the OHSA</a:t>
            </a:r>
          </a:p>
        </p:txBody>
      </p:sp>
      <p:sp>
        <p:nvSpPr>
          <p:cNvPr id="3" name="Content Placeholder 2"/>
          <p:cNvSpPr>
            <a:spLocks noGrp="1"/>
          </p:cNvSpPr>
          <p:nvPr>
            <p:ph sz="quarter" idx="10"/>
          </p:nvPr>
        </p:nvSpPr>
        <p:spPr/>
        <p:txBody>
          <a:bodyPr>
            <a:normAutofit fontScale="70000" lnSpcReduction="20000"/>
          </a:bodyPr>
          <a:lstStyle/>
          <a:p>
            <a:pPr marL="0" indent="0">
              <a:buNone/>
            </a:pPr>
            <a:r>
              <a:rPr lang="en-GB" dirty="0"/>
              <a:t>Animated video. Black and white </a:t>
            </a:r>
            <a:r>
              <a:rPr lang="en-GB" dirty="0" err="1"/>
              <a:t>handdrawn</a:t>
            </a:r>
            <a:r>
              <a:rPr lang="en-GB" dirty="0"/>
              <a:t> images (</a:t>
            </a:r>
            <a:r>
              <a:rPr lang="en-GB" dirty="0" err="1"/>
              <a:t>GoAnimate</a:t>
            </a:r>
            <a:r>
              <a:rPr lang="en-GB" dirty="0"/>
              <a:t>) with voice over to accompany images</a:t>
            </a:r>
          </a:p>
          <a:p>
            <a:pPr marL="0" indent="0">
              <a:buNone/>
            </a:pPr>
            <a:endParaRPr lang="en-GB" dirty="0"/>
          </a:p>
          <a:p>
            <a:pPr marL="0" indent="0">
              <a:buNone/>
            </a:pPr>
            <a:r>
              <a:rPr lang="en-GB" dirty="0"/>
              <a:t>The Occupational Health and Safety (OHS) Act was signed into law in 1993. This act is there to </a:t>
            </a:r>
            <a:r>
              <a:rPr lang="en-ZA" dirty="0"/>
              <a:t>provide for: the health and safety of persons at work and for the health and safety of persons in connection with the use of plant and machinery; the protection of persons other than persons at work against hazards to health and  safety arising out of or in connection with the activities of persons at work.</a:t>
            </a:r>
          </a:p>
          <a:p>
            <a:pPr marL="0" indent="0">
              <a:buNone/>
            </a:pPr>
            <a:r>
              <a:rPr lang="en-GB" dirty="0"/>
              <a:t>That’s a lot of fancy sounding language, let’s make it more simple. Basically, this act is there to make sure that employees and the people they are working for, employers, make sure that everyone in the workplace is </a:t>
            </a:r>
            <a:r>
              <a:rPr lang="en-ZA" dirty="0"/>
              <a:t>safe. The Act also makes sure that other people who come in contact with the people or products from a workplace are safe. </a:t>
            </a:r>
          </a:p>
          <a:p>
            <a:pPr marL="0" indent="0">
              <a:buNone/>
            </a:pPr>
            <a:r>
              <a:rPr lang="en-ZA" dirty="0"/>
              <a:t>Let’s look at an example of someone working in the kitchen of a restaurant.  John works as a dishwasher and cook in a restaurant. He needs to make sure that if he messes water on the floor he cleans it up before anyone slips and falls. Jack is his manager. Jack has to make sure that if John is working with very hot water that he has gloves on that will protect his hands from getting burned. Both John and Jack need to make that they always wash their hands before touching any food items so that they don’t spread germs and make the people eating at the restaurant sick.  </a:t>
            </a:r>
          </a:p>
          <a:p>
            <a:pPr marL="0" indent="0">
              <a:buNone/>
            </a:pPr>
            <a:endParaRPr lang="en-ZA" dirty="0"/>
          </a:p>
          <a:p>
            <a:pPr marL="0" indent="0">
              <a:buNone/>
            </a:pPr>
            <a:r>
              <a:rPr lang="en-ZA" dirty="0"/>
              <a:t>So there you have it, a quick and simple explanation of the OHS Act. </a:t>
            </a:r>
            <a:endParaRPr lang="en-GB" dirty="0"/>
          </a:p>
        </p:txBody>
      </p:sp>
    </p:spTree>
    <p:custDataLst>
      <p:tags r:id="rId1"/>
    </p:custDataLst>
    <p:extLst>
      <p:ext uri="{BB962C8B-B14F-4D97-AF65-F5344CB8AC3E}">
        <p14:creationId xmlns:p14="http://schemas.microsoft.com/office/powerpoint/2010/main" val="11897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Vid02: OHS Act responsibilities of employer</a:t>
            </a:r>
          </a:p>
        </p:txBody>
      </p:sp>
      <p:sp>
        <p:nvSpPr>
          <p:cNvPr id="3" name="Content Placeholder 2"/>
          <p:cNvSpPr>
            <a:spLocks noGrp="1"/>
          </p:cNvSpPr>
          <p:nvPr>
            <p:ph sz="quarter" idx="10"/>
          </p:nvPr>
        </p:nvSpPr>
        <p:spPr/>
        <p:txBody>
          <a:bodyPr>
            <a:normAutofit fontScale="70000" lnSpcReduction="20000"/>
          </a:bodyPr>
          <a:lstStyle/>
          <a:p>
            <a:pPr marL="0" indent="0">
              <a:buNone/>
            </a:pPr>
            <a:r>
              <a:rPr lang="en-GB" dirty="0"/>
              <a:t>Animated video. Black and white hand drawn images (</a:t>
            </a:r>
            <a:r>
              <a:rPr lang="en-GB" dirty="0" err="1"/>
              <a:t>GoAnimate</a:t>
            </a:r>
            <a:r>
              <a:rPr lang="en-GB" dirty="0"/>
              <a:t>) with voice over to accompany images.</a:t>
            </a:r>
          </a:p>
          <a:p>
            <a:pPr marL="0" indent="0">
              <a:buNone/>
            </a:pPr>
            <a:r>
              <a:rPr lang="en-GB" dirty="0"/>
              <a:t>The OHS Act says that an employer must:</a:t>
            </a:r>
          </a:p>
          <a:p>
            <a:r>
              <a:rPr lang="en-GB" dirty="0"/>
              <a:t>Ensure a healthy and safe workplace for employees</a:t>
            </a:r>
          </a:p>
          <a:p>
            <a:r>
              <a:rPr lang="en-GB" dirty="0"/>
              <a:t>Ensure that employees are trained to deal with the health and safety risks associated with their work.</a:t>
            </a:r>
          </a:p>
          <a:p>
            <a:r>
              <a:rPr lang="en-GB" dirty="0"/>
              <a:t>Provide the employee with the Personal Protective Equipment needed to do their job safely. </a:t>
            </a:r>
          </a:p>
          <a:p>
            <a:r>
              <a:rPr lang="en-GB" dirty="0"/>
              <a:t>Ensure that work preformed or machinery used is done under the supervision of someone who understands the hazards and has the authority to ensure precautionary measures are taken by the employee. </a:t>
            </a:r>
          </a:p>
          <a:p>
            <a:endParaRPr lang="en-GB" dirty="0"/>
          </a:p>
          <a:p>
            <a:pPr marL="0" indent="0">
              <a:buNone/>
            </a:pPr>
            <a:r>
              <a:rPr lang="en-GB" dirty="0"/>
              <a:t>Let’s take a look at the practical example of an employer’s responsibilities.  Mr </a:t>
            </a:r>
            <a:r>
              <a:rPr lang="en-GB" dirty="0" err="1"/>
              <a:t>Madlala</a:t>
            </a:r>
            <a:r>
              <a:rPr lang="en-GB" dirty="0"/>
              <a:t> owns a factory that makes rat poison. Mr </a:t>
            </a:r>
            <a:r>
              <a:rPr lang="en-GB" dirty="0" err="1"/>
              <a:t>Madlala</a:t>
            </a:r>
            <a:r>
              <a:rPr lang="en-GB" dirty="0"/>
              <a:t> has to make sure that is employees receive training on how to work with poisonous materials. He also needs to make sure that his employees have the correct personal protective equipment to work with poisonous materials for example, protective overalls, special gloves and gas masks. He also needs to make sure that he has someone who is experienced with working with these types of materials and has received training on hazards supervises the other workers to make sure they are following standards and procedures. Finally, Mr </a:t>
            </a:r>
            <a:r>
              <a:rPr lang="en-GB" dirty="0" err="1"/>
              <a:t>Madlala</a:t>
            </a:r>
            <a:r>
              <a:rPr lang="en-GB" dirty="0"/>
              <a:t> makes sure that the correct signage for Poisonous materials can be found in the areas in the factory where it is being manufactured. </a:t>
            </a:r>
          </a:p>
          <a:p>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1907873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Vid03: OHS Act responsibilities of employee</a:t>
            </a:r>
          </a:p>
        </p:txBody>
      </p:sp>
      <p:sp>
        <p:nvSpPr>
          <p:cNvPr id="3" name="Content Placeholder 2"/>
          <p:cNvSpPr>
            <a:spLocks noGrp="1"/>
          </p:cNvSpPr>
          <p:nvPr>
            <p:ph sz="quarter" idx="10"/>
          </p:nvPr>
        </p:nvSpPr>
        <p:spPr/>
        <p:txBody>
          <a:bodyPr>
            <a:normAutofit fontScale="70000" lnSpcReduction="20000"/>
          </a:bodyPr>
          <a:lstStyle/>
          <a:p>
            <a:pPr marL="0" indent="0">
              <a:buNone/>
            </a:pPr>
            <a:r>
              <a:rPr lang="en-GB" dirty="0"/>
              <a:t>Animated video. Black and white </a:t>
            </a:r>
            <a:r>
              <a:rPr lang="en-GB" dirty="0" err="1"/>
              <a:t>handdrawn</a:t>
            </a:r>
            <a:r>
              <a:rPr lang="en-GB" dirty="0"/>
              <a:t> images (</a:t>
            </a:r>
            <a:r>
              <a:rPr lang="en-GB" dirty="0" err="1"/>
              <a:t>GoAnimate</a:t>
            </a:r>
            <a:r>
              <a:rPr lang="en-GB" dirty="0"/>
              <a:t>) with voice over to accompany images</a:t>
            </a:r>
          </a:p>
          <a:p>
            <a:pPr marL="0" indent="0">
              <a:buNone/>
            </a:pPr>
            <a:r>
              <a:rPr lang="en-GB" dirty="0"/>
              <a:t>The OHS Act says that an employee must:</a:t>
            </a:r>
          </a:p>
          <a:p>
            <a:r>
              <a:rPr lang="en-GB" dirty="0"/>
              <a:t>Take care to protect their own health and safety as well as the health and safety of other persons who may be affected by what he does. </a:t>
            </a:r>
          </a:p>
          <a:p>
            <a:r>
              <a:rPr lang="en-GB" dirty="0"/>
              <a:t>Co-operate with their colleagues and supervisor to make sure that the guidelines in the OHS Act are followed.</a:t>
            </a:r>
          </a:p>
          <a:p>
            <a:r>
              <a:rPr lang="en-GB" dirty="0"/>
              <a:t>Use and take proper care of the Personal Protective Equipment and other safety facilities and equipment provided. </a:t>
            </a:r>
          </a:p>
          <a:p>
            <a:r>
              <a:rPr lang="en-GB" dirty="0"/>
              <a:t>Comply with prescribed health and safety measures.</a:t>
            </a:r>
          </a:p>
          <a:p>
            <a:r>
              <a:rPr lang="en-GB" dirty="0"/>
              <a:t>If they see anything that is potentially hazardous or dangerous, inform their employer or supervisor.</a:t>
            </a:r>
          </a:p>
          <a:p>
            <a:pPr marL="0" indent="0">
              <a:buNone/>
            </a:pPr>
            <a:endParaRPr lang="en-GB" dirty="0"/>
          </a:p>
          <a:p>
            <a:pPr marL="0" indent="0">
              <a:buNone/>
            </a:pPr>
            <a:r>
              <a:rPr lang="en-GB" dirty="0"/>
              <a:t>Let’s take a look at the practical example of an employee’s responsibilities. Janet works as a mechanic she has to drain oil from an engine as she was doing this task there was some spillage. She needs to make sure she cleans it up immediately. As she was working she saw that the vehicle was not secured properly to the lift she informed her supervisor. She also made sure that the oil was dispersed of in accordance to environmental regulations. She should be wearing and overall and safety shoes, she must make sure at the end of the day that the shoes are oil free and overalls are washed regularly. </a:t>
            </a:r>
          </a:p>
        </p:txBody>
      </p:sp>
    </p:spTree>
    <p:custDataLst>
      <p:tags r:id="rId1"/>
    </p:custDataLst>
    <p:extLst>
      <p:ext uri="{BB962C8B-B14F-4D97-AF65-F5344CB8AC3E}">
        <p14:creationId xmlns:p14="http://schemas.microsoft.com/office/powerpoint/2010/main" val="386656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a:t>
            </a:r>
          </a:p>
        </p:txBody>
      </p:sp>
      <p:sp>
        <p:nvSpPr>
          <p:cNvPr id="3" name="Content Placeholder 2"/>
          <p:cNvSpPr>
            <a:spLocks noGrp="1"/>
          </p:cNvSpPr>
          <p:nvPr>
            <p:ph idx="1"/>
          </p:nvPr>
        </p:nvSpPr>
        <p:spPr>
          <a:xfrm>
            <a:off x="518901" y="1256756"/>
            <a:ext cx="9276622" cy="2741311"/>
          </a:xfrm>
        </p:spPr>
        <p:txBody>
          <a:bodyPr>
            <a:noAutofit/>
          </a:bodyPr>
          <a:lstStyle/>
          <a:p>
            <a:pPr marL="0" indent="0">
              <a:buNone/>
            </a:pPr>
            <a:r>
              <a:rPr lang="en-GB" sz="2400" dirty="0"/>
              <a:t>By the end of this unit you will be able to: </a:t>
            </a:r>
          </a:p>
          <a:p>
            <a:r>
              <a:rPr lang="en-GB" sz="2400" dirty="0"/>
              <a:t>Explain the difference between a safe and unsafe act</a:t>
            </a:r>
          </a:p>
          <a:p>
            <a:r>
              <a:rPr lang="en-GB" sz="2400" dirty="0"/>
              <a:t>Define an accident</a:t>
            </a:r>
          </a:p>
          <a:p>
            <a:r>
              <a:rPr lang="en-GB" sz="2400" dirty="0"/>
              <a:t>Describe the purpose of the Occupational Health and Safety (OHS) Act List the responsibilities of an employer in keeping their employees safe</a:t>
            </a:r>
          </a:p>
          <a:p>
            <a:r>
              <a:rPr lang="en-GB" sz="2400" dirty="0"/>
              <a:t>List the responsibilities of an employee in keeping themselves and those around them safe</a:t>
            </a:r>
          </a:p>
          <a:p>
            <a:r>
              <a:rPr lang="en-GB" sz="2400" dirty="0"/>
              <a:t>Use the guidelines in the OHS Act to prevent injury/death within a scenario</a:t>
            </a:r>
          </a:p>
          <a:p>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sz="2400" dirty="0"/>
              <a:t>In this unit you will learn about how to keep yourself and others </a:t>
            </a:r>
            <a:r>
              <a:rPr lang="en-GB" sz="2400" b="1" dirty="0"/>
              <a:t>safe </a:t>
            </a:r>
            <a:r>
              <a:rPr lang="en-GB" sz="2400" dirty="0"/>
              <a:t>by following the rules set out in the </a:t>
            </a:r>
            <a:r>
              <a:rPr lang="en-GB" sz="2400" b="1" dirty="0"/>
              <a:t>Occupational Health and Safety (OHS) Act</a:t>
            </a:r>
            <a:r>
              <a:rPr lang="en-GB" sz="2400" dirty="0"/>
              <a:t>. </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r>
              <a:rPr lang="en-GB" sz="2400" dirty="0"/>
              <a:t>The opposite of being safe is not safe or </a:t>
            </a:r>
            <a:r>
              <a:rPr lang="en-GB" sz="2400" b="1" dirty="0"/>
              <a:t>un</a:t>
            </a:r>
            <a:r>
              <a:rPr lang="en-GB" sz="2400" dirty="0"/>
              <a:t>safe, which can lead to accidents. </a:t>
            </a: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5" name="Rectangle 4">
            <a:extLst>
              <a:ext uri="{FF2B5EF4-FFF2-40B4-BE49-F238E27FC236}">
                <a16:creationId xmlns:a16="http://schemas.microsoft.com/office/drawing/2014/main" id="{130B043F-00F3-4CC2-9394-6A8C3B967690}"/>
              </a:ext>
            </a:extLst>
          </p:cNvPr>
          <p:cNvSpPr/>
          <p:nvPr/>
        </p:nvSpPr>
        <p:spPr>
          <a:xfrm>
            <a:off x="617255" y="2640658"/>
            <a:ext cx="8821212" cy="1271452"/>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i="1" dirty="0">
                <a:solidFill>
                  <a:schemeClr val="tx1"/>
                </a:solidFill>
              </a:rPr>
              <a:t>To be safe means being protected or unlikely to cause danger, risk or injury.</a:t>
            </a:r>
            <a:endParaRPr lang="en-GB" sz="2800" dirty="0">
              <a:solidFill>
                <a:schemeClr val="tx1"/>
              </a:solidFill>
            </a:endParaRPr>
          </a:p>
        </p:txBody>
      </p:sp>
    </p:spTree>
    <p:custDataLst>
      <p:tags r:id="rId1"/>
    </p:custDataLst>
    <p:extLst>
      <p:ext uri="{BB962C8B-B14F-4D97-AF65-F5344CB8AC3E}">
        <p14:creationId xmlns:p14="http://schemas.microsoft.com/office/powerpoint/2010/main" val="110465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is an accident? </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On the next page you will read the story of Sipho, who had an </a:t>
            </a:r>
            <a:r>
              <a:rPr lang="en-GB" b="1" dirty="0"/>
              <a:t>accident</a:t>
            </a:r>
            <a:r>
              <a:rPr lang="en-GB" dirty="0"/>
              <a:t>. </a:t>
            </a:r>
            <a:br>
              <a:rPr lang="en-GB" dirty="0"/>
            </a:br>
            <a:r>
              <a:rPr lang="en-GB" dirty="0"/>
              <a:t>An accident is an unwanted event that is often caused by </a:t>
            </a:r>
            <a:r>
              <a:rPr lang="en-GB" b="1" dirty="0"/>
              <a:t>unsafe acts </a:t>
            </a:r>
            <a:r>
              <a:rPr lang="en-GB" dirty="0"/>
              <a:t>by a person or </a:t>
            </a:r>
            <a:r>
              <a:rPr lang="en-GB" b="1" dirty="0"/>
              <a:t>unsafe conditions </a:t>
            </a:r>
            <a:r>
              <a:rPr lang="en-GB" dirty="0"/>
              <a:t>in the workplace. This can lead to: </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7" name="Rectangle 6">
            <a:extLst>
              <a:ext uri="{FF2B5EF4-FFF2-40B4-BE49-F238E27FC236}">
                <a16:creationId xmlns:a16="http://schemas.microsoft.com/office/drawing/2014/main" id="{8DA92AB7-9466-444D-A124-4348CC21DCD8}"/>
              </a:ext>
            </a:extLst>
          </p:cNvPr>
          <p:cNvSpPr/>
          <p:nvPr/>
        </p:nvSpPr>
        <p:spPr>
          <a:xfrm>
            <a:off x="1139125" y="2842469"/>
            <a:ext cx="2069024" cy="144233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01: physical harm</a:t>
            </a:r>
          </a:p>
        </p:txBody>
      </p:sp>
      <p:sp>
        <p:nvSpPr>
          <p:cNvPr id="11" name="Rectangle 10">
            <a:extLst>
              <a:ext uri="{FF2B5EF4-FFF2-40B4-BE49-F238E27FC236}">
                <a16:creationId xmlns:a16="http://schemas.microsoft.com/office/drawing/2014/main" id="{CC8CD3C3-E5D3-43F3-A281-2FB16C11D41D}"/>
              </a:ext>
            </a:extLst>
          </p:cNvPr>
          <p:cNvSpPr/>
          <p:nvPr/>
        </p:nvSpPr>
        <p:spPr>
          <a:xfrm>
            <a:off x="4179079" y="2842468"/>
            <a:ext cx="2069024" cy="144233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02:</a:t>
            </a:r>
          </a:p>
          <a:p>
            <a:pPr algn="ctr"/>
            <a:r>
              <a:rPr lang="en-ZA" dirty="0"/>
              <a:t>Damage to tools</a:t>
            </a:r>
          </a:p>
        </p:txBody>
      </p:sp>
      <p:sp>
        <p:nvSpPr>
          <p:cNvPr id="12" name="Rectangle 11">
            <a:extLst>
              <a:ext uri="{FF2B5EF4-FFF2-40B4-BE49-F238E27FC236}">
                <a16:creationId xmlns:a16="http://schemas.microsoft.com/office/drawing/2014/main" id="{00163870-63E9-4684-AED8-6F40E826E8D2}"/>
              </a:ext>
            </a:extLst>
          </p:cNvPr>
          <p:cNvSpPr/>
          <p:nvPr/>
        </p:nvSpPr>
        <p:spPr>
          <a:xfrm>
            <a:off x="7116305" y="2842467"/>
            <a:ext cx="2069024" cy="144233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03:</a:t>
            </a:r>
          </a:p>
          <a:p>
            <a:pPr algn="ctr"/>
            <a:r>
              <a:rPr lang="en-ZA" dirty="0"/>
              <a:t>Loss of production</a:t>
            </a:r>
          </a:p>
        </p:txBody>
      </p:sp>
      <p:sp>
        <p:nvSpPr>
          <p:cNvPr id="4" name="TextBox 3">
            <a:extLst>
              <a:ext uri="{FF2B5EF4-FFF2-40B4-BE49-F238E27FC236}">
                <a16:creationId xmlns:a16="http://schemas.microsoft.com/office/drawing/2014/main" id="{F99CC98E-BE39-46AA-86BC-92376324FB65}"/>
              </a:ext>
            </a:extLst>
          </p:cNvPr>
          <p:cNvSpPr txBox="1"/>
          <p:nvPr/>
        </p:nvSpPr>
        <p:spPr>
          <a:xfrm>
            <a:off x="690749" y="4358627"/>
            <a:ext cx="2965775" cy="1323439"/>
          </a:xfrm>
          <a:prstGeom prst="rect">
            <a:avLst/>
          </a:prstGeom>
          <a:noFill/>
        </p:spPr>
        <p:txBody>
          <a:bodyPr wrap="square" rtlCol="0">
            <a:spAutoFit/>
          </a:bodyPr>
          <a:lstStyle/>
          <a:p>
            <a:pPr algn="ctr"/>
            <a:r>
              <a:rPr lang="en-GB" sz="2000" dirty="0"/>
              <a:t>Physical harm</a:t>
            </a:r>
            <a:br>
              <a:rPr lang="en-GB" sz="2000" dirty="0"/>
            </a:br>
            <a:r>
              <a:rPr lang="en-GB" sz="2000" dirty="0"/>
              <a:t> (injury, death, negative effect on health) </a:t>
            </a:r>
          </a:p>
          <a:p>
            <a:endParaRPr lang="en-ZA" sz="2000" dirty="0"/>
          </a:p>
        </p:txBody>
      </p:sp>
      <p:sp>
        <p:nvSpPr>
          <p:cNvPr id="5" name="Rectangle 4">
            <a:extLst>
              <a:ext uri="{FF2B5EF4-FFF2-40B4-BE49-F238E27FC236}">
                <a16:creationId xmlns:a16="http://schemas.microsoft.com/office/drawing/2014/main" id="{6333F7D5-D531-4174-8214-12E64F7BC67C}"/>
              </a:ext>
            </a:extLst>
          </p:cNvPr>
          <p:cNvSpPr/>
          <p:nvPr/>
        </p:nvSpPr>
        <p:spPr>
          <a:xfrm>
            <a:off x="3984577" y="4419962"/>
            <a:ext cx="2598275" cy="707886"/>
          </a:xfrm>
          <a:prstGeom prst="rect">
            <a:avLst/>
          </a:prstGeom>
        </p:spPr>
        <p:txBody>
          <a:bodyPr wrap="square">
            <a:spAutoFit/>
          </a:bodyPr>
          <a:lstStyle/>
          <a:p>
            <a:pPr algn="ctr"/>
            <a:r>
              <a:rPr lang="en-GB" sz="2000" dirty="0"/>
              <a:t>Damage to tools, equipment or property</a:t>
            </a:r>
          </a:p>
        </p:txBody>
      </p:sp>
      <p:sp>
        <p:nvSpPr>
          <p:cNvPr id="6" name="Rectangle 5">
            <a:extLst>
              <a:ext uri="{FF2B5EF4-FFF2-40B4-BE49-F238E27FC236}">
                <a16:creationId xmlns:a16="http://schemas.microsoft.com/office/drawing/2014/main" id="{465C3025-1E3D-4614-B914-353C715ABC95}"/>
              </a:ext>
            </a:extLst>
          </p:cNvPr>
          <p:cNvSpPr/>
          <p:nvPr/>
        </p:nvSpPr>
        <p:spPr>
          <a:xfrm>
            <a:off x="7194093" y="4439058"/>
            <a:ext cx="2221185" cy="400110"/>
          </a:xfrm>
          <a:prstGeom prst="rect">
            <a:avLst/>
          </a:prstGeom>
        </p:spPr>
        <p:txBody>
          <a:bodyPr wrap="none">
            <a:spAutoFit/>
          </a:bodyPr>
          <a:lstStyle/>
          <a:p>
            <a:r>
              <a:rPr lang="en-GB" sz="2000" dirty="0"/>
              <a:t>Loss of production  </a:t>
            </a:r>
          </a:p>
        </p:txBody>
      </p:sp>
    </p:spTree>
    <p:custDataLst>
      <p:tags r:id="rId1"/>
    </p:custDataLst>
    <p:extLst>
      <p:ext uri="{BB962C8B-B14F-4D97-AF65-F5344CB8AC3E}">
        <p14:creationId xmlns:p14="http://schemas.microsoft.com/office/powerpoint/2010/main" val="173957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Sipho’s story</a:t>
            </a:r>
          </a:p>
        </p:txBody>
      </p:sp>
      <p:sp>
        <p:nvSpPr>
          <p:cNvPr id="4" name="Rectangle 3">
            <a:extLst>
              <a:ext uri="{FF2B5EF4-FFF2-40B4-BE49-F238E27FC236}">
                <a16:creationId xmlns:a16="http://schemas.microsoft.com/office/drawing/2014/main" id="{844C0785-5D75-49D5-931D-2CF5569B53F8}"/>
              </a:ext>
            </a:extLst>
          </p:cNvPr>
          <p:cNvSpPr/>
          <p:nvPr/>
        </p:nvSpPr>
        <p:spPr>
          <a:xfrm>
            <a:off x="786101" y="2389657"/>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04</a:t>
            </a:r>
          </a:p>
        </p:txBody>
      </p:sp>
      <p:pic>
        <p:nvPicPr>
          <p:cNvPr id="5" name="Picture 4">
            <a:extLst>
              <a:ext uri="{FF2B5EF4-FFF2-40B4-BE49-F238E27FC236}">
                <a16:creationId xmlns:a16="http://schemas.microsoft.com/office/drawing/2014/main" id="{90A37AF6-0D45-42FD-829A-6007ACE5ADAE}"/>
              </a:ext>
            </a:extLst>
          </p:cNvPr>
          <p:cNvPicPr>
            <a:picLocks noChangeAspect="1"/>
          </p:cNvPicPr>
          <p:nvPr/>
        </p:nvPicPr>
        <p:blipFill rotWithShape="1">
          <a:blip r:embed="rId4"/>
          <a:srcRect r="65289"/>
          <a:stretch/>
        </p:blipFill>
        <p:spPr>
          <a:xfrm>
            <a:off x="8690518" y="1419865"/>
            <a:ext cx="1548857" cy="2087293"/>
          </a:xfrm>
          <a:prstGeom prst="rect">
            <a:avLst/>
          </a:prstGeom>
        </p:spPr>
      </p:pic>
      <p:sp>
        <p:nvSpPr>
          <p:cNvPr id="7" name="Rectangle 6">
            <a:extLst>
              <a:ext uri="{FF2B5EF4-FFF2-40B4-BE49-F238E27FC236}">
                <a16:creationId xmlns:a16="http://schemas.microsoft.com/office/drawing/2014/main" id="{0E84F8FD-90B1-4A21-AC99-0676F70B8F02}"/>
              </a:ext>
            </a:extLst>
          </p:cNvPr>
          <p:cNvSpPr/>
          <p:nvPr/>
        </p:nvSpPr>
        <p:spPr>
          <a:xfrm>
            <a:off x="2712236" y="2389656"/>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05</a:t>
            </a:r>
          </a:p>
        </p:txBody>
      </p:sp>
      <p:sp>
        <p:nvSpPr>
          <p:cNvPr id="8" name="Rectangle 7">
            <a:extLst>
              <a:ext uri="{FF2B5EF4-FFF2-40B4-BE49-F238E27FC236}">
                <a16:creationId xmlns:a16="http://schemas.microsoft.com/office/drawing/2014/main" id="{34A12461-3D24-47CC-9552-1F846BF13883}"/>
              </a:ext>
            </a:extLst>
          </p:cNvPr>
          <p:cNvSpPr/>
          <p:nvPr/>
        </p:nvSpPr>
        <p:spPr>
          <a:xfrm>
            <a:off x="4638371" y="2377396"/>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06</a:t>
            </a:r>
          </a:p>
        </p:txBody>
      </p:sp>
      <p:sp>
        <p:nvSpPr>
          <p:cNvPr id="11" name="Rectangle 10">
            <a:extLst>
              <a:ext uri="{FF2B5EF4-FFF2-40B4-BE49-F238E27FC236}">
                <a16:creationId xmlns:a16="http://schemas.microsoft.com/office/drawing/2014/main" id="{49888093-165A-457D-AE70-5012A51A3157}"/>
              </a:ext>
            </a:extLst>
          </p:cNvPr>
          <p:cNvSpPr/>
          <p:nvPr/>
        </p:nvSpPr>
        <p:spPr>
          <a:xfrm>
            <a:off x="1211012" y="1312479"/>
            <a:ext cx="5181838" cy="461665"/>
          </a:xfrm>
          <a:prstGeom prst="rect">
            <a:avLst/>
          </a:prstGeom>
          <a:solidFill>
            <a:schemeClr val="tx2">
              <a:lumMod val="40000"/>
              <a:lumOff val="60000"/>
            </a:schemeClr>
          </a:solidFill>
        </p:spPr>
        <p:txBody>
          <a:bodyPr wrap="square">
            <a:spAutoFit/>
          </a:bodyPr>
          <a:lstStyle/>
          <a:p>
            <a:r>
              <a:rPr lang="en-GB" sz="2400" i="1" dirty="0"/>
              <a:t>Click on each block to read Sipho’s story. </a:t>
            </a:r>
          </a:p>
        </p:txBody>
      </p:sp>
      <p:pic>
        <p:nvPicPr>
          <p:cNvPr id="12" name="Graphic 11" descr="User">
            <a:extLst>
              <a:ext uri="{FF2B5EF4-FFF2-40B4-BE49-F238E27FC236}">
                <a16:creationId xmlns:a16="http://schemas.microsoft.com/office/drawing/2014/main" id="{AEF4AD74-518F-4AC1-87F3-A5FB23DECC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6966" y="1328595"/>
            <a:ext cx="854046" cy="854046"/>
          </a:xfrm>
          <a:prstGeom prst="rect">
            <a:avLst/>
          </a:prstGeom>
        </p:spPr>
      </p:pic>
      <p:sp>
        <p:nvSpPr>
          <p:cNvPr id="13" name="Rectangle 12">
            <a:extLst>
              <a:ext uri="{FF2B5EF4-FFF2-40B4-BE49-F238E27FC236}">
                <a16:creationId xmlns:a16="http://schemas.microsoft.com/office/drawing/2014/main" id="{ACFDE9EC-9935-4398-A07E-40F4F74D4233}"/>
              </a:ext>
            </a:extLst>
          </p:cNvPr>
          <p:cNvSpPr/>
          <p:nvPr/>
        </p:nvSpPr>
        <p:spPr>
          <a:xfrm>
            <a:off x="786101" y="3997568"/>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08</a:t>
            </a:r>
          </a:p>
        </p:txBody>
      </p:sp>
      <p:sp>
        <p:nvSpPr>
          <p:cNvPr id="14" name="Rectangle 13">
            <a:extLst>
              <a:ext uri="{FF2B5EF4-FFF2-40B4-BE49-F238E27FC236}">
                <a16:creationId xmlns:a16="http://schemas.microsoft.com/office/drawing/2014/main" id="{8A7F8115-E15B-4B8C-BDEB-DA820D9E43BC}"/>
              </a:ext>
            </a:extLst>
          </p:cNvPr>
          <p:cNvSpPr/>
          <p:nvPr/>
        </p:nvSpPr>
        <p:spPr>
          <a:xfrm>
            <a:off x="2712236" y="3997567"/>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09</a:t>
            </a:r>
          </a:p>
        </p:txBody>
      </p:sp>
      <p:sp>
        <p:nvSpPr>
          <p:cNvPr id="15" name="Rectangle 14">
            <a:extLst>
              <a:ext uri="{FF2B5EF4-FFF2-40B4-BE49-F238E27FC236}">
                <a16:creationId xmlns:a16="http://schemas.microsoft.com/office/drawing/2014/main" id="{CFB90348-0C67-4BE4-B127-A37A60A22D51}"/>
              </a:ext>
            </a:extLst>
          </p:cNvPr>
          <p:cNvSpPr/>
          <p:nvPr/>
        </p:nvSpPr>
        <p:spPr>
          <a:xfrm>
            <a:off x="4638371" y="3985307"/>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10</a:t>
            </a:r>
          </a:p>
        </p:txBody>
      </p:sp>
      <p:sp>
        <p:nvSpPr>
          <p:cNvPr id="16" name="Rectangle 15">
            <a:extLst>
              <a:ext uri="{FF2B5EF4-FFF2-40B4-BE49-F238E27FC236}">
                <a16:creationId xmlns:a16="http://schemas.microsoft.com/office/drawing/2014/main" id="{BD858434-B5EB-42B8-BCBF-0E1B305E4106}"/>
              </a:ext>
            </a:extLst>
          </p:cNvPr>
          <p:cNvSpPr/>
          <p:nvPr/>
        </p:nvSpPr>
        <p:spPr>
          <a:xfrm>
            <a:off x="6564506" y="2377396"/>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07</a:t>
            </a:r>
          </a:p>
        </p:txBody>
      </p:sp>
      <p:sp>
        <p:nvSpPr>
          <p:cNvPr id="17" name="Rectangle 16">
            <a:extLst>
              <a:ext uri="{FF2B5EF4-FFF2-40B4-BE49-F238E27FC236}">
                <a16:creationId xmlns:a16="http://schemas.microsoft.com/office/drawing/2014/main" id="{2D2307B3-E4C0-4388-A9C1-0426DAA6A74B}"/>
              </a:ext>
            </a:extLst>
          </p:cNvPr>
          <p:cNvSpPr/>
          <p:nvPr/>
        </p:nvSpPr>
        <p:spPr>
          <a:xfrm>
            <a:off x="6564506" y="3985307"/>
            <a:ext cx="1619573" cy="1302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Cartoon Strip Image 11</a:t>
            </a:r>
          </a:p>
        </p:txBody>
      </p:sp>
    </p:spTree>
    <p:custDataLst>
      <p:tags r:id="rId1"/>
    </p:custDataLst>
    <p:extLst>
      <p:ext uri="{BB962C8B-B14F-4D97-AF65-F5344CB8AC3E}">
        <p14:creationId xmlns:p14="http://schemas.microsoft.com/office/powerpoint/2010/main" val="125325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Share your thoughts</a:t>
            </a:r>
          </a:p>
        </p:txBody>
      </p:sp>
      <p:sp>
        <p:nvSpPr>
          <p:cNvPr id="3" name="Content Placeholder 2"/>
          <p:cNvSpPr>
            <a:spLocks noGrp="1"/>
          </p:cNvSpPr>
          <p:nvPr>
            <p:ph idx="1"/>
          </p:nvPr>
        </p:nvSpPr>
        <p:spPr>
          <a:xfrm>
            <a:off x="518900" y="1256757"/>
            <a:ext cx="7129514" cy="937804"/>
          </a:xfrm>
        </p:spPr>
        <p:txBody>
          <a:bodyPr>
            <a:noAutofit/>
          </a:bodyPr>
          <a:lstStyle/>
          <a:p>
            <a:pPr marL="0" indent="0">
              <a:buNone/>
            </a:pPr>
            <a:r>
              <a:rPr lang="en-GB" dirty="0"/>
              <a:t>Tragically, Sipho lost his life and his family lost a breadwinner.  Do you think there was something Sipho or his employer could  have done to prevent his death?</a:t>
            </a:r>
          </a:p>
          <a:p>
            <a:pPr marL="0" indent="0">
              <a:buNone/>
            </a:pPr>
            <a:endParaRPr lang="en-GB" dirty="0"/>
          </a:p>
          <a:p>
            <a:pPr marL="0" indent="0">
              <a:buNone/>
            </a:pPr>
            <a:endParaRPr lang="en-GB" dirty="0"/>
          </a:p>
          <a:p>
            <a:endParaRPr lang="en-GB" dirty="0"/>
          </a:p>
          <a:p>
            <a:endParaRPr lang="en-GB" dirty="0"/>
          </a:p>
          <a:p>
            <a:endParaRPr lang="en-GB" dirty="0"/>
          </a:p>
        </p:txBody>
      </p:sp>
      <p:sp>
        <p:nvSpPr>
          <p:cNvPr id="8" name="Rectangle 7">
            <a:extLst>
              <a:ext uri="{FF2B5EF4-FFF2-40B4-BE49-F238E27FC236}">
                <a16:creationId xmlns:a16="http://schemas.microsoft.com/office/drawing/2014/main" id="{E45384AF-605A-4C59-B91C-7E38EF0038B7}"/>
              </a:ext>
            </a:extLst>
          </p:cNvPr>
          <p:cNvSpPr/>
          <p:nvPr/>
        </p:nvSpPr>
        <p:spPr>
          <a:xfrm>
            <a:off x="1449550" y="2694237"/>
            <a:ext cx="8250123" cy="461665"/>
          </a:xfrm>
          <a:prstGeom prst="rect">
            <a:avLst/>
          </a:prstGeom>
          <a:solidFill>
            <a:schemeClr val="tx2">
              <a:lumMod val="40000"/>
              <a:lumOff val="60000"/>
            </a:schemeClr>
          </a:solidFill>
        </p:spPr>
        <p:txBody>
          <a:bodyPr wrap="square">
            <a:spAutoFit/>
          </a:bodyPr>
          <a:lstStyle/>
          <a:p>
            <a:r>
              <a:rPr lang="en-GB" sz="2400" i="1" dirty="0"/>
              <a:t>Type your answer in the space provided below and click submit. </a:t>
            </a:r>
          </a:p>
        </p:txBody>
      </p:sp>
      <p:pic>
        <p:nvPicPr>
          <p:cNvPr id="9" name="Graphic 8" descr="User">
            <a:extLst>
              <a:ext uri="{FF2B5EF4-FFF2-40B4-BE49-F238E27FC236}">
                <a16:creationId xmlns:a16="http://schemas.microsoft.com/office/drawing/2014/main" id="{D2BD339C-2103-48AF-B898-81383DE215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5505" y="2710353"/>
            <a:ext cx="854046" cy="854046"/>
          </a:xfrm>
          <a:prstGeom prst="rect">
            <a:avLst/>
          </a:prstGeom>
        </p:spPr>
      </p:pic>
      <p:sp>
        <p:nvSpPr>
          <p:cNvPr id="10" name="Rectangle 9">
            <a:extLst>
              <a:ext uri="{FF2B5EF4-FFF2-40B4-BE49-F238E27FC236}">
                <a16:creationId xmlns:a16="http://schemas.microsoft.com/office/drawing/2014/main" id="{8666EFAB-557F-47B3-8FA7-521CBCB79CC4}"/>
              </a:ext>
            </a:extLst>
          </p:cNvPr>
          <p:cNvSpPr/>
          <p:nvPr/>
        </p:nvSpPr>
        <p:spPr>
          <a:xfrm>
            <a:off x="1546015" y="3465583"/>
            <a:ext cx="8172750" cy="1356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video: </a:t>
            </a:r>
          </a:p>
          <a:p>
            <a:pPr algn="ctr"/>
            <a:r>
              <a:rPr lang="en-ZA" sz="2000" dirty="0"/>
              <a:t>Definition of unsafe act</a:t>
            </a:r>
          </a:p>
        </p:txBody>
      </p:sp>
      <p:sp>
        <p:nvSpPr>
          <p:cNvPr id="11" name="Rectangle 10">
            <a:extLst>
              <a:ext uri="{FF2B5EF4-FFF2-40B4-BE49-F238E27FC236}">
                <a16:creationId xmlns:a16="http://schemas.microsoft.com/office/drawing/2014/main" id="{FB1D79BF-26E2-4FA4-9BAC-D0236011BB04}"/>
              </a:ext>
            </a:extLst>
          </p:cNvPr>
          <p:cNvSpPr/>
          <p:nvPr/>
        </p:nvSpPr>
        <p:spPr>
          <a:xfrm>
            <a:off x="8617816" y="4998756"/>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
        <p:nvSpPr>
          <p:cNvPr id="12" name="Rectangle 11">
            <a:extLst>
              <a:ext uri="{FF2B5EF4-FFF2-40B4-BE49-F238E27FC236}">
                <a16:creationId xmlns:a16="http://schemas.microsoft.com/office/drawing/2014/main" id="{176B22B0-11EF-4260-8535-DACF32A90E42}"/>
              </a:ext>
            </a:extLst>
          </p:cNvPr>
          <p:cNvSpPr/>
          <p:nvPr/>
        </p:nvSpPr>
        <p:spPr>
          <a:xfrm>
            <a:off x="7804028" y="306638"/>
            <a:ext cx="2098755" cy="17458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Cartoon strip Image 12: of Sipho’s family grieving next to his grave</a:t>
            </a:r>
          </a:p>
        </p:txBody>
      </p:sp>
    </p:spTree>
    <p:custDataLst>
      <p:tags r:id="rId1"/>
    </p:custDataLst>
    <p:extLst>
      <p:ext uri="{BB962C8B-B14F-4D97-AF65-F5344CB8AC3E}">
        <p14:creationId xmlns:p14="http://schemas.microsoft.com/office/powerpoint/2010/main" val="173250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Preventing accidents</a:t>
            </a:r>
          </a:p>
        </p:txBody>
      </p:sp>
      <p:sp>
        <p:nvSpPr>
          <p:cNvPr id="3" name="Content Placeholder 2"/>
          <p:cNvSpPr>
            <a:spLocks noGrp="1"/>
          </p:cNvSpPr>
          <p:nvPr>
            <p:ph idx="1"/>
          </p:nvPr>
        </p:nvSpPr>
        <p:spPr>
          <a:xfrm>
            <a:off x="518899" y="1419865"/>
            <a:ext cx="7176009" cy="937804"/>
          </a:xfrm>
        </p:spPr>
        <p:txBody>
          <a:bodyPr>
            <a:noAutofit/>
          </a:bodyPr>
          <a:lstStyle/>
          <a:p>
            <a:pPr marL="0" indent="0">
              <a:buNone/>
            </a:pPr>
            <a:r>
              <a:rPr lang="en-GB" dirty="0"/>
              <a:t>Thanks for your feedback. The answer is yes, there are things that both Sipho and his employer could have done to prevent this accident. If they had followed the Occupational Health and Safety Act, Sipho would still be alive today.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8" name="Rectangle 7">
            <a:extLst>
              <a:ext uri="{FF2B5EF4-FFF2-40B4-BE49-F238E27FC236}">
                <a16:creationId xmlns:a16="http://schemas.microsoft.com/office/drawing/2014/main" id="{E45384AF-605A-4C59-B91C-7E38EF0038B7}"/>
              </a:ext>
            </a:extLst>
          </p:cNvPr>
          <p:cNvSpPr/>
          <p:nvPr/>
        </p:nvSpPr>
        <p:spPr>
          <a:xfrm>
            <a:off x="1450438" y="3711898"/>
            <a:ext cx="3915264" cy="830997"/>
          </a:xfrm>
          <a:prstGeom prst="rect">
            <a:avLst/>
          </a:prstGeom>
          <a:solidFill>
            <a:schemeClr val="tx2">
              <a:lumMod val="40000"/>
              <a:lumOff val="60000"/>
            </a:schemeClr>
          </a:solidFill>
        </p:spPr>
        <p:txBody>
          <a:bodyPr wrap="square">
            <a:spAutoFit/>
          </a:bodyPr>
          <a:lstStyle/>
          <a:p>
            <a:r>
              <a:rPr lang="en-GB" sz="2400" i="1" dirty="0"/>
              <a:t>Click on this block to find out more information. </a:t>
            </a:r>
          </a:p>
        </p:txBody>
      </p:sp>
      <p:pic>
        <p:nvPicPr>
          <p:cNvPr id="9" name="Graphic 8" descr="User">
            <a:extLst>
              <a:ext uri="{FF2B5EF4-FFF2-40B4-BE49-F238E27FC236}">
                <a16:creationId xmlns:a16="http://schemas.microsoft.com/office/drawing/2014/main" id="{D2BD339C-2103-48AF-B898-81383DE215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6392" y="3728014"/>
            <a:ext cx="854046" cy="854046"/>
          </a:xfrm>
          <a:prstGeom prst="rect">
            <a:avLst/>
          </a:prstGeom>
        </p:spPr>
      </p:pic>
      <p:sp>
        <p:nvSpPr>
          <p:cNvPr id="10" name="Rectangle 9">
            <a:extLst>
              <a:ext uri="{FF2B5EF4-FFF2-40B4-BE49-F238E27FC236}">
                <a16:creationId xmlns:a16="http://schemas.microsoft.com/office/drawing/2014/main" id="{8666EFAB-557F-47B3-8FA7-521CBCB79CC4}"/>
              </a:ext>
            </a:extLst>
          </p:cNvPr>
          <p:cNvSpPr/>
          <p:nvPr/>
        </p:nvSpPr>
        <p:spPr>
          <a:xfrm>
            <a:off x="6333412" y="3611159"/>
            <a:ext cx="2722991" cy="12295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Find out more about the Occupational Health and Safety Act</a:t>
            </a:r>
          </a:p>
        </p:txBody>
      </p:sp>
      <p:sp>
        <p:nvSpPr>
          <p:cNvPr id="7" name="Rectangle 6">
            <a:extLst>
              <a:ext uri="{FF2B5EF4-FFF2-40B4-BE49-F238E27FC236}">
                <a16:creationId xmlns:a16="http://schemas.microsoft.com/office/drawing/2014/main" id="{09FF1F9E-6881-44C4-BC8C-E5D12E395A6D}"/>
              </a:ext>
            </a:extLst>
          </p:cNvPr>
          <p:cNvSpPr/>
          <p:nvPr/>
        </p:nvSpPr>
        <p:spPr>
          <a:xfrm>
            <a:off x="7804028" y="306637"/>
            <a:ext cx="2098755" cy="16383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Cartoon strip Image 13: Sipho alive and smiling</a:t>
            </a:r>
          </a:p>
        </p:txBody>
      </p:sp>
    </p:spTree>
    <p:custDataLst>
      <p:tags r:id="rId1"/>
    </p:custDataLst>
    <p:extLst>
      <p:ext uri="{BB962C8B-B14F-4D97-AF65-F5344CB8AC3E}">
        <p14:creationId xmlns:p14="http://schemas.microsoft.com/office/powerpoint/2010/main" val="340504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Occupational Health and Safety Act  </a:t>
            </a:r>
          </a:p>
        </p:txBody>
      </p:sp>
      <p:sp>
        <p:nvSpPr>
          <p:cNvPr id="3" name="Content Placeholder 2"/>
          <p:cNvSpPr>
            <a:spLocks noGrp="1"/>
          </p:cNvSpPr>
          <p:nvPr>
            <p:ph idx="1"/>
          </p:nvPr>
        </p:nvSpPr>
        <p:spPr>
          <a:xfrm>
            <a:off x="518900" y="1265466"/>
            <a:ext cx="9276622" cy="937804"/>
          </a:xfrm>
        </p:spPr>
        <p:txBody>
          <a:bodyPr>
            <a:noAutofit/>
          </a:bodyPr>
          <a:lstStyle/>
          <a:p>
            <a:pPr marL="0" indent="0">
              <a:buNone/>
            </a:pPr>
            <a:r>
              <a:rPr lang="en-GB" dirty="0"/>
              <a:t>To prevent accidents from happening and to make sure that people like Sipho are safe in the workplace, South Africa has a law called the Occupational Health and Safety (OHS) Act. As an electrician you will need to be familiar with what it says.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72945" y="2669930"/>
            <a:ext cx="8422577" cy="461665"/>
          </a:xfrm>
          <a:prstGeom prst="rect">
            <a:avLst/>
          </a:prstGeom>
          <a:solidFill>
            <a:schemeClr val="tx2">
              <a:lumMod val="40000"/>
              <a:lumOff val="60000"/>
            </a:schemeClr>
          </a:solidFill>
        </p:spPr>
        <p:txBody>
          <a:bodyPr wrap="square">
            <a:spAutoFit/>
          </a:bodyPr>
          <a:lstStyle/>
          <a:p>
            <a:r>
              <a:rPr lang="en-GB" sz="2400" i="1" dirty="0"/>
              <a:t>Watch the video to find out more information about the OHS Act.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8900" y="2686046"/>
            <a:ext cx="854046" cy="854046"/>
          </a:xfrm>
          <a:prstGeom prst="rect">
            <a:avLst/>
          </a:prstGeom>
        </p:spPr>
      </p:pic>
      <p:sp>
        <p:nvSpPr>
          <p:cNvPr id="6" name="Rectangle 5">
            <a:extLst>
              <a:ext uri="{FF2B5EF4-FFF2-40B4-BE49-F238E27FC236}">
                <a16:creationId xmlns:a16="http://schemas.microsoft.com/office/drawing/2014/main" id="{6F18C5F1-290E-4C6B-91F7-5F521AF36598}"/>
              </a:ext>
            </a:extLst>
          </p:cNvPr>
          <p:cNvSpPr/>
          <p:nvPr/>
        </p:nvSpPr>
        <p:spPr>
          <a:xfrm>
            <a:off x="3196045" y="3318852"/>
            <a:ext cx="3653445" cy="2219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Video 01:</a:t>
            </a:r>
          </a:p>
          <a:p>
            <a:pPr algn="ctr"/>
            <a:r>
              <a:rPr lang="en-ZA" sz="2000" dirty="0"/>
              <a:t>What is the OHSA?</a:t>
            </a:r>
          </a:p>
          <a:p>
            <a:pPr algn="ctr"/>
            <a:r>
              <a:rPr lang="en-ZA" sz="2000" dirty="0"/>
              <a:t>See Slide 18 for video details</a:t>
            </a:r>
          </a:p>
        </p:txBody>
      </p:sp>
    </p:spTree>
    <p:custDataLst>
      <p:tags r:id="rId1"/>
    </p:custDataLst>
    <p:extLst>
      <p:ext uri="{BB962C8B-B14F-4D97-AF65-F5344CB8AC3E}">
        <p14:creationId xmlns:p14="http://schemas.microsoft.com/office/powerpoint/2010/main" val="36946841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PROJECT_OPEN" val="0"/>
  <p:tag name="ARTICULATE_SLIDE_COUNT" val="2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9345</TotalTime>
  <Words>3268</Words>
  <Application>Microsoft Office PowerPoint</Application>
  <PresentationFormat>Custom</PresentationFormat>
  <Paragraphs>374</Paragraphs>
  <Slides>27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Courier New</vt:lpstr>
      <vt:lpstr>Open Sans</vt:lpstr>
      <vt:lpstr>Office Theme</vt:lpstr>
      <vt:lpstr>World of Electrician</vt:lpstr>
      <vt:lpstr>The Occupational Health and Safety Act</vt:lpstr>
      <vt:lpstr>Outcomes</vt:lpstr>
      <vt:lpstr>Introduction</vt:lpstr>
      <vt:lpstr>What is an accident? </vt:lpstr>
      <vt:lpstr>Sipho’s story</vt:lpstr>
      <vt:lpstr>Share your thoughts</vt:lpstr>
      <vt:lpstr>Preventing accidents</vt:lpstr>
      <vt:lpstr>Occupational Health and Safety Act  </vt:lpstr>
      <vt:lpstr>Test yourself</vt:lpstr>
      <vt:lpstr>Test yourself</vt:lpstr>
      <vt:lpstr>Employer/Employee responsibilities</vt:lpstr>
      <vt:lpstr>Employer responsibilities</vt:lpstr>
      <vt:lpstr>Employer responsibilities</vt:lpstr>
      <vt:lpstr>Test yourself</vt:lpstr>
      <vt:lpstr>Test yourself</vt:lpstr>
      <vt:lpstr>Using the OHS Act</vt:lpstr>
      <vt:lpstr>Using the OHS Act</vt:lpstr>
      <vt:lpstr>Using the OHS Act</vt:lpstr>
      <vt:lpstr>Using the OHS Act</vt:lpstr>
      <vt:lpstr>Using the OHS Act</vt:lpstr>
      <vt:lpstr>Using the OHS Act</vt:lpstr>
      <vt:lpstr>Using the OHS Act</vt:lpstr>
      <vt:lpstr>Summary </vt:lpstr>
      <vt:lpstr>Vid01:What is the OHSA</vt:lpstr>
      <vt:lpstr>Vid02: OHS Act responsibilities of employer</vt:lpstr>
      <vt:lpstr>Vid03: OHS Act responsibilities of employee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392</cp:revision>
  <dcterms:created xsi:type="dcterms:W3CDTF">2018-02-02T12:07:09Z</dcterms:created>
  <dcterms:modified xsi:type="dcterms:W3CDTF">2018-11-05T13:00:31Z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