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comments/comment1.xml" ContentType="application/vnd.openxmlformats-officedocument.presentationml.comment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comments/comment2.xml" ContentType="application/vnd.openxmlformats-officedocument.presentationml.comment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notesSlides/notesSlide15.xml" ContentType="application/vnd.openxmlformats-officedocument.presentationml.notesSlide+xml"/>
  <Override PartName="/ppt/comments/comment3.xml" ContentType="application/vnd.openxmlformats-officedocument.presentationml.comments+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notesSlides/notesSlide18.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notesSlides/notesSlide20.xml" ContentType="application/vnd.openxmlformats-officedocument.presentationml.notesSlide+xml"/>
  <Override PartName="/ppt/tags/tag30.xml" ContentType="application/vnd.openxmlformats-officedocument.presentationml.tags+xml"/>
  <Override PartName="/ppt/notesSlides/notesSlide21.xml" ContentType="application/vnd.openxmlformats-officedocument.presentationml.notesSlide+xml"/>
  <Override PartName="/ppt/tags/tag31.xml" ContentType="application/vnd.openxmlformats-officedocument.presentationml.tags+xml"/>
  <Override PartName="/ppt/notesSlides/notesSlide22.xml" ContentType="application/vnd.openxmlformats-officedocument.presentationml.notesSlide+xml"/>
  <Override PartName="/ppt/tags/tag32.xml" ContentType="application/vnd.openxmlformats-officedocument.presentationml.tags+xml"/>
  <Override PartName="/ppt/notesSlides/notesSlide23.xml" ContentType="application/vnd.openxmlformats-officedocument.presentationml.notesSlide+xml"/>
  <Override PartName="/ppt/tags/tag33.xml" ContentType="application/vnd.openxmlformats-officedocument.presentationml.tags+xml"/>
  <Override PartName="/ppt/notesSlides/notesSlide24.xml" ContentType="application/vnd.openxmlformats-officedocument.presentationml.notesSlide+xml"/>
  <Override PartName="/ppt/tags/tag34.xml" ContentType="application/vnd.openxmlformats-officedocument.presentationml.tags+xml"/>
  <Override PartName="/ppt/notesSlides/notesSlide25.xml" ContentType="application/vnd.openxmlformats-officedocument.presentationml.notesSlide+xml"/>
  <Override PartName="/ppt/tags/tag35.xml" ContentType="application/vnd.openxmlformats-officedocument.presentationml.tags+xml"/>
  <Override PartName="/ppt/notesSlides/notesSlide26.xml" ContentType="application/vnd.openxmlformats-officedocument.presentationml.notesSlide+xml"/>
  <Override PartName="/ppt/tags/tag36.xml" ContentType="application/vnd.openxmlformats-officedocument.presentationml.tags+xml"/>
  <Override PartName="/ppt/notesSlides/notesSlide27.xml" ContentType="application/vnd.openxmlformats-officedocument.presentationml.notesSlide+xml"/>
  <Override PartName="/ppt/tags/tag37.xml" ContentType="application/vnd.openxmlformats-officedocument.presentationml.tags+xml"/>
  <Override PartName="/ppt/notesSlides/notesSlide28.xml" ContentType="application/vnd.openxmlformats-officedocument.presentationml.notesSlide+xml"/>
  <Override PartName="/ppt/tags/tag38.xml" ContentType="application/vnd.openxmlformats-officedocument.presentationml.tags+xml"/>
  <Override PartName="/ppt/notesSlides/notesSlide29.xml" ContentType="application/vnd.openxmlformats-officedocument.presentationml.notesSlide+xml"/>
  <Override PartName="/ppt/tags/tag39.xml" ContentType="application/vnd.openxmlformats-officedocument.presentationml.tags+xml"/>
  <Override PartName="/ppt/notesSlides/notesSlide30.xml" ContentType="application/vnd.openxmlformats-officedocument.presentationml.notesSlide+xml"/>
  <Override PartName="/ppt/tags/tag40.xml" ContentType="application/vnd.openxmlformats-officedocument.presentationml.tags+xml"/>
  <Override PartName="/ppt/notesSlides/notesSlide31.xml" ContentType="application/vnd.openxmlformats-officedocument.presentationml.notesSlide+xml"/>
  <Override PartName="/ppt/tags/tag41.xml" ContentType="application/vnd.openxmlformats-officedocument.presentationml.tags+xml"/>
  <Override PartName="/ppt/notesSlides/notesSlide32.xml" ContentType="application/vnd.openxmlformats-officedocument.presentationml.notesSlide+xml"/>
  <Override PartName="/ppt/tags/tag42.xml" ContentType="application/vnd.openxmlformats-officedocument.presentationml.tags+xml"/>
  <Override PartName="/ppt/notesSlides/notesSlide33.xml" ContentType="application/vnd.openxmlformats-officedocument.presentationml.notesSlide+xml"/>
  <Override PartName="/ppt/tags/tag43.xml" ContentType="application/vnd.openxmlformats-officedocument.presentationml.tags+xml"/>
  <Override PartName="/ppt/notesSlides/notesSlide34.xml" ContentType="application/vnd.openxmlformats-officedocument.presentationml.notesSlide+xml"/>
  <Override PartName="/ppt/tags/tag44.xml" ContentType="application/vnd.openxmlformats-officedocument.presentationml.tags+xml"/>
  <Override PartName="/ppt/notesSlides/notesSlide35.xml" ContentType="application/vnd.openxmlformats-officedocument.presentationml.notesSlide+xml"/>
  <Override PartName="/ppt/tags/tag45.xml" ContentType="application/vnd.openxmlformats-officedocument.presentationml.tags+xml"/>
  <Override PartName="/ppt/notesSlides/notesSlide36.xml" ContentType="application/vnd.openxmlformats-officedocument.presentationml.notesSlide+xml"/>
  <Override PartName="/ppt/tags/tag46.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45"/>
  </p:notesMasterIdLst>
  <p:sldIdLst>
    <p:sldId id="256" r:id="rId2"/>
    <p:sldId id="332" r:id="rId3"/>
    <p:sldId id="336" r:id="rId4"/>
    <p:sldId id="335" r:id="rId5"/>
    <p:sldId id="330" r:id="rId6"/>
    <p:sldId id="339" r:id="rId7"/>
    <p:sldId id="329" r:id="rId8"/>
    <p:sldId id="338" r:id="rId9"/>
    <p:sldId id="347" r:id="rId10"/>
    <p:sldId id="280" r:id="rId11"/>
    <p:sldId id="281" r:id="rId12"/>
    <p:sldId id="298" r:id="rId13"/>
    <p:sldId id="299" r:id="rId14"/>
    <p:sldId id="300" r:id="rId15"/>
    <p:sldId id="301" r:id="rId16"/>
    <p:sldId id="302" r:id="rId17"/>
    <p:sldId id="293" r:id="rId18"/>
    <p:sldId id="308" r:id="rId19"/>
    <p:sldId id="309" r:id="rId20"/>
    <p:sldId id="313" r:id="rId21"/>
    <p:sldId id="314" r:id="rId22"/>
    <p:sldId id="312" r:id="rId23"/>
    <p:sldId id="337" r:id="rId24"/>
    <p:sldId id="340" r:id="rId25"/>
    <p:sldId id="341" r:id="rId26"/>
    <p:sldId id="342" r:id="rId27"/>
    <p:sldId id="343" r:id="rId28"/>
    <p:sldId id="346" r:id="rId29"/>
    <p:sldId id="349" r:id="rId30"/>
    <p:sldId id="350" r:id="rId31"/>
    <p:sldId id="351" r:id="rId32"/>
    <p:sldId id="348" r:id="rId33"/>
    <p:sldId id="352" r:id="rId34"/>
    <p:sldId id="344" r:id="rId35"/>
    <p:sldId id="345" r:id="rId36"/>
    <p:sldId id="354" r:id="rId37"/>
    <p:sldId id="270" r:id="rId38"/>
    <p:sldId id="295" r:id="rId39"/>
    <p:sldId id="303" r:id="rId40"/>
    <p:sldId id="304" r:id="rId41"/>
    <p:sldId id="305" r:id="rId42"/>
    <p:sldId id="306" r:id="rId43"/>
    <p:sldId id="307" r:id="rId44"/>
  </p:sldIdLst>
  <p:sldSz cx="10239375" cy="5759450"/>
  <p:notesSz cx="6858000" cy="9144000"/>
  <p:custDataLst>
    <p:tags r:id="rId4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32"/>
            <p14:sldId id="336"/>
            <p14:sldId id="335"/>
            <p14:sldId id="330"/>
            <p14:sldId id="339"/>
            <p14:sldId id="329"/>
            <p14:sldId id="338"/>
            <p14:sldId id="347"/>
            <p14:sldId id="280"/>
            <p14:sldId id="281"/>
            <p14:sldId id="298"/>
            <p14:sldId id="299"/>
            <p14:sldId id="300"/>
            <p14:sldId id="301"/>
            <p14:sldId id="302"/>
            <p14:sldId id="293"/>
            <p14:sldId id="308"/>
            <p14:sldId id="309"/>
            <p14:sldId id="313"/>
            <p14:sldId id="314"/>
            <p14:sldId id="312"/>
            <p14:sldId id="337"/>
            <p14:sldId id="340"/>
            <p14:sldId id="341"/>
            <p14:sldId id="342"/>
            <p14:sldId id="343"/>
            <p14:sldId id="346"/>
            <p14:sldId id="349"/>
            <p14:sldId id="350"/>
            <p14:sldId id="351"/>
            <p14:sldId id="348"/>
            <p14:sldId id="352"/>
            <p14:sldId id="344"/>
            <p14:sldId id="345"/>
            <p14:sldId id="354"/>
          </p14:sldIdLst>
        </p14:section>
        <p14:section name="Appendix" id="{61A5EB1E-5BAC-224D-8F20-5D1D8E086C2B}">
          <p14:sldIdLst>
            <p14:sldId id="270"/>
            <p14:sldId id="295"/>
            <p14:sldId id="303"/>
            <p14:sldId id="304"/>
            <p14:sldId id="305"/>
            <p14:sldId id="306"/>
            <p14:sldId id="30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3"/>
    <p:restoredTop sz="70292" autoAdjust="0"/>
  </p:normalViewPr>
  <p:slideViewPr>
    <p:cSldViewPr snapToGrid="0" snapToObjects="1">
      <p:cViewPr varScale="1">
        <p:scale>
          <a:sx n="95" d="100"/>
          <a:sy n="95" d="100"/>
        </p:scale>
        <p:origin x="10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4-25T12:34:48.038" idx="2">
    <p:pos x="457" y="3178"/>
    <p:text>This is an example of the type of look for the design of each of these placeholders. Space for an image of the person and the information about them.</p:text>
    <p:extLst mod="1">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04-26T13:59:28.026" idx="3">
    <p:pos x="6088" y="1293"/>
    <p:text>Inteaction Note:
When user clicks on this box the box below should appear as a pop up.</p:text>
    <p:extLst mod="1">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8-04-26T13:59:28.026" idx="3">
    <p:pos x="6088" y="1293"/>
    <p:text>Inteaction Note:
When user clicks on this box the box below should appear as a pop up.</p:text>
    <p:extLst mod="1">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F80FA-998C-45AD-A891-70E9456AF6B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F2FD8BBB-AF2D-48D2-B644-598807A4A297}">
      <dgm:prSet phldrT="[Text]"/>
      <dgm:spPr/>
      <dgm:t>
        <a:bodyPr/>
        <a:lstStyle/>
        <a:p>
          <a:r>
            <a:rPr lang="en-ZA" dirty="0"/>
            <a:t>Placeholder image: Electrician reviewing current systems</a:t>
          </a:r>
        </a:p>
      </dgm:t>
    </dgm:pt>
    <dgm:pt modelId="{B3BA4FC8-EFD6-4F8C-8225-82E74A3D5C6A}" type="parTrans" cxnId="{F9715EDB-4ECF-412C-B18C-C26411675061}">
      <dgm:prSet/>
      <dgm:spPr/>
      <dgm:t>
        <a:bodyPr/>
        <a:lstStyle/>
        <a:p>
          <a:endParaRPr lang="en-ZA"/>
        </a:p>
      </dgm:t>
    </dgm:pt>
    <dgm:pt modelId="{DBCEA020-D2FF-445A-993F-7729BACB603E}" type="sibTrans" cxnId="{F9715EDB-4ECF-412C-B18C-C26411675061}">
      <dgm:prSet/>
      <dgm:spPr/>
      <dgm:t>
        <a:bodyPr/>
        <a:lstStyle/>
        <a:p>
          <a:endParaRPr lang="en-ZA"/>
        </a:p>
      </dgm:t>
    </dgm:pt>
    <dgm:pt modelId="{A200D727-9BD5-4353-97D1-0DA690981672}">
      <dgm:prSet phldrT="[Text]"/>
      <dgm:spPr/>
      <dgm:t>
        <a:bodyPr/>
        <a:lstStyle/>
        <a:p>
          <a:r>
            <a:rPr lang="en-ZA" dirty="0"/>
            <a:t>Placeholder image: Electrician </a:t>
          </a:r>
          <a:r>
            <a:rPr lang="en-ZA" dirty="0">
              <a:solidFill>
                <a:schemeClr val="bg1"/>
              </a:solidFill>
              <a:latin typeface="inherit"/>
            </a:rPr>
            <a:t>installing power systems, lighting, fire protection, security and data-network systems</a:t>
          </a:r>
          <a:endParaRPr lang="en-ZA" dirty="0">
            <a:solidFill>
              <a:schemeClr val="bg1"/>
            </a:solidFill>
          </a:endParaRPr>
        </a:p>
      </dgm:t>
    </dgm:pt>
    <dgm:pt modelId="{75EABAAC-75C0-4EDE-897D-E6A25F4E9E23}" type="parTrans" cxnId="{57BB18CB-4EFE-41CD-9959-5FEA040D4510}">
      <dgm:prSet/>
      <dgm:spPr/>
      <dgm:t>
        <a:bodyPr/>
        <a:lstStyle/>
        <a:p>
          <a:endParaRPr lang="en-ZA"/>
        </a:p>
      </dgm:t>
    </dgm:pt>
    <dgm:pt modelId="{DD97E9FA-7554-4052-9A97-B3F4ED0E0B65}" type="sibTrans" cxnId="{57BB18CB-4EFE-41CD-9959-5FEA040D4510}">
      <dgm:prSet/>
      <dgm:spPr/>
      <dgm:t>
        <a:bodyPr/>
        <a:lstStyle/>
        <a:p>
          <a:endParaRPr lang="en-ZA"/>
        </a:p>
      </dgm:t>
    </dgm:pt>
    <dgm:pt modelId="{C3368638-AAE0-48CD-8DC8-43D48E078B77}">
      <dgm:prSet phldrT="[Text]"/>
      <dgm:spPr/>
      <dgm:t>
        <a:bodyPr/>
        <a:lstStyle/>
        <a:p>
          <a:r>
            <a:rPr lang="en-ZA" dirty="0"/>
            <a:t>Placeholder image: </a:t>
          </a:r>
          <a:r>
            <a:rPr lang="en-ZA" dirty="0">
              <a:solidFill>
                <a:schemeClr val="bg1"/>
              </a:solidFill>
            </a:rPr>
            <a:t>Electrician </a:t>
          </a:r>
          <a:r>
            <a:rPr lang="en-ZA" dirty="0">
              <a:solidFill>
                <a:schemeClr val="bg1"/>
              </a:solidFill>
              <a:latin typeface="inherit"/>
            </a:rPr>
            <a:t>checking systems regularly to make sure that they are working efficiently and safely</a:t>
          </a:r>
          <a:endParaRPr lang="en-ZA" dirty="0">
            <a:solidFill>
              <a:schemeClr val="bg1"/>
            </a:solidFill>
          </a:endParaRPr>
        </a:p>
      </dgm:t>
    </dgm:pt>
    <dgm:pt modelId="{5F4EC082-9F51-4359-8678-59944F374B9D}" type="parTrans" cxnId="{2F868B44-0635-433C-8F61-06CEC89111A0}">
      <dgm:prSet/>
      <dgm:spPr/>
      <dgm:t>
        <a:bodyPr/>
        <a:lstStyle/>
        <a:p>
          <a:endParaRPr lang="en-ZA"/>
        </a:p>
      </dgm:t>
    </dgm:pt>
    <dgm:pt modelId="{017D72E8-500C-434E-8284-67787FAD2E10}" type="sibTrans" cxnId="{2F868B44-0635-433C-8F61-06CEC89111A0}">
      <dgm:prSet/>
      <dgm:spPr/>
      <dgm:t>
        <a:bodyPr/>
        <a:lstStyle/>
        <a:p>
          <a:endParaRPr lang="en-ZA"/>
        </a:p>
      </dgm:t>
    </dgm:pt>
    <dgm:pt modelId="{A6CA6484-B573-41C9-925F-5F964D683B80}">
      <dgm:prSet phldrT="[Text]"/>
      <dgm:spPr/>
      <dgm:t>
        <a:bodyPr/>
        <a:lstStyle/>
        <a:p>
          <a:r>
            <a:rPr lang="en-ZA" dirty="0"/>
            <a:t>Placeholder image: </a:t>
          </a:r>
          <a:r>
            <a:rPr lang="en-ZA" dirty="0">
              <a:solidFill>
                <a:schemeClr val="bg1"/>
              </a:solidFill>
            </a:rPr>
            <a:t>Electrician </a:t>
          </a:r>
          <a:r>
            <a:rPr lang="en-ZA" dirty="0">
              <a:solidFill>
                <a:schemeClr val="bg1"/>
              </a:solidFill>
              <a:latin typeface="inherit"/>
            </a:rPr>
            <a:t>building and installing control panels that operate the electrical systems inside buildings</a:t>
          </a:r>
          <a:endParaRPr lang="en-ZA" dirty="0">
            <a:solidFill>
              <a:schemeClr val="bg1"/>
            </a:solidFill>
          </a:endParaRPr>
        </a:p>
      </dgm:t>
    </dgm:pt>
    <dgm:pt modelId="{CC6838E6-A4B3-41EE-BD69-3A789F2F399E}" type="parTrans" cxnId="{9936B00B-47DC-4B22-A31E-C754623CED99}">
      <dgm:prSet/>
      <dgm:spPr/>
      <dgm:t>
        <a:bodyPr/>
        <a:lstStyle/>
        <a:p>
          <a:endParaRPr lang="en-ZA"/>
        </a:p>
      </dgm:t>
    </dgm:pt>
    <dgm:pt modelId="{C4F3BA01-235B-41A1-BC04-FAD314FEF866}" type="sibTrans" cxnId="{9936B00B-47DC-4B22-A31E-C754623CED99}">
      <dgm:prSet/>
      <dgm:spPr/>
      <dgm:t>
        <a:bodyPr/>
        <a:lstStyle/>
        <a:p>
          <a:endParaRPr lang="en-ZA"/>
        </a:p>
      </dgm:t>
    </dgm:pt>
    <dgm:pt modelId="{3E280332-506A-42D3-BF2A-E90BB9813F57}">
      <dgm:prSet phldrT="[Text]"/>
      <dgm:spPr/>
      <dgm:t>
        <a:bodyPr/>
        <a:lstStyle/>
        <a:p>
          <a:r>
            <a:rPr lang="en-ZA" dirty="0"/>
            <a:t>Placeholder image: </a:t>
          </a:r>
          <a:r>
            <a:rPr lang="en-ZA" dirty="0">
              <a:solidFill>
                <a:schemeClr val="bg1"/>
              </a:solidFill>
            </a:rPr>
            <a:t>Electrician </a:t>
          </a:r>
          <a:r>
            <a:rPr lang="en-ZA" dirty="0">
              <a:solidFill>
                <a:schemeClr val="bg1"/>
              </a:solidFill>
              <a:latin typeface="inherit"/>
            </a:rPr>
            <a:t>repairing and maintaining electrical motors and other machinery like transformers</a:t>
          </a:r>
          <a:r>
            <a:rPr lang="en-ZA" dirty="0">
              <a:solidFill>
                <a:schemeClr val="bg1"/>
              </a:solidFill>
            </a:rPr>
            <a:t> </a:t>
          </a:r>
        </a:p>
      </dgm:t>
    </dgm:pt>
    <dgm:pt modelId="{101C2EF8-E449-4CCE-8FE9-A03B82B672F2}" type="parTrans" cxnId="{0AD6FC72-A7E2-4FA6-B59E-47C08A43CAA6}">
      <dgm:prSet/>
      <dgm:spPr/>
      <dgm:t>
        <a:bodyPr/>
        <a:lstStyle/>
        <a:p>
          <a:endParaRPr lang="en-ZA"/>
        </a:p>
      </dgm:t>
    </dgm:pt>
    <dgm:pt modelId="{1B565B09-2C86-41C3-8ABD-4D4797EA95C5}" type="sibTrans" cxnId="{0AD6FC72-A7E2-4FA6-B59E-47C08A43CAA6}">
      <dgm:prSet/>
      <dgm:spPr/>
      <dgm:t>
        <a:bodyPr/>
        <a:lstStyle/>
        <a:p>
          <a:endParaRPr lang="en-ZA"/>
        </a:p>
      </dgm:t>
    </dgm:pt>
    <dgm:pt modelId="{C887BCD8-3829-45BC-9360-02C595AFFC29}">
      <dgm:prSet/>
      <dgm:spPr/>
      <dgm:t>
        <a:bodyPr/>
        <a:lstStyle/>
        <a:p>
          <a:r>
            <a:rPr lang="en-ZA" dirty="0"/>
            <a:t>Placeholder image: </a:t>
          </a:r>
          <a:r>
            <a:rPr lang="en-ZA" dirty="0">
              <a:solidFill>
                <a:schemeClr val="bg1"/>
              </a:solidFill>
            </a:rPr>
            <a:t>Electrician </a:t>
          </a:r>
          <a:r>
            <a:rPr lang="en-ZA" dirty="0">
              <a:solidFill>
                <a:schemeClr val="bg1"/>
              </a:solidFill>
              <a:latin typeface="inherit"/>
            </a:rPr>
            <a:t>installing and maintaining street lighting and traffic management systems.</a:t>
          </a:r>
          <a:r>
            <a:rPr lang="en-ZA" dirty="0">
              <a:solidFill>
                <a:schemeClr val="bg1"/>
              </a:solidFill>
            </a:rPr>
            <a:t> </a:t>
          </a:r>
        </a:p>
      </dgm:t>
    </dgm:pt>
    <dgm:pt modelId="{7DC42E4F-4584-4A25-8911-0A67979E699A}" type="parTrans" cxnId="{C821CDC2-E1D3-466D-83B8-5E494E308DED}">
      <dgm:prSet/>
      <dgm:spPr/>
      <dgm:t>
        <a:bodyPr/>
        <a:lstStyle/>
        <a:p>
          <a:endParaRPr lang="en-ZA"/>
        </a:p>
      </dgm:t>
    </dgm:pt>
    <dgm:pt modelId="{DF8099AD-CB01-46E9-AA64-42AB2EDA797A}" type="sibTrans" cxnId="{C821CDC2-E1D3-466D-83B8-5E494E308DED}">
      <dgm:prSet/>
      <dgm:spPr/>
      <dgm:t>
        <a:bodyPr/>
        <a:lstStyle/>
        <a:p>
          <a:endParaRPr lang="en-ZA"/>
        </a:p>
      </dgm:t>
    </dgm:pt>
    <dgm:pt modelId="{CE496C81-E619-4B54-BAD6-4364DF24A4EA}" type="pres">
      <dgm:prSet presAssocID="{B6FF80FA-998C-45AD-A891-70E9456AF6B0}" presName="diagram" presStyleCnt="0">
        <dgm:presLayoutVars>
          <dgm:dir/>
          <dgm:resizeHandles val="exact"/>
        </dgm:presLayoutVars>
      </dgm:prSet>
      <dgm:spPr/>
    </dgm:pt>
    <dgm:pt modelId="{DCC74549-63E2-47CE-BB10-E7F07D8AED1D}" type="pres">
      <dgm:prSet presAssocID="{F2FD8BBB-AF2D-48D2-B644-598807A4A297}" presName="node" presStyleLbl="node1" presStyleIdx="0" presStyleCnt="6">
        <dgm:presLayoutVars>
          <dgm:bulletEnabled val="1"/>
        </dgm:presLayoutVars>
      </dgm:prSet>
      <dgm:spPr/>
    </dgm:pt>
    <dgm:pt modelId="{0BFE5D75-17F3-486C-8F89-E7BE0F8BA563}" type="pres">
      <dgm:prSet presAssocID="{DBCEA020-D2FF-445A-993F-7729BACB603E}" presName="sibTrans" presStyleCnt="0"/>
      <dgm:spPr/>
    </dgm:pt>
    <dgm:pt modelId="{F316F508-9B04-48DE-BA5C-AEF38AD8DAB6}" type="pres">
      <dgm:prSet presAssocID="{A200D727-9BD5-4353-97D1-0DA690981672}" presName="node" presStyleLbl="node1" presStyleIdx="1" presStyleCnt="6">
        <dgm:presLayoutVars>
          <dgm:bulletEnabled val="1"/>
        </dgm:presLayoutVars>
      </dgm:prSet>
      <dgm:spPr/>
    </dgm:pt>
    <dgm:pt modelId="{1BD5EC35-46A8-4FE3-87D2-6743CC7EC42F}" type="pres">
      <dgm:prSet presAssocID="{DD97E9FA-7554-4052-9A97-B3F4ED0E0B65}" presName="sibTrans" presStyleCnt="0"/>
      <dgm:spPr/>
    </dgm:pt>
    <dgm:pt modelId="{BE76B994-D5AA-469D-81B1-FA04B90C5847}" type="pres">
      <dgm:prSet presAssocID="{C3368638-AAE0-48CD-8DC8-43D48E078B77}" presName="node" presStyleLbl="node1" presStyleIdx="2" presStyleCnt="6">
        <dgm:presLayoutVars>
          <dgm:bulletEnabled val="1"/>
        </dgm:presLayoutVars>
      </dgm:prSet>
      <dgm:spPr/>
    </dgm:pt>
    <dgm:pt modelId="{1206694B-0AF2-446B-BB03-F83B912F7B17}" type="pres">
      <dgm:prSet presAssocID="{017D72E8-500C-434E-8284-67787FAD2E10}" presName="sibTrans" presStyleCnt="0"/>
      <dgm:spPr/>
    </dgm:pt>
    <dgm:pt modelId="{499F142F-9D79-4538-8385-118F5390513B}" type="pres">
      <dgm:prSet presAssocID="{A6CA6484-B573-41C9-925F-5F964D683B80}" presName="node" presStyleLbl="node1" presStyleIdx="3" presStyleCnt="6" custLinFactNeighborY="39018">
        <dgm:presLayoutVars>
          <dgm:bulletEnabled val="1"/>
        </dgm:presLayoutVars>
      </dgm:prSet>
      <dgm:spPr/>
    </dgm:pt>
    <dgm:pt modelId="{193A6E79-8E44-4CAA-9878-1EEABA2C2D42}" type="pres">
      <dgm:prSet presAssocID="{C4F3BA01-235B-41A1-BC04-FAD314FEF866}" presName="sibTrans" presStyleCnt="0"/>
      <dgm:spPr/>
    </dgm:pt>
    <dgm:pt modelId="{E2039ED3-75A3-4113-BC7C-485D76FC9C21}" type="pres">
      <dgm:prSet presAssocID="{3E280332-506A-42D3-BF2A-E90BB9813F57}" presName="node" presStyleLbl="node1" presStyleIdx="4" presStyleCnt="6" custLinFactNeighborY="39018">
        <dgm:presLayoutVars>
          <dgm:bulletEnabled val="1"/>
        </dgm:presLayoutVars>
      </dgm:prSet>
      <dgm:spPr/>
    </dgm:pt>
    <dgm:pt modelId="{DCDBC770-516A-4DD9-B963-14A4F1825330}" type="pres">
      <dgm:prSet presAssocID="{1B565B09-2C86-41C3-8ABD-4D4797EA95C5}" presName="sibTrans" presStyleCnt="0"/>
      <dgm:spPr/>
    </dgm:pt>
    <dgm:pt modelId="{0CE3D36B-BA98-4596-9572-D3F91DC0201B}" type="pres">
      <dgm:prSet presAssocID="{C887BCD8-3829-45BC-9360-02C595AFFC29}" presName="node" presStyleLbl="node1" presStyleIdx="5" presStyleCnt="6" custLinFactNeighborX="0" custLinFactNeighborY="39018">
        <dgm:presLayoutVars>
          <dgm:bulletEnabled val="1"/>
        </dgm:presLayoutVars>
      </dgm:prSet>
      <dgm:spPr/>
    </dgm:pt>
  </dgm:ptLst>
  <dgm:cxnLst>
    <dgm:cxn modelId="{38CD2804-319D-422A-B445-269496CA23DA}" type="presOf" srcId="{C887BCD8-3829-45BC-9360-02C595AFFC29}" destId="{0CE3D36B-BA98-4596-9572-D3F91DC0201B}" srcOrd="0" destOrd="0" presId="urn:microsoft.com/office/officeart/2005/8/layout/default"/>
    <dgm:cxn modelId="{86C88507-90AF-4695-A1F3-32A64C861E9F}" type="presOf" srcId="{B6FF80FA-998C-45AD-A891-70E9456AF6B0}" destId="{CE496C81-E619-4B54-BAD6-4364DF24A4EA}" srcOrd="0" destOrd="0" presId="urn:microsoft.com/office/officeart/2005/8/layout/default"/>
    <dgm:cxn modelId="{9936B00B-47DC-4B22-A31E-C754623CED99}" srcId="{B6FF80FA-998C-45AD-A891-70E9456AF6B0}" destId="{A6CA6484-B573-41C9-925F-5F964D683B80}" srcOrd="3" destOrd="0" parTransId="{CC6838E6-A4B3-41EE-BD69-3A789F2F399E}" sibTransId="{C4F3BA01-235B-41A1-BC04-FAD314FEF866}"/>
    <dgm:cxn modelId="{FC827824-B0FF-42C4-8F65-A55BE68FA7A6}" type="presOf" srcId="{3E280332-506A-42D3-BF2A-E90BB9813F57}" destId="{E2039ED3-75A3-4113-BC7C-485D76FC9C21}" srcOrd="0" destOrd="0" presId="urn:microsoft.com/office/officeart/2005/8/layout/default"/>
    <dgm:cxn modelId="{F197015C-D40C-4DCD-8CCB-70390B9FA9AA}" type="presOf" srcId="{F2FD8BBB-AF2D-48D2-B644-598807A4A297}" destId="{DCC74549-63E2-47CE-BB10-E7F07D8AED1D}" srcOrd="0" destOrd="0" presId="urn:microsoft.com/office/officeart/2005/8/layout/default"/>
    <dgm:cxn modelId="{2F868B44-0635-433C-8F61-06CEC89111A0}" srcId="{B6FF80FA-998C-45AD-A891-70E9456AF6B0}" destId="{C3368638-AAE0-48CD-8DC8-43D48E078B77}" srcOrd="2" destOrd="0" parTransId="{5F4EC082-9F51-4359-8678-59944F374B9D}" sibTransId="{017D72E8-500C-434E-8284-67787FAD2E10}"/>
    <dgm:cxn modelId="{0AD6FC72-A7E2-4FA6-B59E-47C08A43CAA6}" srcId="{B6FF80FA-998C-45AD-A891-70E9456AF6B0}" destId="{3E280332-506A-42D3-BF2A-E90BB9813F57}" srcOrd="4" destOrd="0" parTransId="{101C2EF8-E449-4CCE-8FE9-A03B82B672F2}" sibTransId="{1B565B09-2C86-41C3-8ABD-4D4797EA95C5}"/>
    <dgm:cxn modelId="{DC4BBE7F-785D-4DBE-97DB-0CF0AA59E7F7}" type="presOf" srcId="{A200D727-9BD5-4353-97D1-0DA690981672}" destId="{F316F508-9B04-48DE-BA5C-AEF38AD8DAB6}" srcOrd="0" destOrd="0" presId="urn:microsoft.com/office/officeart/2005/8/layout/default"/>
    <dgm:cxn modelId="{F23E0195-AD07-476F-901A-C82AF6125CD0}" type="presOf" srcId="{A6CA6484-B573-41C9-925F-5F964D683B80}" destId="{499F142F-9D79-4538-8385-118F5390513B}" srcOrd="0" destOrd="0" presId="urn:microsoft.com/office/officeart/2005/8/layout/default"/>
    <dgm:cxn modelId="{376FECB6-307B-4000-9F85-2638065C588B}" type="presOf" srcId="{C3368638-AAE0-48CD-8DC8-43D48E078B77}" destId="{BE76B994-D5AA-469D-81B1-FA04B90C5847}" srcOrd="0" destOrd="0" presId="urn:microsoft.com/office/officeart/2005/8/layout/default"/>
    <dgm:cxn modelId="{C821CDC2-E1D3-466D-83B8-5E494E308DED}" srcId="{B6FF80FA-998C-45AD-A891-70E9456AF6B0}" destId="{C887BCD8-3829-45BC-9360-02C595AFFC29}" srcOrd="5" destOrd="0" parTransId="{7DC42E4F-4584-4A25-8911-0A67979E699A}" sibTransId="{DF8099AD-CB01-46E9-AA64-42AB2EDA797A}"/>
    <dgm:cxn modelId="{57BB18CB-4EFE-41CD-9959-5FEA040D4510}" srcId="{B6FF80FA-998C-45AD-A891-70E9456AF6B0}" destId="{A200D727-9BD5-4353-97D1-0DA690981672}" srcOrd="1" destOrd="0" parTransId="{75EABAAC-75C0-4EDE-897D-E6A25F4E9E23}" sibTransId="{DD97E9FA-7554-4052-9A97-B3F4ED0E0B65}"/>
    <dgm:cxn modelId="{F9715EDB-4ECF-412C-B18C-C26411675061}" srcId="{B6FF80FA-998C-45AD-A891-70E9456AF6B0}" destId="{F2FD8BBB-AF2D-48D2-B644-598807A4A297}" srcOrd="0" destOrd="0" parTransId="{B3BA4FC8-EFD6-4F8C-8225-82E74A3D5C6A}" sibTransId="{DBCEA020-D2FF-445A-993F-7729BACB603E}"/>
    <dgm:cxn modelId="{99246728-A21E-4403-B5B7-872D73E4F6A9}" type="presParOf" srcId="{CE496C81-E619-4B54-BAD6-4364DF24A4EA}" destId="{DCC74549-63E2-47CE-BB10-E7F07D8AED1D}" srcOrd="0" destOrd="0" presId="urn:microsoft.com/office/officeart/2005/8/layout/default"/>
    <dgm:cxn modelId="{82D775D4-D41A-473C-8187-EAC928F5CE3B}" type="presParOf" srcId="{CE496C81-E619-4B54-BAD6-4364DF24A4EA}" destId="{0BFE5D75-17F3-486C-8F89-E7BE0F8BA563}" srcOrd="1" destOrd="0" presId="urn:microsoft.com/office/officeart/2005/8/layout/default"/>
    <dgm:cxn modelId="{DF226119-F44C-46D8-AFCD-45B99B146BA7}" type="presParOf" srcId="{CE496C81-E619-4B54-BAD6-4364DF24A4EA}" destId="{F316F508-9B04-48DE-BA5C-AEF38AD8DAB6}" srcOrd="2" destOrd="0" presId="urn:microsoft.com/office/officeart/2005/8/layout/default"/>
    <dgm:cxn modelId="{81EE2529-DE34-4714-93FA-DB842958245D}" type="presParOf" srcId="{CE496C81-E619-4B54-BAD6-4364DF24A4EA}" destId="{1BD5EC35-46A8-4FE3-87D2-6743CC7EC42F}" srcOrd="3" destOrd="0" presId="urn:microsoft.com/office/officeart/2005/8/layout/default"/>
    <dgm:cxn modelId="{218E721A-028B-42BB-BA9A-A00E1C1FFEF2}" type="presParOf" srcId="{CE496C81-E619-4B54-BAD6-4364DF24A4EA}" destId="{BE76B994-D5AA-469D-81B1-FA04B90C5847}" srcOrd="4" destOrd="0" presId="urn:microsoft.com/office/officeart/2005/8/layout/default"/>
    <dgm:cxn modelId="{835EA607-D108-4995-815E-CDBF1D42F5E0}" type="presParOf" srcId="{CE496C81-E619-4B54-BAD6-4364DF24A4EA}" destId="{1206694B-0AF2-446B-BB03-F83B912F7B17}" srcOrd="5" destOrd="0" presId="urn:microsoft.com/office/officeart/2005/8/layout/default"/>
    <dgm:cxn modelId="{E8DE7AF1-5919-4323-8F06-CA116BF5C9BC}" type="presParOf" srcId="{CE496C81-E619-4B54-BAD6-4364DF24A4EA}" destId="{499F142F-9D79-4538-8385-118F5390513B}" srcOrd="6" destOrd="0" presId="urn:microsoft.com/office/officeart/2005/8/layout/default"/>
    <dgm:cxn modelId="{C4BF858B-0644-4345-AAC1-1C42AA30D7D2}" type="presParOf" srcId="{CE496C81-E619-4B54-BAD6-4364DF24A4EA}" destId="{193A6E79-8E44-4CAA-9878-1EEABA2C2D42}" srcOrd="7" destOrd="0" presId="urn:microsoft.com/office/officeart/2005/8/layout/default"/>
    <dgm:cxn modelId="{4BEACCBE-0994-44EA-BD15-CFEE89AF4C86}" type="presParOf" srcId="{CE496C81-E619-4B54-BAD6-4364DF24A4EA}" destId="{E2039ED3-75A3-4113-BC7C-485D76FC9C21}" srcOrd="8" destOrd="0" presId="urn:microsoft.com/office/officeart/2005/8/layout/default"/>
    <dgm:cxn modelId="{BEEE9CE8-6A75-44B7-91EE-E1C65B60877D}" type="presParOf" srcId="{CE496C81-E619-4B54-BAD6-4364DF24A4EA}" destId="{DCDBC770-516A-4DD9-B963-14A4F1825330}" srcOrd="9" destOrd="0" presId="urn:microsoft.com/office/officeart/2005/8/layout/default"/>
    <dgm:cxn modelId="{BFFB1C55-5EE2-4C01-8CA5-45F8ACCB4053}" type="presParOf" srcId="{CE496C81-E619-4B54-BAD6-4364DF24A4EA}" destId="{0CE3D36B-BA98-4596-9572-D3F91DC0201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74549-63E2-47CE-BB10-E7F07D8AED1D}">
      <dsp:nvSpPr>
        <dsp:cNvPr id="0" name=""/>
        <dsp:cNvSpPr/>
      </dsp:nvSpPr>
      <dsp:spPr>
        <a:xfrm>
          <a:off x="0" y="602514"/>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Electrician reviewing current systems</a:t>
          </a:r>
        </a:p>
      </dsp:txBody>
      <dsp:txXfrm>
        <a:off x="0" y="602514"/>
        <a:ext cx="2573695" cy="1544217"/>
      </dsp:txXfrm>
    </dsp:sp>
    <dsp:sp modelId="{F316F508-9B04-48DE-BA5C-AEF38AD8DAB6}">
      <dsp:nvSpPr>
        <dsp:cNvPr id="0" name=""/>
        <dsp:cNvSpPr/>
      </dsp:nvSpPr>
      <dsp:spPr>
        <a:xfrm>
          <a:off x="2831065" y="602514"/>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Electrician </a:t>
          </a:r>
          <a:r>
            <a:rPr lang="en-ZA" sz="1600" kern="1200" dirty="0">
              <a:solidFill>
                <a:schemeClr val="bg1"/>
              </a:solidFill>
              <a:latin typeface="inherit"/>
            </a:rPr>
            <a:t>installing power systems, lighting, fire protection, security and data-network systems</a:t>
          </a:r>
          <a:endParaRPr lang="en-ZA" sz="1600" kern="1200" dirty="0">
            <a:solidFill>
              <a:schemeClr val="bg1"/>
            </a:solidFill>
          </a:endParaRPr>
        </a:p>
      </dsp:txBody>
      <dsp:txXfrm>
        <a:off x="2831065" y="602514"/>
        <a:ext cx="2573695" cy="1544217"/>
      </dsp:txXfrm>
    </dsp:sp>
    <dsp:sp modelId="{BE76B994-D5AA-469D-81B1-FA04B90C5847}">
      <dsp:nvSpPr>
        <dsp:cNvPr id="0" name=""/>
        <dsp:cNvSpPr/>
      </dsp:nvSpPr>
      <dsp:spPr>
        <a:xfrm>
          <a:off x="5662130" y="602514"/>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a:t>
          </a:r>
          <a:r>
            <a:rPr lang="en-ZA" sz="1600" kern="1200" dirty="0">
              <a:solidFill>
                <a:schemeClr val="bg1"/>
              </a:solidFill>
            </a:rPr>
            <a:t>Electrician </a:t>
          </a:r>
          <a:r>
            <a:rPr lang="en-ZA" sz="1600" kern="1200" dirty="0">
              <a:solidFill>
                <a:schemeClr val="bg1"/>
              </a:solidFill>
              <a:latin typeface="inherit"/>
            </a:rPr>
            <a:t>checking systems regularly to make sure that they are working efficiently and safely</a:t>
          </a:r>
          <a:endParaRPr lang="en-ZA" sz="1600" kern="1200" dirty="0">
            <a:solidFill>
              <a:schemeClr val="bg1"/>
            </a:solidFill>
          </a:endParaRPr>
        </a:p>
      </dsp:txBody>
      <dsp:txXfrm>
        <a:off x="5662130" y="602514"/>
        <a:ext cx="2573695" cy="1544217"/>
      </dsp:txXfrm>
    </dsp:sp>
    <dsp:sp modelId="{499F142F-9D79-4538-8385-118F5390513B}">
      <dsp:nvSpPr>
        <dsp:cNvPr id="0" name=""/>
        <dsp:cNvSpPr/>
      </dsp:nvSpPr>
      <dsp:spPr>
        <a:xfrm>
          <a:off x="0" y="3006615"/>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a:t>
          </a:r>
          <a:r>
            <a:rPr lang="en-ZA" sz="1600" kern="1200" dirty="0">
              <a:solidFill>
                <a:schemeClr val="bg1"/>
              </a:solidFill>
            </a:rPr>
            <a:t>Electrician </a:t>
          </a:r>
          <a:r>
            <a:rPr lang="en-ZA" sz="1600" kern="1200" dirty="0">
              <a:solidFill>
                <a:schemeClr val="bg1"/>
              </a:solidFill>
              <a:latin typeface="inherit"/>
            </a:rPr>
            <a:t>building and installing control panels that operate the electrical systems inside buildings</a:t>
          </a:r>
          <a:endParaRPr lang="en-ZA" sz="1600" kern="1200" dirty="0">
            <a:solidFill>
              <a:schemeClr val="bg1"/>
            </a:solidFill>
          </a:endParaRPr>
        </a:p>
      </dsp:txBody>
      <dsp:txXfrm>
        <a:off x="0" y="3006615"/>
        <a:ext cx="2573695" cy="1544217"/>
      </dsp:txXfrm>
    </dsp:sp>
    <dsp:sp modelId="{E2039ED3-75A3-4113-BC7C-485D76FC9C21}">
      <dsp:nvSpPr>
        <dsp:cNvPr id="0" name=""/>
        <dsp:cNvSpPr/>
      </dsp:nvSpPr>
      <dsp:spPr>
        <a:xfrm>
          <a:off x="2831065" y="3006615"/>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a:t>
          </a:r>
          <a:r>
            <a:rPr lang="en-ZA" sz="1600" kern="1200" dirty="0">
              <a:solidFill>
                <a:schemeClr val="bg1"/>
              </a:solidFill>
            </a:rPr>
            <a:t>Electrician </a:t>
          </a:r>
          <a:r>
            <a:rPr lang="en-ZA" sz="1600" kern="1200" dirty="0">
              <a:solidFill>
                <a:schemeClr val="bg1"/>
              </a:solidFill>
              <a:latin typeface="inherit"/>
            </a:rPr>
            <a:t>repairing and maintaining electrical motors and other machinery like transformers</a:t>
          </a:r>
          <a:r>
            <a:rPr lang="en-ZA" sz="1600" kern="1200" dirty="0">
              <a:solidFill>
                <a:schemeClr val="bg1"/>
              </a:solidFill>
            </a:rPr>
            <a:t> </a:t>
          </a:r>
        </a:p>
      </dsp:txBody>
      <dsp:txXfrm>
        <a:off x="2831065" y="3006615"/>
        <a:ext cx="2573695" cy="1544217"/>
      </dsp:txXfrm>
    </dsp:sp>
    <dsp:sp modelId="{0CE3D36B-BA98-4596-9572-D3F91DC0201B}">
      <dsp:nvSpPr>
        <dsp:cNvPr id="0" name=""/>
        <dsp:cNvSpPr/>
      </dsp:nvSpPr>
      <dsp:spPr>
        <a:xfrm>
          <a:off x="5662130" y="3006615"/>
          <a:ext cx="2573695" cy="1544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Placeholder image: </a:t>
          </a:r>
          <a:r>
            <a:rPr lang="en-ZA" sz="1600" kern="1200" dirty="0">
              <a:solidFill>
                <a:schemeClr val="bg1"/>
              </a:solidFill>
            </a:rPr>
            <a:t>Electrician </a:t>
          </a:r>
          <a:r>
            <a:rPr lang="en-ZA" sz="1600" kern="1200" dirty="0">
              <a:solidFill>
                <a:schemeClr val="bg1"/>
              </a:solidFill>
              <a:latin typeface="inherit"/>
            </a:rPr>
            <a:t>installing and maintaining street lighting and traffic management systems.</a:t>
          </a:r>
          <a:r>
            <a:rPr lang="en-ZA" sz="1600" kern="1200" dirty="0">
              <a:solidFill>
                <a:schemeClr val="bg1"/>
              </a:solidFill>
            </a:rPr>
            <a:t> </a:t>
          </a:r>
        </a:p>
      </dsp:txBody>
      <dsp:txXfrm>
        <a:off x="5662130" y="3006615"/>
        <a:ext cx="2573695" cy="154421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19/09/2018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411789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72613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985245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design:</a:t>
            </a:r>
          </a:p>
          <a:p>
            <a:r>
              <a:rPr lang="en-ZA" b="0" dirty="0"/>
              <a:t>Use smaller versions of the images used on Slide 4.</a:t>
            </a:r>
          </a:p>
          <a:p>
            <a:endParaRPr lang="en-ZA" b="0" dirty="0"/>
          </a:p>
          <a:p>
            <a:r>
              <a:rPr lang="en-ZA" b="1" dirty="0"/>
              <a:t>Notes for interactivity. </a:t>
            </a:r>
            <a:endParaRPr lang="en-ZA" b="0" dirty="0"/>
          </a:p>
          <a:p>
            <a:r>
              <a:rPr lang="en-ZA" b="0" dirty="0"/>
              <a:t>Survey question, space for learner to type their response in the block and then click submit.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689985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See comment on side of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Survey question, checkboxes. Learner should be able to tick many options.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99750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design:</a:t>
            </a:r>
          </a:p>
          <a:p>
            <a:r>
              <a:rPr lang="en-ZA" b="0" dirty="0"/>
              <a:t>This slide needs a nice design</a:t>
            </a:r>
          </a:p>
          <a:p>
            <a:endParaRPr lang="en-ZA" b="1" dirty="0"/>
          </a:p>
          <a:p>
            <a:endParaRPr lang="en-ZA" b="1" dirty="0"/>
          </a:p>
          <a:p>
            <a:r>
              <a:rPr lang="en-ZA"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Drag and drop  question, not for marks. Learner should be able to drag the skills onto the box and have them appear in the box.  </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4199451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See comment on side of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Survey question, checkboxes. Learner should be able to tick many options.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641506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design:</a:t>
            </a:r>
          </a:p>
          <a:p>
            <a:r>
              <a:rPr lang="en-ZA" b="0" dirty="0"/>
              <a:t>This slide needs a nice design</a:t>
            </a:r>
          </a:p>
          <a:p>
            <a:endParaRPr lang="en-ZA" b="1" dirty="0"/>
          </a:p>
          <a:p>
            <a:r>
              <a:rPr lang="en-ZA"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Drag and drop  question, not for marks. Learner should be able to drag the traits onto the box and have them appear in the box.  </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24984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Suvey</a:t>
            </a:r>
            <a:r>
              <a:rPr lang="en-US" b="1" dirty="0"/>
              <a:t> question, checkboxes.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2843614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endParaRPr lang="en-ZA" b="1" dirty="0"/>
          </a:p>
          <a:p>
            <a:r>
              <a:rPr lang="en-ZA" b="1" dirty="0"/>
              <a:t>When learner clicks on quiz page they should be taken to the beginning of the quiz. </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680942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 A qualified person who works with electricity is called an electrician. </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 qualified person who works with electricity is called an electrician</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72838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Notes for interactivity: </a:t>
            </a:r>
          </a:p>
          <a:p>
            <a:r>
              <a:rPr lang="en-ZA" dirty="0"/>
              <a:t>Video should be </a:t>
            </a:r>
            <a:r>
              <a:rPr lang="en-ZA" dirty="0" err="1"/>
              <a:t>embeded</a:t>
            </a:r>
            <a:r>
              <a:rPr lang="en-ZA" dirty="0"/>
              <a:t> to show the link provided on the slide.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3048579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An electrician is a person who installs and maintains electrical equipment.</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1644852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Drag and drop: 7 correct answers </a:t>
            </a:r>
          </a:p>
          <a:p>
            <a:r>
              <a:rPr lang="en-ZA" b="1" dirty="0"/>
              <a:t>Mark allocation: 7</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Would you like to try again? (Give them an opportunity to try again)</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425768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An electrician is a person who installs and maintains electrical equipment.</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863011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Low voltage is voltage below 1000V</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505586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Medium voltage is above 1000V but below 44000 V</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32273612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High  voltage is anything above 44000 V</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2336154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To work with medium voltage a person needs to have a </a:t>
            </a:r>
            <a:r>
              <a:rPr lang="en-ZA" sz="1200" b="0" i="1" dirty="0"/>
              <a:t>t</a:t>
            </a:r>
            <a:r>
              <a:rPr lang="en-ZA" sz="1200" i="1" dirty="0"/>
              <a:t>rade test as well as further qualifications such as switching skills programmes and regulation courses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2787995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onto the hotspots underneath each image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To work with low voltage a person needs to be a qualified electrician with a trade test</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2159439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Checkboxes </a:t>
            </a:r>
          </a:p>
          <a:p>
            <a:r>
              <a:rPr lang="en-ZA" b="1" dirty="0"/>
              <a:t>Mark allocation: 6</a:t>
            </a:r>
          </a:p>
          <a:p>
            <a:r>
              <a:rPr lang="en-ZA" b="1" dirty="0"/>
              <a:t>Correct answers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The 6 areas of specialization are: </a:t>
            </a:r>
          </a:p>
          <a:p>
            <a:pPr>
              <a:buFont typeface="Courier New" panose="02070309020205020404" pitchFamily="49" charset="0"/>
              <a:buChar char="o"/>
            </a:pPr>
            <a:r>
              <a:rPr lang="en-ZA" i="1" dirty="0"/>
              <a:t> </a:t>
            </a:r>
            <a:r>
              <a:rPr lang="en-ZA" i="0" dirty="0"/>
              <a:t>Maintenance electrician </a:t>
            </a:r>
          </a:p>
          <a:p>
            <a:pPr>
              <a:buFont typeface="Courier New" panose="02070309020205020404" pitchFamily="49" charset="0"/>
              <a:buChar char="o"/>
            </a:pPr>
            <a:r>
              <a:rPr lang="en-ZA" i="0" dirty="0"/>
              <a:t> Construction electrician</a:t>
            </a:r>
          </a:p>
          <a:p>
            <a:pPr>
              <a:buFont typeface="Courier New" panose="02070309020205020404" pitchFamily="49" charset="0"/>
              <a:buChar char="o"/>
            </a:pPr>
            <a:r>
              <a:rPr lang="en-ZA" i="0" dirty="0"/>
              <a:t> Driving electrician</a:t>
            </a:r>
          </a:p>
          <a:p>
            <a:pPr>
              <a:buFont typeface="Courier New" panose="02070309020205020404" pitchFamily="49" charset="0"/>
              <a:buChar char="o"/>
            </a:pPr>
            <a:r>
              <a:rPr lang="en-ZA" i="0" dirty="0"/>
              <a:t> Residential electrician</a:t>
            </a:r>
          </a:p>
          <a:p>
            <a:pPr>
              <a:buFont typeface="Courier New" panose="02070309020205020404" pitchFamily="49" charset="0"/>
              <a:buChar char="o"/>
            </a:pPr>
            <a:r>
              <a:rPr lang="en-ZA" i="0" dirty="0"/>
              <a:t> Testing electrician</a:t>
            </a:r>
          </a:p>
          <a:p>
            <a:pPr>
              <a:buFont typeface="Courier New" panose="02070309020205020404" pitchFamily="49" charset="0"/>
              <a:buChar char="o"/>
            </a:pPr>
            <a:r>
              <a:rPr lang="en-ZA" i="0" dirty="0"/>
              <a:t> Engineering electrician</a:t>
            </a:r>
          </a:p>
          <a:p>
            <a:pPr>
              <a:buFont typeface="Courier New" panose="02070309020205020404" pitchFamily="49" charset="0"/>
              <a:buChar char="o"/>
            </a:pPr>
            <a:r>
              <a:rPr lang="en-ZA" i="0" dirty="0"/>
              <a:t> Mining electrician </a:t>
            </a:r>
          </a:p>
          <a:p>
            <a:pPr>
              <a:buFont typeface="Courier New" panose="02070309020205020404" pitchFamily="49" charset="0"/>
              <a:buChar char="o"/>
            </a:pPr>
            <a:r>
              <a:rPr lang="en-ZA" i="0" dirty="0"/>
              <a:t> Line installer or repairer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078307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74797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644624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24567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4197431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21399860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287348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40</a:t>
            </a:fld>
            <a:endParaRPr lang="en-GB"/>
          </a:p>
        </p:txBody>
      </p:sp>
    </p:spTree>
    <p:extLst>
      <p:ext uri="{BB962C8B-B14F-4D97-AF65-F5344CB8AC3E}">
        <p14:creationId xmlns:p14="http://schemas.microsoft.com/office/powerpoint/2010/main" val="26883847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41</a:t>
            </a:fld>
            <a:endParaRPr lang="en-GB"/>
          </a:p>
        </p:txBody>
      </p:sp>
    </p:spTree>
    <p:extLst>
      <p:ext uri="{BB962C8B-B14F-4D97-AF65-F5344CB8AC3E}">
        <p14:creationId xmlns:p14="http://schemas.microsoft.com/office/powerpoint/2010/main" val="21847570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42</a:t>
            </a:fld>
            <a:endParaRPr lang="en-GB"/>
          </a:p>
        </p:txBody>
      </p:sp>
    </p:spTree>
    <p:extLst>
      <p:ext uri="{BB962C8B-B14F-4D97-AF65-F5344CB8AC3E}">
        <p14:creationId xmlns:p14="http://schemas.microsoft.com/office/powerpoint/2010/main" val="34035455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43</a:t>
            </a:fld>
            <a:endParaRPr lang="en-GB"/>
          </a:p>
        </p:txBody>
      </p:sp>
    </p:spTree>
    <p:extLst>
      <p:ext uri="{BB962C8B-B14F-4D97-AF65-F5344CB8AC3E}">
        <p14:creationId xmlns:p14="http://schemas.microsoft.com/office/powerpoint/2010/main" val="270367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 one correct answer. </a:t>
            </a:r>
          </a:p>
          <a:p>
            <a:r>
              <a:rPr lang="en-ZA" b="1" dirty="0"/>
              <a:t>Mark allocation: 1 </a:t>
            </a:r>
          </a:p>
          <a:p>
            <a:r>
              <a:rPr lang="en-ZA" b="1" dirty="0"/>
              <a:t>Correct answer is in italics.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Graded question, multiple choice, one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r>
              <a:rPr lang="en-US" b="0" dirty="0"/>
              <a:t>Well done. You are correct.</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r>
              <a:rPr lang="en-US" b="0" dirty="0"/>
              <a:t>Oops, not quite. An electrician is a person who installs and maintains electrical equipment.</a:t>
            </a:r>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60110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of the blocks they should be taken to a separate page with a video about each person.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design: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and description needs to look like a job ID card with an image of the person and their job description.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3554063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214394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049951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3102121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 for interactivity: </a:t>
            </a:r>
          </a:p>
          <a:p>
            <a:endParaRPr lang="en-ZA" dirty="0"/>
          </a:p>
          <a:p>
            <a:r>
              <a:rPr lang="en-ZA" dirty="0"/>
              <a:t>Insert a button that says “Back to main page” when clicked it needs to take learner back to Slide 5 with the menu of 6 specialisations. </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2681223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a:extLst>
              <a:ext uri="{FF2B5EF4-FFF2-40B4-BE49-F238E27FC236}">
                <a16:creationId xmlns:a16="http://schemas.microsoft.com/office/drawing/2014/main" id="{68BF4134-1443-4D0D-8EF0-BAEE10B824EB}"/>
              </a:ext>
            </a:extLst>
          </p:cNvPr>
          <p:cNvSpPr/>
          <p:nvPr userDrawn="1"/>
        </p:nvSpPr>
        <p:spPr>
          <a:xfrm>
            <a:off x="45878" y="5237560"/>
            <a:ext cx="10147617" cy="507831"/>
          </a:xfrm>
          <a:prstGeom prst="rect">
            <a:avLst/>
          </a:prstGeom>
        </p:spPr>
        <p:txBody>
          <a:bodyPr wrap="square">
            <a:spAutoFit/>
          </a:bodyPr>
          <a:lstStyle/>
          <a:p>
            <a:r>
              <a:rPr lang="en-ZA" sz="900" i="1" dirty="0"/>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
        <p:nvSpPr>
          <p:cNvPr id="3" name="Content Placeholder 2"/>
          <p:cNvSpPr>
            <a:spLocks noGrp="1"/>
          </p:cNvSpPr>
          <p:nvPr>
            <p:ph sz="quarter" idx="10"/>
          </p:nvPr>
        </p:nvSpPr>
        <p:spPr>
          <a:xfrm>
            <a:off x="703957" y="1514522"/>
            <a:ext cx="8831461" cy="4087610"/>
          </a:xfrm>
        </p:spPr>
        <p:txBody>
          <a:bodyPr/>
          <a:lstStyle>
            <a:lvl1pPr marL="383957" indent="-383957">
              <a:buFont typeface="+mj-lt"/>
              <a:buAutoNum type="arabicPeriod"/>
              <a:defRPr/>
            </a:lvl1pPr>
            <a:lvl2pPr marL="767913" indent="-383957">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42713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3957" y="11211"/>
            <a:ext cx="8831461" cy="1113227"/>
          </a:xfrm>
        </p:spPr>
        <p:txBody>
          <a:bodyPr/>
          <a:lstStyle/>
          <a:p>
            <a:r>
              <a:rPr lang="en-US"/>
              <a:t>Click to edit Master title style</a:t>
            </a:r>
            <a:endParaRPr lang="en-US" dirty="0"/>
          </a:p>
        </p:txBody>
      </p:sp>
      <p:sp>
        <p:nvSpPr>
          <p:cNvPr id="3" name="Content Placeholder 2"/>
          <p:cNvSpPr>
            <a:spLocks noGrp="1"/>
          </p:cNvSpPr>
          <p:nvPr>
            <p:ph idx="1"/>
          </p:nvPr>
        </p:nvSpPr>
        <p:spPr>
          <a:xfrm>
            <a:off x="703957" y="1265895"/>
            <a:ext cx="8831461"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9/19/2018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65" r:id="rId13"/>
    <p:sldLayoutId id="2147483661" r:id="rId14"/>
    <p:sldLayoutId id="2147483652" r:id="rId15"/>
    <p:sldLayoutId id="2147483664" r:id="rId16"/>
    <p:sldLayoutId id="2147483660" r:id="rId17"/>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20.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21.xml"/><Relationship Id="rId6" Type="http://schemas.openxmlformats.org/officeDocument/2006/relationships/comments" Target="../comments/comment2.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22.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2.sv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23.xml"/><Relationship Id="rId6" Type="http://schemas.openxmlformats.org/officeDocument/2006/relationships/comments" Target="../comments/comment3.xml"/><Relationship Id="rId5" Type="http://schemas.openxmlformats.org/officeDocument/2006/relationships/image" Target="../media/image2.sv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24.xml"/><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2.sv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2.sv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2.sv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sv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sv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2.sv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2.sv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5.xml"/><Relationship Id="rId5" Type="http://schemas.openxmlformats.org/officeDocument/2006/relationships/image" Target="../media/image2.sv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6.xml"/><Relationship Id="rId5" Type="http://schemas.openxmlformats.org/officeDocument/2006/relationships/image" Target="../media/image2.sv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7.xml"/><Relationship Id="rId5" Type="http://schemas.openxmlformats.org/officeDocument/2006/relationships/image" Target="../media/image2.sv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8.xml"/><Relationship Id="rId5" Type="http://schemas.openxmlformats.org/officeDocument/2006/relationships/image" Target="../media/image2.sv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9.xml"/><Relationship Id="rId5" Type="http://schemas.openxmlformats.org/officeDocument/2006/relationships/image" Target="../media/image2.sv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tags" Target="../tags/tag40.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tags" Target="../tags/tag41.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tags" Target="../tags/tag4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sv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tags" Target="../tags/tag43.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2.xml"/><Relationship Id="rId1" Type="http://schemas.openxmlformats.org/officeDocument/2006/relationships/tags" Target="../tags/tag45.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lstStyle/>
          <a:p>
            <a:r>
              <a:rPr lang="en-GB" dirty="0"/>
              <a:t>Course 0 </a:t>
            </a:r>
            <a:br>
              <a:rPr lang="en-GB" dirty="0"/>
            </a:br>
            <a:r>
              <a:rPr lang="en-GB" dirty="0"/>
              <a:t>World of Electrician</a:t>
            </a:r>
          </a:p>
        </p:txBody>
      </p:sp>
      <p:sp>
        <p:nvSpPr>
          <p:cNvPr id="3" name="Subtitle 2"/>
          <p:cNvSpPr>
            <a:spLocks noGrp="1"/>
          </p:cNvSpPr>
          <p:nvPr>
            <p:ph type="subTitle" idx="1"/>
          </p:nvPr>
        </p:nvSpPr>
        <p:spPr/>
        <p:txBody>
          <a:bodyPr/>
          <a:lstStyle/>
          <a:p>
            <a:r>
              <a:rPr lang="en-GB" dirty="0"/>
              <a:t>Topic 1- What is an electrician?</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123755"/>
            <a:ext cx="8831461" cy="1113227"/>
          </a:xfrm>
        </p:spPr>
        <p:txBody>
          <a:bodyPr/>
          <a:lstStyle/>
          <a:p>
            <a:r>
              <a:rPr lang="en-GB" dirty="0"/>
              <a:t>Areas of specialisation</a:t>
            </a:r>
          </a:p>
        </p:txBody>
      </p:sp>
      <p:sp>
        <p:nvSpPr>
          <p:cNvPr id="3" name="Content Placeholder 2"/>
          <p:cNvSpPr>
            <a:spLocks noGrp="1"/>
          </p:cNvSpPr>
          <p:nvPr>
            <p:ph idx="1"/>
          </p:nvPr>
        </p:nvSpPr>
        <p:spPr>
          <a:xfrm>
            <a:off x="518900" y="986785"/>
            <a:ext cx="9276622" cy="4072678"/>
          </a:xfrm>
        </p:spPr>
        <p:txBody>
          <a:bodyPr>
            <a:noAutofit/>
          </a:bodyPr>
          <a:lstStyle/>
          <a:p>
            <a:pPr marL="0" indent="0">
              <a:buNone/>
            </a:pPr>
            <a:r>
              <a:rPr lang="en-ZA" dirty="0"/>
              <a:t>As well as being able to work with different types of voltage, as an electrician you can choose to specialise in a particular area or sector of industry. Here are 6 people working in different areas of specialisation. </a:t>
            </a: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E2AC1DF9-49F2-4F32-B0A5-CA51BB4402FA}"/>
              </a:ext>
            </a:extLst>
          </p:cNvPr>
          <p:cNvSpPr/>
          <p:nvPr/>
        </p:nvSpPr>
        <p:spPr>
          <a:xfrm>
            <a:off x="2108605" y="2579740"/>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Maintenance electrician</a:t>
            </a:r>
          </a:p>
          <a:p>
            <a:pPr algn="ctr"/>
            <a:r>
              <a:rPr lang="en-ZA" sz="1400" i="1" dirty="0"/>
              <a:t>Image of Thuli</a:t>
            </a:r>
          </a:p>
          <a:p>
            <a:pPr algn="ctr"/>
            <a:r>
              <a:rPr lang="en-ZA" sz="1400" i="1" dirty="0"/>
              <a:t>(black woman young)</a:t>
            </a:r>
          </a:p>
        </p:txBody>
      </p:sp>
      <p:sp>
        <p:nvSpPr>
          <p:cNvPr id="9" name="Rectangle 8">
            <a:extLst>
              <a:ext uri="{FF2B5EF4-FFF2-40B4-BE49-F238E27FC236}">
                <a16:creationId xmlns:a16="http://schemas.microsoft.com/office/drawing/2014/main" id="{22746539-1F05-4BBB-AE2B-AECEBE91FD90}"/>
              </a:ext>
            </a:extLst>
          </p:cNvPr>
          <p:cNvSpPr/>
          <p:nvPr/>
        </p:nvSpPr>
        <p:spPr>
          <a:xfrm>
            <a:off x="4093296" y="2578115"/>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Construction electrician </a:t>
            </a:r>
          </a:p>
          <a:p>
            <a:pPr algn="ctr"/>
            <a:r>
              <a:rPr lang="en-ZA" sz="1400" i="1" dirty="0"/>
              <a:t>Image of James</a:t>
            </a:r>
          </a:p>
          <a:p>
            <a:pPr algn="ctr"/>
            <a:r>
              <a:rPr lang="en-ZA" sz="1400" i="1" dirty="0"/>
              <a:t>(coloured man)</a:t>
            </a:r>
          </a:p>
        </p:txBody>
      </p:sp>
      <p:sp>
        <p:nvSpPr>
          <p:cNvPr id="10" name="Rectangle 9">
            <a:extLst>
              <a:ext uri="{FF2B5EF4-FFF2-40B4-BE49-F238E27FC236}">
                <a16:creationId xmlns:a16="http://schemas.microsoft.com/office/drawing/2014/main" id="{88ED93B9-ED37-481B-AA8F-A457C2DCDC04}"/>
              </a:ext>
            </a:extLst>
          </p:cNvPr>
          <p:cNvSpPr/>
          <p:nvPr/>
        </p:nvSpPr>
        <p:spPr>
          <a:xfrm>
            <a:off x="6080034" y="2579740"/>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Engineering electrician </a:t>
            </a:r>
          </a:p>
          <a:p>
            <a:pPr algn="ctr"/>
            <a:r>
              <a:rPr lang="en-ZA" sz="1400" i="1" dirty="0"/>
              <a:t>Image of Rajespree</a:t>
            </a:r>
          </a:p>
          <a:p>
            <a:pPr algn="ctr"/>
            <a:r>
              <a:rPr lang="en-ZA" sz="1400" i="1" dirty="0"/>
              <a:t>(Indian woman)</a:t>
            </a:r>
          </a:p>
        </p:txBody>
      </p:sp>
      <p:pic>
        <p:nvPicPr>
          <p:cNvPr id="14" name="Picture 13">
            <a:extLst>
              <a:ext uri="{FF2B5EF4-FFF2-40B4-BE49-F238E27FC236}">
                <a16:creationId xmlns:a16="http://schemas.microsoft.com/office/drawing/2014/main" id="{7B3242C6-456A-4467-86F3-E382386D7B06}"/>
              </a:ext>
            </a:extLst>
          </p:cNvPr>
          <p:cNvPicPr>
            <a:picLocks noChangeAspect="1"/>
          </p:cNvPicPr>
          <p:nvPr/>
        </p:nvPicPr>
        <p:blipFill>
          <a:blip r:embed="rId4"/>
          <a:stretch>
            <a:fillRect/>
          </a:stretch>
        </p:blipFill>
        <p:spPr>
          <a:xfrm>
            <a:off x="-73247" y="4723266"/>
            <a:ext cx="1212335" cy="1212335"/>
          </a:xfrm>
          <a:prstGeom prst="rect">
            <a:avLst/>
          </a:prstGeom>
        </p:spPr>
      </p:pic>
      <p:sp>
        <p:nvSpPr>
          <p:cNvPr id="18" name="Rectangle 17">
            <a:extLst>
              <a:ext uri="{FF2B5EF4-FFF2-40B4-BE49-F238E27FC236}">
                <a16:creationId xmlns:a16="http://schemas.microsoft.com/office/drawing/2014/main" id="{15ED1294-03E5-484B-AB94-DC92F2C18DEC}"/>
              </a:ext>
            </a:extLst>
          </p:cNvPr>
          <p:cNvSpPr/>
          <p:nvPr/>
        </p:nvSpPr>
        <p:spPr>
          <a:xfrm>
            <a:off x="2108605" y="4209842"/>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Residential electrician </a:t>
            </a:r>
          </a:p>
          <a:p>
            <a:pPr algn="ctr"/>
            <a:r>
              <a:rPr lang="en-ZA" sz="1400" i="1" dirty="0"/>
              <a:t>Image of Johan</a:t>
            </a:r>
          </a:p>
          <a:p>
            <a:pPr algn="ctr"/>
            <a:r>
              <a:rPr lang="en-ZA" sz="1400" i="1" dirty="0"/>
              <a:t>(white man)</a:t>
            </a:r>
          </a:p>
        </p:txBody>
      </p:sp>
      <p:sp>
        <p:nvSpPr>
          <p:cNvPr id="19" name="Rectangle 18">
            <a:extLst>
              <a:ext uri="{FF2B5EF4-FFF2-40B4-BE49-F238E27FC236}">
                <a16:creationId xmlns:a16="http://schemas.microsoft.com/office/drawing/2014/main" id="{37778C71-5CD0-45AA-8137-6383304EF608}"/>
              </a:ext>
            </a:extLst>
          </p:cNvPr>
          <p:cNvSpPr/>
          <p:nvPr/>
        </p:nvSpPr>
        <p:spPr>
          <a:xfrm>
            <a:off x="4093296" y="4209842"/>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Mining electrician </a:t>
            </a:r>
          </a:p>
          <a:p>
            <a:pPr algn="ctr"/>
            <a:r>
              <a:rPr lang="en-ZA" sz="1400" i="1" dirty="0"/>
              <a:t>Image of Sarah</a:t>
            </a:r>
          </a:p>
          <a:p>
            <a:pPr algn="ctr"/>
            <a:r>
              <a:rPr lang="en-ZA" sz="1400" i="1" dirty="0"/>
              <a:t>(coloured woman)</a:t>
            </a:r>
          </a:p>
        </p:txBody>
      </p:sp>
      <p:sp>
        <p:nvSpPr>
          <p:cNvPr id="20" name="Rectangle 19">
            <a:extLst>
              <a:ext uri="{FF2B5EF4-FFF2-40B4-BE49-F238E27FC236}">
                <a16:creationId xmlns:a16="http://schemas.microsoft.com/office/drawing/2014/main" id="{D23D6C00-EF10-46D9-AA84-483D19E15C3E}"/>
              </a:ext>
            </a:extLst>
          </p:cNvPr>
          <p:cNvSpPr/>
          <p:nvPr/>
        </p:nvSpPr>
        <p:spPr>
          <a:xfrm>
            <a:off x="6077987" y="4209841"/>
            <a:ext cx="1743279" cy="14669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400" dirty="0"/>
              <a:t>Line installer or repairer</a:t>
            </a:r>
          </a:p>
          <a:p>
            <a:pPr algn="ctr"/>
            <a:r>
              <a:rPr lang="en-ZA" sz="1400" i="1" dirty="0"/>
              <a:t>Image of Cedrick</a:t>
            </a:r>
          </a:p>
          <a:p>
            <a:pPr algn="ctr"/>
            <a:r>
              <a:rPr lang="en-ZA" sz="1400" i="1" dirty="0"/>
              <a:t>(black man)</a:t>
            </a:r>
          </a:p>
        </p:txBody>
      </p:sp>
      <p:sp>
        <p:nvSpPr>
          <p:cNvPr id="11" name="Rectangle 10">
            <a:extLst>
              <a:ext uri="{FF2B5EF4-FFF2-40B4-BE49-F238E27FC236}">
                <a16:creationId xmlns:a16="http://schemas.microsoft.com/office/drawing/2014/main" id="{F9E5935B-491C-41B4-BEC5-8093702156D9}"/>
              </a:ext>
            </a:extLst>
          </p:cNvPr>
          <p:cNvSpPr/>
          <p:nvPr/>
        </p:nvSpPr>
        <p:spPr>
          <a:xfrm>
            <a:off x="976851" y="2030794"/>
            <a:ext cx="8611285" cy="461665"/>
          </a:xfrm>
          <a:prstGeom prst="rect">
            <a:avLst/>
          </a:prstGeom>
          <a:solidFill>
            <a:schemeClr val="tx2">
              <a:lumMod val="40000"/>
              <a:lumOff val="60000"/>
            </a:schemeClr>
          </a:solidFill>
        </p:spPr>
        <p:txBody>
          <a:bodyPr wrap="square">
            <a:spAutoFit/>
          </a:bodyPr>
          <a:lstStyle/>
          <a:p>
            <a:r>
              <a:rPr lang="en-ZA" sz="2400" dirty="0"/>
              <a:t>Click on each of the images below to find out more.</a:t>
            </a:r>
          </a:p>
        </p:txBody>
      </p:sp>
      <p:pic>
        <p:nvPicPr>
          <p:cNvPr id="12" name="Graphic 11" descr="User">
            <a:extLst>
              <a:ext uri="{FF2B5EF4-FFF2-40B4-BE49-F238E27FC236}">
                <a16:creationId xmlns:a16="http://schemas.microsoft.com/office/drawing/2014/main" id="{7C019802-CA33-42AC-BA96-24A3763E1BA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293" y="1867658"/>
            <a:ext cx="854046" cy="854046"/>
          </a:xfrm>
          <a:prstGeom prst="rect">
            <a:avLst/>
          </a:prstGeom>
        </p:spPr>
      </p:pic>
    </p:spTree>
    <p:custDataLst>
      <p:tags r:id="rId1"/>
    </p:custDataLst>
    <p:extLst>
      <p:ext uri="{BB962C8B-B14F-4D97-AF65-F5344CB8AC3E}">
        <p14:creationId xmlns:p14="http://schemas.microsoft.com/office/powerpoint/2010/main" val="393634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7057470" cy="543470"/>
          </a:xfrm>
        </p:spPr>
        <p:txBody>
          <a:bodyPr>
            <a:normAutofit fontScale="90000"/>
          </a:bodyPr>
          <a:lstStyle/>
          <a:p>
            <a:r>
              <a:rPr lang="en-GB" dirty="0"/>
              <a:t>Meet (insert name)- Maintenance Electrician </a:t>
            </a:r>
          </a:p>
        </p:txBody>
      </p:sp>
      <p:sp>
        <p:nvSpPr>
          <p:cNvPr id="15" name="Rectangle 14">
            <a:extLst>
              <a:ext uri="{FF2B5EF4-FFF2-40B4-BE49-F238E27FC236}">
                <a16:creationId xmlns:a16="http://schemas.microsoft.com/office/drawing/2014/main" id="{D9D927C8-C638-4B7B-A6D8-7A596DA77C35}"/>
              </a:ext>
            </a:extLst>
          </p:cNvPr>
          <p:cNvSpPr/>
          <p:nvPr/>
        </p:nvSpPr>
        <p:spPr>
          <a:xfrm>
            <a:off x="1584959"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Vid02:What it’s like to be an electrician</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3076024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6970384" cy="543470"/>
          </a:xfrm>
        </p:spPr>
        <p:txBody>
          <a:bodyPr>
            <a:normAutofit fontScale="90000"/>
          </a:bodyPr>
          <a:lstStyle/>
          <a:p>
            <a:r>
              <a:rPr lang="en-GB" dirty="0"/>
              <a:t>Meet (insert name)- Construction Electrician </a:t>
            </a:r>
          </a:p>
        </p:txBody>
      </p:sp>
      <p:sp>
        <p:nvSpPr>
          <p:cNvPr id="15" name="Rectangle 14">
            <a:extLst>
              <a:ext uri="{FF2B5EF4-FFF2-40B4-BE49-F238E27FC236}">
                <a16:creationId xmlns:a16="http://schemas.microsoft.com/office/drawing/2014/main" id="{D9D927C8-C638-4B7B-A6D8-7A596DA77C35}"/>
              </a:ext>
            </a:extLst>
          </p:cNvPr>
          <p:cNvSpPr/>
          <p:nvPr/>
        </p:nvSpPr>
        <p:spPr>
          <a:xfrm>
            <a:off x="1584959"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Vid03:What it’s like to be an electrician </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3191609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7362270" cy="543470"/>
          </a:xfrm>
        </p:spPr>
        <p:txBody>
          <a:bodyPr>
            <a:normAutofit/>
          </a:bodyPr>
          <a:lstStyle/>
          <a:p>
            <a:r>
              <a:rPr lang="en-GB" dirty="0"/>
              <a:t>Meet (insert name)- Engineering Electrician </a:t>
            </a:r>
          </a:p>
        </p:txBody>
      </p:sp>
      <p:sp>
        <p:nvSpPr>
          <p:cNvPr id="15" name="Rectangle 14">
            <a:extLst>
              <a:ext uri="{FF2B5EF4-FFF2-40B4-BE49-F238E27FC236}">
                <a16:creationId xmlns:a16="http://schemas.microsoft.com/office/drawing/2014/main" id="{D9D927C8-C638-4B7B-A6D8-7A596DA77C35}"/>
              </a:ext>
            </a:extLst>
          </p:cNvPr>
          <p:cNvSpPr/>
          <p:nvPr/>
        </p:nvSpPr>
        <p:spPr>
          <a:xfrm>
            <a:off x="1593668"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Vid03:What it’s like to be an electrician</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3869300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2" y="283844"/>
            <a:ext cx="6613333" cy="543470"/>
          </a:xfrm>
        </p:spPr>
        <p:txBody>
          <a:bodyPr>
            <a:normAutofit fontScale="90000"/>
          </a:bodyPr>
          <a:lstStyle/>
          <a:p>
            <a:r>
              <a:rPr lang="en-GB" dirty="0"/>
              <a:t>Meet (insert name)- Residential Electrician </a:t>
            </a:r>
          </a:p>
        </p:txBody>
      </p:sp>
      <p:sp>
        <p:nvSpPr>
          <p:cNvPr id="15" name="Rectangle 14">
            <a:extLst>
              <a:ext uri="{FF2B5EF4-FFF2-40B4-BE49-F238E27FC236}">
                <a16:creationId xmlns:a16="http://schemas.microsoft.com/office/drawing/2014/main" id="{D9D927C8-C638-4B7B-A6D8-7A596DA77C35}"/>
              </a:ext>
            </a:extLst>
          </p:cNvPr>
          <p:cNvSpPr/>
          <p:nvPr/>
        </p:nvSpPr>
        <p:spPr>
          <a:xfrm>
            <a:off x="1584959"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Vid04:What it’s like to be an electrician</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3360591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6517538" cy="543470"/>
          </a:xfrm>
        </p:spPr>
        <p:txBody>
          <a:bodyPr>
            <a:normAutofit/>
          </a:bodyPr>
          <a:lstStyle/>
          <a:p>
            <a:r>
              <a:rPr lang="en-GB" dirty="0"/>
              <a:t>Meet (insert name)- Mining Electrician </a:t>
            </a:r>
          </a:p>
        </p:txBody>
      </p:sp>
      <p:sp>
        <p:nvSpPr>
          <p:cNvPr id="15" name="Rectangle 14">
            <a:extLst>
              <a:ext uri="{FF2B5EF4-FFF2-40B4-BE49-F238E27FC236}">
                <a16:creationId xmlns:a16="http://schemas.microsoft.com/office/drawing/2014/main" id="{D9D927C8-C638-4B7B-A6D8-7A596DA77C35}"/>
              </a:ext>
            </a:extLst>
          </p:cNvPr>
          <p:cNvSpPr/>
          <p:nvPr/>
        </p:nvSpPr>
        <p:spPr>
          <a:xfrm>
            <a:off x="1584959"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Vid05:What it’s like to be an electrician </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2075571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6909424" cy="543470"/>
          </a:xfrm>
        </p:spPr>
        <p:txBody>
          <a:bodyPr>
            <a:normAutofit fontScale="90000"/>
          </a:bodyPr>
          <a:lstStyle/>
          <a:p>
            <a:r>
              <a:rPr lang="en-GB" dirty="0"/>
              <a:t>Meet (insert name)- Line installer or repairer</a:t>
            </a:r>
          </a:p>
        </p:txBody>
      </p:sp>
      <p:sp>
        <p:nvSpPr>
          <p:cNvPr id="15" name="Rectangle 14">
            <a:extLst>
              <a:ext uri="{FF2B5EF4-FFF2-40B4-BE49-F238E27FC236}">
                <a16:creationId xmlns:a16="http://schemas.microsoft.com/office/drawing/2014/main" id="{D9D927C8-C638-4B7B-A6D8-7A596DA77C35}"/>
              </a:ext>
            </a:extLst>
          </p:cNvPr>
          <p:cNvSpPr/>
          <p:nvPr/>
        </p:nvSpPr>
        <p:spPr>
          <a:xfrm>
            <a:off x="1584959" y="1045028"/>
            <a:ext cx="6775270" cy="37533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Vid06:What it’s like to be an electrician </a:t>
            </a:r>
          </a:p>
        </p:txBody>
      </p:sp>
      <p:sp>
        <p:nvSpPr>
          <p:cNvPr id="18" name="Rectangle 17">
            <a:extLst>
              <a:ext uri="{FF2B5EF4-FFF2-40B4-BE49-F238E27FC236}">
                <a16:creationId xmlns:a16="http://schemas.microsoft.com/office/drawing/2014/main" id="{1E0132BA-540F-4181-B9D9-968D02FB9E7D}"/>
              </a:ext>
            </a:extLst>
          </p:cNvPr>
          <p:cNvSpPr/>
          <p:nvPr/>
        </p:nvSpPr>
        <p:spPr>
          <a:xfrm>
            <a:off x="8621484" y="4798424"/>
            <a:ext cx="1515293" cy="58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Back to </a:t>
            </a:r>
          </a:p>
          <a:p>
            <a:pPr algn="ctr"/>
            <a:r>
              <a:rPr lang="en-ZA" dirty="0"/>
              <a:t>main page</a:t>
            </a:r>
          </a:p>
        </p:txBody>
      </p:sp>
    </p:spTree>
    <p:custDataLst>
      <p:tags r:id="rId1"/>
    </p:custDataLst>
    <p:extLst>
      <p:ext uri="{BB962C8B-B14F-4D97-AF65-F5344CB8AC3E}">
        <p14:creationId xmlns:p14="http://schemas.microsoft.com/office/powerpoint/2010/main" val="1148555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Share your thoughts</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Which of the 6 specialisations was the most interesting to you and why?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5" name="Rectangle 14">
            <a:extLst>
              <a:ext uri="{FF2B5EF4-FFF2-40B4-BE49-F238E27FC236}">
                <a16:creationId xmlns:a16="http://schemas.microsoft.com/office/drawing/2014/main" id="{C5D6C7AC-3C1D-4FEF-AC1D-10A9EAE18433}"/>
              </a:ext>
            </a:extLst>
          </p:cNvPr>
          <p:cNvSpPr/>
          <p:nvPr/>
        </p:nvSpPr>
        <p:spPr>
          <a:xfrm>
            <a:off x="1210536" y="2815858"/>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Maintenance electrician</a:t>
            </a:r>
          </a:p>
          <a:p>
            <a:pPr algn="ctr"/>
            <a:r>
              <a:rPr lang="en-ZA" sz="1000" i="1" dirty="0"/>
              <a:t>(black woman )</a:t>
            </a:r>
          </a:p>
        </p:txBody>
      </p:sp>
      <p:sp>
        <p:nvSpPr>
          <p:cNvPr id="16" name="Rectangle 15">
            <a:extLst>
              <a:ext uri="{FF2B5EF4-FFF2-40B4-BE49-F238E27FC236}">
                <a16:creationId xmlns:a16="http://schemas.microsoft.com/office/drawing/2014/main" id="{C8C19A58-E5DB-4298-A9E5-AB245B223947}"/>
              </a:ext>
            </a:extLst>
          </p:cNvPr>
          <p:cNvSpPr/>
          <p:nvPr/>
        </p:nvSpPr>
        <p:spPr>
          <a:xfrm>
            <a:off x="2440343" y="2815857"/>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Construction electrician </a:t>
            </a:r>
          </a:p>
          <a:p>
            <a:pPr algn="ctr"/>
            <a:r>
              <a:rPr lang="en-ZA" sz="1000" i="1" dirty="0"/>
              <a:t>(coloured man)</a:t>
            </a:r>
          </a:p>
        </p:txBody>
      </p:sp>
      <p:sp>
        <p:nvSpPr>
          <p:cNvPr id="17" name="Rectangle 16">
            <a:extLst>
              <a:ext uri="{FF2B5EF4-FFF2-40B4-BE49-F238E27FC236}">
                <a16:creationId xmlns:a16="http://schemas.microsoft.com/office/drawing/2014/main" id="{300CBF43-5C27-4B14-839C-42838ED32911}"/>
              </a:ext>
            </a:extLst>
          </p:cNvPr>
          <p:cNvSpPr/>
          <p:nvPr/>
        </p:nvSpPr>
        <p:spPr>
          <a:xfrm>
            <a:off x="4916274" y="2815855"/>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Engineering electrician </a:t>
            </a:r>
          </a:p>
          <a:p>
            <a:pPr algn="ctr"/>
            <a:r>
              <a:rPr lang="en-ZA" sz="1000" i="1" dirty="0"/>
              <a:t>(Indian woman)</a:t>
            </a:r>
          </a:p>
        </p:txBody>
      </p:sp>
      <p:sp>
        <p:nvSpPr>
          <p:cNvPr id="18" name="Rectangle 17">
            <a:extLst>
              <a:ext uri="{FF2B5EF4-FFF2-40B4-BE49-F238E27FC236}">
                <a16:creationId xmlns:a16="http://schemas.microsoft.com/office/drawing/2014/main" id="{33F1AB5B-B81C-451C-B8BF-988CBDCA8559}"/>
              </a:ext>
            </a:extLst>
          </p:cNvPr>
          <p:cNvSpPr/>
          <p:nvPr/>
        </p:nvSpPr>
        <p:spPr>
          <a:xfrm>
            <a:off x="3670150" y="2815856"/>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 </a:t>
            </a:r>
          </a:p>
          <a:p>
            <a:pPr algn="ctr"/>
            <a:r>
              <a:rPr lang="en-ZA" sz="1000" dirty="0"/>
              <a:t>Residential electrician </a:t>
            </a:r>
          </a:p>
          <a:p>
            <a:pPr algn="ctr"/>
            <a:r>
              <a:rPr lang="en-ZA" sz="1000" i="1" dirty="0"/>
              <a:t>(white man)</a:t>
            </a:r>
          </a:p>
        </p:txBody>
      </p:sp>
      <p:sp>
        <p:nvSpPr>
          <p:cNvPr id="19" name="Rectangle 18">
            <a:extLst>
              <a:ext uri="{FF2B5EF4-FFF2-40B4-BE49-F238E27FC236}">
                <a16:creationId xmlns:a16="http://schemas.microsoft.com/office/drawing/2014/main" id="{26D56116-BB15-4A25-A696-D3CD83C490D5}"/>
              </a:ext>
            </a:extLst>
          </p:cNvPr>
          <p:cNvSpPr/>
          <p:nvPr/>
        </p:nvSpPr>
        <p:spPr>
          <a:xfrm>
            <a:off x="6162398" y="2815854"/>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 </a:t>
            </a:r>
          </a:p>
          <a:p>
            <a:pPr algn="ctr"/>
            <a:r>
              <a:rPr lang="en-ZA" sz="1000" dirty="0"/>
              <a:t>Mining electrician </a:t>
            </a:r>
          </a:p>
          <a:p>
            <a:pPr algn="ctr"/>
            <a:r>
              <a:rPr lang="en-ZA" sz="1000" i="1" dirty="0"/>
              <a:t>(coloured woman)</a:t>
            </a:r>
          </a:p>
        </p:txBody>
      </p:sp>
      <p:sp>
        <p:nvSpPr>
          <p:cNvPr id="20" name="Rectangle 19">
            <a:extLst>
              <a:ext uri="{FF2B5EF4-FFF2-40B4-BE49-F238E27FC236}">
                <a16:creationId xmlns:a16="http://schemas.microsoft.com/office/drawing/2014/main" id="{2BBA8077-54CF-49CB-A0A2-27EA36816C4A}"/>
              </a:ext>
            </a:extLst>
          </p:cNvPr>
          <p:cNvSpPr/>
          <p:nvPr/>
        </p:nvSpPr>
        <p:spPr>
          <a:xfrm>
            <a:off x="7408522" y="2810573"/>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Line installer or repairer</a:t>
            </a:r>
          </a:p>
          <a:p>
            <a:pPr algn="ctr"/>
            <a:r>
              <a:rPr lang="en-ZA" sz="1000" i="1" dirty="0"/>
              <a:t>(black man)</a:t>
            </a:r>
          </a:p>
        </p:txBody>
      </p:sp>
      <p:sp>
        <p:nvSpPr>
          <p:cNvPr id="2" name="Rectangle 1">
            <a:extLst>
              <a:ext uri="{FF2B5EF4-FFF2-40B4-BE49-F238E27FC236}">
                <a16:creationId xmlns:a16="http://schemas.microsoft.com/office/drawing/2014/main" id="{C726797E-F1AA-4545-8967-35D2C2156F16}"/>
              </a:ext>
            </a:extLst>
          </p:cNvPr>
          <p:cNvSpPr/>
          <p:nvPr/>
        </p:nvSpPr>
        <p:spPr>
          <a:xfrm>
            <a:off x="559754" y="3955946"/>
            <a:ext cx="8786948" cy="1312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Answer block</a:t>
            </a:r>
          </a:p>
        </p:txBody>
      </p:sp>
      <p:sp>
        <p:nvSpPr>
          <p:cNvPr id="11" name="Rectangle 10">
            <a:extLst>
              <a:ext uri="{FF2B5EF4-FFF2-40B4-BE49-F238E27FC236}">
                <a16:creationId xmlns:a16="http://schemas.microsoft.com/office/drawing/2014/main" id="{D81BCCF7-C0C5-4871-9B95-7F6A92CE4520}"/>
              </a:ext>
            </a:extLst>
          </p:cNvPr>
          <p:cNvSpPr/>
          <p:nvPr/>
        </p:nvSpPr>
        <p:spPr>
          <a:xfrm>
            <a:off x="992339" y="2061833"/>
            <a:ext cx="8611285" cy="461665"/>
          </a:xfrm>
          <a:prstGeom prst="rect">
            <a:avLst/>
          </a:prstGeom>
          <a:solidFill>
            <a:schemeClr val="tx2">
              <a:lumMod val="40000"/>
              <a:lumOff val="60000"/>
            </a:schemeClr>
          </a:solidFill>
        </p:spPr>
        <p:txBody>
          <a:bodyPr wrap="square">
            <a:spAutoFit/>
          </a:bodyPr>
          <a:lstStyle/>
          <a:p>
            <a:r>
              <a:rPr lang="en-GB" sz="2400" dirty="0"/>
              <a:t>Type your response in the block provided and click submit. </a:t>
            </a:r>
          </a:p>
        </p:txBody>
      </p:sp>
      <p:pic>
        <p:nvPicPr>
          <p:cNvPr id="12" name="Graphic 11" descr="User">
            <a:extLst>
              <a:ext uri="{FF2B5EF4-FFF2-40B4-BE49-F238E27FC236}">
                <a16:creationId xmlns:a16="http://schemas.microsoft.com/office/drawing/2014/main" id="{9BB9EFA6-37E1-43F4-B5EE-FD95D5A159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781" y="1898697"/>
            <a:ext cx="854046" cy="854046"/>
          </a:xfrm>
          <a:prstGeom prst="rect">
            <a:avLst/>
          </a:prstGeom>
        </p:spPr>
      </p:pic>
    </p:spTree>
    <p:custDataLst>
      <p:tags r:id="rId1"/>
    </p:custDataLst>
    <p:extLst>
      <p:ext uri="{BB962C8B-B14F-4D97-AF65-F5344CB8AC3E}">
        <p14:creationId xmlns:p14="http://schemas.microsoft.com/office/powerpoint/2010/main" val="3771049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Question 3</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In the videos, the electricians mentioned </a:t>
            </a:r>
            <a:r>
              <a:rPr lang="en-GB" b="1" dirty="0"/>
              <a:t>skills</a:t>
            </a:r>
            <a:r>
              <a:rPr lang="en-GB" dirty="0"/>
              <a:t> that electricians need to have. choose the ones you remember from this list: </a:t>
            </a:r>
          </a:p>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1113669" y="2752743"/>
            <a:ext cx="5240155" cy="27693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600" i="1" dirty="0"/>
              <a:t>Content Development Placeholder</a:t>
            </a:r>
          </a:p>
          <a:p>
            <a:pPr algn="ctr"/>
            <a:r>
              <a:rPr lang="en-ZA" sz="1600" i="1" dirty="0"/>
              <a:t>Insert skills/traits mentioned by 6 video interviewees.</a:t>
            </a:r>
          </a:p>
        </p:txBody>
      </p:sp>
      <p:sp>
        <p:nvSpPr>
          <p:cNvPr id="12" name="Rectangle 11">
            <a:extLst>
              <a:ext uri="{FF2B5EF4-FFF2-40B4-BE49-F238E27FC236}">
                <a16:creationId xmlns:a16="http://schemas.microsoft.com/office/drawing/2014/main" id="{D1A1F2AB-DACB-4B15-966A-99A814EF934D}"/>
              </a:ext>
            </a:extLst>
          </p:cNvPr>
          <p:cNvSpPr/>
          <p:nvPr/>
        </p:nvSpPr>
        <p:spPr>
          <a:xfrm>
            <a:off x="7154592" y="3148151"/>
            <a:ext cx="2784337" cy="18636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endParaRPr lang="en-ZA" sz="1000" i="1" dirty="0"/>
          </a:p>
          <a:p>
            <a:pPr algn="ctr"/>
            <a:r>
              <a:rPr lang="en-ZA" dirty="0"/>
              <a:t>Skills</a:t>
            </a:r>
          </a:p>
          <a:p>
            <a:pPr algn="ctr"/>
            <a:r>
              <a:rPr lang="en-ZA" dirty="0"/>
              <a:t>The learned capacity to carry out specific tasks.</a:t>
            </a:r>
          </a:p>
          <a:p>
            <a:pPr algn="ctr"/>
            <a:endParaRPr lang="en-ZA" dirty="0"/>
          </a:p>
          <a:p>
            <a:pPr algn="ctr"/>
            <a:endParaRPr lang="en-ZA" sz="1000" i="1" dirty="0"/>
          </a:p>
        </p:txBody>
      </p:sp>
      <p:sp>
        <p:nvSpPr>
          <p:cNvPr id="21" name="Rectangle 20">
            <a:extLst>
              <a:ext uri="{FF2B5EF4-FFF2-40B4-BE49-F238E27FC236}">
                <a16:creationId xmlns:a16="http://schemas.microsoft.com/office/drawing/2014/main" id="{38EC0AE6-C228-4654-97B9-25B34FF5E6F7}"/>
              </a:ext>
            </a:extLst>
          </p:cNvPr>
          <p:cNvSpPr/>
          <p:nvPr/>
        </p:nvSpPr>
        <p:spPr>
          <a:xfrm>
            <a:off x="7141485" y="1958157"/>
            <a:ext cx="2784337" cy="10013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2000" dirty="0"/>
              <a:t>Not sure what a skill is? Click here to find out</a:t>
            </a:r>
          </a:p>
        </p:txBody>
      </p:sp>
      <p:sp>
        <p:nvSpPr>
          <p:cNvPr id="7" name="Rectangle 6">
            <a:extLst>
              <a:ext uri="{FF2B5EF4-FFF2-40B4-BE49-F238E27FC236}">
                <a16:creationId xmlns:a16="http://schemas.microsoft.com/office/drawing/2014/main" id="{95F94E6B-819B-46CA-9F28-522E755575E3}"/>
              </a:ext>
            </a:extLst>
          </p:cNvPr>
          <p:cNvSpPr/>
          <p:nvPr/>
        </p:nvSpPr>
        <p:spPr>
          <a:xfrm>
            <a:off x="992340" y="2061833"/>
            <a:ext cx="5953584" cy="461665"/>
          </a:xfrm>
          <a:prstGeom prst="rect">
            <a:avLst/>
          </a:prstGeom>
          <a:solidFill>
            <a:schemeClr val="tx2">
              <a:lumMod val="40000"/>
              <a:lumOff val="60000"/>
            </a:schemeClr>
          </a:solidFill>
        </p:spPr>
        <p:txBody>
          <a:bodyPr wrap="square">
            <a:spAutoFit/>
          </a:bodyPr>
          <a:lstStyle/>
          <a:p>
            <a:r>
              <a:rPr lang="en-GB" sz="2400" dirty="0"/>
              <a:t>Check the skills you remember from this list.</a:t>
            </a:r>
          </a:p>
        </p:txBody>
      </p:sp>
      <p:pic>
        <p:nvPicPr>
          <p:cNvPr id="8" name="Graphic 7" descr="User">
            <a:extLst>
              <a:ext uri="{FF2B5EF4-FFF2-40B4-BE49-F238E27FC236}">
                <a16:creationId xmlns:a16="http://schemas.microsoft.com/office/drawing/2014/main" id="{C3FC79E0-9D79-410A-B3D8-140C8939BC9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781" y="1898697"/>
            <a:ext cx="854046" cy="854046"/>
          </a:xfrm>
          <a:prstGeom prst="rect">
            <a:avLst/>
          </a:prstGeom>
        </p:spPr>
      </p:pic>
    </p:spTree>
    <p:custDataLst>
      <p:tags r:id="rId1"/>
    </p:custDataLst>
    <p:extLst>
      <p:ext uri="{BB962C8B-B14F-4D97-AF65-F5344CB8AC3E}">
        <p14:creationId xmlns:p14="http://schemas.microsoft.com/office/powerpoint/2010/main" val="1152498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Question 4</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Do you have the right </a:t>
            </a:r>
            <a:r>
              <a:rPr lang="en-GB" b="1" dirty="0"/>
              <a:t>skills</a:t>
            </a:r>
            <a:r>
              <a:rPr lang="en-GB" dirty="0"/>
              <a:t> to be an electrician?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7265354" y="2516780"/>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5" name="Rectangle 4">
            <a:extLst>
              <a:ext uri="{FF2B5EF4-FFF2-40B4-BE49-F238E27FC236}">
                <a16:creationId xmlns:a16="http://schemas.microsoft.com/office/drawing/2014/main" id="{F0CAD364-32A8-4A37-896F-88EC3A1CE481}"/>
              </a:ext>
            </a:extLst>
          </p:cNvPr>
          <p:cNvSpPr/>
          <p:nvPr/>
        </p:nvSpPr>
        <p:spPr>
          <a:xfrm>
            <a:off x="7265353" y="3174276"/>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7" name="Rectangle 6">
            <a:extLst>
              <a:ext uri="{FF2B5EF4-FFF2-40B4-BE49-F238E27FC236}">
                <a16:creationId xmlns:a16="http://schemas.microsoft.com/office/drawing/2014/main" id="{B773C7EA-85CB-4ADA-BF81-98049A317F38}"/>
              </a:ext>
            </a:extLst>
          </p:cNvPr>
          <p:cNvSpPr/>
          <p:nvPr/>
        </p:nvSpPr>
        <p:spPr>
          <a:xfrm>
            <a:off x="7265354" y="3831772"/>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8" name="Rectangle 7">
            <a:extLst>
              <a:ext uri="{FF2B5EF4-FFF2-40B4-BE49-F238E27FC236}">
                <a16:creationId xmlns:a16="http://schemas.microsoft.com/office/drawing/2014/main" id="{C90FB1D2-3C92-4B61-AB4A-EBD91F4FB3CC}"/>
              </a:ext>
            </a:extLst>
          </p:cNvPr>
          <p:cNvSpPr/>
          <p:nvPr/>
        </p:nvSpPr>
        <p:spPr>
          <a:xfrm>
            <a:off x="7265354" y="4489268"/>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9" name="Rectangle 8">
            <a:extLst>
              <a:ext uri="{FF2B5EF4-FFF2-40B4-BE49-F238E27FC236}">
                <a16:creationId xmlns:a16="http://schemas.microsoft.com/office/drawing/2014/main" id="{551476BA-08F2-4879-9B63-C255248452A1}"/>
              </a:ext>
            </a:extLst>
          </p:cNvPr>
          <p:cNvSpPr/>
          <p:nvPr/>
        </p:nvSpPr>
        <p:spPr>
          <a:xfrm>
            <a:off x="7265352" y="5146764"/>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10" name="Rectangle 9">
            <a:extLst>
              <a:ext uri="{FF2B5EF4-FFF2-40B4-BE49-F238E27FC236}">
                <a16:creationId xmlns:a16="http://schemas.microsoft.com/office/drawing/2014/main" id="{CF11CB00-4C94-4E19-A001-3E859A59E706}"/>
              </a:ext>
            </a:extLst>
          </p:cNvPr>
          <p:cNvSpPr/>
          <p:nvPr/>
        </p:nvSpPr>
        <p:spPr>
          <a:xfrm>
            <a:off x="7265354" y="1886952"/>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a:t>
            </a:r>
          </a:p>
        </p:txBody>
      </p:sp>
      <p:sp>
        <p:nvSpPr>
          <p:cNvPr id="12" name="Rectangle 11">
            <a:extLst>
              <a:ext uri="{FF2B5EF4-FFF2-40B4-BE49-F238E27FC236}">
                <a16:creationId xmlns:a16="http://schemas.microsoft.com/office/drawing/2014/main" id="{FFC83DF5-3293-4CE2-A7AF-F768455CA8AD}"/>
              </a:ext>
            </a:extLst>
          </p:cNvPr>
          <p:cNvSpPr/>
          <p:nvPr/>
        </p:nvSpPr>
        <p:spPr>
          <a:xfrm>
            <a:off x="1687512" y="2500902"/>
            <a:ext cx="2784337" cy="2090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2400" i="1" dirty="0">
                <a:solidFill>
                  <a:schemeClr val="tx1"/>
                </a:solidFill>
              </a:rPr>
              <a:t>These are the skills</a:t>
            </a:r>
          </a:p>
          <a:p>
            <a:pPr algn="ctr"/>
            <a:r>
              <a:rPr lang="en-ZA" sz="2400" i="1" dirty="0">
                <a:solidFill>
                  <a:schemeClr val="tx1"/>
                </a:solidFill>
              </a:rPr>
              <a:t> I already have</a:t>
            </a:r>
          </a:p>
        </p:txBody>
      </p:sp>
      <p:sp>
        <p:nvSpPr>
          <p:cNvPr id="14" name="Rectangle 13">
            <a:extLst>
              <a:ext uri="{FF2B5EF4-FFF2-40B4-BE49-F238E27FC236}">
                <a16:creationId xmlns:a16="http://schemas.microsoft.com/office/drawing/2014/main" id="{E822FBDD-7F5E-4EB6-A7FA-5FDE6A68B673}"/>
              </a:ext>
            </a:extLst>
          </p:cNvPr>
          <p:cNvSpPr/>
          <p:nvPr/>
        </p:nvSpPr>
        <p:spPr>
          <a:xfrm>
            <a:off x="992340" y="1529597"/>
            <a:ext cx="5953584" cy="830997"/>
          </a:xfrm>
          <a:prstGeom prst="rect">
            <a:avLst/>
          </a:prstGeom>
          <a:solidFill>
            <a:schemeClr val="tx2">
              <a:lumMod val="40000"/>
              <a:lumOff val="60000"/>
            </a:schemeClr>
          </a:solidFill>
        </p:spPr>
        <p:txBody>
          <a:bodyPr wrap="square">
            <a:spAutoFit/>
          </a:bodyPr>
          <a:lstStyle/>
          <a:p>
            <a:r>
              <a:rPr lang="en-GB" sz="2400" dirty="0"/>
              <a:t>Drag and drop the skills you think you already have in the box below.</a:t>
            </a:r>
          </a:p>
        </p:txBody>
      </p:sp>
      <p:pic>
        <p:nvPicPr>
          <p:cNvPr id="15" name="Graphic 14" descr="User">
            <a:extLst>
              <a:ext uri="{FF2B5EF4-FFF2-40B4-BE49-F238E27FC236}">
                <a16:creationId xmlns:a16="http://schemas.microsoft.com/office/drawing/2014/main" id="{00A3EC43-168C-42FA-A857-18BB00F995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781" y="1366461"/>
            <a:ext cx="854046" cy="854046"/>
          </a:xfrm>
          <a:prstGeom prst="rect">
            <a:avLst/>
          </a:prstGeom>
        </p:spPr>
      </p:pic>
    </p:spTree>
    <p:custDataLst>
      <p:tags r:id="rId1"/>
    </p:custDataLst>
    <p:extLst>
      <p:ext uri="{BB962C8B-B14F-4D97-AF65-F5344CB8AC3E}">
        <p14:creationId xmlns:p14="http://schemas.microsoft.com/office/powerpoint/2010/main" val="54565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D82FD-09FF-42B5-87EB-28A3227F9BED}"/>
              </a:ext>
            </a:extLst>
          </p:cNvPr>
          <p:cNvSpPr>
            <a:spLocks noGrp="1"/>
          </p:cNvSpPr>
          <p:nvPr>
            <p:ph type="title"/>
          </p:nvPr>
        </p:nvSpPr>
        <p:spPr>
          <a:xfrm>
            <a:off x="625578" y="104225"/>
            <a:ext cx="8831461" cy="1113227"/>
          </a:xfrm>
        </p:spPr>
        <p:txBody>
          <a:bodyPr/>
          <a:lstStyle/>
          <a:p>
            <a:r>
              <a:rPr lang="en-ZA" dirty="0"/>
              <a:t>Introduction </a:t>
            </a:r>
          </a:p>
        </p:txBody>
      </p:sp>
      <p:sp>
        <p:nvSpPr>
          <p:cNvPr id="3" name="Content Placeholder 2">
            <a:extLst>
              <a:ext uri="{FF2B5EF4-FFF2-40B4-BE49-F238E27FC236}">
                <a16:creationId xmlns:a16="http://schemas.microsoft.com/office/drawing/2014/main" id="{3885F7C1-5990-45AC-A8C6-1D2D1F3667A2}"/>
              </a:ext>
            </a:extLst>
          </p:cNvPr>
          <p:cNvSpPr>
            <a:spLocks noGrp="1"/>
          </p:cNvSpPr>
          <p:nvPr>
            <p:ph idx="1"/>
          </p:nvPr>
        </p:nvSpPr>
        <p:spPr>
          <a:xfrm>
            <a:off x="625579" y="1052566"/>
            <a:ext cx="8831461" cy="3654318"/>
          </a:xfrm>
        </p:spPr>
        <p:txBody>
          <a:bodyPr/>
          <a:lstStyle/>
          <a:p>
            <a:pPr marL="0" indent="0">
              <a:buNone/>
            </a:pPr>
            <a:r>
              <a:rPr lang="en-ZA" dirty="0"/>
              <a:t>Welcome, you’ve taken the first step to learning all about electricity and the people who work with it. So, what is the big deal about electricity? Why do we even need it in society? </a:t>
            </a:r>
          </a:p>
        </p:txBody>
      </p:sp>
      <p:sp>
        <p:nvSpPr>
          <p:cNvPr id="4" name="Rectangle 3">
            <a:extLst>
              <a:ext uri="{FF2B5EF4-FFF2-40B4-BE49-F238E27FC236}">
                <a16:creationId xmlns:a16="http://schemas.microsoft.com/office/drawing/2014/main" id="{5F6545A8-BAF0-4F3B-9FC2-5B02B2B335C7}"/>
              </a:ext>
            </a:extLst>
          </p:cNvPr>
          <p:cNvSpPr/>
          <p:nvPr/>
        </p:nvSpPr>
        <p:spPr>
          <a:xfrm>
            <a:off x="1140384" y="2304312"/>
            <a:ext cx="8316655" cy="461665"/>
          </a:xfrm>
          <a:prstGeom prst="rect">
            <a:avLst/>
          </a:prstGeom>
          <a:solidFill>
            <a:schemeClr val="tx2">
              <a:lumMod val="40000"/>
              <a:lumOff val="60000"/>
            </a:schemeClr>
          </a:solidFill>
        </p:spPr>
        <p:txBody>
          <a:bodyPr wrap="square">
            <a:spAutoFit/>
          </a:bodyPr>
          <a:lstStyle/>
          <a:p>
            <a:r>
              <a:rPr lang="en-GB" sz="2400" dirty="0"/>
              <a:t>Click on the video below for more information.   </a:t>
            </a:r>
          </a:p>
        </p:txBody>
      </p:sp>
      <p:pic>
        <p:nvPicPr>
          <p:cNvPr id="5" name="Graphic 4" descr="User">
            <a:extLst>
              <a:ext uri="{FF2B5EF4-FFF2-40B4-BE49-F238E27FC236}">
                <a16:creationId xmlns:a16="http://schemas.microsoft.com/office/drawing/2014/main" id="{95153BAC-9F32-47F6-8329-C9CA3213637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1826" y="2141176"/>
            <a:ext cx="854046" cy="854046"/>
          </a:xfrm>
          <a:prstGeom prst="rect">
            <a:avLst/>
          </a:prstGeom>
        </p:spPr>
      </p:pic>
      <p:sp>
        <p:nvSpPr>
          <p:cNvPr id="8" name="Rectangle 7">
            <a:extLst>
              <a:ext uri="{FF2B5EF4-FFF2-40B4-BE49-F238E27FC236}">
                <a16:creationId xmlns:a16="http://schemas.microsoft.com/office/drawing/2014/main" id="{8910268A-D4A6-4CBD-A034-EB176ACF188B}"/>
              </a:ext>
            </a:extLst>
          </p:cNvPr>
          <p:cNvSpPr/>
          <p:nvPr/>
        </p:nvSpPr>
        <p:spPr>
          <a:xfrm>
            <a:off x="1140384" y="3307158"/>
            <a:ext cx="3559933" cy="21855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Vid01:Importance of </a:t>
            </a:r>
            <a:r>
              <a:rPr lang="en-ZA" dirty="0" err="1"/>
              <a:t>electricy</a:t>
            </a:r>
            <a:r>
              <a:rPr lang="en-ZA" dirty="0"/>
              <a:t> in society. </a:t>
            </a:r>
          </a:p>
        </p:txBody>
      </p:sp>
    </p:spTree>
    <p:custDataLst>
      <p:tags r:id="rId1"/>
    </p:custDataLst>
    <p:extLst>
      <p:ext uri="{BB962C8B-B14F-4D97-AF65-F5344CB8AC3E}">
        <p14:creationId xmlns:p14="http://schemas.microsoft.com/office/powerpoint/2010/main" val="1347404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Question 5</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In the videos, the electricians mentioned </a:t>
            </a:r>
            <a:r>
              <a:rPr lang="en-GB" b="1" dirty="0"/>
              <a:t>personality traits </a:t>
            </a:r>
            <a:r>
              <a:rPr lang="en-GB" dirty="0"/>
              <a:t>that electricians need to have.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1007827" y="2752743"/>
            <a:ext cx="4718455" cy="25152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600" i="1" dirty="0"/>
              <a:t>Content Development Placeholder</a:t>
            </a:r>
          </a:p>
          <a:p>
            <a:pPr algn="ctr"/>
            <a:r>
              <a:rPr lang="en-ZA" sz="1600" i="1" dirty="0"/>
              <a:t>Insert skills/traits mentioned by 6 video interviewees.</a:t>
            </a:r>
          </a:p>
        </p:txBody>
      </p:sp>
      <p:sp>
        <p:nvSpPr>
          <p:cNvPr id="12" name="Rectangle 11">
            <a:extLst>
              <a:ext uri="{FF2B5EF4-FFF2-40B4-BE49-F238E27FC236}">
                <a16:creationId xmlns:a16="http://schemas.microsoft.com/office/drawing/2014/main" id="{D1A1F2AB-DACB-4B15-966A-99A814EF934D}"/>
              </a:ext>
            </a:extLst>
          </p:cNvPr>
          <p:cNvSpPr/>
          <p:nvPr/>
        </p:nvSpPr>
        <p:spPr>
          <a:xfrm>
            <a:off x="7154592" y="3148151"/>
            <a:ext cx="2784337" cy="18636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endParaRPr lang="en-ZA" sz="1000" i="1" dirty="0"/>
          </a:p>
          <a:p>
            <a:pPr algn="ctr"/>
            <a:r>
              <a:rPr lang="en-ZA" dirty="0"/>
              <a:t>Personality trait</a:t>
            </a:r>
          </a:p>
          <a:p>
            <a:pPr algn="ctr"/>
            <a:r>
              <a:rPr lang="en-ZA" dirty="0"/>
              <a:t>They are your habitual patterns of behaviour, temperament and emotion. </a:t>
            </a:r>
            <a:endParaRPr lang="en-ZA" sz="1000" i="1" dirty="0"/>
          </a:p>
          <a:p>
            <a:pPr algn="ctr"/>
            <a:endParaRPr lang="en-ZA" dirty="0"/>
          </a:p>
          <a:p>
            <a:pPr algn="ctr"/>
            <a:endParaRPr lang="en-ZA" sz="1000" i="1" dirty="0"/>
          </a:p>
        </p:txBody>
      </p:sp>
      <p:sp>
        <p:nvSpPr>
          <p:cNvPr id="21" name="Rectangle 20">
            <a:extLst>
              <a:ext uri="{FF2B5EF4-FFF2-40B4-BE49-F238E27FC236}">
                <a16:creationId xmlns:a16="http://schemas.microsoft.com/office/drawing/2014/main" id="{38EC0AE6-C228-4654-97B9-25B34FF5E6F7}"/>
              </a:ext>
            </a:extLst>
          </p:cNvPr>
          <p:cNvSpPr/>
          <p:nvPr/>
        </p:nvSpPr>
        <p:spPr>
          <a:xfrm>
            <a:off x="7141485" y="1958157"/>
            <a:ext cx="2784337" cy="10013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2000" i="1" dirty="0"/>
              <a:t>Not sure what a personality trait is? Click here to find out</a:t>
            </a:r>
          </a:p>
        </p:txBody>
      </p:sp>
      <p:sp>
        <p:nvSpPr>
          <p:cNvPr id="7" name="Rectangle 6">
            <a:extLst>
              <a:ext uri="{FF2B5EF4-FFF2-40B4-BE49-F238E27FC236}">
                <a16:creationId xmlns:a16="http://schemas.microsoft.com/office/drawing/2014/main" id="{67AC59F1-B2FF-4336-8160-A14FDC72D3B6}"/>
              </a:ext>
            </a:extLst>
          </p:cNvPr>
          <p:cNvSpPr/>
          <p:nvPr/>
        </p:nvSpPr>
        <p:spPr>
          <a:xfrm>
            <a:off x="992340" y="2061833"/>
            <a:ext cx="5953584" cy="461665"/>
          </a:xfrm>
          <a:prstGeom prst="rect">
            <a:avLst/>
          </a:prstGeom>
          <a:solidFill>
            <a:schemeClr val="tx2">
              <a:lumMod val="40000"/>
              <a:lumOff val="60000"/>
            </a:schemeClr>
          </a:solidFill>
        </p:spPr>
        <p:txBody>
          <a:bodyPr wrap="square">
            <a:spAutoFit/>
          </a:bodyPr>
          <a:lstStyle/>
          <a:p>
            <a:r>
              <a:rPr lang="en-GB" sz="2400" dirty="0"/>
              <a:t>Tick the traits you remember from this list.</a:t>
            </a:r>
          </a:p>
        </p:txBody>
      </p:sp>
      <p:pic>
        <p:nvPicPr>
          <p:cNvPr id="8" name="Graphic 7" descr="User">
            <a:extLst>
              <a:ext uri="{FF2B5EF4-FFF2-40B4-BE49-F238E27FC236}">
                <a16:creationId xmlns:a16="http://schemas.microsoft.com/office/drawing/2014/main" id="{528D34CF-ED7E-4DEA-BF23-00083203CE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781" y="1898697"/>
            <a:ext cx="854046" cy="854046"/>
          </a:xfrm>
          <a:prstGeom prst="rect">
            <a:avLst/>
          </a:prstGeom>
        </p:spPr>
      </p:pic>
    </p:spTree>
    <p:custDataLst>
      <p:tags r:id="rId1"/>
    </p:custDataLst>
    <p:extLst>
      <p:ext uri="{BB962C8B-B14F-4D97-AF65-F5344CB8AC3E}">
        <p14:creationId xmlns:p14="http://schemas.microsoft.com/office/powerpoint/2010/main" val="3228781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Question 6</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Do you have the right </a:t>
            </a:r>
            <a:r>
              <a:rPr lang="en-GB" b="1" dirty="0"/>
              <a:t>personality traits </a:t>
            </a:r>
            <a:r>
              <a:rPr lang="en-GB" dirty="0"/>
              <a:t>to be an electrician? </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7265354" y="2516780"/>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5" name="Rectangle 4">
            <a:extLst>
              <a:ext uri="{FF2B5EF4-FFF2-40B4-BE49-F238E27FC236}">
                <a16:creationId xmlns:a16="http://schemas.microsoft.com/office/drawing/2014/main" id="{F0CAD364-32A8-4A37-896F-88EC3A1CE481}"/>
              </a:ext>
            </a:extLst>
          </p:cNvPr>
          <p:cNvSpPr/>
          <p:nvPr/>
        </p:nvSpPr>
        <p:spPr>
          <a:xfrm>
            <a:off x="7265353" y="3174276"/>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7" name="Rectangle 6">
            <a:extLst>
              <a:ext uri="{FF2B5EF4-FFF2-40B4-BE49-F238E27FC236}">
                <a16:creationId xmlns:a16="http://schemas.microsoft.com/office/drawing/2014/main" id="{B773C7EA-85CB-4ADA-BF81-98049A317F38}"/>
              </a:ext>
            </a:extLst>
          </p:cNvPr>
          <p:cNvSpPr/>
          <p:nvPr/>
        </p:nvSpPr>
        <p:spPr>
          <a:xfrm>
            <a:off x="7265354" y="3831772"/>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8" name="Rectangle 7">
            <a:extLst>
              <a:ext uri="{FF2B5EF4-FFF2-40B4-BE49-F238E27FC236}">
                <a16:creationId xmlns:a16="http://schemas.microsoft.com/office/drawing/2014/main" id="{C90FB1D2-3C92-4B61-AB4A-EBD91F4FB3CC}"/>
              </a:ext>
            </a:extLst>
          </p:cNvPr>
          <p:cNvSpPr/>
          <p:nvPr/>
        </p:nvSpPr>
        <p:spPr>
          <a:xfrm>
            <a:off x="7265354" y="4489268"/>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9" name="Rectangle 8">
            <a:extLst>
              <a:ext uri="{FF2B5EF4-FFF2-40B4-BE49-F238E27FC236}">
                <a16:creationId xmlns:a16="http://schemas.microsoft.com/office/drawing/2014/main" id="{551476BA-08F2-4879-9B63-C255248452A1}"/>
              </a:ext>
            </a:extLst>
          </p:cNvPr>
          <p:cNvSpPr/>
          <p:nvPr/>
        </p:nvSpPr>
        <p:spPr>
          <a:xfrm>
            <a:off x="7265352" y="5146764"/>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10" name="Rectangle 9">
            <a:extLst>
              <a:ext uri="{FF2B5EF4-FFF2-40B4-BE49-F238E27FC236}">
                <a16:creationId xmlns:a16="http://schemas.microsoft.com/office/drawing/2014/main" id="{CF11CB00-4C94-4E19-A001-3E859A59E706}"/>
              </a:ext>
            </a:extLst>
          </p:cNvPr>
          <p:cNvSpPr/>
          <p:nvPr/>
        </p:nvSpPr>
        <p:spPr>
          <a:xfrm>
            <a:off x="7265354" y="1886952"/>
            <a:ext cx="2784337" cy="505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trait</a:t>
            </a:r>
          </a:p>
        </p:txBody>
      </p:sp>
      <p:sp>
        <p:nvSpPr>
          <p:cNvPr id="12" name="Rectangle 11">
            <a:extLst>
              <a:ext uri="{FF2B5EF4-FFF2-40B4-BE49-F238E27FC236}">
                <a16:creationId xmlns:a16="http://schemas.microsoft.com/office/drawing/2014/main" id="{FFC83DF5-3293-4CE2-A7AF-F768455CA8AD}"/>
              </a:ext>
            </a:extLst>
          </p:cNvPr>
          <p:cNvSpPr/>
          <p:nvPr/>
        </p:nvSpPr>
        <p:spPr>
          <a:xfrm>
            <a:off x="1687512" y="2500902"/>
            <a:ext cx="2784337" cy="2090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2400" i="1" dirty="0">
                <a:solidFill>
                  <a:schemeClr val="tx1"/>
                </a:solidFill>
              </a:rPr>
              <a:t>These are the personality traits I already have</a:t>
            </a:r>
          </a:p>
        </p:txBody>
      </p:sp>
      <p:sp>
        <p:nvSpPr>
          <p:cNvPr id="14" name="Rectangle 13">
            <a:extLst>
              <a:ext uri="{FF2B5EF4-FFF2-40B4-BE49-F238E27FC236}">
                <a16:creationId xmlns:a16="http://schemas.microsoft.com/office/drawing/2014/main" id="{3A42A61B-06C2-4ECF-80E0-64ADB0E5D6F1}"/>
              </a:ext>
            </a:extLst>
          </p:cNvPr>
          <p:cNvSpPr/>
          <p:nvPr/>
        </p:nvSpPr>
        <p:spPr>
          <a:xfrm>
            <a:off x="992340" y="1529597"/>
            <a:ext cx="5953584" cy="830997"/>
          </a:xfrm>
          <a:prstGeom prst="rect">
            <a:avLst/>
          </a:prstGeom>
          <a:solidFill>
            <a:schemeClr val="tx2">
              <a:lumMod val="40000"/>
              <a:lumOff val="60000"/>
            </a:schemeClr>
          </a:solidFill>
        </p:spPr>
        <p:txBody>
          <a:bodyPr wrap="square">
            <a:spAutoFit/>
          </a:bodyPr>
          <a:lstStyle/>
          <a:p>
            <a:r>
              <a:rPr lang="en-GB" sz="2400" dirty="0"/>
              <a:t>Drag and drop the skills you think you already have in the box below.</a:t>
            </a:r>
          </a:p>
        </p:txBody>
      </p:sp>
      <p:pic>
        <p:nvPicPr>
          <p:cNvPr id="15" name="Graphic 14" descr="User">
            <a:extLst>
              <a:ext uri="{FF2B5EF4-FFF2-40B4-BE49-F238E27FC236}">
                <a16:creationId xmlns:a16="http://schemas.microsoft.com/office/drawing/2014/main" id="{A562BDA1-4F14-4EDF-B105-1907E635F9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781" y="1366461"/>
            <a:ext cx="854046" cy="854046"/>
          </a:xfrm>
          <a:prstGeom prst="rect">
            <a:avLst/>
          </a:prstGeom>
        </p:spPr>
      </p:pic>
    </p:spTree>
    <p:custDataLst>
      <p:tags r:id="rId1"/>
    </p:custDataLst>
    <p:extLst>
      <p:ext uri="{BB962C8B-B14F-4D97-AF65-F5344CB8AC3E}">
        <p14:creationId xmlns:p14="http://schemas.microsoft.com/office/powerpoint/2010/main" val="1504854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Summary of skills and traits</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Here is the list of the skills and personality traits that the working electricians identified: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Now that you know a bit more about what electricians do, are you ready to learn more?</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524919" y="1893027"/>
            <a:ext cx="2784337" cy="19853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 insert once videos are completed </a:t>
            </a:r>
          </a:p>
        </p:txBody>
      </p:sp>
      <p:sp>
        <p:nvSpPr>
          <p:cNvPr id="5" name="Rectangle 4">
            <a:extLst>
              <a:ext uri="{FF2B5EF4-FFF2-40B4-BE49-F238E27FC236}">
                <a16:creationId xmlns:a16="http://schemas.microsoft.com/office/drawing/2014/main" id="{86779DB7-6DA2-4FBE-A8BC-4476CDAC4F1D}"/>
              </a:ext>
            </a:extLst>
          </p:cNvPr>
          <p:cNvSpPr/>
          <p:nvPr/>
        </p:nvSpPr>
        <p:spPr>
          <a:xfrm>
            <a:off x="3577273" y="1893027"/>
            <a:ext cx="2784337" cy="19853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personality traits-insert once videos are completed. </a:t>
            </a:r>
          </a:p>
        </p:txBody>
      </p:sp>
    </p:spTree>
    <p:custDataLst>
      <p:tags r:id="rId1"/>
    </p:custDataLst>
    <p:extLst>
      <p:ext uri="{BB962C8B-B14F-4D97-AF65-F5344CB8AC3E}">
        <p14:creationId xmlns:p14="http://schemas.microsoft.com/office/powerpoint/2010/main" val="104895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58B65E-42EA-46BB-A892-7B97DB5D6F4C}"/>
              </a:ext>
            </a:extLst>
          </p:cNvPr>
          <p:cNvSpPr>
            <a:spLocks noGrp="1"/>
          </p:cNvSpPr>
          <p:nvPr>
            <p:ph type="title"/>
          </p:nvPr>
        </p:nvSpPr>
        <p:spPr>
          <a:xfrm>
            <a:off x="301273" y="283844"/>
            <a:ext cx="5333173" cy="543470"/>
          </a:xfrm>
        </p:spPr>
        <p:txBody>
          <a:bodyPr>
            <a:normAutofit/>
          </a:bodyPr>
          <a:lstStyle/>
          <a:p>
            <a:r>
              <a:rPr lang="en-GB" dirty="0"/>
              <a:t>Summary of skills and traits</a:t>
            </a:r>
          </a:p>
        </p:txBody>
      </p:sp>
      <p:sp>
        <p:nvSpPr>
          <p:cNvPr id="13" name="Content Placeholder 2">
            <a:extLst>
              <a:ext uri="{FF2B5EF4-FFF2-40B4-BE49-F238E27FC236}">
                <a16:creationId xmlns:a16="http://schemas.microsoft.com/office/drawing/2014/main" id="{060E0398-93C7-44FD-8268-268D8BADB846}"/>
              </a:ext>
            </a:extLst>
          </p:cNvPr>
          <p:cNvSpPr>
            <a:spLocks noGrp="1"/>
          </p:cNvSpPr>
          <p:nvPr>
            <p:ph idx="1"/>
          </p:nvPr>
        </p:nvSpPr>
        <p:spPr>
          <a:xfrm>
            <a:off x="402999" y="1007292"/>
            <a:ext cx="9276622" cy="937804"/>
          </a:xfrm>
        </p:spPr>
        <p:txBody>
          <a:bodyPr>
            <a:noAutofit/>
          </a:bodyPr>
          <a:lstStyle/>
          <a:p>
            <a:pPr marL="0" indent="0">
              <a:buNone/>
            </a:pPr>
            <a:r>
              <a:rPr lang="en-GB" dirty="0"/>
              <a:t>Here is the list of the skills and personality traits that the working electricians identified: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The final thing you are going to do is a quick quiz. Click on the button below to get started. </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D3646E37-7542-4773-B3E8-80BC9CEDEF7C}"/>
              </a:ext>
            </a:extLst>
          </p:cNvPr>
          <p:cNvSpPr/>
          <p:nvPr/>
        </p:nvSpPr>
        <p:spPr>
          <a:xfrm>
            <a:off x="524919" y="1893027"/>
            <a:ext cx="2784337" cy="19853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skills- insert once videos are completed </a:t>
            </a:r>
          </a:p>
        </p:txBody>
      </p:sp>
      <p:sp>
        <p:nvSpPr>
          <p:cNvPr id="5" name="Rectangle 4">
            <a:extLst>
              <a:ext uri="{FF2B5EF4-FFF2-40B4-BE49-F238E27FC236}">
                <a16:creationId xmlns:a16="http://schemas.microsoft.com/office/drawing/2014/main" id="{86779DB7-6DA2-4FBE-A8BC-4476CDAC4F1D}"/>
              </a:ext>
            </a:extLst>
          </p:cNvPr>
          <p:cNvSpPr/>
          <p:nvPr/>
        </p:nvSpPr>
        <p:spPr>
          <a:xfrm>
            <a:off x="3577273" y="1893027"/>
            <a:ext cx="2784337" cy="19853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i="1" dirty="0"/>
              <a:t>Placeholder personality traits-insert once videos are completed. </a:t>
            </a:r>
          </a:p>
        </p:txBody>
      </p:sp>
      <p:sp>
        <p:nvSpPr>
          <p:cNvPr id="2" name="Rectangle 1">
            <a:extLst>
              <a:ext uri="{FF2B5EF4-FFF2-40B4-BE49-F238E27FC236}">
                <a16:creationId xmlns:a16="http://schemas.microsoft.com/office/drawing/2014/main" id="{EBC4DF1F-E1B5-4303-ADC3-56EE52C6E31D}"/>
              </a:ext>
            </a:extLst>
          </p:cNvPr>
          <p:cNvSpPr/>
          <p:nvPr/>
        </p:nvSpPr>
        <p:spPr>
          <a:xfrm>
            <a:off x="3309256" y="5037826"/>
            <a:ext cx="1961484"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Take quiz</a:t>
            </a:r>
          </a:p>
        </p:txBody>
      </p:sp>
    </p:spTree>
    <p:custDataLst>
      <p:tags r:id="rId1"/>
    </p:custDataLst>
    <p:extLst>
      <p:ext uri="{BB962C8B-B14F-4D97-AF65-F5344CB8AC3E}">
        <p14:creationId xmlns:p14="http://schemas.microsoft.com/office/powerpoint/2010/main" val="4213740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Quiz</a:t>
            </a:r>
          </a:p>
        </p:txBody>
      </p:sp>
      <p:sp>
        <p:nvSpPr>
          <p:cNvPr id="3" name="Subtitle 2"/>
          <p:cNvSpPr>
            <a:spLocks noGrp="1"/>
          </p:cNvSpPr>
          <p:nvPr>
            <p:ph type="subTitle" idx="1"/>
          </p:nvPr>
        </p:nvSpPr>
        <p:spPr/>
        <p:txBody>
          <a:bodyPr>
            <a:normAutofit lnSpcReduction="10000"/>
          </a:bodyPr>
          <a:lstStyle/>
          <a:p>
            <a:r>
              <a:rPr lang="en-GB" dirty="0"/>
              <a:t>This quiz is out of 25 marks. </a:t>
            </a:r>
          </a:p>
          <a:p>
            <a:r>
              <a:rPr lang="en-GB"/>
              <a:t> </a:t>
            </a:r>
            <a:r>
              <a:rPr lang="en-GB" dirty="0"/>
              <a:t>You need to get </a:t>
            </a:r>
            <a:r>
              <a:rPr lang="en-GB"/>
              <a:t>at least 23/25 </a:t>
            </a:r>
          </a:p>
          <a:p>
            <a:r>
              <a:rPr lang="en-GB"/>
              <a:t> </a:t>
            </a:r>
            <a:r>
              <a:rPr lang="en-GB" dirty="0"/>
              <a:t>If you get less, we suggest that you work through the materials again before moving onto the next topic. </a:t>
            </a:r>
          </a:p>
        </p:txBody>
      </p:sp>
    </p:spTree>
    <p:custDataLst>
      <p:tags r:id="rId1"/>
    </p:custDataLst>
    <p:extLst>
      <p:ext uri="{BB962C8B-B14F-4D97-AF65-F5344CB8AC3E}">
        <p14:creationId xmlns:p14="http://schemas.microsoft.com/office/powerpoint/2010/main" val="4115325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1</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fontScale="92500" lnSpcReduction="20000"/>
          </a:bodyPr>
          <a:lstStyle/>
          <a:p>
            <a:pPr marL="0" indent="0">
              <a:buNone/>
            </a:pPr>
            <a:r>
              <a:rPr lang="en-ZA" sz="2400" dirty="0"/>
              <a:t>What do we call qualified people who work with electricity? </a:t>
            </a: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endParaRPr lang="en-GB" sz="2400" dirty="0"/>
          </a:p>
          <a:p>
            <a:pPr>
              <a:buFont typeface="Courier New" panose="02070309020205020404" pitchFamily="49" charset="0"/>
              <a:buChar char="o"/>
            </a:pPr>
            <a:r>
              <a:rPr lang="en-GB" sz="2400" dirty="0"/>
              <a:t> Builder</a:t>
            </a:r>
          </a:p>
          <a:p>
            <a:pPr>
              <a:buFont typeface="Courier New" panose="02070309020205020404" pitchFamily="49" charset="0"/>
              <a:buChar char="o"/>
            </a:pPr>
            <a:r>
              <a:rPr lang="en-GB" sz="2400" dirty="0"/>
              <a:t> Electromagnetic</a:t>
            </a:r>
          </a:p>
          <a:p>
            <a:pPr>
              <a:buFont typeface="Courier New" panose="02070309020205020404" pitchFamily="49" charset="0"/>
              <a:buChar char="o"/>
            </a:pPr>
            <a:r>
              <a:rPr lang="en-GB" sz="2400" dirty="0"/>
              <a:t> </a:t>
            </a:r>
            <a:r>
              <a:rPr lang="en-GB" sz="2400" i="1" dirty="0"/>
              <a:t>Electrician</a:t>
            </a:r>
          </a:p>
          <a:p>
            <a:pPr>
              <a:buFont typeface="Courier New" panose="02070309020205020404" pitchFamily="49" charset="0"/>
              <a:buChar char="o"/>
            </a:pPr>
            <a:r>
              <a:rPr lang="en-GB" sz="2400" dirty="0"/>
              <a:t> Miner</a:t>
            </a:r>
          </a:p>
          <a:p>
            <a:pPr marL="0" indent="0">
              <a:buNone/>
            </a:pPr>
            <a:endParaRPr lang="en-GB" sz="2400" dirty="0"/>
          </a:p>
          <a:p>
            <a:pPr>
              <a:buFont typeface="Courier New" panose="02070309020205020404" pitchFamily="49" charset="0"/>
              <a:buChar char="o"/>
            </a:pPr>
            <a:endParaRPr lang="en-GB" sz="2400" dirty="0"/>
          </a:p>
          <a:p>
            <a:pPr>
              <a:buFont typeface="Courier New" panose="02070309020205020404" pitchFamily="49" charset="0"/>
              <a:buChar char="o"/>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1721592"/>
            <a:ext cx="8611285" cy="461665"/>
          </a:xfrm>
          <a:prstGeom prst="rect">
            <a:avLst/>
          </a:prstGeom>
          <a:solidFill>
            <a:schemeClr val="tx2">
              <a:lumMod val="40000"/>
              <a:lumOff val="60000"/>
            </a:schemeClr>
          </a:solidFill>
        </p:spPr>
        <p:txBody>
          <a:bodyPr wrap="square">
            <a:spAutoFit/>
          </a:bodyPr>
          <a:lstStyle/>
          <a:p>
            <a:r>
              <a:rPr lang="en-GB" sz="2400" dirty="0"/>
              <a:t>Choose the correct definition from these options and click submit.</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558456"/>
            <a:ext cx="854046" cy="854046"/>
          </a:xfrm>
          <a:prstGeom prst="rect">
            <a:avLst/>
          </a:prstGeom>
        </p:spPr>
      </p:pic>
    </p:spTree>
    <p:custDataLst>
      <p:tags r:id="rId1"/>
    </p:custDataLst>
    <p:extLst>
      <p:ext uri="{BB962C8B-B14F-4D97-AF65-F5344CB8AC3E}">
        <p14:creationId xmlns:p14="http://schemas.microsoft.com/office/powerpoint/2010/main" val="3663714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2</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dirty="0"/>
              <a:t>We know that an electrician is someone who works with electricity but what are they responsible for in their jobs? </a:t>
            </a: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r>
              <a:rPr lang="en-GB" sz="2400" i="1" dirty="0"/>
              <a:t>An electrician is a person who installs and maintains electrical equipment</a:t>
            </a:r>
          </a:p>
          <a:p>
            <a:pPr>
              <a:buFont typeface="Courier New" panose="02070309020205020404" pitchFamily="49" charset="0"/>
              <a:buChar char="o"/>
            </a:pPr>
            <a:r>
              <a:rPr lang="en-GB" sz="2400" dirty="0"/>
              <a:t>An electrician is person who uses electricity </a:t>
            </a:r>
          </a:p>
          <a:p>
            <a:pPr>
              <a:buFont typeface="Courier New" panose="02070309020205020404" pitchFamily="49" charset="0"/>
              <a:buChar char="o"/>
            </a:pPr>
            <a:r>
              <a:rPr lang="en-GB" sz="2400" dirty="0"/>
              <a:t>An electrician is a person who installs wires and cables</a:t>
            </a:r>
          </a:p>
          <a:p>
            <a:pPr>
              <a:buFont typeface="Courier New" panose="02070309020205020404" pitchFamily="49" charset="0"/>
              <a:buChar char="o"/>
            </a:pPr>
            <a:r>
              <a:rPr lang="en-GB" sz="2400" dirty="0"/>
              <a:t>An electrician is a person who knows about electricity. </a:t>
            </a:r>
          </a:p>
          <a:p>
            <a:pPr>
              <a:buFont typeface="Courier New" panose="02070309020205020404" pitchFamily="49" charset="0"/>
              <a:buChar char="o"/>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8611285" cy="461665"/>
          </a:xfrm>
          <a:prstGeom prst="rect">
            <a:avLst/>
          </a:prstGeom>
          <a:solidFill>
            <a:schemeClr val="tx2">
              <a:lumMod val="40000"/>
              <a:lumOff val="60000"/>
            </a:schemeClr>
          </a:solidFill>
        </p:spPr>
        <p:txBody>
          <a:bodyPr wrap="square">
            <a:spAutoFit/>
          </a:bodyPr>
          <a:lstStyle/>
          <a:p>
            <a:r>
              <a:rPr lang="en-GB" sz="2400" dirty="0"/>
              <a:t>Choose the correct definition from these options and click submit.</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304405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3</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dirty="0"/>
              <a:t>What are some examples of practical things that electricians do? </a:t>
            </a: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1721592"/>
            <a:ext cx="8611285" cy="461665"/>
          </a:xfrm>
          <a:prstGeom prst="rect">
            <a:avLst/>
          </a:prstGeom>
          <a:solidFill>
            <a:schemeClr val="tx2">
              <a:lumMod val="40000"/>
              <a:lumOff val="60000"/>
            </a:schemeClr>
          </a:solidFill>
        </p:spPr>
        <p:txBody>
          <a:bodyPr wrap="square">
            <a:spAutoFit/>
          </a:bodyPr>
          <a:lstStyle/>
          <a:p>
            <a:r>
              <a:rPr lang="en-GB" sz="2400" dirty="0"/>
              <a:t>Drag and drop all the activities onto the image of the electrician.</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558456"/>
            <a:ext cx="854046" cy="854046"/>
          </a:xfrm>
          <a:prstGeom prst="rect">
            <a:avLst/>
          </a:prstGeom>
        </p:spPr>
      </p:pic>
      <p:sp>
        <p:nvSpPr>
          <p:cNvPr id="6" name="TextBox 5">
            <a:extLst>
              <a:ext uri="{FF2B5EF4-FFF2-40B4-BE49-F238E27FC236}">
                <a16:creationId xmlns:a16="http://schemas.microsoft.com/office/drawing/2014/main" id="{C8ED3952-7663-41D3-AEC8-0AB224FB1B89}"/>
              </a:ext>
            </a:extLst>
          </p:cNvPr>
          <p:cNvSpPr txBox="1"/>
          <p:nvPr/>
        </p:nvSpPr>
        <p:spPr>
          <a:xfrm>
            <a:off x="533156" y="2469086"/>
            <a:ext cx="2560935" cy="307777"/>
          </a:xfrm>
          <a:prstGeom prst="rect">
            <a:avLst/>
          </a:prstGeom>
          <a:noFill/>
          <a:ln>
            <a:solidFill>
              <a:schemeClr val="accent1"/>
            </a:solidFill>
          </a:ln>
        </p:spPr>
        <p:txBody>
          <a:bodyPr wrap="square" rtlCol="0">
            <a:spAutoFit/>
          </a:bodyPr>
          <a:lstStyle/>
          <a:p>
            <a:pPr lvl="0"/>
            <a:r>
              <a:rPr lang="en-ZA" sz="1400" i="1" dirty="0"/>
              <a:t>Reviewing current systems.</a:t>
            </a:r>
          </a:p>
        </p:txBody>
      </p:sp>
      <p:sp>
        <p:nvSpPr>
          <p:cNvPr id="7" name="TextBox 6">
            <a:extLst>
              <a:ext uri="{FF2B5EF4-FFF2-40B4-BE49-F238E27FC236}">
                <a16:creationId xmlns:a16="http://schemas.microsoft.com/office/drawing/2014/main" id="{BA617565-2C74-4860-B11F-97035737E21B}"/>
              </a:ext>
            </a:extLst>
          </p:cNvPr>
          <p:cNvSpPr txBox="1"/>
          <p:nvPr/>
        </p:nvSpPr>
        <p:spPr>
          <a:xfrm>
            <a:off x="3240799" y="2469086"/>
            <a:ext cx="2560935" cy="738664"/>
          </a:xfrm>
          <a:prstGeom prst="rect">
            <a:avLst/>
          </a:prstGeom>
          <a:noFill/>
          <a:ln>
            <a:solidFill>
              <a:schemeClr val="accent1"/>
            </a:solidFill>
          </a:ln>
        </p:spPr>
        <p:txBody>
          <a:bodyPr wrap="square" rtlCol="0">
            <a:spAutoFit/>
          </a:bodyPr>
          <a:lstStyle/>
          <a:p>
            <a:pPr lvl="0"/>
            <a:r>
              <a:rPr lang="en-ZA" sz="1400" i="1" dirty="0"/>
              <a:t>Installing power systems, lighting, fire protection, security and data-network systems.</a:t>
            </a:r>
          </a:p>
        </p:txBody>
      </p:sp>
      <p:sp>
        <p:nvSpPr>
          <p:cNvPr id="8" name="TextBox 7">
            <a:extLst>
              <a:ext uri="{FF2B5EF4-FFF2-40B4-BE49-F238E27FC236}">
                <a16:creationId xmlns:a16="http://schemas.microsoft.com/office/drawing/2014/main" id="{EF92165D-254E-4ACB-9E31-9915D1A685A7}"/>
              </a:ext>
            </a:extLst>
          </p:cNvPr>
          <p:cNvSpPr txBox="1"/>
          <p:nvPr/>
        </p:nvSpPr>
        <p:spPr>
          <a:xfrm>
            <a:off x="539708" y="2872738"/>
            <a:ext cx="2560935" cy="738664"/>
          </a:xfrm>
          <a:prstGeom prst="rect">
            <a:avLst/>
          </a:prstGeom>
          <a:noFill/>
          <a:ln>
            <a:solidFill>
              <a:schemeClr val="accent1"/>
            </a:solidFill>
          </a:ln>
        </p:spPr>
        <p:txBody>
          <a:bodyPr wrap="square" rtlCol="0">
            <a:spAutoFit/>
          </a:bodyPr>
          <a:lstStyle/>
          <a:p>
            <a:pPr lvl="0"/>
            <a:r>
              <a:rPr lang="en-ZA" sz="1400" i="1" dirty="0"/>
              <a:t>Checking systems regularly to make sure that they are working efficiently and safely.</a:t>
            </a:r>
          </a:p>
        </p:txBody>
      </p:sp>
      <p:sp>
        <p:nvSpPr>
          <p:cNvPr id="10" name="TextBox 9">
            <a:extLst>
              <a:ext uri="{FF2B5EF4-FFF2-40B4-BE49-F238E27FC236}">
                <a16:creationId xmlns:a16="http://schemas.microsoft.com/office/drawing/2014/main" id="{A8EE73DA-989A-4D6C-9B74-63D2E7228996}"/>
              </a:ext>
            </a:extLst>
          </p:cNvPr>
          <p:cNvSpPr txBox="1"/>
          <p:nvPr/>
        </p:nvSpPr>
        <p:spPr>
          <a:xfrm>
            <a:off x="549236" y="4502505"/>
            <a:ext cx="2560935" cy="954107"/>
          </a:xfrm>
          <a:prstGeom prst="rect">
            <a:avLst/>
          </a:prstGeom>
          <a:noFill/>
          <a:ln>
            <a:solidFill>
              <a:schemeClr val="accent1"/>
            </a:solidFill>
          </a:ln>
        </p:spPr>
        <p:txBody>
          <a:bodyPr wrap="square" rtlCol="0">
            <a:spAutoFit/>
          </a:bodyPr>
          <a:lstStyle/>
          <a:p>
            <a:pPr lvl="0"/>
            <a:r>
              <a:rPr lang="en-ZA" sz="1400" i="1" dirty="0"/>
              <a:t>Building and installing control panels that operate the electrical systems inside buildings.</a:t>
            </a:r>
          </a:p>
        </p:txBody>
      </p:sp>
      <p:sp>
        <p:nvSpPr>
          <p:cNvPr id="12" name="TextBox 11">
            <a:extLst>
              <a:ext uri="{FF2B5EF4-FFF2-40B4-BE49-F238E27FC236}">
                <a16:creationId xmlns:a16="http://schemas.microsoft.com/office/drawing/2014/main" id="{81A3820B-0069-48A5-B771-90C8BA6B550C}"/>
              </a:ext>
            </a:extLst>
          </p:cNvPr>
          <p:cNvSpPr txBox="1"/>
          <p:nvPr/>
        </p:nvSpPr>
        <p:spPr>
          <a:xfrm>
            <a:off x="3240799" y="3336763"/>
            <a:ext cx="2560935" cy="738664"/>
          </a:xfrm>
          <a:prstGeom prst="rect">
            <a:avLst/>
          </a:prstGeom>
          <a:noFill/>
          <a:ln>
            <a:solidFill>
              <a:schemeClr val="accent1"/>
            </a:solidFill>
          </a:ln>
        </p:spPr>
        <p:txBody>
          <a:bodyPr wrap="square" rtlCol="0">
            <a:spAutoFit/>
          </a:bodyPr>
          <a:lstStyle/>
          <a:p>
            <a:pPr lvl="0"/>
            <a:r>
              <a:rPr lang="en-ZA" sz="1400" i="1" dirty="0"/>
              <a:t>Repairing and maintaining electrical motors and other machinery like transformers.</a:t>
            </a:r>
          </a:p>
        </p:txBody>
      </p:sp>
      <p:sp>
        <p:nvSpPr>
          <p:cNvPr id="15" name="TextBox 14">
            <a:extLst>
              <a:ext uri="{FF2B5EF4-FFF2-40B4-BE49-F238E27FC236}">
                <a16:creationId xmlns:a16="http://schemas.microsoft.com/office/drawing/2014/main" id="{46F1EFCE-E943-4A7A-9068-7F49317E4A5F}"/>
              </a:ext>
            </a:extLst>
          </p:cNvPr>
          <p:cNvSpPr txBox="1"/>
          <p:nvPr/>
        </p:nvSpPr>
        <p:spPr>
          <a:xfrm>
            <a:off x="3240799" y="4197425"/>
            <a:ext cx="2560935" cy="738664"/>
          </a:xfrm>
          <a:prstGeom prst="rect">
            <a:avLst/>
          </a:prstGeom>
          <a:noFill/>
          <a:ln>
            <a:solidFill>
              <a:schemeClr val="accent1"/>
            </a:solidFill>
          </a:ln>
        </p:spPr>
        <p:txBody>
          <a:bodyPr wrap="square" rtlCol="0">
            <a:spAutoFit/>
          </a:bodyPr>
          <a:lstStyle/>
          <a:p>
            <a:pPr lvl="0"/>
            <a:r>
              <a:rPr lang="en-ZA" sz="1400" i="1" dirty="0"/>
              <a:t>Installing and maintaining street lighting and traffic management systems. </a:t>
            </a:r>
          </a:p>
        </p:txBody>
      </p:sp>
      <p:sp>
        <p:nvSpPr>
          <p:cNvPr id="2" name="Rectangle 1">
            <a:extLst>
              <a:ext uri="{FF2B5EF4-FFF2-40B4-BE49-F238E27FC236}">
                <a16:creationId xmlns:a16="http://schemas.microsoft.com/office/drawing/2014/main" id="{6C8BE5B2-341F-4D4F-8B8C-F3A4142B95B9}"/>
              </a:ext>
            </a:extLst>
          </p:cNvPr>
          <p:cNvSpPr/>
          <p:nvPr/>
        </p:nvSpPr>
        <p:spPr>
          <a:xfrm>
            <a:off x="7694536" y="2614568"/>
            <a:ext cx="2187546" cy="257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a:t>
            </a:r>
          </a:p>
        </p:txBody>
      </p:sp>
      <p:sp>
        <p:nvSpPr>
          <p:cNvPr id="16" name="TextBox 15">
            <a:extLst>
              <a:ext uri="{FF2B5EF4-FFF2-40B4-BE49-F238E27FC236}">
                <a16:creationId xmlns:a16="http://schemas.microsoft.com/office/drawing/2014/main" id="{8E59BB24-CD70-4A58-9148-97018E53675D}"/>
              </a:ext>
            </a:extLst>
          </p:cNvPr>
          <p:cNvSpPr txBox="1"/>
          <p:nvPr/>
        </p:nvSpPr>
        <p:spPr>
          <a:xfrm>
            <a:off x="539708" y="3733636"/>
            <a:ext cx="2560935" cy="523220"/>
          </a:xfrm>
          <a:prstGeom prst="rect">
            <a:avLst/>
          </a:prstGeom>
          <a:noFill/>
          <a:ln>
            <a:solidFill>
              <a:schemeClr val="accent1"/>
            </a:solidFill>
          </a:ln>
        </p:spPr>
        <p:txBody>
          <a:bodyPr wrap="square" rtlCol="0">
            <a:spAutoFit/>
          </a:bodyPr>
          <a:lstStyle/>
          <a:p>
            <a:pPr lvl="0"/>
            <a:r>
              <a:rPr lang="en-ZA" sz="1400" dirty="0"/>
              <a:t>Lay foundations and trench for insulation pipes.</a:t>
            </a:r>
          </a:p>
        </p:txBody>
      </p:sp>
      <p:sp>
        <p:nvSpPr>
          <p:cNvPr id="17" name="TextBox 16">
            <a:extLst>
              <a:ext uri="{FF2B5EF4-FFF2-40B4-BE49-F238E27FC236}">
                <a16:creationId xmlns:a16="http://schemas.microsoft.com/office/drawing/2014/main" id="{C23023D3-F6CC-4D77-8499-BAC60C1817ED}"/>
              </a:ext>
            </a:extLst>
          </p:cNvPr>
          <p:cNvSpPr txBox="1"/>
          <p:nvPr/>
        </p:nvSpPr>
        <p:spPr>
          <a:xfrm>
            <a:off x="3240799" y="5058087"/>
            <a:ext cx="2560935" cy="523220"/>
          </a:xfrm>
          <a:prstGeom prst="rect">
            <a:avLst/>
          </a:prstGeom>
          <a:noFill/>
          <a:ln>
            <a:solidFill>
              <a:schemeClr val="accent1"/>
            </a:solidFill>
          </a:ln>
        </p:spPr>
        <p:txBody>
          <a:bodyPr wrap="square" rtlCol="0">
            <a:spAutoFit/>
          </a:bodyPr>
          <a:lstStyle/>
          <a:p>
            <a:pPr lvl="0"/>
            <a:r>
              <a:rPr lang="en-ZA" sz="1400" dirty="0"/>
              <a:t>Write the curriculum for new electricians.</a:t>
            </a:r>
          </a:p>
        </p:txBody>
      </p:sp>
    </p:spTree>
    <p:custDataLst>
      <p:tags r:id="rId1"/>
    </p:custDataLst>
    <p:extLst>
      <p:ext uri="{BB962C8B-B14F-4D97-AF65-F5344CB8AC3E}">
        <p14:creationId xmlns:p14="http://schemas.microsoft.com/office/powerpoint/2010/main" val="470228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4</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dirty="0"/>
              <a:t>We know that an electrician is someone who works with electricity but what are they responsible for in their jobs? </a:t>
            </a: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r>
              <a:rPr lang="en-GB" sz="2400" i="1" dirty="0"/>
              <a:t>An electrician is a person who installs and maintains electrical equipment</a:t>
            </a:r>
          </a:p>
          <a:p>
            <a:pPr>
              <a:buFont typeface="Courier New" panose="02070309020205020404" pitchFamily="49" charset="0"/>
              <a:buChar char="o"/>
            </a:pPr>
            <a:r>
              <a:rPr lang="en-GB" sz="2400" dirty="0"/>
              <a:t>An electrician is person who uses electricity </a:t>
            </a:r>
          </a:p>
          <a:p>
            <a:pPr>
              <a:buFont typeface="Courier New" panose="02070309020205020404" pitchFamily="49" charset="0"/>
              <a:buChar char="o"/>
            </a:pPr>
            <a:r>
              <a:rPr lang="en-GB" sz="2400" dirty="0"/>
              <a:t>An electrician is a person who installs wires and cables</a:t>
            </a:r>
          </a:p>
          <a:p>
            <a:pPr>
              <a:buFont typeface="Courier New" panose="02070309020205020404" pitchFamily="49" charset="0"/>
              <a:buChar char="o"/>
            </a:pPr>
            <a:r>
              <a:rPr lang="en-GB" sz="2400" dirty="0"/>
              <a:t>An electrician is a person who knows about electricity. </a:t>
            </a:r>
          </a:p>
          <a:p>
            <a:pPr>
              <a:buFont typeface="Courier New" panose="02070309020205020404" pitchFamily="49" charset="0"/>
              <a:buChar char="o"/>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8611285" cy="461665"/>
          </a:xfrm>
          <a:prstGeom prst="rect">
            <a:avLst/>
          </a:prstGeom>
          <a:solidFill>
            <a:schemeClr val="tx2">
              <a:lumMod val="40000"/>
              <a:lumOff val="60000"/>
            </a:schemeClr>
          </a:solidFill>
        </p:spPr>
        <p:txBody>
          <a:bodyPr wrap="square">
            <a:spAutoFit/>
          </a:bodyPr>
          <a:lstStyle/>
          <a:p>
            <a:r>
              <a:rPr lang="en-GB" sz="2400" dirty="0"/>
              <a:t>Choose the correct definition from these options and click submit.</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3853258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5</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b="1" dirty="0"/>
              <a:t>What voltage is considered low? </a:t>
            </a:r>
          </a:p>
          <a:p>
            <a:pPr marL="0" indent="0">
              <a:buNone/>
            </a:pP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r>
              <a:rPr lang="en-ZA" i="1" dirty="0"/>
              <a:t>Below 1000V</a:t>
            </a:r>
          </a:p>
          <a:p>
            <a:pPr>
              <a:buFont typeface="Courier New" panose="02070309020205020404" pitchFamily="49" charset="0"/>
              <a:buChar char="o"/>
            </a:pPr>
            <a:r>
              <a:rPr lang="en-ZA" dirty="0"/>
              <a:t>Below 1500V</a:t>
            </a:r>
          </a:p>
          <a:p>
            <a:pPr>
              <a:buFont typeface="Courier New" panose="02070309020205020404" pitchFamily="49" charset="0"/>
              <a:buChar char="o"/>
            </a:pPr>
            <a:r>
              <a:rPr lang="en-ZA" dirty="0"/>
              <a:t>Below 2020 V</a:t>
            </a:r>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6679993"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373133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D82FD-09FF-42B5-87EB-28A3227F9BED}"/>
              </a:ext>
            </a:extLst>
          </p:cNvPr>
          <p:cNvSpPr>
            <a:spLocks noGrp="1"/>
          </p:cNvSpPr>
          <p:nvPr>
            <p:ph type="title"/>
          </p:nvPr>
        </p:nvSpPr>
        <p:spPr>
          <a:xfrm>
            <a:off x="625578" y="104225"/>
            <a:ext cx="8831461" cy="1113227"/>
          </a:xfrm>
        </p:spPr>
        <p:txBody>
          <a:bodyPr/>
          <a:lstStyle/>
          <a:p>
            <a:r>
              <a:rPr lang="en-ZA" dirty="0"/>
              <a:t>How electricity works </a:t>
            </a:r>
          </a:p>
        </p:txBody>
      </p:sp>
      <p:sp>
        <p:nvSpPr>
          <p:cNvPr id="3" name="Content Placeholder 2">
            <a:extLst>
              <a:ext uri="{FF2B5EF4-FFF2-40B4-BE49-F238E27FC236}">
                <a16:creationId xmlns:a16="http://schemas.microsoft.com/office/drawing/2014/main" id="{3885F7C1-5990-45AC-A8C6-1D2D1F3667A2}"/>
              </a:ext>
            </a:extLst>
          </p:cNvPr>
          <p:cNvSpPr>
            <a:spLocks noGrp="1"/>
          </p:cNvSpPr>
          <p:nvPr>
            <p:ph idx="1"/>
          </p:nvPr>
        </p:nvSpPr>
        <p:spPr>
          <a:xfrm>
            <a:off x="625579" y="1052566"/>
            <a:ext cx="8831461" cy="3654318"/>
          </a:xfrm>
        </p:spPr>
        <p:txBody>
          <a:bodyPr/>
          <a:lstStyle/>
          <a:p>
            <a:pPr marL="0" indent="0">
              <a:buNone/>
            </a:pPr>
            <a:r>
              <a:rPr lang="en-ZA" dirty="0"/>
              <a:t>As you saw in the video, electricity is a very important part of our lives and our economy but how does it actually work?  </a:t>
            </a:r>
          </a:p>
        </p:txBody>
      </p:sp>
      <p:sp>
        <p:nvSpPr>
          <p:cNvPr id="4" name="Rectangle 3">
            <a:extLst>
              <a:ext uri="{FF2B5EF4-FFF2-40B4-BE49-F238E27FC236}">
                <a16:creationId xmlns:a16="http://schemas.microsoft.com/office/drawing/2014/main" id="{5F6545A8-BAF0-4F3B-9FC2-5B02B2B335C7}"/>
              </a:ext>
            </a:extLst>
          </p:cNvPr>
          <p:cNvSpPr/>
          <p:nvPr/>
        </p:nvSpPr>
        <p:spPr>
          <a:xfrm>
            <a:off x="1140384" y="2007541"/>
            <a:ext cx="6016133" cy="461665"/>
          </a:xfrm>
          <a:prstGeom prst="rect">
            <a:avLst/>
          </a:prstGeom>
          <a:solidFill>
            <a:schemeClr val="tx2">
              <a:lumMod val="40000"/>
              <a:lumOff val="60000"/>
            </a:schemeClr>
          </a:solidFill>
        </p:spPr>
        <p:txBody>
          <a:bodyPr wrap="square">
            <a:spAutoFit/>
          </a:bodyPr>
          <a:lstStyle/>
          <a:p>
            <a:r>
              <a:rPr lang="en-GB" sz="2400" dirty="0"/>
              <a:t>Click on the video to see how electricity works.</a:t>
            </a:r>
          </a:p>
        </p:txBody>
      </p:sp>
      <p:pic>
        <p:nvPicPr>
          <p:cNvPr id="5" name="Graphic 4" descr="User">
            <a:extLst>
              <a:ext uri="{FF2B5EF4-FFF2-40B4-BE49-F238E27FC236}">
                <a16:creationId xmlns:a16="http://schemas.microsoft.com/office/drawing/2014/main" id="{95153BAC-9F32-47F6-8329-C9CA3213637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1826" y="1844405"/>
            <a:ext cx="854046" cy="854046"/>
          </a:xfrm>
          <a:prstGeom prst="rect">
            <a:avLst/>
          </a:prstGeom>
        </p:spPr>
      </p:pic>
      <p:sp>
        <p:nvSpPr>
          <p:cNvPr id="7" name="Rectangle 6">
            <a:extLst>
              <a:ext uri="{FF2B5EF4-FFF2-40B4-BE49-F238E27FC236}">
                <a16:creationId xmlns:a16="http://schemas.microsoft.com/office/drawing/2014/main" id="{E77B2204-2DDA-4D33-A0B8-5F3180906538}"/>
              </a:ext>
            </a:extLst>
          </p:cNvPr>
          <p:cNvSpPr/>
          <p:nvPr/>
        </p:nvSpPr>
        <p:spPr>
          <a:xfrm>
            <a:off x="1247153" y="2765977"/>
            <a:ext cx="4161207" cy="2185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t>https://www.youtube.com/watch?v=oB1v-wh7EGU</a:t>
            </a:r>
          </a:p>
        </p:txBody>
      </p:sp>
    </p:spTree>
    <p:custDataLst>
      <p:tags r:id="rId1"/>
    </p:custDataLst>
    <p:extLst>
      <p:ext uri="{BB962C8B-B14F-4D97-AF65-F5344CB8AC3E}">
        <p14:creationId xmlns:p14="http://schemas.microsoft.com/office/powerpoint/2010/main" val="2033488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6</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b="1" dirty="0"/>
              <a:t>What voltage is considered medium? </a:t>
            </a:r>
          </a:p>
          <a:p>
            <a:pPr marL="0" indent="0">
              <a:buNone/>
            </a:pPr>
            <a:endParaRPr lang="en-ZA" sz="2400" b="1" dirty="0"/>
          </a:p>
          <a:p>
            <a:pPr marL="0" indent="0">
              <a:buNone/>
            </a:pPr>
            <a:endParaRPr lang="en-ZA" sz="2400" b="1" dirty="0"/>
          </a:p>
          <a:p>
            <a:pPr marL="0" indent="0">
              <a:buNone/>
            </a:pPr>
            <a:endParaRPr lang="en-ZA" sz="2400" b="1" dirty="0"/>
          </a:p>
          <a:p>
            <a:r>
              <a:rPr lang="en-US" dirty="0"/>
              <a:t>Above 10000V but below 4000V</a:t>
            </a:r>
          </a:p>
          <a:p>
            <a:r>
              <a:rPr lang="en-US" dirty="0"/>
              <a:t>Above 2000V but below 43000V</a:t>
            </a:r>
            <a:r>
              <a:rPr lang="en-ZA" dirty="0"/>
              <a:t> </a:t>
            </a:r>
          </a:p>
          <a:p>
            <a:r>
              <a:rPr lang="en-US" i="1" dirty="0"/>
              <a:t>Above 1000V but below 44000V</a:t>
            </a:r>
            <a:r>
              <a:rPr lang="en-ZA" dirty="0"/>
              <a:t> </a:t>
            </a:r>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6679993"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1361058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7</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b="1" dirty="0"/>
              <a:t>What voltage is considered high? </a:t>
            </a:r>
          </a:p>
          <a:p>
            <a:pPr marL="0" indent="0">
              <a:buNone/>
            </a:pPr>
            <a:endParaRPr lang="en-ZA" sz="2400" b="1" dirty="0"/>
          </a:p>
          <a:p>
            <a:pPr marL="0" indent="0">
              <a:buNone/>
            </a:pPr>
            <a:endParaRPr lang="en-ZA" sz="2400" b="1" dirty="0"/>
          </a:p>
          <a:p>
            <a:pPr marL="0" indent="0">
              <a:buNone/>
            </a:pPr>
            <a:endParaRPr lang="en-ZA" sz="2400" b="1" dirty="0"/>
          </a:p>
          <a:p>
            <a:r>
              <a:rPr lang="en-ZA" i="1" dirty="0"/>
              <a:t>Anything above 44000V</a:t>
            </a:r>
          </a:p>
          <a:p>
            <a:r>
              <a:rPr lang="en-ZA" dirty="0"/>
              <a:t>Anything above 42000V</a:t>
            </a:r>
          </a:p>
          <a:p>
            <a:r>
              <a:rPr lang="en-ZA" dirty="0"/>
              <a:t>Anything above 4000V</a:t>
            </a:r>
          </a:p>
          <a:p>
            <a:pPr marL="0" indent="0">
              <a:buNone/>
            </a:pPr>
            <a:endParaRPr lang="en-ZA" dirty="0"/>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6679993" cy="461665"/>
          </a:xfrm>
          <a:prstGeom prst="rect">
            <a:avLst/>
          </a:prstGeom>
          <a:solidFill>
            <a:schemeClr val="tx2">
              <a:lumMod val="40000"/>
              <a:lumOff val="60000"/>
            </a:schemeClr>
          </a:solidFill>
        </p:spPr>
        <p:txBody>
          <a:bodyPr wrap="square">
            <a:spAutoFit/>
          </a:bodyPr>
          <a:lstStyle/>
          <a:p>
            <a:r>
              <a:rPr lang="en-GB" sz="2400" dirty="0"/>
              <a:t>Choose the correct answer from the options below: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1991946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8</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b="1" dirty="0"/>
              <a:t>What kind of qualifications does a person need to be able to work with medium voltage? </a:t>
            </a:r>
          </a:p>
          <a:p>
            <a:pPr marL="0" indent="0">
              <a:buNone/>
            </a:pPr>
            <a:endParaRPr lang="en-ZA" sz="2400" b="1" dirty="0"/>
          </a:p>
          <a:p>
            <a:pPr marL="0" indent="0">
              <a:buNone/>
            </a:pPr>
            <a:endParaRPr lang="en-ZA" sz="2400" b="1" dirty="0"/>
          </a:p>
          <a:p>
            <a:pPr>
              <a:buFont typeface="Courier New" panose="02070309020205020404" pitchFamily="49" charset="0"/>
              <a:buChar char="o"/>
            </a:pPr>
            <a:r>
              <a:rPr lang="en-GB" sz="2400" dirty="0"/>
              <a:t>Trade test </a:t>
            </a:r>
          </a:p>
          <a:p>
            <a:pPr>
              <a:buFont typeface="Courier New" panose="02070309020205020404" pitchFamily="49" charset="0"/>
              <a:buChar char="o"/>
            </a:pPr>
            <a:r>
              <a:rPr lang="en-GB" sz="2400" dirty="0"/>
              <a:t>Trade test and certificate of compliance</a:t>
            </a:r>
          </a:p>
          <a:p>
            <a:pPr>
              <a:buFont typeface="Courier New" panose="02070309020205020404" pitchFamily="49" charset="0"/>
              <a:buChar char="o"/>
            </a:pPr>
            <a:r>
              <a:rPr lang="en-ZA" sz="2400" i="1" dirty="0"/>
              <a:t>Trade test as well as further qualifications such as switching skills programmes and regulation courses</a:t>
            </a:r>
          </a:p>
          <a:p>
            <a:pPr>
              <a:buFont typeface="Courier New" panose="02070309020205020404" pitchFamily="49" charset="0"/>
              <a:buChar char="o"/>
            </a:pPr>
            <a:endParaRPr lang="en-GB" sz="2400" i="1"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2039398"/>
            <a:ext cx="8611285" cy="461665"/>
          </a:xfrm>
          <a:prstGeom prst="rect">
            <a:avLst/>
          </a:prstGeom>
          <a:solidFill>
            <a:schemeClr val="tx2">
              <a:lumMod val="40000"/>
              <a:lumOff val="60000"/>
            </a:schemeClr>
          </a:solidFill>
        </p:spPr>
        <p:txBody>
          <a:bodyPr wrap="square">
            <a:spAutoFit/>
          </a:bodyPr>
          <a:lstStyle/>
          <a:p>
            <a:r>
              <a:rPr lang="en-GB" sz="2400" dirty="0"/>
              <a:t>Choose the correct answer from these options and click submit.</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876262"/>
            <a:ext cx="854046" cy="854046"/>
          </a:xfrm>
          <a:prstGeom prst="rect">
            <a:avLst/>
          </a:prstGeom>
        </p:spPr>
      </p:pic>
    </p:spTree>
    <p:custDataLst>
      <p:tags r:id="rId1"/>
    </p:custDataLst>
    <p:extLst>
      <p:ext uri="{BB962C8B-B14F-4D97-AF65-F5344CB8AC3E}">
        <p14:creationId xmlns:p14="http://schemas.microsoft.com/office/powerpoint/2010/main" val="1957263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9</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b="1" dirty="0"/>
              <a:t>What types of jobs do electricians do for low, medium and high voltage? </a:t>
            </a:r>
          </a:p>
          <a:p>
            <a:pPr marL="0" indent="0">
              <a:buNone/>
            </a:pPr>
            <a:endParaRPr lang="en-ZA" sz="2400" b="1" dirty="0"/>
          </a:p>
          <a:p>
            <a:pPr marL="0" indent="0">
              <a:buNone/>
            </a:pPr>
            <a:endParaRPr lang="en-ZA" sz="2400" b="1" dirty="0"/>
          </a:p>
          <a:p>
            <a:pPr>
              <a:buFont typeface="Courier New" panose="02070309020205020404" pitchFamily="49" charset="0"/>
              <a:buChar char="o"/>
            </a:pPr>
            <a:endParaRPr lang="en-GB" sz="2400" i="1"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2" y="1758048"/>
            <a:ext cx="5735448" cy="461665"/>
          </a:xfrm>
          <a:prstGeom prst="rect">
            <a:avLst/>
          </a:prstGeom>
          <a:solidFill>
            <a:schemeClr val="tx2">
              <a:lumMod val="40000"/>
              <a:lumOff val="60000"/>
            </a:schemeClr>
          </a:solidFill>
        </p:spPr>
        <p:txBody>
          <a:bodyPr wrap="square">
            <a:spAutoFit/>
          </a:bodyPr>
          <a:lstStyle/>
          <a:p>
            <a:r>
              <a:rPr lang="en-ZA" sz="2400" dirty="0"/>
              <a:t>Match the correct voltage to the correct job.</a:t>
            </a:r>
            <a:endParaRPr lang="en-GB" sz="2400" dirty="0"/>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594912"/>
            <a:ext cx="854046" cy="854046"/>
          </a:xfrm>
          <a:prstGeom prst="rect">
            <a:avLst/>
          </a:prstGeom>
        </p:spPr>
      </p:pic>
      <p:sp>
        <p:nvSpPr>
          <p:cNvPr id="6" name="Rectangle 5">
            <a:extLst>
              <a:ext uri="{FF2B5EF4-FFF2-40B4-BE49-F238E27FC236}">
                <a16:creationId xmlns:a16="http://schemas.microsoft.com/office/drawing/2014/main" id="{BC0B116C-A74E-4BBF-B08F-C050A5F234A0}"/>
              </a:ext>
            </a:extLst>
          </p:cNvPr>
          <p:cNvSpPr/>
          <p:nvPr/>
        </p:nvSpPr>
        <p:spPr>
          <a:xfrm>
            <a:off x="4830287" y="2599468"/>
            <a:ext cx="1959429" cy="1700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low voltage item </a:t>
            </a:r>
            <a:r>
              <a:rPr lang="en-ZA" dirty="0" err="1"/>
              <a:t>ie</a:t>
            </a:r>
            <a:r>
              <a:rPr lang="en-ZA" dirty="0"/>
              <a:t> light switches, domestic appliances like geyser</a:t>
            </a:r>
          </a:p>
        </p:txBody>
      </p:sp>
      <p:sp>
        <p:nvSpPr>
          <p:cNvPr id="7" name="Rectangle 6">
            <a:extLst>
              <a:ext uri="{FF2B5EF4-FFF2-40B4-BE49-F238E27FC236}">
                <a16:creationId xmlns:a16="http://schemas.microsoft.com/office/drawing/2014/main" id="{59053C1C-7356-4115-8CE5-204B250A269C}"/>
              </a:ext>
            </a:extLst>
          </p:cNvPr>
          <p:cNvSpPr/>
          <p:nvPr/>
        </p:nvSpPr>
        <p:spPr>
          <a:xfrm>
            <a:off x="475241" y="2599468"/>
            <a:ext cx="1959429" cy="1700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medium voltage item </a:t>
            </a:r>
            <a:r>
              <a:rPr lang="en-ZA" dirty="0" err="1"/>
              <a:t>ie</a:t>
            </a:r>
            <a:r>
              <a:rPr lang="en-ZA" dirty="0"/>
              <a:t>. transformers</a:t>
            </a:r>
          </a:p>
        </p:txBody>
      </p:sp>
      <p:sp>
        <p:nvSpPr>
          <p:cNvPr id="8" name="Rectangle 7">
            <a:extLst>
              <a:ext uri="{FF2B5EF4-FFF2-40B4-BE49-F238E27FC236}">
                <a16:creationId xmlns:a16="http://schemas.microsoft.com/office/drawing/2014/main" id="{B85B5915-CA90-4E22-A432-AA49FC4C0E65}"/>
              </a:ext>
            </a:extLst>
          </p:cNvPr>
          <p:cNvSpPr/>
          <p:nvPr/>
        </p:nvSpPr>
        <p:spPr>
          <a:xfrm>
            <a:off x="2652764" y="2599468"/>
            <a:ext cx="1959429" cy="1700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high voltage lines</a:t>
            </a:r>
          </a:p>
        </p:txBody>
      </p:sp>
      <p:sp>
        <p:nvSpPr>
          <p:cNvPr id="2" name="Rectangle 1">
            <a:extLst>
              <a:ext uri="{FF2B5EF4-FFF2-40B4-BE49-F238E27FC236}">
                <a16:creationId xmlns:a16="http://schemas.microsoft.com/office/drawing/2014/main" id="{A19FABC4-377B-46C8-A159-5AA2C6D843FC}"/>
              </a:ext>
            </a:extLst>
          </p:cNvPr>
          <p:cNvSpPr/>
          <p:nvPr/>
        </p:nvSpPr>
        <p:spPr>
          <a:xfrm>
            <a:off x="475241" y="4521758"/>
            <a:ext cx="1959429" cy="79297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Low voltage</a:t>
            </a:r>
          </a:p>
        </p:txBody>
      </p:sp>
      <p:sp>
        <p:nvSpPr>
          <p:cNvPr id="10" name="Rectangle 9">
            <a:extLst>
              <a:ext uri="{FF2B5EF4-FFF2-40B4-BE49-F238E27FC236}">
                <a16:creationId xmlns:a16="http://schemas.microsoft.com/office/drawing/2014/main" id="{29C9E2D6-2D37-4960-A686-71760CFCB73B}"/>
              </a:ext>
            </a:extLst>
          </p:cNvPr>
          <p:cNvSpPr/>
          <p:nvPr/>
        </p:nvSpPr>
        <p:spPr>
          <a:xfrm>
            <a:off x="2652764" y="4514236"/>
            <a:ext cx="1959429" cy="79297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Medium voltage</a:t>
            </a:r>
          </a:p>
        </p:txBody>
      </p:sp>
      <p:sp>
        <p:nvSpPr>
          <p:cNvPr id="12" name="Rectangle 11">
            <a:extLst>
              <a:ext uri="{FF2B5EF4-FFF2-40B4-BE49-F238E27FC236}">
                <a16:creationId xmlns:a16="http://schemas.microsoft.com/office/drawing/2014/main" id="{6B6EF675-7FCF-457F-AFF6-8247AA4334D8}"/>
              </a:ext>
            </a:extLst>
          </p:cNvPr>
          <p:cNvSpPr/>
          <p:nvPr/>
        </p:nvSpPr>
        <p:spPr>
          <a:xfrm>
            <a:off x="4830287" y="4514236"/>
            <a:ext cx="1959429" cy="79297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High voltage</a:t>
            </a:r>
          </a:p>
        </p:txBody>
      </p:sp>
      <p:sp>
        <p:nvSpPr>
          <p:cNvPr id="15" name="Rectangle 14">
            <a:extLst>
              <a:ext uri="{FF2B5EF4-FFF2-40B4-BE49-F238E27FC236}">
                <a16:creationId xmlns:a16="http://schemas.microsoft.com/office/drawing/2014/main" id="{97722003-7677-4BE4-81CD-1A34E562B5A5}"/>
              </a:ext>
            </a:extLst>
          </p:cNvPr>
          <p:cNvSpPr/>
          <p:nvPr/>
        </p:nvSpPr>
        <p:spPr>
          <a:xfrm>
            <a:off x="7923559" y="2059991"/>
            <a:ext cx="1959429" cy="792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Low voltage</a:t>
            </a:r>
          </a:p>
        </p:txBody>
      </p:sp>
      <p:sp>
        <p:nvSpPr>
          <p:cNvPr id="16" name="Rectangle 15">
            <a:extLst>
              <a:ext uri="{FF2B5EF4-FFF2-40B4-BE49-F238E27FC236}">
                <a16:creationId xmlns:a16="http://schemas.microsoft.com/office/drawing/2014/main" id="{823C5E66-54E3-41EE-BB44-CE687E773293}"/>
              </a:ext>
            </a:extLst>
          </p:cNvPr>
          <p:cNvSpPr/>
          <p:nvPr/>
        </p:nvSpPr>
        <p:spPr>
          <a:xfrm>
            <a:off x="7953255" y="2997634"/>
            <a:ext cx="1959429" cy="792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Medium voltage</a:t>
            </a:r>
          </a:p>
        </p:txBody>
      </p:sp>
      <p:sp>
        <p:nvSpPr>
          <p:cNvPr id="17" name="Rectangle 16">
            <a:extLst>
              <a:ext uri="{FF2B5EF4-FFF2-40B4-BE49-F238E27FC236}">
                <a16:creationId xmlns:a16="http://schemas.microsoft.com/office/drawing/2014/main" id="{E360C361-AB61-4ADC-AEF3-C5039C364066}"/>
              </a:ext>
            </a:extLst>
          </p:cNvPr>
          <p:cNvSpPr/>
          <p:nvPr/>
        </p:nvSpPr>
        <p:spPr>
          <a:xfrm>
            <a:off x="7941017" y="3935277"/>
            <a:ext cx="1959429" cy="792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High voltage</a:t>
            </a:r>
          </a:p>
        </p:txBody>
      </p:sp>
    </p:spTree>
    <p:custDataLst>
      <p:tags r:id="rId1"/>
    </p:custDataLst>
    <p:extLst>
      <p:ext uri="{BB962C8B-B14F-4D97-AF65-F5344CB8AC3E}">
        <p14:creationId xmlns:p14="http://schemas.microsoft.com/office/powerpoint/2010/main" val="80341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10</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fontScale="92500" lnSpcReduction="20000"/>
          </a:bodyPr>
          <a:lstStyle/>
          <a:p>
            <a:pPr marL="0" indent="0">
              <a:buNone/>
            </a:pPr>
            <a:r>
              <a:rPr lang="en-ZA" sz="2400" b="1" dirty="0"/>
              <a:t>What are the 6 areas that an electrician can specialise in? </a:t>
            </a:r>
          </a:p>
          <a:p>
            <a:pPr marL="0" indent="0">
              <a:buNone/>
            </a:pPr>
            <a:endParaRPr lang="en-ZA" sz="2400" b="1" dirty="0"/>
          </a:p>
          <a:p>
            <a:pPr>
              <a:buFont typeface="Courier New" panose="02070309020205020404" pitchFamily="49" charset="0"/>
              <a:buChar char="o"/>
            </a:pPr>
            <a:endParaRPr lang="en-GB" sz="2400" i="1" dirty="0"/>
          </a:p>
          <a:p>
            <a:pPr>
              <a:buFont typeface="Courier New" panose="02070309020205020404" pitchFamily="49" charset="0"/>
              <a:buChar char="o"/>
            </a:pPr>
            <a:endParaRPr lang="en-GB" sz="2400" i="1" dirty="0"/>
          </a:p>
          <a:p>
            <a:pPr>
              <a:buFont typeface="Courier New" panose="02070309020205020404" pitchFamily="49" charset="0"/>
              <a:buChar char="o"/>
            </a:pPr>
            <a:r>
              <a:rPr lang="en-ZA" dirty="0"/>
              <a:t> </a:t>
            </a:r>
            <a:r>
              <a:rPr lang="en-ZA" i="1" dirty="0"/>
              <a:t>Maintenance electrician </a:t>
            </a:r>
          </a:p>
          <a:p>
            <a:pPr>
              <a:buFont typeface="Courier New" panose="02070309020205020404" pitchFamily="49" charset="0"/>
              <a:buChar char="o"/>
            </a:pPr>
            <a:r>
              <a:rPr lang="en-ZA" i="1" dirty="0"/>
              <a:t> Construction electrician</a:t>
            </a:r>
          </a:p>
          <a:p>
            <a:pPr>
              <a:buFont typeface="Courier New" panose="02070309020205020404" pitchFamily="49" charset="0"/>
              <a:buChar char="o"/>
            </a:pPr>
            <a:r>
              <a:rPr lang="en-ZA" dirty="0"/>
              <a:t> Driving electrician</a:t>
            </a:r>
          </a:p>
          <a:p>
            <a:pPr>
              <a:buFont typeface="Courier New" panose="02070309020205020404" pitchFamily="49" charset="0"/>
              <a:buChar char="o"/>
            </a:pPr>
            <a:r>
              <a:rPr lang="en-ZA" dirty="0"/>
              <a:t> </a:t>
            </a:r>
            <a:r>
              <a:rPr lang="en-ZA" i="1" dirty="0"/>
              <a:t>Residential electrician</a:t>
            </a:r>
          </a:p>
          <a:p>
            <a:pPr>
              <a:buFont typeface="Courier New" panose="02070309020205020404" pitchFamily="49" charset="0"/>
              <a:buChar char="o"/>
            </a:pPr>
            <a:r>
              <a:rPr lang="en-ZA" dirty="0"/>
              <a:t> Testing electrician</a:t>
            </a:r>
          </a:p>
          <a:p>
            <a:pPr>
              <a:buFont typeface="Courier New" panose="02070309020205020404" pitchFamily="49" charset="0"/>
              <a:buChar char="o"/>
            </a:pPr>
            <a:r>
              <a:rPr lang="en-ZA" dirty="0"/>
              <a:t> </a:t>
            </a:r>
            <a:r>
              <a:rPr lang="en-ZA" i="1" dirty="0"/>
              <a:t>Engineering electrician</a:t>
            </a:r>
          </a:p>
          <a:p>
            <a:pPr>
              <a:buFont typeface="Courier New" panose="02070309020205020404" pitchFamily="49" charset="0"/>
              <a:buChar char="o"/>
            </a:pPr>
            <a:r>
              <a:rPr lang="en-ZA" dirty="0"/>
              <a:t> </a:t>
            </a:r>
            <a:r>
              <a:rPr lang="en-ZA" i="1" dirty="0"/>
              <a:t>Mining electrician </a:t>
            </a:r>
          </a:p>
          <a:p>
            <a:pPr>
              <a:buFont typeface="Courier New" panose="02070309020205020404" pitchFamily="49" charset="0"/>
              <a:buChar char="o"/>
            </a:pPr>
            <a:r>
              <a:rPr lang="en-ZA" dirty="0"/>
              <a:t> </a:t>
            </a:r>
            <a:r>
              <a:rPr lang="en-ZA" i="1" dirty="0"/>
              <a:t>Line installer or repairer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1721592"/>
            <a:ext cx="8611285" cy="461665"/>
          </a:xfrm>
          <a:prstGeom prst="rect">
            <a:avLst/>
          </a:prstGeom>
          <a:solidFill>
            <a:schemeClr val="tx2">
              <a:lumMod val="40000"/>
              <a:lumOff val="60000"/>
            </a:schemeClr>
          </a:solidFill>
        </p:spPr>
        <p:txBody>
          <a:bodyPr wrap="square">
            <a:spAutoFit/>
          </a:bodyPr>
          <a:lstStyle/>
          <a:p>
            <a:r>
              <a:rPr lang="en-GB" sz="2400" dirty="0"/>
              <a:t>Choose the 6 correct areas from the options below.</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558456"/>
            <a:ext cx="854046" cy="854046"/>
          </a:xfrm>
          <a:prstGeom prst="rect">
            <a:avLst/>
          </a:prstGeom>
        </p:spPr>
      </p:pic>
      <p:sp>
        <p:nvSpPr>
          <p:cNvPr id="6" name="Rectangle 5">
            <a:extLst>
              <a:ext uri="{FF2B5EF4-FFF2-40B4-BE49-F238E27FC236}">
                <a16:creationId xmlns:a16="http://schemas.microsoft.com/office/drawing/2014/main" id="{C95CE5BC-CD6F-412C-9378-350197F13859}"/>
              </a:ext>
            </a:extLst>
          </p:cNvPr>
          <p:cNvSpPr/>
          <p:nvPr/>
        </p:nvSpPr>
        <p:spPr>
          <a:xfrm>
            <a:off x="7369964" y="4380203"/>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Maintenance electrician</a:t>
            </a:r>
          </a:p>
          <a:p>
            <a:pPr algn="ctr"/>
            <a:r>
              <a:rPr lang="en-ZA" sz="1000" i="1" dirty="0"/>
              <a:t>(black woman )</a:t>
            </a:r>
          </a:p>
        </p:txBody>
      </p:sp>
      <p:sp>
        <p:nvSpPr>
          <p:cNvPr id="7" name="Rectangle 6">
            <a:extLst>
              <a:ext uri="{FF2B5EF4-FFF2-40B4-BE49-F238E27FC236}">
                <a16:creationId xmlns:a16="http://schemas.microsoft.com/office/drawing/2014/main" id="{625B6BC8-5B93-4BEC-B736-41CCC4D862C2}"/>
              </a:ext>
            </a:extLst>
          </p:cNvPr>
          <p:cNvSpPr/>
          <p:nvPr/>
        </p:nvSpPr>
        <p:spPr>
          <a:xfrm>
            <a:off x="8716885" y="4364117"/>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Construction electrician </a:t>
            </a:r>
          </a:p>
          <a:p>
            <a:pPr algn="ctr"/>
            <a:r>
              <a:rPr lang="en-ZA" sz="1000" i="1" dirty="0"/>
              <a:t>(coloured man)</a:t>
            </a:r>
          </a:p>
        </p:txBody>
      </p:sp>
      <p:sp>
        <p:nvSpPr>
          <p:cNvPr id="8" name="Rectangle 7">
            <a:extLst>
              <a:ext uri="{FF2B5EF4-FFF2-40B4-BE49-F238E27FC236}">
                <a16:creationId xmlns:a16="http://schemas.microsoft.com/office/drawing/2014/main" id="{E96334E1-3B86-4889-BFE2-8339394ED3ED}"/>
              </a:ext>
            </a:extLst>
          </p:cNvPr>
          <p:cNvSpPr/>
          <p:nvPr/>
        </p:nvSpPr>
        <p:spPr>
          <a:xfrm>
            <a:off x="8716885" y="3339118"/>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Engineering electrician </a:t>
            </a:r>
          </a:p>
          <a:p>
            <a:pPr algn="ctr"/>
            <a:r>
              <a:rPr lang="en-ZA" sz="1000" i="1" dirty="0"/>
              <a:t>(Indian woman)</a:t>
            </a:r>
          </a:p>
        </p:txBody>
      </p:sp>
      <p:sp>
        <p:nvSpPr>
          <p:cNvPr id="10" name="Rectangle 9">
            <a:extLst>
              <a:ext uri="{FF2B5EF4-FFF2-40B4-BE49-F238E27FC236}">
                <a16:creationId xmlns:a16="http://schemas.microsoft.com/office/drawing/2014/main" id="{65EC0B22-9EFF-4A76-AC9C-55527DDB8C65}"/>
              </a:ext>
            </a:extLst>
          </p:cNvPr>
          <p:cNvSpPr/>
          <p:nvPr/>
        </p:nvSpPr>
        <p:spPr>
          <a:xfrm>
            <a:off x="7369965" y="3372422"/>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 </a:t>
            </a:r>
          </a:p>
          <a:p>
            <a:pPr algn="ctr"/>
            <a:r>
              <a:rPr lang="en-ZA" sz="1000" dirty="0"/>
              <a:t>Residential electrician </a:t>
            </a:r>
          </a:p>
          <a:p>
            <a:pPr algn="ctr"/>
            <a:r>
              <a:rPr lang="en-ZA" sz="1000" i="1" dirty="0"/>
              <a:t>(white man)</a:t>
            </a:r>
          </a:p>
        </p:txBody>
      </p:sp>
      <p:sp>
        <p:nvSpPr>
          <p:cNvPr id="12" name="Rectangle 11">
            <a:extLst>
              <a:ext uri="{FF2B5EF4-FFF2-40B4-BE49-F238E27FC236}">
                <a16:creationId xmlns:a16="http://schemas.microsoft.com/office/drawing/2014/main" id="{052AA5E2-D61F-4A36-AB73-D1BBCABB8266}"/>
              </a:ext>
            </a:extLst>
          </p:cNvPr>
          <p:cNvSpPr/>
          <p:nvPr/>
        </p:nvSpPr>
        <p:spPr>
          <a:xfrm>
            <a:off x="7350606" y="2322417"/>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 </a:t>
            </a:r>
          </a:p>
          <a:p>
            <a:pPr algn="ctr"/>
            <a:r>
              <a:rPr lang="en-ZA" sz="1000" dirty="0"/>
              <a:t>Mining electrician </a:t>
            </a:r>
          </a:p>
          <a:p>
            <a:pPr algn="ctr"/>
            <a:r>
              <a:rPr lang="en-ZA" sz="1000" i="1" dirty="0"/>
              <a:t>(coloured woman)</a:t>
            </a:r>
          </a:p>
        </p:txBody>
      </p:sp>
      <p:sp>
        <p:nvSpPr>
          <p:cNvPr id="15" name="Rectangle 14">
            <a:extLst>
              <a:ext uri="{FF2B5EF4-FFF2-40B4-BE49-F238E27FC236}">
                <a16:creationId xmlns:a16="http://schemas.microsoft.com/office/drawing/2014/main" id="{2DF0874B-B358-4F99-A124-51E4FA0E3BDA}"/>
              </a:ext>
            </a:extLst>
          </p:cNvPr>
          <p:cNvSpPr/>
          <p:nvPr/>
        </p:nvSpPr>
        <p:spPr>
          <a:xfrm>
            <a:off x="8697526" y="2314119"/>
            <a:ext cx="1190683" cy="91084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793" tIns="38396" rIns="76793" bIns="38396" numCol="1" spcCol="0" rtlCol="0" fromWordArt="0" anchor="ctr" anchorCtr="0" forceAA="0" compatLnSpc="1">
            <a:prstTxWarp prst="textNoShape">
              <a:avLst/>
            </a:prstTxWarp>
            <a:noAutofit/>
          </a:bodyPr>
          <a:lstStyle/>
          <a:p>
            <a:pPr algn="ctr"/>
            <a:r>
              <a:rPr lang="en-ZA" sz="1000" dirty="0"/>
              <a:t>Image</a:t>
            </a:r>
          </a:p>
          <a:p>
            <a:pPr algn="ctr"/>
            <a:r>
              <a:rPr lang="en-ZA" sz="1000" dirty="0"/>
              <a:t>Line installer or repairer</a:t>
            </a:r>
          </a:p>
          <a:p>
            <a:pPr algn="ctr"/>
            <a:r>
              <a:rPr lang="en-ZA" sz="1000" i="1" dirty="0"/>
              <a:t>(black man)</a:t>
            </a:r>
          </a:p>
        </p:txBody>
      </p:sp>
    </p:spTree>
    <p:custDataLst>
      <p:tags r:id="rId1"/>
    </p:custDataLst>
    <p:extLst>
      <p:ext uri="{BB962C8B-B14F-4D97-AF65-F5344CB8AC3E}">
        <p14:creationId xmlns:p14="http://schemas.microsoft.com/office/powerpoint/2010/main" val="3673143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11</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fontScale="92500" lnSpcReduction="20000"/>
          </a:bodyPr>
          <a:lstStyle/>
          <a:p>
            <a:pPr marL="0" indent="0">
              <a:buNone/>
            </a:pPr>
            <a:r>
              <a:rPr lang="en-GB" sz="2400" dirty="0"/>
              <a:t>In the 6 videos the electricians mentioned </a:t>
            </a:r>
            <a:r>
              <a:rPr lang="en-GB" sz="2400" b="1" dirty="0"/>
              <a:t>skills</a:t>
            </a:r>
            <a:r>
              <a:rPr lang="en-GB" sz="2400" dirty="0"/>
              <a:t> that electricians need to have.  What were some of the skills mentioned? </a:t>
            </a:r>
            <a:endParaRPr lang="en-GB" sz="2400" b="1" dirty="0"/>
          </a:p>
          <a:p>
            <a:pPr marL="0" indent="0">
              <a:buNone/>
            </a:pPr>
            <a:endParaRPr lang="en-GB" sz="2400" b="1" dirty="0"/>
          </a:p>
          <a:p>
            <a:pPr marL="0" indent="0">
              <a:buNone/>
            </a:pPr>
            <a:endParaRPr lang="en-ZA" sz="2400" b="1" dirty="0"/>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a:buFont typeface="Courier New" panose="02070309020205020404" pitchFamily="49" charset="0"/>
              <a:buChar char="o"/>
            </a:pPr>
            <a:r>
              <a:rPr lang="en-ZA" dirty="0"/>
              <a:t>Insert skills </a:t>
            </a:r>
          </a:p>
          <a:p>
            <a:pPr>
              <a:buFont typeface="Courier New" panose="02070309020205020404" pitchFamily="49" charset="0"/>
              <a:buChar char="o"/>
            </a:pPr>
            <a:r>
              <a:rPr lang="en-ZA" dirty="0"/>
              <a:t>Insert skills </a:t>
            </a:r>
          </a:p>
          <a:p>
            <a:pPr>
              <a:buFont typeface="Courier New" panose="02070309020205020404" pitchFamily="49" charset="0"/>
              <a:buChar char="o"/>
            </a:pPr>
            <a:r>
              <a:rPr lang="en-ZA" dirty="0"/>
              <a:t>Insert skills </a:t>
            </a:r>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marL="0" indent="0">
              <a:buNone/>
            </a:pPr>
            <a:r>
              <a:rPr lang="en-ZA" dirty="0"/>
              <a:t> </a:t>
            </a:r>
          </a:p>
        </p:txBody>
      </p:sp>
      <p:sp>
        <p:nvSpPr>
          <p:cNvPr id="6" name="Rectangle 5">
            <a:extLst>
              <a:ext uri="{FF2B5EF4-FFF2-40B4-BE49-F238E27FC236}">
                <a16:creationId xmlns:a16="http://schemas.microsoft.com/office/drawing/2014/main" id="{11336790-85FE-47C8-93A8-E854A6C3723B}"/>
              </a:ext>
            </a:extLst>
          </p:cNvPr>
          <p:cNvSpPr/>
          <p:nvPr/>
        </p:nvSpPr>
        <p:spPr>
          <a:xfrm>
            <a:off x="976851" y="2253581"/>
            <a:ext cx="8611285" cy="461665"/>
          </a:xfrm>
          <a:prstGeom prst="rect">
            <a:avLst/>
          </a:prstGeom>
          <a:solidFill>
            <a:schemeClr val="tx2">
              <a:lumMod val="40000"/>
              <a:lumOff val="60000"/>
            </a:schemeClr>
          </a:solidFill>
        </p:spPr>
        <p:txBody>
          <a:bodyPr wrap="square">
            <a:spAutoFit/>
          </a:bodyPr>
          <a:lstStyle/>
          <a:p>
            <a:r>
              <a:rPr lang="en-GB" sz="2400" dirty="0"/>
              <a:t>Choose the correct skills from these options and click submit.</a:t>
            </a:r>
          </a:p>
        </p:txBody>
      </p:sp>
      <p:pic>
        <p:nvPicPr>
          <p:cNvPr id="7" name="Graphic 6" descr="User">
            <a:extLst>
              <a:ext uri="{FF2B5EF4-FFF2-40B4-BE49-F238E27FC236}">
                <a16:creationId xmlns:a16="http://schemas.microsoft.com/office/drawing/2014/main" id="{7273EB46-5B4D-4829-BC60-66DA5D12CF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2090445"/>
            <a:ext cx="854046" cy="854046"/>
          </a:xfrm>
          <a:prstGeom prst="rect">
            <a:avLst/>
          </a:prstGeom>
        </p:spPr>
      </p:pic>
    </p:spTree>
    <p:custDataLst>
      <p:tags r:id="rId1"/>
    </p:custDataLst>
    <p:extLst>
      <p:ext uri="{BB962C8B-B14F-4D97-AF65-F5344CB8AC3E}">
        <p14:creationId xmlns:p14="http://schemas.microsoft.com/office/powerpoint/2010/main" val="522645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12</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fontScale="85000" lnSpcReduction="20000"/>
          </a:bodyPr>
          <a:lstStyle/>
          <a:p>
            <a:pPr marL="0" indent="0">
              <a:buNone/>
            </a:pPr>
            <a:r>
              <a:rPr lang="en-GB" sz="2400" dirty="0"/>
              <a:t>In the 6 videos the electricians mentioned </a:t>
            </a:r>
            <a:r>
              <a:rPr lang="en-GB" sz="2400" b="1" dirty="0"/>
              <a:t>personality traits </a:t>
            </a:r>
            <a:r>
              <a:rPr lang="en-GB" sz="2400" dirty="0"/>
              <a:t>that electricians need to have.  What were some of the skills mentioned? </a:t>
            </a:r>
            <a:endParaRPr lang="en-GB" sz="2400" b="1" dirty="0"/>
          </a:p>
          <a:p>
            <a:pPr marL="0" indent="0">
              <a:buNone/>
            </a:pPr>
            <a:endParaRPr lang="en-GB" sz="2400" b="1" dirty="0"/>
          </a:p>
          <a:p>
            <a:pPr marL="0" indent="0">
              <a:buNone/>
            </a:pPr>
            <a:endParaRPr lang="en-ZA" sz="2400" b="1" dirty="0"/>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a:buFont typeface="Courier New" panose="02070309020205020404" pitchFamily="49" charset="0"/>
              <a:buChar char="o"/>
            </a:pPr>
            <a:r>
              <a:rPr lang="en-ZA" dirty="0"/>
              <a:t>Insert personality traits</a:t>
            </a:r>
          </a:p>
          <a:p>
            <a:pPr>
              <a:buFont typeface="Courier New" panose="02070309020205020404" pitchFamily="49" charset="0"/>
              <a:buChar char="o"/>
            </a:pPr>
            <a:r>
              <a:rPr lang="en-ZA" dirty="0"/>
              <a:t>Insert personality traits</a:t>
            </a:r>
          </a:p>
          <a:p>
            <a:pPr>
              <a:buFont typeface="Courier New" panose="02070309020205020404" pitchFamily="49" charset="0"/>
              <a:buChar char="o"/>
            </a:pPr>
            <a:r>
              <a:rPr lang="en-ZA" dirty="0"/>
              <a:t>Insert personality traits</a:t>
            </a:r>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a:buFont typeface="Courier New" panose="02070309020205020404" pitchFamily="49" charset="0"/>
              <a:buChar char="o"/>
            </a:pPr>
            <a:endParaRPr lang="en-ZA" dirty="0"/>
          </a:p>
          <a:p>
            <a:pPr marL="0" indent="0">
              <a:buNone/>
            </a:pPr>
            <a:r>
              <a:rPr lang="en-ZA" dirty="0"/>
              <a:t> </a:t>
            </a:r>
          </a:p>
        </p:txBody>
      </p:sp>
      <p:sp>
        <p:nvSpPr>
          <p:cNvPr id="6" name="Rectangle 5">
            <a:extLst>
              <a:ext uri="{FF2B5EF4-FFF2-40B4-BE49-F238E27FC236}">
                <a16:creationId xmlns:a16="http://schemas.microsoft.com/office/drawing/2014/main" id="{11336790-85FE-47C8-93A8-E854A6C3723B}"/>
              </a:ext>
            </a:extLst>
          </p:cNvPr>
          <p:cNvSpPr/>
          <p:nvPr/>
        </p:nvSpPr>
        <p:spPr>
          <a:xfrm>
            <a:off x="976851" y="2253581"/>
            <a:ext cx="8611285" cy="830997"/>
          </a:xfrm>
          <a:prstGeom prst="rect">
            <a:avLst/>
          </a:prstGeom>
          <a:solidFill>
            <a:schemeClr val="tx2">
              <a:lumMod val="40000"/>
              <a:lumOff val="60000"/>
            </a:schemeClr>
          </a:solidFill>
        </p:spPr>
        <p:txBody>
          <a:bodyPr wrap="square">
            <a:spAutoFit/>
          </a:bodyPr>
          <a:lstStyle/>
          <a:p>
            <a:r>
              <a:rPr lang="en-GB" sz="2400" dirty="0"/>
              <a:t>Choose the correct personality traits from these options and click submit.</a:t>
            </a:r>
          </a:p>
        </p:txBody>
      </p:sp>
      <p:pic>
        <p:nvPicPr>
          <p:cNvPr id="7" name="Graphic 6" descr="User">
            <a:extLst>
              <a:ext uri="{FF2B5EF4-FFF2-40B4-BE49-F238E27FC236}">
                <a16:creationId xmlns:a16="http://schemas.microsoft.com/office/drawing/2014/main" id="{7273EB46-5B4D-4829-BC60-66DA5D12CF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2090445"/>
            <a:ext cx="854046" cy="854046"/>
          </a:xfrm>
          <a:prstGeom prst="rect">
            <a:avLst/>
          </a:prstGeom>
        </p:spPr>
      </p:pic>
    </p:spTree>
    <p:custDataLst>
      <p:tags r:id="rId1"/>
    </p:custDataLst>
    <p:extLst>
      <p:ext uri="{BB962C8B-B14F-4D97-AF65-F5344CB8AC3E}">
        <p14:creationId xmlns:p14="http://schemas.microsoft.com/office/powerpoint/2010/main" val="109618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Vid01: Importance of electricity in society</a:t>
            </a:r>
          </a:p>
        </p:txBody>
      </p:sp>
      <p:sp>
        <p:nvSpPr>
          <p:cNvPr id="3" name="Content Placeholder 2"/>
          <p:cNvSpPr>
            <a:spLocks noGrp="1"/>
          </p:cNvSpPr>
          <p:nvPr>
            <p:ph sz="quarter" idx="10"/>
          </p:nvPr>
        </p:nvSpPr>
        <p:spPr/>
        <p:txBody>
          <a:bodyPr>
            <a:normAutofit fontScale="92500" lnSpcReduction="20000"/>
          </a:bodyPr>
          <a:lstStyle/>
          <a:p>
            <a:pPr marL="0" indent="0">
              <a:buNone/>
            </a:pPr>
            <a:r>
              <a:rPr lang="en-GB" dirty="0"/>
              <a:t>Animated video using a tool like GoAnimate. Black and white hand drawn images with a voice over. </a:t>
            </a:r>
          </a:p>
          <a:p>
            <a:pPr marL="0" indent="0">
              <a:buNone/>
            </a:pPr>
            <a:r>
              <a:rPr lang="en-GB" u="sng" dirty="0"/>
              <a:t>Script for voice over:</a:t>
            </a:r>
          </a:p>
          <a:p>
            <a:pPr marL="0" indent="0">
              <a:buNone/>
            </a:pPr>
            <a:r>
              <a:rPr lang="en-GB" dirty="0"/>
              <a:t>Think about your day so far. Did you wake up using the alarm on your phone, switch on the lights and make yourself a cup of coffee or tea? Did you have a warm shower or listen to the radio? What do all of these things have in common? They needed </a:t>
            </a:r>
            <a:r>
              <a:rPr lang="en-GB" b="1" dirty="0"/>
              <a:t>electricity</a:t>
            </a:r>
            <a:r>
              <a:rPr lang="en-GB" dirty="0"/>
              <a:t>. This means we need electricity to make our daily lives more comfortable. </a:t>
            </a:r>
          </a:p>
          <a:p>
            <a:pPr marL="0" indent="0">
              <a:buNone/>
            </a:pPr>
            <a:r>
              <a:rPr lang="en-GB" dirty="0"/>
              <a:t>Thinking outside of our homes, mines use electricity to help remove precious materials from the earth. Industry, like factories use electricity to be able produce goods and materials. The more goods they produce the more electricity they need. You can even say that country’s economy is linked to electricity use because the more the economy grows the more electricity is needed. That’s why it’s so important that we have men and women who are skilled at working with this valuable resource. </a:t>
            </a:r>
            <a:endParaRPr lang="en-GB" u="sng" dirty="0"/>
          </a:p>
        </p:txBody>
      </p:sp>
    </p:spTree>
    <p:custDataLst>
      <p:tags r:id="rId1"/>
    </p:custDataLst>
    <p:extLst>
      <p:ext uri="{BB962C8B-B14F-4D97-AF65-F5344CB8AC3E}">
        <p14:creationId xmlns:p14="http://schemas.microsoft.com/office/powerpoint/2010/main" val="11897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Vid02:What it’s like to be an electrician – (Maintenance Electrician)</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895241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Vid03:What it’s like to be an electrician – (Construction Electrician)</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261419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Now that know a little bit about electricity and how it works, we are going to have a look at the people whose job it is to work with electricity. These people are called </a:t>
            </a:r>
            <a:r>
              <a:rPr lang="en-GB" b="1" dirty="0"/>
              <a:t>electricians</a:t>
            </a: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7945B0CB-7A9B-4093-898C-6EFD0F8B8B11}"/>
              </a:ext>
            </a:extLst>
          </p:cNvPr>
          <p:cNvSpPr/>
          <p:nvPr/>
        </p:nvSpPr>
        <p:spPr>
          <a:xfrm>
            <a:off x="6026330" y="2517737"/>
            <a:ext cx="3091542" cy="20943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Vid01:Importance of </a:t>
            </a:r>
            <a:r>
              <a:rPr lang="en-ZA" dirty="0" err="1"/>
              <a:t>electricy</a:t>
            </a:r>
            <a:r>
              <a:rPr lang="en-ZA" dirty="0"/>
              <a:t> in society. </a:t>
            </a:r>
          </a:p>
        </p:txBody>
      </p:sp>
      <p:sp>
        <p:nvSpPr>
          <p:cNvPr id="6" name="Rectangle 5">
            <a:extLst>
              <a:ext uri="{FF2B5EF4-FFF2-40B4-BE49-F238E27FC236}">
                <a16:creationId xmlns:a16="http://schemas.microsoft.com/office/drawing/2014/main" id="{79D1DF54-04CF-4133-BB4F-A6897705FBA6}"/>
              </a:ext>
            </a:extLst>
          </p:cNvPr>
          <p:cNvSpPr/>
          <p:nvPr/>
        </p:nvSpPr>
        <p:spPr>
          <a:xfrm>
            <a:off x="1602898" y="2517737"/>
            <a:ext cx="3996714" cy="2308324"/>
          </a:xfrm>
          <a:prstGeom prst="rect">
            <a:avLst/>
          </a:prstGeom>
          <a:solidFill>
            <a:schemeClr val="tx2">
              <a:lumMod val="40000"/>
              <a:lumOff val="60000"/>
            </a:schemeClr>
          </a:solidFill>
        </p:spPr>
        <p:txBody>
          <a:bodyPr wrap="square">
            <a:spAutoFit/>
          </a:bodyPr>
          <a:lstStyle/>
          <a:p>
            <a:r>
              <a:rPr lang="en-GB" sz="2400" i="1" dirty="0"/>
              <a:t>Watch this video to learn more about how important electricity and the people who work with it are to our daily lives and South Africa’s economy.  </a:t>
            </a:r>
          </a:p>
        </p:txBody>
      </p:sp>
      <p:pic>
        <p:nvPicPr>
          <p:cNvPr id="7" name="Graphic 6" descr="User">
            <a:extLst>
              <a:ext uri="{FF2B5EF4-FFF2-40B4-BE49-F238E27FC236}">
                <a16:creationId xmlns:a16="http://schemas.microsoft.com/office/drawing/2014/main" id="{73BC8542-2091-4B00-81FC-A90B92176B9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6287" y="2369984"/>
            <a:ext cx="805121" cy="854046"/>
          </a:xfrm>
          <a:prstGeom prst="rect">
            <a:avLst/>
          </a:prstGeom>
        </p:spPr>
      </p:pic>
    </p:spTree>
    <p:custDataLst>
      <p:tags r:id="rId1"/>
    </p:custDataLst>
    <p:extLst>
      <p:ext uri="{BB962C8B-B14F-4D97-AF65-F5344CB8AC3E}">
        <p14:creationId xmlns:p14="http://schemas.microsoft.com/office/powerpoint/2010/main" val="2887946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Vid04:What it’s like to be an electrician – (Engineering Electrician)</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1935708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Vid05:What it’s like to be an electrician – (Residential Electrician)</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4215301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Vid06:What it’s like to be an electrician – (Mining Electrician)</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920962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Vid07:What it’s like to be an electrician – (Line installer/repairer)</a:t>
            </a:r>
            <a:endParaRPr lang="en-GB" dirty="0"/>
          </a:p>
        </p:txBody>
      </p:sp>
      <p:sp>
        <p:nvSpPr>
          <p:cNvPr id="3" name="Content Placeholder 2"/>
          <p:cNvSpPr>
            <a:spLocks noGrp="1"/>
          </p:cNvSpPr>
          <p:nvPr>
            <p:ph sz="quarter" idx="10"/>
          </p:nvPr>
        </p:nvSpPr>
        <p:spPr/>
        <p:txBody>
          <a:bodyPr>
            <a:normAutofit fontScale="85000" lnSpcReduction="20000"/>
          </a:bodyPr>
          <a:lstStyle/>
          <a:p>
            <a:pPr marL="0" indent="0">
              <a:buNone/>
            </a:pPr>
            <a:r>
              <a:rPr lang="en-ZA" sz="2400" i="1" dirty="0"/>
              <a:t>Unscripted- should be informal.</a:t>
            </a:r>
          </a:p>
          <a:p>
            <a:pPr marL="0" indent="0">
              <a:buNone/>
            </a:pPr>
            <a:r>
              <a:rPr lang="en-ZA" sz="2400" dirty="0"/>
              <a:t>Must show the person (real person not actor) in their workplace. They should answer the following questions: </a:t>
            </a:r>
          </a:p>
          <a:p>
            <a:pPr marL="0" indent="0">
              <a:buNone/>
            </a:pPr>
            <a:r>
              <a:rPr lang="en-ZA" sz="2400" dirty="0"/>
              <a:t>What do you do?</a:t>
            </a:r>
          </a:p>
          <a:p>
            <a:pPr marL="0" indent="0">
              <a:buNone/>
            </a:pPr>
            <a:r>
              <a:rPr lang="en-ZA" sz="2400" dirty="0"/>
              <a:t>Why did you choose this specialisation?</a:t>
            </a:r>
          </a:p>
          <a:p>
            <a:pPr marL="0" indent="0">
              <a:buNone/>
            </a:pPr>
            <a:r>
              <a:rPr lang="en-ZA" sz="2400" dirty="0"/>
              <a:t>What training did you undergo?</a:t>
            </a:r>
          </a:p>
          <a:p>
            <a:pPr marL="0" indent="0">
              <a:buNone/>
            </a:pPr>
            <a:r>
              <a:rPr lang="en-ZA" sz="2400" dirty="0"/>
              <a:t>What skills does an electrician need?</a:t>
            </a:r>
          </a:p>
          <a:p>
            <a:pPr marL="0" indent="0">
              <a:buNone/>
            </a:pPr>
            <a:r>
              <a:rPr lang="en-ZA" sz="2400" dirty="0"/>
              <a:t>What personality traits does an electrician need?</a:t>
            </a:r>
          </a:p>
          <a:p>
            <a:pPr marL="0" indent="0">
              <a:buNone/>
            </a:pPr>
            <a:r>
              <a:rPr lang="en-ZA" sz="2400" dirty="0"/>
              <a:t>Describe a typical day on the job</a:t>
            </a:r>
          </a:p>
          <a:p>
            <a:pPr marL="0" indent="0">
              <a:buNone/>
            </a:pPr>
            <a:r>
              <a:rPr lang="en-ZA" sz="2400" dirty="0"/>
              <a:t>What do you love the most about your job?</a:t>
            </a:r>
          </a:p>
          <a:p>
            <a:pPr marL="0" indent="0">
              <a:buNone/>
            </a:pPr>
            <a:r>
              <a:rPr lang="en-ZA" sz="2400" dirty="0"/>
              <a:t>What are some of the challenges of your job?</a:t>
            </a:r>
          </a:p>
          <a:p>
            <a:pPr marL="0" indent="0">
              <a:buNone/>
            </a:pPr>
            <a:r>
              <a:rPr lang="en-ZA" sz="2400" dirty="0"/>
              <a:t>What advice would you give to someone who wants to do the same specialisation as you?</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Tree>
    <p:custDataLst>
      <p:tags r:id="rId1"/>
    </p:custDataLst>
    <p:extLst>
      <p:ext uri="{BB962C8B-B14F-4D97-AF65-F5344CB8AC3E}">
        <p14:creationId xmlns:p14="http://schemas.microsoft.com/office/powerpoint/2010/main" val="266696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3DA1-0F39-4308-824C-D72CFB9B2E7E}"/>
              </a:ext>
            </a:extLst>
          </p:cNvPr>
          <p:cNvSpPr>
            <a:spLocks noGrp="1"/>
          </p:cNvSpPr>
          <p:nvPr>
            <p:ph type="title"/>
          </p:nvPr>
        </p:nvSpPr>
        <p:spPr>
          <a:xfrm>
            <a:off x="565316" y="212919"/>
            <a:ext cx="8831461" cy="1113227"/>
          </a:xfrm>
        </p:spPr>
        <p:txBody>
          <a:bodyPr/>
          <a:lstStyle/>
          <a:p>
            <a:r>
              <a:rPr lang="en-ZA" dirty="0"/>
              <a:t>What does an electrician do?</a:t>
            </a:r>
          </a:p>
        </p:txBody>
      </p:sp>
      <p:sp>
        <p:nvSpPr>
          <p:cNvPr id="3" name="Content Placeholder 2">
            <a:extLst>
              <a:ext uri="{FF2B5EF4-FFF2-40B4-BE49-F238E27FC236}">
                <a16:creationId xmlns:a16="http://schemas.microsoft.com/office/drawing/2014/main" id="{AD6E3423-9478-4246-9DB0-4DAD052DCC1C}"/>
              </a:ext>
            </a:extLst>
          </p:cNvPr>
          <p:cNvSpPr>
            <a:spLocks noGrp="1"/>
          </p:cNvSpPr>
          <p:nvPr>
            <p:ph idx="1"/>
          </p:nvPr>
        </p:nvSpPr>
        <p:spPr>
          <a:xfrm>
            <a:off x="711036" y="1193550"/>
            <a:ext cx="5215312" cy="3654318"/>
          </a:xfrm>
        </p:spPr>
        <p:txBody>
          <a:bodyPr/>
          <a:lstStyle/>
          <a:p>
            <a:pPr marL="0" indent="0">
              <a:buNone/>
            </a:pPr>
            <a:r>
              <a:rPr lang="en-ZA" dirty="0"/>
              <a:t>As we said previously, an electrician is someone who is qualified to work with electricity. More specifically, </a:t>
            </a:r>
            <a:r>
              <a:rPr lang="en-ZA" i="1" dirty="0"/>
              <a:t>an electrician is a qualified person who installs and maintains electrical equipment and fixtures</a:t>
            </a:r>
            <a:r>
              <a:rPr lang="en-ZA" dirty="0"/>
              <a:t>. On the next page you will see some examples of the types of work that electricians do. </a:t>
            </a:r>
          </a:p>
        </p:txBody>
      </p:sp>
      <p:pic>
        <p:nvPicPr>
          <p:cNvPr id="5" name="Picture 4">
            <a:extLst>
              <a:ext uri="{FF2B5EF4-FFF2-40B4-BE49-F238E27FC236}">
                <a16:creationId xmlns:a16="http://schemas.microsoft.com/office/drawing/2014/main" id="{9744A5BD-6C6E-4EEC-AC66-DBD954C7EE8C}"/>
              </a:ext>
            </a:extLst>
          </p:cNvPr>
          <p:cNvPicPr>
            <a:picLocks noChangeAspect="1"/>
          </p:cNvPicPr>
          <p:nvPr/>
        </p:nvPicPr>
        <p:blipFill>
          <a:blip r:embed="rId3"/>
          <a:stretch>
            <a:fillRect/>
          </a:stretch>
        </p:blipFill>
        <p:spPr>
          <a:xfrm>
            <a:off x="5926348" y="1326146"/>
            <a:ext cx="3805829" cy="2538488"/>
          </a:xfrm>
          <a:prstGeom prst="rect">
            <a:avLst/>
          </a:prstGeom>
        </p:spPr>
      </p:pic>
    </p:spTree>
    <p:custDataLst>
      <p:tags r:id="rId1"/>
    </p:custDataLst>
    <p:extLst>
      <p:ext uri="{BB962C8B-B14F-4D97-AF65-F5344CB8AC3E}">
        <p14:creationId xmlns:p14="http://schemas.microsoft.com/office/powerpoint/2010/main" val="364313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3DA1-0F39-4308-824C-D72CFB9B2E7E}"/>
              </a:ext>
            </a:extLst>
          </p:cNvPr>
          <p:cNvSpPr>
            <a:spLocks noGrp="1"/>
          </p:cNvSpPr>
          <p:nvPr>
            <p:ph type="title"/>
          </p:nvPr>
        </p:nvSpPr>
        <p:spPr>
          <a:xfrm>
            <a:off x="565316" y="212919"/>
            <a:ext cx="8831461" cy="1113227"/>
          </a:xfrm>
        </p:spPr>
        <p:txBody>
          <a:bodyPr/>
          <a:lstStyle/>
          <a:p>
            <a:r>
              <a:rPr lang="en-ZA" dirty="0"/>
              <a:t>Examples of what electricians do</a:t>
            </a:r>
          </a:p>
        </p:txBody>
      </p:sp>
      <p:graphicFrame>
        <p:nvGraphicFramePr>
          <p:cNvPr id="4" name="Diagram 3">
            <a:extLst>
              <a:ext uri="{FF2B5EF4-FFF2-40B4-BE49-F238E27FC236}">
                <a16:creationId xmlns:a16="http://schemas.microsoft.com/office/drawing/2014/main" id="{9D09D106-9D27-47BC-9D85-331B5FBBC45A}"/>
              </a:ext>
            </a:extLst>
          </p:cNvPr>
          <p:cNvGraphicFramePr/>
          <p:nvPr>
            <p:extLst>
              <p:ext uri="{D42A27DB-BD31-4B8C-83A1-F6EECF244321}">
                <p14:modId xmlns:p14="http://schemas.microsoft.com/office/powerpoint/2010/main" val="3079734354"/>
              </p:ext>
            </p:extLst>
          </p:nvPr>
        </p:nvGraphicFramePr>
        <p:xfrm>
          <a:off x="682599" y="517424"/>
          <a:ext cx="8235826" cy="4550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9DA2D2A-008C-4892-AF21-308BC86FAA11}"/>
              </a:ext>
            </a:extLst>
          </p:cNvPr>
          <p:cNvSpPr txBox="1"/>
          <p:nvPr/>
        </p:nvSpPr>
        <p:spPr>
          <a:xfrm>
            <a:off x="682599" y="2717331"/>
            <a:ext cx="2560935" cy="276999"/>
          </a:xfrm>
          <a:prstGeom prst="rect">
            <a:avLst/>
          </a:prstGeom>
          <a:noFill/>
        </p:spPr>
        <p:txBody>
          <a:bodyPr wrap="square" rtlCol="0">
            <a:spAutoFit/>
          </a:bodyPr>
          <a:lstStyle/>
          <a:p>
            <a:pPr lvl="0"/>
            <a:r>
              <a:rPr lang="en-ZA" sz="1200" i="1" dirty="0"/>
              <a:t>Reviewing current systems.</a:t>
            </a:r>
          </a:p>
        </p:txBody>
      </p:sp>
      <p:sp>
        <p:nvSpPr>
          <p:cNvPr id="6" name="TextBox 5">
            <a:extLst>
              <a:ext uri="{FF2B5EF4-FFF2-40B4-BE49-F238E27FC236}">
                <a16:creationId xmlns:a16="http://schemas.microsoft.com/office/drawing/2014/main" id="{D084133E-94D8-459F-9F4F-4720B5EE3D57}"/>
              </a:ext>
            </a:extLst>
          </p:cNvPr>
          <p:cNvSpPr txBox="1"/>
          <p:nvPr/>
        </p:nvSpPr>
        <p:spPr>
          <a:xfrm>
            <a:off x="3548334" y="2714455"/>
            <a:ext cx="2560935" cy="646331"/>
          </a:xfrm>
          <a:prstGeom prst="rect">
            <a:avLst/>
          </a:prstGeom>
          <a:noFill/>
        </p:spPr>
        <p:txBody>
          <a:bodyPr wrap="square" rtlCol="0">
            <a:spAutoFit/>
          </a:bodyPr>
          <a:lstStyle/>
          <a:p>
            <a:pPr lvl="0"/>
            <a:r>
              <a:rPr lang="en-ZA" sz="1200" i="1" dirty="0"/>
              <a:t>Installing power systems, lighting, fire protection, security and data-network systems.</a:t>
            </a:r>
          </a:p>
        </p:txBody>
      </p:sp>
      <p:sp>
        <p:nvSpPr>
          <p:cNvPr id="7" name="TextBox 6">
            <a:extLst>
              <a:ext uri="{FF2B5EF4-FFF2-40B4-BE49-F238E27FC236}">
                <a16:creationId xmlns:a16="http://schemas.microsoft.com/office/drawing/2014/main" id="{CCA87A33-8A17-447C-BBD2-E5D22FAA6D70}"/>
              </a:ext>
            </a:extLst>
          </p:cNvPr>
          <p:cNvSpPr txBox="1"/>
          <p:nvPr/>
        </p:nvSpPr>
        <p:spPr>
          <a:xfrm>
            <a:off x="6414069" y="2717331"/>
            <a:ext cx="2560935" cy="646331"/>
          </a:xfrm>
          <a:prstGeom prst="rect">
            <a:avLst/>
          </a:prstGeom>
          <a:noFill/>
        </p:spPr>
        <p:txBody>
          <a:bodyPr wrap="square" rtlCol="0">
            <a:spAutoFit/>
          </a:bodyPr>
          <a:lstStyle/>
          <a:p>
            <a:pPr lvl="0"/>
            <a:r>
              <a:rPr lang="en-ZA" sz="1200" i="1" dirty="0"/>
              <a:t>Checking systems regularly to make sure that they are working efficiently and safely.</a:t>
            </a:r>
          </a:p>
        </p:txBody>
      </p:sp>
      <p:sp>
        <p:nvSpPr>
          <p:cNvPr id="8" name="TextBox 7">
            <a:extLst>
              <a:ext uri="{FF2B5EF4-FFF2-40B4-BE49-F238E27FC236}">
                <a16:creationId xmlns:a16="http://schemas.microsoft.com/office/drawing/2014/main" id="{DEC94AC8-7CA1-4687-AB30-944D26CCADD0}"/>
              </a:ext>
            </a:extLst>
          </p:cNvPr>
          <p:cNvSpPr txBox="1"/>
          <p:nvPr/>
        </p:nvSpPr>
        <p:spPr>
          <a:xfrm>
            <a:off x="626020" y="5076123"/>
            <a:ext cx="2560935" cy="646331"/>
          </a:xfrm>
          <a:prstGeom prst="rect">
            <a:avLst/>
          </a:prstGeom>
          <a:noFill/>
        </p:spPr>
        <p:txBody>
          <a:bodyPr wrap="square" rtlCol="0">
            <a:spAutoFit/>
          </a:bodyPr>
          <a:lstStyle/>
          <a:p>
            <a:pPr lvl="0"/>
            <a:r>
              <a:rPr lang="en-ZA" sz="1200" i="1" dirty="0"/>
              <a:t>Building and installing control panels that operate the electrical systems inside buildings.</a:t>
            </a:r>
          </a:p>
        </p:txBody>
      </p:sp>
      <p:sp>
        <p:nvSpPr>
          <p:cNvPr id="9" name="TextBox 8">
            <a:extLst>
              <a:ext uri="{FF2B5EF4-FFF2-40B4-BE49-F238E27FC236}">
                <a16:creationId xmlns:a16="http://schemas.microsoft.com/office/drawing/2014/main" id="{CF9D5585-AB55-45A8-97F7-68BB534DFFD0}"/>
              </a:ext>
            </a:extLst>
          </p:cNvPr>
          <p:cNvSpPr txBox="1"/>
          <p:nvPr/>
        </p:nvSpPr>
        <p:spPr>
          <a:xfrm>
            <a:off x="3491755" y="5073247"/>
            <a:ext cx="2560935" cy="646331"/>
          </a:xfrm>
          <a:prstGeom prst="rect">
            <a:avLst/>
          </a:prstGeom>
          <a:noFill/>
        </p:spPr>
        <p:txBody>
          <a:bodyPr wrap="square" rtlCol="0">
            <a:spAutoFit/>
          </a:bodyPr>
          <a:lstStyle/>
          <a:p>
            <a:pPr lvl="0"/>
            <a:r>
              <a:rPr lang="en-ZA" sz="1200" i="1" dirty="0"/>
              <a:t>Repairing and maintaining electrical motors and other machinery like transformers.</a:t>
            </a:r>
          </a:p>
        </p:txBody>
      </p:sp>
      <p:sp>
        <p:nvSpPr>
          <p:cNvPr id="10" name="TextBox 9">
            <a:extLst>
              <a:ext uri="{FF2B5EF4-FFF2-40B4-BE49-F238E27FC236}">
                <a16:creationId xmlns:a16="http://schemas.microsoft.com/office/drawing/2014/main" id="{6E9B9E84-427F-4153-893F-D97DF364D7E4}"/>
              </a:ext>
            </a:extLst>
          </p:cNvPr>
          <p:cNvSpPr txBox="1"/>
          <p:nvPr/>
        </p:nvSpPr>
        <p:spPr>
          <a:xfrm>
            <a:off x="6357490" y="5076123"/>
            <a:ext cx="2560935" cy="646331"/>
          </a:xfrm>
          <a:prstGeom prst="rect">
            <a:avLst/>
          </a:prstGeom>
          <a:noFill/>
        </p:spPr>
        <p:txBody>
          <a:bodyPr wrap="square" rtlCol="0">
            <a:spAutoFit/>
          </a:bodyPr>
          <a:lstStyle/>
          <a:p>
            <a:pPr lvl="0"/>
            <a:r>
              <a:rPr lang="en-ZA" sz="1200" i="1" dirty="0"/>
              <a:t>Installing and maintaining street lighting and traffic management systems. </a:t>
            </a:r>
          </a:p>
        </p:txBody>
      </p:sp>
    </p:spTree>
    <p:custDataLst>
      <p:tags r:id="rId1"/>
    </p:custDataLst>
    <p:extLst>
      <p:ext uri="{BB962C8B-B14F-4D97-AF65-F5344CB8AC3E}">
        <p14:creationId xmlns:p14="http://schemas.microsoft.com/office/powerpoint/2010/main" val="426059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Test yourself</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4"/>
            <a:ext cx="9437443" cy="4364229"/>
          </a:xfrm>
        </p:spPr>
        <p:txBody>
          <a:bodyPr>
            <a:normAutofit/>
          </a:bodyPr>
          <a:lstStyle/>
          <a:p>
            <a:pPr marL="0" indent="0">
              <a:buNone/>
            </a:pPr>
            <a:r>
              <a:rPr lang="en-ZA" sz="2400" dirty="0"/>
              <a:t>What is the definition for an electrician? </a:t>
            </a:r>
            <a:endParaRPr lang="en-ZA" sz="2400" b="1" dirty="0"/>
          </a:p>
          <a:p>
            <a:pPr marL="0" indent="0">
              <a:buNone/>
            </a:pPr>
            <a:endParaRPr lang="en-ZA" sz="2400" b="1" dirty="0"/>
          </a:p>
          <a:p>
            <a:pPr marL="0" indent="0">
              <a:buNone/>
            </a:pPr>
            <a:endParaRPr lang="en-ZA" sz="2400" b="1" dirty="0"/>
          </a:p>
          <a:p>
            <a:pPr>
              <a:buFont typeface="Courier New" panose="02070309020205020404" pitchFamily="49" charset="0"/>
              <a:buChar char="o"/>
            </a:pPr>
            <a:r>
              <a:rPr lang="en-GB" sz="2400" i="1" dirty="0"/>
              <a:t>An electrician is a person who installs and maintains electrical equipment</a:t>
            </a:r>
          </a:p>
          <a:p>
            <a:pPr>
              <a:buFont typeface="Courier New" panose="02070309020205020404" pitchFamily="49" charset="0"/>
              <a:buChar char="o"/>
            </a:pPr>
            <a:r>
              <a:rPr lang="en-GB" sz="2400" dirty="0"/>
              <a:t>An electrician is person who uses electricity </a:t>
            </a:r>
          </a:p>
          <a:p>
            <a:pPr>
              <a:buFont typeface="Courier New" panose="02070309020205020404" pitchFamily="49" charset="0"/>
              <a:buChar char="o"/>
            </a:pPr>
            <a:r>
              <a:rPr lang="en-GB" sz="2400" dirty="0"/>
              <a:t>An electrician is a person who installs wires and cables</a:t>
            </a:r>
          </a:p>
          <a:p>
            <a:pPr>
              <a:buFont typeface="Courier New" panose="02070309020205020404" pitchFamily="49" charset="0"/>
              <a:buChar char="o"/>
            </a:pPr>
            <a:r>
              <a:rPr lang="en-GB" sz="2400" dirty="0"/>
              <a:t>An electrician is a person who knows about electricity. </a:t>
            </a:r>
          </a:p>
          <a:p>
            <a:pPr>
              <a:buFont typeface="Courier New" panose="02070309020205020404" pitchFamily="49" charset="0"/>
              <a:buChar char="o"/>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1" y="1721592"/>
            <a:ext cx="8611285" cy="461665"/>
          </a:xfrm>
          <a:prstGeom prst="rect">
            <a:avLst/>
          </a:prstGeom>
          <a:solidFill>
            <a:schemeClr val="tx2">
              <a:lumMod val="40000"/>
              <a:lumOff val="60000"/>
            </a:schemeClr>
          </a:solidFill>
        </p:spPr>
        <p:txBody>
          <a:bodyPr wrap="square">
            <a:spAutoFit/>
          </a:bodyPr>
          <a:lstStyle/>
          <a:p>
            <a:r>
              <a:rPr lang="en-GB" sz="2400" dirty="0"/>
              <a:t>Choose the correct definition from these options and click submit.</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1558456"/>
            <a:ext cx="854046" cy="854046"/>
          </a:xfrm>
          <a:prstGeom prst="rect">
            <a:avLst/>
          </a:prstGeom>
        </p:spPr>
      </p:pic>
    </p:spTree>
    <p:custDataLst>
      <p:tags r:id="rId1"/>
    </p:custDataLst>
    <p:extLst>
      <p:ext uri="{BB962C8B-B14F-4D97-AF65-F5344CB8AC3E}">
        <p14:creationId xmlns:p14="http://schemas.microsoft.com/office/powerpoint/2010/main" val="402848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3DA1-0F39-4308-824C-D72CFB9B2E7E}"/>
              </a:ext>
            </a:extLst>
          </p:cNvPr>
          <p:cNvSpPr>
            <a:spLocks noGrp="1"/>
          </p:cNvSpPr>
          <p:nvPr>
            <p:ph type="title"/>
          </p:nvPr>
        </p:nvSpPr>
        <p:spPr>
          <a:xfrm>
            <a:off x="565316" y="212919"/>
            <a:ext cx="8831461" cy="1113227"/>
          </a:xfrm>
        </p:spPr>
        <p:txBody>
          <a:bodyPr/>
          <a:lstStyle/>
          <a:p>
            <a:r>
              <a:rPr lang="en-ZA" dirty="0"/>
              <a:t>Different types of voltage</a:t>
            </a:r>
          </a:p>
        </p:txBody>
      </p:sp>
      <p:sp>
        <p:nvSpPr>
          <p:cNvPr id="3" name="Content Placeholder 2">
            <a:extLst>
              <a:ext uri="{FF2B5EF4-FFF2-40B4-BE49-F238E27FC236}">
                <a16:creationId xmlns:a16="http://schemas.microsoft.com/office/drawing/2014/main" id="{AD6E3423-9478-4246-9DB0-4DAD052DCC1C}"/>
              </a:ext>
            </a:extLst>
          </p:cNvPr>
          <p:cNvSpPr>
            <a:spLocks noGrp="1"/>
          </p:cNvSpPr>
          <p:nvPr>
            <p:ph idx="1"/>
          </p:nvPr>
        </p:nvSpPr>
        <p:spPr>
          <a:xfrm>
            <a:off x="711035" y="1193550"/>
            <a:ext cx="8831461" cy="3654318"/>
          </a:xfrm>
        </p:spPr>
        <p:txBody>
          <a:bodyPr/>
          <a:lstStyle/>
          <a:p>
            <a:pPr marL="0" indent="0">
              <a:buNone/>
            </a:pPr>
            <a:r>
              <a:rPr lang="en-ZA" dirty="0"/>
              <a:t>Working with electricity is very dangerous. For this reason the higher the voltage (strength or power) of electricity, the more qualified you have to be to work type of voltage Here are the different levels of voltage: </a:t>
            </a:r>
          </a:p>
          <a:p>
            <a:r>
              <a:rPr lang="en-ZA" dirty="0"/>
              <a:t>Low voltage: Below 1000V </a:t>
            </a:r>
          </a:p>
          <a:p>
            <a:r>
              <a:rPr lang="en-ZA" dirty="0"/>
              <a:t>Medium voltage: Above 1000v but below 44000V</a:t>
            </a:r>
          </a:p>
          <a:p>
            <a:r>
              <a:rPr lang="en-ZA" dirty="0"/>
              <a:t>High voltage:  44000V is high voltage</a:t>
            </a:r>
          </a:p>
          <a:p>
            <a:pPr marL="0" indent="0">
              <a:buNone/>
            </a:pPr>
            <a:endParaRPr lang="en-ZA" dirty="0"/>
          </a:p>
        </p:txBody>
      </p:sp>
      <p:sp>
        <p:nvSpPr>
          <p:cNvPr id="5" name="Rectangle 4">
            <a:extLst>
              <a:ext uri="{FF2B5EF4-FFF2-40B4-BE49-F238E27FC236}">
                <a16:creationId xmlns:a16="http://schemas.microsoft.com/office/drawing/2014/main" id="{8DE4F1F8-007C-4191-A0E2-2A78B6D71C81}"/>
              </a:ext>
            </a:extLst>
          </p:cNvPr>
          <p:cNvSpPr/>
          <p:nvPr/>
        </p:nvSpPr>
        <p:spPr>
          <a:xfrm>
            <a:off x="711035" y="3999244"/>
            <a:ext cx="2263277" cy="1760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low voltage item </a:t>
            </a:r>
            <a:r>
              <a:rPr lang="en-ZA" dirty="0" err="1"/>
              <a:t>ie</a:t>
            </a:r>
            <a:r>
              <a:rPr lang="en-ZA" dirty="0"/>
              <a:t> light switches, domestic appliances like geyser</a:t>
            </a:r>
          </a:p>
        </p:txBody>
      </p:sp>
      <p:sp>
        <p:nvSpPr>
          <p:cNvPr id="7" name="Rectangle 6">
            <a:extLst>
              <a:ext uri="{FF2B5EF4-FFF2-40B4-BE49-F238E27FC236}">
                <a16:creationId xmlns:a16="http://schemas.microsoft.com/office/drawing/2014/main" id="{C62A866D-2498-47B9-8531-2962B8853D6A}"/>
              </a:ext>
            </a:extLst>
          </p:cNvPr>
          <p:cNvSpPr/>
          <p:nvPr/>
        </p:nvSpPr>
        <p:spPr>
          <a:xfrm>
            <a:off x="3272431" y="3999244"/>
            <a:ext cx="2263277" cy="1760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medium voltage item </a:t>
            </a:r>
            <a:r>
              <a:rPr lang="en-ZA" dirty="0" err="1"/>
              <a:t>ie</a:t>
            </a:r>
            <a:r>
              <a:rPr lang="en-ZA" dirty="0"/>
              <a:t>. transformers</a:t>
            </a:r>
          </a:p>
        </p:txBody>
      </p:sp>
      <p:sp>
        <p:nvSpPr>
          <p:cNvPr id="8" name="Rectangle 7">
            <a:extLst>
              <a:ext uri="{FF2B5EF4-FFF2-40B4-BE49-F238E27FC236}">
                <a16:creationId xmlns:a16="http://schemas.microsoft.com/office/drawing/2014/main" id="{A39ACDE7-4161-4880-BE43-43B8BC9707C7}"/>
              </a:ext>
            </a:extLst>
          </p:cNvPr>
          <p:cNvSpPr/>
          <p:nvPr/>
        </p:nvSpPr>
        <p:spPr>
          <a:xfrm>
            <a:off x="5917756" y="4001525"/>
            <a:ext cx="2263277" cy="1760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image: Electrician working with high voltage lines</a:t>
            </a:r>
          </a:p>
        </p:txBody>
      </p:sp>
    </p:spTree>
    <p:custDataLst>
      <p:tags r:id="rId1"/>
    </p:custDataLst>
    <p:extLst>
      <p:ext uri="{BB962C8B-B14F-4D97-AF65-F5344CB8AC3E}">
        <p14:creationId xmlns:p14="http://schemas.microsoft.com/office/powerpoint/2010/main" val="229447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3DA1-0F39-4308-824C-D72CFB9B2E7E}"/>
              </a:ext>
            </a:extLst>
          </p:cNvPr>
          <p:cNvSpPr>
            <a:spLocks noGrp="1"/>
          </p:cNvSpPr>
          <p:nvPr>
            <p:ph type="title"/>
          </p:nvPr>
        </p:nvSpPr>
        <p:spPr>
          <a:xfrm>
            <a:off x="565316" y="212919"/>
            <a:ext cx="8831461" cy="1113227"/>
          </a:xfrm>
        </p:spPr>
        <p:txBody>
          <a:bodyPr/>
          <a:lstStyle/>
          <a:p>
            <a:r>
              <a:rPr lang="en-ZA" dirty="0"/>
              <a:t>Qualification levels</a:t>
            </a:r>
          </a:p>
        </p:txBody>
      </p:sp>
      <p:sp>
        <p:nvSpPr>
          <p:cNvPr id="3" name="Content Placeholder 2">
            <a:extLst>
              <a:ext uri="{FF2B5EF4-FFF2-40B4-BE49-F238E27FC236}">
                <a16:creationId xmlns:a16="http://schemas.microsoft.com/office/drawing/2014/main" id="{AD6E3423-9478-4246-9DB0-4DAD052DCC1C}"/>
              </a:ext>
            </a:extLst>
          </p:cNvPr>
          <p:cNvSpPr>
            <a:spLocks noGrp="1"/>
          </p:cNvSpPr>
          <p:nvPr>
            <p:ph idx="1"/>
          </p:nvPr>
        </p:nvSpPr>
        <p:spPr>
          <a:xfrm>
            <a:off x="711035" y="1193550"/>
            <a:ext cx="8831461" cy="3654318"/>
          </a:xfrm>
        </p:spPr>
        <p:txBody>
          <a:bodyPr/>
          <a:lstStyle/>
          <a:p>
            <a:pPr marL="0" indent="0">
              <a:buNone/>
            </a:pPr>
            <a:r>
              <a:rPr lang="en-ZA" dirty="0"/>
              <a:t>Here are the qualifications you need to work with the different levels of voltage. </a:t>
            </a:r>
          </a:p>
        </p:txBody>
      </p:sp>
      <p:sp>
        <p:nvSpPr>
          <p:cNvPr id="16" name="Rectangle 15">
            <a:extLst>
              <a:ext uri="{FF2B5EF4-FFF2-40B4-BE49-F238E27FC236}">
                <a16:creationId xmlns:a16="http://schemas.microsoft.com/office/drawing/2014/main" id="{9A0E88A5-433D-4E3E-B751-61208BD7F77A}"/>
              </a:ext>
            </a:extLst>
          </p:cNvPr>
          <p:cNvSpPr/>
          <p:nvPr/>
        </p:nvSpPr>
        <p:spPr>
          <a:xfrm>
            <a:off x="845219" y="2080009"/>
            <a:ext cx="8842996" cy="3126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dirty="0"/>
          </a:p>
          <a:p>
            <a:endParaRPr lang="en-ZA" dirty="0"/>
          </a:p>
          <a:p>
            <a:endParaRPr lang="en-ZA" dirty="0"/>
          </a:p>
          <a:p>
            <a:r>
              <a:rPr lang="en-ZA" dirty="0"/>
              <a:t>Placeholder infographic:</a:t>
            </a:r>
          </a:p>
          <a:p>
            <a:r>
              <a:rPr lang="en-ZA" dirty="0"/>
              <a:t>Illustration of three electricians and the voltages that they work with. </a:t>
            </a:r>
          </a:p>
          <a:p>
            <a:endParaRPr lang="en-ZA" dirty="0"/>
          </a:p>
          <a:p>
            <a:r>
              <a:rPr lang="en-ZA" dirty="0"/>
              <a:t>Low voltage- Qualified electrician with trade test certificate</a:t>
            </a:r>
          </a:p>
          <a:p>
            <a:endParaRPr lang="en-ZA" dirty="0"/>
          </a:p>
          <a:p>
            <a:r>
              <a:rPr lang="en-ZA" dirty="0"/>
              <a:t>Medium voltage- Qualified electrician with trade test as well as further qualifications such as switching skills programmes and regulation courses</a:t>
            </a:r>
          </a:p>
          <a:p>
            <a:endParaRPr lang="en-ZA" dirty="0"/>
          </a:p>
          <a:p>
            <a:r>
              <a:rPr lang="en-ZA" dirty="0"/>
              <a:t>High voltage- Qualified electrician with trade test as well as further qualifications such as switching skills programmes and regulation courses</a:t>
            </a:r>
          </a:p>
          <a:p>
            <a:endParaRPr lang="en-ZA" dirty="0"/>
          </a:p>
          <a:p>
            <a:endParaRPr lang="en-ZA" dirty="0"/>
          </a:p>
          <a:p>
            <a:endParaRPr lang="en-ZA" dirty="0"/>
          </a:p>
          <a:p>
            <a:endParaRPr lang="en-ZA" dirty="0"/>
          </a:p>
        </p:txBody>
      </p:sp>
    </p:spTree>
    <p:custDataLst>
      <p:tags r:id="rId1"/>
    </p:custDataLst>
    <p:extLst>
      <p:ext uri="{BB962C8B-B14F-4D97-AF65-F5344CB8AC3E}">
        <p14:creationId xmlns:p14="http://schemas.microsoft.com/office/powerpoint/2010/main" val="12760658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9303</TotalTime>
  <Words>4333</Words>
  <Application>Microsoft Office PowerPoint</Application>
  <PresentationFormat>Custom</PresentationFormat>
  <Paragraphs>713</Paragraphs>
  <Slides>43</Slides>
  <Notes>37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Courier New</vt:lpstr>
      <vt:lpstr>inherit</vt:lpstr>
      <vt:lpstr>Open Sans</vt:lpstr>
      <vt:lpstr>Office Theme</vt:lpstr>
      <vt:lpstr>Course 0  World of Electrician</vt:lpstr>
      <vt:lpstr>Introduction </vt:lpstr>
      <vt:lpstr>How electricity works </vt:lpstr>
      <vt:lpstr>Introduction</vt:lpstr>
      <vt:lpstr>What does an electrician do?</vt:lpstr>
      <vt:lpstr>Examples of what electricians do</vt:lpstr>
      <vt:lpstr>Test yourself</vt:lpstr>
      <vt:lpstr>Different types of voltage</vt:lpstr>
      <vt:lpstr>Qualification levels</vt:lpstr>
      <vt:lpstr>Areas of specialisation</vt:lpstr>
      <vt:lpstr>Meet (insert name)- Maintenance Electrician </vt:lpstr>
      <vt:lpstr>Meet (insert name)- Construction Electrician </vt:lpstr>
      <vt:lpstr>Meet (insert name)- Engineering Electrician </vt:lpstr>
      <vt:lpstr>Meet (insert name)- Residential Electrician </vt:lpstr>
      <vt:lpstr>Meet (insert name)- Mining Electrician </vt:lpstr>
      <vt:lpstr>Meet (insert name)- Line installer or repairer</vt:lpstr>
      <vt:lpstr>Share your thoughts</vt:lpstr>
      <vt:lpstr>Question 3</vt:lpstr>
      <vt:lpstr>Question 4</vt:lpstr>
      <vt:lpstr>Question 5</vt:lpstr>
      <vt:lpstr>Question 6</vt:lpstr>
      <vt:lpstr>Summary of skills and traits</vt:lpstr>
      <vt:lpstr>Summary of skills and traits</vt:lpstr>
      <vt:lpstr>Quiz</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Vid01: Importance of electricity in society</vt:lpstr>
      <vt:lpstr>Vid02:What it’s like to be an electrician – (Maintenance Electrician)</vt:lpstr>
      <vt:lpstr>Vid03:What it’s like to be an electrician – (Construction Electrician)</vt:lpstr>
      <vt:lpstr>Vid04:What it’s like to be an electrician – (Engineering Electrician)</vt:lpstr>
      <vt:lpstr>Vid05:What it’s like to be an electrician – (Residential Electrician)</vt:lpstr>
      <vt:lpstr>Vid06:What it’s like to be an electrician – (Mining Electrician)</vt:lpstr>
      <vt:lpstr>Vid07:What it’s like to be an electrician – (Line installer/repairer)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383</cp:revision>
  <dcterms:created xsi:type="dcterms:W3CDTF">2018-02-02T12:07:09Z</dcterms:created>
  <dcterms:modified xsi:type="dcterms:W3CDTF">2018-09-19T13:43:59Z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